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10"/>
  </p:normalViewPr>
  <p:slideViewPr>
    <p:cSldViewPr snapToGrid="0" snapToObjects="1">
      <p:cViewPr varScale="1">
        <p:scale>
          <a:sx n="139" d="100"/>
          <a:sy n="139" d="100"/>
        </p:scale>
        <p:origin x="176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717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0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6858000" y="-1085850"/>
            <a:ext cx="3657600" cy="3657600"/>
          </a:xfrm>
          <a:prstGeom prst="ellipse">
            <a:avLst/>
          </a:prstGeom>
          <a:solidFill>
            <a:srgbClr val="1E2761">
              <a:alpha val="40000"/>
            </a:srgbClr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589520" y="-640080"/>
            <a:ext cx="2194560" cy="2194560"/>
          </a:xfrm>
          <a:prstGeom prst="ellipse">
            <a:avLst/>
          </a:prstGeom>
          <a:solidFill>
            <a:srgbClr val="13183D">
              <a:alpha val="70000"/>
            </a:srgbClr>
          </a:solidFill>
          <a:ln w="12700">
            <a:solidFill>
              <a:srgbClr val="1318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40080" y="1097280"/>
            <a:ext cx="7772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800" dirty="0">
                <a:solidFill>
                  <a:srgbClr val="D4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FERS BENEFITS EDUCATION SERIES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640080" y="1417320"/>
            <a:ext cx="8229600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Understanding</a:t>
            </a:r>
            <a:endParaRPr lang="en-US" sz="4800" dirty="0"/>
          </a:p>
          <a:p>
            <a:pPr marL="0" indent="0">
              <a:lnSpc>
                <a:spcPct val="105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Your FERS Benefits</a:t>
            </a:r>
            <a:endParaRPr lang="en-US" sz="4800" dirty="0"/>
          </a:p>
        </p:txBody>
      </p:sp>
      <p:sp>
        <p:nvSpPr>
          <p:cNvPr id="7" name="Shape 5"/>
          <p:cNvSpPr/>
          <p:nvPr/>
        </p:nvSpPr>
        <p:spPr>
          <a:xfrm>
            <a:off x="640080" y="3108960"/>
            <a:ext cx="731520" cy="4572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40080" y="3246120"/>
            <a:ext cx="7772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practical guide for federal employees at every stage of their career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40080" y="4160520"/>
            <a:ext cx="7772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kern="0" spc="500" dirty="0">
                <a:solidFill>
                  <a:srgbClr val="D4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PRESENTED BY</a:t>
            </a:r>
            <a:endParaRPr lang="en-US" sz="900" dirty="0"/>
          </a:p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Sergio Reyes</a:t>
            </a:r>
            <a:endParaRPr lang="en-US" sz="900" dirty="0"/>
          </a:p>
          <a:p>
            <a:pPr marL="0" indent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President / CEO  •  District Mutual  •  American Benefits Exchange</a:t>
            </a:r>
            <a:endParaRPr lang="en-US" sz="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D7A088-6873-E46B-5417-02A7DCCC4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520" y="177800"/>
            <a:ext cx="2794000" cy="1193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B0E190-E004-1037-4B34-348BC0CF2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720" y="3389630"/>
            <a:ext cx="2033080" cy="16264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6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6032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6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BRIDGE BENEFIT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457200" y="475488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FERS Annuity Supplement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548640" cy="36576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57200" y="1554480"/>
            <a:ext cx="4937760" cy="315468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57200" y="1554480"/>
            <a:ext cx="73152" cy="315468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640080" y="1664208"/>
            <a:ext cx="4114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5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IT IS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640080" y="1920240"/>
            <a:ext cx="45720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monthly payment from OPM that approximates the Social Security benefit you've earned through your federal service — paid until you turn 62.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640080" y="2788920"/>
            <a:ext cx="4114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5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QUALIFIES</a:t>
            </a:r>
            <a:endParaRPr lang="en-US" sz="1000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3099816"/>
            <a:ext cx="201168" cy="201168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914400" y="3063240"/>
            <a:ext cx="42976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Retire at MRA with 30+ years of service</a:t>
            </a:r>
            <a:endParaRPr lang="en-US" sz="110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3520440"/>
            <a:ext cx="201168" cy="201168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914400" y="3483864"/>
            <a:ext cx="42976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Retire at age 60 with 20+ years of service</a:t>
            </a:r>
            <a:endParaRPr lang="en-US" sz="110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3941064"/>
            <a:ext cx="201168" cy="201168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914400" y="3904488"/>
            <a:ext cx="42976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Special provision (LEO / FF / ATC) — any age</a:t>
            </a:r>
            <a:endParaRPr lang="en-US" sz="1100" dirty="0"/>
          </a:p>
        </p:txBody>
      </p:sp>
      <p:sp>
        <p:nvSpPr>
          <p:cNvPr id="16" name="Shape 11"/>
          <p:cNvSpPr/>
          <p:nvPr/>
        </p:nvSpPr>
        <p:spPr>
          <a:xfrm>
            <a:off x="5577840" y="1554480"/>
            <a:ext cx="3108960" cy="315468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Shape 12"/>
          <p:cNvSpPr/>
          <p:nvPr/>
        </p:nvSpPr>
        <p:spPr>
          <a:xfrm>
            <a:off x="5577840" y="1554480"/>
            <a:ext cx="73152" cy="315468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3"/>
          <p:cNvSpPr/>
          <p:nvPr/>
        </p:nvSpPr>
        <p:spPr>
          <a:xfrm>
            <a:off x="5760720" y="1664208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5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IT ENDS</a:t>
            </a:r>
            <a:endParaRPr lang="en-US" sz="1000" dirty="0"/>
          </a:p>
        </p:txBody>
      </p:sp>
      <p:sp>
        <p:nvSpPr>
          <p:cNvPr id="19" name="Text 14"/>
          <p:cNvSpPr/>
          <p:nvPr/>
        </p:nvSpPr>
        <p:spPr>
          <a:xfrm>
            <a:off x="5760720" y="1920240"/>
            <a:ext cx="2743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Age 62</a:t>
            </a:r>
            <a:endParaRPr lang="en-US" sz="3800" dirty="0"/>
          </a:p>
        </p:txBody>
      </p:sp>
      <p:sp>
        <p:nvSpPr>
          <p:cNvPr id="20" name="Text 15"/>
          <p:cNvSpPr/>
          <p:nvPr/>
        </p:nvSpPr>
        <p:spPr>
          <a:xfrm>
            <a:off x="5760720" y="2542032"/>
            <a:ext cx="2743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Stops automatically — even if you don't claim Social Security yet.</a:t>
            </a:r>
            <a:endParaRPr lang="en-US" sz="1050" dirty="0"/>
          </a:p>
        </p:txBody>
      </p:sp>
      <p:sp>
        <p:nvSpPr>
          <p:cNvPr id="21" name="Shape 16"/>
          <p:cNvSpPr/>
          <p:nvPr/>
        </p:nvSpPr>
        <p:spPr>
          <a:xfrm>
            <a:off x="5760720" y="3154680"/>
            <a:ext cx="2743200" cy="1371600"/>
          </a:xfrm>
          <a:prstGeom prst="rect">
            <a:avLst/>
          </a:prstGeom>
          <a:solidFill>
            <a:srgbClr val="E6EEFB"/>
          </a:solidFill>
          <a:ln w="12700">
            <a:solidFill>
              <a:srgbClr val="E6EEF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7"/>
          <p:cNvSpPr/>
          <p:nvPr/>
        </p:nvSpPr>
        <p:spPr>
          <a:xfrm>
            <a:off x="5897880" y="3246120"/>
            <a:ext cx="2468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kern="0" spc="5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EARNINGS TEST</a:t>
            </a:r>
            <a:endParaRPr lang="en-US" sz="950" dirty="0"/>
          </a:p>
        </p:txBody>
      </p:sp>
      <p:sp>
        <p:nvSpPr>
          <p:cNvPr id="23" name="Text 18"/>
          <p:cNvSpPr/>
          <p:nvPr/>
        </p:nvSpPr>
        <p:spPr>
          <a:xfrm>
            <a:off x="5897880" y="3474720"/>
            <a:ext cx="25146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 take a post-retirement job, the Supplement is reduced $1 for every $2 earned over the annual SS earnings limit.</a:t>
            </a:r>
            <a:endParaRPr lang="en-US" sz="1000" dirty="0"/>
          </a:p>
        </p:txBody>
      </p:sp>
      <p:sp>
        <p:nvSpPr>
          <p:cNvPr id="24" name="Shape 19"/>
          <p:cNvSpPr/>
          <p:nvPr/>
        </p:nvSpPr>
        <p:spPr>
          <a:xfrm>
            <a:off x="457200" y="4942332"/>
            <a:ext cx="822960" cy="228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0"/>
          <p:cNvSpPr/>
          <p:nvPr/>
        </p:nvSpPr>
        <p:spPr>
          <a:xfrm>
            <a:off x="457200" y="4978908"/>
            <a:ext cx="5486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kern="0" spc="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DISTRICT MUTUAL  •  AMERICAN BENEFITS EXCHANGE</a:t>
            </a:r>
            <a:endParaRPr lang="en-US" sz="750" dirty="0"/>
          </a:p>
        </p:txBody>
      </p:sp>
      <p:sp>
        <p:nvSpPr>
          <p:cNvPr id="26" name="Text 21"/>
          <p:cNvSpPr/>
          <p:nvPr/>
        </p:nvSpPr>
        <p:spPr>
          <a:xfrm>
            <a:off x="8229600" y="4978908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A0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766560" y="182880"/>
            <a:ext cx="22860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10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11000" dirty="0"/>
          </a:p>
        </p:txBody>
      </p:sp>
      <p:sp>
        <p:nvSpPr>
          <p:cNvPr id="4" name="Shape 2"/>
          <p:cNvSpPr/>
          <p:nvPr/>
        </p:nvSpPr>
        <p:spPr>
          <a:xfrm>
            <a:off x="7955280" y="1691640"/>
            <a:ext cx="914400" cy="36576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766560" y="1755648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kern="0" spc="6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FIVE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640080" y="1463040"/>
            <a:ext cx="6858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800" dirty="0">
                <a:solidFill>
                  <a:srgbClr val="D4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PILLAR THREE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640080" y="1828800"/>
            <a:ext cx="777240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Thrift Savings Plan</a:t>
            </a:r>
            <a:endParaRPr lang="en-US" sz="4400" dirty="0"/>
          </a:p>
        </p:txBody>
      </p:sp>
      <p:sp>
        <p:nvSpPr>
          <p:cNvPr id="8" name="Shape 6"/>
          <p:cNvSpPr/>
          <p:nvPr/>
        </p:nvSpPr>
        <p:spPr>
          <a:xfrm>
            <a:off x="640080" y="3337560"/>
            <a:ext cx="548640" cy="4572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40080" y="347472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401(k)-style account — where free government money meets your own discipline.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6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6032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6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TSP MATCH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457200" y="475488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5% Match Is Free Money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548640" cy="36576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57200" y="1554480"/>
            <a:ext cx="4023360" cy="301752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  <a:effectLst>
            <a:outerShdw blurRad="1016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57200" y="1554480"/>
            <a:ext cx="4023360" cy="54864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640080" y="1719072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500" dirty="0">
                <a:solidFill>
                  <a:srgbClr val="D4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CONTRIBUTE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640080" y="1965960"/>
            <a:ext cx="36576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5%</a:t>
            </a:r>
            <a:endParaRPr lang="en-US" sz="9600" dirty="0"/>
          </a:p>
        </p:txBody>
      </p:sp>
      <p:sp>
        <p:nvSpPr>
          <p:cNvPr id="9" name="Shape 7"/>
          <p:cNvSpPr/>
          <p:nvPr/>
        </p:nvSpPr>
        <p:spPr>
          <a:xfrm>
            <a:off x="640080" y="3017520"/>
            <a:ext cx="457200" cy="36576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640080" y="3127248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500" dirty="0">
                <a:solidFill>
                  <a:srgbClr val="D4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GOVERNMENT MATCHES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640080" y="3383280"/>
            <a:ext cx="365760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600" b="1" dirty="0">
                <a:solidFill>
                  <a:srgbClr val="CADCF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5%</a:t>
            </a:r>
            <a:endParaRPr lang="en-US" sz="5600" dirty="0"/>
          </a:p>
        </p:txBody>
      </p:sp>
      <p:sp>
        <p:nvSpPr>
          <p:cNvPr id="12" name="Text 10"/>
          <p:cNvSpPr/>
          <p:nvPr/>
        </p:nvSpPr>
        <p:spPr>
          <a:xfrm>
            <a:off x="4754880" y="1554480"/>
            <a:ext cx="39319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100" b="1" i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Instantly 100% return on your contribution.</a:t>
            </a:r>
            <a:endParaRPr lang="en-US" sz="2100" dirty="0"/>
          </a:p>
        </p:txBody>
      </p:sp>
      <p:sp>
        <p:nvSpPr>
          <p:cNvPr id="13" name="Shape 11"/>
          <p:cNvSpPr/>
          <p:nvPr/>
        </p:nvSpPr>
        <p:spPr>
          <a:xfrm>
            <a:off x="4754880" y="2331720"/>
            <a:ext cx="365760" cy="365760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754880" y="233172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5212080" y="2295144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1% Automatic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5212080" y="2560320"/>
            <a:ext cx="3474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government deposits 1% of your salary whether you contribute or not.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4754880" y="3044952"/>
            <a:ext cx="365760" cy="365760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4754880" y="304495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5212080" y="3008376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Dollar-for-Dollar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5212080" y="3273552"/>
            <a:ext cx="3474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 the next 3% you contribute, the government matches 100%.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4754880" y="3758184"/>
            <a:ext cx="365760" cy="365760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4754880" y="3758184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5212080" y="3721608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Fifty-Cents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5212080" y="3986784"/>
            <a:ext cx="3474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 the 4th and 5th percent, the government matches 50%.</a:t>
            </a:r>
            <a:endParaRPr lang="en-US" sz="1050" dirty="0"/>
          </a:p>
        </p:txBody>
      </p:sp>
      <p:sp>
        <p:nvSpPr>
          <p:cNvPr id="25" name="Shape 23"/>
          <p:cNvSpPr/>
          <p:nvPr/>
        </p:nvSpPr>
        <p:spPr>
          <a:xfrm>
            <a:off x="457200" y="4617720"/>
            <a:ext cx="8229600" cy="274320"/>
          </a:xfrm>
          <a:prstGeom prst="rect">
            <a:avLst/>
          </a:prstGeom>
          <a:solidFill>
            <a:srgbClr val="F2E2BD"/>
          </a:solidFill>
          <a:ln w="12700">
            <a:solidFill>
              <a:srgbClr val="F2E2B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548640" y="4617720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Contribute less than 5% and you leave guaranteed money on the table — every paycheck, for the rest of your career.</a:t>
            </a:r>
            <a:endParaRPr lang="en-US" sz="1000" dirty="0"/>
          </a:p>
        </p:txBody>
      </p:sp>
      <p:sp>
        <p:nvSpPr>
          <p:cNvPr id="27" name="Shape 25"/>
          <p:cNvSpPr/>
          <p:nvPr/>
        </p:nvSpPr>
        <p:spPr>
          <a:xfrm>
            <a:off x="457200" y="4942332"/>
            <a:ext cx="822960" cy="228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457200" y="4978908"/>
            <a:ext cx="5486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kern="0" spc="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DISTRICT MUTUAL  •  AMERICAN BENEFITS EXCHANGE</a:t>
            </a:r>
            <a:endParaRPr lang="en-US" sz="750" dirty="0"/>
          </a:p>
        </p:txBody>
      </p:sp>
      <p:sp>
        <p:nvSpPr>
          <p:cNvPr id="29" name="Text 27"/>
          <p:cNvSpPr/>
          <p:nvPr/>
        </p:nvSpPr>
        <p:spPr>
          <a:xfrm>
            <a:off x="8229600" y="4978908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6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6032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6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RETIREMENT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457200" y="475488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Your TSP Distribution Options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548640" cy="36576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457200" y="15544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There is no single right answer. The best option depends on your tax picture, income needs, longevity expectation, beneficiary plan, and risk tolerance.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457200" y="2103120"/>
            <a:ext cx="27432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" y="2103120"/>
            <a:ext cx="73152" cy="114300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594360" y="2267712"/>
            <a:ext cx="384048" cy="384048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594360" y="2267712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1051560" y="2286000"/>
            <a:ext cx="2057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LEAVE IN TSP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21792" y="2606040"/>
            <a:ext cx="241401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Lowest fees in the industry, but limited withdrawal flexibility and fund choices.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337560" y="2103120"/>
            <a:ext cx="27432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3337560" y="2103120"/>
            <a:ext cx="73152" cy="114300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3474720" y="2267712"/>
            <a:ext cx="384048" cy="384048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3474720" y="2267712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3931920" y="2286000"/>
            <a:ext cx="2057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FULL WITHDRAWAL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3502152" y="2606040"/>
            <a:ext cx="241401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Cash out everything. Triggers a large tax bill and ends tax-deferred growth.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6217920" y="2103120"/>
            <a:ext cx="27432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6217920" y="2103120"/>
            <a:ext cx="73152" cy="114300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6355080" y="2267712"/>
            <a:ext cx="384048" cy="384048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6355080" y="2267712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6812280" y="2286000"/>
            <a:ext cx="2057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INSTALLMENTS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6382512" y="2606040"/>
            <a:ext cx="241401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monthly amount or based on life expectancy. Adjustable annually.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457200" y="3383280"/>
            <a:ext cx="27432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457200" y="3383280"/>
            <a:ext cx="73152" cy="114300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594360" y="3547872"/>
            <a:ext cx="384048" cy="384048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594360" y="3547872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1051560" y="3566160"/>
            <a:ext cx="2057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METLIFE ANNUITY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621792" y="3886200"/>
            <a:ext cx="241401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Convert to lifetime income. Irrevocable — your money leaves the TSP forever.</a:t>
            </a:r>
            <a:endParaRPr lang="en-US" sz="1000" dirty="0"/>
          </a:p>
        </p:txBody>
      </p:sp>
      <p:sp>
        <p:nvSpPr>
          <p:cNvPr id="30" name="Shape 28"/>
          <p:cNvSpPr/>
          <p:nvPr/>
        </p:nvSpPr>
        <p:spPr>
          <a:xfrm>
            <a:off x="3337560" y="3383280"/>
            <a:ext cx="534924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" name="Shape 29"/>
          <p:cNvSpPr/>
          <p:nvPr/>
        </p:nvSpPr>
        <p:spPr>
          <a:xfrm>
            <a:off x="3337560" y="3383280"/>
            <a:ext cx="73152" cy="114300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30"/>
          <p:cNvSpPr/>
          <p:nvPr/>
        </p:nvSpPr>
        <p:spPr>
          <a:xfrm>
            <a:off x="3474720" y="3547872"/>
            <a:ext cx="384048" cy="384048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31"/>
          <p:cNvSpPr/>
          <p:nvPr/>
        </p:nvSpPr>
        <p:spPr>
          <a:xfrm>
            <a:off x="3474720" y="3547872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300" dirty="0"/>
          </a:p>
        </p:txBody>
      </p:sp>
      <p:sp>
        <p:nvSpPr>
          <p:cNvPr id="34" name="Text 32"/>
          <p:cNvSpPr/>
          <p:nvPr/>
        </p:nvSpPr>
        <p:spPr>
          <a:xfrm>
            <a:off x="3931920" y="3566160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ROLL TO IRA / ROTH</a:t>
            </a:r>
            <a:endParaRPr lang="en-US" sz="1300" dirty="0"/>
          </a:p>
        </p:txBody>
      </p:sp>
      <p:sp>
        <p:nvSpPr>
          <p:cNvPr id="35" name="Text 33"/>
          <p:cNvSpPr/>
          <p:nvPr/>
        </p:nvSpPr>
        <p:spPr>
          <a:xfrm>
            <a:off x="3502152" y="3886200"/>
            <a:ext cx="502005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More investment options, more flexibility, and access to specialized strategies.</a:t>
            </a:r>
            <a:endParaRPr lang="en-US" sz="1000" dirty="0"/>
          </a:p>
        </p:txBody>
      </p:sp>
      <p:sp>
        <p:nvSpPr>
          <p:cNvPr id="36" name="Text 34"/>
          <p:cNvSpPr/>
          <p:nvPr/>
        </p:nvSpPr>
        <p:spPr>
          <a:xfrm>
            <a:off x="457200" y="46177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Among the most consequential — and only sometimes reversible — decisions you'll ever make.</a:t>
            </a:r>
            <a:endParaRPr lang="en-US" sz="950" dirty="0"/>
          </a:p>
        </p:txBody>
      </p:sp>
      <p:sp>
        <p:nvSpPr>
          <p:cNvPr id="37" name="Shape 35"/>
          <p:cNvSpPr/>
          <p:nvPr/>
        </p:nvSpPr>
        <p:spPr>
          <a:xfrm>
            <a:off x="457200" y="4942332"/>
            <a:ext cx="822960" cy="228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36"/>
          <p:cNvSpPr/>
          <p:nvPr/>
        </p:nvSpPr>
        <p:spPr>
          <a:xfrm>
            <a:off x="457200" y="4978908"/>
            <a:ext cx="5486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kern="0" spc="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DISTRICT MUTUAL  •  AMERICAN BENEFITS EXCHANGE</a:t>
            </a:r>
            <a:endParaRPr lang="en-US" sz="750" dirty="0"/>
          </a:p>
        </p:txBody>
      </p:sp>
      <p:sp>
        <p:nvSpPr>
          <p:cNvPr id="39" name="Text 37"/>
          <p:cNvSpPr/>
          <p:nvPr/>
        </p:nvSpPr>
        <p:spPr>
          <a:xfrm>
            <a:off x="8229600" y="4978908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A0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766560" y="182880"/>
            <a:ext cx="22860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10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11000" dirty="0"/>
          </a:p>
        </p:txBody>
      </p:sp>
      <p:sp>
        <p:nvSpPr>
          <p:cNvPr id="4" name="Shape 2"/>
          <p:cNvSpPr/>
          <p:nvPr/>
        </p:nvSpPr>
        <p:spPr>
          <a:xfrm>
            <a:off x="7955280" y="1691640"/>
            <a:ext cx="914400" cy="36576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766560" y="1755648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kern="0" spc="6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FIVE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640080" y="1463040"/>
            <a:ext cx="6858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800" dirty="0">
                <a:solidFill>
                  <a:srgbClr val="D4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PILLAR FOUR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640080" y="1828800"/>
            <a:ext cx="777240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FEGLI</a:t>
            </a:r>
            <a:endParaRPr lang="en-US" sz="4400" dirty="0"/>
          </a:p>
        </p:txBody>
      </p:sp>
      <p:sp>
        <p:nvSpPr>
          <p:cNvPr id="8" name="Shape 6"/>
          <p:cNvSpPr/>
          <p:nvPr/>
        </p:nvSpPr>
        <p:spPr>
          <a:xfrm>
            <a:off x="640080" y="3337560"/>
            <a:ext cx="548640" cy="4572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40080" y="347472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Federal Employees' Group Life Insurance — what's covered, what it costs, and when to walk away.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6032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6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FEGLI?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457200" y="475488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Four Coverage Types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548640" cy="36576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457200" y="15544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FEGLI is term life insurance offered through your employer. It's automatic for most new hires, but the costs and coverage you actually need are not.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457200" y="2103120"/>
            <a:ext cx="1954530" cy="260604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" y="2103120"/>
            <a:ext cx="1954530" cy="64008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57200" y="2267712"/>
            <a:ext cx="195453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BASIC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457200" y="2697480"/>
            <a:ext cx="195453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kern="0" spc="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COVERAGE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548640" y="2898648"/>
            <a:ext cx="177165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Salary + $2,000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685800" y="3337560"/>
            <a:ext cx="1497330" cy="292608"/>
          </a:xfrm>
          <a:prstGeom prst="rect">
            <a:avLst/>
          </a:prstGeom>
          <a:solidFill>
            <a:srgbClr val="E6EEFB"/>
          </a:solidFill>
          <a:ln w="12700">
            <a:solidFill>
              <a:srgbClr val="E6EEF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685800" y="3337560"/>
            <a:ext cx="149733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kern="0" spc="3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 when young</a:t>
            </a:r>
            <a:endParaRPr lang="en-US" sz="950" dirty="0"/>
          </a:p>
        </p:txBody>
      </p:sp>
      <p:sp>
        <p:nvSpPr>
          <p:cNvPr id="13" name="Text 11"/>
          <p:cNvSpPr/>
          <p:nvPr/>
        </p:nvSpPr>
        <p:spPr>
          <a:xfrm>
            <a:off x="621792" y="3730752"/>
            <a:ext cx="162534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Required to elect any other FEGLI option. Premiums grow modestly with age.</a:t>
            </a:r>
            <a:endParaRPr lang="en-US" sz="950" dirty="0"/>
          </a:p>
        </p:txBody>
      </p:sp>
      <p:sp>
        <p:nvSpPr>
          <p:cNvPr id="14" name="Shape 12"/>
          <p:cNvSpPr/>
          <p:nvPr/>
        </p:nvSpPr>
        <p:spPr>
          <a:xfrm>
            <a:off x="2548890" y="2103120"/>
            <a:ext cx="1954530" cy="260604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2548890" y="2103120"/>
            <a:ext cx="1954530" cy="64008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2548890" y="2267712"/>
            <a:ext cx="195453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OPTION A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2548890" y="2697480"/>
            <a:ext cx="195453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kern="0" spc="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COVERAGE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2640330" y="2898648"/>
            <a:ext cx="177165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$10,000 flat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2777490" y="3337560"/>
            <a:ext cx="1497330" cy="292608"/>
          </a:xfrm>
          <a:prstGeom prst="rect">
            <a:avLst/>
          </a:prstGeom>
          <a:solidFill>
            <a:srgbClr val="E6EEFB"/>
          </a:solidFill>
          <a:ln w="12700">
            <a:solidFill>
              <a:srgbClr val="E6EEF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2777490" y="3337560"/>
            <a:ext cx="149733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kern="0" spc="3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 cost</a:t>
            </a:r>
            <a:endParaRPr lang="en-US" sz="950" dirty="0"/>
          </a:p>
        </p:txBody>
      </p:sp>
      <p:sp>
        <p:nvSpPr>
          <p:cNvPr id="21" name="Text 19"/>
          <p:cNvSpPr/>
          <p:nvPr/>
        </p:nvSpPr>
        <p:spPr>
          <a:xfrm>
            <a:off x="2713482" y="3730752"/>
            <a:ext cx="162534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small additional benefit. Costs increase with age but stay modest.</a:t>
            </a:r>
            <a:endParaRPr lang="en-US" sz="950" dirty="0"/>
          </a:p>
        </p:txBody>
      </p:sp>
      <p:sp>
        <p:nvSpPr>
          <p:cNvPr id="22" name="Shape 20"/>
          <p:cNvSpPr/>
          <p:nvPr/>
        </p:nvSpPr>
        <p:spPr>
          <a:xfrm>
            <a:off x="4640580" y="2103120"/>
            <a:ext cx="1954530" cy="260604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4640580" y="2103120"/>
            <a:ext cx="1954530" cy="64008"/>
          </a:xfrm>
          <a:prstGeom prst="rect">
            <a:avLst/>
          </a:prstGeom>
          <a:solidFill>
            <a:srgbClr val="B23A48"/>
          </a:solidFill>
          <a:ln w="12700">
            <a:solidFill>
              <a:srgbClr val="B23A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4640580" y="2267712"/>
            <a:ext cx="195453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OPTION B</a:t>
            </a:r>
            <a:endParaRPr lang="en-US" sz="1800" dirty="0"/>
          </a:p>
        </p:txBody>
      </p:sp>
      <p:sp>
        <p:nvSpPr>
          <p:cNvPr id="25" name="Text 23"/>
          <p:cNvSpPr/>
          <p:nvPr/>
        </p:nvSpPr>
        <p:spPr>
          <a:xfrm>
            <a:off x="4640580" y="2697480"/>
            <a:ext cx="195453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kern="0" spc="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COVERAGE</a:t>
            </a:r>
            <a:endParaRPr lang="en-US" sz="850" dirty="0"/>
          </a:p>
        </p:txBody>
      </p:sp>
      <p:sp>
        <p:nvSpPr>
          <p:cNvPr id="26" name="Text 24"/>
          <p:cNvSpPr/>
          <p:nvPr/>
        </p:nvSpPr>
        <p:spPr>
          <a:xfrm>
            <a:off x="4732020" y="2898648"/>
            <a:ext cx="177165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1×–5× Salary</a:t>
            </a:r>
            <a:endParaRPr lang="en-US" sz="1400" dirty="0"/>
          </a:p>
        </p:txBody>
      </p:sp>
      <p:sp>
        <p:nvSpPr>
          <p:cNvPr id="27" name="Shape 25"/>
          <p:cNvSpPr/>
          <p:nvPr/>
        </p:nvSpPr>
        <p:spPr>
          <a:xfrm>
            <a:off x="4869180" y="3337560"/>
            <a:ext cx="1497330" cy="292608"/>
          </a:xfrm>
          <a:prstGeom prst="rect">
            <a:avLst/>
          </a:prstGeom>
          <a:solidFill>
            <a:srgbClr val="B23A48"/>
          </a:solidFill>
          <a:ln w="12700">
            <a:solidFill>
              <a:srgbClr val="B23A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4869180" y="3337560"/>
            <a:ext cx="149733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kern="0" spc="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Costs EXPLODE</a:t>
            </a:r>
            <a:endParaRPr lang="en-US" sz="950" dirty="0"/>
          </a:p>
        </p:txBody>
      </p:sp>
      <p:sp>
        <p:nvSpPr>
          <p:cNvPr id="29" name="Text 27"/>
          <p:cNvSpPr/>
          <p:nvPr/>
        </p:nvSpPr>
        <p:spPr>
          <a:xfrm>
            <a:off x="4805172" y="3730752"/>
            <a:ext cx="162534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Premiums rise every 5 years starting at age 40. The biggest cost surprise in FEGLI.</a:t>
            </a:r>
            <a:endParaRPr lang="en-US" sz="950" dirty="0"/>
          </a:p>
        </p:txBody>
      </p:sp>
      <p:sp>
        <p:nvSpPr>
          <p:cNvPr id="30" name="Shape 28"/>
          <p:cNvSpPr/>
          <p:nvPr/>
        </p:nvSpPr>
        <p:spPr>
          <a:xfrm>
            <a:off x="6732270" y="2103120"/>
            <a:ext cx="1954530" cy="260604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" name="Shape 29"/>
          <p:cNvSpPr/>
          <p:nvPr/>
        </p:nvSpPr>
        <p:spPr>
          <a:xfrm>
            <a:off x="6732270" y="2103120"/>
            <a:ext cx="1954530" cy="64008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6732270" y="2267712"/>
            <a:ext cx="195453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OPTION C</a:t>
            </a:r>
            <a:endParaRPr lang="en-US" sz="1800" dirty="0"/>
          </a:p>
        </p:txBody>
      </p:sp>
      <p:sp>
        <p:nvSpPr>
          <p:cNvPr id="33" name="Text 31"/>
          <p:cNvSpPr/>
          <p:nvPr/>
        </p:nvSpPr>
        <p:spPr>
          <a:xfrm>
            <a:off x="6732270" y="2697480"/>
            <a:ext cx="195453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kern="0" spc="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COVERAGE</a:t>
            </a:r>
            <a:endParaRPr lang="en-US" sz="850" dirty="0"/>
          </a:p>
        </p:txBody>
      </p:sp>
      <p:sp>
        <p:nvSpPr>
          <p:cNvPr id="34" name="Text 32"/>
          <p:cNvSpPr/>
          <p:nvPr/>
        </p:nvSpPr>
        <p:spPr>
          <a:xfrm>
            <a:off x="6823710" y="2898648"/>
            <a:ext cx="177165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Family coverage</a:t>
            </a:r>
            <a:endParaRPr lang="en-US" sz="1400" dirty="0"/>
          </a:p>
        </p:txBody>
      </p:sp>
      <p:sp>
        <p:nvSpPr>
          <p:cNvPr id="35" name="Shape 33"/>
          <p:cNvSpPr/>
          <p:nvPr/>
        </p:nvSpPr>
        <p:spPr>
          <a:xfrm>
            <a:off x="6960870" y="3337560"/>
            <a:ext cx="1497330" cy="292608"/>
          </a:xfrm>
          <a:prstGeom prst="rect">
            <a:avLst/>
          </a:prstGeom>
          <a:solidFill>
            <a:srgbClr val="E6EEFB"/>
          </a:solidFill>
          <a:ln w="12700">
            <a:solidFill>
              <a:srgbClr val="E6EEF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34"/>
          <p:cNvSpPr/>
          <p:nvPr/>
        </p:nvSpPr>
        <p:spPr>
          <a:xfrm>
            <a:off x="6960870" y="3337560"/>
            <a:ext cx="149733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kern="0" spc="3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Capped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6896862" y="3730752"/>
            <a:ext cx="162534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Spouse capped at $25,000 / child at $12,500. Coverage on children ends at age 22.</a:t>
            </a:r>
            <a:endParaRPr lang="en-US" sz="950" dirty="0"/>
          </a:p>
        </p:txBody>
      </p:sp>
      <p:sp>
        <p:nvSpPr>
          <p:cNvPr id="38" name="Shape 36"/>
          <p:cNvSpPr/>
          <p:nvPr/>
        </p:nvSpPr>
        <p:spPr>
          <a:xfrm>
            <a:off x="457200" y="4942332"/>
            <a:ext cx="822960" cy="228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37"/>
          <p:cNvSpPr/>
          <p:nvPr/>
        </p:nvSpPr>
        <p:spPr>
          <a:xfrm>
            <a:off x="457200" y="4978908"/>
            <a:ext cx="5486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kern="0" spc="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DISTRICT MUTUAL  •  AMERICAN BENEFITS EXCHANGE</a:t>
            </a:r>
            <a:endParaRPr lang="en-US" sz="750" dirty="0"/>
          </a:p>
        </p:txBody>
      </p:sp>
      <p:sp>
        <p:nvSpPr>
          <p:cNvPr id="40" name="Text 38"/>
          <p:cNvSpPr/>
          <p:nvPr/>
        </p:nvSpPr>
        <p:spPr>
          <a:xfrm>
            <a:off x="8229600" y="4978908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6032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6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FEGLI OPTION B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457200" y="475488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Costs Explode After Age 40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548640" cy="36576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457200" y="155448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Option B premiums rise every five years. The same coverage costs almost 100× more in your 80s than in your 40s.</a:t>
            </a:r>
            <a:endParaRPr lang="en-US" sz="1100" dirty="0"/>
          </a:p>
        </p:txBody>
      </p:sp>
      <p:graphicFrame>
        <p:nvGraphicFramePr>
          <p:cNvPr id="1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993392"/>
          <a:ext cx="4846320" cy="292608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88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D4A2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AGE GROUP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D4A2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PER $1,000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D4A24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BIWEEKLY ($490K)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88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1E293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Under 35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1E293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$0.02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1E293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88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1E293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35 – 39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1E293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$0.02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1E293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88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1E276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40 – 44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1E276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$0.03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1E276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$14.70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88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1E293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45 – 49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1E293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$0.06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1E293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$29.40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88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1E293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50 – 54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1E293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$0.10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1E293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$49.00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88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1E293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55 – 59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1E293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$0.18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1E293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$88.20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88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1E276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60 – 64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2B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1E276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$0.40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2B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1E276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$196.00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2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88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1E293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65 – 69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1E293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$0.48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1E293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$235.20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88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1E293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70 – 74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1E293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$0.86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1E293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$421.40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88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1E293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75 – 79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1E293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$1.80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1E293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$882.00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88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B23A4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80 +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B23A4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$2.88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B23A4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$1,411.20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Shape 4"/>
          <p:cNvSpPr/>
          <p:nvPr/>
        </p:nvSpPr>
        <p:spPr>
          <a:xfrm>
            <a:off x="5577840" y="1993392"/>
            <a:ext cx="310896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5577840" y="1993392"/>
            <a:ext cx="73152" cy="12801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760720" y="2057400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kern="0" spc="5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AGE 43</a:t>
            </a:r>
            <a:endParaRPr lang="en-US" sz="950" dirty="0"/>
          </a:p>
        </p:txBody>
      </p:sp>
      <p:sp>
        <p:nvSpPr>
          <p:cNvPr id="10" name="Text 7"/>
          <p:cNvSpPr/>
          <p:nvPr/>
        </p:nvSpPr>
        <p:spPr>
          <a:xfrm>
            <a:off x="5760720" y="2286000"/>
            <a:ext cx="2743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$14.70</a:t>
            </a:r>
            <a:endParaRPr lang="en-US" sz="3000" dirty="0"/>
          </a:p>
        </p:txBody>
      </p:sp>
      <p:sp>
        <p:nvSpPr>
          <p:cNvPr id="11" name="Text 8"/>
          <p:cNvSpPr/>
          <p:nvPr/>
        </p:nvSpPr>
        <p:spPr>
          <a:xfrm>
            <a:off x="5760720" y="278892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biweekly for $490,000 of coverage</a:t>
            </a:r>
            <a:endParaRPr lang="en-US" sz="1000" dirty="0"/>
          </a:p>
        </p:txBody>
      </p:sp>
      <p:sp>
        <p:nvSpPr>
          <p:cNvPr id="12" name="Shape 9"/>
          <p:cNvSpPr/>
          <p:nvPr/>
        </p:nvSpPr>
        <p:spPr>
          <a:xfrm>
            <a:off x="5577840" y="3383280"/>
            <a:ext cx="310896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5577840" y="3383280"/>
            <a:ext cx="73152" cy="1280160"/>
          </a:xfrm>
          <a:prstGeom prst="rect">
            <a:avLst/>
          </a:prstGeom>
          <a:solidFill>
            <a:srgbClr val="B23A48"/>
          </a:solidFill>
          <a:ln w="12700">
            <a:solidFill>
              <a:srgbClr val="B23A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5760720" y="34472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kern="0" spc="500" dirty="0">
                <a:solidFill>
                  <a:srgbClr val="B23A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AGE 60</a:t>
            </a:r>
            <a:endParaRPr lang="en-US" sz="950" dirty="0"/>
          </a:p>
        </p:txBody>
      </p:sp>
      <p:sp>
        <p:nvSpPr>
          <p:cNvPr id="15" name="Text 12"/>
          <p:cNvSpPr/>
          <p:nvPr/>
        </p:nvSpPr>
        <p:spPr>
          <a:xfrm>
            <a:off x="5760720" y="3675888"/>
            <a:ext cx="2743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B23A4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$196.00</a:t>
            </a:r>
            <a:endParaRPr lang="en-US" sz="3000" dirty="0"/>
          </a:p>
        </p:txBody>
      </p:sp>
      <p:sp>
        <p:nvSpPr>
          <p:cNvPr id="16" name="Text 13"/>
          <p:cNvSpPr/>
          <p:nvPr/>
        </p:nvSpPr>
        <p:spPr>
          <a:xfrm>
            <a:off x="5760720" y="4178808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biweekly for the same $490,000</a:t>
            </a:r>
            <a:endParaRPr lang="en-US" sz="1000" dirty="0"/>
          </a:p>
        </p:txBody>
      </p:sp>
      <p:sp>
        <p:nvSpPr>
          <p:cNvPr id="6" name="Shape 14"/>
          <p:cNvSpPr/>
          <p:nvPr/>
        </p:nvSpPr>
        <p:spPr>
          <a:xfrm>
            <a:off x="457200" y="4942332"/>
            <a:ext cx="822960" cy="228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457200" y="4978908"/>
            <a:ext cx="5486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kern="0" spc="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DISTRICT MUTUAL  •  AMERICAN BENEFITS EXCHANGE</a:t>
            </a:r>
            <a:endParaRPr lang="en-US" sz="750" dirty="0"/>
          </a:p>
        </p:txBody>
      </p:sp>
      <p:sp>
        <p:nvSpPr>
          <p:cNvPr id="19" name="Text 16"/>
          <p:cNvSpPr/>
          <p:nvPr/>
        </p:nvSpPr>
        <p:spPr>
          <a:xfrm>
            <a:off x="8229600" y="4978908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6032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6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DECISION FRAMEWORK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457200" y="475488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When to Consider Replacing FEGLI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548640" cy="36576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457200" y="15544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FEGLI is a useful default — but it's a default, not a fit. Run through this checklist before your next premium increase.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457200" y="1993392"/>
            <a:ext cx="4114800" cy="233172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" y="1993392"/>
            <a:ext cx="73152" cy="2331720"/>
          </a:xfrm>
          <a:prstGeom prst="rect">
            <a:avLst/>
          </a:prstGeom>
          <a:solidFill>
            <a:srgbClr val="2E7D5B"/>
          </a:solidFill>
          <a:ln w="12700">
            <a:solidFill>
              <a:srgbClr val="2E7D5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40080" y="2084832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500" dirty="0">
                <a:solidFill>
                  <a:srgbClr val="2E7D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CONSIDER REPLACING IF…</a:t>
            </a:r>
            <a:endParaRPr lang="en-US" sz="105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2423160"/>
            <a:ext cx="182880" cy="18288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886968" y="2377440"/>
            <a:ext cx="3611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Approaching 40, 45, or 50 and your premium just jumped</a:t>
            </a:r>
            <a:endParaRPr lang="en-US" sz="105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2788920"/>
            <a:ext cx="182880" cy="18288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886968" y="2743200"/>
            <a:ext cx="3611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good health — can underwrite a private term policy</a:t>
            </a:r>
            <a:endParaRPr lang="en-US" sz="10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3154680"/>
            <a:ext cx="182880" cy="18288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86968" y="3108960"/>
            <a:ext cx="3611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Need coverage to last past retirement, locked in today</a:t>
            </a:r>
            <a:endParaRPr lang="en-US" sz="105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3520440"/>
            <a:ext cx="182880" cy="18288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886968" y="3474720"/>
            <a:ext cx="3611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spouse needs more than $25,000 of coverage</a:t>
            </a:r>
            <a:endParaRPr lang="en-US" sz="105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3886200"/>
            <a:ext cx="182880" cy="182880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86968" y="3840480"/>
            <a:ext cx="3611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Children need more than $12,500 — or past age 22</a:t>
            </a:r>
            <a:endParaRPr lang="en-US" sz="1050" dirty="0"/>
          </a:p>
        </p:txBody>
      </p:sp>
      <p:sp>
        <p:nvSpPr>
          <p:cNvPr id="19" name="Shape 12"/>
          <p:cNvSpPr/>
          <p:nvPr/>
        </p:nvSpPr>
        <p:spPr>
          <a:xfrm>
            <a:off x="4663440" y="1993392"/>
            <a:ext cx="4023360" cy="233172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3"/>
          <p:cNvSpPr/>
          <p:nvPr/>
        </p:nvSpPr>
        <p:spPr>
          <a:xfrm>
            <a:off x="4663440" y="1993392"/>
            <a:ext cx="73152" cy="2331720"/>
          </a:xfrm>
          <a:prstGeom prst="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4"/>
          <p:cNvSpPr/>
          <p:nvPr/>
        </p:nvSpPr>
        <p:spPr>
          <a:xfrm>
            <a:off x="4846320" y="2084832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5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FEGLI MAY STILL FIT IF…</a:t>
            </a:r>
            <a:endParaRPr lang="en-US" sz="1050" dirty="0"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2423160"/>
            <a:ext cx="182880" cy="182880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5093208" y="2377440"/>
            <a:ext cx="34564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Health conditions prevent private underwriting</a:t>
            </a:r>
            <a:endParaRPr lang="en-US" sz="1050" dirty="0"/>
          </a:p>
        </p:txBody>
      </p:sp>
      <p:pic>
        <p:nvPicPr>
          <p:cNvPr id="24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2862072"/>
            <a:ext cx="182880" cy="182880"/>
          </a:xfrm>
          <a:prstGeom prst="rect">
            <a:avLst/>
          </a:prstGeom>
        </p:spPr>
      </p:pic>
      <p:sp>
        <p:nvSpPr>
          <p:cNvPr id="25" name="Text 16"/>
          <p:cNvSpPr/>
          <p:nvPr/>
        </p:nvSpPr>
        <p:spPr>
          <a:xfrm>
            <a:off x="5093208" y="2816352"/>
            <a:ext cx="34564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Under 40 and the cost is still very low</a:t>
            </a:r>
            <a:endParaRPr lang="en-US" sz="1050" dirty="0"/>
          </a:p>
        </p:txBody>
      </p:sp>
      <p:pic>
        <p:nvPicPr>
          <p:cNvPr id="26" name="Image 7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3300984"/>
            <a:ext cx="182880" cy="182880"/>
          </a:xfrm>
          <a:prstGeom prst="rect">
            <a:avLst/>
          </a:prstGeom>
        </p:spPr>
      </p:pic>
      <p:sp>
        <p:nvSpPr>
          <p:cNvPr id="27" name="Text 17"/>
          <p:cNvSpPr/>
          <p:nvPr/>
        </p:nvSpPr>
        <p:spPr>
          <a:xfrm>
            <a:off x="5093208" y="3255264"/>
            <a:ext cx="34564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only need a modest, short-term safety net</a:t>
            </a:r>
            <a:endParaRPr lang="en-US" sz="1050" dirty="0"/>
          </a:p>
        </p:txBody>
      </p:sp>
      <p:pic>
        <p:nvPicPr>
          <p:cNvPr id="28" name="Image 8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3739896"/>
            <a:ext cx="182880" cy="182880"/>
          </a:xfrm>
          <a:prstGeom prst="rect">
            <a:avLst/>
          </a:prstGeom>
        </p:spPr>
      </p:pic>
      <p:sp>
        <p:nvSpPr>
          <p:cNvPr id="29" name="Text 18"/>
          <p:cNvSpPr/>
          <p:nvPr/>
        </p:nvSpPr>
        <p:spPr>
          <a:xfrm>
            <a:off x="5093208" y="3694176"/>
            <a:ext cx="34564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Past 65, where new private policies aren't cost-effective</a:t>
            </a:r>
            <a:endParaRPr lang="en-US" sz="1050" dirty="0"/>
          </a:p>
        </p:txBody>
      </p:sp>
      <p:sp>
        <p:nvSpPr>
          <p:cNvPr id="30" name="Shape 19"/>
          <p:cNvSpPr/>
          <p:nvPr/>
        </p:nvSpPr>
        <p:spPr>
          <a:xfrm>
            <a:off x="457200" y="4434840"/>
            <a:ext cx="8229600" cy="292608"/>
          </a:xfrm>
          <a:prstGeom prst="rect">
            <a:avLst/>
          </a:prstGeom>
          <a:solidFill>
            <a:srgbClr val="F2E2BD"/>
          </a:solidFill>
          <a:ln w="12700">
            <a:solidFill>
              <a:srgbClr val="F2E2B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0"/>
          <p:cNvSpPr/>
          <p:nvPr/>
        </p:nvSpPr>
        <p:spPr>
          <a:xfrm>
            <a:off x="457200" y="4434840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i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Never cancel FEGLI before private coverage is approved and in force.</a:t>
            </a:r>
            <a:endParaRPr lang="en-US" sz="1050" dirty="0"/>
          </a:p>
        </p:txBody>
      </p:sp>
      <p:sp>
        <p:nvSpPr>
          <p:cNvPr id="32" name="Shape 21"/>
          <p:cNvSpPr/>
          <p:nvPr/>
        </p:nvSpPr>
        <p:spPr>
          <a:xfrm>
            <a:off x="457200" y="4942332"/>
            <a:ext cx="822960" cy="228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22"/>
          <p:cNvSpPr/>
          <p:nvPr/>
        </p:nvSpPr>
        <p:spPr>
          <a:xfrm>
            <a:off x="457200" y="4978908"/>
            <a:ext cx="5486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kern="0" spc="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DISTRICT MUTUAL  •  AMERICAN BENEFITS EXCHANGE</a:t>
            </a:r>
            <a:endParaRPr lang="en-US" sz="750" dirty="0"/>
          </a:p>
        </p:txBody>
      </p:sp>
      <p:sp>
        <p:nvSpPr>
          <p:cNvPr id="34" name="Text 23"/>
          <p:cNvSpPr/>
          <p:nvPr/>
        </p:nvSpPr>
        <p:spPr>
          <a:xfrm>
            <a:off x="8229600" y="4978908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A0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766560" y="182880"/>
            <a:ext cx="22860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10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05</a:t>
            </a:r>
            <a:endParaRPr lang="en-US" sz="11000" dirty="0"/>
          </a:p>
        </p:txBody>
      </p:sp>
      <p:sp>
        <p:nvSpPr>
          <p:cNvPr id="4" name="Shape 2"/>
          <p:cNvSpPr/>
          <p:nvPr/>
        </p:nvSpPr>
        <p:spPr>
          <a:xfrm>
            <a:off x="7955280" y="1691640"/>
            <a:ext cx="914400" cy="36576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766560" y="1755648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kern="0" spc="6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FIVE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640080" y="1463040"/>
            <a:ext cx="6858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800" dirty="0">
                <a:solidFill>
                  <a:srgbClr val="D4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PILLAR FIVE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640080" y="1828800"/>
            <a:ext cx="777240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Understanding Taxes</a:t>
            </a:r>
            <a:endParaRPr lang="en-US" sz="4400" dirty="0"/>
          </a:p>
        </p:txBody>
      </p:sp>
      <p:sp>
        <p:nvSpPr>
          <p:cNvPr id="8" name="Shape 6"/>
          <p:cNvSpPr/>
          <p:nvPr/>
        </p:nvSpPr>
        <p:spPr>
          <a:xfrm>
            <a:off x="640080" y="3337560"/>
            <a:ext cx="548640" cy="4572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40080" y="347472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your retirement dollars actually live — and why mixing buckets matters.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6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6032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6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TRIANGLE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457200" y="475488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Three Tax Buckets, Three Outcomes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548640" cy="36576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57200" y="1554480"/>
            <a:ext cx="2633472" cy="297180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57200" y="1554480"/>
            <a:ext cx="2633472" cy="777240"/>
          </a:xfrm>
          <a:prstGeom prst="rect">
            <a:avLst/>
          </a:prstGeom>
          <a:solidFill>
            <a:srgbClr val="B23A48"/>
          </a:solidFill>
          <a:ln w="12700">
            <a:solidFill>
              <a:srgbClr val="B23A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457200" y="1627632"/>
            <a:ext cx="263347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  •  TAX  •  TAX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457200" y="1883664"/>
            <a:ext cx="263347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TAXABLE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621792" y="2423160"/>
            <a:ext cx="230428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 going in. Tax growing. Tax coming out.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777240" y="2971800"/>
            <a:ext cx="2176272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300"/>
              </a:spcAft>
              <a:buSzPct val="100000"/>
              <a:buChar char="●"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Stocks</a:t>
            </a:r>
            <a:endParaRPr lang="en-US" sz="1050" dirty="0"/>
          </a:p>
          <a:p>
            <a:pPr marL="342900" indent="-342900">
              <a:spcAft>
                <a:spcPts val="300"/>
              </a:spcAft>
              <a:buSzPct val="100000"/>
              <a:buChar char="●"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Bonds</a:t>
            </a:r>
            <a:endParaRPr lang="en-US" sz="1050" dirty="0"/>
          </a:p>
          <a:p>
            <a:pPr marL="342900" indent="-342900">
              <a:spcAft>
                <a:spcPts val="300"/>
              </a:spcAft>
              <a:buSzPct val="100000"/>
              <a:buChar char="●"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Brokerage / Mutual Funds</a:t>
            </a:r>
            <a:endParaRPr lang="en-US" sz="1050" dirty="0"/>
          </a:p>
          <a:p>
            <a:pPr marL="342900" indent="-342900">
              <a:spcAft>
                <a:spcPts val="300"/>
              </a:spcAft>
              <a:buSzPct val="100000"/>
              <a:buChar char="●"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Crypto</a:t>
            </a:r>
            <a:endParaRPr lang="en-US" sz="1050" dirty="0"/>
          </a:p>
          <a:p>
            <a:pPr marL="342900" indent="-342900">
              <a:spcAft>
                <a:spcPts val="300"/>
              </a:spcAft>
              <a:buSzPct val="100000"/>
              <a:buChar char="●"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Checking / Savings</a:t>
            </a:r>
            <a:endParaRPr lang="en-US" sz="1050" dirty="0"/>
          </a:p>
          <a:p>
            <a:pPr marL="342900" indent="-342900">
              <a:spcAft>
                <a:spcPts val="300"/>
              </a:spcAft>
              <a:buSzPct val="100000"/>
              <a:buChar char="●"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 Estate Equity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3255264" y="1554480"/>
            <a:ext cx="2633472" cy="297180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3255264" y="1554480"/>
            <a:ext cx="2633472" cy="77724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3255264" y="1627632"/>
            <a:ext cx="263347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DEFER  •  DEFER  •  TAX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3255264" y="1883664"/>
            <a:ext cx="263347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TAX-DEFERRED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3419856" y="2423160"/>
            <a:ext cx="230428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tax now. Grows tax-free. Taxed at withdrawal.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3575304" y="2971800"/>
            <a:ext cx="2176272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300"/>
              </a:spcAft>
              <a:buSzPct val="100000"/>
              <a:buChar char="●"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Traditional TSP</a:t>
            </a:r>
            <a:endParaRPr lang="en-US" sz="1050" dirty="0"/>
          </a:p>
          <a:p>
            <a:pPr marL="342900" indent="-342900">
              <a:spcAft>
                <a:spcPts val="300"/>
              </a:spcAft>
              <a:buSzPct val="100000"/>
              <a:buChar char="●"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Traditional 401(k) / 403(b)</a:t>
            </a:r>
            <a:endParaRPr lang="en-US" sz="1050" dirty="0"/>
          </a:p>
          <a:p>
            <a:pPr marL="342900" indent="-342900">
              <a:spcAft>
                <a:spcPts val="300"/>
              </a:spcAft>
              <a:buSzPct val="100000"/>
              <a:buChar char="●"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Traditional IRA</a:t>
            </a:r>
            <a:endParaRPr lang="en-US" sz="1050" dirty="0"/>
          </a:p>
          <a:p>
            <a:pPr marL="342900" indent="-342900">
              <a:spcAft>
                <a:spcPts val="300"/>
              </a:spcAft>
              <a:buSzPct val="100000"/>
              <a:buChar char="●"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Annuity</a:t>
            </a:r>
            <a:endParaRPr lang="en-US" sz="1050" dirty="0"/>
          </a:p>
          <a:p>
            <a:pPr marL="342900" indent="-342900">
              <a:spcAft>
                <a:spcPts val="300"/>
              </a:spcAft>
              <a:buSzPct val="100000"/>
              <a:buChar char="●"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FERS Pension</a:t>
            </a:r>
            <a:endParaRPr lang="en-US" sz="1050" dirty="0"/>
          </a:p>
          <a:p>
            <a:pPr marL="342900" indent="-342900">
              <a:spcAft>
                <a:spcPts val="300"/>
              </a:spcAft>
              <a:buSzPct val="100000"/>
              <a:buChar char="●"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Social Security (mostly)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6053328" y="1554480"/>
            <a:ext cx="2633472" cy="297180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6053328" y="1554480"/>
            <a:ext cx="2633472" cy="777240"/>
          </a:xfrm>
          <a:prstGeom prst="rect">
            <a:avLst/>
          </a:prstGeom>
          <a:solidFill>
            <a:srgbClr val="2E7D5B"/>
          </a:solidFill>
          <a:ln w="12700">
            <a:solidFill>
              <a:srgbClr val="2E7D5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6053328" y="1627632"/>
            <a:ext cx="263347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  •  FREE  •  FREE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6053328" y="1883664"/>
            <a:ext cx="263347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TAX-FREE / FAVORABLE</a:t>
            </a:r>
            <a:endParaRPr lang="en-US" sz="1700" dirty="0"/>
          </a:p>
        </p:txBody>
      </p:sp>
      <p:sp>
        <p:nvSpPr>
          <p:cNvPr id="21" name="Text 19"/>
          <p:cNvSpPr/>
          <p:nvPr/>
        </p:nvSpPr>
        <p:spPr>
          <a:xfrm>
            <a:off x="6217920" y="2423160"/>
            <a:ext cx="230428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 now. Grows tax-free. Distributes tax-free.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6373368" y="2971800"/>
            <a:ext cx="2176272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300"/>
              </a:spcAft>
              <a:buSzPct val="100000"/>
              <a:buChar char="●"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Roth TSP</a:t>
            </a:r>
            <a:endParaRPr lang="en-US" sz="1050" dirty="0"/>
          </a:p>
          <a:p>
            <a:pPr marL="342900" indent="-342900">
              <a:spcAft>
                <a:spcPts val="300"/>
              </a:spcAft>
              <a:buSzPct val="100000"/>
              <a:buChar char="●"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Roth 401(k)</a:t>
            </a:r>
            <a:endParaRPr lang="en-US" sz="1050" dirty="0"/>
          </a:p>
          <a:p>
            <a:pPr marL="342900" indent="-342900">
              <a:spcAft>
                <a:spcPts val="300"/>
              </a:spcAft>
              <a:buSzPct val="100000"/>
              <a:buChar char="●"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Roth IRA</a:t>
            </a:r>
            <a:endParaRPr lang="en-US" sz="1050" dirty="0"/>
          </a:p>
          <a:p>
            <a:pPr marL="342900" indent="-342900">
              <a:spcAft>
                <a:spcPts val="300"/>
              </a:spcAft>
              <a:buSzPct val="100000"/>
              <a:buChar char="●"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Municipal Bonds</a:t>
            </a:r>
            <a:endParaRPr lang="en-US" sz="1050" dirty="0"/>
          </a:p>
          <a:p>
            <a:pPr marL="342900" indent="-342900">
              <a:spcAft>
                <a:spcPts val="300"/>
              </a:spcAft>
              <a:buSzPct val="100000"/>
              <a:buChar char="●"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Permanent Life Insurance</a:t>
            </a:r>
            <a:endParaRPr lang="en-US" sz="1050" dirty="0"/>
          </a:p>
          <a:p>
            <a:pPr marL="342900" indent="-342900">
              <a:spcAft>
                <a:spcPts val="300"/>
              </a:spcAft>
              <a:buSzPct val="100000"/>
              <a:buChar char="●"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Service-Connected Disability</a:t>
            </a:r>
            <a:endParaRPr lang="en-US" sz="1050" dirty="0"/>
          </a:p>
        </p:txBody>
      </p:sp>
      <p:sp>
        <p:nvSpPr>
          <p:cNvPr id="23" name="Text 21"/>
          <p:cNvSpPr/>
          <p:nvPr/>
        </p:nvSpPr>
        <p:spPr>
          <a:xfrm>
            <a:off x="457200" y="463600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i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goal isn't to be in one bucket — it's to have flexibility across all three.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457200" y="4942332"/>
            <a:ext cx="822960" cy="228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457200" y="4978908"/>
            <a:ext cx="5486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kern="0" spc="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DISTRICT MUTUAL  •  AMERICAN BENEFITS EXCHANGE</a:t>
            </a:r>
            <a:endParaRPr lang="en-US" sz="750" dirty="0"/>
          </a:p>
        </p:txBody>
      </p:sp>
      <p:sp>
        <p:nvSpPr>
          <p:cNvPr id="26" name="Text 24"/>
          <p:cNvSpPr/>
          <p:nvPr/>
        </p:nvSpPr>
        <p:spPr>
          <a:xfrm>
            <a:off x="8229600" y="4978908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6032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6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ABOUT US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457200" y="475488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Who is American Benefits Exchange?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548640" cy="36576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852160" y="1600200"/>
            <a:ext cx="2834640" cy="310896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  <a:effectLst>
            <a:outerShdw blurRad="1016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5852160" y="1600200"/>
            <a:ext cx="2834640" cy="54864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6035040" y="1755648"/>
            <a:ext cx="2560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600" dirty="0">
                <a:solidFill>
                  <a:srgbClr val="D4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A GLANCE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6035040" y="1993392"/>
            <a:ext cx="2560320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National</a:t>
            </a:r>
            <a:endParaRPr lang="en-US" sz="2400" dirty="0"/>
          </a:p>
          <a:p>
            <a:pPr marL="0" indent="0">
              <a:buNone/>
            </a:pPr>
            <a:r>
              <a:rPr lang="en-US" sz="1000" dirty="0">
                <a:solidFill>
                  <a:srgbClr val="CADCFC"/>
                </a:solidFill>
              </a:rPr>
              <a:t>Corporate Partner of SDFM</a:t>
            </a:r>
            <a:endParaRPr lang="en-US" sz="2400" dirty="0"/>
          </a:p>
          <a:p>
            <a:pPr marL="0" indent="0">
              <a:buNone/>
            </a:pPr>
            <a:r>
              <a:rPr lang="en-US" sz="600" dirty="0">
                <a:solidFill>
                  <a:srgbClr val="000000"/>
                </a:solidFill>
              </a:rPr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Federal</a:t>
            </a:r>
            <a:endParaRPr lang="en-US" sz="2400" dirty="0"/>
          </a:p>
          <a:p>
            <a:pPr marL="0" indent="0">
              <a:buNone/>
            </a:pPr>
            <a:r>
              <a:rPr lang="en-US" sz="1000" dirty="0">
                <a:solidFill>
                  <a:srgbClr val="CADCFC"/>
                </a:solidFill>
              </a:rPr>
              <a:t>Benefits &amp; Retirement Focus</a:t>
            </a:r>
            <a:endParaRPr lang="en-US" sz="2400" dirty="0"/>
          </a:p>
          <a:p>
            <a:pPr marL="0" indent="0">
              <a:buNone/>
            </a:pPr>
            <a:r>
              <a:rPr lang="en-US" sz="600" dirty="0">
                <a:solidFill>
                  <a:srgbClr val="000000"/>
                </a:solidFill>
              </a:rPr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Nationwide</a:t>
            </a:r>
            <a:endParaRPr lang="en-US" sz="2400" dirty="0"/>
          </a:p>
          <a:p>
            <a:pPr marL="0" indent="0">
              <a:buNone/>
            </a:pPr>
            <a:r>
              <a:rPr lang="en-US" sz="1000" dirty="0">
                <a:solidFill>
                  <a:srgbClr val="CADCFC"/>
                </a:solidFill>
              </a:rPr>
              <a:t>Events &amp; Trainings</a:t>
            </a:r>
            <a:endParaRPr lang="en-US" sz="2400" dirty="0"/>
          </a:p>
        </p:txBody>
      </p:sp>
      <p:sp>
        <p:nvSpPr>
          <p:cNvPr id="9" name="Shape 7"/>
          <p:cNvSpPr/>
          <p:nvPr/>
        </p:nvSpPr>
        <p:spPr>
          <a:xfrm>
            <a:off x="457200" y="1600200"/>
            <a:ext cx="5120640" cy="86868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57200" y="1600200"/>
            <a:ext cx="73152" cy="86868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594360" y="1801368"/>
            <a:ext cx="457200" cy="457200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594360" y="180136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188720" y="1709928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300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EDUCATE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1188720" y="1984248"/>
            <a:ext cx="4297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train federal employees on the benefits and retirement system they actually have — not what they think they have.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457200" y="2633472"/>
            <a:ext cx="5120640" cy="86868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457200" y="2633472"/>
            <a:ext cx="73152" cy="86868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594360" y="2834640"/>
            <a:ext cx="457200" cy="457200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594360" y="28346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188720" y="2743200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300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GUIDE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1188720" y="3017520"/>
            <a:ext cx="4297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surface the gaps in your benefits structure and offer practical solutions tailored to where you are right now.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457200" y="3666744"/>
            <a:ext cx="5120640" cy="86868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457200" y="3666744"/>
            <a:ext cx="73152" cy="86868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594360" y="3867912"/>
            <a:ext cx="457200" cy="457200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594360" y="386791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1188720" y="3776472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300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SHOW UP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1188720" y="4050792"/>
            <a:ext cx="4297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attend and present at local, regional, and national events because face-to-face education works.</a:t>
            </a:r>
            <a:endParaRPr lang="en-US" sz="1050" dirty="0"/>
          </a:p>
        </p:txBody>
      </p:sp>
      <p:sp>
        <p:nvSpPr>
          <p:cNvPr id="27" name="Shape 25"/>
          <p:cNvSpPr/>
          <p:nvPr/>
        </p:nvSpPr>
        <p:spPr>
          <a:xfrm>
            <a:off x="457200" y="4942332"/>
            <a:ext cx="822960" cy="228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457200" y="4978908"/>
            <a:ext cx="5486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kern="0" spc="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DISTRICT MUTUAL  •  AMERICAN BENEFITS EXCHANGE</a:t>
            </a:r>
            <a:endParaRPr lang="en-US" sz="750" dirty="0"/>
          </a:p>
        </p:txBody>
      </p:sp>
      <p:sp>
        <p:nvSpPr>
          <p:cNvPr id="29" name="Text 27"/>
          <p:cNvSpPr/>
          <p:nvPr/>
        </p:nvSpPr>
        <p:spPr>
          <a:xfrm>
            <a:off x="8229600" y="4978908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6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6032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6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MAPPING YOUR BENEFITS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457200" y="475488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Where Each FERS Benefit Lives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548640" cy="36576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457200" y="15544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Most federal employees retire heavily concentrated in the tax-deferred bucket. That looks fine on a statement — and creates real problems in retirement.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457200" y="2057400"/>
            <a:ext cx="2651760" cy="260604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" y="2057400"/>
            <a:ext cx="2651760" cy="411480"/>
          </a:xfrm>
          <a:prstGeom prst="rect">
            <a:avLst/>
          </a:prstGeom>
          <a:solidFill>
            <a:srgbClr val="B23A48"/>
          </a:solidFill>
          <a:ln w="12700">
            <a:solidFill>
              <a:srgbClr val="B23A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57200" y="2112264"/>
            <a:ext cx="2651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TAXABLE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621792" y="2587752"/>
            <a:ext cx="23225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Outside investments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621792" y="2807208"/>
            <a:ext cx="232257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Brokerage, savings, crypto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621792" y="3090672"/>
            <a:ext cx="23225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Real estate equity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621792" y="3310128"/>
            <a:ext cx="232257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 of mortgage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3246120" y="2057400"/>
            <a:ext cx="2651760" cy="260604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3246120" y="2057400"/>
            <a:ext cx="2651760" cy="41148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3246120" y="2112264"/>
            <a:ext cx="2651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TAX-DEFERRED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3410712" y="2587752"/>
            <a:ext cx="23225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Traditional TSP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3410712" y="2807208"/>
            <a:ext cx="232257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default for most feds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3410712" y="3090672"/>
            <a:ext cx="23225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FERS Pension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3410712" y="3310128"/>
            <a:ext cx="232257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Fully taxable as ordinary income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3410712" y="3593592"/>
            <a:ext cx="23225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Annuity Supplement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3410712" y="3813048"/>
            <a:ext cx="232257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Taxable until age 62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3410712" y="4096512"/>
            <a:ext cx="23225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Social Security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3410712" y="4315968"/>
            <a:ext cx="232257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 to 85% taxable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6035040" y="2057400"/>
            <a:ext cx="2651760" cy="260604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6035040" y="2057400"/>
            <a:ext cx="2651760" cy="411480"/>
          </a:xfrm>
          <a:prstGeom prst="rect">
            <a:avLst/>
          </a:prstGeom>
          <a:solidFill>
            <a:srgbClr val="2E7D5B"/>
          </a:solidFill>
          <a:ln w="12700">
            <a:solidFill>
              <a:srgbClr val="2E7D5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6035040" y="2112264"/>
            <a:ext cx="2651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TAX-FREE / FAVORABLE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6199632" y="2587752"/>
            <a:ext cx="23225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Roth TSP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6199632" y="2807208"/>
            <a:ext cx="232257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Available — and underused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6199632" y="3090672"/>
            <a:ext cx="23225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Roth IRA</a:t>
            </a:r>
            <a:endParaRPr lang="en-US" sz="1100" dirty="0"/>
          </a:p>
        </p:txBody>
      </p:sp>
      <p:sp>
        <p:nvSpPr>
          <p:cNvPr id="30" name="Text 28"/>
          <p:cNvSpPr/>
          <p:nvPr/>
        </p:nvSpPr>
        <p:spPr>
          <a:xfrm>
            <a:off x="6199632" y="3310128"/>
            <a:ext cx="232257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under income limits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6199632" y="3593592"/>
            <a:ext cx="23225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Permanent life insurance</a:t>
            </a:r>
            <a:endParaRPr lang="en-US" sz="1100" dirty="0"/>
          </a:p>
        </p:txBody>
      </p:sp>
      <p:sp>
        <p:nvSpPr>
          <p:cNvPr id="32" name="Text 30"/>
          <p:cNvSpPr/>
          <p:nvPr/>
        </p:nvSpPr>
        <p:spPr>
          <a:xfrm>
            <a:off x="6199632" y="3813048"/>
            <a:ext cx="232257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Cash value, tax-favored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6199632" y="4096512"/>
            <a:ext cx="23225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VA disability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6199632" y="4315968"/>
            <a:ext cx="232257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Tax-free if service-connected</a:t>
            </a:r>
            <a:endParaRPr lang="en-US" sz="900" dirty="0"/>
          </a:p>
        </p:txBody>
      </p:sp>
      <p:sp>
        <p:nvSpPr>
          <p:cNvPr id="35" name="Shape 33"/>
          <p:cNvSpPr/>
          <p:nvPr/>
        </p:nvSpPr>
        <p:spPr>
          <a:xfrm>
            <a:off x="457200" y="4617720"/>
            <a:ext cx="8229600" cy="274320"/>
          </a:xfrm>
          <a:prstGeom prst="rect">
            <a:avLst/>
          </a:prstGeom>
          <a:solidFill>
            <a:srgbClr val="E6EEFB"/>
          </a:solidFill>
          <a:ln w="12700">
            <a:solidFill>
              <a:srgbClr val="E6EEF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34"/>
          <p:cNvSpPr/>
          <p:nvPr/>
        </p:nvSpPr>
        <p:spPr>
          <a:xfrm>
            <a:off x="457200" y="46177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90% of your retirement income is taxable, your tax bill in retirement could be larger than it is today.</a:t>
            </a:r>
            <a:endParaRPr lang="en-US" sz="1000" dirty="0"/>
          </a:p>
        </p:txBody>
      </p:sp>
      <p:sp>
        <p:nvSpPr>
          <p:cNvPr id="37" name="Shape 35"/>
          <p:cNvSpPr/>
          <p:nvPr/>
        </p:nvSpPr>
        <p:spPr>
          <a:xfrm>
            <a:off x="457200" y="4942332"/>
            <a:ext cx="822960" cy="228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36"/>
          <p:cNvSpPr/>
          <p:nvPr/>
        </p:nvSpPr>
        <p:spPr>
          <a:xfrm>
            <a:off x="457200" y="4978908"/>
            <a:ext cx="5486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kern="0" spc="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DISTRICT MUTUAL  •  AMERICAN BENEFITS EXCHANGE</a:t>
            </a:r>
            <a:endParaRPr lang="en-US" sz="750" dirty="0"/>
          </a:p>
        </p:txBody>
      </p:sp>
      <p:sp>
        <p:nvSpPr>
          <p:cNvPr id="39" name="Text 37"/>
          <p:cNvSpPr/>
          <p:nvPr/>
        </p:nvSpPr>
        <p:spPr>
          <a:xfrm>
            <a:off x="8229600" y="4978908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6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6032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6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DON'T OVERLOOK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457200" y="475488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Three Decisions That Move the Needle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548640" cy="36576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57200" y="1554480"/>
            <a:ext cx="2633472" cy="301752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57200" y="1554480"/>
            <a:ext cx="2633472" cy="96012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616" y="1783080"/>
            <a:ext cx="548640" cy="54864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457200" y="2606040"/>
            <a:ext cx="263347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ESSENTIALLY IRREVOCABLE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457200" y="2834640"/>
            <a:ext cx="263347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SURVIVOR BENEFIT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510589" y="3246120"/>
            <a:ext cx="526694" cy="228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85800" y="3337560"/>
            <a:ext cx="2176272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Reduces your annuity by 10% (full) or 5% (partial) — but your spouse's FEHB depends on this election. The wrong choice can leave a surviving spouse without health coverage.</a:t>
            </a:r>
            <a:endParaRPr lang="en-US" sz="1050" dirty="0"/>
          </a:p>
        </p:txBody>
      </p:sp>
      <p:sp>
        <p:nvSpPr>
          <p:cNvPr id="12" name="Shape 9"/>
          <p:cNvSpPr/>
          <p:nvPr/>
        </p:nvSpPr>
        <p:spPr>
          <a:xfrm>
            <a:off x="3255264" y="1554480"/>
            <a:ext cx="2633472" cy="301752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3255264" y="1554480"/>
            <a:ext cx="2633472" cy="96012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680" y="1783080"/>
            <a:ext cx="548640" cy="54864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3255264" y="2606040"/>
            <a:ext cx="263347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5-YEAR RULE</a:t>
            </a:r>
            <a:endParaRPr lang="en-US" sz="900" dirty="0"/>
          </a:p>
        </p:txBody>
      </p:sp>
      <p:sp>
        <p:nvSpPr>
          <p:cNvPr id="16" name="Text 12"/>
          <p:cNvSpPr/>
          <p:nvPr/>
        </p:nvSpPr>
        <p:spPr>
          <a:xfrm>
            <a:off x="3255264" y="2834640"/>
            <a:ext cx="263347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FEHB IN RETIREMENT</a:t>
            </a:r>
            <a:endParaRPr lang="en-US" sz="1600" dirty="0"/>
          </a:p>
        </p:txBody>
      </p:sp>
      <p:sp>
        <p:nvSpPr>
          <p:cNvPr id="17" name="Shape 13"/>
          <p:cNvSpPr/>
          <p:nvPr/>
        </p:nvSpPr>
        <p:spPr>
          <a:xfrm>
            <a:off x="4308653" y="3246120"/>
            <a:ext cx="526694" cy="228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4"/>
          <p:cNvSpPr/>
          <p:nvPr/>
        </p:nvSpPr>
        <p:spPr>
          <a:xfrm>
            <a:off x="3483864" y="3337560"/>
            <a:ext cx="2176272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must be enrolled in FEHB for the 5 years immediately before retirement to carry it into retirement. Once you lose it, you can't get it back. Treat this rule like a tripwire.</a:t>
            </a:r>
            <a:endParaRPr lang="en-US" sz="1050" dirty="0"/>
          </a:p>
        </p:txBody>
      </p:sp>
      <p:sp>
        <p:nvSpPr>
          <p:cNvPr id="19" name="Shape 15"/>
          <p:cNvSpPr/>
          <p:nvPr/>
        </p:nvSpPr>
        <p:spPr>
          <a:xfrm>
            <a:off x="6053328" y="1554480"/>
            <a:ext cx="2633472" cy="301752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6"/>
          <p:cNvSpPr/>
          <p:nvPr/>
        </p:nvSpPr>
        <p:spPr>
          <a:xfrm>
            <a:off x="6053328" y="1554480"/>
            <a:ext cx="2633472" cy="96012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744" y="1783080"/>
            <a:ext cx="548640" cy="548640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6053328" y="2606040"/>
            <a:ext cx="263347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YEARS TO YOUR PENSION</a:t>
            </a:r>
            <a:endParaRPr lang="en-US" sz="900" dirty="0"/>
          </a:p>
        </p:txBody>
      </p:sp>
      <p:sp>
        <p:nvSpPr>
          <p:cNvPr id="23" name="Text 18"/>
          <p:cNvSpPr/>
          <p:nvPr/>
        </p:nvSpPr>
        <p:spPr>
          <a:xfrm>
            <a:off x="6053328" y="2834640"/>
            <a:ext cx="263347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MILITARY BUYBACK</a:t>
            </a:r>
            <a:endParaRPr lang="en-US" sz="1600" dirty="0"/>
          </a:p>
        </p:txBody>
      </p:sp>
      <p:sp>
        <p:nvSpPr>
          <p:cNvPr id="24" name="Shape 19"/>
          <p:cNvSpPr/>
          <p:nvPr/>
        </p:nvSpPr>
        <p:spPr>
          <a:xfrm>
            <a:off x="7106717" y="3246120"/>
            <a:ext cx="526694" cy="228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0"/>
          <p:cNvSpPr/>
          <p:nvPr/>
        </p:nvSpPr>
        <p:spPr>
          <a:xfrm>
            <a:off x="6281928" y="3337560"/>
            <a:ext cx="2176272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Buying back prior military service adds creditable years to your FERS calculation, can move retirement eligibility up, and raises your annuity for life — typically a strong return.</a:t>
            </a:r>
            <a:endParaRPr lang="en-US" sz="1050" dirty="0"/>
          </a:p>
        </p:txBody>
      </p:sp>
      <p:sp>
        <p:nvSpPr>
          <p:cNvPr id="26" name="Shape 21"/>
          <p:cNvSpPr/>
          <p:nvPr/>
        </p:nvSpPr>
        <p:spPr>
          <a:xfrm>
            <a:off x="457200" y="4942332"/>
            <a:ext cx="822960" cy="228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2"/>
          <p:cNvSpPr/>
          <p:nvPr/>
        </p:nvSpPr>
        <p:spPr>
          <a:xfrm>
            <a:off x="457200" y="4978908"/>
            <a:ext cx="5486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kern="0" spc="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DISTRICT MUTUAL  •  AMERICAN BENEFITS EXCHANGE</a:t>
            </a:r>
            <a:endParaRPr lang="en-US" sz="750" dirty="0"/>
          </a:p>
        </p:txBody>
      </p:sp>
      <p:sp>
        <p:nvSpPr>
          <p:cNvPr id="28" name="Text 23"/>
          <p:cNvSpPr/>
          <p:nvPr/>
        </p:nvSpPr>
        <p:spPr>
          <a:xfrm>
            <a:off x="8229600" y="4978908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</a:t>
            </a:r>
            <a:endParaRPr lang="en-US" sz="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A0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6400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800" dirty="0">
                <a:solidFill>
                  <a:srgbClr val="D4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BIG IDEA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960120"/>
            <a:ext cx="8229600" cy="2194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There is no</a:t>
            </a:r>
            <a:endParaRPr lang="en-US" sz="4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one-size-fits-all</a:t>
            </a:r>
            <a:endParaRPr lang="en-US" sz="4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federal retirement.</a:t>
            </a:r>
            <a:endParaRPr lang="en-US" sz="4600" dirty="0"/>
          </a:p>
        </p:txBody>
      </p:sp>
      <p:sp>
        <p:nvSpPr>
          <p:cNvPr id="5" name="Shape 3"/>
          <p:cNvSpPr/>
          <p:nvPr/>
        </p:nvSpPr>
        <p:spPr>
          <a:xfrm>
            <a:off x="640080" y="3246120"/>
            <a:ext cx="548640" cy="4572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640080" y="3383280"/>
            <a:ext cx="79552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FERS employees with the same job, the same salary, and the same years of service can — and should — make completely different decisions.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676656" y="4434840"/>
            <a:ext cx="921258" cy="347472"/>
          </a:xfrm>
          <a:prstGeom prst="rect">
            <a:avLst/>
          </a:prstGeom>
          <a:solidFill>
            <a:srgbClr val="1E2761"/>
          </a:solidFill>
          <a:ln w="635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76656" y="4434840"/>
            <a:ext cx="92125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200" dirty="0">
                <a:solidFill>
                  <a:srgbClr val="D4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1671066" y="4434840"/>
            <a:ext cx="921258" cy="347472"/>
          </a:xfrm>
          <a:prstGeom prst="rect">
            <a:avLst/>
          </a:prstGeom>
          <a:solidFill>
            <a:srgbClr val="1E2761"/>
          </a:solidFill>
          <a:ln w="635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671066" y="4434840"/>
            <a:ext cx="92125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200" dirty="0">
                <a:solidFill>
                  <a:srgbClr val="D4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Health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2665476" y="4434840"/>
            <a:ext cx="921258" cy="347472"/>
          </a:xfrm>
          <a:prstGeom prst="rect">
            <a:avLst/>
          </a:prstGeom>
          <a:solidFill>
            <a:srgbClr val="1E2761"/>
          </a:solidFill>
          <a:ln w="635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2665476" y="4434840"/>
            <a:ext cx="92125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200" dirty="0">
                <a:solidFill>
                  <a:srgbClr val="D4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Spouse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3659886" y="4434840"/>
            <a:ext cx="921258" cy="347472"/>
          </a:xfrm>
          <a:prstGeom prst="rect">
            <a:avLst/>
          </a:prstGeom>
          <a:solidFill>
            <a:srgbClr val="1E2761"/>
          </a:solidFill>
          <a:ln w="635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3659886" y="4434840"/>
            <a:ext cx="92125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200" dirty="0">
                <a:solidFill>
                  <a:srgbClr val="D4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Children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4654296" y="4434840"/>
            <a:ext cx="921258" cy="347472"/>
          </a:xfrm>
          <a:prstGeom prst="rect">
            <a:avLst/>
          </a:prstGeom>
          <a:solidFill>
            <a:srgbClr val="1E2761"/>
          </a:solidFill>
          <a:ln w="635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4654296" y="4434840"/>
            <a:ext cx="92125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200" dirty="0">
                <a:solidFill>
                  <a:srgbClr val="D4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Debt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5648706" y="4434840"/>
            <a:ext cx="921258" cy="347472"/>
          </a:xfrm>
          <a:prstGeom prst="rect">
            <a:avLst/>
          </a:prstGeom>
          <a:solidFill>
            <a:srgbClr val="1E2761"/>
          </a:solidFill>
          <a:ln w="635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5648706" y="4434840"/>
            <a:ext cx="92125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200" dirty="0">
                <a:solidFill>
                  <a:srgbClr val="D4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Savings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6643116" y="4434840"/>
            <a:ext cx="921258" cy="347472"/>
          </a:xfrm>
          <a:prstGeom prst="rect">
            <a:avLst/>
          </a:prstGeom>
          <a:solidFill>
            <a:srgbClr val="1E2761"/>
          </a:solidFill>
          <a:ln w="635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6643116" y="4434840"/>
            <a:ext cx="92125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200" dirty="0">
                <a:solidFill>
                  <a:srgbClr val="D4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Taxes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7637526" y="4434840"/>
            <a:ext cx="921258" cy="347472"/>
          </a:xfrm>
          <a:prstGeom prst="rect">
            <a:avLst/>
          </a:prstGeom>
          <a:solidFill>
            <a:srgbClr val="1E2761"/>
          </a:solidFill>
          <a:ln w="635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7637526" y="4434840"/>
            <a:ext cx="92125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200" dirty="0">
                <a:solidFill>
                  <a:srgbClr val="D4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Goals</a:t>
            </a:r>
            <a:endParaRPr lang="en-US" sz="1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6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6032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6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QUICK RECAP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457200" y="475488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 Mistakes Federal Employees Make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548640" cy="36576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457200" y="155448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anything you've heard tonight feels familiar — these are the patterns we see most often.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457200" y="2011680"/>
            <a:ext cx="4023360" cy="429768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" y="2011680"/>
            <a:ext cx="73152" cy="429768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566928" y="2043684"/>
            <a:ext cx="365760" cy="365760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566928" y="2043684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1060704" y="2011680"/>
            <a:ext cx="3291840" cy="429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Never attending a federal benefits &amp; retirement training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457200" y="2487168"/>
            <a:ext cx="4023360" cy="429768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457200" y="2487168"/>
            <a:ext cx="73152" cy="429768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566928" y="2519172"/>
            <a:ext cx="365760" cy="365760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566928" y="251917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1060704" y="2487168"/>
            <a:ext cx="3291840" cy="429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Paying way too much for FEGLI Option B</a:t>
            </a:r>
            <a:endParaRPr lang="en-US" sz="1050" dirty="0"/>
          </a:p>
        </p:txBody>
      </p:sp>
      <p:sp>
        <p:nvSpPr>
          <p:cNvPr id="16" name="Shape 14"/>
          <p:cNvSpPr/>
          <p:nvPr/>
        </p:nvSpPr>
        <p:spPr>
          <a:xfrm>
            <a:off x="457200" y="2962656"/>
            <a:ext cx="4023360" cy="429768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457200" y="2962656"/>
            <a:ext cx="73152" cy="429768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566928" y="2994660"/>
            <a:ext cx="365760" cy="365760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566928" y="299466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1060704" y="2962656"/>
            <a:ext cx="3291840" cy="429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maximizing the 5% TSP match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457200" y="3438144"/>
            <a:ext cx="4023360" cy="429768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457200" y="3438144"/>
            <a:ext cx="73152" cy="429768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566928" y="3470148"/>
            <a:ext cx="365760" cy="365760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566928" y="347014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1060704" y="3438144"/>
            <a:ext cx="3291840" cy="429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understanding all the TSP distribution options</a:t>
            </a:r>
            <a:endParaRPr lang="en-US" sz="1050" dirty="0"/>
          </a:p>
        </p:txBody>
      </p:sp>
      <p:sp>
        <p:nvSpPr>
          <p:cNvPr id="26" name="Shape 24"/>
          <p:cNvSpPr/>
          <p:nvPr/>
        </p:nvSpPr>
        <p:spPr>
          <a:xfrm>
            <a:off x="457200" y="3913632"/>
            <a:ext cx="4023360" cy="429768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" name="Shape 25"/>
          <p:cNvSpPr/>
          <p:nvPr/>
        </p:nvSpPr>
        <p:spPr>
          <a:xfrm>
            <a:off x="457200" y="3913632"/>
            <a:ext cx="73152" cy="429768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6"/>
          <p:cNvSpPr/>
          <p:nvPr/>
        </p:nvSpPr>
        <p:spPr>
          <a:xfrm>
            <a:off x="566928" y="3945636"/>
            <a:ext cx="365760" cy="365760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566928" y="3945636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1060704" y="3913632"/>
            <a:ext cx="3291840" cy="429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Neglecting to save &amp; plan well enough for retirement</a:t>
            </a:r>
            <a:endParaRPr lang="en-US" sz="1050" dirty="0"/>
          </a:p>
        </p:txBody>
      </p:sp>
      <p:sp>
        <p:nvSpPr>
          <p:cNvPr id="31" name="Shape 29"/>
          <p:cNvSpPr/>
          <p:nvPr/>
        </p:nvSpPr>
        <p:spPr>
          <a:xfrm>
            <a:off x="4663440" y="2011680"/>
            <a:ext cx="4023360" cy="429768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2" name="Shape 30"/>
          <p:cNvSpPr/>
          <p:nvPr/>
        </p:nvSpPr>
        <p:spPr>
          <a:xfrm>
            <a:off x="4663440" y="2011680"/>
            <a:ext cx="73152" cy="429768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hape 31"/>
          <p:cNvSpPr/>
          <p:nvPr/>
        </p:nvSpPr>
        <p:spPr>
          <a:xfrm>
            <a:off x="4773168" y="2043684"/>
            <a:ext cx="365760" cy="365760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32"/>
          <p:cNvSpPr/>
          <p:nvPr/>
        </p:nvSpPr>
        <p:spPr>
          <a:xfrm>
            <a:off x="4773168" y="2043684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200" dirty="0"/>
          </a:p>
        </p:txBody>
      </p:sp>
      <p:sp>
        <p:nvSpPr>
          <p:cNvPr id="35" name="Text 33"/>
          <p:cNvSpPr/>
          <p:nvPr/>
        </p:nvSpPr>
        <p:spPr>
          <a:xfrm>
            <a:off x="5266944" y="2011680"/>
            <a:ext cx="3291840" cy="429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purchasing back prior military time</a:t>
            </a:r>
            <a:endParaRPr lang="en-US" sz="1050" dirty="0"/>
          </a:p>
        </p:txBody>
      </p:sp>
      <p:sp>
        <p:nvSpPr>
          <p:cNvPr id="36" name="Shape 34"/>
          <p:cNvSpPr/>
          <p:nvPr/>
        </p:nvSpPr>
        <p:spPr>
          <a:xfrm>
            <a:off x="4663440" y="2487168"/>
            <a:ext cx="4023360" cy="429768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7" name="Shape 35"/>
          <p:cNvSpPr/>
          <p:nvPr/>
        </p:nvSpPr>
        <p:spPr>
          <a:xfrm>
            <a:off x="4663440" y="2487168"/>
            <a:ext cx="73152" cy="429768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36"/>
          <p:cNvSpPr/>
          <p:nvPr/>
        </p:nvSpPr>
        <p:spPr>
          <a:xfrm>
            <a:off x="4773168" y="2519172"/>
            <a:ext cx="365760" cy="365760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37"/>
          <p:cNvSpPr/>
          <p:nvPr/>
        </p:nvSpPr>
        <p:spPr>
          <a:xfrm>
            <a:off x="4773168" y="251917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200" dirty="0"/>
          </a:p>
        </p:txBody>
      </p:sp>
      <p:sp>
        <p:nvSpPr>
          <p:cNvPr id="40" name="Text 38"/>
          <p:cNvSpPr/>
          <p:nvPr/>
        </p:nvSpPr>
        <p:spPr>
          <a:xfrm>
            <a:off x="5266944" y="2487168"/>
            <a:ext cx="3291840" cy="429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Making the wrong survivor's benefit selection</a:t>
            </a:r>
            <a:endParaRPr lang="en-US" sz="1050" dirty="0"/>
          </a:p>
        </p:txBody>
      </p:sp>
      <p:sp>
        <p:nvSpPr>
          <p:cNvPr id="41" name="Shape 39"/>
          <p:cNvSpPr/>
          <p:nvPr/>
        </p:nvSpPr>
        <p:spPr>
          <a:xfrm>
            <a:off x="4663440" y="2962656"/>
            <a:ext cx="4023360" cy="429768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2" name="Shape 40"/>
          <p:cNvSpPr/>
          <p:nvPr/>
        </p:nvSpPr>
        <p:spPr>
          <a:xfrm>
            <a:off x="4663440" y="2962656"/>
            <a:ext cx="73152" cy="429768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Shape 41"/>
          <p:cNvSpPr/>
          <p:nvPr/>
        </p:nvSpPr>
        <p:spPr>
          <a:xfrm>
            <a:off x="4773168" y="2994660"/>
            <a:ext cx="365760" cy="365760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42"/>
          <p:cNvSpPr/>
          <p:nvPr/>
        </p:nvSpPr>
        <p:spPr>
          <a:xfrm>
            <a:off x="4773168" y="299466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200" dirty="0"/>
          </a:p>
        </p:txBody>
      </p:sp>
      <p:sp>
        <p:nvSpPr>
          <p:cNvPr id="45" name="Text 43"/>
          <p:cNvSpPr/>
          <p:nvPr/>
        </p:nvSpPr>
        <p:spPr>
          <a:xfrm>
            <a:off x="5266944" y="2962656"/>
            <a:ext cx="3291840" cy="429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having a plan to pay off debt</a:t>
            </a:r>
            <a:endParaRPr lang="en-US" sz="1050" dirty="0"/>
          </a:p>
        </p:txBody>
      </p:sp>
      <p:sp>
        <p:nvSpPr>
          <p:cNvPr id="46" name="Shape 44"/>
          <p:cNvSpPr/>
          <p:nvPr/>
        </p:nvSpPr>
        <p:spPr>
          <a:xfrm>
            <a:off x="4663440" y="3438144"/>
            <a:ext cx="4023360" cy="429768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7" name="Shape 45"/>
          <p:cNvSpPr/>
          <p:nvPr/>
        </p:nvSpPr>
        <p:spPr>
          <a:xfrm>
            <a:off x="4663440" y="3438144"/>
            <a:ext cx="73152" cy="429768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Shape 46"/>
          <p:cNvSpPr/>
          <p:nvPr/>
        </p:nvSpPr>
        <p:spPr>
          <a:xfrm>
            <a:off x="4773168" y="3470148"/>
            <a:ext cx="365760" cy="365760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 47"/>
          <p:cNvSpPr/>
          <p:nvPr/>
        </p:nvSpPr>
        <p:spPr>
          <a:xfrm>
            <a:off x="4773168" y="347014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</a:t>
            </a:r>
            <a:endParaRPr lang="en-US" sz="1200" dirty="0"/>
          </a:p>
        </p:txBody>
      </p:sp>
      <p:sp>
        <p:nvSpPr>
          <p:cNvPr id="50" name="Text 48"/>
          <p:cNvSpPr/>
          <p:nvPr/>
        </p:nvSpPr>
        <p:spPr>
          <a:xfrm>
            <a:off x="5266944" y="3438144"/>
            <a:ext cx="3291840" cy="429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Failing to properly insure spouse &amp; children</a:t>
            </a:r>
            <a:endParaRPr lang="en-US" sz="1050" dirty="0"/>
          </a:p>
        </p:txBody>
      </p:sp>
      <p:sp>
        <p:nvSpPr>
          <p:cNvPr id="51" name="Shape 49"/>
          <p:cNvSpPr/>
          <p:nvPr/>
        </p:nvSpPr>
        <p:spPr>
          <a:xfrm>
            <a:off x="4663440" y="3913632"/>
            <a:ext cx="4023360" cy="429768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2" name="Shape 50"/>
          <p:cNvSpPr/>
          <p:nvPr/>
        </p:nvSpPr>
        <p:spPr>
          <a:xfrm>
            <a:off x="4663440" y="3913632"/>
            <a:ext cx="73152" cy="429768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3" name="Shape 51"/>
          <p:cNvSpPr/>
          <p:nvPr/>
        </p:nvSpPr>
        <p:spPr>
          <a:xfrm>
            <a:off x="4773168" y="3945636"/>
            <a:ext cx="365760" cy="365760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4" name="Text 52"/>
          <p:cNvSpPr/>
          <p:nvPr/>
        </p:nvSpPr>
        <p:spPr>
          <a:xfrm>
            <a:off x="4773168" y="3945636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200" dirty="0"/>
          </a:p>
        </p:txBody>
      </p:sp>
      <p:sp>
        <p:nvSpPr>
          <p:cNvPr id="55" name="Text 53"/>
          <p:cNvSpPr/>
          <p:nvPr/>
        </p:nvSpPr>
        <p:spPr>
          <a:xfrm>
            <a:off x="5266944" y="3913632"/>
            <a:ext cx="3291840" cy="429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Skipping a personalized benefits review</a:t>
            </a:r>
            <a:endParaRPr lang="en-US" sz="1050" dirty="0"/>
          </a:p>
        </p:txBody>
      </p:sp>
      <p:sp>
        <p:nvSpPr>
          <p:cNvPr id="56" name="Shape 54"/>
          <p:cNvSpPr/>
          <p:nvPr/>
        </p:nvSpPr>
        <p:spPr>
          <a:xfrm>
            <a:off x="457200" y="4462272"/>
            <a:ext cx="8229600" cy="292608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7" name="Text 55"/>
          <p:cNvSpPr/>
          <p:nvPr/>
        </p:nvSpPr>
        <p:spPr>
          <a:xfrm>
            <a:off x="457200" y="4462272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i="1" dirty="0">
                <a:solidFill>
                  <a:srgbClr val="D4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It's not your fault — federal employees simply don't know what they don't know.</a:t>
            </a:r>
            <a:endParaRPr lang="en-US" sz="1050" dirty="0"/>
          </a:p>
        </p:txBody>
      </p:sp>
      <p:sp>
        <p:nvSpPr>
          <p:cNvPr id="58" name="Shape 56"/>
          <p:cNvSpPr/>
          <p:nvPr/>
        </p:nvSpPr>
        <p:spPr>
          <a:xfrm>
            <a:off x="457200" y="4942332"/>
            <a:ext cx="822960" cy="228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9" name="Text 57"/>
          <p:cNvSpPr/>
          <p:nvPr/>
        </p:nvSpPr>
        <p:spPr>
          <a:xfrm>
            <a:off x="457200" y="4978908"/>
            <a:ext cx="5486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kern="0" spc="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DISTRICT MUTUAL  •  AMERICAN BENEFITS EXCHANGE</a:t>
            </a:r>
            <a:endParaRPr lang="en-US" sz="750" dirty="0"/>
          </a:p>
        </p:txBody>
      </p:sp>
      <p:sp>
        <p:nvSpPr>
          <p:cNvPr id="60" name="Text 58"/>
          <p:cNvSpPr/>
          <p:nvPr/>
        </p:nvSpPr>
        <p:spPr>
          <a:xfrm>
            <a:off x="8229600" y="4978908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</a:t>
            </a:r>
            <a:endParaRPr lang="en-US" sz="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6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6032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6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NOW?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457200" y="475488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Your Next Step: A Personalized Review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548640" cy="36576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457200" y="1554480"/>
            <a:ext cx="8229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30–45 minute conversation that puts your specific numbers into your specific situation. No cost. No pressure.</a:t>
            </a:r>
            <a:endParaRPr lang="en-US" sz="1150" dirty="0"/>
          </a:p>
        </p:txBody>
      </p:sp>
      <p:sp>
        <p:nvSpPr>
          <p:cNvPr id="6" name="Shape 4"/>
          <p:cNvSpPr/>
          <p:nvPr/>
        </p:nvSpPr>
        <p:spPr>
          <a:xfrm>
            <a:off x="457200" y="2103120"/>
            <a:ext cx="2621280" cy="210312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" y="2103120"/>
            <a:ext cx="2621280" cy="64008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85800" y="2331720"/>
            <a:ext cx="2621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5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01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685800" y="2606040"/>
            <a:ext cx="2164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GATHER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685800" y="3154680"/>
            <a:ext cx="365760" cy="228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85800" y="3291840"/>
            <a:ext cx="2164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pull your benefits statement, TSP, FEGLI selections, and service computation date.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3261360" y="2103120"/>
            <a:ext cx="2621280" cy="210312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3261360" y="2103120"/>
            <a:ext cx="2621280" cy="64008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3489960" y="2331720"/>
            <a:ext cx="2621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5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02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3489960" y="2606040"/>
            <a:ext cx="2164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ANALYZE</a:t>
            </a:r>
            <a:endParaRPr lang="en-US" sz="2200" dirty="0"/>
          </a:p>
        </p:txBody>
      </p:sp>
      <p:sp>
        <p:nvSpPr>
          <p:cNvPr id="16" name="Shape 14"/>
          <p:cNvSpPr/>
          <p:nvPr/>
        </p:nvSpPr>
        <p:spPr>
          <a:xfrm>
            <a:off x="3489960" y="3154680"/>
            <a:ext cx="365760" cy="228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3489960" y="3291840"/>
            <a:ext cx="2164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model your pension, supplement, and tax picture across three retirement scenarios.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6065520" y="2103120"/>
            <a:ext cx="2621280" cy="210312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6065520" y="2103120"/>
            <a:ext cx="2621280" cy="64008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6294120" y="2331720"/>
            <a:ext cx="2621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5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03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6294120" y="2606040"/>
            <a:ext cx="2164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REVIEW</a:t>
            </a:r>
            <a:endParaRPr lang="en-US" sz="2200" dirty="0"/>
          </a:p>
        </p:txBody>
      </p:sp>
      <p:sp>
        <p:nvSpPr>
          <p:cNvPr id="22" name="Shape 20"/>
          <p:cNvSpPr/>
          <p:nvPr/>
        </p:nvSpPr>
        <p:spPr>
          <a:xfrm>
            <a:off x="6294120" y="3154680"/>
            <a:ext cx="365760" cy="228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6294120" y="3291840"/>
            <a:ext cx="2164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walk you through what's working, what's not, and the specific moves available to you.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457200" y="4297680"/>
            <a:ext cx="8229600" cy="45720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  <a:effectLst>
            <a:outerShdw blurRad="1016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457200" y="4297680"/>
            <a:ext cx="73152" cy="45720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640080" y="4297680"/>
            <a:ext cx="7955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Schedule yours: </a:t>
            </a:r>
            <a:r>
              <a:rPr lang="en-US" sz="1250" b="1" dirty="0">
                <a:solidFill>
                  <a:srgbClr val="D4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Sergio.reyes@districtmutual.com</a:t>
            </a:r>
            <a:r>
              <a:rPr lang="en-US" sz="12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  </a:t>
            </a:r>
            <a:r>
              <a:rPr lang="en-US" sz="1250" b="1" dirty="0">
                <a:solidFill>
                  <a:srgbClr val="D4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(202) 431-3957</a:t>
            </a:r>
            <a:endParaRPr lang="en-US" sz="1250" dirty="0"/>
          </a:p>
        </p:txBody>
      </p:sp>
      <p:sp>
        <p:nvSpPr>
          <p:cNvPr id="27" name="Shape 25"/>
          <p:cNvSpPr/>
          <p:nvPr/>
        </p:nvSpPr>
        <p:spPr>
          <a:xfrm>
            <a:off x="457200" y="4942332"/>
            <a:ext cx="822960" cy="228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457200" y="4978908"/>
            <a:ext cx="5486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kern="0" spc="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DISTRICT MUTUAL  •  AMERICAN BENEFITS EXCHANGE</a:t>
            </a:r>
            <a:endParaRPr lang="en-US" sz="750" dirty="0"/>
          </a:p>
        </p:txBody>
      </p:sp>
      <p:sp>
        <p:nvSpPr>
          <p:cNvPr id="29" name="Text 27"/>
          <p:cNvSpPr/>
          <p:nvPr/>
        </p:nvSpPr>
        <p:spPr>
          <a:xfrm>
            <a:off x="8229600" y="4978908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</a:t>
            </a:r>
            <a:endParaRPr lang="en-US" sz="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0A0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6766560" y="-1188720"/>
            <a:ext cx="3657600" cy="3657600"/>
          </a:xfrm>
          <a:prstGeom prst="ellipse">
            <a:avLst/>
          </a:prstGeom>
          <a:solidFill>
            <a:srgbClr val="1E2761">
              <a:alpha val="45000"/>
            </a:srgbClr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589520" y="-457200"/>
            <a:ext cx="2194560" cy="2194560"/>
          </a:xfrm>
          <a:prstGeom prst="ellipse">
            <a:avLst/>
          </a:prstGeom>
          <a:solidFill>
            <a:srgbClr val="13183D">
              <a:alpha val="75000"/>
            </a:srgbClr>
          </a:solidFill>
          <a:ln w="12700">
            <a:solidFill>
              <a:srgbClr val="1318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40080" y="128016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1000" dirty="0">
                <a:solidFill>
                  <a:srgbClr val="D4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 YOU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640080" y="1600200"/>
            <a:ext cx="7772400" cy="2194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Plan early.</a:t>
            </a:r>
            <a:endParaRPr lang="en-US" sz="5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Plan often.</a:t>
            </a:r>
            <a:endParaRPr lang="en-US" sz="5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Plan personally.</a:t>
            </a:r>
            <a:endParaRPr lang="en-US" sz="5000" dirty="0"/>
          </a:p>
        </p:txBody>
      </p:sp>
      <p:sp>
        <p:nvSpPr>
          <p:cNvPr id="7" name="Shape 5"/>
          <p:cNvSpPr/>
          <p:nvPr/>
        </p:nvSpPr>
        <p:spPr>
          <a:xfrm>
            <a:off x="640080" y="3931920"/>
            <a:ext cx="640080" cy="4572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40080" y="4069080"/>
            <a:ext cx="822960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Sergio Reyes  •  ChFC, CLU</a:t>
            </a:r>
            <a:endParaRPr lang="en-US" sz="1600" dirty="0"/>
          </a:p>
          <a:p>
            <a:pPr marL="0" indent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District Mutual  /  American Benefits Exchange</a:t>
            </a:r>
            <a:endParaRPr lang="en-US" sz="1600" dirty="0"/>
          </a:p>
          <a:p>
            <a:pPr marL="0" indent="0">
              <a:buNone/>
            </a:pPr>
            <a:r>
              <a:rPr lang="en-US" sz="1100" dirty="0">
                <a:solidFill>
                  <a:srgbClr val="D4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Sergio.reyes@districtmutual.com   •   (202) 431-3957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97BA8E-900B-861E-35A9-132B0E408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736" y="275554"/>
            <a:ext cx="2871216" cy="2923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6C0E1A-5898-B43D-AC5C-F212133C9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972" y="4016411"/>
            <a:ext cx="1378744" cy="11029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BC0EF2-DDDD-079F-149B-F54DEA2A6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524" y="3283481"/>
            <a:ext cx="1945640" cy="8313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6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6032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6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PRESENTER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457200" y="475488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Who Am I?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548640" cy="36576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48640" y="1691640"/>
            <a:ext cx="2286000" cy="2286000"/>
          </a:xfrm>
          <a:prstGeom prst="ellipse">
            <a:avLst/>
          </a:prstGeom>
          <a:solidFill>
            <a:srgbClr val="1E2761"/>
          </a:solidFill>
          <a:ln w="50800">
            <a:solidFill>
              <a:srgbClr val="D4A24C"/>
            </a:solidFill>
            <a:prstDash val="solid"/>
          </a:ln>
          <a:effectLst>
            <a:outerShdw blurRad="1016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48640" y="1691640"/>
            <a:ext cx="22860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8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SR</a:t>
            </a:r>
            <a:endParaRPr lang="en-US" sz="7800" dirty="0"/>
          </a:p>
        </p:txBody>
      </p:sp>
      <p:sp>
        <p:nvSpPr>
          <p:cNvPr id="7" name="Text 5"/>
          <p:cNvSpPr/>
          <p:nvPr/>
        </p:nvSpPr>
        <p:spPr>
          <a:xfrm>
            <a:off x="320040" y="4069080"/>
            <a:ext cx="2743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Sergio Reyes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320040" y="4370832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4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ChFC  •  CLU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3383280" y="1627632"/>
            <a:ext cx="5394960" cy="713232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3383280" y="1627632"/>
            <a:ext cx="73152" cy="713232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3520440" y="1700784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5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20+ YEARS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5440680" y="1737360"/>
            <a:ext cx="3246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Specializing in federal employee benefits and retirement planning.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3383280" y="2468880"/>
            <a:ext cx="5394960" cy="713232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3383280" y="2468880"/>
            <a:ext cx="73152" cy="713232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3520440" y="2542032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5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PRESIDENT / CEO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5440680" y="2578608"/>
            <a:ext cx="3246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District Mutual — affiliate of American Benefits Exchange.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383280" y="3310128"/>
            <a:ext cx="5394960" cy="713232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3383280" y="3310128"/>
            <a:ext cx="73152" cy="713232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3520440" y="338328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5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CREDENTIALS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5440680" y="3419856"/>
            <a:ext cx="3246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Chartered Financial Consultant and Chartered Life Underwriter.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3383280" y="4151376"/>
            <a:ext cx="5394960" cy="713232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3383280" y="4151376"/>
            <a:ext cx="73152" cy="713232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3520440" y="4224528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5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 THE CLOCK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5440680" y="4261104"/>
            <a:ext cx="3246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Coaches high school and college flag football.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457200" y="4942332"/>
            <a:ext cx="822960" cy="228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457200" y="4978908"/>
            <a:ext cx="5486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kern="0" spc="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DISTRICT MUTUAL  •  AMERICAN BENEFITS EXCHANGE</a:t>
            </a:r>
            <a:endParaRPr lang="en-US" sz="750" dirty="0"/>
          </a:p>
        </p:txBody>
      </p:sp>
      <p:sp>
        <p:nvSpPr>
          <p:cNvPr id="27" name="Text 25"/>
          <p:cNvSpPr/>
          <p:nvPr/>
        </p:nvSpPr>
        <p:spPr>
          <a:xfrm>
            <a:off x="8229600" y="4978908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6032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6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WE'LL COVER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457200" y="475488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Five Pillars of Your FERS Future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548640" cy="36576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57200" y="1645920"/>
            <a:ext cx="1558138" cy="278892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57200" y="1645920"/>
            <a:ext cx="1558138" cy="7772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457200" y="1737360"/>
            <a:ext cx="155813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457200" y="2029968"/>
            <a:ext cx="155813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PENSION</a:t>
            </a:r>
            <a:endParaRPr lang="en-US" sz="11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29" y="2606040"/>
            <a:ext cx="640080" cy="64008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566928" y="3337560"/>
            <a:ext cx="1338682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the FERS annuity is calculated and when you can claim it.</a:t>
            </a:r>
            <a:endParaRPr lang="en-US" sz="950" dirty="0"/>
          </a:p>
        </p:txBody>
      </p:sp>
      <p:sp>
        <p:nvSpPr>
          <p:cNvPr id="11" name="Shape 8"/>
          <p:cNvSpPr/>
          <p:nvPr/>
        </p:nvSpPr>
        <p:spPr>
          <a:xfrm>
            <a:off x="2125066" y="1645920"/>
            <a:ext cx="1558138" cy="278892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2125066" y="1645920"/>
            <a:ext cx="1558138" cy="7772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2125066" y="1737360"/>
            <a:ext cx="155813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2125066" y="2029968"/>
            <a:ext cx="155813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SOCIAL SECURITY</a:t>
            </a:r>
            <a:endParaRPr lang="en-US" sz="1100" dirty="0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094" y="2606040"/>
            <a:ext cx="640080" cy="64008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2234794" y="3337560"/>
            <a:ext cx="1338682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Including the FERS Annuity Supplement — who qualifies and when.</a:t>
            </a:r>
            <a:endParaRPr lang="en-US" sz="950" dirty="0"/>
          </a:p>
        </p:txBody>
      </p:sp>
      <p:sp>
        <p:nvSpPr>
          <p:cNvPr id="17" name="Shape 13"/>
          <p:cNvSpPr/>
          <p:nvPr/>
        </p:nvSpPr>
        <p:spPr>
          <a:xfrm>
            <a:off x="3792931" y="1645920"/>
            <a:ext cx="1558138" cy="278892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3792931" y="1645920"/>
            <a:ext cx="1558138" cy="7772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5"/>
          <p:cNvSpPr/>
          <p:nvPr/>
        </p:nvSpPr>
        <p:spPr>
          <a:xfrm>
            <a:off x="3792931" y="1737360"/>
            <a:ext cx="155813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1600" dirty="0"/>
          </a:p>
        </p:txBody>
      </p:sp>
      <p:sp>
        <p:nvSpPr>
          <p:cNvPr id="20" name="Text 16"/>
          <p:cNvSpPr/>
          <p:nvPr/>
        </p:nvSpPr>
        <p:spPr>
          <a:xfrm>
            <a:off x="3792931" y="2029968"/>
            <a:ext cx="155813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TSP</a:t>
            </a:r>
            <a:endParaRPr lang="en-US" sz="1100" dirty="0"/>
          </a:p>
        </p:txBody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960" y="2606040"/>
            <a:ext cx="640080" cy="640080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3902659" y="3337560"/>
            <a:ext cx="1338682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5% match, Roth vs. Traditional, and your distribution options.</a:t>
            </a:r>
            <a:endParaRPr lang="en-US" sz="950" dirty="0"/>
          </a:p>
        </p:txBody>
      </p:sp>
      <p:sp>
        <p:nvSpPr>
          <p:cNvPr id="23" name="Shape 18"/>
          <p:cNvSpPr/>
          <p:nvPr/>
        </p:nvSpPr>
        <p:spPr>
          <a:xfrm>
            <a:off x="5460797" y="1645920"/>
            <a:ext cx="1558138" cy="278892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Shape 19"/>
          <p:cNvSpPr/>
          <p:nvPr/>
        </p:nvSpPr>
        <p:spPr>
          <a:xfrm>
            <a:off x="5460797" y="1645920"/>
            <a:ext cx="1558138" cy="7772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0"/>
          <p:cNvSpPr/>
          <p:nvPr/>
        </p:nvSpPr>
        <p:spPr>
          <a:xfrm>
            <a:off x="5460797" y="1737360"/>
            <a:ext cx="155813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1600" dirty="0"/>
          </a:p>
        </p:txBody>
      </p:sp>
      <p:sp>
        <p:nvSpPr>
          <p:cNvPr id="26" name="Text 21"/>
          <p:cNvSpPr/>
          <p:nvPr/>
        </p:nvSpPr>
        <p:spPr>
          <a:xfrm>
            <a:off x="5460797" y="2029968"/>
            <a:ext cx="155813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FEGLI</a:t>
            </a:r>
            <a:endParaRPr lang="en-US" sz="1100" dirty="0"/>
          </a:p>
        </p:txBody>
      </p:sp>
      <p:pic>
        <p:nvPicPr>
          <p:cNvPr id="2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9826" y="2606040"/>
            <a:ext cx="640080" cy="640080"/>
          </a:xfrm>
          <a:prstGeom prst="rect">
            <a:avLst/>
          </a:prstGeom>
        </p:spPr>
      </p:pic>
      <p:sp>
        <p:nvSpPr>
          <p:cNvPr id="28" name="Text 22"/>
          <p:cNvSpPr/>
          <p:nvPr/>
        </p:nvSpPr>
        <p:spPr>
          <a:xfrm>
            <a:off x="5570525" y="3337560"/>
            <a:ext cx="1338682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What's covered, what it costs, and when to consider replacing it.</a:t>
            </a:r>
            <a:endParaRPr lang="en-US" sz="950" dirty="0"/>
          </a:p>
        </p:txBody>
      </p:sp>
      <p:sp>
        <p:nvSpPr>
          <p:cNvPr id="29" name="Shape 23"/>
          <p:cNvSpPr/>
          <p:nvPr/>
        </p:nvSpPr>
        <p:spPr>
          <a:xfrm>
            <a:off x="7128662" y="1645920"/>
            <a:ext cx="1558138" cy="278892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" name="Shape 24"/>
          <p:cNvSpPr/>
          <p:nvPr/>
        </p:nvSpPr>
        <p:spPr>
          <a:xfrm>
            <a:off x="7128662" y="1645920"/>
            <a:ext cx="1558138" cy="7772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5"/>
          <p:cNvSpPr/>
          <p:nvPr/>
        </p:nvSpPr>
        <p:spPr>
          <a:xfrm>
            <a:off x="7128662" y="1737360"/>
            <a:ext cx="155813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05</a:t>
            </a:r>
            <a:endParaRPr lang="en-US" sz="1600" dirty="0"/>
          </a:p>
        </p:txBody>
      </p:sp>
      <p:sp>
        <p:nvSpPr>
          <p:cNvPr id="32" name="Text 26"/>
          <p:cNvSpPr/>
          <p:nvPr/>
        </p:nvSpPr>
        <p:spPr>
          <a:xfrm>
            <a:off x="7128662" y="2029968"/>
            <a:ext cx="155813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TAXES</a:t>
            </a:r>
            <a:endParaRPr lang="en-US" sz="1100" dirty="0"/>
          </a:p>
        </p:txBody>
      </p:sp>
      <p:pic>
        <p:nvPicPr>
          <p:cNvPr id="3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7691" y="2606040"/>
            <a:ext cx="640080" cy="640080"/>
          </a:xfrm>
          <a:prstGeom prst="rect">
            <a:avLst/>
          </a:prstGeom>
        </p:spPr>
      </p:pic>
      <p:sp>
        <p:nvSpPr>
          <p:cNvPr id="34" name="Text 27"/>
          <p:cNvSpPr/>
          <p:nvPr/>
        </p:nvSpPr>
        <p:spPr>
          <a:xfrm>
            <a:off x="7238390" y="3337560"/>
            <a:ext cx="1338682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Tax Diversification Triangle — and where your benefits live.</a:t>
            </a:r>
            <a:endParaRPr lang="en-US" sz="950" dirty="0"/>
          </a:p>
        </p:txBody>
      </p:sp>
      <p:sp>
        <p:nvSpPr>
          <p:cNvPr id="35" name="Text 28"/>
          <p:cNvSpPr/>
          <p:nvPr/>
        </p:nvSpPr>
        <p:spPr>
          <a:xfrm>
            <a:off x="457200" y="45262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Plus: survivor benefits, FEHB into retirement, military buyback — and why none of this is one-size-fits-all.</a:t>
            </a:r>
            <a:endParaRPr lang="en-US" sz="1050" dirty="0"/>
          </a:p>
        </p:txBody>
      </p:sp>
      <p:sp>
        <p:nvSpPr>
          <p:cNvPr id="36" name="Shape 29"/>
          <p:cNvSpPr/>
          <p:nvPr/>
        </p:nvSpPr>
        <p:spPr>
          <a:xfrm>
            <a:off x="457200" y="4942332"/>
            <a:ext cx="822960" cy="228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30"/>
          <p:cNvSpPr/>
          <p:nvPr/>
        </p:nvSpPr>
        <p:spPr>
          <a:xfrm>
            <a:off x="457200" y="4978908"/>
            <a:ext cx="5486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kern="0" spc="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DISTRICT MUTUAL  •  AMERICAN BENEFITS EXCHANGE</a:t>
            </a:r>
            <a:endParaRPr lang="en-US" sz="750" dirty="0"/>
          </a:p>
        </p:txBody>
      </p:sp>
      <p:sp>
        <p:nvSpPr>
          <p:cNvPr id="38" name="Text 31"/>
          <p:cNvSpPr/>
          <p:nvPr/>
        </p:nvSpPr>
        <p:spPr>
          <a:xfrm>
            <a:off x="8229600" y="4978908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A0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766560" y="182880"/>
            <a:ext cx="22860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10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11000" dirty="0"/>
          </a:p>
        </p:txBody>
      </p:sp>
      <p:sp>
        <p:nvSpPr>
          <p:cNvPr id="4" name="Shape 2"/>
          <p:cNvSpPr/>
          <p:nvPr/>
        </p:nvSpPr>
        <p:spPr>
          <a:xfrm>
            <a:off x="7955280" y="1691640"/>
            <a:ext cx="914400" cy="36576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766560" y="1755648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kern="0" spc="6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FIVE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640080" y="1463040"/>
            <a:ext cx="6858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800" dirty="0">
                <a:solidFill>
                  <a:srgbClr val="D4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PILLAR ONE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640080" y="1828800"/>
            <a:ext cx="777240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FERS Pension</a:t>
            </a:r>
            <a:endParaRPr lang="en-US" sz="4400" dirty="0"/>
          </a:p>
        </p:txBody>
      </p:sp>
      <p:sp>
        <p:nvSpPr>
          <p:cNvPr id="8" name="Shape 6"/>
          <p:cNvSpPr/>
          <p:nvPr/>
        </p:nvSpPr>
        <p:spPr>
          <a:xfrm>
            <a:off x="640080" y="3337560"/>
            <a:ext cx="548640" cy="4572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40080" y="347472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guaranteed lifetime income paid by the federal government. The cornerstone of your retirement.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6032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6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BIG PICTURE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457200" y="475488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FERS is a Three-Legged Stool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548640" cy="36576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457200" y="155448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federal retirement income comes from three distinct sources. Each one has different rules, different tax treatment, and different decisions to make.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457200" y="2194560"/>
            <a:ext cx="2590800" cy="251460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" y="2194560"/>
            <a:ext cx="2590800" cy="54864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85800" y="2359152"/>
            <a:ext cx="2590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kern="0" spc="5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 1</a:t>
            </a:r>
            <a:endParaRPr lang="en-US" sz="95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697480"/>
            <a:ext cx="502920" cy="50292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685800" y="3291840"/>
            <a:ext cx="213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FERS Pension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685800" y="3749040"/>
            <a:ext cx="2133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Defined benefit. Calculated by formula. Lifetime, government-paid annuity.</a:t>
            </a:r>
            <a:endParaRPr lang="en-US" sz="1100" dirty="0"/>
          </a:p>
        </p:txBody>
      </p:sp>
      <p:sp>
        <p:nvSpPr>
          <p:cNvPr id="12" name="Shape 9"/>
          <p:cNvSpPr/>
          <p:nvPr/>
        </p:nvSpPr>
        <p:spPr>
          <a:xfrm>
            <a:off x="3276600" y="2194560"/>
            <a:ext cx="2590800" cy="251460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3276600" y="2194560"/>
            <a:ext cx="2590800" cy="54864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3505200" y="2359152"/>
            <a:ext cx="2590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kern="0" spc="5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 2</a:t>
            </a:r>
            <a:endParaRPr lang="en-US" sz="950" dirty="0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697480"/>
            <a:ext cx="502920" cy="50292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3505200" y="3291840"/>
            <a:ext cx="213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Social Security</a:t>
            </a:r>
            <a:endParaRPr lang="en-US" sz="1800" dirty="0"/>
          </a:p>
        </p:txBody>
      </p:sp>
      <p:sp>
        <p:nvSpPr>
          <p:cNvPr id="17" name="Text 13"/>
          <p:cNvSpPr/>
          <p:nvPr/>
        </p:nvSpPr>
        <p:spPr>
          <a:xfrm>
            <a:off x="3505200" y="3749040"/>
            <a:ext cx="2133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Earned through 40 quarters of credits. Plus the FERS Annuity Supplement if you qualify.</a:t>
            </a:r>
            <a:endParaRPr lang="en-US" sz="1100" dirty="0"/>
          </a:p>
        </p:txBody>
      </p:sp>
      <p:sp>
        <p:nvSpPr>
          <p:cNvPr id="18" name="Shape 14"/>
          <p:cNvSpPr/>
          <p:nvPr/>
        </p:nvSpPr>
        <p:spPr>
          <a:xfrm>
            <a:off x="6096000" y="2194560"/>
            <a:ext cx="2590800" cy="251460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6096000" y="2194560"/>
            <a:ext cx="2590800" cy="54864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6"/>
          <p:cNvSpPr/>
          <p:nvPr/>
        </p:nvSpPr>
        <p:spPr>
          <a:xfrm>
            <a:off x="6324600" y="2359152"/>
            <a:ext cx="2590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kern="0" spc="5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 3</a:t>
            </a:r>
            <a:endParaRPr lang="en-US" sz="950" dirty="0"/>
          </a:p>
        </p:txBody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2697480"/>
            <a:ext cx="502920" cy="502920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6324600" y="3291840"/>
            <a:ext cx="213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Thrift Savings Plan</a:t>
            </a:r>
            <a:endParaRPr lang="en-US" sz="1800" dirty="0"/>
          </a:p>
        </p:txBody>
      </p:sp>
      <p:sp>
        <p:nvSpPr>
          <p:cNvPr id="23" name="Text 18"/>
          <p:cNvSpPr/>
          <p:nvPr/>
        </p:nvSpPr>
        <p:spPr>
          <a:xfrm>
            <a:off x="6324600" y="3749040"/>
            <a:ext cx="2133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401(k)-style account, with up to 5% government match. You control how it's invested.</a:t>
            </a:r>
            <a:endParaRPr lang="en-US" sz="1100" dirty="0"/>
          </a:p>
        </p:txBody>
      </p:sp>
      <p:sp>
        <p:nvSpPr>
          <p:cNvPr id="24" name="Shape 19"/>
          <p:cNvSpPr/>
          <p:nvPr/>
        </p:nvSpPr>
        <p:spPr>
          <a:xfrm>
            <a:off x="457200" y="4942332"/>
            <a:ext cx="822960" cy="228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0"/>
          <p:cNvSpPr/>
          <p:nvPr/>
        </p:nvSpPr>
        <p:spPr>
          <a:xfrm>
            <a:off x="457200" y="4978908"/>
            <a:ext cx="5486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kern="0" spc="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DISTRICT MUTUAL  •  AMERICAN BENEFITS EXCHANGE</a:t>
            </a:r>
            <a:endParaRPr lang="en-US" sz="750" dirty="0"/>
          </a:p>
        </p:txBody>
      </p:sp>
      <p:sp>
        <p:nvSpPr>
          <p:cNvPr id="26" name="Text 21"/>
          <p:cNvSpPr/>
          <p:nvPr/>
        </p:nvSpPr>
        <p:spPr>
          <a:xfrm>
            <a:off x="8229600" y="4978908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6032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6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IT'S CALCULATED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457200" y="475488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FERS Pension Formula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548640" cy="36576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57200" y="1554480"/>
            <a:ext cx="8229600" cy="118872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  <a:effectLst>
            <a:outerShdw blurRad="1016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57200" y="1554480"/>
            <a:ext cx="8229600" cy="54864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868680" y="1828800"/>
            <a:ext cx="1463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Years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868680" y="2331720"/>
            <a:ext cx="146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Creditable Service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2331720" y="1828800"/>
            <a:ext cx="457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×</a:t>
            </a:r>
            <a:endParaRPr lang="en-US" sz="3200" dirty="0"/>
          </a:p>
        </p:txBody>
      </p:sp>
      <p:sp>
        <p:nvSpPr>
          <p:cNvPr id="10" name="Text 8"/>
          <p:cNvSpPr/>
          <p:nvPr/>
        </p:nvSpPr>
        <p:spPr>
          <a:xfrm>
            <a:off x="2788920" y="1828800"/>
            <a:ext cx="1554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High-3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2788920" y="2331720"/>
            <a:ext cx="1554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3 Salary Years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4343400" y="1828800"/>
            <a:ext cx="457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×</a:t>
            </a:r>
            <a:endParaRPr lang="en-US" sz="3200" dirty="0"/>
          </a:p>
        </p:txBody>
      </p:sp>
      <p:sp>
        <p:nvSpPr>
          <p:cNvPr id="13" name="Text 11"/>
          <p:cNvSpPr/>
          <p:nvPr/>
        </p:nvSpPr>
        <p:spPr>
          <a:xfrm>
            <a:off x="4800600" y="1828800"/>
            <a:ext cx="1280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1%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4800600" y="2331720"/>
            <a:ext cx="1280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(or 1.1%)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6080760" y="1828800"/>
            <a:ext cx="457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=</a:t>
            </a:r>
            <a:endParaRPr lang="en-US" sz="3200" dirty="0"/>
          </a:p>
        </p:txBody>
      </p:sp>
      <p:sp>
        <p:nvSpPr>
          <p:cNvPr id="16" name="Text 14"/>
          <p:cNvSpPr/>
          <p:nvPr/>
        </p:nvSpPr>
        <p:spPr>
          <a:xfrm>
            <a:off x="6537960" y="1828800"/>
            <a:ext cx="1737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Pension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6537960" y="2331720"/>
            <a:ext cx="1737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Annual Annuity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457200" y="2926080"/>
            <a:ext cx="8229600" cy="384048"/>
          </a:xfrm>
          <a:prstGeom prst="rect">
            <a:avLst/>
          </a:prstGeom>
          <a:solidFill>
            <a:srgbClr val="E6EEFB"/>
          </a:solidFill>
          <a:ln w="12700">
            <a:solidFill>
              <a:srgbClr val="E6EEF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640080" y="2926080"/>
            <a:ext cx="7863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i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1.1% multiplier</a:t>
            </a:r>
            <a:r>
              <a:rPr lang="en-US" sz="1100" i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applies if you retire at age 62 or later with at least 20 years of service. Otherwise it's 1%.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457200" y="3456432"/>
            <a:ext cx="402336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457200" y="3456432"/>
            <a:ext cx="73152" cy="12801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640080" y="352044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kern="0" spc="5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  •  RETIRE AT 62</a:t>
            </a:r>
            <a:endParaRPr lang="en-US" sz="950" dirty="0"/>
          </a:p>
        </p:txBody>
      </p:sp>
      <p:sp>
        <p:nvSpPr>
          <p:cNvPr id="23" name="Text 21"/>
          <p:cNvSpPr/>
          <p:nvPr/>
        </p:nvSpPr>
        <p:spPr>
          <a:xfrm>
            <a:off x="640080" y="3749040"/>
            <a:ext cx="36576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 yrs × $90,000 × 1.1%</a:t>
            </a:r>
            <a:endParaRPr lang="en-US" sz="1300" dirty="0"/>
          </a:p>
          <a:p>
            <a:pPr marL="0" indent="0">
              <a:buNone/>
            </a:pPr>
            <a:r>
              <a:rPr lang="en-US" sz="17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= $29,700 / year</a:t>
            </a:r>
            <a:endParaRPr lang="en-US" sz="1300" dirty="0"/>
          </a:p>
          <a:p>
            <a:pPr marL="0" indent="0">
              <a:buNone/>
            </a:pPr>
            <a:r>
              <a:rPr lang="en-US" sz="10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≈ $2,475 / month for life</a:t>
            </a:r>
            <a:endParaRPr lang="en-US" sz="1300" dirty="0"/>
          </a:p>
        </p:txBody>
      </p:sp>
      <p:sp>
        <p:nvSpPr>
          <p:cNvPr id="24" name="Shape 22"/>
          <p:cNvSpPr/>
          <p:nvPr/>
        </p:nvSpPr>
        <p:spPr>
          <a:xfrm>
            <a:off x="4663440" y="3456432"/>
            <a:ext cx="402336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4663440" y="3456432"/>
            <a:ext cx="73152" cy="128016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4846320" y="352044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kern="0" spc="50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  •  RETIRE AT MRA</a:t>
            </a:r>
            <a:endParaRPr lang="en-US" sz="950" dirty="0"/>
          </a:p>
        </p:txBody>
      </p:sp>
      <p:sp>
        <p:nvSpPr>
          <p:cNvPr id="27" name="Text 25"/>
          <p:cNvSpPr/>
          <p:nvPr/>
        </p:nvSpPr>
        <p:spPr>
          <a:xfrm>
            <a:off x="4846320" y="3749040"/>
            <a:ext cx="36576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 yrs × $85,000 × 1.0%</a:t>
            </a:r>
            <a:endParaRPr lang="en-US" sz="1300" dirty="0"/>
          </a:p>
          <a:p>
            <a:pPr marL="0" indent="0">
              <a:buNone/>
            </a:pPr>
            <a:r>
              <a:rPr lang="en-US" sz="17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= $21,250 / year</a:t>
            </a:r>
            <a:endParaRPr lang="en-US" sz="1300" dirty="0"/>
          </a:p>
          <a:p>
            <a:pPr marL="0" indent="0">
              <a:buNone/>
            </a:pPr>
            <a:r>
              <a:rPr lang="en-US" sz="10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≈ $1,770 / month for life</a:t>
            </a:r>
            <a:endParaRPr lang="en-US" sz="1300" dirty="0"/>
          </a:p>
        </p:txBody>
      </p:sp>
      <p:sp>
        <p:nvSpPr>
          <p:cNvPr id="28" name="Shape 26"/>
          <p:cNvSpPr/>
          <p:nvPr/>
        </p:nvSpPr>
        <p:spPr>
          <a:xfrm>
            <a:off x="457200" y="4942332"/>
            <a:ext cx="822960" cy="228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457200" y="4978908"/>
            <a:ext cx="5486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kern="0" spc="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DISTRICT MUTUAL  •  AMERICAN BENEFITS EXCHANGE</a:t>
            </a:r>
            <a:endParaRPr lang="en-US" sz="750" dirty="0"/>
          </a:p>
        </p:txBody>
      </p:sp>
      <p:sp>
        <p:nvSpPr>
          <p:cNvPr id="30" name="Text 28"/>
          <p:cNvSpPr/>
          <p:nvPr/>
        </p:nvSpPr>
        <p:spPr>
          <a:xfrm>
            <a:off x="8229600" y="4978908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6032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600" dirty="0">
                <a:solidFill>
                  <a:srgbClr val="B886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CAN YOU RETIRE?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457200" y="475488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FERS Immediate Retirement Eligibility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548640" cy="36576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57200" y="1554480"/>
            <a:ext cx="8229600" cy="457200"/>
          </a:xfrm>
          <a:prstGeom prst="rect">
            <a:avLst/>
          </a:prstGeom>
          <a:solidFill>
            <a:srgbClr val="E6EEFB"/>
          </a:solidFill>
          <a:ln w="12700">
            <a:solidFill>
              <a:srgbClr val="E6EEF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640080" y="1554480"/>
            <a:ext cx="7863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MRA (Minimum Retirement Age):</a:t>
            </a: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55 if born before 1948 → gradually rising → 57 if born in 1970 or later.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457200" y="2194560"/>
            <a:ext cx="1933956" cy="233172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457200" y="2194560"/>
            <a:ext cx="1933956" cy="64008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457200" y="2377440"/>
            <a:ext cx="19339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5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457200" y="2606040"/>
            <a:ext cx="193395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MRA</a:t>
            </a:r>
            <a:endParaRPr lang="en-US" sz="2600" dirty="0"/>
          </a:p>
        </p:txBody>
      </p:sp>
      <p:sp>
        <p:nvSpPr>
          <p:cNvPr id="11" name="Shape 9"/>
          <p:cNvSpPr/>
          <p:nvPr/>
        </p:nvSpPr>
        <p:spPr>
          <a:xfrm>
            <a:off x="1037387" y="3200400"/>
            <a:ext cx="773582" cy="228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457200" y="3273552"/>
            <a:ext cx="193395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B886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30+ yrs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57200" y="3611880"/>
            <a:ext cx="19339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service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594360" y="3886200"/>
            <a:ext cx="165963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immediate, unreduced</a:t>
            </a:r>
            <a:endParaRPr lang="en-US" sz="950" dirty="0"/>
          </a:p>
        </p:txBody>
      </p:sp>
      <p:sp>
        <p:nvSpPr>
          <p:cNvPr id="15" name="Shape 13"/>
          <p:cNvSpPr/>
          <p:nvPr/>
        </p:nvSpPr>
        <p:spPr>
          <a:xfrm>
            <a:off x="2555748" y="2194560"/>
            <a:ext cx="1933956" cy="233172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2555748" y="2194560"/>
            <a:ext cx="1933956" cy="64008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2555748" y="2377440"/>
            <a:ext cx="19339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5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2555748" y="2606040"/>
            <a:ext cx="193395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Age 60</a:t>
            </a:r>
            <a:endParaRPr lang="en-US" sz="2600" dirty="0"/>
          </a:p>
        </p:txBody>
      </p:sp>
      <p:sp>
        <p:nvSpPr>
          <p:cNvPr id="19" name="Shape 17"/>
          <p:cNvSpPr/>
          <p:nvPr/>
        </p:nvSpPr>
        <p:spPr>
          <a:xfrm>
            <a:off x="3135935" y="3200400"/>
            <a:ext cx="773582" cy="228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2555748" y="3273552"/>
            <a:ext cx="193395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B886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20+ yrs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2555748" y="3611880"/>
            <a:ext cx="19339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service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2692908" y="3886200"/>
            <a:ext cx="165963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immediate, unreduced</a:t>
            </a:r>
            <a:endParaRPr lang="en-US" sz="950" dirty="0"/>
          </a:p>
        </p:txBody>
      </p:sp>
      <p:sp>
        <p:nvSpPr>
          <p:cNvPr id="23" name="Shape 21"/>
          <p:cNvSpPr/>
          <p:nvPr/>
        </p:nvSpPr>
        <p:spPr>
          <a:xfrm>
            <a:off x="4654296" y="2194560"/>
            <a:ext cx="1933956" cy="233172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4654296" y="2194560"/>
            <a:ext cx="1933956" cy="64008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4654296" y="2377440"/>
            <a:ext cx="19339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5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654296" y="2606040"/>
            <a:ext cx="193395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Age 62</a:t>
            </a:r>
            <a:endParaRPr lang="en-US" sz="2600" dirty="0"/>
          </a:p>
        </p:txBody>
      </p:sp>
      <p:sp>
        <p:nvSpPr>
          <p:cNvPr id="27" name="Shape 25"/>
          <p:cNvSpPr/>
          <p:nvPr/>
        </p:nvSpPr>
        <p:spPr>
          <a:xfrm>
            <a:off x="5234483" y="3200400"/>
            <a:ext cx="773582" cy="228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4654296" y="3273552"/>
            <a:ext cx="193395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B886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5+ yrs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4654296" y="3611880"/>
            <a:ext cx="19339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service</a:t>
            </a:r>
            <a:endParaRPr lang="en-US" sz="1000" dirty="0"/>
          </a:p>
        </p:txBody>
      </p:sp>
      <p:sp>
        <p:nvSpPr>
          <p:cNvPr id="30" name="Text 28"/>
          <p:cNvSpPr/>
          <p:nvPr/>
        </p:nvSpPr>
        <p:spPr>
          <a:xfrm>
            <a:off x="4791456" y="3886200"/>
            <a:ext cx="165963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— gets 1.1% multiplier with 20+ yrs</a:t>
            </a:r>
            <a:endParaRPr lang="en-US" sz="950" dirty="0"/>
          </a:p>
        </p:txBody>
      </p:sp>
      <p:sp>
        <p:nvSpPr>
          <p:cNvPr id="31" name="Shape 29"/>
          <p:cNvSpPr/>
          <p:nvPr/>
        </p:nvSpPr>
        <p:spPr>
          <a:xfrm>
            <a:off x="6752844" y="2194560"/>
            <a:ext cx="1933956" cy="2331720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2" name="Shape 30"/>
          <p:cNvSpPr/>
          <p:nvPr/>
        </p:nvSpPr>
        <p:spPr>
          <a:xfrm>
            <a:off x="6752844" y="2194560"/>
            <a:ext cx="1933956" cy="64008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31"/>
          <p:cNvSpPr/>
          <p:nvPr/>
        </p:nvSpPr>
        <p:spPr>
          <a:xfrm>
            <a:off x="6752844" y="2377440"/>
            <a:ext cx="19339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5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</a:t>
            </a:r>
            <a:endParaRPr lang="en-US" sz="900" dirty="0"/>
          </a:p>
        </p:txBody>
      </p:sp>
      <p:sp>
        <p:nvSpPr>
          <p:cNvPr id="34" name="Text 32"/>
          <p:cNvSpPr/>
          <p:nvPr/>
        </p:nvSpPr>
        <p:spPr>
          <a:xfrm>
            <a:off x="6752844" y="2606040"/>
            <a:ext cx="193395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MRA + 10</a:t>
            </a:r>
            <a:endParaRPr lang="en-US" sz="2600" dirty="0"/>
          </a:p>
        </p:txBody>
      </p:sp>
      <p:sp>
        <p:nvSpPr>
          <p:cNvPr id="35" name="Shape 33"/>
          <p:cNvSpPr/>
          <p:nvPr/>
        </p:nvSpPr>
        <p:spPr>
          <a:xfrm>
            <a:off x="7333031" y="3200400"/>
            <a:ext cx="773582" cy="228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34"/>
          <p:cNvSpPr/>
          <p:nvPr/>
        </p:nvSpPr>
        <p:spPr>
          <a:xfrm>
            <a:off x="6752844" y="3273552"/>
            <a:ext cx="193395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B886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10–29 yrs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752844" y="3611880"/>
            <a:ext cx="19339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service</a:t>
            </a:r>
            <a:endParaRPr lang="en-US" sz="1000" dirty="0"/>
          </a:p>
        </p:txBody>
      </p:sp>
      <p:sp>
        <p:nvSpPr>
          <p:cNvPr id="38" name="Text 36"/>
          <p:cNvSpPr/>
          <p:nvPr/>
        </p:nvSpPr>
        <p:spPr>
          <a:xfrm>
            <a:off x="6890004" y="3886200"/>
            <a:ext cx="165963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Reduced 5% per year under age 62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457200" y="46177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Other paths: Deferred Retirement, Postponed Retirement, Disability Retirement, and special provisions for LEO/FF/ATC.</a:t>
            </a:r>
            <a:endParaRPr lang="en-US" sz="1000" dirty="0"/>
          </a:p>
        </p:txBody>
      </p:sp>
      <p:sp>
        <p:nvSpPr>
          <p:cNvPr id="40" name="Shape 38"/>
          <p:cNvSpPr/>
          <p:nvPr/>
        </p:nvSpPr>
        <p:spPr>
          <a:xfrm>
            <a:off x="457200" y="4942332"/>
            <a:ext cx="822960" cy="2286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39"/>
          <p:cNvSpPr/>
          <p:nvPr/>
        </p:nvSpPr>
        <p:spPr>
          <a:xfrm>
            <a:off x="457200" y="4978908"/>
            <a:ext cx="5486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kern="0" spc="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DISTRICT MUTUAL  •  AMERICAN BENEFITS EXCHANGE</a:t>
            </a:r>
            <a:endParaRPr lang="en-US" sz="750" dirty="0"/>
          </a:p>
        </p:txBody>
      </p:sp>
      <p:sp>
        <p:nvSpPr>
          <p:cNvPr id="42" name="Text 40"/>
          <p:cNvSpPr/>
          <p:nvPr/>
        </p:nvSpPr>
        <p:spPr>
          <a:xfrm>
            <a:off x="8229600" y="4978908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A0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766560" y="182880"/>
            <a:ext cx="22860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1000" b="1" dirty="0">
                <a:solidFill>
                  <a:srgbClr val="D4A2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11000" dirty="0"/>
          </a:p>
        </p:txBody>
      </p:sp>
      <p:sp>
        <p:nvSpPr>
          <p:cNvPr id="4" name="Shape 2"/>
          <p:cNvSpPr/>
          <p:nvPr/>
        </p:nvSpPr>
        <p:spPr>
          <a:xfrm>
            <a:off x="7955280" y="1691640"/>
            <a:ext cx="914400" cy="36576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766560" y="1755648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kern="0" spc="6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FIVE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640080" y="1463040"/>
            <a:ext cx="6858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800" dirty="0">
                <a:solidFill>
                  <a:srgbClr val="D4A2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PILLAR TWO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640080" y="1828800"/>
            <a:ext cx="777240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Social Security</a:t>
            </a:r>
            <a:endParaRPr lang="en-US" sz="4400" dirty="0"/>
          </a:p>
        </p:txBody>
      </p:sp>
      <p:sp>
        <p:nvSpPr>
          <p:cNvPr id="8" name="Shape 6"/>
          <p:cNvSpPr/>
          <p:nvPr/>
        </p:nvSpPr>
        <p:spPr>
          <a:xfrm>
            <a:off x="640080" y="3337560"/>
            <a:ext cx="548640" cy="45720"/>
          </a:xfrm>
          <a:prstGeom prst="rect">
            <a:avLst/>
          </a:prstGeom>
          <a:solidFill>
            <a:srgbClr val="D4A24C"/>
          </a:solidFill>
          <a:ln w="12700">
            <a:solidFill>
              <a:srgbClr val="D4A24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40080" y="347472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Plus the FERS Annuity Supplement — the bridge that fills the gap before age 62.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2293</Words>
  <Application>Microsoft Macintosh PowerPoint</Application>
  <PresentationFormat>On-screen Show (16:9)</PresentationFormat>
  <Paragraphs>457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American Benefits Exchange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Your FERS Benefits</dc:title>
  <dc:subject>PptxGenJS Presentation</dc:subject>
  <dc:creator>Sergio Reyes / District Mutual</dc:creator>
  <cp:lastModifiedBy>Sergio Reyes</cp:lastModifiedBy>
  <cp:revision>2</cp:revision>
  <dcterms:created xsi:type="dcterms:W3CDTF">2026-05-06T10:50:47Z</dcterms:created>
  <dcterms:modified xsi:type="dcterms:W3CDTF">2026-05-06T12:06:25Z</dcterms:modified>
</cp:coreProperties>
</file>