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2" r:id="rId5"/>
    <p:sldMasterId id="2147483664" r:id="rId6"/>
  </p:sldMasterIdLst>
  <p:notesMasterIdLst>
    <p:notesMasterId r:id="rId30"/>
  </p:notesMasterIdLst>
  <p:handoutMasterIdLst>
    <p:handoutMasterId r:id="rId31"/>
  </p:handoutMasterIdLst>
  <p:sldIdLst>
    <p:sldId id="661" r:id="rId7"/>
    <p:sldId id="2147469053" r:id="rId8"/>
    <p:sldId id="256" r:id="rId9"/>
    <p:sldId id="284" r:id="rId10"/>
    <p:sldId id="6026" r:id="rId11"/>
    <p:sldId id="6029" r:id="rId12"/>
    <p:sldId id="2147469051" r:id="rId13"/>
    <p:sldId id="2147469052" r:id="rId14"/>
    <p:sldId id="2147469050" r:id="rId15"/>
    <p:sldId id="2147469049" r:id="rId16"/>
    <p:sldId id="6025" r:id="rId17"/>
    <p:sldId id="6032" r:id="rId18"/>
    <p:sldId id="2147469047" r:id="rId19"/>
    <p:sldId id="6030" r:id="rId20"/>
    <p:sldId id="6031" r:id="rId21"/>
    <p:sldId id="440" r:id="rId22"/>
    <p:sldId id="445" r:id="rId23"/>
    <p:sldId id="293" r:id="rId24"/>
    <p:sldId id="2147469048" r:id="rId25"/>
    <p:sldId id="277" r:id="rId26"/>
    <p:sldId id="262" r:id="rId27"/>
    <p:sldId id="660" r:id="rId28"/>
    <p:sldId id="283"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6072"/>
    <a:srgbClr val="004D71"/>
    <a:srgbClr val="C8C8C8"/>
    <a:srgbClr val="FDBD3D"/>
    <a:srgbClr val="FFBE3C"/>
    <a:srgbClr val="146514"/>
    <a:srgbClr val="2574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CA6F76-6D89-48BC-96A6-AC8062949B73}" v="62" dt="2026-01-21T00:32:12.1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40" autoAdjust="0"/>
  </p:normalViewPr>
  <p:slideViewPr>
    <p:cSldViewPr snapToGrid="0">
      <p:cViewPr varScale="1">
        <p:scale>
          <a:sx n="88" d="100"/>
          <a:sy n="88" d="100"/>
        </p:scale>
        <p:origin x="1363" y="67"/>
      </p:cViewPr>
      <p:guideLst/>
    </p:cSldViewPr>
  </p:slideViewPr>
  <p:notesTextViewPr>
    <p:cViewPr>
      <p:scale>
        <a:sx n="1" d="1"/>
        <a:sy n="1" d="1"/>
      </p:scale>
      <p:origin x="0" y="0"/>
    </p:cViewPr>
  </p:notesTextViewPr>
  <p:notesViewPr>
    <p:cSldViewPr snapToGrid="0">
      <p:cViewPr varScale="1">
        <p:scale>
          <a:sx n="79" d="100"/>
          <a:sy n="79" d="100"/>
        </p:scale>
        <p:origin x="390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5A31-4B35-AE26-CB20DF23CF28}"/>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5A31-4B35-AE26-CB20DF23CF28}"/>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5A31-4B35-AE26-CB20DF23CF28}"/>
              </c:ext>
            </c:extLst>
          </c:dPt>
          <c:dLbls>
            <c:dLbl>
              <c:idx val="0"/>
              <c:layout>
                <c:manualLayout>
                  <c:x val="-0.19740697161635209"/>
                  <c:y val="0.13984155283635824"/>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fld id="{2B2926AE-95FA-4325-BF19-01FF2741F82B}" type="CELLRANGE">
                      <a:rPr lang="en-US" sz="1400" baseline="0"/>
                      <a:pPr>
                        <a:defRPr sz="1400" b="1">
                          <a:solidFill>
                            <a:schemeClr val="tx1"/>
                          </a:solidFill>
                          <a:latin typeface="Arial" panose="020B0604020202020204" pitchFamily="34" charset="0"/>
                          <a:cs typeface="Arial" panose="020B0604020202020204" pitchFamily="34" charset="0"/>
                        </a:defRPr>
                      </a:pPr>
                      <a:t>[CELLRANGE]</a:t>
                    </a:fld>
                    <a:r>
                      <a:rPr lang="en-US" sz="1400" baseline="0"/>
                      <a:t> </a:t>
                    </a:r>
                    <a:fld id="{67F6D566-1B2D-4725-A053-76D258C4D3C5}" type="PERCENTAGE">
                      <a:rPr lang="en-US" sz="1400" baseline="0"/>
                      <a:pPr>
                        <a:defRPr sz="1400" b="1">
                          <a:solidFill>
                            <a:schemeClr val="tx1"/>
                          </a:solidFill>
                          <a:latin typeface="Arial" panose="020B0604020202020204" pitchFamily="34" charset="0"/>
                          <a:cs typeface="Arial" panose="020B0604020202020204" pitchFamily="34" charset="0"/>
                        </a:defRPr>
                      </a:pPr>
                      <a:t>[PERCENTAGE]</a:t>
                    </a:fld>
                    <a:endParaRPr lang="en-US" sz="1400" baseline="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3143751716131214"/>
                      <c:h val="0.18197054274979274"/>
                    </c:manualLayout>
                  </c15:layout>
                  <c15:dlblFieldTable/>
                  <c15:showDataLabelsRange val="1"/>
                </c:ext>
                <c:ext xmlns:c16="http://schemas.microsoft.com/office/drawing/2014/chart" uri="{C3380CC4-5D6E-409C-BE32-E72D297353CC}">
                  <c16:uniqueId val="{00000001-5A31-4B35-AE26-CB20DF23CF28}"/>
                </c:ext>
              </c:extLst>
            </c:dLbl>
            <c:dLbl>
              <c:idx val="1"/>
              <c:tx>
                <c:rich>
                  <a:bodyPr/>
                  <a:lstStyle/>
                  <a:p>
                    <a:fld id="{5D444397-551C-4239-9173-ED67CB2AC4D3}" type="CELLRANGE">
                      <a:rPr lang="en-US"/>
                      <a:pPr/>
                      <a:t>[CELLRANGE]</a:t>
                    </a:fld>
                    <a:r>
                      <a:rPr lang="en-US" baseline="0"/>
                      <a:t> </a:t>
                    </a:r>
                    <a:fld id="{6648F54E-01AD-40D4-8CAA-6D8DCD254A74}" type="PERCENTAGE">
                      <a:rPr lang="en-US" baseline="0"/>
                      <a:pPr/>
                      <a:t>[PERCENTAGE]</a:t>
                    </a:fld>
                    <a:endParaRPr lang="en-US" baseline="0"/>
                  </a:p>
                </c:rich>
              </c:tx>
              <c:dLblPos val="inEnd"/>
              <c:showLegendKey val="0"/>
              <c:showVal val="0"/>
              <c:showCatName val="0"/>
              <c:showSerName val="0"/>
              <c:showPercent val="1"/>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A31-4B35-AE26-CB20DF23CF28}"/>
                </c:ext>
              </c:extLst>
            </c:dLbl>
            <c:dLbl>
              <c:idx val="2"/>
              <c:layout>
                <c:manualLayout>
                  <c:x val="0.17845129468634244"/>
                  <c:y val="-0.2549150630036523"/>
                </c:manualLayout>
              </c:layout>
              <c:tx>
                <c:rich>
                  <a:bodyPr/>
                  <a:lstStyle/>
                  <a:p>
                    <a:fld id="{04457F9E-B442-4424-8A56-D5E7716F9DFF}" type="CELLRANGE">
                      <a:rPr lang="en-US" baseline="0"/>
                      <a:pPr/>
                      <a:t>[CELLRANGE]</a:t>
                    </a:fld>
                    <a:r>
                      <a:rPr lang="en-US" baseline="0"/>
                      <a:t> </a:t>
                    </a:r>
                    <a:fld id="{E567FF5F-3E44-46A7-BA56-5EF0010ACB13}" type="PERCENTAGE">
                      <a:rPr lang="en-US" baseline="0"/>
                      <a:pPr/>
                      <a:t>[PERCENTAGE]</a:t>
                    </a:fld>
                    <a:endParaRPr lang="en-US" baseline="0"/>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2-5A31-4B35-AE26-CB20DF23CF2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Sheet1!$A$2:$A$4</c:f>
              <c:strCache>
                <c:ptCount val="3"/>
                <c:pt idx="0">
                  <c:v>Enlisted</c:v>
                </c:pt>
                <c:pt idx="1">
                  <c:v>Officer</c:v>
                </c:pt>
                <c:pt idx="2">
                  <c:v>Civilian</c:v>
                </c:pt>
              </c:strCache>
            </c:strRef>
          </c:cat>
          <c:val>
            <c:numRef>
              <c:f>Sheet1!$B$2:$B$4</c:f>
              <c:numCache>
                <c:formatCode>General</c:formatCode>
                <c:ptCount val="3"/>
                <c:pt idx="0">
                  <c:v>20</c:v>
                </c:pt>
                <c:pt idx="1">
                  <c:v>6</c:v>
                </c:pt>
                <c:pt idx="2">
                  <c:v>74</c:v>
                </c:pt>
              </c:numCache>
            </c:numRef>
          </c:val>
          <c:extLst>
            <c:ext xmlns:c15="http://schemas.microsoft.com/office/drawing/2012/chart" uri="{02D57815-91ED-43cb-92C2-25804820EDAC}">
              <c15:datalabelsRange>
                <c15:f>Sheet1!$A$2:$A$4</c15:f>
                <c15:dlblRangeCache>
                  <c:ptCount val="3"/>
                  <c:pt idx="0">
                    <c:v>Enlisted</c:v>
                  </c:pt>
                  <c:pt idx="1">
                    <c:v>Officer</c:v>
                  </c:pt>
                  <c:pt idx="2">
                    <c:v>Civilian</c:v>
                  </c:pt>
                </c15:dlblRangeCache>
              </c15:datalabelsRange>
            </c:ext>
            <c:ext xmlns:c16="http://schemas.microsoft.com/office/drawing/2014/chart" uri="{C3380CC4-5D6E-409C-BE32-E72D297353CC}">
              <c16:uniqueId val="{00000000-5A31-4B35-AE26-CB20DF23CF2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36B3-4C7E-864B-E2B51459DED2}"/>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36B3-4C7E-864B-E2B51459DED2}"/>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36B3-4C7E-864B-E2B51459DED2}"/>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36B3-4C7E-864B-E2B51459DED2}"/>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8-36B3-4C7E-864B-E2B51459DED2}"/>
              </c:ext>
            </c:extLst>
          </c:dPt>
          <c:dLbls>
            <c:dLbl>
              <c:idx val="0"/>
              <c:tx>
                <c:rich>
                  <a:bodyPr/>
                  <a:lstStyle/>
                  <a:p>
                    <a:fld id="{8998FE49-52A9-4DAE-9F00-720A074193B1}" type="CELLRANGE">
                      <a:rPr lang="en-US"/>
                      <a:pPr/>
                      <a:t>[CELLRANGE]</a:t>
                    </a:fld>
                    <a:r>
                      <a:rPr lang="en-US" baseline="0"/>
                      <a:t> </a:t>
                    </a:r>
                    <a:fld id="{FA27953D-0E0A-47D6-B69F-5AE77EEC58C3}" type="PERCENTAGE">
                      <a:rPr lang="en-US" baseline="0"/>
                      <a:pPr/>
                      <a:t>[PERCENTAGE]</a:t>
                    </a:fld>
                    <a:endParaRPr lang="en-US" baseline="0"/>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6B3-4C7E-864B-E2B51459DED2}"/>
                </c:ext>
              </c:extLst>
            </c:dLbl>
            <c:dLbl>
              <c:idx val="1"/>
              <c:tx>
                <c:rich>
                  <a:bodyPr/>
                  <a:lstStyle/>
                  <a:p>
                    <a:fld id="{976DF2C0-74E5-4CBD-AC7B-94FBAAA9786E}" type="CELLRANGE">
                      <a:rPr lang="en-US"/>
                      <a:pPr/>
                      <a:t>[CELLRANGE]</a:t>
                    </a:fld>
                    <a:r>
                      <a:rPr lang="en-US" baseline="0"/>
                      <a:t> </a:t>
                    </a:r>
                    <a:fld id="{CAF5D6C2-AB09-4962-A551-CB3E0D261091}" type="PERCENTAGE">
                      <a:rPr lang="en-US" baseline="0"/>
                      <a:pPr/>
                      <a:t>[PERCENTAGE]</a:t>
                    </a:fld>
                    <a:endParaRPr lang="en-US" baseline="0"/>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6B3-4C7E-864B-E2B51459DED2}"/>
                </c:ext>
              </c:extLst>
            </c:dLbl>
            <c:dLbl>
              <c:idx val="2"/>
              <c:tx>
                <c:rich>
                  <a:bodyPr/>
                  <a:lstStyle/>
                  <a:p>
                    <a:fld id="{6C64EE0F-C695-424B-BFBD-CB6C24A2C151}" type="CELLRANGE">
                      <a:rPr lang="en-US"/>
                      <a:pPr/>
                      <a:t>[CELLRANGE]</a:t>
                    </a:fld>
                    <a:r>
                      <a:rPr lang="en-US" baseline="0"/>
                      <a:t> </a:t>
                    </a:r>
                    <a:fld id="{BD7C66F5-DD3C-4083-ACED-AAE696E79D19}" type="PERCENTAGE">
                      <a:rPr lang="en-US" baseline="0"/>
                      <a:pPr/>
                      <a:t>[PERCENTAGE]</a:t>
                    </a:fld>
                    <a:endParaRPr lang="en-US" baseline="0"/>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6B3-4C7E-864B-E2B51459DED2}"/>
                </c:ext>
              </c:extLst>
            </c:dLbl>
            <c:dLbl>
              <c:idx val="3"/>
              <c:tx>
                <c:rich>
                  <a:bodyPr/>
                  <a:lstStyle/>
                  <a:p>
                    <a:fld id="{D0ED1C72-D81F-4C01-B607-53AFCED9C720}" type="CELLRANGE">
                      <a:rPr lang="en-US"/>
                      <a:pPr/>
                      <a:t>[CELLRANGE]</a:t>
                    </a:fld>
                    <a:r>
                      <a:rPr lang="en-US" baseline="0"/>
                      <a:t> </a:t>
                    </a:r>
                    <a:fld id="{6D1F91AC-8788-4D91-B7C8-7937640B63CD}" type="PERCENTAGE">
                      <a:rPr lang="en-US" baseline="0"/>
                      <a:pPr/>
                      <a:t>[PERCENTAGE]</a:t>
                    </a:fld>
                    <a:endParaRPr lang="en-US" baseline="0"/>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36B3-4C7E-864B-E2B51459DED2}"/>
                </c:ext>
              </c:extLst>
            </c:dLbl>
            <c:dLbl>
              <c:idx val="4"/>
              <c:tx>
                <c:rich>
                  <a:bodyPr/>
                  <a:lstStyle/>
                  <a:p>
                    <a:fld id="{7D997086-06FC-4244-AA9D-BE7027E9E93A}" type="CELLRANGE">
                      <a:rPr lang="en-US"/>
                      <a:pPr/>
                      <a:t>[CELLRANGE]</a:t>
                    </a:fld>
                    <a:r>
                      <a:rPr lang="en-US" baseline="0"/>
                      <a:t> </a:t>
                    </a:r>
                    <a:fld id="{942E266A-91C7-43C1-9843-199D5B278CC0}" type="PERCENTAGE">
                      <a:rPr lang="en-US" baseline="0"/>
                      <a:pPr/>
                      <a:t>[PERCENTAGE]</a:t>
                    </a:fld>
                    <a:endParaRPr lang="en-US" baseline="0"/>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36B3-4C7E-864B-E2B51459DED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Sheet1!$A$2:$A$6</c:f>
              <c:strCache>
                <c:ptCount val="5"/>
                <c:pt idx="0">
                  <c:v>GS-05 &gt; (equiv)</c:v>
                </c:pt>
                <c:pt idx="1">
                  <c:v>GS-06/11 (equiv)</c:v>
                </c:pt>
                <c:pt idx="2">
                  <c:v>GS-12/13 (equiv)</c:v>
                </c:pt>
                <c:pt idx="3">
                  <c:v>GS-14/15 (equiv)</c:v>
                </c:pt>
                <c:pt idx="4">
                  <c:v>SES/SL</c:v>
                </c:pt>
              </c:strCache>
            </c:strRef>
          </c:cat>
          <c:val>
            <c:numRef>
              <c:f>Sheet1!$B$2:$B$6</c:f>
              <c:numCache>
                <c:formatCode>0.0</c:formatCode>
                <c:ptCount val="5"/>
                <c:pt idx="0">
                  <c:v>1</c:v>
                </c:pt>
                <c:pt idx="1">
                  <c:v>35.4</c:v>
                </c:pt>
                <c:pt idx="2">
                  <c:v>52</c:v>
                </c:pt>
                <c:pt idx="3">
                  <c:v>11.4</c:v>
                </c:pt>
                <c:pt idx="4">
                  <c:v>0.3</c:v>
                </c:pt>
              </c:numCache>
            </c:numRef>
          </c:val>
          <c:extLst>
            <c:ext xmlns:c15="http://schemas.microsoft.com/office/drawing/2012/chart" uri="{02D57815-91ED-43cb-92C2-25804820EDAC}">
              <c15:datalabelsRange>
                <c15:f>Sheet1!$A$2:$A$6</c15:f>
                <c15:dlblRangeCache>
                  <c:ptCount val="5"/>
                  <c:pt idx="0">
                    <c:v>GS-05 &gt; (equiv)</c:v>
                  </c:pt>
                  <c:pt idx="1">
                    <c:v>GS-06/11 (equiv)</c:v>
                  </c:pt>
                  <c:pt idx="2">
                    <c:v>GS-12/13 (equiv)</c:v>
                  </c:pt>
                  <c:pt idx="3">
                    <c:v>GS-14/15 (equiv)</c:v>
                  </c:pt>
                  <c:pt idx="4">
                    <c:v>SES/SL</c:v>
                  </c:pt>
                </c15:dlblRangeCache>
              </c15:datalabelsRange>
            </c:ext>
            <c:ext xmlns:c16="http://schemas.microsoft.com/office/drawing/2014/chart" uri="{C3380CC4-5D6E-409C-BE32-E72D297353CC}">
              <c16:uniqueId val="{00000006-36B3-4C7E-864B-E2B51459DED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BE4334-2B1D-297D-2948-6233515AAA07}"/>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BE383310-5985-CB98-55CC-27454E6BC3E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0B51001-6AA4-46A3-A6F4-A70CA18EFDCC}" type="datetimeFigureOut">
              <a:rPr lang="en-US" smtClean="0"/>
              <a:t>1/21/2026</a:t>
            </a:fld>
            <a:endParaRPr lang="en-US"/>
          </a:p>
        </p:txBody>
      </p:sp>
      <p:sp>
        <p:nvSpPr>
          <p:cNvPr id="4" name="Footer Placeholder 3">
            <a:extLst>
              <a:ext uri="{FF2B5EF4-FFF2-40B4-BE49-F238E27FC236}">
                <a16:creationId xmlns:a16="http://schemas.microsoft.com/office/drawing/2014/main" id="{15647FF7-FD76-7557-F897-3E118109844C}"/>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a:t>Classification </a:t>
            </a:r>
          </a:p>
        </p:txBody>
      </p:sp>
      <p:sp>
        <p:nvSpPr>
          <p:cNvPr id="5" name="Slide Number Placeholder 4">
            <a:extLst>
              <a:ext uri="{FF2B5EF4-FFF2-40B4-BE49-F238E27FC236}">
                <a16:creationId xmlns:a16="http://schemas.microsoft.com/office/drawing/2014/main" id="{9E7686D8-0B00-0D6B-61BC-B7102C78D65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AD9D4C7-834C-4419-AEF4-751EB60D34D9}" type="slidenum">
              <a:rPr lang="en-US" smtClean="0"/>
              <a:t>‹#›</a:t>
            </a:fld>
            <a:endParaRPr lang="en-US"/>
          </a:p>
        </p:txBody>
      </p:sp>
    </p:spTree>
    <p:extLst>
      <p:ext uri="{BB962C8B-B14F-4D97-AF65-F5344CB8AC3E}">
        <p14:creationId xmlns:p14="http://schemas.microsoft.com/office/powerpoint/2010/main" val="281566667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816282E-6BFB-4773-9FEC-9104BBC43358}" type="datetimeFigureOut">
              <a:rPr lang="en-US" smtClean="0"/>
              <a:t>1/21/2026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a:t>Classification </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95AF29-13B0-437F-B1B0-53129D4C3C1B}" type="slidenum">
              <a:rPr lang="en-US" smtClean="0"/>
              <a:t>‹#›</a:t>
            </a:fld>
            <a:endParaRPr lang="en-US"/>
          </a:p>
        </p:txBody>
      </p:sp>
    </p:spTree>
    <p:extLst>
      <p:ext uri="{BB962C8B-B14F-4D97-AF65-F5344CB8AC3E}">
        <p14:creationId xmlns:p14="http://schemas.microsoft.com/office/powerpoint/2010/main" val="228180778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Classification </a:t>
            </a:r>
          </a:p>
        </p:txBody>
      </p:sp>
      <p:sp>
        <p:nvSpPr>
          <p:cNvPr id="5" name="Slide Number Placeholder 4"/>
          <p:cNvSpPr>
            <a:spLocks noGrp="1"/>
          </p:cNvSpPr>
          <p:nvPr>
            <p:ph type="sldNum" sz="quarter" idx="5"/>
          </p:nvPr>
        </p:nvSpPr>
        <p:spPr/>
        <p:txBody>
          <a:bodyPr/>
          <a:lstStyle/>
          <a:p>
            <a:fld id="{B395AF29-13B0-437F-B1B0-53129D4C3C1B}" type="slidenum">
              <a:rPr lang="en-US" smtClean="0"/>
              <a:t>8</a:t>
            </a:fld>
            <a:endParaRPr lang="en-US"/>
          </a:p>
        </p:txBody>
      </p:sp>
    </p:spTree>
    <p:extLst>
      <p:ext uri="{BB962C8B-B14F-4D97-AF65-F5344CB8AC3E}">
        <p14:creationId xmlns:p14="http://schemas.microsoft.com/office/powerpoint/2010/main" val="45446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7C929-044B-8BED-A296-103479CE75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98541A-9915-F463-BCF5-6C595395AE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0B02F9-11FB-48B1-2549-7387B0743D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07F4FD-C4E1-5F4E-734A-415F27FB6C0C}"/>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21227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Classification </a:t>
            </a:r>
          </a:p>
        </p:txBody>
      </p:sp>
      <p:sp>
        <p:nvSpPr>
          <p:cNvPr id="5" name="Slide Number Placeholder 4"/>
          <p:cNvSpPr>
            <a:spLocks noGrp="1"/>
          </p:cNvSpPr>
          <p:nvPr>
            <p:ph type="sldNum" sz="quarter" idx="5"/>
          </p:nvPr>
        </p:nvSpPr>
        <p:spPr/>
        <p:txBody>
          <a:bodyPr/>
          <a:lstStyle/>
          <a:p>
            <a:fld id="{B395AF29-13B0-437F-B1B0-53129D4C3C1B}" type="slidenum">
              <a:rPr lang="en-US" smtClean="0"/>
              <a:t>12</a:t>
            </a:fld>
            <a:endParaRPr lang="en-US"/>
          </a:p>
        </p:txBody>
      </p:sp>
    </p:spTree>
    <p:extLst>
      <p:ext uri="{BB962C8B-B14F-4D97-AF65-F5344CB8AC3E}">
        <p14:creationId xmlns:p14="http://schemas.microsoft.com/office/powerpoint/2010/main" val="4023887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Classification </a:t>
            </a:r>
          </a:p>
        </p:txBody>
      </p:sp>
      <p:sp>
        <p:nvSpPr>
          <p:cNvPr id="5" name="Slide Number Placeholder 4"/>
          <p:cNvSpPr>
            <a:spLocks noGrp="1"/>
          </p:cNvSpPr>
          <p:nvPr>
            <p:ph type="sldNum" sz="quarter" idx="5"/>
          </p:nvPr>
        </p:nvSpPr>
        <p:spPr/>
        <p:txBody>
          <a:bodyPr/>
          <a:lstStyle/>
          <a:p>
            <a:fld id="{B395AF29-13B0-437F-B1B0-53129D4C3C1B}" type="slidenum">
              <a:rPr lang="en-US" smtClean="0"/>
              <a:t>13</a:t>
            </a:fld>
            <a:endParaRPr lang="en-US"/>
          </a:p>
        </p:txBody>
      </p:sp>
    </p:spTree>
    <p:extLst>
      <p:ext uri="{BB962C8B-B14F-4D97-AF65-F5344CB8AC3E}">
        <p14:creationId xmlns:p14="http://schemas.microsoft.com/office/powerpoint/2010/main" val="139629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Classification </a:t>
            </a:r>
          </a:p>
        </p:txBody>
      </p:sp>
      <p:sp>
        <p:nvSpPr>
          <p:cNvPr id="5" name="Slide Number Placeholder 4"/>
          <p:cNvSpPr>
            <a:spLocks noGrp="1"/>
          </p:cNvSpPr>
          <p:nvPr>
            <p:ph type="sldNum" sz="quarter" idx="5"/>
          </p:nvPr>
        </p:nvSpPr>
        <p:spPr/>
        <p:txBody>
          <a:bodyPr/>
          <a:lstStyle/>
          <a:p>
            <a:fld id="{B395AF29-13B0-437F-B1B0-53129D4C3C1B}" type="slidenum">
              <a:rPr lang="en-US" smtClean="0"/>
              <a:t>15</a:t>
            </a:fld>
            <a:endParaRPr lang="en-US"/>
          </a:p>
        </p:txBody>
      </p:sp>
    </p:spTree>
    <p:extLst>
      <p:ext uri="{BB962C8B-B14F-4D97-AF65-F5344CB8AC3E}">
        <p14:creationId xmlns:p14="http://schemas.microsoft.com/office/powerpoint/2010/main" val="2343656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Classification </a:t>
            </a:r>
          </a:p>
        </p:txBody>
      </p:sp>
      <p:sp>
        <p:nvSpPr>
          <p:cNvPr id="5" name="Slide Number Placeholder 4"/>
          <p:cNvSpPr>
            <a:spLocks noGrp="1"/>
          </p:cNvSpPr>
          <p:nvPr>
            <p:ph type="sldNum" sz="quarter" idx="5"/>
          </p:nvPr>
        </p:nvSpPr>
        <p:spPr/>
        <p:txBody>
          <a:bodyPr/>
          <a:lstStyle/>
          <a:p>
            <a:fld id="{B395AF29-13B0-437F-B1B0-53129D4C3C1B}" type="slidenum">
              <a:rPr lang="en-US" smtClean="0"/>
              <a:t>16</a:t>
            </a:fld>
            <a:endParaRPr lang="en-US"/>
          </a:p>
        </p:txBody>
      </p:sp>
    </p:spTree>
    <p:extLst>
      <p:ext uri="{BB962C8B-B14F-4D97-AF65-F5344CB8AC3E}">
        <p14:creationId xmlns:p14="http://schemas.microsoft.com/office/powerpoint/2010/main" val="438130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Provided the Template Resume…I copied and pasted because it would not let me attach the template</a:t>
            </a:r>
          </a:p>
          <a:p>
            <a:r>
              <a:rPr lang="en-US" sz="1200" b="0" i="0" kern="1200" dirty="0">
                <a:solidFill>
                  <a:schemeClr val="tx1"/>
                </a:solidFill>
                <a:effectLst/>
                <a:latin typeface="+mn-lt"/>
                <a:ea typeface="+mn-ea"/>
                <a:cs typeface="+mn-cs"/>
              </a:rPr>
              <a:t>My prompt to AI:</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Here is a template for a resume and notes were also provided to help distinguish what is needed and how it should be formatted. Once you have analyzed and understand the template let me know and I will add a resume for you to summarize and turn into 2 pages to match the template that I am sending</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 added screenshots of the resume format to ensure it was not lost between me copying and pasting…my prompt with the screenshot: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One more update to the template...because I copied and pasted the information to the chat it did not keep the formatting. I have attached an image that shows the formatting which is what I will want the resume to look like when you update it. Are you able to do that?</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 added the attachment of the resume…my prompt:</a:t>
            </a:r>
          </a:p>
          <a:p>
            <a:r>
              <a:rPr lang="en-US" sz="1200" b="0" i="0" kern="1200" dirty="0">
                <a:solidFill>
                  <a:schemeClr val="tx1"/>
                </a:solidFill>
                <a:effectLst/>
                <a:latin typeface="+mn-lt"/>
                <a:ea typeface="+mn-ea"/>
                <a:cs typeface="+mn-cs"/>
              </a:rPr>
              <a:t>I have attached the word document that includes all of the resume details. Are you able to provide me a word document as well with the updated resume following the previous template i showed you that will fit in 2 pages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It gave me a resume that was a little bit on the 3</a:t>
            </a:r>
            <a:r>
              <a:rPr lang="en-US" sz="1200" b="0" i="0" kern="1200" baseline="30000" dirty="0">
                <a:solidFill>
                  <a:schemeClr val="tx1"/>
                </a:solidFill>
                <a:effectLst/>
                <a:latin typeface="+mn-lt"/>
                <a:ea typeface="+mn-ea"/>
                <a:cs typeface="+mn-cs"/>
              </a:rPr>
              <a:t>rd</a:t>
            </a:r>
            <a:r>
              <a:rPr lang="en-US" sz="1200" b="0" i="0" kern="1200" dirty="0">
                <a:solidFill>
                  <a:schemeClr val="tx1"/>
                </a:solidFill>
                <a:effectLst/>
                <a:latin typeface="+mn-lt"/>
                <a:ea typeface="+mn-ea"/>
                <a:cs typeface="+mn-cs"/>
              </a:rPr>
              <a:t> page. So I added another prompt: </a:t>
            </a:r>
          </a:p>
          <a:p>
            <a:r>
              <a:rPr lang="en-US" sz="1200" b="0" i="0" kern="1200" dirty="0">
                <a:solidFill>
                  <a:schemeClr val="tx1"/>
                </a:solidFill>
                <a:effectLst/>
                <a:latin typeface="+mn-lt"/>
                <a:ea typeface="+mn-ea"/>
                <a:cs typeface="+mn-cs"/>
              </a:rPr>
              <a:t>That was a good start but it has a little bit of information on the 3rd page. The 2 page limit is very strict. Please update again and make it two pages</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Then it provided a resume that fit on 2 pages as a word attachment. </a:t>
            </a:r>
            <a:endParaRPr lang="en-US" dirty="0"/>
          </a:p>
        </p:txBody>
      </p:sp>
      <p:sp>
        <p:nvSpPr>
          <p:cNvPr id="4" name="Footer Placeholder 3"/>
          <p:cNvSpPr>
            <a:spLocks noGrp="1"/>
          </p:cNvSpPr>
          <p:nvPr>
            <p:ph type="ftr" sz="quarter" idx="4"/>
          </p:nvPr>
        </p:nvSpPr>
        <p:spPr/>
        <p:txBody>
          <a:bodyPr/>
          <a:lstStyle/>
          <a:p>
            <a:r>
              <a:rPr lang="en-US"/>
              <a:t>Classification </a:t>
            </a:r>
          </a:p>
        </p:txBody>
      </p:sp>
      <p:sp>
        <p:nvSpPr>
          <p:cNvPr id="5" name="Slide Number Placeholder 4"/>
          <p:cNvSpPr>
            <a:spLocks noGrp="1"/>
          </p:cNvSpPr>
          <p:nvPr>
            <p:ph type="sldNum" sz="quarter" idx="5"/>
          </p:nvPr>
        </p:nvSpPr>
        <p:spPr/>
        <p:txBody>
          <a:bodyPr/>
          <a:lstStyle/>
          <a:p>
            <a:fld id="{B395AF29-13B0-437F-B1B0-53129D4C3C1B}" type="slidenum">
              <a:rPr lang="en-US" smtClean="0"/>
              <a:t>17</a:t>
            </a:fld>
            <a:endParaRPr lang="en-US"/>
          </a:p>
        </p:txBody>
      </p:sp>
    </p:spTree>
    <p:extLst>
      <p:ext uri="{BB962C8B-B14F-4D97-AF65-F5344CB8AC3E}">
        <p14:creationId xmlns:p14="http://schemas.microsoft.com/office/powerpoint/2010/main" val="2106112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Classification </a:t>
            </a:r>
          </a:p>
        </p:txBody>
      </p:sp>
      <p:sp>
        <p:nvSpPr>
          <p:cNvPr id="5" name="Slide Number Placeholder 4"/>
          <p:cNvSpPr>
            <a:spLocks noGrp="1"/>
          </p:cNvSpPr>
          <p:nvPr>
            <p:ph type="sldNum" sz="quarter" idx="5"/>
          </p:nvPr>
        </p:nvSpPr>
        <p:spPr/>
        <p:txBody>
          <a:bodyPr/>
          <a:lstStyle/>
          <a:p>
            <a:fld id="{B395AF29-13B0-437F-B1B0-53129D4C3C1B}" type="slidenum">
              <a:rPr lang="en-US" smtClean="0"/>
              <a:t>19</a:t>
            </a:fld>
            <a:endParaRPr lang="en-US"/>
          </a:p>
        </p:txBody>
      </p:sp>
    </p:spTree>
    <p:extLst>
      <p:ext uri="{BB962C8B-B14F-4D97-AF65-F5344CB8AC3E}">
        <p14:creationId xmlns:p14="http://schemas.microsoft.com/office/powerpoint/2010/main" val="2489423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D75E2-BF8F-9642-A1BE-F05F48362F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946203-6647-B146-BDFA-28DFCB52C4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887BB68F-F8E6-D74B-B4F1-977B7A946515}"/>
              </a:ext>
            </a:extLst>
          </p:cNvPr>
          <p:cNvSpPr>
            <a:spLocks noGrp="1"/>
          </p:cNvSpPr>
          <p:nvPr>
            <p:ph type="ftr" sz="quarter" idx="11"/>
          </p:nvPr>
        </p:nvSpPr>
        <p:spPr>
          <a:xfrm>
            <a:off x="384144" y="6356350"/>
            <a:ext cx="2543694" cy="365125"/>
          </a:xfrm>
        </p:spPr>
        <p:txBody>
          <a:bodyPr/>
          <a:lstStyle>
            <a:lvl1pPr algn="l">
              <a:defRPr sz="1100">
                <a:latin typeface="Arial" panose="020B0604020202020204" pitchFamily="34" charset="0"/>
                <a:cs typeface="Arial" panose="020B0604020202020204" pitchFamily="34" charset="0"/>
              </a:defRPr>
            </a:lvl1pPr>
          </a:lstStyle>
          <a:p>
            <a:r>
              <a:rPr lang="en-US"/>
              <a:t>Classification         </a:t>
            </a:r>
          </a:p>
          <a:p>
            <a:r>
              <a:rPr lang="en-US"/>
              <a:t>Briefer: Name (Office Symbol) </a:t>
            </a:r>
          </a:p>
        </p:txBody>
      </p:sp>
      <p:sp>
        <p:nvSpPr>
          <p:cNvPr id="8" name="Slide Number Placeholder 5">
            <a:extLst>
              <a:ext uri="{FF2B5EF4-FFF2-40B4-BE49-F238E27FC236}">
                <a16:creationId xmlns:a16="http://schemas.microsoft.com/office/drawing/2014/main" id="{C233C258-0B44-89E5-A3BD-71FE0D061822}"/>
              </a:ext>
            </a:extLst>
          </p:cNvPr>
          <p:cNvSpPr>
            <a:spLocks noGrp="1"/>
          </p:cNvSpPr>
          <p:nvPr>
            <p:ph type="sldNum" sz="quarter" idx="12"/>
          </p:nvPr>
        </p:nvSpPr>
        <p:spPr>
          <a:xfrm>
            <a:off x="11353800" y="6342687"/>
            <a:ext cx="454056" cy="365125"/>
          </a:xfrm>
          <a:prstGeom prst="rect">
            <a:avLst/>
          </a:prstGeom>
        </p:spPr>
        <p:txBody>
          <a:bodyPr/>
          <a:lstStyle>
            <a:lvl1pPr>
              <a:defRPr sz="1100">
                <a:latin typeface="Arial" panose="020B0604020202020204" pitchFamily="34" charset="0"/>
                <a:cs typeface="Arial" panose="020B0604020202020204" pitchFamily="34" charset="0"/>
              </a:defRPr>
            </a:lvl1pPr>
          </a:lstStyle>
          <a:p>
            <a:fld id="{3B9240C1-B6C3-5E40-8573-2A0F8DFA8B41}" type="slidenum">
              <a:rPr lang="en-US" smtClean="0"/>
              <a:pPr/>
              <a:t>‹#›</a:t>
            </a:fld>
            <a:endParaRPr lang="en-US"/>
          </a:p>
        </p:txBody>
      </p:sp>
    </p:spTree>
    <p:extLst>
      <p:ext uri="{BB962C8B-B14F-4D97-AF65-F5344CB8AC3E}">
        <p14:creationId xmlns:p14="http://schemas.microsoft.com/office/powerpoint/2010/main" val="1972666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0E9D8-57BE-40F6-B20C-0D6547179AB4}" type="datetimeFigureOut">
              <a:rPr lang="en-US" smtClean="0"/>
              <a:t>1/21/2026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61631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80E9D8-57BE-40F6-B20C-0D6547179AB4}" type="datetimeFigureOut">
              <a:rPr lang="en-US" smtClean="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291129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80E9D8-57BE-40F6-B20C-0D6547179AB4}" type="datetimeFigureOut">
              <a:rPr lang="en-US" smtClean="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2947667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80E9D8-57BE-40F6-B20C-0D6547179AB4}" type="datetimeFigureOut">
              <a:rPr lang="en-US" smtClean="0"/>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2666510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80E9D8-57BE-40F6-B20C-0D6547179AB4}" type="datetimeFigureOut">
              <a:rPr lang="en-US" smtClean="0"/>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400142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80E9D8-57BE-40F6-B20C-0D6547179AB4}" type="datetimeFigureOut">
              <a:rPr lang="en-US" smtClean="0"/>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1199191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80E9D8-57BE-40F6-B20C-0D6547179AB4}" type="datetimeFigureOut">
              <a:rPr lang="en-US" smtClean="0"/>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2021992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80E9D8-57BE-40F6-B20C-0D6547179AB4}" type="datetimeFigureOut">
              <a:rPr lang="en-US" smtClean="0"/>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2988221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80E9D8-57BE-40F6-B20C-0D6547179AB4}" type="datetimeFigureOut">
              <a:rPr lang="en-US" smtClean="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4219016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80E9D8-57BE-40F6-B20C-0D6547179AB4}" type="datetimeFigureOut">
              <a:rPr lang="en-US" smtClean="0"/>
              <a:t>1/21/2026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35508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5DF8C1E-F6BD-7AE3-3838-017B4CAD0410}"/>
              </a:ext>
            </a:extLst>
          </p:cNvPr>
          <p:cNvSpPr txBox="1"/>
          <p:nvPr userDrawn="1"/>
        </p:nvSpPr>
        <p:spPr>
          <a:xfrm>
            <a:off x="2408623" y="6400248"/>
            <a:ext cx="8190963" cy="369332"/>
          </a:xfrm>
          <a:prstGeom prst="rect">
            <a:avLst/>
          </a:prstGeom>
          <a:noFill/>
        </p:spPr>
        <p:txBody>
          <a:bodyPr wrap="square" rtlCol="0">
            <a:spAutoFit/>
          </a:bodyPr>
          <a:lstStyle>
            <a:defPPr>
              <a:defRPr lang="en-US"/>
            </a:defPPr>
            <a:lvl1pPr algn="ctr">
              <a:defRPr>
                <a:solidFill>
                  <a:schemeClr val="bg1"/>
                </a:solidFill>
                <a:latin typeface="Arial" panose="020B0604020202020204" pitchFamily="34" charset="0"/>
                <a:cs typeface="Arial" panose="020B0604020202020204" pitchFamily="34" charset="0"/>
              </a:defRPr>
            </a:lvl1pPr>
          </a:lstStyle>
          <a:p>
            <a:pPr lvl="0"/>
            <a:r>
              <a:rPr lang="en-US" b="1" dirty="0">
                <a:ln>
                  <a:noFill/>
                </a:ln>
                <a:solidFill>
                  <a:srgbClr val="3A6072"/>
                </a:solidFill>
              </a:rPr>
              <a:t>One AFMC… Powering the World’s Greatest Air Force</a:t>
            </a:r>
          </a:p>
        </p:txBody>
      </p:sp>
      <p:sp>
        <p:nvSpPr>
          <p:cNvPr id="3" name="Content Placeholder 2">
            <a:extLst>
              <a:ext uri="{FF2B5EF4-FFF2-40B4-BE49-F238E27FC236}">
                <a16:creationId xmlns:a16="http://schemas.microsoft.com/office/drawing/2014/main" id="{778A715B-DFC0-4A4F-85C2-EB0DC0BD8793}"/>
              </a:ext>
            </a:extLst>
          </p:cNvPr>
          <p:cNvSpPr>
            <a:spLocks noGrp="1"/>
          </p:cNvSpPr>
          <p:nvPr>
            <p:ph idx="1"/>
          </p:nvPr>
        </p:nvSpPr>
        <p:spPr>
          <a:xfrm>
            <a:off x="606669" y="1287688"/>
            <a:ext cx="11192393" cy="5006858"/>
          </a:xfrm>
        </p:spPr>
        <p:txBody>
          <a:bodyPr/>
          <a:lstStyle>
            <a:lvl1pPr>
              <a:defRPr sz="2000" b="1">
                <a:solidFill>
                  <a:srgbClr val="004D71"/>
                </a:solidFill>
                <a:latin typeface="Arial" panose="020B0604020202020204" pitchFamily="34" charset="0"/>
                <a:cs typeface="Arial" panose="020B0604020202020204" pitchFamily="34" charset="0"/>
              </a:defRPr>
            </a:lvl1pPr>
            <a:lvl2pPr>
              <a:defRPr sz="1800" b="1">
                <a:solidFill>
                  <a:srgbClr val="004D71"/>
                </a:solidFill>
                <a:latin typeface="Arial" panose="020B0604020202020204" pitchFamily="34" charset="0"/>
                <a:cs typeface="Arial" panose="020B0604020202020204" pitchFamily="34" charset="0"/>
              </a:defRPr>
            </a:lvl2pPr>
            <a:lvl3pPr>
              <a:defRPr sz="1800" b="1">
                <a:solidFill>
                  <a:srgbClr val="004D71"/>
                </a:solidFill>
                <a:latin typeface="Arial" panose="020B0604020202020204" pitchFamily="34" charset="0"/>
                <a:cs typeface="Arial" panose="020B0604020202020204" pitchFamily="34" charset="0"/>
              </a:defRPr>
            </a:lvl3pPr>
            <a:lvl4pPr>
              <a:defRPr sz="1800" b="1">
                <a:solidFill>
                  <a:srgbClr val="004D71"/>
                </a:solidFill>
                <a:latin typeface="Arial" panose="020B0604020202020204" pitchFamily="34" charset="0"/>
                <a:cs typeface="Arial" panose="020B0604020202020204" pitchFamily="34" charset="0"/>
              </a:defRPr>
            </a:lvl4pPr>
            <a:lvl5pPr>
              <a:defRPr sz="1800" b="1">
                <a:solidFill>
                  <a:srgbClr val="004D7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ABDA9-6E6B-6345-A4B9-9DC166A4DFC2}"/>
              </a:ext>
            </a:extLst>
          </p:cNvPr>
          <p:cNvSpPr>
            <a:spLocks noGrp="1"/>
          </p:cNvSpPr>
          <p:nvPr>
            <p:ph type="sldNum" sz="quarter" idx="12"/>
          </p:nvPr>
        </p:nvSpPr>
        <p:spPr>
          <a:xfrm>
            <a:off x="11353800" y="6342687"/>
            <a:ext cx="454056" cy="365125"/>
          </a:xfrm>
          <a:prstGeom prst="rect">
            <a:avLst/>
          </a:prstGeom>
        </p:spPr>
        <p:txBody>
          <a:bodyPr/>
          <a:lstStyle>
            <a:lvl1pPr>
              <a:defRPr sz="1100">
                <a:latin typeface="Arial" panose="020B0604020202020204" pitchFamily="34" charset="0"/>
                <a:cs typeface="Arial" panose="020B0604020202020204" pitchFamily="34" charset="0"/>
              </a:defRPr>
            </a:lvl1pPr>
          </a:lstStyle>
          <a:p>
            <a:fld id="{3B9240C1-B6C3-5E40-8573-2A0F8DFA8B41}" type="slidenum">
              <a:rPr lang="en-US" smtClean="0"/>
              <a:pPr/>
              <a:t>‹#›</a:t>
            </a:fld>
            <a:endParaRPr lang="en-US"/>
          </a:p>
        </p:txBody>
      </p:sp>
      <p:pic>
        <p:nvPicPr>
          <p:cNvPr id="11" name="Picture 10">
            <a:extLst>
              <a:ext uri="{FF2B5EF4-FFF2-40B4-BE49-F238E27FC236}">
                <a16:creationId xmlns:a16="http://schemas.microsoft.com/office/drawing/2014/main" id="{F4BAD820-23DB-ED45-8409-3C681DCC1363}"/>
              </a:ext>
            </a:extLst>
          </p:cNvPr>
          <p:cNvPicPr>
            <a:picLocks noChangeAspect="1"/>
          </p:cNvPicPr>
          <p:nvPr userDrawn="1"/>
        </p:nvPicPr>
        <p:blipFill>
          <a:blip r:embed="rId3"/>
          <a:stretch>
            <a:fillRect/>
          </a:stretch>
        </p:blipFill>
        <p:spPr>
          <a:xfrm>
            <a:off x="120382" y="154971"/>
            <a:ext cx="990592" cy="995258"/>
          </a:xfrm>
          <a:prstGeom prst="rect">
            <a:avLst/>
          </a:prstGeom>
        </p:spPr>
      </p:pic>
      <p:sp>
        <p:nvSpPr>
          <p:cNvPr id="12" name="Rectangle 11">
            <a:extLst>
              <a:ext uri="{FF2B5EF4-FFF2-40B4-BE49-F238E27FC236}">
                <a16:creationId xmlns:a16="http://schemas.microsoft.com/office/drawing/2014/main" id="{38BF8ABD-1C10-474D-93C4-ABFD9A02C32E}"/>
              </a:ext>
            </a:extLst>
          </p:cNvPr>
          <p:cNvSpPr/>
          <p:nvPr userDrawn="1"/>
        </p:nvSpPr>
        <p:spPr>
          <a:xfrm>
            <a:off x="167054" y="6281409"/>
            <a:ext cx="11755315" cy="68165"/>
          </a:xfrm>
          <a:prstGeom prst="rect">
            <a:avLst/>
          </a:prstGeom>
          <a:solidFill>
            <a:srgbClr val="004D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EE8ECBB4-EEE9-5543-8409-80698C1D62C2}"/>
              </a:ext>
            </a:extLst>
          </p:cNvPr>
          <p:cNvSpPr>
            <a:spLocks noGrp="1"/>
          </p:cNvSpPr>
          <p:nvPr>
            <p:ph type="title" hasCustomPrompt="1"/>
          </p:nvPr>
        </p:nvSpPr>
        <p:spPr>
          <a:xfrm>
            <a:off x="1283465" y="136525"/>
            <a:ext cx="10515600" cy="945539"/>
          </a:xfrm>
        </p:spPr>
        <p:txBody>
          <a:bodyPr>
            <a:normAutofit/>
          </a:bodyPr>
          <a:lstStyle>
            <a:lvl1pPr algn="r">
              <a:defRPr sz="3600" b="1" i="1">
                <a:solidFill>
                  <a:srgbClr val="004D7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 name="Rectangle 1">
            <a:extLst>
              <a:ext uri="{FF2B5EF4-FFF2-40B4-BE49-F238E27FC236}">
                <a16:creationId xmlns:a16="http://schemas.microsoft.com/office/drawing/2014/main" id="{7AF5F620-CD4D-8E52-5F38-9DC813331C34}"/>
              </a:ext>
            </a:extLst>
          </p:cNvPr>
          <p:cNvSpPr/>
          <p:nvPr userDrawn="1"/>
        </p:nvSpPr>
        <p:spPr bwMode="auto">
          <a:xfrm>
            <a:off x="1200355" y="1112678"/>
            <a:ext cx="10607501" cy="77455"/>
          </a:xfrm>
          <a:prstGeom prst="rect">
            <a:avLst/>
          </a:prstGeom>
          <a:solidFill>
            <a:srgbClr val="2574B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7" name="Footer Placeholder 4">
            <a:extLst>
              <a:ext uri="{FF2B5EF4-FFF2-40B4-BE49-F238E27FC236}">
                <a16:creationId xmlns:a16="http://schemas.microsoft.com/office/drawing/2014/main" id="{7D49104A-2632-82F1-F0BA-3D4F7BD898FD}"/>
              </a:ext>
            </a:extLst>
          </p:cNvPr>
          <p:cNvSpPr>
            <a:spLocks noGrp="1"/>
          </p:cNvSpPr>
          <p:nvPr>
            <p:ph type="ftr" sz="quarter" idx="11"/>
          </p:nvPr>
        </p:nvSpPr>
        <p:spPr>
          <a:xfrm>
            <a:off x="384144" y="6356350"/>
            <a:ext cx="2543694" cy="365125"/>
          </a:xfrm>
        </p:spPr>
        <p:txBody>
          <a:bodyPr/>
          <a:lstStyle>
            <a:lvl1pPr algn="l">
              <a:defRPr sz="1100">
                <a:latin typeface="Arial" panose="020B0604020202020204" pitchFamily="34" charset="0"/>
                <a:cs typeface="Arial" panose="020B0604020202020204" pitchFamily="34" charset="0"/>
              </a:defRPr>
            </a:lvl1pPr>
          </a:lstStyle>
          <a:p>
            <a:r>
              <a:rPr lang="en-US" sz="1100">
                <a:solidFill>
                  <a:srgbClr val="00B050"/>
                </a:solidFill>
              </a:rPr>
              <a:t>UNCLASSIFIED</a:t>
            </a:r>
            <a:r>
              <a:rPr lang="en-US" sz="1100">
                <a:solidFill>
                  <a:schemeClr val="tx1"/>
                </a:solidFill>
              </a:rPr>
              <a:t>/</a:t>
            </a:r>
            <a:r>
              <a:rPr lang="en-US" sz="1100">
                <a:solidFill>
                  <a:srgbClr val="7030A0"/>
                </a:solidFill>
              </a:rPr>
              <a:t>CUI</a:t>
            </a:r>
            <a:r>
              <a:rPr lang="en-US" sz="1100">
                <a:solidFill>
                  <a:schemeClr val="tx1"/>
                </a:solidFill>
              </a:rPr>
              <a:t>/</a:t>
            </a:r>
            <a:r>
              <a:rPr lang="en-US" sz="1100">
                <a:solidFill>
                  <a:srgbClr val="FF0000"/>
                </a:solidFill>
              </a:rPr>
              <a:t>SECRET</a:t>
            </a:r>
            <a:r>
              <a:rPr lang="en-US">
                <a:solidFill>
                  <a:srgbClr val="00B050"/>
                </a:solidFill>
              </a:rPr>
              <a:t>   </a:t>
            </a:r>
            <a:r>
              <a:rPr lang="en-US"/>
              <a:t>     </a:t>
            </a:r>
          </a:p>
          <a:p>
            <a:r>
              <a:rPr lang="en-US"/>
              <a:t>Briefer: Name (Office Symbol) </a:t>
            </a:r>
          </a:p>
        </p:txBody>
      </p:sp>
    </p:spTree>
    <p:extLst>
      <p:ext uri="{BB962C8B-B14F-4D97-AF65-F5344CB8AC3E}">
        <p14:creationId xmlns:p14="http://schemas.microsoft.com/office/powerpoint/2010/main" val="4219522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80E9D8-57BE-40F6-B20C-0D6547179AB4}" type="datetimeFigureOut">
              <a:rPr lang="en-US" smtClean="0"/>
              <a:t>1/21/2026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1710576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0E9D8-57BE-40F6-B20C-0D6547179AB4}" type="datetimeFigureOut">
              <a:rPr lang="en-US" smtClean="0"/>
              <a:t>1/21/2026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576731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80E9D8-57BE-40F6-B20C-0D6547179AB4}" type="datetimeFigureOut">
              <a:rPr lang="en-US" smtClean="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1132501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3"/>
            <a:ext cx="6172200" cy="4873625"/>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80E9D8-57BE-40F6-B20C-0D6547179AB4}" type="datetimeFigureOut">
              <a:rPr lang="en-US" smtClean="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3578619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80E9D8-57BE-40F6-B20C-0D6547179AB4}" type="datetimeFigureOut">
              <a:rPr lang="en-US" smtClean="0"/>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488594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80E9D8-57BE-40F6-B20C-0D6547179AB4}" type="datetimeFigureOut">
              <a:rPr lang="en-US" smtClean="0"/>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1282309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4BAD820-23DB-ED45-8409-3C681DCC1363}"/>
              </a:ext>
            </a:extLst>
          </p:cNvPr>
          <p:cNvPicPr>
            <a:picLocks noChangeAspect="1"/>
          </p:cNvPicPr>
          <p:nvPr userDrawn="1"/>
        </p:nvPicPr>
        <p:blipFill>
          <a:blip r:embed="rId3"/>
          <a:stretch>
            <a:fillRect/>
          </a:stretch>
        </p:blipFill>
        <p:spPr>
          <a:xfrm>
            <a:off x="4493227" y="1818677"/>
            <a:ext cx="3205545" cy="3220645"/>
          </a:xfrm>
          <a:prstGeom prst="rect">
            <a:avLst/>
          </a:prstGeom>
        </p:spPr>
      </p:pic>
    </p:spTree>
    <p:extLst>
      <p:ext uri="{BB962C8B-B14F-4D97-AF65-F5344CB8AC3E}">
        <p14:creationId xmlns:p14="http://schemas.microsoft.com/office/powerpoint/2010/main" val="4111483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80E9D8-57BE-40F6-B20C-0D6547179AB4}" type="datetimeFigureOut">
              <a:rPr lang="en-US" smtClean="0"/>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1696970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80E9D8-57BE-40F6-B20C-0D6547179AB4}" type="datetimeFigureOut">
              <a:rPr lang="en-US" smtClean="0"/>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739785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80E9D8-57BE-40F6-B20C-0D6547179AB4}" type="datetimeFigureOut">
              <a:rPr lang="en-US" smtClean="0"/>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776465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80E9D8-57BE-40F6-B20C-0D6547179AB4}" type="datetimeFigureOut">
              <a:rPr lang="en-US" smtClean="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2954051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80E9D8-57BE-40F6-B20C-0D6547179AB4}" type="datetimeFigureOut">
              <a:rPr lang="en-US" smtClean="0"/>
              <a:t>1/21/2026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804682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80E9D8-57BE-40F6-B20C-0D6547179AB4}" type="datetimeFigureOut">
              <a:rPr lang="en-US" smtClean="0"/>
              <a:t>1/21/2026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184E7C-74C9-459B-8B93-6692295240C2}" type="slidenum">
              <a:rPr lang="en-US" smtClean="0"/>
              <a:t>‹#›</a:t>
            </a:fld>
            <a:endParaRPr lang="en-US" dirty="0"/>
          </a:p>
        </p:txBody>
      </p:sp>
    </p:spTree>
    <p:extLst>
      <p:ext uri="{BB962C8B-B14F-4D97-AF65-F5344CB8AC3E}">
        <p14:creationId xmlns:p14="http://schemas.microsoft.com/office/powerpoint/2010/main" val="7010696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7DEEC4-1A9F-924E-82D0-3CBA0414D2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796628-8D6C-F94B-96F0-23B34111EE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E44B825-B6DE-7E4F-A37B-5842EDEF0085}"/>
              </a:ext>
            </a:extLst>
          </p:cNvPr>
          <p:cNvSpPr>
            <a:spLocks noGrp="1"/>
          </p:cNvSpPr>
          <p:nvPr>
            <p:ph type="ftr" sz="quarter" idx="3"/>
          </p:nvPr>
        </p:nvSpPr>
        <p:spPr>
          <a:xfrm>
            <a:off x="372208" y="6356350"/>
            <a:ext cx="2168769" cy="365125"/>
          </a:xfrm>
          <a:prstGeom prst="rect">
            <a:avLst/>
          </a:prstGeom>
        </p:spPr>
        <p:txBody>
          <a:bodyPr vert="horz" lIns="91440" tIns="45720" rIns="91440" bIns="45720" rtlCol="0" anchor="ctr"/>
          <a:lstStyle>
            <a:lvl1pPr algn="l">
              <a:defRPr sz="1100">
                <a:solidFill>
                  <a:schemeClr val="tx1">
                    <a:tint val="75000"/>
                  </a:schemeClr>
                </a:solidFill>
                <a:latin typeface="Arial" panose="020B0604020202020204" pitchFamily="34" charset="0"/>
                <a:cs typeface="Arial" panose="020B0604020202020204" pitchFamily="34" charset="0"/>
              </a:defRPr>
            </a:lvl1pPr>
          </a:lstStyle>
          <a:p>
            <a:r>
              <a:rPr lang="en-US"/>
              <a:t>Classification         </a:t>
            </a:r>
          </a:p>
          <a:p>
            <a:r>
              <a:rPr lang="en-US"/>
              <a:t>Briefer: Name (Office Symbol) </a:t>
            </a:r>
          </a:p>
        </p:txBody>
      </p:sp>
      <p:sp>
        <p:nvSpPr>
          <p:cNvPr id="6" name="Slide Number Placeholder 5">
            <a:extLst>
              <a:ext uri="{FF2B5EF4-FFF2-40B4-BE49-F238E27FC236}">
                <a16:creationId xmlns:a16="http://schemas.microsoft.com/office/drawing/2014/main" id="{1515EEF7-3B8D-2F45-BE72-9FABC8B765BA}"/>
              </a:ext>
            </a:extLst>
          </p:cNvPr>
          <p:cNvSpPr>
            <a:spLocks noGrp="1"/>
          </p:cNvSpPr>
          <p:nvPr>
            <p:ph type="sldNum" sz="quarter" idx="4"/>
          </p:nvPr>
        </p:nvSpPr>
        <p:spPr>
          <a:xfrm>
            <a:off x="10972800" y="6356350"/>
            <a:ext cx="381000" cy="365125"/>
          </a:xfrm>
          <a:prstGeom prst="rect">
            <a:avLst/>
          </a:prstGeom>
        </p:spPr>
        <p:txBody>
          <a:bodyPr vert="horz" lIns="91440" tIns="45720" rIns="91440" bIns="45720" rtlCol="0" anchor="ctr"/>
          <a:lstStyle>
            <a:lvl1pPr algn="r">
              <a:defRPr sz="1100">
                <a:solidFill>
                  <a:schemeClr val="tx1">
                    <a:tint val="75000"/>
                  </a:schemeClr>
                </a:solidFill>
                <a:latin typeface="Arial" panose="020B0604020202020204" pitchFamily="34" charset="0"/>
                <a:cs typeface="Arial" panose="020B0604020202020204" pitchFamily="34" charset="0"/>
              </a:defRPr>
            </a:lvl1pPr>
          </a:lstStyle>
          <a:p>
            <a:fld id="{3B9240C1-B6C3-5E40-8573-2A0F8DFA8B41}" type="slidenum">
              <a:rPr lang="en-US" smtClean="0"/>
              <a:pPr/>
              <a:t>‹#›</a:t>
            </a:fld>
            <a:endParaRPr lang="en-US"/>
          </a:p>
        </p:txBody>
      </p:sp>
    </p:spTree>
    <p:extLst>
      <p:ext uri="{BB962C8B-B14F-4D97-AF65-F5344CB8AC3E}">
        <p14:creationId xmlns:p14="http://schemas.microsoft.com/office/powerpoint/2010/main" val="3047186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r"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0E9D8-57BE-40F6-B20C-0D6547179AB4}" type="datetimeFigureOut">
              <a:rPr lang="en-US" smtClean="0"/>
              <a:t>1/21/2026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84E7C-74C9-459B-8B93-6692295240C2}" type="slidenum">
              <a:rPr lang="en-US" smtClean="0"/>
              <a:t>‹#›</a:t>
            </a:fld>
            <a:endParaRPr lang="en-US" dirty="0"/>
          </a:p>
        </p:txBody>
      </p:sp>
    </p:spTree>
    <p:extLst>
      <p:ext uri="{BB962C8B-B14F-4D97-AF65-F5344CB8AC3E}">
        <p14:creationId xmlns:p14="http://schemas.microsoft.com/office/powerpoint/2010/main" val="4221820986"/>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0E9D8-57BE-40F6-B20C-0D6547179AB4}" type="datetimeFigureOut">
              <a:rPr lang="en-US" smtClean="0"/>
              <a:t>1/21/2026</a:t>
            </a:fld>
            <a:endParaRPr lang="en-US" dirty="0"/>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84E7C-74C9-459B-8B93-6692295240C2}" type="slidenum">
              <a:rPr lang="en-US" smtClean="0"/>
              <a:t>‹#›</a:t>
            </a:fld>
            <a:endParaRPr lang="en-US" dirty="0"/>
          </a:p>
        </p:txBody>
      </p:sp>
    </p:spTree>
    <p:extLst>
      <p:ext uri="{BB962C8B-B14F-4D97-AF65-F5344CB8AC3E}">
        <p14:creationId xmlns:p14="http://schemas.microsoft.com/office/powerpoint/2010/main" val="328582154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package" Target="../embeddings/Microsoft_Excel_Worksheet3.xlsx"/><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 name="TextBox 4"/>
          <p:cNvSpPr txBox="1"/>
          <p:nvPr/>
        </p:nvSpPr>
        <p:spPr>
          <a:xfrm>
            <a:off x="511448" y="177005"/>
            <a:ext cx="1082958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a:ln>
                  <a:noFill/>
                </a:ln>
                <a:solidFill>
                  <a:prstClr val="white"/>
                </a:solidFill>
                <a:effectLst/>
                <a:uLnTx/>
                <a:uFillTx/>
                <a:latin typeface="Bookman Old Style" panose="02050604050505020204" pitchFamily="18" charset="0"/>
                <a:ea typeface="+mn-ea"/>
                <a:cs typeface="+mn-cs"/>
              </a:rPr>
              <a:t>Today’s SDFM </a:t>
            </a:r>
            <a:r>
              <a:rPr kumimoji="0" lang="en-US" sz="4400" b="1" i="0" u="sng"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Virtual Luncheon</a:t>
            </a:r>
          </a:p>
        </p:txBody>
      </p:sp>
      <p:sp>
        <p:nvSpPr>
          <p:cNvPr id="4" name="Title 1">
            <a:extLst>
              <a:ext uri="{FF2B5EF4-FFF2-40B4-BE49-F238E27FC236}">
                <a16:creationId xmlns:a16="http://schemas.microsoft.com/office/drawing/2014/main" id="{6B3C617C-7435-C8EF-3A29-ECF9D1E7AA99}"/>
              </a:ext>
            </a:extLst>
          </p:cNvPr>
          <p:cNvSpPr>
            <a:spLocks noGrp="1"/>
          </p:cNvSpPr>
          <p:nvPr>
            <p:ph type="ctrTitle"/>
          </p:nvPr>
        </p:nvSpPr>
        <p:spPr>
          <a:xfrm>
            <a:off x="1524000" y="946445"/>
            <a:ext cx="9144000" cy="3920829"/>
          </a:xfrm>
        </p:spPr>
        <p:txBody>
          <a:bodyPr>
            <a:noAutofit/>
          </a:bodyPr>
          <a:lstStyle/>
          <a:p>
            <a:pPr marL="0" marR="0">
              <a:spcBef>
                <a:spcPts val="0"/>
              </a:spcBef>
              <a:spcAft>
                <a:spcPts val="0"/>
              </a:spcAft>
            </a:pPr>
            <a:r>
              <a:rPr lang="en-US" sz="4000" b="1" i="1" dirty="0">
                <a:solidFill>
                  <a:schemeClr val="bg1"/>
                </a:solidFill>
                <a:latin typeface="Bookman Old Style" panose="02050604050505020204" pitchFamily="18" charset="0"/>
                <a:ea typeface="Calibri" panose="020F0502020204030204" pitchFamily="34" charset="0"/>
              </a:rPr>
              <a:t>Topic: </a:t>
            </a:r>
            <a:br>
              <a:rPr lang="en-US" sz="4000" b="1" i="1" dirty="0">
                <a:solidFill>
                  <a:schemeClr val="bg1"/>
                </a:solidFill>
                <a:latin typeface="Bookman Old Style" panose="02050604050505020204" pitchFamily="18" charset="0"/>
                <a:ea typeface="Calibri" panose="020F0502020204030204" pitchFamily="34" charset="0"/>
              </a:rPr>
            </a:br>
            <a:r>
              <a:rPr lang="en-US" sz="4000" b="1" i="1" dirty="0">
                <a:solidFill>
                  <a:schemeClr val="bg1"/>
                </a:solidFill>
                <a:latin typeface="Bookman Old Style" panose="02050604050505020204" pitchFamily="18" charset="0"/>
                <a:ea typeface="Calibri" panose="020F0502020204030204" pitchFamily="34" charset="0"/>
              </a:rPr>
              <a:t>Workforce Management Updates</a:t>
            </a:r>
            <a:br>
              <a:rPr lang="en-US" sz="4400" b="1" i="1" dirty="0">
                <a:solidFill>
                  <a:schemeClr val="bg1"/>
                </a:solidFill>
                <a:latin typeface="Bookman Old Style" panose="02050604050505020204" pitchFamily="18" charset="0"/>
              </a:rPr>
            </a:br>
            <a:br>
              <a:rPr lang="en-US" sz="4400" b="1" i="1" dirty="0">
                <a:solidFill>
                  <a:schemeClr val="bg1"/>
                </a:solidFill>
                <a:latin typeface="Bookman Old Style" panose="02050604050505020204" pitchFamily="18" charset="0"/>
              </a:rPr>
            </a:br>
            <a:r>
              <a:rPr lang="en-US" sz="4400" b="1" i="1" dirty="0">
                <a:solidFill>
                  <a:schemeClr val="bg1"/>
                </a:solidFill>
                <a:latin typeface="Bookman Old Style" panose="02050604050505020204" pitchFamily="18" charset="0"/>
              </a:rPr>
              <a:t>Jan 21, </a:t>
            </a:r>
            <a:r>
              <a:rPr lang="en-US" sz="4000" b="1" i="1" dirty="0">
                <a:solidFill>
                  <a:schemeClr val="bg1"/>
                </a:solidFill>
                <a:latin typeface="Bookman Old Style" panose="02050604050505020204" pitchFamily="18" charset="0"/>
              </a:rPr>
              <a:t>2026 </a:t>
            </a:r>
            <a:br>
              <a:rPr lang="en-US" sz="4000" b="1" i="1" dirty="0">
                <a:solidFill>
                  <a:schemeClr val="bg1"/>
                </a:solidFill>
                <a:latin typeface="Bookman Old Style" panose="02050604050505020204" pitchFamily="18" charset="0"/>
              </a:rPr>
            </a:br>
            <a:r>
              <a:rPr lang="en-US" sz="4000" b="1" i="1" dirty="0">
                <a:solidFill>
                  <a:schemeClr val="bg1"/>
                </a:solidFill>
                <a:latin typeface="Bookman Old Style" panose="02050604050505020204" pitchFamily="18" charset="0"/>
              </a:rPr>
              <a:t>11:30am -1:00pm EDT</a:t>
            </a:r>
            <a:br>
              <a:rPr lang="en-US" sz="5400" b="1" i="1" dirty="0">
                <a:solidFill>
                  <a:schemeClr val="bg1"/>
                </a:solidFill>
                <a:latin typeface="Times New Roman" panose="02020603050405020304" pitchFamily="18" charset="0"/>
              </a:rPr>
            </a:br>
            <a:endParaRPr lang="en-US" sz="4400" b="1" i="1" dirty="0">
              <a:solidFill>
                <a:schemeClr val="bg1"/>
              </a:solidFill>
              <a:latin typeface="Times New Roman" panose="02020603050405020304" pitchFamily="18" charset="0"/>
            </a:endParaRPr>
          </a:p>
        </p:txBody>
      </p:sp>
      <p:sp>
        <p:nvSpPr>
          <p:cNvPr id="8" name="Subtitle 7">
            <a:extLst>
              <a:ext uri="{FF2B5EF4-FFF2-40B4-BE49-F238E27FC236}">
                <a16:creationId xmlns:a16="http://schemas.microsoft.com/office/drawing/2014/main" id="{09C7CAF1-92BA-CD5B-F1D6-DE24DEA61DB2}"/>
              </a:ext>
            </a:extLst>
          </p:cNvPr>
          <p:cNvSpPr>
            <a:spLocks noGrp="1"/>
          </p:cNvSpPr>
          <p:nvPr>
            <p:ph type="subTitle" idx="1"/>
          </p:nvPr>
        </p:nvSpPr>
        <p:spPr>
          <a:xfrm>
            <a:off x="0" y="4552950"/>
            <a:ext cx="12191999" cy="2128045"/>
          </a:xfrm>
        </p:spPr>
        <p:txBody>
          <a:bodyPr>
            <a:noAutofit/>
          </a:bodyPr>
          <a:lstStyle/>
          <a:p>
            <a:r>
              <a:rPr lang="en-US" sz="4000" b="1" dirty="0">
                <a:solidFill>
                  <a:schemeClr val="bg1"/>
                </a:solidFill>
                <a:latin typeface="Bookman Old Style" panose="02050604050505020204" pitchFamily="18" charset="0"/>
              </a:rPr>
              <a:t>Mr. Carl Urbanas</a:t>
            </a:r>
          </a:p>
          <a:p>
            <a:r>
              <a:rPr lang="en-US" sz="4000" b="1" dirty="0">
                <a:solidFill>
                  <a:schemeClr val="bg1"/>
                </a:solidFill>
                <a:latin typeface="Bookman Old Style" panose="02050604050505020204" pitchFamily="18" charset="0"/>
              </a:rPr>
              <a:t>AFMC HQ AFMC/FMFW </a:t>
            </a:r>
          </a:p>
          <a:p>
            <a:endParaRPr lang="en-US" sz="4000" b="1" dirty="0">
              <a:solidFill>
                <a:schemeClr val="bg1"/>
              </a:solidFill>
              <a:latin typeface="Bookman Old Style" panose="02050604050505020204" pitchFamily="18" charset="0"/>
            </a:endParaRPr>
          </a:p>
        </p:txBody>
      </p:sp>
      <p:sp>
        <p:nvSpPr>
          <p:cNvPr id="6" name="TextBox 5">
            <a:extLst>
              <a:ext uri="{FF2B5EF4-FFF2-40B4-BE49-F238E27FC236}">
                <a16:creationId xmlns:a16="http://schemas.microsoft.com/office/drawing/2014/main" id="{4C40F4F6-92A0-0F7F-455C-C085D8AA805F}"/>
              </a:ext>
            </a:extLst>
          </p:cNvPr>
          <p:cNvSpPr txBox="1"/>
          <p:nvPr/>
        </p:nvSpPr>
        <p:spPr>
          <a:xfrm>
            <a:off x="8351520" y="5911555"/>
            <a:ext cx="3573779" cy="6402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a:ln>
                  <a:noFill/>
                </a:ln>
                <a:solidFill>
                  <a:prstClr val="black"/>
                </a:solidFill>
                <a:effectLst/>
                <a:highlight>
                  <a:srgbClr val="FFFF00"/>
                </a:highlight>
                <a:uLnTx/>
                <a:uFillTx/>
                <a:latin typeface="Bookman Old Style" panose="02050604050505020204" pitchFamily="18" charset="0"/>
                <a:ea typeface="+mn-ea"/>
                <a:cs typeface="Times New Roman" panose="02020603050405020304" pitchFamily="18" charset="0"/>
              </a:rPr>
              <a:t>EARN 1 CLP !   </a:t>
            </a:r>
            <a:endParaRPr kumimoji="0" lang="en-US" sz="2800" b="1" i="0" u="none" strike="noStrike" kern="1200" cap="none" spc="0" normalizeH="0" baseline="0" noProof="0" dirty="0">
              <a:ln>
                <a:noFill/>
              </a:ln>
              <a:solidFill>
                <a:prstClr val="black"/>
              </a:solidFill>
              <a:effectLst/>
              <a:highlight>
                <a:srgbClr val="FFFF00"/>
              </a:highlight>
              <a:uLnTx/>
              <a:uFillTx/>
              <a:latin typeface="Bookman Old Style" panose="02050604050505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28179450"/>
      </p:ext>
    </p:extLst>
  </p:cSld>
  <p:clrMapOvr>
    <a:masterClrMapping/>
  </p:clrMapOvr>
  <mc:AlternateContent xmlns:mc="http://schemas.openxmlformats.org/markup-compatibility/2006" xmlns:p14="http://schemas.microsoft.com/office/powerpoint/2010/main">
    <mc:Choice Requires="p14">
      <p:transition spd="slow" p14:dur="2000" advTm="10888"/>
    </mc:Choice>
    <mc:Fallback xmlns="">
      <p:transition spd="slow" advTm="1088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226447-08B7-31D2-666D-A1E73C75ED4A}"/>
              </a:ext>
            </a:extLst>
          </p:cNvPr>
          <p:cNvSpPr>
            <a:spLocks noGrp="1"/>
          </p:cNvSpPr>
          <p:nvPr>
            <p:ph type="sldNum" sz="quarter" idx="12"/>
          </p:nvPr>
        </p:nvSpPr>
        <p:spPr/>
        <p:txBody>
          <a:bodyPr/>
          <a:lstStyle/>
          <a:p>
            <a:fld id="{3B9240C1-B6C3-5E40-8573-2A0F8DFA8B41}" type="slidenum">
              <a:rPr lang="en-US" smtClean="0"/>
              <a:pPr/>
              <a:t>10</a:t>
            </a:fld>
            <a:endParaRPr lang="en-US"/>
          </a:p>
        </p:txBody>
      </p:sp>
      <p:sp>
        <p:nvSpPr>
          <p:cNvPr id="4" name="Title 3">
            <a:extLst>
              <a:ext uri="{FF2B5EF4-FFF2-40B4-BE49-F238E27FC236}">
                <a16:creationId xmlns:a16="http://schemas.microsoft.com/office/drawing/2014/main" id="{C8950B64-1E73-355F-E852-40B62E29374B}"/>
              </a:ext>
            </a:extLst>
          </p:cNvPr>
          <p:cNvSpPr>
            <a:spLocks noGrp="1"/>
          </p:cNvSpPr>
          <p:nvPr>
            <p:ph type="title"/>
          </p:nvPr>
        </p:nvSpPr>
        <p:spPr/>
        <p:txBody>
          <a:bodyPr/>
          <a:lstStyle/>
          <a:p>
            <a:r>
              <a:rPr lang="en-US" dirty="0"/>
              <a:t>AFMC Shadowing Initiative</a:t>
            </a:r>
          </a:p>
        </p:txBody>
      </p:sp>
      <p:sp>
        <p:nvSpPr>
          <p:cNvPr id="6" name="Footer Placeholder 4">
            <a:extLst>
              <a:ext uri="{FF2B5EF4-FFF2-40B4-BE49-F238E27FC236}">
                <a16:creationId xmlns:a16="http://schemas.microsoft.com/office/drawing/2014/main" id="{F41364F5-B54E-BB97-1F7C-E3CE0514B694}"/>
              </a:ext>
            </a:extLst>
          </p:cNvPr>
          <p:cNvSpPr txBox="1">
            <a:spLocks/>
          </p:cNvSpPr>
          <p:nvPr/>
        </p:nvSpPr>
        <p:spPr>
          <a:xfrm>
            <a:off x="384144" y="6356350"/>
            <a:ext cx="2987706"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rPr>
              <a:t>UNCLASSIFIED  </a:t>
            </a:r>
            <a:r>
              <a:rPr lang="en-US" dirty="0"/>
              <a:t>     </a:t>
            </a:r>
          </a:p>
          <a:p>
            <a:r>
              <a:rPr lang="en-US" dirty="0"/>
              <a:t>Briefer: Urbanas (HQ AFMC/FMFW)</a:t>
            </a:r>
          </a:p>
        </p:txBody>
      </p:sp>
      <p:sp>
        <p:nvSpPr>
          <p:cNvPr id="7" name="Content Placeholder 1">
            <a:extLst>
              <a:ext uri="{FF2B5EF4-FFF2-40B4-BE49-F238E27FC236}">
                <a16:creationId xmlns:a16="http://schemas.microsoft.com/office/drawing/2014/main" id="{524065BA-0C5F-10AD-1065-DE162A331EEF}"/>
              </a:ext>
            </a:extLst>
          </p:cNvPr>
          <p:cNvSpPr>
            <a:spLocks noGrp="1"/>
          </p:cNvSpPr>
          <p:nvPr>
            <p:ph idx="1"/>
          </p:nvPr>
        </p:nvSpPr>
        <p:spPr>
          <a:xfrm>
            <a:off x="606669" y="1287688"/>
            <a:ext cx="11192393" cy="5006858"/>
          </a:xfrm>
        </p:spPr>
        <p:txBody>
          <a:bodyPr/>
          <a:lstStyle/>
          <a:p>
            <a:r>
              <a:rPr lang="en-US" dirty="0"/>
              <a:t>Shadow Initiative Objective:</a:t>
            </a:r>
          </a:p>
          <a:p>
            <a:pPr lvl="1"/>
            <a:r>
              <a:rPr lang="en-US" dirty="0"/>
              <a:t>Gain insight of other organizations day-to-day practices/mission </a:t>
            </a:r>
          </a:p>
          <a:p>
            <a:pPr lvl="1"/>
            <a:r>
              <a:rPr lang="en-US" dirty="0"/>
              <a:t>Enhance professional career development</a:t>
            </a:r>
          </a:p>
          <a:p>
            <a:pPr lvl="1"/>
            <a:r>
              <a:rPr lang="en-US" dirty="0"/>
              <a:t>Earn up to 80 hours of direct exposure to another FM job </a:t>
            </a:r>
          </a:p>
          <a:p>
            <a:pPr marL="457200" lvl="1" indent="0">
              <a:buNone/>
            </a:pPr>
            <a:endParaRPr lang="en-US" dirty="0"/>
          </a:p>
          <a:p>
            <a:r>
              <a:rPr lang="en-US" dirty="0"/>
              <a:t>Target Audience</a:t>
            </a:r>
          </a:p>
          <a:p>
            <a:pPr lvl="1"/>
            <a:r>
              <a:rPr lang="en-US" dirty="0"/>
              <a:t>Personnel with a basic foundational knowledge of the FM career </a:t>
            </a:r>
          </a:p>
          <a:p>
            <a:pPr lvl="1"/>
            <a:r>
              <a:rPr lang="en-US" sz="1800" dirty="0">
                <a:effectLst/>
                <a:ea typeface="Aptos" panose="020B0004020202020204" pitchFamily="34" charset="0"/>
              </a:rPr>
              <a:t>Civilian employees</a:t>
            </a:r>
          </a:p>
          <a:p>
            <a:pPr lvl="1"/>
            <a:r>
              <a:rPr lang="en-US" sz="1800" dirty="0">
                <a:effectLst/>
                <a:ea typeface="Aptos" panose="020B0004020202020204" pitchFamily="34" charset="0"/>
              </a:rPr>
              <a:t>Company Grade Officers</a:t>
            </a:r>
            <a:endParaRPr lang="en-US" dirty="0">
              <a:ea typeface="Aptos" panose="020B0004020202020204" pitchFamily="34" charset="0"/>
            </a:endParaRPr>
          </a:p>
          <a:p>
            <a:pPr lvl="1"/>
            <a:r>
              <a:rPr lang="en-US" sz="1800" dirty="0">
                <a:effectLst/>
                <a:ea typeface="Aptos" panose="020B0004020202020204" pitchFamily="34" charset="0"/>
              </a:rPr>
              <a:t>Enlisted </a:t>
            </a:r>
            <a:r>
              <a:rPr lang="en-US" dirty="0"/>
              <a:t>personnel (E-4 through </a:t>
            </a:r>
            <a:r>
              <a:rPr lang="en-US" sz="1800" dirty="0">
                <a:effectLst/>
                <a:ea typeface="Aptos" panose="020B0004020202020204" pitchFamily="34" charset="0"/>
              </a:rPr>
              <a:t>E-6) </a:t>
            </a:r>
          </a:p>
          <a:p>
            <a:pPr lvl="1"/>
            <a:r>
              <a:rPr lang="en-US" dirty="0">
                <a:ea typeface="Aptos" panose="020B0004020202020204" pitchFamily="34" charset="0"/>
              </a:rPr>
              <a:t>N</a:t>
            </a:r>
            <a:r>
              <a:rPr lang="en-US" sz="1800" dirty="0">
                <a:effectLst/>
                <a:ea typeface="Aptos" panose="020B0004020202020204" pitchFamily="34" charset="0"/>
              </a:rPr>
              <a:t>ot open to contractors or developmental/force renewal positions (PCIP, PAQ, Summer Interns, etc.)</a:t>
            </a:r>
            <a:endParaRPr lang="en-US" dirty="0"/>
          </a:p>
          <a:p>
            <a:endParaRPr lang="en-US" dirty="0"/>
          </a:p>
        </p:txBody>
      </p:sp>
    </p:spTree>
    <p:extLst>
      <p:ext uri="{BB962C8B-B14F-4D97-AF65-F5344CB8AC3E}">
        <p14:creationId xmlns:p14="http://schemas.microsoft.com/office/powerpoint/2010/main" val="3646739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1E9CA-42DA-E14B-9A5B-E135400948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205832-3022-0F97-7F04-C58237885ECF}"/>
              </a:ext>
            </a:extLst>
          </p:cNvPr>
          <p:cNvSpPr>
            <a:spLocks noGrp="1"/>
          </p:cNvSpPr>
          <p:nvPr>
            <p:ph type="title"/>
          </p:nvPr>
        </p:nvSpPr>
        <p:spPr/>
        <p:txBody>
          <a:bodyPr/>
          <a:lstStyle/>
          <a:p>
            <a:r>
              <a:rPr lang="en-US" dirty="0"/>
              <a:t>DAF/FM Workforce Overview</a:t>
            </a:r>
          </a:p>
        </p:txBody>
      </p:sp>
      <p:sp>
        <p:nvSpPr>
          <p:cNvPr id="6" name="Footer Placeholder 4">
            <a:extLst>
              <a:ext uri="{FF2B5EF4-FFF2-40B4-BE49-F238E27FC236}">
                <a16:creationId xmlns:a16="http://schemas.microsoft.com/office/drawing/2014/main" id="{FCE933D0-A8ED-9924-F694-5522C0205429}"/>
              </a:ext>
            </a:extLst>
          </p:cNvPr>
          <p:cNvSpPr txBox="1">
            <a:spLocks/>
          </p:cNvSpPr>
          <p:nvPr/>
        </p:nvSpPr>
        <p:spPr>
          <a:xfrm>
            <a:off x="384144" y="6356350"/>
            <a:ext cx="2987706"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rPr>
              <a:t>UNCLASSIFIED  </a:t>
            </a:r>
            <a:r>
              <a:rPr lang="en-US" dirty="0"/>
              <a:t>     </a:t>
            </a:r>
          </a:p>
          <a:p>
            <a:r>
              <a:rPr lang="en-US" dirty="0"/>
              <a:t>Briefer: Urbanas (HQ AFMC/FMFW)</a:t>
            </a:r>
          </a:p>
        </p:txBody>
      </p:sp>
      <p:graphicFrame>
        <p:nvGraphicFramePr>
          <p:cNvPr id="11" name="Chart 10">
            <a:extLst>
              <a:ext uri="{FF2B5EF4-FFF2-40B4-BE49-F238E27FC236}">
                <a16:creationId xmlns:a16="http://schemas.microsoft.com/office/drawing/2014/main" id="{8FA20459-6F5D-4B25-EFF2-01C502BD75FD}"/>
              </a:ext>
            </a:extLst>
          </p:cNvPr>
          <p:cNvGraphicFramePr/>
          <p:nvPr>
            <p:extLst>
              <p:ext uri="{D42A27DB-BD31-4B8C-83A1-F6EECF244321}">
                <p14:modId xmlns:p14="http://schemas.microsoft.com/office/powerpoint/2010/main" val="1754443891"/>
              </p:ext>
            </p:extLst>
          </p:nvPr>
        </p:nvGraphicFramePr>
        <p:xfrm>
          <a:off x="1030270" y="2095615"/>
          <a:ext cx="4086226" cy="354540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B9E058B1-0087-5F8E-3F34-B5D018B1F7D8}"/>
              </a:ext>
            </a:extLst>
          </p:cNvPr>
          <p:cNvSpPr txBox="1"/>
          <p:nvPr/>
        </p:nvSpPr>
        <p:spPr>
          <a:xfrm>
            <a:off x="679418" y="1381125"/>
            <a:ext cx="4787931" cy="461665"/>
          </a:xfrm>
          <a:prstGeom prst="rect">
            <a:avLst/>
          </a:prstGeom>
          <a:noFill/>
        </p:spPr>
        <p:txBody>
          <a:bodyPr wrap="square" rtlCol="0">
            <a:spAutoFit/>
          </a:bodyPr>
          <a:lstStyle/>
          <a:p>
            <a:pPr algn="ctr"/>
            <a:r>
              <a:rPr lang="en-US" sz="2400" b="1" i="1" dirty="0">
                <a:solidFill>
                  <a:srgbClr val="004D71"/>
                </a:solidFill>
                <a:latin typeface="Arial" panose="020B0604020202020204" pitchFamily="34" charset="0"/>
                <a:ea typeface="+mj-ea"/>
                <a:cs typeface="Arial" panose="020B0604020202020204" pitchFamily="34" charset="0"/>
              </a:rPr>
              <a:t>FM “Spaces”</a:t>
            </a:r>
          </a:p>
        </p:txBody>
      </p:sp>
      <p:graphicFrame>
        <p:nvGraphicFramePr>
          <p:cNvPr id="13" name="Chart 12">
            <a:extLst>
              <a:ext uri="{FF2B5EF4-FFF2-40B4-BE49-F238E27FC236}">
                <a16:creationId xmlns:a16="http://schemas.microsoft.com/office/drawing/2014/main" id="{951BF52C-8581-8137-C655-63FEFB91A449}"/>
              </a:ext>
            </a:extLst>
          </p:cNvPr>
          <p:cNvGraphicFramePr/>
          <p:nvPr>
            <p:extLst>
              <p:ext uri="{D42A27DB-BD31-4B8C-83A1-F6EECF244321}">
                <p14:modId xmlns:p14="http://schemas.microsoft.com/office/powerpoint/2010/main" val="592504187"/>
              </p:ext>
            </p:extLst>
          </p:nvPr>
        </p:nvGraphicFramePr>
        <p:xfrm>
          <a:off x="6819900" y="1812090"/>
          <a:ext cx="4692681" cy="411246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7939077F-7DD1-F4EF-C784-B78DD12AC4B6}"/>
              </a:ext>
            </a:extLst>
          </p:cNvPr>
          <p:cNvSpPr txBox="1"/>
          <p:nvPr/>
        </p:nvSpPr>
        <p:spPr>
          <a:xfrm>
            <a:off x="6724650" y="1381125"/>
            <a:ext cx="4787931" cy="461665"/>
          </a:xfrm>
          <a:prstGeom prst="rect">
            <a:avLst/>
          </a:prstGeom>
          <a:noFill/>
        </p:spPr>
        <p:txBody>
          <a:bodyPr wrap="square" rtlCol="0">
            <a:spAutoFit/>
          </a:bodyPr>
          <a:lstStyle/>
          <a:p>
            <a:pPr algn="ctr"/>
            <a:r>
              <a:rPr lang="en-US" sz="2400" b="1" i="1" dirty="0">
                <a:solidFill>
                  <a:srgbClr val="004D71"/>
                </a:solidFill>
                <a:latin typeface="Arial" panose="020B0604020202020204" pitchFamily="34" charset="0"/>
                <a:ea typeface="+mj-ea"/>
                <a:cs typeface="Arial" panose="020B0604020202020204" pitchFamily="34" charset="0"/>
              </a:rPr>
              <a:t>Civilian “Faces”</a:t>
            </a:r>
          </a:p>
        </p:txBody>
      </p:sp>
      <p:sp>
        <p:nvSpPr>
          <p:cNvPr id="15" name="Rectangle 14">
            <a:extLst>
              <a:ext uri="{FF2B5EF4-FFF2-40B4-BE49-F238E27FC236}">
                <a16:creationId xmlns:a16="http://schemas.microsoft.com/office/drawing/2014/main" id="{DBECDB94-2356-8592-AD76-CECBC9E0FBCE}"/>
              </a:ext>
            </a:extLst>
          </p:cNvPr>
          <p:cNvSpPr/>
          <p:nvPr/>
        </p:nvSpPr>
        <p:spPr>
          <a:xfrm>
            <a:off x="171450" y="5961918"/>
            <a:ext cx="11753850" cy="39538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~43% of Civilian “Spaces” are located within AFMC</a:t>
            </a:r>
          </a:p>
        </p:txBody>
      </p:sp>
    </p:spTree>
    <p:extLst>
      <p:ext uri="{BB962C8B-B14F-4D97-AF65-F5344CB8AC3E}">
        <p14:creationId xmlns:p14="http://schemas.microsoft.com/office/powerpoint/2010/main" val="419392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4" grpId="0"/>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8FF8F9-FE3D-E219-EA63-49717173119D}"/>
              </a:ext>
            </a:extLst>
          </p:cNvPr>
          <p:cNvSpPr>
            <a:spLocks noGrp="1"/>
          </p:cNvSpPr>
          <p:nvPr>
            <p:ph idx="1"/>
          </p:nvPr>
        </p:nvSpPr>
        <p:spPr/>
        <p:txBody>
          <a:bodyPr/>
          <a:lstStyle/>
          <a:p>
            <a:r>
              <a:rPr lang="en-US" altLang="en-US" sz="1800" kern="0" dirty="0"/>
              <a:t>Civilian Development Team (DT): Most senior level committee that advocates GS-14/GS-15 (</a:t>
            </a:r>
            <a:r>
              <a:rPr lang="en-US" altLang="en-US" sz="1800" kern="0" dirty="0" err="1"/>
              <a:t>equiv</a:t>
            </a:r>
            <a:r>
              <a:rPr lang="en-US" altLang="en-US" sz="1800" kern="0" dirty="0"/>
              <a:t> grades) and all boarded programs</a:t>
            </a:r>
          </a:p>
          <a:p>
            <a:endParaRPr lang="en-US" altLang="en-US" sz="1800" kern="0" dirty="0"/>
          </a:p>
          <a:p>
            <a:endParaRPr lang="en-US" altLang="en-US" sz="1800" kern="0" dirty="0"/>
          </a:p>
          <a:p>
            <a:endParaRPr lang="en-US" altLang="en-US" sz="1800" kern="0" dirty="0"/>
          </a:p>
          <a:p>
            <a:endParaRPr lang="en-US" altLang="en-US" sz="1800" kern="0" dirty="0"/>
          </a:p>
          <a:p>
            <a:endParaRPr lang="en-US" altLang="en-US" sz="1800" kern="0" dirty="0"/>
          </a:p>
          <a:p>
            <a:r>
              <a:rPr lang="en-US" altLang="en-US" sz="1800" kern="0" dirty="0"/>
              <a:t>Civilian Development Team Advisory Committee (CDTAC): Sub-committee to Development Team (DT) that advocates GS-13 and below non-boarded programs</a:t>
            </a:r>
          </a:p>
          <a:p>
            <a:endParaRPr lang="en-US" altLang="en-US" kern="0" dirty="0"/>
          </a:p>
          <a:p>
            <a:endParaRPr lang="en-US" altLang="en-US" kern="0" dirty="0"/>
          </a:p>
          <a:p>
            <a:endParaRPr lang="en-US" altLang="en-US" kern="0" dirty="0"/>
          </a:p>
          <a:p>
            <a:pPr marL="0" indent="0">
              <a:buNone/>
            </a:pPr>
            <a:endParaRPr lang="en-US" altLang="en-US" sz="1000" kern="0" dirty="0"/>
          </a:p>
          <a:p>
            <a:pPr marL="0" indent="0">
              <a:buNone/>
            </a:pPr>
            <a:endParaRPr lang="en-US" altLang="en-US" sz="1000" kern="0" dirty="0"/>
          </a:p>
          <a:p>
            <a:pPr marL="0" indent="0">
              <a:buNone/>
            </a:pPr>
            <a:endParaRPr lang="en-US" altLang="en-US" sz="200" kern="0" dirty="0"/>
          </a:p>
        </p:txBody>
      </p:sp>
      <p:sp>
        <p:nvSpPr>
          <p:cNvPr id="3" name="Slide Number Placeholder 2">
            <a:extLst>
              <a:ext uri="{FF2B5EF4-FFF2-40B4-BE49-F238E27FC236}">
                <a16:creationId xmlns:a16="http://schemas.microsoft.com/office/drawing/2014/main" id="{26320798-72C5-47D4-0E8A-52AFCB45D31B}"/>
              </a:ext>
            </a:extLst>
          </p:cNvPr>
          <p:cNvSpPr>
            <a:spLocks noGrp="1"/>
          </p:cNvSpPr>
          <p:nvPr>
            <p:ph type="sldNum" sz="quarter" idx="12"/>
          </p:nvPr>
        </p:nvSpPr>
        <p:spPr/>
        <p:txBody>
          <a:bodyPr/>
          <a:lstStyle/>
          <a:p>
            <a:fld id="{3B9240C1-B6C3-5E40-8573-2A0F8DFA8B41}" type="slidenum">
              <a:rPr lang="en-US" smtClean="0"/>
              <a:pPr/>
              <a:t>12</a:t>
            </a:fld>
            <a:endParaRPr lang="en-US"/>
          </a:p>
        </p:txBody>
      </p:sp>
      <p:sp>
        <p:nvSpPr>
          <p:cNvPr id="4" name="Title 3">
            <a:extLst>
              <a:ext uri="{FF2B5EF4-FFF2-40B4-BE49-F238E27FC236}">
                <a16:creationId xmlns:a16="http://schemas.microsoft.com/office/drawing/2014/main" id="{16977068-40CC-3DF6-88C2-2169077942E7}"/>
              </a:ext>
            </a:extLst>
          </p:cNvPr>
          <p:cNvSpPr>
            <a:spLocks noGrp="1"/>
          </p:cNvSpPr>
          <p:nvPr>
            <p:ph type="title"/>
          </p:nvPr>
        </p:nvSpPr>
        <p:spPr/>
        <p:txBody>
          <a:bodyPr/>
          <a:lstStyle/>
          <a:p>
            <a:r>
              <a:rPr lang="en-US" dirty="0"/>
              <a:t>FM Development Team</a:t>
            </a:r>
          </a:p>
        </p:txBody>
      </p:sp>
      <p:sp>
        <p:nvSpPr>
          <p:cNvPr id="6" name="Footer Placeholder 4">
            <a:extLst>
              <a:ext uri="{FF2B5EF4-FFF2-40B4-BE49-F238E27FC236}">
                <a16:creationId xmlns:a16="http://schemas.microsoft.com/office/drawing/2014/main" id="{1B6511D6-0B1B-8B70-F778-93E8E02A9181}"/>
              </a:ext>
            </a:extLst>
          </p:cNvPr>
          <p:cNvSpPr txBox="1">
            <a:spLocks/>
          </p:cNvSpPr>
          <p:nvPr/>
        </p:nvSpPr>
        <p:spPr>
          <a:xfrm>
            <a:off x="384144" y="6356350"/>
            <a:ext cx="2987706"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rPr>
              <a:t>UNCLASSIFIED  </a:t>
            </a:r>
            <a:r>
              <a:rPr lang="en-US" dirty="0"/>
              <a:t>     </a:t>
            </a:r>
          </a:p>
          <a:p>
            <a:r>
              <a:rPr lang="en-US" dirty="0"/>
              <a:t>Briefer: Urbanas (HQ AFMC/FMFW)</a:t>
            </a:r>
          </a:p>
        </p:txBody>
      </p:sp>
      <p:grpSp>
        <p:nvGrpSpPr>
          <p:cNvPr id="7" name="Group 6">
            <a:extLst>
              <a:ext uri="{FF2B5EF4-FFF2-40B4-BE49-F238E27FC236}">
                <a16:creationId xmlns:a16="http://schemas.microsoft.com/office/drawing/2014/main" id="{9A01999B-0AC4-74C1-B8EB-54857B4E2BF1}"/>
              </a:ext>
            </a:extLst>
          </p:cNvPr>
          <p:cNvGrpSpPr/>
          <p:nvPr/>
        </p:nvGrpSpPr>
        <p:grpSpPr>
          <a:xfrm>
            <a:off x="1877997" y="173788"/>
            <a:ext cx="1258320" cy="779332"/>
            <a:chOff x="1762125" y="461974"/>
            <a:chExt cx="1581150" cy="736589"/>
          </a:xfrm>
        </p:grpSpPr>
        <p:sp>
          <p:nvSpPr>
            <p:cNvPr id="8" name="Rectangle 7">
              <a:extLst>
                <a:ext uri="{FF2B5EF4-FFF2-40B4-BE49-F238E27FC236}">
                  <a16:creationId xmlns:a16="http://schemas.microsoft.com/office/drawing/2014/main" id="{506BEAB4-F0A7-4537-3E7A-E65E170CFB1F}"/>
                </a:ext>
              </a:extLst>
            </p:cNvPr>
            <p:cNvSpPr/>
            <p:nvPr/>
          </p:nvSpPr>
          <p:spPr bwMode="auto">
            <a:xfrm>
              <a:off x="1762125" y="461974"/>
              <a:ext cx="1581150" cy="230189"/>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16200000" scaled="1"/>
              <a:tileRect/>
            </a:gradFill>
            <a:ln w="12700" cap="flat" cmpd="sng" algn="ctr">
              <a:noFill/>
              <a:prstDash val="solid"/>
              <a:round/>
              <a:headEnd type="none" w="med" len="med"/>
              <a:tailEnd type="none" w="med" len="med"/>
            </a:ln>
            <a:effectLst/>
          </p:spPr>
          <p:txBody>
            <a:bodyPr/>
            <a:lstStyle/>
            <a:p>
              <a:pPr algn="ctr">
                <a:defRPr/>
              </a:pPr>
              <a:r>
                <a:rPr lang="en-US" sz="750" dirty="0">
                  <a:latin typeface="Arial" charset="0"/>
                </a:rPr>
                <a:t>Air Staff / COCOM </a:t>
              </a:r>
            </a:p>
          </p:txBody>
        </p:sp>
        <p:sp>
          <p:nvSpPr>
            <p:cNvPr id="9" name="Rectangle 41">
              <a:extLst>
                <a:ext uri="{FF2B5EF4-FFF2-40B4-BE49-F238E27FC236}">
                  <a16:creationId xmlns:a16="http://schemas.microsoft.com/office/drawing/2014/main" id="{5E2CB4CB-1DD7-3358-6042-B02E09CE5544}"/>
                </a:ext>
              </a:extLst>
            </p:cNvPr>
            <p:cNvSpPr>
              <a:spLocks noChangeArrowheads="1"/>
            </p:cNvSpPr>
            <p:nvPr/>
          </p:nvSpPr>
          <p:spPr bwMode="auto">
            <a:xfrm>
              <a:off x="1762125" y="699938"/>
              <a:ext cx="1581150" cy="231775"/>
            </a:xfrm>
            <a:prstGeom prst="rect">
              <a:avLst/>
            </a:prstGeom>
            <a:gradFill rotWithShape="1">
              <a:gsLst>
                <a:gs pos="0">
                  <a:srgbClr val="83D3FF"/>
                </a:gs>
                <a:gs pos="50000">
                  <a:srgbClr val="B5E2FF"/>
                </a:gs>
                <a:gs pos="100000">
                  <a:srgbClr val="DBF0FF"/>
                </a:gs>
              </a:gsLst>
              <a:lin ang="16200000" scaled="1"/>
            </a:gra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r>
                <a:rPr lang="en-US" altLang="en-US" sz="750" b="0" dirty="0"/>
                <a:t>MAJCOM Level</a:t>
              </a:r>
            </a:p>
          </p:txBody>
        </p:sp>
        <p:sp>
          <p:nvSpPr>
            <p:cNvPr id="10" name="Rectangle 42">
              <a:extLst>
                <a:ext uri="{FF2B5EF4-FFF2-40B4-BE49-F238E27FC236}">
                  <a16:creationId xmlns:a16="http://schemas.microsoft.com/office/drawing/2014/main" id="{AE5C3BD8-179F-0D14-2172-A359CFA3AC09}"/>
                </a:ext>
              </a:extLst>
            </p:cNvPr>
            <p:cNvSpPr>
              <a:spLocks noChangeArrowheads="1"/>
            </p:cNvSpPr>
            <p:nvPr/>
          </p:nvSpPr>
          <p:spPr bwMode="auto">
            <a:xfrm>
              <a:off x="1762125" y="968375"/>
              <a:ext cx="1581150" cy="230188"/>
            </a:xfrm>
            <a:prstGeom prst="rect">
              <a:avLst/>
            </a:prstGeom>
            <a:solidFill>
              <a:srgbClr val="FFFFCC"/>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r>
                <a:rPr lang="en-US" altLang="en-US" sz="750" b="0" dirty="0"/>
                <a:t>Center below MAJCOM</a:t>
              </a:r>
            </a:p>
          </p:txBody>
        </p:sp>
      </p:grpSp>
      <p:graphicFrame>
        <p:nvGraphicFramePr>
          <p:cNvPr id="11" name="Object 10">
            <a:extLst>
              <a:ext uri="{FF2B5EF4-FFF2-40B4-BE49-F238E27FC236}">
                <a16:creationId xmlns:a16="http://schemas.microsoft.com/office/drawing/2014/main" id="{E7E2BF81-E9E0-2A73-B58A-4F3DCC8D3CB1}"/>
              </a:ext>
            </a:extLst>
          </p:cNvPr>
          <p:cNvGraphicFramePr>
            <a:graphicFrameLocks noChangeAspect="1"/>
          </p:cNvGraphicFramePr>
          <p:nvPr>
            <p:extLst>
              <p:ext uri="{D42A27DB-BD31-4B8C-83A1-F6EECF244321}">
                <p14:modId xmlns:p14="http://schemas.microsoft.com/office/powerpoint/2010/main" val="942325028"/>
              </p:ext>
            </p:extLst>
          </p:nvPr>
        </p:nvGraphicFramePr>
        <p:xfrm>
          <a:off x="915987" y="4403834"/>
          <a:ext cx="10437813" cy="1890712"/>
        </p:xfrm>
        <a:graphic>
          <a:graphicData uri="http://schemas.openxmlformats.org/presentationml/2006/ole">
            <mc:AlternateContent xmlns:mc="http://schemas.openxmlformats.org/markup-compatibility/2006">
              <mc:Choice xmlns:v="urn:schemas-microsoft-com:vml" Requires="v">
                <p:oleObj name="Worksheet" r:id="rId3" imgW="9151812" imgH="2095710" progId="Excel.Sheet.12">
                  <p:embed/>
                </p:oleObj>
              </mc:Choice>
              <mc:Fallback>
                <p:oleObj name="Worksheet" r:id="rId3" imgW="9151812" imgH="2095710" progId="Excel.Sheet.12">
                  <p:embed/>
                  <p:pic>
                    <p:nvPicPr>
                      <p:cNvPr id="11" name="Object 10">
                        <a:extLst>
                          <a:ext uri="{FF2B5EF4-FFF2-40B4-BE49-F238E27FC236}">
                            <a16:creationId xmlns:a16="http://schemas.microsoft.com/office/drawing/2014/main" id="{E7E2BF81-E9E0-2A73-B58A-4F3DCC8D3CB1}"/>
                          </a:ext>
                        </a:extLst>
                      </p:cNvPr>
                      <p:cNvPicPr/>
                      <p:nvPr/>
                    </p:nvPicPr>
                    <p:blipFill>
                      <a:blip r:embed="rId4"/>
                      <a:stretch>
                        <a:fillRect/>
                      </a:stretch>
                    </p:blipFill>
                    <p:spPr>
                      <a:xfrm>
                        <a:off x="915987" y="4403834"/>
                        <a:ext cx="10437813" cy="1890712"/>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20C46C65-D21D-4FAA-143C-558E825A097A}"/>
              </a:ext>
            </a:extLst>
          </p:cNvPr>
          <p:cNvGraphicFramePr>
            <a:graphicFrameLocks noChangeAspect="1"/>
          </p:cNvGraphicFramePr>
          <p:nvPr>
            <p:extLst>
              <p:ext uri="{D42A27DB-BD31-4B8C-83A1-F6EECF244321}">
                <p14:modId xmlns:p14="http://schemas.microsoft.com/office/powerpoint/2010/main" val="1345525346"/>
              </p:ext>
            </p:extLst>
          </p:nvPr>
        </p:nvGraphicFramePr>
        <p:xfrm>
          <a:off x="876300" y="1952792"/>
          <a:ext cx="10439400" cy="1838325"/>
        </p:xfrm>
        <a:graphic>
          <a:graphicData uri="http://schemas.openxmlformats.org/presentationml/2006/ole">
            <mc:AlternateContent xmlns:mc="http://schemas.openxmlformats.org/markup-compatibility/2006">
              <mc:Choice xmlns:v="urn:schemas-microsoft-com:vml" Requires="v">
                <p:oleObj name="Worksheet" r:id="rId5" imgW="9153339" imgH="2009639" progId="Excel.Sheet.12">
                  <p:embed/>
                </p:oleObj>
              </mc:Choice>
              <mc:Fallback>
                <p:oleObj name="Worksheet" r:id="rId5" imgW="9153339" imgH="2009639" progId="Excel.Sheet.12">
                  <p:embed/>
                  <p:pic>
                    <p:nvPicPr>
                      <p:cNvPr id="12" name="Object 11">
                        <a:extLst>
                          <a:ext uri="{FF2B5EF4-FFF2-40B4-BE49-F238E27FC236}">
                            <a16:creationId xmlns:a16="http://schemas.microsoft.com/office/drawing/2014/main" id="{20C46C65-D21D-4FAA-143C-558E825A097A}"/>
                          </a:ext>
                        </a:extLst>
                      </p:cNvPr>
                      <p:cNvPicPr/>
                      <p:nvPr/>
                    </p:nvPicPr>
                    <p:blipFill>
                      <a:blip r:embed="rId6"/>
                      <a:stretch>
                        <a:fillRect/>
                      </a:stretch>
                    </p:blipFill>
                    <p:spPr>
                      <a:xfrm>
                        <a:off x="876300" y="1952792"/>
                        <a:ext cx="10439400" cy="1838325"/>
                      </a:xfrm>
                      <a:prstGeom prst="rect">
                        <a:avLst/>
                      </a:prstGeom>
                    </p:spPr>
                  </p:pic>
                </p:oleObj>
              </mc:Fallback>
            </mc:AlternateContent>
          </a:graphicData>
        </a:graphic>
      </p:graphicFrame>
    </p:spTree>
    <p:extLst>
      <p:ext uri="{BB962C8B-B14F-4D97-AF65-F5344CB8AC3E}">
        <p14:creationId xmlns:p14="http://schemas.microsoft.com/office/powerpoint/2010/main" val="3711489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0DE61-72DA-A728-4493-011D1884DB87}"/>
              </a:ext>
            </a:extLst>
          </p:cNvPr>
          <p:cNvSpPr>
            <a:spLocks noGrp="1"/>
          </p:cNvSpPr>
          <p:nvPr>
            <p:ph type="title"/>
          </p:nvPr>
        </p:nvSpPr>
        <p:spPr/>
        <p:txBody>
          <a:bodyPr/>
          <a:lstStyle/>
          <a:p>
            <a:r>
              <a:rPr lang="en-US" dirty="0"/>
              <a:t>Considerations for Development Opportunities </a:t>
            </a:r>
          </a:p>
        </p:txBody>
      </p:sp>
      <p:sp>
        <p:nvSpPr>
          <p:cNvPr id="8" name="Footer Placeholder 4">
            <a:extLst>
              <a:ext uri="{FF2B5EF4-FFF2-40B4-BE49-F238E27FC236}">
                <a16:creationId xmlns:a16="http://schemas.microsoft.com/office/drawing/2014/main" id="{90D4BABB-57E2-705E-9D8F-DAAE53763637}"/>
              </a:ext>
            </a:extLst>
          </p:cNvPr>
          <p:cNvSpPr txBox="1">
            <a:spLocks/>
          </p:cNvSpPr>
          <p:nvPr/>
        </p:nvSpPr>
        <p:spPr>
          <a:xfrm>
            <a:off x="384144" y="6356350"/>
            <a:ext cx="2987706"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rPr>
              <a:t>UNCLASSIFIED  </a:t>
            </a:r>
            <a:r>
              <a:rPr lang="en-US" dirty="0"/>
              <a:t>     </a:t>
            </a:r>
          </a:p>
          <a:p>
            <a:r>
              <a:rPr lang="en-US" dirty="0"/>
              <a:t>Briefer: Urbanas (HQ AFMC/FMFW)</a:t>
            </a:r>
          </a:p>
        </p:txBody>
      </p:sp>
      <p:graphicFrame>
        <p:nvGraphicFramePr>
          <p:cNvPr id="9" name="Table 8">
            <a:extLst>
              <a:ext uri="{FF2B5EF4-FFF2-40B4-BE49-F238E27FC236}">
                <a16:creationId xmlns:a16="http://schemas.microsoft.com/office/drawing/2014/main" id="{14D26FFB-2986-7DEC-697F-169DF5B565C7}"/>
              </a:ext>
            </a:extLst>
          </p:cNvPr>
          <p:cNvGraphicFramePr>
            <a:graphicFrameLocks noGrp="1"/>
          </p:cNvGraphicFramePr>
          <p:nvPr>
            <p:extLst>
              <p:ext uri="{D42A27DB-BD31-4B8C-83A1-F6EECF244321}">
                <p14:modId xmlns:p14="http://schemas.microsoft.com/office/powerpoint/2010/main" val="3421875746"/>
              </p:ext>
            </p:extLst>
          </p:nvPr>
        </p:nvGraphicFramePr>
        <p:xfrm>
          <a:off x="723517" y="1433207"/>
          <a:ext cx="10744965" cy="4572000"/>
        </p:xfrm>
        <a:graphic>
          <a:graphicData uri="http://schemas.openxmlformats.org/drawingml/2006/table">
            <a:tbl>
              <a:tblPr firstRow="1" bandRow="1">
                <a:tableStyleId>{5C22544A-7EE6-4342-B048-85BDC9FD1C3A}</a:tableStyleId>
              </a:tblPr>
              <a:tblGrid>
                <a:gridCol w="3581655">
                  <a:extLst>
                    <a:ext uri="{9D8B030D-6E8A-4147-A177-3AD203B41FA5}">
                      <a16:colId xmlns:a16="http://schemas.microsoft.com/office/drawing/2014/main" val="2149528869"/>
                    </a:ext>
                  </a:extLst>
                </a:gridCol>
                <a:gridCol w="3581655">
                  <a:extLst>
                    <a:ext uri="{9D8B030D-6E8A-4147-A177-3AD203B41FA5}">
                      <a16:colId xmlns:a16="http://schemas.microsoft.com/office/drawing/2014/main" val="3057124815"/>
                    </a:ext>
                  </a:extLst>
                </a:gridCol>
                <a:gridCol w="3581655">
                  <a:extLst>
                    <a:ext uri="{9D8B030D-6E8A-4147-A177-3AD203B41FA5}">
                      <a16:colId xmlns:a16="http://schemas.microsoft.com/office/drawing/2014/main" val="2757225070"/>
                    </a:ext>
                  </a:extLst>
                </a:gridCol>
              </a:tblGrid>
              <a:tr h="441960">
                <a:tc>
                  <a:txBody>
                    <a:bodyPr/>
                    <a:lstStyle/>
                    <a:p>
                      <a:r>
                        <a:rPr lang="en-US" sz="2400" dirty="0"/>
                        <a:t>CD</a:t>
                      </a:r>
                    </a:p>
                  </a:txBody>
                  <a:tcPr/>
                </a:tc>
                <a:tc>
                  <a:txBody>
                    <a:bodyPr/>
                    <a:lstStyle/>
                    <a:p>
                      <a:r>
                        <a:rPr lang="en-US" sz="2400" dirty="0"/>
                        <a:t>Vectoring</a:t>
                      </a:r>
                    </a:p>
                  </a:txBody>
                  <a:tcPr/>
                </a:tc>
                <a:tc>
                  <a:txBody>
                    <a:bodyPr/>
                    <a:lstStyle/>
                    <a:p>
                      <a:r>
                        <a:rPr lang="en-US" sz="2400" dirty="0"/>
                        <a:t>PFMC/DFMC</a:t>
                      </a:r>
                    </a:p>
                  </a:txBody>
                  <a:tcPr/>
                </a:tc>
                <a:extLst>
                  <a:ext uri="{0D108BD9-81ED-4DB2-BD59-A6C34878D82A}">
                    <a16:rowId xmlns:a16="http://schemas.microsoft.com/office/drawing/2014/main" val="1783828258"/>
                  </a:ext>
                </a:extLst>
              </a:tr>
              <a:tr h="441960">
                <a:tc>
                  <a:txBody>
                    <a:bodyPr/>
                    <a:lstStyle/>
                    <a:p>
                      <a:r>
                        <a:rPr lang="en-US" sz="2400" dirty="0"/>
                        <a:t>Duty History</a:t>
                      </a:r>
                    </a:p>
                  </a:txBody>
                  <a:tcPr/>
                </a:tc>
                <a:tc>
                  <a:txBody>
                    <a:bodyPr/>
                    <a:lstStyle/>
                    <a:p>
                      <a:r>
                        <a:rPr lang="en-US" sz="2400" dirty="0"/>
                        <a:t>Nearly identical to CD</a:t>
                      </a:r>
                    </a:p>
                  </a:txBody>
                  <a:tcPr/>
                </a:tc>
                <a:tc>
                  <a:txBody>
                    <a:bodyPr/>
                    <a:lstStyle/>
                    <a:p>
                      <a:r>
                        <a:rPr lang="en-US" sz="2400" dirty="0"/>
                        <a:t>Center Rank</a:t>
                      </a:r>
                    </a:p>
                  </a:txBody>
                  <a:tcPr/>
                </a:tc>
                <a:extLst>
                  <a:ext uri="{0D108BD9-81ED-4DB2-BD59-A6C34878D82A}">
                    <a16:rowId xmlns:a16="http://schemas.microsoft.com/office/drawing/2014/main" val="3690428666"/>
                  </a:ext>
                </a:extLst>
              </a:tr>
              <a:tr h="441960">
                <a:tc>
                  <a:txBody>
                    <a:bodyPr/>
                    <a:lstStyle/>
                    <a:p>
                      <a:r>
                        <a:rPr lang="en-US" sz="2400" dirty="0"/>
                        <a:t>PME</a:t>
                      </a:r>
                    </a:p>
                  </a:txBody>
                  <a:tcPr/>
                </a:tc>
                <a:tc>
                  <a:txBody>
                    <a:bodyPr/>
                    <a:lstStyle/>
                    <a:p>
                      <a:r>
                        <a:rPr lang="en-US" sz="2400" dirty="0"/>
                        <a:t>Four basic assessments</a:t>
                      </a:r>
                    </a:p>
                  </a:txBody>
                  <a:tcPr/>
                </a:tc>
                <a:tc>
                  <a:txBody>
                    <a:bodyPr/>
                    <a:lstStyle/>
                    <a:p>
                      <a:r>
                        <a:rPr lang="en-US" sz="2400" dirty="0"/>
                        <a:t>Timing/Years of Experience</a:t>
                      </a:r>
                    </a:p>
                  </a:txBody>
                  <a:tcPr/>
                </a:tc>
                <a:extLst>
                  <a:ext uri="{0D108BD9-81ED-4DB2-BD59-A6C34878D82A}">
                    <a16:rowId xmlns:a16="http://schemas.microsoft.com/office/drawing/2014/main" val="1875538926"/>
                  </a:ext>
                </a:extLst>
              </a:tr>
              <a:tr h="441960">
                <a:tc>
                  <a:txBody>
                    <a:bodyPr/>
                    <a:lstStyle/>
                    <a:p>
                      <a:r>
                        <a:rPr lang="en-US" sz="2400" dirty="0"/>
                        <a:t>Functional Training</a:t>
                      </a:r>
                    </a:p>
                  </a:txBody>
                  <a:tcPr/>
                </a:tc>
                <a:tc>
                  <a:txBody>
                    <a:bodyPr/>
                    <a:lstStyle/>
                    <a:p>
                      <a:endParaRPr lang="en-US" sz="2400"/>
                    </a:p>
                  </a:txBody>
                  <a:tcPr/>
                </a:tc>
                <a:tc>
                  <a:txBody>
                    <a:bodyPr/>
                    <a:lstStyle/>
                    <a:p>
                      <a:r>
                        <a:rPr lang="en-US" sz="2400" dirty="0"/>
                        <a:t>Certifications</a:t>
                      </a:r>
                    </a:p>
                  </a:txBody>
                  <a:tcPr/>
                </a:tc>
                <a:extLst>
                  <a:ext uri="{0D108BD9-81ED-4DB2-BD59-A6C34878D82A}">
                    <a16:rowId xmlns:a16="http://schemas.microsoft.com/office/drawing/2014/main" val="3852199552"/>
                  </a:ext>
                </a:extLst>
              </a:tr>
              <a:tr h="441960">
                <a:tc>
                  <a:txBody>
                    <a:bodyPr/>
                    <a:lstStyle/>
                    <a:p>
                      <a:r>
                        <a:rPr lang="en-US" sz="2400" dirty="0"/>
                        <a:t>Goals</a:t>
                      </a:r>
                    </a:p>
                  </a:txBody>
                  <a:tcPr/>
                </a:tc>
                <a:tc>
                  <a:txBody>
                    <a:bodyPr/>
                    <a:lstStyle/>
                    <a:p>
                      <a:endParaRPr lang="en-US" sz="2400"/>
                    </a:p>
                  </a:txBody>
                  <a:tcPr/>
                </a:tc>
                <a:tc>
                  <a:txBody>
                    <a:bodyPr/>
                    <a:lstStyle/>
                    <a:p>
                      <a:r>
                        <a:rPr lang="en-US" sz="2400" dirty="0"/>
                        <a:t>Education Level</a:t>
                      </a:r>
                    </a:p>
                  </a:txBody>
                  <a:tcPr/>
                </a:tc>
                <a:extLst>
                  <a:ext uri="{0D108BD9-81ED-4DB2-BD59-A6C34878D82A}">
                    <a16:rowId xmlns:a16="http://schemas.microsoft.com/office/drawing/2014/main" val="3075317537"/>
                  </a:ext>
                </a:extLst>
              </a:tr>
              <a:tr h="441960">
                <a:tc>
                  <a:txBody>
                    <a:bodyPr/>
                    <a:lstStyle/>
                    <a:p>
                      <a:r>
                        <a:rPr lang="en-US" sz="2400" dirty="0"/>
                        <a:t>Certifications</a:t>
                      </a:r>
                    </a:p>
                  </a:txBody>
                  <a:tcPr/>
                </a:tc>
                <a:tc>
                  <a:txBody>
                    <a:bodyPr/>
                    <a:lstStyle/>
                    <a:p>
                      <a:endParaRPr lang="en-US" sz="2400" dirty="0"/>
                    </a:p>
                  </a:txBody>
                  <a:tcPr/>
                </a:tc>
                <a:tc>
                  <a:txBody>
                    <a:bodyPr/>
                    <a:lstStyle/>
                    <a:p>
                      <a:r>
                        <a:rPr lang="en-US" sz="2400" dirty="0"/>
                        <a:t>Career Objective</a:t>
                      </a:r>
                    </a:p>
                  </a:txBody>
                  <a:tcPr/>
                </a:tc>
                <a:extLst>
                  <a:ext uri="{0D108BD9-81ED-4DB2-BD59-A6C34878D82A}">
                    <a16:rowId xmlns:a16="http://schemas.microsoft.com/office/drawing/2014/main" val="1460653073"/>
                  </a:ext>
                </a:extLst>
              </a:tr>
              <a:tr h="441960">
                <a:tc>
                  <a:txBody>
                    <a:bodyPr/>
                    <a:lstStyle/>
                    <a:p>
                      <a:r>
                        <a:rPr lang="en-US" sz="2400" dirty="0"/>
                        <a:t>Awards</a:t>
                      </a:r>
                    </a:p>
                  </a:txBody>
                  <a:tcPr/>
                </a:tc>
                <a:tc>
                  <a:txBody>
                    <a:bodyPr/>
                    <a:lstStyle/>
                    <a:p>
                      <a:endParaRPr lang="en-US" sz="2400" dirty="0"/>
                    </a:p>
                  </a:txBody>
                  <a:tcPr/>
                </a:tc>
                <a:tc>
                  <a:txBody>
                    <a:bodyPr/>
                    <a:lstStyle/>
                    <a:p>
                      <a:r>
                        <a:rPr lang="en-US" sz="2400" dirty="0"/>
                        <a:t>Supervisor Assessment</a:t>
                      </a:r>
                    </a:p>
                  </a:txBody>
                  <a:tcPr/>
                </a:tc>
                <a:extLst>
                  <a:ext uri="{0D108BD9-81ED-4DB2-BD59-A6C34878D82A}">
                    <a16:rowId xmlns:a16="http://schemas.microsoft.com/office/drawing/2014/main" val="2020890941"/>
                  </a:ext>
                </a:extLst>
              </a:tr>
              <a:tr h="441960">
                <a:tc>
                  <a:txBody>
                    <a:bodyPr/>
                    <a:lstStyle/>
                    <a:p>
                      <a:r>
                        <a:rPr lang="en-US" sz="2400" dirty="0"/>
                        <a:t>Job Performance!</a:t>
                      </a:r>
                    </a:p>
                  </a:txBody>
                  <a:tcPr/>
                </a:tc>
                <a:tc>
                  <a:txBody>
                    <a:bodyPr/>
                    <a:lstStyle/>
                    <a:p>
                      <a:endParaRPr lang="en-US" sz="2400" dirty="0"/>
                    </a:p>
                  </a:txBody>
                  <a:tcPr/>
                </a:tc>
                <a:tc>
                  <a:txBody>
                    <a:bodyPr/>
                    <a:lstStyle/>
                    <a:p>
                      <a:r>
                        <a:rPr lang="en-US" sz="2400" dirty="0"/>
                        <a:t>Professional Development</a:t>
                      </a:r>
                    </a:p>
                  </a:txBody>
                  <a:tcPr/>
                </a:tc>
                <a:extLst>
                  <a:ext uri="{0D108BD9-81ED-4DB2-BD59-A6C34878D82A}">
                    <a16:rowId xmlns:a16="http://schemas.microsoft.com/office/drawing/2014/main" val="566375321"/>
                  </a:ext>
                </a:extLst>
              </a:tr>
              <a:tr h="441960">
                <a:tc>
                  <a:txBody>
                    <a:bodyPr/>
                    <a:lstStyle/>
                    <a:p>
                      <a:r>
                        <a:rPr lang="en-US" sz="2400" dirty="0"/>
                        <a:t>Endorsements</a:t>
                      </a:r>
                    </a:p>
                  </a:txBody>
                  <a:tcPr/>
                </a:tc>
                <a:tc>
                  <a:txBody>
                    <a:bodyPr/>
                    <a:lstStyle/>
                    <a:p>
                      <a:endParaRPr lang="en-US" sz="2400" dirty="0"/>
                    </a:p>
                  </a:txBody>
                  <a:tcPr/>
                </a:tc>
                <a:tc>
                  <a:txBody>
                    <a:bodyPr/>
                    <a:lstStyle/>
                    <a:p>
                      <a:r>
                        <a:rPr lang="en-US" sz="2400" dirty="0"/>
                        <a:t>Self Development</a:t>
                      </a:r>
                    </a:p>
                  </a:txBody>
                  <a:tcPr/>
                </a:tc>
                <a:extLst>
                  <a:ext uri="{0D108BD9-81ED-4DB2-BD59-A6C34878D82A}">
                    <a16:rowId xmlns:a16="http://schemas.microsoft.com/office/drawing/2014/main" val="2122701155"/>
                  </a:ext>
                </a:extLst>
              </a:tr>
              <a:tr h="441960">
                <a:tc>
                  <a:txBody>
                    <a:bodyPr/>
                    <a:lstStyle/>
                    <a:p>
                      <a:r>
                        <a:rPr lang="en-US" sz="2400" dirty="0"/>
                        <a:t>Career Timing</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2698911281"/>
                  </a:ext>
                </a:extLst>
              </a:tr>
            </a:tbl>
          </a:graphicData>
        </a:graphic>
      </p:graphicFrame>
    </p:spTree>
    <p:extLst>
      <p:ext uri="{BB962C8B-B14F-4D97-AF65-F5344CB8AC3E}">
        <p14:creationId xmlns:p14="http://schemas.microsoft.com/office/powerpoint/2010/main" val="1908208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8B7ACC-3EA6-6D9E-CA77-7F857A60BEAC}"/>
              </a:ext>
            </a:extLst>
          </p:cNvPr>
          <p:cNvSpPr>
            <a:spLocks noGrp="1"/>
          </p:cNvSpPr>
          <p:nvPr>
            <p:ph idx="1"/>
          </p:nvPr>
        </p:nvSpPr>
        <p:spPr/>
        <p:txBody>
          <a:bodyPr/>
          <a:lstStyle/>
          <a:p>
            <a:r>
              <a:rPr lang="en-US" dirty="0"/>
              <a:t>Executive Orders/Workforce Shaping Directives</a:t>
            </a:r>
          </a:p>
          <a:p>
            <a:pPr lvl="1"/>
            <a:r>
              <a:rPr lang="en-US" dirty="0"/>
              <a:t>Return to In-Office Work</a:t>
            </a:r>
          </a:p>
          <a:p>
            <a:pPr lvl="1"/>
            <a:r>
              <a:rPr lang="en-US" dirty="0"/>
              <a:t>DOGE</a:t>
            </a:r>
          </a:p>
          <a:p>
            <a:pPr lvl="1"/>
            <a:r>
              <a:rPr lang="en-US" dirty="0"/>
              <a:t>Hiring Freeze</a:t>
            </a:r>
          </a:p>
          <a:p>
            <a:pPr lvl="1"/>
            <a:r>
              <a:rPr lang="en-US" dirty="0"/>
              <a:t>Deferred Resignation Program</a:t>
            </a:r>
          </a:p>
          <a:p>
            <a:pPr lvl="1"/>
            <a:r>
              <a:rPr lang="en-US" dirty="0"/>
              <a:t>Flattening the hierarchy</a:t>
            </a:r>
          </a:p>
          <a:p>
            <a:pPr lvl="1"/>
            <a:r>
              <a:rPr lang="en-US" dirty="0"/>
              <a:t>Government Shutdown</a:t>
            </a:r>
          </a:p>
          <a:p>
            <a:pPr lvl="1"/>
            <a:endParaRPr lang="en-US" dirty="0"/>
          </a:p>
        </p:txBody>
      </p:sp>
      <p:sp>
        <p:nvSpPr>
          <p:cNvPr id="3" name="Slide Number Placeholder 2">
            <a:extLst>
              <a:ext uri="{FF2B5EF4-FFF2-40B4-BE49-F238E27FC236}">
                <a16:creationId xmlns:a16="http://schemas.microsoft.com/office/drawing/2014/main" id="{0AA0540E-6859-1EEC-DC49-974A14FCEC0C}"/>
              </a:ext>
            </a:extLst>
          </p:cNvPr>
          <p:cNvSpPr>
            <a:spLocks noGrp="1"/>
          </p:cNvSpPr>
          <p:nvPr>
            <p:ph type="sldNum" sz="quarter" idx="12"/>
          </p:nvPr>
        </p:nvSpPr>
        <p:spPr/>
        <p:txBody>
          <a:bodyPr/>
          <a:lstStyle/>
          <a:p>
            <a:fld id="{3B9240C1-B6C3-5E40-8573-2A0F8DFA8B41}" type="slidenum">
              <a:rPr lang="en-US" smtClean="0"/>
              <a:pPr/>
              <a:t>14</a:t>
            </a:fld>
            <a:endParaRPr lang="en-US"/>
          </a:p>
        </p:txBody>
      </p:sp>
      <p:sp>
        <p:nvSpPr>
          <p:cNvPr id="4" name="Title 3">
            <a:extLst>
              <a:ext uri="{FF2B5EF4-FFF2-40B4-BE49-F238E27FC236}">
                <a16:creationId xmlns:a16="http://schemas.microsoft.com/office/drawing/2014/main" id="{A082BA83-91DC-6C06-3A7D-8B2334DE78FD}"/>
              </a:ext>
            </a:extLst>
          </p:cNvPr>
          <p:cNvSpPr>
            <a:spLocks noGrp="1"/>
          </p:cNvSpPr>
          <p:nvPr>
            <p:ph type="title"/>
          </p:nvPr>
        </p:nvSpPr>
        <p:spPr/>
        <p:txBody>
          <a:bodyPr/>
          <a:lstStyle/>
          <a:p>
            <a:r>
              <a:rPr lang="en-US" dirty="0"/>
              <a:t>FY25 Recap</a:t>
            </a:r>
          </a:p>
        </p:txBody>
      </p:sp>
      <p:sp>
        <p:nvSpPr>
          <p:cNvPr id="6" name="Footer Placeholder 4">
            <a:extLst>
              <a:ext uri="{FF2B5EF4-FFF2-40B4-BE49-F238E27FC236}">
                <a16:creationId xmlns:a16="http://schemas.microsoft.com/office/drawing/2014/main" id="{2040F742-7D32-1706-49CF-A456E4EF0C37}"/>
              </a:ext>
            </a:extLst>
          </p:cNvPr>
          <p:cNvSpPr txBox="1">
            <a:spLocks/>
          </p:cNvSpPr>
          <p:nvPr/>
        </p:nvSpPr>
        <p:spPr>
          <a:xfrm>
            <a:off x="384144" y="6356350"/>
            <a:ext cx="2987706"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rPr>
              <a:t>UNCLASSIFIED  </a:t>
            </a:r>
            <a:r>
              <a:rPr lang="en-US" dirty="0"/>
              <a:t>     </a:t>
            </a:r>
          </a:p>
          <a:p>
            <a:r>
              <a:rPr lang="en-US" dirty="0"/>
              <a:t>Briefer: Urbanas (HQ AFMC/FMFW)</a:t>
            </a:r>
          </a:p>
        </p:txBody>
      </p:sp>
    </p:spTree>
    <p:extLst>
      <p:ext uri="{BB962C8B-B14F-4D97-AF65-F5344CB8AC3E}">
        <p14:creationId xmlns:p14="http://schemas.microsoft.com/office/powerpoint/2010/main" val="1828860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3A9A91-FAE6-AAE0-4E7F-66EC32D751B6}"/>
              </a:ext>
            </a:extLst>
          </p:cNvPr>
          <p:cNvSpPr>
            <a:spLocks noGrp="1"/>
          </p:cNvSpPr>
          <p:nvPr>
            <p:ph idx="1"/>
          </p:nvPr>
        </p:nvSpPr>
        <p:spPr/>
        <p:txBody>
          <a:bodyPr>
            <a:normAutofit/>
          </a:bodyPr>
          <a:lstStyle/>
          <a:p>
            <a:r>
              <a:rPr lang="en-US" dirty="0"/>
              <a:t>OPM (9/25/2025): Resumes used when applying for federal jobs cannot exceed two pages</a:t>
            </a:r>
          </a:p>
          <a:p>
            <a:r>
              <a:rPr lang="en-US" dirty="0"/>
              <a:t>Content to include</a:t>
            </a:r>
          </a:p>
          <a:p>
            <a:pPr lvl="1"/>
            <a:r>
              <a:rPr lang="en-US" dirty="0"/>
              <a:t>Contact information (name, email address, phone number)</a:t>
            </a:r>
          </a:p>
          <a:p>
            <a:pPr lvl="1"/>
            <a:r>
              <a:rPr lang="en-US" dirty="0"/>
              <a:t>Skills relevant to target job</a:t>
            </a:r>
          </a:p>
          <a:p>
            <a:pPr lvl="1"/>
            <a:r>
              <a:rPr lang="en-US" dirty="0"/>
              <a:t>Work experience</a:t>
            </a:r>
          </a:p>
          <a:p>
            <a:pPr lvl="1"/>
            <a:r>
              <a:rPr lang="en-US" dirty="0"/>
              <a:t>Education/Certification/Licensure</a:t>
            </a:r>
          </a:p>
          <a:p>
            <a:pPr lvl="1"/>
            <a:r>
              <a:rPr lang="en-US" dirty="0"/>
              <a:t>Optional details (security clearance, relevant training, organizations/affiliations, etc.)</a:t>
            </a:r>
          </a:p>
          <a:p>
            <a:r>
              <a:rPr lang="en-US" dirty="0"/>
              <a:t>Recommendations to consider</a:t>
            </a:r>
          </a:p>
          <a:p>
            <a:pPr lvl="1"/>
            <a:r>
              <a:rPr lang="en-US" dirty="0"/>
              <a:t>Prioritize most relevant and recent experience</a:t>
            </a:r>
          </a:p>
          <a:p>
            <a:pPr lvl="1"/>
            <a:r>
              <a:rPr lang="en-US" dirty="0"/>
              <a:t>Use concise, results-focused language</a:t>
            </a:r>
          </a:p>
          <a:p>
            <a:pPr lvl="1"/>
            <a:r>
              <a:rPr lang="en-US" dirty="0"/>
              <a:t>Align with language from the job announcement</a:t>
            </a:r>
          </a:p>
          <a:p>
            <a:pPr lvl="1"/>
            <a:r>
              <a:rPr lang="en-US" dirty="0"/>
              <a:t>Focus on demonstrating skills and competencies</a:t>
            </a:r>
          </a:p>
          <a:p>
            <a:pPr lvl="1"/>
            <a:r>
              <a:rPr lang="en-US" dirty="0"/>
              <a:t>Remove outdated or unrelated experience</a:t>
            </a:r>
          </a:p>
          <a:p>
            <a:r>
              <a:rPr lang="en-US" dirty="0" err="1"/>
              <a:t>USAJobs</a:t>
            </a:r>
            <a:r>
              <a:rPr lang="en-US" dirty="0"/>
              <a:t> resume builder exists to help job applicants capture relevant experience/quals</a:t>
            </a:r>
          </a:p>
          <a:p>
            <a:endParaRPr lang="en-US" dirty="0"/>
          </a:p>
          <a:p>
            <a:endParaRPr lang="en-US" dirty="0"/>
          </a:p>
        </p:txBody>
      </p:sp>
      <p:sp>
        <p:nvSpPr>
          <p:cNvPr id="3" name="Slide Number Placeholder 2">
            <a:extLst>
              <a:ext uri="{FF2B5EF4-FFF2-40B4-BE49-F238E27FC236}">
                <a16:creationId xmlns:a16="http://schemas.microsoft.com/office/drawing/2014/main" id="{2F68E03A-9FF7-101E-B063-923BB021F747}"/>
              </a:ext>
            </a:extLst>
          </p:cNvPr>
          <p:cNvSpPr>
            <a:spLocks noGrp="1"/>
          </p:cNvSpPr>
          <p:nvPr>
            <p:ph type="sldNum" sz="quarter" idx="12"/>
          </p:nvPr>
        </p:nvSpPr>
        <p:spPr/>
        <p:txBody>
          <a:bodyPr/>
          <a:lstStyle/>
          <a:p>
            <a:fld id="{3B9240C1-B6C3-5E40-8573-2A0F8DFA8B41}" type="slidenum">
              <a:rPr lang="en-US" smtClean="0"/>
              <a:pPr/>
              <a:t>15</a:t>
            </a:fld>
            <a:endParaRPr lang="en-US"/>
          </a:p>
        </p:txBody>
      </p:sp>
      <p:sp>
        <p:nvSpPr>
          <p:cNvPr id="4" name="Title 3">
            <a:extLst>
              <a:ext uri="{FF2B5EF4-FFF2-40B4-BE49-F238E27FC236}">
                <a16:creationId xmlns:a16="http://schemas.microsoft.com/office/drawing/2014/main" id="{11C3DC5B-8AB7-DE93-FA35-948A4B56B179}"/>
              </a:ext>
            </a:extLst>
          </p:cNvPr>
          <p:cNvSpPr>
            <a:spLocks noGrp="1"/>
          </p:cNvSpPr>
          <p:nvPr>
            <p:ph type="title"/>
          </p:nvPr>
        </p:nvSpPr>
        <p:spPr/>
        <p:txBody>
          <a:bodyPr/>
          <a:lstStyle/>
          <a:p>
            <a:r>
              <a:rPr lang="en-US" dirty="0"/>
              <a:t>Two-Page Resume</a:t>
            </a:r>
          </a:p>
        </p:txBody>
      </p:sp>
      <p:sp>
        <p:nvSpPr>
          <p:cNvPr id="6" name="Rectangle 5">
            <a:extLst>
              <a:ext uri="{FF2B5EF4-FFF2-40B4-BE49-F238E27FC236}">
                <a16:creationId xmlns:a16="http://schemas.microsoft.com/office/drawing/2014/main" id="{13FC1788-A182-98C7-ED9D-58E86F0E8CBC}"/>
              </a:ext>
            </a:extLst>
          </p:cNvPr>
          <p:cNvSpPr/>
          <p:nvPr/>
        </p:nvSpPr>
        <p:spPr>
          <a:xfrm>
            <a:off x="171450" y="5961918"/>
            <a:ext cx="11753850" cy="39538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Work Smarter, Not Harder…Think AI!</a:t>
            </a:r>
          </a:p>
        </p:txBody>
      </p:sp>
      <p:sp>
        <p:nvSpPr>
          <p:cNvPr id="7" name="Footer Placeholder 4">
            <a:extLst>
              <a:ext uri="{FF2B5EF4-FFF2-40B4-BE49-F238E27FC236}">
                <a16:creationId xmlns:a16="http://schemas.microsoft.com/office/drawing/2014/main" id="{51C7A239-D43D-48BC-734B-C5AB65ED81D5}"/>
              </a:ext>
            </a:extLst>
          </p:cNvPr>
          <p:cNvSpPr txBox="1">
            <a:spLocks/>
          </p:cNvSpPr>
          <p:nvPr/>
        </p:nvSpPr>
        <p:spPr>
          <a:xfrm>
            <a:off x="384144" y="6356350"/>
            <a:ext cx="2987706"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rPr>
              <a:t>UNCLASSIFIED  </a:t>
            </a:r>
            <a:r>
              <a:rPr lang="en-US" dirty="0"/>
              <a:t>     </a:t>
            </a:r>
          </a:p>
          <a:p>
            <a:r>
              <a:rPr lang="en-US" dirty="0"/>
              <a:t>Briefer: Urbanas (HQ AFMC/FMFW)</a:t>
            </a:r>
          </a:p>
        </p:txBody>
      </p:sp>
    </p:spTree>
    <p:extLst>
      <p:ext uri="{BB962C8B-B14F-4D97-AF65-F5344CB8AC3E}">
        <p14:creationId xmlns:p14="http://schemas.microsoft.com/office/powerpoint/2010/main" val="157934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A16E70-7572-7CF4-B78C-A2058A95F8F7}"/>
              </a:ext>
            </a:extLst>
          </p:cNvPr>
          <p:cNvSpPr>
            <a:spLocks noGrp="1"/>
          </p:cNvSpPr>
          <p:nvPr>
            <p:ph type="sldNum" sz="quarter" idx="12"/>
          </p:nvPr>
        </p:nvSpPr>
        <p:spPr/>
        <p:txBody>
          <a:bodyPr/>
          <a:lstStyle/>
          <a:p>
            <a:fld id="{3B9240C1-B6C3-5E40-8573-2A0F8DFA8B41}" type="slidenum">
              <a:rPr lang="en-US" smtClean="0"/>
              <a:pPr/>
              <a:t>16</a:t>
            </a:fld>
            <a:endParaRPr lang="en-US"/>
          </a:p>
        </p:txBody>
      </p:sp>
      <p:sp>
        <p:nvSpPr>
          <p:cNvPr id="4" name="Title 3">
            <a:extLst>
              <a:ext uri="{FF2B5EF4-FFF2-40B4-BE49-F238E27FC236}">
                <a16:creationId xmlns:a16="http://schemas.microsoft.com/office/drawing/2014/main" id="{3ED17CF9-D832-8112-19AB-C9C08ED06B76}"/>
              </a:ext>
            </a:extLst>
          </p:cNvPr>
          <p:cNvSpPr>
            <a:spLocks noGrp="1"/>
          </p:cNvSpPr>
          <p:nvPr>
            <p:ph type="title"/>
          </p:nvPr>
        </p:nvSpPr>
        <p:spPr/>
        <p:txBody>
          <a:bodyPr>
            <a:normAutofit fontScale="90000"/>
          </a:bodyPr>
          <a:lstStyle/>
          <a:p>
            <a:r>
              <a:rPr lang="en-US" sz="4000" dirty="0"/>
              <a:t>Two-Page Resume</a:t>
            </a:r>
            <a:br>
              <a:rPr lang="en-US" dirty="0"/>
            </a:br>
            <a:r>
              <a:rPr lang="en-US" dirty="0"/>
              <a:t>AFPC-Provided Template</a:t>
            </a:r>
          </a:p>
        </p:txBody>
      </p:sp>
      <p:pic>
        <p:nvPicPr>
          <p:cNvPr id="9" name="Picture 8" descr="Text&#10;&#10;AI-generated content may be incorrect.">
            <a:extLst>
              <a:ext uri="{FF2B5EF4-FFF2-40B4-BE49-F238E27FC236}">
                <a16:creationId xmlns:a16="http://schemas.microsoft.com/office/drawing/2014/main" id="{412FDAEA-CEBA-AD8E-FB92-4C9ECC24902D}"/>
              </a:ext>
            </a:extLst>
          </p:cNvPr>
          <p:cNvPicPr>
            <a:picLocks noChangeAspect="1"/>
          </p:cNvPicPr>
          <p:nvPr/>
        </p:nvPicPr>
        <p:blipFill>
          <a:blip r:embed="rId3"/>
          <a:srcRect b="53410"/>
          <a:stretch>
            <a:fillRect/>
          </a:stretch>
        </p:blipFill>
        <p:spPr>
          <a:xfrm>
            <a:off x="105380" y="1824603"/>
            <a:ext cx="6185330" cy="3789208"/>
          </a:xfrm>
          <a:prstGeom prst="rect">
            <a:avLst/>
          </a:prstGeom>
        </p:spPr>
      </p:pic>
      <p:pic>
        <p:nvPicPr>
          <p:cNvPr id="10" name="Picture 9" descr="Text&#10;&#10;AI-generated content may be incorrect.">
            <a:extLst>
              <a:ext uri="{FF2B5EF4-FFF2-40B4-BE49-F238E27FC236}">
                <a16:creationId xmlns:a16="http://schemas.microsoft.com/office/drawing/2014/main" id="{421766E3-E818-6188-738D-42EFDD4406F2}"/>
              </a:ext>
            </a:extLst>
          </p:cNvPr>
          <p:cNvPicPr>
            <a:picLocks noChangeAspect="1"/>
          </p:cNvPicPr>
          <p:nvPr/>
        </p:nvPicPr>
        <p:blipFill>
          <a:blip r:embed="rId3"/>
          <a:srcRect t="47087"/>
          <a:stretch>
            <a:fillRect/>
          </a:stretch>
        </p:blipFill>
        <p:spPr>
          <a:xfrm>
            <a:off x="6347860" y="1824603"/>
            <a:ext cx="5738760" cy="3992780"/>
          </a:xfrm>
          <a:prstGeom prst="rect">
            <a:avLst/>
          </a:prstGeom>
        </p:spPr>
      </p:pic>
      <p:sp>
        <p:nvSpPr>
          <p:cNvPr id="6" name="Footer Placeholder 4">
            <a:extLst>
              <a:ext uri="{FF2B5EF4-FFF2-40B4-BE49-F238E27FC236}">
                <a16:creationId xmlns:a16="http://schemas.microsoft.com/office/drawing/2014/main" id="{6C734D70-1393-14E8-BE90-9CFC2B0BD3CD}"/>
              </a:ext>
            </a:extLst>
          </p:cNvPr>
          <p:cNvSpPr txBox="1">
            <a:spLocks/>
          </p:cNvSpPr>
          <p:nvPr/>
        </p:nvSpPr>
        <p:spPr>
          <a:xfrm>
            <a:off x="384144" y="6356350"/>
            <a:ext cx="2987706"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rPr>
              <a:t>UNCLASSIFIED  </a:t>
            </a:r>
            <a:r>
              <a:rPr lang="en-US" dirty="0"/>
              <a:t>     </a:t>
            </a:r>
          </a:p>
          <a:p>
            <a:r>
              <a:rPr lang="en-US" dirty="0"/>
              <a:t>Briefer: Urbanas (HQ AFMC/FMFW)</a:t>
            </a:r>
          </a:p>
        </p:txBody>
      </p:sp>
    </p:spTree>
    <p:extLst>
      <p:ext uri="{BB962C8B-B14F-4D97-AF65-F5344CB8AC3E}">
        <p14:creationId xmlns:p14="http://schemas.microsoft.com/office/powerpoint/2010/main" val="1063127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D0ED377-944A-CCCD-191D-6FB7EDE2883B}"/>
              </a:ext>
            </a:extLst>
          </p:cNvPr>
          <p:cNvPicPr>
            <a:picLocks noGrp="1" noChangeAspect="1"/>
          </p:cNvPicPr>
          <p:nvPr>
            <p:ph idx="1"/>
          </p:nvPr>
        </p:nvPicPr>
        <p:blipFill>
          <a:blip r:embed="rId3"/>
          <a:srcRect l="277" r="50957"/>
          <a:stretch>
            <a:fillRect/>
          </a:stretch>
        </p:blipFill>
        <p:spPr>
          <a:xfrm>
            <a:off x="392935" y="1322808"/>
            <a:ext cx="5457826" cy="4591232"/>
          </a:xfrm>
          <a:prstGeom prst="rect">
            <a:avLst/>
          </a:prstGeom>
        </p:spPr>
      </p:pic>
      <p:sp>
        <p:nvSpPr>
          <p:cNvPr id="3" name="Slide Number Placeholder 2">
            <a:extLst>
              <a:ext uri="{FF2B5EF4-FFF2-40B4-BE49-F238E27FC236}">
                <a16:creationId xmlns:a16="http://schemas.microsoft.com/office/drawing/2014/main" id="{262C7F79-2BFB-2B49-06B0-40BA58494B2E}"/>
              </a:ext>
            </a:extLst>
          </p:cNvPr>
          <p:cNvSpPr>
            <a:spLocks noGrp="1"/>
          </p:cNvSpPr>
          <p:nvPr>
            <p:ph type="sldNum" sz="quarter" idx="12"/>
          </p:nvPr>
        </p:nvSpPr>
        <p:spPr/>
        <p:txBody>
          <a:bodyPr/>
          <a:lstStyle/>
          <a:p>
            <a:fld id="{3B9240C1-B6C3-5E40-8573-2A0F8DFA8B41}" type="slidenum">
              <a:rPr lang="en-US" smtClean="0"/>
              <a:pPr/>
              <a:t>17</a:t>
            </a:fld>
            <a:endParaRPr lang="en-US"/>
          </a:p>
        </p:txBody>
      </p:sp>
      <p:sp>
        <p:nvSpPr>
          <p:cNvPr id="4" name="Title 3">
            <a:extLst>
              <a:ext uri="{FF2B5EF4-FFF2-40B4-BE49-F238E27FC236}">
                <a16:creationId xmlns:a16="http://schemas.microsoft.com/office/drawing/2014/main" id="{557BA08F-4B58-D042-63B9-EED1D6B513AF}"/>
              </a:ext>
            </a:extLst>
          </p:cNvPr>
          <p:cNvSpPr>
            <a:spLocks noGrp="1"/>
          </p:cNvSpPr>
          <p:nvPr>
            <p:ph type="title"/>
          </p:nvPr>
        </p:nvSpPr>
        <p:spPr/>
        <p:txBody>
          <a:bodyPr>
            <a:normAutofit fontScale="90000"/>
          </a:bodyPr>
          <a:lstStyle/>
          <a:p>
            <a:r>
              <a:rPr lang="en-US" sz="4000" dirty="0"/>
              <a:t>Two-Page Resume</a:t>
            </a:r>
            <a:br>
              <a:rPr lang="en-US" dirty="0"/>
            </a:br>
            <a:r>
              <a:rPr lang="en-US" dirty="0"/>
              <a:t>Gemini AI-Generated Resume</a:t>
            </a:r>
          </a:p>
        </p:txBody>
      </p:sp>
      <p:pic>
        <p:nvPicPr>
          <p:cNvPr id="1026" name="Picture 2">
            <a:extLst>
              <a:ext uri="{FF2B5EF4-FFF2-40B4-BE49-F238E27FC236}">
                <a16:creationId xmlns:a16="http://schemas.microsoft.com/office/drawing/2014/main" id="{AFA39441-3484-29E0-A2D1-939860C612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323"/>
          <a:stretch>
            <a:fillRect/>
          </a:stretch>
        </p:blipFill>
        <p:spPr bwMode="auto">
          <a:xfrm>
            <a:off x="6350945" y="1322809"/>
            <a:ext cx="5448120" cy="459123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4">
            <a:extLst>
              <a:ext uri="{FF2B5EF4-FFF2-40B4-BE49-F238E27FC236}">
                <a16:creationId xmlns:a16="http://schemas.microsoft.com/office/drawing/2014/main" id="{F92A1D32-CC11-143D-9E84-9311EEF0579A}"/>
              </a:ext>
            </a:extLst>
          </p:cNvPr>
          <p:cNvSpPr txBox="1">
            <a:spLocks/>
          </p:cNvSpPr>
          <p:nvPr/>
        </p:nvSpPr>
        <p:spPr>
          <a:xfrm>
            <a:off x="384144" y="6356350"/>
            <a:ext cx="2987706"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rPr>
              <a:t>UNCLASSIFIED  </a:t>
            </a:r>
            <a:r>
              <a:rPr lang="en-US" dirty="0"/>
              <a:t>     </a:t>
            </a:r>
          </a:p>
          <a:p>
            <a:r>
              <a:rPr lang="en-US" dirty="0"/>
              <a:t>Briefer: Urbanas (HQ AFMC/FMFW)</a:t>
            </a:r>
          </a:p>
        </p:txBody>
      </p:sp>
    </p:spTree>
    <p:extLst>
      <p:ext uri="{BB962C8B-B14F-4D97-AF65-F5344CB8AC3E}">
        <p14:creationId xmlns:p14="http://schemas.microsoft.com/office/powerpoint/2010/main" val="350836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3B0FC5-190C-DDEF-0667-6A085ABFEB50}"/>
              </a:ext>
            </a:extLst>
          </p:cNvPr>
          <p:cNvSpPr>
            <a:spLocks noGrp="1"/>
          </p:cNvSpPr>
          <p:nvPr>
            <p:ph idx="1"/>
          </p:nvPr>
        </p:nvSpPr>
        <p:spPr/>
        <p:txBody>
          <a:bodyPr/>
          <a:lstStyle/>
          <a:p>
            <a:r>
              <a:rPr lang="en-US" dirty="0"/>
              <a:t>Problem Statement</a:t>
            </a:r>
          </a:p>
          <a:p>
            <a:pPr lvl="1"/>
            <a:r>
              <a:rPr lang="en-US" dirty="0"/>
              <a:t>Current AFMC FM business processes are complex and highly manpower-intensive, hindering overall efficiency. Recent staffing reductions of 20% coupled with hiring restrictions will significantly strain our capacity to effectively manage financial operations going forward. Additionally, our ability to field new capabilities lags behind our competition by several years (roughly 17 years vs. 7 years) and is likely to get worse with reduced manpower.</a:t>
            </a:r>
            <a:r>
              <a:rPr lang="en-US" b="0" dirty="0"/>
              <a:t>​</a:t>
            </a:r>
          </a:p>
          <a:p>
            <a:pPr fontAlgn="base"/>
            <a:r>
              <a:rPr lang="en-US" dirty="0"/>
              <a:t>AFMC/FM has identified five initial areas for improvement:</a:t>
            </a:r>
            <a:r>
              <a:rPr lang="en-US" b="0" dirty="0"/>
              <a:t>​</a:t>
            </a:r>
          </a:p>
          <a:p>
            <a:pPr lvl="1" fontAlgn="base"/>
            <a:r>
              <a:rPr lang="en-US" dirty="0"/>
              <a:t>Funds Control/Distribution</a:t>
            </a:r>
            <a:r>
              <a:rPr lang="en-US" b="0" dirty="0"/>
              <a:t>​</a:t>
            </a:r>
          </a:p>
          <a:p>
            <a:pPr lvl="1" fontAlgn="base"/>
            <a:r>
              <a:rPr lang="en-US" dirty="0"/>
              <a:t>Cost/DA Resource Optimization</a:t>
            </a:r>
            <a:r>
              <a:rPr lang="en-US" b="0" dirty="0"/>
              <a:t>​</a:t>
            </a:r>
          </a:p>
          <a:p>
            <a:pPr lvl="1" fontAlgn="base"/>
            <a:r>
              <a:rPr lang="en-US" dirty="0"/>
              <a:t>General Personnel Alignment Construct​</a:t>
            </a:r>
          </a:p>
          <a:p>
            <a:pPr lvl="1" fontAlgn="base"/>
            <a:r>
              <a:rPr lang="en-US" dirty="0"/>
              <a:t>Centralized Revenue-side WCF Ops</a:t>
            </a:r>
            <a:r>
              <a:rPr lang="en-US" b="0" dirty="0"/>
              <a:t>​</a:t>
            </a:r>
          </a:p>
          <a:p>
            <a:pPr lvl="1" fontAlgn="base"/>
            <a:r>
              <a:rPr lang="en-US" dirty="0"/>
              <a:t>Reduce/Eliminate Intra-AF Reimbursables </a:t>
            </a:r>
            <a:endParaRPr lang="en-US" b="0" dirty="0"/>
          </a:p>
          <a:p>
            <a:r>
              <a:rPr lang="en-US" dirty="0"/>
              <a:t>Plans must maintain fiduciary responsibility, achieve the AFMC mission, and have a neutral or positive impact on audit</a:t>
            </a:r>
          </a:p>
        </p:txBody>
      </p:sp>
      <p:sp>
        <p:nvSpPr>
          <p:cNvPr id="3" name="Slide Number Placeholder 2">
            <a:extLst>
              <a:ext uri="{FF2B5EF4-FFF2-40B4-BE49-F238E27FC236}">
                <a16:creationId xmlns:a16="http://schemas.microsoft.com/office/drawing/2014/main" id="{F84FCECA-8DB4-8542-92A8-1540E8296F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240C1-B6C3-5E40-8573-2A0F8DFA8B41}" type="slidenum">
              <a:rPr kumimoji="0" lang="en-US" sz="11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1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BFB0815D-0235-76D0-4FB7-FFDBC7ED13E8}"/>
              </a:ext>
            </a:extLst>
          </p:cNvPr>
          <p:cNvSpPr>
            <a:spLocks noGrp="1"/>
          </p:cNvSpPr>
          <p:nvPr>
            <p:ph type="title"/>
          </p:nvPr>
        </p:nvSpPr>
        <p:spPr/>
        <p:txBody>
          <a:bodyPr/>
          <a:lstStyle/>
          <a:p>
            <a:r>
              <a:rPr lang="en-US">
                <a:latin typeface="Arial"/>
                <a:cs typeface="Arial"/>
              </a:rPr>
              <a:t>Shared Services Update</a:t>
            </a:r>
            <a:endParaRPr lang="en-US"/>
          </a:p>
        </p:txBody>
      </p:sp>
      <p:sp>
        <p:nvSpPr>
          <p:cNvPr id="6" name="Footer Placeholder 4">
            <a:extLst>
              <a:ext uri="{FF2B5EF4-FFF2-40B4-BE49-F238E27FC236}">
                <a16:creationId xmlns:a16="http://schemas.microsoft.com/office/drawing/2014/main" id="{A2A026B7-1E45-8927-1887-5CD4B077DEFB}"/>
              </a:ext>
            </a:extLst>
          </p:cNvPr>
          <p:cNvSpPr txBox="1">
            <a:spLocks/>
          </p:cNvSpPr>
          <p:nvPr/>
        </p:nvSpPr>
        <p:spPr>
          <a:xfrm>
            <a:off x="384144" y="6356350"/>
            <a:ext cx="2987706"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rPr>
              <a:t>UNCLASSIFIED  </a:t>
            </a:r>
            <a:r>
              <a:rPr lang="en-US" dirty="0"/>
              <a:t>     </a:t>
            </a:r>
          </a:p>
          <a:p>
            <a:r>
              <a:rPr lang="en-US" dirty="0"/>
              <a:t>Briefer: Urbanas (HQ AFMC/FMFW)</a:t>
            </a:r>
          </a:p>
        </p:txBody>
      </p:sp>
    </p:spTree>
    <p:extLst>
      <p:ext uri="{BB962C8B-B14F-4D97-AF65-F5344CB8AC3E}">
        <p14:creationId xmlns:p14="http://schemas.microsoft.com/office/powerpoint/2010/main" val="474547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A4F3AA-7E4B-DF7A-3D51-37C57D0DC826}"/>
              </a:ext>
            </a:extLst>
          </p:cNvPr>
          <p:cNvSpPr>
            <a:spLocks noGrp="1"/>
          </p:cNvSpPr>
          <p:nvPr>
            <p:ph idx="1"/>
          </p:nvPr>
        </p:nvSpPr>
        <p:spPr/>
        <p:txBody>
          <a:bodyPr/>
          <a:lstStyle/>
          <a:p>
            <a:r>
              <a:rPr lang="en-US" dirty="0"/>
              <a:t>Seek out education/chances for development</a:t>
            </a:r>
          </a:p>
          <a:p>
            <a:r>
              <a:rPr lang="en-US" dirty="0"/>
              <a:t>Get a mentor</a:t>
            </a:r>
          </a:p>
          <a:p>
            <a:r>
              <a:rPr lang="en-US" dirty="0"/>
              <a:t>Look for opportunities to excel, differentiate yourself</a:t>
            </a:r>
          </a:p>
          <a:p>
            <a:r>
              <a:rPr lang="en-US" dirty="0"/>
              <a:t>Think outside the box</a:t>
            </a:r>
          </a:p>
          <a:p>
            <a:r>
              <a:rPr lang="en-US" dirty="0"/>
              <a:t>Take care of yourself and your teammates</a:t>
            </a:r>
          </a:p>
          <a:p>
            <a:r>
              <a:rPr lang="en-US" dirty="0"/>
              <a:t>Keep the Warfighter at the forefront of your mind every day</a:t>
            </a:r>
          </a:p>
        </p:txBody>
      </p:sp>
      <p:sp>
        <p:nvSpPr>
          <p:cNvPr id="3" name="Slide Number Placeholder 2">
            <a:extLst>
              <a:ext uri="{FF2B5EF4-FFF2-40B4-BE49-F238E27FC236}">
                <a16:creationId xmlns:a16="http://schemas.microsoft.com/office/drawing/2014/main" id="{BAA3EE94-2EB0-195F-A4B1-C4582BA3A52D}"/>
              </a:ext>
            </a:extLst>
          </p:cNvPr>
          <p:cNvSpPr>
            <a:spLocks noGrp="1"/>
          </p:cNvSpPr>
          <p:nvPr>
            <p:ph type="sldNum" sz="quarter" idx="12"/>
          </p:nvPr>
        </p:nvSpPr>
        <p:spPr/>
        <p:txBody>
          <a:bodyPr/>
          <a:lstStyle/>
          <a:p>
            <a:fld id="{3B9240C1-B6C3-5E40-8573-2A0F8DFA8B41}" type="slidenum">
              <a:rPr lang="en-US" smtClean="0"/>
              <a:pPr/>
              <a:t>19</a:t>
            </a:fld>
            <a:endParaRPr lang="en-US"/>
          </a:p>
        </p:txBody>
      </p:sp>
      <p:sp>
        <p:nvSpPr>
          <p:cNvPr id="4" name="Title 3">
            <a:extLst>
              <a:ext uri="{FF2B5EF4-FFF2-40B4-BE49-F238E27FC236}">
                <a16:creationId xmlns:a16="http://schemas.microsoft.com/office/drawing/2014/main" id="{F2BC80FF-BACC-9FED-CADC-D811C35C54D1}"/>
              </a:ext>
            </a:extLst>
          </p:cNvPr>
          <p:cNvSpPr>
            <a:spLocks noGrp="1"/>
          </p:cNvSpPr>
          <p:nvPr>
            <p:ph type="title"/>
          </p:nvPr>
        </p:nvSpPr>
        <p:spPr/>
        <p:txBody>
          <a:bodyPr/>
          <a:lstStyle/>
          <a:p>
            <a:r>
              <a:rPr lang="en-US" dirty="0"/>
              <a:t>Final Thoughts</a:t>
            </a:r>
          </a:p>
        </p:txBody>
      </p:sp>
      <p:sp>
        <p:nvSpPr>
          <p:cNvPr id="6" name="Footer Placeholder 4">
            <a:extLst>
              <a:ext uri="{FF2B5EF4-FFF2-40B4-BE49-F238E27FC236}">
                <a16:creationId xmlns:a16="http://schemas.microsoft.com/office/drawing/2014/main" id="{BDBBF618-A7F8-685F-14EE-BB9A53555E04}"/>
              </a:ext>
            </a:extLst>
          </p:cNvPr>
          <p:cNvSpPr txBox="1">
            <a:spLocks/>
          </p:cNvSpPr>
          <p:nvPr/>
        </p:nvSpPr>
        <p:spPr>
          <a:xfrm>
            <a:off x="384144" y="6356350"/>
            <a:ext cx="2987706"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rPr>
              <a:t>UNCLASSIFIED  </a:t>
            </a:r>
            <a:r>
              <a:rPr lang="en-US" dirty="0"/>
              <a:t>     </a:t>
            </a:r>
          </a:p>
          <a:p>
            <a:r>
              <a:rPr lang="en-US" dirty="0"/>
              <a:t>Briefer: Urbanas (HQ AFMC/FMFW)</a:t>
            </a:r>
          </a:p>
        </p:txBody>
      </p:sp>
    </p:spTree>
    <p:extLst>
      <p:ext uri="{BB962C8B-B14F-4D97-AF65-F5344CB8AC3E}">
        <p14:creationId xmlns:p14="http://schemas.microsoft.com/office/powerpoint/2010/main" val="2005451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214B3F-A681-D9B2-C574-499C17F0C632}"/>
              </a:ext>
            </a:extLst>
          </p:cNvPr>
          <p:cNvPicPr>
            <a:picLocks noChangeAspect="1"/>
          </p:cNvPicPr>
          <p:nvPr/>
        </p:nvPicPr>
        <p:blipFill>
          <a:blip r:embed="rId2"/>
          <a:stretch>
            <a:fillRect/>
          </a:stretch>
        </p:blipFill>
        <p:spPr>
          <a:xfrm>
            <a:off x="9030882" y="653142"/>
            <a:ext cx="3065324" cy="3892731"/>
          </a:xfrm>
          <a:prstGeom prst="rect">
            <a:avLst/>
          </a:prstGeom>
        </p:spPr>
      </p:pic>
      <p:sp>
        <p:nvSpPr>
          <p:cNvPr id="7" name="TextBox 6">
            <a:extLst>
              <a:ext uri="{FF2B5EF4-FFF2-40B4-BE49-F238E27FC236}">
                <a16:creationId xmlns:a16="http://schemas.microsoft.com/office/drawing/2014/main" id="{17F56D85-6CEC-F3A6-3AC3-E6481CA31163}"/>
              </a:ext>
            </a:extLst>
          </p:cNvPr>
          <p:cNvSpPr txBox="1"/>
          <p:nvPr/>
        </p:nvSpPr>
        <p:spPr>
          <a:xfrm>
            <a:off x="243840" y="-523752"/>
            <a:ext cx="8900160" cy="5693866"/>
          </a:xfrm>
          <a:prstGeom prst="rect">
            <a:avLst/>
          </a:prstGeom>
          <a:noFill/>
        </p:spPr>
        <p:txBody>
          <a:bodyPr wrap="square">
            <a:spAutoFit/>
          </a:bodyPr>
          <a:lstStyle/>
          <a:p>
            <a:pPr algn="l"/>
            <a:endParaRPr lang="en-US" sz="3200" b="0" i="0" u="none" strike="noStrike" baseline="0" dirty="0">
              <a:solidFill>
                <a:srgbClr val="000000"/>
              </a:solidFill>
              <a:latin typeface="Calibri" panose="020F0502020204030204" pitchFamily="34" charset="0"/>
            </a:endParaRPr>
          </a:p>
          <a:p>
            <a:r>
              <a:rPr lang="en-US" sz="3200" b="0" i="0" u="none" strike="noStrike" baseline="0" dirty="0">
                <a:solidFill>
                  <a:srgbClr val="000000"/>
                </a:solidFill>
                <a:latin typeface="Calibri" panose="020F0502020204030204" pitchFamily="34" charset="0"/>
              </a:rPr>
              <a:t> </a:t>
            </a:r>
            <a:r>
              <a:rPr lang="en-US" sz="4400" b="1" i="0" u="none" strike="noStrike" baseline="0" dirty="0">
                <a:solidFill>
                  <a:srgbClr val="001F5F"/>
                </a:solidFill>
                <a:latin typeface="Calibri" panose="020F0502020204030204" pitchFamily="34" charset="0"/>
              </a:rPr>
              <a:t>MR. CARL J. URBANAS </a:t>
            </a:r>
            <a:endParaRPr lang="en-US" sz="4400" b="0" i="0" u="none" strike="noStrike" baseline="0" dirty="0">
              <a:solidFill>
                <a:srgbClr val="001F5F"/>
              </a:solidFill>
              <a:latin typeface="Calibri" panose="020F0502020204030204" pitchFamily="34" charset="0"/>
            </a:endParaRPr>
          </a:p>
          <a:p>
            <a:r>
              <a:rPr lang="en-US" sz="1800" b="0" i="0" u="none" strike="noStrike" baseline="0" dirty="0">
                <a:solidFill>
                  <a:srgbClr val="767070"/>
                </a:solidFill>
                <a:latin typeface="Calibri" panose="020F0502020204030204" pitchFamily="34" charset="0"/>
              </a:rPr>
              <a:t>Mr. Carl J. Urbanas is the Chief, Workforce Management Branch, Financial Management Directorate, Headquarters Air Force Materiel Command. In this capacity, he is the principal advisor for workforce management matters for over 3,100 Financial Management personnel across Air Force Materiel Command. He provides effective coordination, communication and integration of key human capital planning and development initiatives, ensuring the long-term viability of the FM workforce within AFMC. </a:t>
            </a:r>
          </a:p>
          <a:p>
            <a:r>
              <a:rPr lang="en-US" sz="1800" b="0" i="0" u="none" strike="noStrike" baseline="0" dirty="0">
                <a:solidFill>
                  <a:srgbClr val="767070"/>
                </a:solidFill>
                <a:latin typeface="Calibri" panose="020F0502020204030204" pitchFamily="34" charset="0"/>
              </a:rPr>
              <a:t>Mr. Urbanas entered federal civil service in 2008 as a Financial Management trainee at Wright-Patterson AFB, Ohio. He held several positions within the Financial Management Directorate at Headquarters Air Force Materiel Command before being selected as the Comptroller of the 445</a:t>
            </a:r>
            <a:r>
              <a:rPr lang="en-US" sz="800" dirty="0">
                <a:solidFill>
                  <a:srgbClr val="767070"/>
                </a:solidFill>
                <a:latin typeface="Calibri" panose="020F0502020204030204" pitchFamily="34" charset="0"/>
              </a:rPr>
              <a:t>th</a:t>
            </a:r>
            <a:r>
              <a:rPr lang="en-US" sz="800" b="0" i="0" u="none" strike="noStrike" baseline="0" dirty="0">
                <a:solidFill>
                  <a:srgbClr val="767070"/>
                </a:solidFill>
                <a:latin typeface="Calibri" panose="020F0502020204030204" pitchFamily="34" charset="0"/>
              </a:rPr>
              <a:t> </a:t>
            </a:r>
            <a:r>
              <a:rPr lang="en-US" sz="1800" b="0" i="0" u="none" strike="noStrike" baseline="0" dirty="0">
                <a:solidFill>
                  <a:srgbClr val="767070"/>
                </a:solidFill>
                <a:latin typeface="Calibri" panose="020F0502020204030204" pitchFamily="34" charset="0"/>
              </a:rPr>
              <a:t>Airlift Wing under Air Force Reserve Command. In 2016, he moved to the Program Execution Branch at Headquarters Air Force Materiel Command, managing execution of over $300M annually and subsequently served as a Project Manager for the $496M renovation of the campus of Headquarters Air Force Materiel Command. In 2021, he returned to Financial Management, overseeing execution of over $3B as the Branch Chief of the Financial Operations Branch and over $2.1B within the Centralized Asset Management Division at Headquarters Air Force Materiel Command. </a:t>
            </a:r>
            <a:endParaRPr lang="en-US" dirty="0"/>
          </a:p>
        </p:txBody>
      </p:sp>
    </p:spTree>
    <p:extLst>
      <p:ext uri="{BB962C8B-B14F-4D97-AF65-F5344CB8AC3E}">
        <p14:creationId xmlns:p14="http://schemas.microsoft.com/office/powerpoint/2010/main" val="2505429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149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drawing of a house&#10;&#10;Description automatically generated with low confidence">
            <a:extLst>
              <a:ext uri="{FF2B5EF4-FFF2-40B4-BE49-F238E27FC236}">
                <a16:creationId xmlns:a16="http://schemas.microsoft.com/office/drawing/2014/main" id="{DA0FF4AD-9DC0-24AB-C3C4-DD1ECC1A25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3554" y="5286724"/>
            <a:ext cx="1624890" cy="1007622"/>
          </a:xfrm>
          <a:prstGeom prst="rect">
            <a:avLst/>
          </a:prstGeom>
        </p:spPr>
      </p:pic>
      <p:pic>
        <p:nvPicPr>
          <p:cNvPr id="9" name="Picture 8" descr="Logo, company name&#10;&#10;Description automatically generated">
            <a:extLst>
              <a:ext uri="{FF2B5EF4-FFF2-40B4-BE49-F238E27FC236}">
                <a16:creationId xmlns:a16="http://schemas.microsoft.com/office/drawing/2014/main" id="{6B42998E-7B8A-6F8E-01BF-C775A3C7B3F3}"/>
              </a:ext>
            </a:extLst>
          </p:cNvPr>
          <p:cNvPicPr>
            <a:picLocks noChangeAspect="1"/>
          </p:cNvPicPr>
          <p:nvPr/>
        </p:nvPicPr>
        <p:blipFill>
          <a:blip r:embed="rId3" cstate="print">
            <a:alphaModFix amt="9000"/>
            <a:extLst>
              <a:ext uri="{28A0092B-C50C-407E-A947-70E740481C1C}">
                <a14:useLocalDpi xmlns:a14="http://schemas.microsoft.com/office/drawing/2010/main" val="0"/>
              </a:ext>
            </a:extLst>
          </a:blip>
          <a:stretch>
            <a:fillRect/>
          </a:stretch>
        </p:blipFill>
        <p:spPr>
          <a:xfrm>
            <a:off x="2933514" y="264458"/>
            <a:ext cx="6082635" cy="6082635"/>
          </a:xfrm>
          <a:prstGeom prst="rect">
            <a:avLst/>
          </a:prstGeom>
        </p:spPr>
      </p:pic>
      <p:sp>
        <p:nvSpPr>
          <p:cNvPr id="4" name="TextBox 3">
            <a:extLst>
              <a:ext uri="{FF2B5EF4-FFF2-40B4-BE49-F238E27FC236}">
                <a16:creationId xmlns:a16="http://schemas.microsoft.com/office/drawing/2014/main" id="{859259C7-BDC8-82F1-BD0D-B9F48A0D3FB6}"/>
              </a:ext>
            </a:extLst>
          </p:cNvPr>
          <p:cNvSpPr txBox="1"/>
          <p:nvPr/>
        </p:nvSpPr>
        <p:spPr>
          <a:xfrm>
            <a:off x="721442" y="303530"/>
            <a:ext cx="10749116" cy="43704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5B9BD5">
                    <a:lumMod val="75000"/>
                  </a:srgbClr>
                </a:solidFill>
                <a:effectLst/>
                <a:uLnTx/>
                <a:uFillTx/>
                <a:latin typeface="Bookman Old Style" panose="02050604050505020204" pitchFamily="18" charset="0"/>
                <a:ea typeface="+mn-ea"/>
                <a:cs typeface="+mn-cs"/>
              </a:rPr>
              <a:t>Society of Defense Financial Management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C00000"/>
              </a:solidFill>
              <a:effectLst/>
              <a:uLnTx/>
              <a:uFillTx/>
              <a:latin typeface="Castellar" panose="020A0402060406010301" pitchFamily="18" charset="0"/>
              <a:ea typeface="Yu Gothic Light" panose="020B0300000000000000"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Bookman Old Style" panose="02050604050505020204" pitchFamily="18" charset="0"/>
                <a:ea typeface="Yu Gothic Light" panose="020B0300000000000000" pitchFamily="34" charset="-128"/>
                <a:cs typeface="+mn-cs"/>
              </a:rPr>
              <a:t>Aviation Chapter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C00000"/>
              </a:solidFill>
              <a:effectLst/>
              <a:uLnTx/>
              <a:uFillTx/>
              <a:latin typeface="Bookman Old Style" panose="02050604050505020204" pitchFamily="18" charset="0"/>
              <a:ea typeface="Yu Gothic Light" panose="020B0300000000000000"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75000"/>
                    <a:lumOff val="25000"/>
                  </a:prstClr>
                </a:solidFill>
                <a:effectLst/>
                <a:uLnTx/>
                <a:uFillTx/>
                <a:latin typeface="Bookman Old Style" panose="02050604050505020204" pitchFamily="18" charset="0"/>
                <a:ea typeface="Adobe Ming Std L" panose="02020300000000000000" pitchFamily="18" charset="-128"/>
                <a:cs typeface="+mn-cs"/>
              </a:rPr>
              <a:t>PRESENTS THIS CERTIFICATE OF APPRECIATION TO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5B9BD5">
                  <a:lumMod val="75000"/>
                </a:srgbClr>
              </a:solidFill>
              <a:effectLst/>
              <a:uLnTx/>
              <a:uFillTx/>
              <a:latin typeface="Adobe Ming Std L" panose="02020300000000000000" pitchFamily="18" charset="-128"/>
              <a:ea typeface="Adobe Ming Std L" panose="020203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C00000"/>
                </a:solidFill>
                <a:effectLst/>
                <a:uLnTx/>
                <a:uFillTx/>
                <a:latin typeface="Bookman Old Style" panose="02050604050505020204" pitchFamily="18" charset="0"/>
                <a:ea typeface="+mn-ea"/>
                <a:cs typeface="+mn-cs"/>
              </a:rPr>
              <a:t>Mr. Carl Urbanas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Bookman Old Style" panose="02050604050505020204" pitchFamily="18" charset="0"/>
              <a:ea typeface="Adobe Ming Std L" panose="020203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Bookman Old Style" panose="02050604050505020204" pitchFamily="18" charset="0"/>
                <a:ea typeface="Adobe Ming Std L" panose="02020300000000000000" pitchFamily="18" charset="-128"/>
                <a:cs typeface="+mn-cs"/>
              </a:rPr>
              <a:t>WITH A DONATION TO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AD47">
                    <a:lumMod val="75000"/>
                  </a:srgbClr>
                </a:solidFill>
                <a:effectLst/>
                <a:uLnTx/>
                <a:uFillTx/>
                <a:latin typeface="Aptos" panose="020B0004020202020204" pitchFamily="34" charset="0"/>
                <a:ea typeface="Aptos" panose="020B0004020202020204" pitchFamily="34" charset="0"/>
                <a:cs typeface="Aptos" panose="020B0004020202020204" pitchFamily="34" charset="0"/>
              </a:rPr>
              <a:t>Fisher-Nightingale Houses, Inc</a:t>
            </a:r>
            <a:endParaRPr kumimoji="0" lang="en-US" sz="5400" b="1" i="0" u="none" strike="noStrike" kern="1200" cap="none" spc="0" normalizeH="0" baseline="0" noProof="0" dirty="0">
              <a:ln>
                <a:noFill/>
              </a:ln>
              <a:solidFill>
                <a:srgbClr val="70AD47">
                  <a:lumMod val="75000"/>
                </a:srgbClr>
              </a:solidFill>
              <a:effectLst/>
              <a:uLnTx/>
              <a:uFillTx/>
              <a:latin typeface="Bookman Old Style" panose="02050604050505020204" pitchFamily="18" charset="0"/>
              <a:ea typeface="+mn-ea"/>
              <a:cs typeface="+mn-cs"/>
            </a:endParaRPr>
          </a:p>
        </p:txBody>
      </p:sp>
      <p:sp>
        <p:nvSpPr>
          <p:cNvPr id="5" name="TextBox 4">
            <a:extLst>
              <a:ext uri="{FF2B5EF4-FFF2-40B4-BE49-F238E27FC236}">
                <a16:creationId xmlns:a16="http://schemas.microsoft.com/office/drawing/2014/main" id="{8AEE2FED-68DF-3B8A-D994-74C224BF6855}"/>
              </a:ext>
            </a:extLst>
          </p:cNvPr>
          <p:cNvSpPr txBox="1"/>
          <p:nvPr/>
        </p:nvSpPr>
        <p:spPr>
          <a:xfrm>
            <a:off x="8239002" y="5586460"/>
            <a:ext cx="33959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Adobe Thai" panose="02040503050201020203" pitchFamily="18" charset="-34"/>
              </a:rPr>
              <a:t>Thomas Giovingo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Adobe Thai" panose="02040503050201020203" pitchFamily="18" charset="-34"/>
              </a:rPr>
              <a:t>President, Aviation Chapter</a:t>
            </a:r>
          </a:p>
        </p:txBody>
      </p:sp>
      <p:sp>
        <p:nvSpPr>
          <p:cNvPr id="7" name="TextBox 6">
            <a:extLst>
              <a:ext uri="{FF2B5EF4-FFF2-40B4-BE49-F238E27FC236}">
                <a16:creationId xmlns:a16="http://schemas.microsoft.com/office/drawing/2014/main" id="{614528D7-7B19-39C4-1D7E-45DC36EF9A8D}"/>
              </a:ext>
            </a:extLst>
          </p:cNvPr>
          <p:cNvSpPr txBox="1"/>
          <p:nvPr/>
        </p:nvSpPr>
        <p:spPr>
          <a:xfrm>
            <a:off x="540934" y="5423763"/>
            <a:ext cx="429981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IN HONOR OF YOUR PRESENTATION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21 JANUARY 2026</a:t>
            </a:r>
          </a:p>
        </p:txBody>
      </p:sp>
      <p:sp>
        <p:nvSpPr>
          <p:cNvPr id="10" name="Frame 9">
            <a:extLst>
              <a:ext uri="{FF2B5EF4-FFF2-40B4-BE49-F238E27FC236}">
                <a16:creationId xmlns:a16="http://schemas.microsoft.com/office/drawing/2014/main" id="{82A812E0-A29D-7959-FFCD-DCBB422CB8FF}"/>
              </a:ext>
            </a:extLst>
          </p:cNvPr>
          <p:cNvSpPr/>
          <p:nvPr/>
        </p:nvSpPr>
        <p:spPr>
          <a:xfrm>
            <a:off x="0" y="0"/>
            <a:ext cx="12192000" cy="6858000"/>
          </a:xfrm>
          <a:prstGeom prst="frame">
            <a:avLst>
              <a:gd name="adj1" fmla="val 198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4AF37"/>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5CBE577-0E66-AC67-66B5-457BD3756DFD}"/>
              </a:ext>
            </a:extLst>
          </p:cNvPr>
          <p:cNvSpPr txBox="1"/>
          <p:nvPr/>
        </p:nvSpPr>
        <p:spPr>
          <a:xfrm>
            <a:off x="8159280" y="5192931"/>
            <a:ext cx="33112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Harlow Solid Italic" panose="04030604020F02020D02" pitchFamily="82" charset="0"/>
                <a:ea typeface="Times New Roman" panose="02020603050405020304" pitchFamily="18" charset="0"/>
                <a:cs typeface="Times New Roman" panose="02020603050405020304" pitchFamily="18" charset="0"/>
              </a:rPr>
              <a:t>Thomas Giovingo</a:t>
            </a:r>
            <a:endParaRPr kumimoji="0" lang="en-US" sz="2400" b="0" i="0" u="sng"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1559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2980750-6F2F-8E30-F1C9-F1871A3BB8F8}"/>
              </a:ext>
            </a:extLst>
          </p:cNvPr>
          <p:cNvSpPr txBox="1"/>
          <p:nvPr/>
        </p:nvSpPr>
        <p:spPr>
          <a:xfrm>
            <a:off x="394280" y="144994"/>
            <a:ext cx="11563351" cy="1569660"/>
          </a:xfrm>
          <a:prstGeom prst="rect">
            <a:avLst/>
          </a:prstGeom>
          <a:noFill/>
        </p:spPr>
        <p:txBody>
          <a:bodyPr wrap="square">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Calibri" panose="020F0502020204030204" pitchFamily="34" charset="0"/>
              </a:rPr>
              <a:t>UPCOMING EVENTS/VOLUNTEER OPPORTUNITIES </a:t>
            </a:r>
          </a:p>
        </p:txBody>
      </p:sp>
      <p:sp>
        <p:nvSpPr>
          <p:cNvPr id="3" name="TextBox 2">
            <a:extLst>
              <a:ext uri="{FF2B5EF4-FFF2-40B4-BE49-F238E27FC236}">
                <a16:creationId xmlns:a16="http://schemas.microsoft.com/office/drawing/2014/main" id="{42C8EE4D-C241-70E0-8339-CF8A022324E5}"/>
              </a:ext>
            </a:extLst>
          </p:cNvPr>
          <p:cNvSpPr txBox="1"/>
          <p:nvPr/>
        </p:nvSpPr>
        <p:spPr>
          <a:xfrm>
            <a:off x="11772900" y="231457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3DCE2502-6FA3-E083-9CC6-514B92C700D9}"/>
              </a:ext>
            </a:extLst>
          </p:cNvPr>
          <p:cNvSpPr>
            <a:spLocks noGrp="1"/>
          </p:cNvSpPr>
          <p:nvPr>
            <p:ph sz="half" idx="1"/>
          </p:nvPr>
        </p:nvSpPr>
        <p:spPr>
          <a:xfrm>
            <a:off x="6096000" y="2011917"/>
            <a:ext cx="5861631" cy="4351338"/>
          </a:xfrm>
        </p:spPr>
        <p:txBody>
          <a:bodyPr>
            <a:normAutofit lnSpcReduction="10000"/>
          </a:bodyPr>
          <a:lstStyle/>
          <a:p>
            <a:pPr>
              <a:buFont typeface="Wingdings" panose="05000000000000000000" pitchFamily="2" charset="2"/>
              <a:buChar char="q"/>
            </a:pPr>
            <a:r>
              <a:rPr lang="en-US" dirty="0">
                <a:solidFill>
                  <a:schemeClr val="bg1"/>
                </a:solidFill>
              </a:rPr>
              <a:t>Dayton Food Bank</a:t>
            </a:r>
          </a:p>
          <a:p>
            <a:pPr marL="0" indent="0">
              <a:buNone/>
            </a:pPr>
            <a:r>
              <a:rPr lang="en-US" dirty="0">
                <a:solidFill>
                  <a:schemeClr val="bg1"/>
                </a:solidFill>
              </a:rPr>
              <a:t>TBD - Look for announcement </a:t>
            </a:r>
            <a:endParaRPr lang="en-US" sz="1900" dirty="0">
              <a:solidFill>
                <a:schemeClr val="bg1"/>
              </a:solidFill>
            </a:endParaRPr>
          </a:p>
          <a:p>
            <a:endParaRPr lang="en-US" sz="2800" b="0" i="0" u="none" strike="noStrike" baseline="0" dirty="0">
              <a:latin typeface="Times New Roman" panose="02020603050405020304" pitchFamily="18" charset="0"/>
            </a:endParaRPr>
          </a:p>
          <a:p>
            <a:pPr>
              <a:buFont typeface="Wingdings" panose="05000000000000000000" pitchFamily="2" charset="2"/>
              <a:buChar char="q"/>
            </a:pPr>
            <a:r>
              <a:rPr lang="en-US" dirty="0">
                <a:solidFill>
                  <a:schemeClr val="bg1"/>
                </a:solidFill>
              </a:rPr>
              <a:t>Lunch &amp; Learn</a:t>
            </a:r>
          </a:p>
          <a:p>
            <a:pPr marL="0" indent="0">
              <a:buNone/>
            </a:pPr>
            <a:r>
              <a:rPr lang="en-US" dirty="0">
                <a:solidFill>
                  <a:schemeClr val="bg1"/>
                </a:solidFill>
              </a:rPr>
              <a:t>In collaboration with the Utah Chapter presents:</a:t>
            </a:r>
          </a:p>
          <a:p>
            <a:pPr marL="0" indent="0">
              <a:buNone/>
            </a:pPr>
            <a:r>
              <a:rPr lang="en-US" dirty="0">
                <a:solidFill>
                  <a:schemeClr val="bg1"/>
                </a:solidFill>
              </a:rPr>
              <a:t>     Brig Gen Jason Corrothers</a:t>
            </a:r>
          </a:p>
          <a:p>
            <a:pPr marL="0" indent="0">
              <a:buNone/>
            </a:pPr>
            <a:r>
              <a:rPr lang="en-US" dirty="0">
                <a:solidFill>
                  <a:schemeClr val="bg1"/>
                </a:solidFill>
              </a:rPr>
              <a:t>25 Feb 11:30 am – 1:00 pm</a:t>
            </a:r>
          </a:p>
          <a:p>
            <a:pPr marL="0" indent="0">
              <a:buNone/>
            </a:pPr>
            <a:r>
              <a:rPr lang="en-US" dirty="0">
                <a:solidFill>
                  <a:schemeClr val="bg1"/>
                </a:solidFill>
              </a:rPr>
              <a:t>Save the Date – don’t want to miss this</a:t>
            </a:r>
          </a:p>
        </p:txBody>
      </p:sp>
      <p:sp>
        <p:nvSpPr>
          <p:cNvPr id="9" name="Content Placeholder 8">
            <a:extLst>
              <a:ext uri="{FF2B5EF4-FFF2-40B4-BE49-F238E27FC236}">
                <a16:creationId xmlns:a16="http://schemas.microsoft.com/office/drawing/2014/main" id="{106956F5-0E83-DCEE-A2E2-BF1C2762701A}"/>
              </a:ext>
            </a:extLst>
          </p:cNvPr>
          <p:cNvSpPr>
            <a:spLocks noGrp="1"/>
          </p:cNvSpPr>
          <p:nvPr>
            <p:ph sz="half" idx="2"/>
          </p:nvPr>
        </p:nvSpPr>
        <p:spPr>
          <a:xfrm>
            <a:off x="838200" y="2011917"/>
            <a:ext cx="5181600" cy="4351338"/>
          </a:xfrm>
        </p:spPr>
        <p:txBody>
          <a:bodyPr>
            <a:normAutofit lnSpcReduction="10000"/>
          </a:bodyPr>
          <a:lstStyle/>
          <a:p>
            <a:pPr>
              <a:buFont typeface="Wingdings" panose="05000000000000000000" pitchFamily="2" charset="2"/>
              <a:buChar char="q"/>
            </a:pPr>
            <a:r>
              <a:rPr lang="en-US" dirty="0">
                <a:solidFill>
                  <a:schemeClr val="bg1"/>
                </a:solidFill>
              </a:rPr>
              <a:t>Crayons to Classrooms</a:t>
            </a:r>
          </a:p>
          <a:p>
            <a:pPr marL="0" indent="0">
              <a:buNone/>
            </a:pPr>
            <a:r>
              <a:rPr lang="en-US" dirty="0">
                <a:solidFill>
                  <a:schemeClr val="bg1"/>
                </a:solidFill>
              </a:rPr>
              <a:t>Feb 6 1300-1500</a:t>
            </a:r>
          </a:p>
          <a:p>
            <a:pPr marL="0" indent="0">
              <a:buNone/>
            </a:pPr>
            <a:r>
              <a:rPr lang="en-US" dirty="0">
                <a:solidFill>
                  <a:schemeClr val="bg1"/>
                </a:solidFill>
              </a:rPr>
              <a:t>April 3 1300-1500</a:t>
            </a:r>
            <a:endParaRPr lang="en-US" sz="18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US" dirty="0">
              <a:solidFill>
                <a:schemeClr val="bg1"/>
              </a:solidFill>
            </a:endParaRPr>
          </a:p>
          <a:p>
            <a:pPr>
              <a:buFont typeface="Wingdings" panose="05000000000000000000" pitchFamily="2" charset="2"/>
              <a:buChar char="q"/>
            </a:pPr>
            <a:r>
              <a:rPr lang="en-US" dirty="0">
                <a:solidFill>
                  <a:schemeClr val="bg1"/>
                </a:solidFill>
              </a:rPr>
              <a:t>Dayton VA Flag Placement</a:t>
            </a:r>
          </a:p>
          <a:p>
            <a:pPr marL="0" indent="0">
              <a:buNone/>
            </a:pPr>
            <a:r>
              <a:rPr lang="en-US" dirty="0">
                <a:solidFill>
                  <a:schemeClr val="bg1"/>
                </a:solidFill>
              </a:rPr>
              <a:t>May 23</a:t>
            </a:r>
            <a:r>
              <a:rPr lang="en-US" baseline="30000" dirty="0">
                <a:solidFill>
                  <a:schemeClr val="bg1"/>
                </a:solidFill>
              </a:rPr>
              <a:t>rd</a:t>
            </a:r>
            <a:r>
              <a:rPr lang="en-US" dirty="0">
                <a:solidFill>
                  <a:schemeClr val="bg1"/>
                </a:solidFill>
              </a:rPr>
              <a:t> Time TBD</a:t>
            </a:r>
          </a:p>
          <a:p>
            <a:pPr marL="0" indent="0">
              <a:buNone/>
            </a:pPr>
            <a:r>
              <a:rPr lang="en-US" dirty="0">
                <a:solidFill>
                  <a:schemeClr val="bg1"/>
                </a:solidFill>
              </a:rPr>
              <a:t>Save the Date</a:t>
            </a:r>
          </a:p>
        </p:txBody>
      </p:sp>
    </p:spTree>
    <p:extLst>
      <p:ext uri="{BB962C8B-B14F-4D97-AF65-F5344CB8AC3E}">
        <p14:creationId xmlns:p14="http://schemas.microsoft.com/office/powerpoint/2010/main" val="2499617594"/>
      </p:ext>
    </p:extLst>
  </p:cSld>
  <p:clrMapOvr>
    <a:masterClrMapping/>
  </p:clrMapOvr>
  <mc:AlternateContent xmlns:mc="http://schemas.openxmlformats.org/markup-compatibility/2006" xmlns:p14="http://schemas.microsoft.com/office/powerpoint/2010/main">
    <mc:Choice Requires="p14">
      <p:transition spd="slow" p14:dur="2000" advTm="11226"/>
    </mc:Choice>
    <mc:Fallback xmlns="">
      <p:transition spd="slow" advTm="1122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 name="TextBox 4"/>
          <p:cNvSpPr txBox="1"/>
          <p:nvPr/>
        </p:nvSpPr>
        <p:spPr>
          <a:xfrm>
            <a:off x="-1" y="2195753"/>
            <a:ext cx="12157031"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Calibri" panose="020F0502020204030204" pitchFamily="34" charset="0"/>
              </a:rPr>
              <a:t>SDFM Aviation Chapter Updates </a:t>
            </a:r>
          </a:p>
        </p:txBody>
      </p:sp>
      <p:sp>
        <p:nvSpPr>
          <p:cNvPr id="8" name="TextBox 7">
            <a:extLst>
              <a:ext uri="{FF2B5EF4-FFF2-40B4-BE49-F238E27FC236}">
                <a16:creationId xmlns:a16="http://schemas.microsoft.com/office/drawing/2014/main" id="{D9159895-E7B1-9511-54B7-4A697B6F2A2A}"/>
              </a:ext>
            </a:extLst>
          </p:cNvPr>
          <p:cNvSpPr txBox="1"/>
          <p:nvPr/>
        </p:nvSpPr>
        <p:spPr>
          <a:xfrm>
            <a:off x="-1026852" y="3800474"/>
            <a:ext cx="12970136" cy="2123658"/>
          </a:xfrm>
          <a:prstGeom prst="rect">
            <a:avLst/>
          </a:prstGeom>
          <a:noFill/>
        </p:spPr>
        <p:txBody>
          <a:bodyPr wrap="square">
            <a:spAutoFit/>
          </a:bodyPr>
          <a:lstStyle/>
          <a:p>
            <a:pPr marL="1371600" marR="0" lvl="3"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FFFF00"/>
                </a:solidFill>
                <a:effectLst/>
                <a:uLnTx/>
                <a:uFillTx/>
                <a:latin typeface="Bookman Old Style" panose="02050604050505020204" pitchFamily="18" charset="0"/>
                <a:ea typeface="+mn-ea"/>
                <a:cs typeface="+mn-cs"/>
              </a:rPr>
              <a:t>Learn more about the </a:t>
            </a:r>
          </a:p>
          <a:p>
            <a:pPr marL="1371600" marR="0" lvl="3"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FFFF00"/>
                </a:solidFill>
                <a:effectLst/>
                <a:uLnTx/>
                <a:uFillTx/>
                <a:latin typeface="Bookman Old Style" panose="02050604050505020204" pitchFamily="18" charset="0"/>
                <a:ea typeface="+mn-ea"/>
                <a:cs typeface="+mn-cs"/>
              </a:rPr>
              <a:t>the SDFM Aviation Chapter at  </a:t>
            </a:r>
          </a:p>
          <a:p>
            <a:pPr marL="1371600" marR="0" lvl="3" indent="0" algn="ctr" defTabSz="914400" rtl="0" eaLnBrk="1" fontAlgn="auto" latinLnBrk="0" hangingPunct="1">
              <a:lnSpc>
                <a:spcPct val="100000"/>
              </a:lnSpc>
              <a:spcBef>
                <a:spcPts val="0"/>
              </a:spcBef>
              <a:spcAft>
                <a:spcPts val="0"/>
              </a:spcAft>
              <a:buClrTx/>
              <a:buSzTx/>
              <a:buFontTx/>
              <a:buNone/>
              <a:tabLst/>
              <a:defRPr/>
            </a:pPr>
            <a:r>
              <a:rPr kumimoji="0" lang="en-US" sz="4400" b="1" i="1" u="sng" strike="noStrike" kern="1200" cap="none" spc="0" normalizeH="0" baseline="0" noProof="0" dirty="0">
                <a:ln>
                  <a:noFill/>
                </a:ln>
                <a:solidFill>
                  <a:srgbClr val="FFFF00"/>
                </a:solidFill>
                <a:effectLst/>
                <a:uLnTx/>
                <a:uFillTx/>
                <a:latin typeface="Bookman Old Style" panose="02050604050505020204" pitchFamily="18" charset="0"/>
                <a:ea typeface="+mn-ea"/>
                <a:cs typeface="+mn-cs"/>
              </a:rPr>
              <a:t>https://www.sdfm-aviation.org/</a:t>
            </a:r>
          </a:p>
        </p:txBody>
      </p:sp>
    </p:spTree>
    <p:extLst>
      <p:ext uri="{BB962C8B-B14F-4D97-AF65-F5344CB8AC3E}">
        <p14:creationId xmlns:p14="http://schemas.microsoft.com/office/powerpoint/2010/main" val="4022269325"/>
      </p:ext>
    </p:extLst>
  </p:cSld>
  <p:clrMapOvr>
    <a:masterClrMapping/>
  </p:clrMapOvr>
  <mc:AlternateContent xmlns:mc="http://schemas.openxmlformats.org/markup-compatibility/2006" xmlns:p14="http://schemas.microsoft.com/office/powerpoint/2010/main">
    <mc:Choice Requires="p14">
      <p:transition spd="slow" p14:dur="2000" advTm="11226"/>
    </mc:Choice>
    <mc:Fallback xmlns="">
      <p:transition spd="slow" advTm="1122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0DA6C9-F68D-F543-AFA1-B36A2F64602D}"/>
              </a:ext>
            </a:extLst>
          </p:cNvPr>
          <p:cNvSpPr/>
          <p:nvPr/>
        </p:nvSpPr>
        <p:spPr bwMode="auto">
          <a:xfrm>
            <a:off x="0" y="6470248"/>
            <a:ext cx="12192000" cy="387752"/>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pSp>
        <p:nvGrpSpPr>
          <p:cNvPr id="6" name="Group 5">
            <a:extLst>
              <a:ext uri="{FF2B5EF4-FFF2-40B4-BE49-F238E27FC236}">
                <a16:creationId xmlns:a16="http://schemas.microsoft.com/office/drawing/2014/main" id="{DB5C568F-CB59-6C41-947F-F764E9E3487F}"/>
              </a:ext>
            </a:extLst>
          </p:cNvPr>
          <p:cNvGrpSpPr/>
          <p:nvPr/>
        </p:nvGrpSpPr>
        <p:grpSpPr>
          <a:xfrm>
            <a:off x="658486" y="1525018"/>
            <a:ext cx="3913516" cy="3813954"/>
            <a:chOff x="658486" y="1666750"/>
            <a:chExt cx="3913516" cy="3813954"/>
          </a:xfrm>
        </p:grpSpPr>
        <p:sp>
          <p:nvSpPr>
            <p:cNvPr id="7" name="Oval 6">
              <a:extLst>
                <a:ext uri="{FF2B5EF4-FFF2-40B4-BE49-F238E27FC236}">
                  <a16:creationId xmlns:a16="http://schemas.microsoft.com/office/drawing/2014/main" id="{EB03E4D6-C695-7E42-8FA9-509F389681C4}"/>
                </a:ext>
              </a:extLst>
            </p:cNvPr>
            <p:cNvSpPr/>
            <p:nvPr/>
          </p:nvSpPr>
          <p:spPr bwMode="auto">
            <a:xfrm>
              <a:off x="727936" y="1666750"/>
              <a:ext cx="3779229" cy="3779229"/>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pic>
          <p:nvPicPr>
            <p:cNvPr id="8" name="Picture 7">
              <a:extLst>
                <a:ext uri="{FF2B5EF4-FFF2-40B4-BE49-F238E27FC236}">
                  <a16:creationId xmlns:a16="http://schemas.microsoft.com/office/drawing/2014/main" id="{53CBA205-7AE4-A94C-9CAC-FE1BFFE6764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8486" y="1701475"/>
              <a:ext cx="3913516" cy="3779229"/>
            </a:xfrm>
            <a:prstGeom prst="rect">
              <a:avLst/>
            </a:prstGeom>
          </p:spPr>
        </p:pic>
      </p:grpSp>
      <p:sp>
        <p:nvSpPr>
          <p:cNvPr id="9" name="TextBox 8">
            <a:extLst>
              <a:ext uri="{FF2B5EF4-FFF2-40B4-BE49-F238E27FC236}">
                <a16:creationId xmlns:a16="http://schemas.microsoft.com/office/drawing/2014/main" id="{82390E36-8CEA-9C44-9C68-70956B110A8D}"/>
              </a:ext>
            </a:extLst>
          </p:cNvPr>
          <p:cNvSpPr txBox="1"/>
          <p:nvPr/>
        </p:nvSpPr>
        <p:spPr>
          <a:xfrm>
            <a:off x="4641452" y="2114587"/>
            <a:ext cx="6341747" cy="1446550"/>
          </a:xfrm>
          <a:prstGeom prst="rect">
            <a:avLst/>
          </a:prstGeom>
          <a:noFill/>
        </p:spPr>
        <p:txBody>
          <a:bodyPr wrap="square" rtlCol="0">
            <a:spAutoFit/>
          </a:bodyPr>
          <a:lstStyle/>
          <a:p>
            <a:pPr algn="r"/>
            <a:r>
              <a:rPr lang="en-US" sz="4400" b="1" dirty="0">
                <a:solidFill>
                  <a:srgbClr val="004D71"/>
                </a:solidFill>
                <a:latin typeface="Arial" panose="020B0604020202020204" pitchFamily="34" charset="0"/>
                <a:cs typeface="Arial" panose="020B0604020202020204" pitchFamily="34" charset="0"/>
              </a:rPr>
              <a:t>Workforce Management Updates</a:t>
            </a:r>
          </a:p>
        </p:txBody>
      </p:sp>
      <p:sp>
        <p:nvSpPr>
          <p:cNvPr id="10" name="Rectangle 9">
            <a:extLst>
              <a:ext uri="{FF2B5EF4-FFF2-40B4-BE49-F238E27FC236}">
                <a16:creationId xmlns:a16="http://schemas.microsoft.com/office/drawing/2014/main" id="{0DBC0F76-040D-AF40-A9BE-BBB9D305E95D}"/>
              </a:ext>
            </a:extLst>
          </p:cNvPr>
          <p:cNvSpPr/>
          <p:nvPr/>
        </p:nvSpPr>
        <p:spPr bwMode="auto">
          <a:xfrm>
            <a:off x="9514390" y="1455570"/>
            <a:ext cx="1365813" cy="138896"/>
          </a:xfrm>
          <a:prstGeom prst="rect">
            <a:avLst/>
          </a:prstGeom>
          <a:solidFill>
            <a:srgbClr val="2574B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cxnSp>
        <p:nvCxnSpPr>
          <p:cNvPr id="13" name="Straight Connector 12">
            <a:extLst>
              <a:ext uri="{FF2B5EF4-FFF2-40B4-BE49-F238E27FC236}">
                <a16:creationId xmlns:a16="http://schemas.microsoft.com/office/drawing/2014/main" id="{26BBF3F5-6A2F-F147-93F9-025F875CF6AF}"/>
              </a:ext>
            </a:extLst>
          </p:cNvPr>
          <p:cNvCxnSpPr>
            <a:cxnSpLocks/>
            <a:stCxn id="4" idx="1"/>
          </p:cNvCxnSpPr>
          <p:nvPr/>
        </p:nvCxnSpPr>
        <p:spPr>
          <a:xfrm>
            <a:off x="0" y="6664124"/>
            <a:ext cx="12192000" cy="3376"/>
          </a:xfrm>
          <a:prstGeom prst="line">
            <a:avLst/>
          </a:prstGeom>
          <a:ln/>
        </p:spPr>
        <p:style>
          <a:lnRef idx="2">
            <a:schemeClr val="accent4"/>
          </a:lnRef>
          <a:fillRef idx="0">
            <a:schemeClr val="accent4"/>
          </a:fillRef>
          <a:effectRef idx="1">
            <a:schemeClr val="accent4"/>
          </a:effectRef>
          <a:fontRef idx="minor">
            <a:schemeClr val="tx1"/>
          </a:fontRef>
        </p:style>
      </p:cxnSp>
      <p:sp>
        <p:nvSpPr>
          <p:cNvPr id="12" name="Rectangle 4">
            <a:extLst>
              <a:ext uri="{FF2B5EF4-FFF2-40B4-BE49-F238E27FC236}">
                <a16:creationId xmlns:a16="http://schemas.microsoft.com/office/drawing/2014/main" id="{41717F9C-BC22-DB44-BE7C-A2AB1C4D5E92}"/>
              </a:ext>
            </a:extLst>
          </p:cNvPr>
          <p:cNvSpPr>
            <a:spLocks noChangeArrowheads="1"/>
          </p:cNvSpPr>
          <p:nvPr/>
        </p:nvSpPr>
        <p:spPr bwMode="auto">
          <a:xfrm>
            <a:off x="5900215" y="4576940"/>
            <a:ext cx="4979988" cy="1373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a:r>
              <a:rPr lang="en-US" sz="1900" b="1" dirty="0">
                <a:solidFill>
                  <a:srgbClr val="004D71"/>
                </a:solidFill>
                <a:latin typeface="Arial"/>
                <a:cs typeface="Arial"/>
              </a:rPr>
              <a:t>Mr. Carl Urbanas</a:t>
            </a:r>
          </a:p>
          <a:p>
            <a:pPr algn="r"/>
            <a:r>
              <a:rPr lang="en-US" sz="1900" b="1" dirty="0">
                <a:solidFill>
                  <a:srgbClr val="004D71"/>
                </a:solidFill>
                <a:latin typeface="Arial"/>
                <a:cs typeface="Arial"/>
              </a:rPr>
              <a:t>HQ AFMC/FMFW</a:t>
            </a:r>
          </a:p>
          <a:p>
            <a:pPr algn="r"/>
            <a:r>
              <a:rPr lang="en-US" sz="1900" b="1" dirty="0">
                <a:solidFill>
                  <a:srgbClr val="004D71"/>
                </a:solidFill>
                <a:latin typeface="Arial"/>
                <a:cs typeface="Arial"/>
              </a:rPr>
              <a:t>21 Jan 26</a:t>
            </a:r>
          </a:p>
        </p:txBody>
      </p:sp>
    </p:spTree>
    <p:extLst>
      <p:ext uri="{BB962C8B-B14F-4D97-AF65-F5344CB8AC3E}">
        <p14:creationId xmlns:p14="http://schemas.microsoft.com/office/powerpoint/2010/main" val="1282216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BD5A4A-133D-2848-902D-1167386E69A2}"/>
              </a:ext>
            </a:extLst>
          </p:cNvPr>
          <p:cNvSpPr>
            <a:spLocks noGrp="1"/>
          </p:cNvSpPr>
          <p:nvPr>
            <p:ph idx="1"/>
          </p:nvPr>
        </p:nvSpPr>
        <p:spPr>
          <a:xfrm>
            <a:off x="720050" y="2424156"/>
            <a:ext cx="11192393" cy="5006858"/>
          </a:xfrm>
        </p:spPr>
        <p:txBody>
          <a:bodyPr/>
          <a:lstStyle/>
          <a:p>
            <a:pPr algn="ctr">
              <a:lnSpc>
                <a:spcPct val="100000"/>
              </a:lnSpc>
              <a:spcBef>
                <a:spcPts val="500"/>
              </a:spcBef>
              <a:buFontTx/>
              <a:buNone/>
            </a:pPr>
            <a:endParaRPr lang="en-US" sz="2000" b="1" i="1" dirty="0"/>
          </a:p>
          <a:p>
            <a:pPr algn="ctr">
              <a:lnSpc>
                <a:spcPct val="100000"/>
              </a:lnSpc>
              <a:spcBef>
                <a:spcPts val="500"/>
              </a:spcBef>
              <a:buFontTx/>
              <a:buNone/>
            </a:pPr>
            <a:endParaRPr lang="en-US" b="1" i="1" dirty="0"/>
          </a:p>
          <a:p>
            <a:pPr marL="0" indent="0" algn="ctr">
              <a:lnSpc>
                <a:spcPct val="100000"/>
              </a:lnSpc>
              <a:spcBef>
                <a:spcPts val="500"/>
              </a:spcBef>
              <a:buNone/>
            </a:pPr>
            <a:endParaRPr lang="en-US" sz="1400" dirty="0">
              <a:cs typeface="Times New Roman" pitchFamily="18" charset="0"/>
            </a:endParaRPr>
          </a:p>
          <a:p>
            <a:pPr marL="0" indent="0" algn="ctr">
              <a:lnSpc>
                <a:spcPct val="100000"/>
              </a:lnSpc>
              <a:spcBef>
                <a:spcPts val="500"/>
              </a:spcBef>
              <a:buNone/>
            </a:pPr>
            <a:r>
              <a:rPr lang="en-US" sz="2400" b="1" dirty="0"/>
              <a:t>The classification of the brief is </a:t>
            </a:r>
            <a:r>
              <a:rPr lang="en-US" sz="2400" dirty="0">
                <a:solidFill>
                  <a:srgbClr val="00B050"/>
                </a:solidFill>
              </a:rPr>
              <a:t>UNCLASSIFIED.</a:t>
            </a:r>
            <a:endParaRPr lang="en-US" sz="2400" b="1" i="1" dirty="0"/>
          </a:p>
          <a:p>
            <a:pPr marL="0" indent="0">
              <a:lnSpc>
                <a:spcPct val="100000"/>
              </a:lnSpc>
              <a:spcBef>
                <a:spcPts val="500"/>
              </a:spcBef>
              <a:buNone/>
            </a:pPr>
            <a:endParaRPr lang="en-US" dirty="0"/>
          </a:p>
        </p:txBody>
      </p:sp>
      <p:sp>
        <p:nvSpPr>
          <p:cNvPr id="3" name="Title 2">
            <a:extLst>
              <a:ext uri="{FF2B5EF4-FFF2-40B4-BE49-F238E27FC236}">
                <a16:creationId xmlns:a16="http://schemas.microsoft.com/office/drawing/2014/main" id="{34AB9B1D-5224-9C4C-B95C-697A8FE3F7C0}"/>
              </a:ext>
            </a:extLst>
          </p:cNvPr>
          <p:cNvSpPr>
            <a:spLocks noGrp="1"/>
          </p:cNvSpPr>
          <p:nvPr>
            <p:ph type="title"/>
          </p:nvPr>
        </p:nvSpPr>
        <p:spPr/>
        <p:txBody>
          <a:bodyPr/>
          <a:lstStyle/>
          <a:p>
            <a:r>
              <a:rPr lang="en-US" b="1" i="1"/>
              <a:t>Classification</a:t>
            </a:r>
          </a:p>
        </p:txBody>
      </p:sp>
      <p:sp>
        <p:nvSpPr>
          <p:cNvPr id="4" name="Slide Number Placeholder 3">
            <a:extLst>
              <a:ext uri="{FF2B5EF4-FFF2-40B4-BE49-F238E27FC236}">
                <a16:creationId xmlns:a16="http://schemas.microsoft.com/office/drawing/2014/main" id="{E995C54B-8CE2-C1AB-FA46-75E7D0656329}"/>
              </a:ext>
            </a:extLst>
          </p:cNvPr>
          <p:cNvSpPr>
            <a:spLocks noGrp="1"/>
          </p:cNvSpPr>
          <p:nvPr>
            <p:ph type="sldNum" sz="quarter" idx="12"/>
          </p:nvPr>
        </p:nvSpPr>
        <p:spPr>
          <a:xfrm>
            <a:off x="11353800" y="6342687"/>
            <a:ext cx="454056"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F3DA24-D4D4-419D-A18F-3F8D88EAF3C5}" type="slidenum">
              <a:rPr lang="en-US" smtClean="0"/>
              <a:pPr/>
              <a:t>4</a:t>
            </a:fld>
            <a:endParaRPr lang="en-US"/>
          </a:p>
        </p:txBody>
      </p:sp>
      <p:sp>
        <p:nvSpPr>
          <p:cNvPr id="8" name="Footer Placeholder 4">
            <a:extLst>
              <a:ext uri="{FF2B5EF4-FFF2-40B4-BE49-F238E27FC236}">
                <a16:creationId xmlns:a16="http://schemas.microsoft.com/office/drawing/2014/main" id="{8C83DE55-368E-0919-CAA3-22FB2EAC8FC4}"/>
              </a:ext>
            </a:extLst>
          </p:cNvPr>
          <p:cNvSpPr txBox="1">
            <a:spLocks/>
          </p:cNvSpPr>
          <p:nvPr/>
        </p:nvSpPr>
        <p:spPr>
          <a:xfrm>
            <a:off x="384144" y="6356350"/>
            <a:ext cx="2987706"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rPr>
              <a:t>UNCLASSIFIED  </a:t>
            </a:r>
            <a:r>
              <a:rPr lang="en-US" dirty="0"/>
              <a:t>     </a:t>
            </a:r>
          </a:p>
          <a:p>
            <a:r>
              <a:rPr lang="en-US" dirty="0"/>
              <a:t>Briefer: Urbanas (HQ AFMC/FMFW)</a:t>
            </a:r>
          </a:p>
        </p:txBody>
      </p:sp>
    </p:spTree>
    <p:extLst>
      <p:ext uri="{BB962C8B-B14F-4D97-AF65-F5344CB8AC3E}">
        <p14:creationId xmlns:p14="http://schemas.microsoft.com/office/powerpoint/2010/main" val="4217937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612C1-4BBB-39B9-A04F-0C551BB624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627C60-1DED-8097-DE34-50FC60025AA7}"/>
              </a:ext>
            </a:extLst>
          </p:cNvPr>
          <p:cNvSpPr>
            <a:spLocks noGrp="1"/>
          </p:cNvSpPr>
          <p:nvPr>
            <p:ph type="title"/>
          </p:nvPr>
        </p:nvSpPr>
        <p:spPr/>
        <p:txBody>
          <a:bodyPr/>
          <a:lstStyle/>
          <a:p>
            <a:r>
              <a:rPr lang="en-US" dirty="0"/>
              <a:t>Purpose</a:t>
            </a:r>
          </a:p>
        </p:txBody>
      </p:sp>
      <p:sp>
        <p:nvSpPr>
          <p:cNvPr id="7" name="Content Placeholder 1">
            <a:extLst>
              <a:ext uri="{FF2B5EF4-FFF2-40B4-BE49-F238E27FC236}">
                <a16:creationId xmlns:a16="http://schemas.microsoft.com/office/drawing/2014/main" id="{77C9EB97-7774-9855-5774-303FDFD3D990}"/>
              </a:ext>
            </a:extLst>
          </p:cNvPr>
          <p:cNvSpPr>
            <a:spLocks noGrp="1"/>
          </p:cNvSpPr>
          <p:nvPr>
            <p:ph idx="1"/>
          </p:nvPr>
        </p:nvSpPr>
        <p:spPr>
          <a:xfrm>
            <a:off x="606669" y="1287688"/>
            <a:ext cx="11192393" cy="5006858"/>
          </a:xfrm>
        </p:spPr>
        <p:txBody>
          <a:bodyPr/>
          <a:lstStyle/>
          <a:p>
            <a:pPr marL="0" indent="0">
              <a:buNone/>
            </a:pPr>
            <a:endParaRPr lang="en-US" sz="2000" b="1" i="1" dirty="0"/>
          </a:p>
          <a:p>
            <a:pPr marL="0" indent="0">
              <a:buNone/>
            </a:pPr>
            <a:endParaRPr lang="en-US" b="1" i="1" dirty="0"/>
          </a:p>
          <a:p>
            <a:pPr marL="0" indent="0">
              <a:buNone/>
            </a:pPr>
            <a:endParaRPr lang="en-US" sz="2000" b="1" i="1" dirty="0"/>
          </a:p>
          <a:p>
            <a:pPr marL="0" indent="0">
              <a:buNone/>
            </a:pPr>
            <a:endParaRPr lang="en-US" sz="2000" b="1" i="1" dirty="0"/>
          </a:p>
          <a:p>
            <a:pPr marL="0" indent="0" algn="ctr">
              <a:lnSpc>
                <a:spcPct val="100000"/>
              </a:lnSpc>
              <a:spcBef>
                <a:spcPts val="500"/>
              </a:spcBef>
              <a:buNone/>
            </a:pPr>
            <a:r>
              <a:rPr lang="en-US" sz="2400" b="1" i="1" dirty="0"/>
              <a:t>To provide an update on Workforce Management to the </a:t>
            </a:r>
          </a:p>
          <a:p>
            <a:pPr marL="0" indent="0" algn="ctr">
              <a:lnSpc>
                <a:spcPct val="100000"/>
              </a:lnSpc>
              <a:spcBef>
                <a:spcPts val="500"/>
              </a:spcBef>
              <a:buNone/>
            </a:pPr>
            <a:r>
              <a:rPr lang="en-US" sz="2400" b="1" i="1" dirty="0"/>
              <a:t>Aviation Chapte</a:t>
            </a:r>
            <a:r>
              <a:rPr lang="en-US" sz="2400" i="1" dirty="0"/>
              <a:t>r of SDFM</a:t>
            </a:r>
            <a:endParaRPr lang="en-US" sz="2400" b="1" i="1" dirty="0">
              <a:cs typeface="Arial"/>
            </a:endParaRPr>
          </a:p>
        </p:txBody>
      </p:sp>
      <p:sp>
        <p:nvSpPr>
          <p:cNvPr id="5" name="Footer Placeholder 4">
            <a:extLst>
              <a:ext uri="{FF2B5EF4-FFF2-40B4-BE49-F238E27FC236}">
                <a16:creationId xmlns:a16="http://schemas.microsoft.com/office/drawing/2014/main" id="{B82068B1-95C9-3EA0-3CB8-D2C5CE082C5B}"/>
              </a:ext>
            </a:extLst>
          </p:cNvPr>
          <p:cNvSpPr txBox="1">
            <a:spLocks/>
          </p:cNvSpPr>
          <p:nvPr/>
        </p:nvSpPr>
        <p:spPr>
          <a:xfrm>
            <a:off x="384144" y="6356350"/>
            <a:ext cx="2987706"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rPr>
              <a:t>UNCLASSIFIED  </a:t>
            </a:r>
            <a:r>
              <a:rPr lang="en-US" dirty="0"/>
              <a:t>     </a:t>
            </a:r>
          </a:p>
          <a:p>
            <a:r>
              <a:rPr lang="en-US" dirty="0"/>
              <a:t>Briefer: Urbanas (HQ AFMC/FMFW)</a:t>
            </a:r>
          </a:p>
        </p:txBody>
      </p:sp>
    </p:spTree>
    <p:extLst>
      <p:ext uri="{BB962C8B-B14F-4D97-AF65-F5344CB8AC3E}">
        <p14:creationId xmlns:p14="http://schemas.microsoft.com/office/powerpoint/2010/main" val="2096740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756210-3EF3-4EA4-2960-81DC2C7A4833}"/>
              </a:ext>
            </a:extLst>
          </p:cNvPr>
          <p:cNvSpPr>
            <a:spLocks noGrp="1"/>
          </p:cNvSpPr>
          <p:nvPr>
            <p:ph idx="1"/>
          </p:nvPr>
        </p:nvSpPr>
        <p:spPr/>
        <p:txBody>
          <a:bodyPr/>
          <a:lstStyle/>
          <a:p>
            <a:r>
              <a:rPr lang="en-US" dirty="0"/>
              <a:t>Development Opportunities within Financial Management</a:t>
            </a:r>
          </a:p>
          <a:p>
            <a:pPr lvl="1"/>
            <a:r>
              <a:rPr lang="en-US" dirty="0"/>
              <a:t>AY27 Civilian Development (CD) Call</a:t>
            </a:r>
          </a:p>
          <a:p>
            <a:pPr lvl="1"/>
            <a:r>
              <a:rPr lang="en-US" dirty="0"/>
              <a:t>Empower FM</a:t>
            </a:r>
          </a:p>
          <a:p>
            <a:pPr lvl="1"/>
            <a:r>
              <a:rPr lang="en-US" dirty="0"/>
              <a:t>AFMC Shadowing Initiative</a:t>
            </a:r>
          </a:p>
          <a:p>
            <a:r>
              <a:rPr lang="en-US" dirty="0"/>
              <a:t>DAF FM Workforce Overview</a:t>
            </a:r>
          </a:p>
          <a:p>
            <a:r>
              <a:rPr lang="en-US" dirty="0"/>
              <a:t>FM Development Team</a:t>
            </a:r>
          </a:p>
          <a:p>
            <a:pPr lvl="1"/>
            <a:r>
              <a:rPr lang="en-US" dirty="0"/>
              <a:t>Civilian Development Team Advisory Committee (CDTAC)</a:t>
            </a:r>
          </a:p>
          <a:p>
            <a:pPr lvl="1"/>
            <a:r>
              <a:rPr lang="en-US" dirty="0"/>
              <a:t>Considerations for Development Opportunities</a:t>
            </a:r>
          </a:p>
          <a:p>
            <a:r>
              <a:rPr lang="en-US" dirty="0"/>
              <a:t>FY25 Recap</a:t>
            </a:r>
          </a:p>
          <a:p>
            <a:r>
              <a:rPr lang="en-US" dirty="0"/>
              <a:t>Two-page resume</a:t>
            </a:r>
          </a:p>
          <a:p>
            <a:r>
              <a:rPr lang="en-US" dirty="0"/>
              <a:t>Shared Services Overview</a:t>
            </a:r>
          </a:p>
          <a:p>
            <a:r>
              <a:rPr lang="en-US" dirty="0"/>
              <a:t>Final Thoughts</a:t>
            </a:r>
          </a:p>
          <a:p>
            <a:endParaRPr lang="en-US" dirty="0"/>
          </a:p>
        </p:txBody>
      </p:sp>
      <p:sp>
        <p:nvSpPr>
          <p:cNvPr id="3" name="Slide Number Placeholder 2">
            <a:extLst>
              <a:ext uri="{FF2B5EF4-FFF2-40B4-BE49-F238E27FC236}">
                <a16:creationId xmlns:a16="http://schemas.microsoft.com/office/drawing/2014/main" id="{181EEDBD-E874-5A27-51F7-26B3911CD6AE}"/>
              </a:ext>
            </a:extLst>
          </p:cNvPr>
          <p:cNvSpPr>
            <a:spLocks noGrp="1"/>
          </p:cNvSpPr>
          <p:nvPr>
            <p:ph type="sldNum" sz="quarter" idx="12"/>
          </p:nvPr>
        </p:nvSpPr>
        <p:spPr/>
        <p:txBody>
          <a:bodyPr/>
          <a:lstStyle/>
          <a:p>
            <a:fld id="{3B9240C1-B6C3-5E40-8573-2A0F8DFA8B41}" type="slidenum">
              <a:rPr lang="en-US" smtClean="0"/>
              <a:pPr/>
              <a:t>6</a:t>
            </a:fld>
            <a:endParaRPr lang="en-US"/>
          </a:p>
        </p:txBody>
      </p:sp>
      <p:sp>
        <p:nvSpPr>
          <p:cNvPr id="4" name="Title 3">
            <a:extLst>
              <a:ext uri="{FF2B5EF4-FFF2-40B4-BE49-F238E27FC236}">
                <a16:creationId xmlns:a16="http://schemas.microsoft.com/office/drawing/2014/main" id="{434F7265-93AE-C721-3AC6-B9C98DE6C049}"/>
              </a:ext>
            </a:extLst>
          </p:cNvPr>
          <p:cNvSpPr>
            <a:spLocks noGrp="1"/>
          </p:cNvSpPr>
          <p:nvPr>
            <p:ph type="title"/>
          </p:nvPr>
        </p:nvSpPr>
        <p:spPr/>
        <p:txBody>
          <a:bodyPr/>
          <a:lstStyle/>
          <a:p>
            <a:r>
              <a:rPr lang="en-US" dirty="0"/>
              <a:t>Overview</a:t>
            </a:r>
          </a:p>
        </p:txBody>
      </p:sp>
      <p:sp>
        <p:nvSpPr>
          <p:cNvPr id="6" name="Footer Placeholder 4">
            <a:extLst>
              <a:ext uri="{FF2B5EF4-FFF2-40B4-BE49-F238E27FC236}">
                <a16:creationId xmlns:a16="http://schemas.microsoft.com/office/drawing/2014/main" id="{77C65B57-959A-A74B-2477-0C083F7E4AB5}"/>
              </a:ext>
            </a:extLst>
          </p:cNvPr>
          <p:cNvSpPr txBox="1">
            <a:spLocks/>
          </p:cNvSpPr>
          <p:nvPr/>
        </p:nvSpPr>
        <p:spPr>
          <a:xfrm>
            <a:off x="384144" y="6356350"/>
            <a:ext cx="2987706"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rPr>
              <a:t>UNCLASSIFIED  </a:t>
            </a:r>
            <a:r>
              <a:rPr lang="en-US" dirty="0"/>
              <a:t>     </a:t>
            </a:r>
          </a:p>
          <a:p>
            <a:r>
              <a:rPr lang="en-US" dirty="0"/>
              <a:t>Briefer: Urbanas (HQ AFMC/FMFW)</a:t>
            </a:r>
          </a:p>
        </p:txBody>
      </p:sp>
    </p:spTree>
    <p:extLst>
      <p:ext uri="{BB962C8B-B14F-4D97-AF65-F5344CB8AC3E}">
        <p14:creationId xmlns:p14="http://schemas.microsoft.com/office/powerpoint/2010/main" val="1167503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1AA92F-EBE5-E190-0538-B2ECA8DC143F}"/>
              </a:ext>
            </a:extLst>
          </p:cNvPr>
          <p:cNvSpPr>
            <a:spLocks noGrp="1"/>
          </p:cNvSpPr>
          <p:nvPr>
            <p:ph idx="1"/>
          </p:nvPr>
        </p:nvSpPr>
        <p:spPr/>
        <p:txBody>
          <a:bodyPr/>
          <a:lstStyle/>
          <a:p>
            <a:r>
              <a:rPr lang="en-US" dirty="0"/>
              <a:t>19 Nov 25: 	Academic Year 2027 CD Call Kick-Off</a:t>
            </a:r>
          </a:p>
          <a:p>
            <a:r>
              <a:rPr lang="en-US" dirty="0"/>
              <a:t>7 Jan 26: 	</a:t>
            </a:r>
            <a:r>
              <a:rPr lang="en-US" dirty="0" err="1"/>
              <a:t>MyVector</a:t>
            </a:r>
            <a:r>
              <a:rPr lang="en-US" dirty="0"/>
              <a:t> Opens</a:t>
            </a:r>
          </a:p>
          <a:p>
            <a:r>
              <a:rPr lang="en-US" dirty="0"/>
              <a:t>13 Feb 26: 	</a:t>
            </a:r>
            <a:r>
              <a:rPr lang="en-US" dirty="0">
                <a:solidFill>
                  <a:srgbClr val="FF0000"/>
                </a:solidFill>
              </a:rPr>
              <a:t>Applicant Deadline</a:t>
            </a:r>
          </a:p>
          <a:p>
            <a:r>
              <a:rPr lang="en-US" dirty="0"/>
              <a:t>6 Mar 26: 	Endorser Deadline; </a:t>
            </a:r>
            <a:r>
              <a:rPr lang="en-US" dirty="0" err="1"/>
              <a:t>MyVector</a:t>
            </a:r>
            <a:r>
              <a:rPr lang="en-US" dirty="0"/>
              <a:t> Closes</a:t>
            </a:r>
          </a:p>
          <a:p>
            <a:r>
              <a:rPr lang="en-US" dirty="0"/>
              <a:t>Apr-Jun 26:	Functional Development Team (DT)</a:t>
            </a:r>
          </a:p>
          <a:p>
            <a:r>
              <a:rPr lang="en-US" dirty="0"/>
              <a:t>3-5 Aug 26: 	DAF Civilian Development Selection Board</a:t>
            </a:r>
          </a:p>
          <a:p>
            <a:r>
              <a:rPr lang="en-US" dirty="0"/>
              <a:t>5 Aug 26:	AF/A1 review/approve selections</a:t>
            </a:r>
          </a:p>
          <a:p>
            <a:r>
              <a:rPr lang="en-US" dirty="0"/>
              <a:t>11 Aug 26: 	DAF Civilian Development Selection Board Out-brief </a:t>
            </a:r>
          </a:p>
          <a:p>
            <a:r>
              <a:rPr lang="en-US" dirty="0"/>
              <a:t>Sep 26:	Civilian Development selections announced</a:t>
            </a:r>
          </a:p>
        </p:txBody>
      </p:sp>
      <p:sp>
        <p:nvSpPr>
          <p:cNvPr id="3" name="Slide Number Placeholder 2">
            <a:extLst>
              <a:ext uri="{FF2B5EF4-FFF2-40B4-BE49-F238E27FC236}">
                <a16:creationId xmlns:a16="http://schemas.microsoft.com/office/drawing/2014/main" id="{00643C5B-EA02-7AFE-853D-70DD5B52891A}"/>
              </a:ext>
            </a:extLst>
          </p:cNvPr>
          <p:cNvSpPr>
            <a:spLocks noGrp="1"/>
          </p:cNvSpPr>
          <p:nvPr>
            <p:ph type="sldNum" sz="quarter" idx="12"/>
          </p:nvPr>
        </p:nvSpPr>
        <p:spPr/>
        <p:txBody>
          <a:bodyPr/>
          <a:lstStyle/>
          <a:p>
            <a:fld id="{3B9240C1-B6C3-5E40-8573-2A0F8DFA8B41}" type="slidenum">
              <a:rPr lang="en-US" smtClean="0"/>
              <a:pPr/>
              <a:t>7</a:t>
            </a:fld>
            <a:endParaRPr lang="en-US"/>
          </a:p>
        </p:txBody>
      </p:sp>
      <p:sp>
        <p:nvSpPr>
          <p:cNvPr id="4" name="Title 3">
            <a:extLst>
              <a:ext uri="{FF2B5EF4-FFF2-40B4-BE49-F238E27FC236}">
                <a16:creationId xmlns:a16="http://schemas.microsoft.com/office/drawing/2014/main" id="{162BFA15-FE18-6EF6-FB3B-3244EC505039}"/>
              </a:ext>
            </a:extLst>
          </p:cNvPr>
          <p:cNvSpPr>
            <a:spLocks noGrp="1"/>
          </p:cNvSpPr>
          <p:nvPr>
            <p:ph type="title"/>
          </p:nvPr>
        </p:nvSpPr>
        <p:spPr/>
        <p:txBody>
          <a:bodyPr/>
          <a:lstStyle/>
          <a:p>
            <a:r>
              <a:rPr lang="en-US" dirty="0"/>
              <a:t>AY27 CD Call</a:t>
            </a:r>
          </a:p>
        </p:txBody>
      </p:sp>
      <p:sp>
        <p:nvSpPr>
          <p:cNvPr id="6" name="Footer Placeholder 4">
            <a:extLst>
              <a:ext uri="{FF2B5EF4-FFF2-40B4-BE49-F238E27FC236}">
                <a16:creationId xmlns:a16="http://schemas.microsoft.com/office/drawing/2014/main" id="{7975DC1B-F9A6-672E-398C-9F9393067A0C}"/>
              </a:ext>
            </a:extLst>
          </p:cNvPr>
          <p:cNvSpPr txBox="1">
            <a:spLocks/>
          </p:cNvSpPr>
          <p:nvPr/>
        </p:nvSpPr>
        <p:spPr>
          <a:xfrm>
            <a:off x="384144" y="6356350"/>
            <a:ext cx="2987706"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rPr>
              <a:t>UNCLASSIFIED  </a:t>
            </a:r>
            <a:r>
              <a:rPr lang="en-US" dirty="0"/>
              <a:t>     </a:t>
            </a:r>
          </a:p>
          <a:p>
            <a:r>
              <a:rPr lang="en-US" dirty="0"/>
              <a:t>Briefer: Urbanas (HQ AFMC/FMFW)</a:t>
            </a:r>
          </a:p>
        </p:txBody>
      </p:sp>
    </p:spTree>
    <p:extLst>
      <p:ext uri="{BB962C8B-B14F-4D97-AF65-F5344CB8AC3E}">
        <p14:creationId xmlns:p14="http://schemas.microsoft.com/office/powerpoint/2010/main" val="2263637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FA268E-6104-A04D-B91C-59E3530FE74F}"/>
              </a:ext>
            </a:extLst>
          </p:cNvPr>
          <p:cNvSpPr>
            <a:spLocks noGrp="1"/>
          </p:cNvSpPr>
          <p:nvPr>
            <p:ph idx="1"/>
          </p:nvPr>
        </p:nvSpPr>
        <p:spPr/>
        <p:txBody>
          <a:bodyPr/>
          <a:lstStyle/>
          <a:p>
            <a:r>
              <a:rPr lang="en-US" dirty="0"/>
              <a:t>FM-specific vectoring opportunity</a:t>
            </a:r>
          </a:p>
          <a:p>
            <a:r>
              <a:rPr lang="en-US" dirty="0"/>
              <a:t>Connects our workforce with the optimal development path</a:t>
            </a:r>
          </a:p>
          <a:p>
            <a:r>
              <a:rPr lang="en-US" dirty="0"/>
              <a:t>Provides personalized career guidance, connecting individuals with senior leaders</a:t>
            </a:r>
          </a:p>
          <a:p>
            <a:endParaRPr lang="en-US" dirty="0"/>
          </a:p>
          <a:p>
            <a:r>
              <a:rPr lang="en-US" dirty="0"/>
              <a:t>Empower FM Benefits</a:t>
            </a:r>
          </a:p>
          <a:p>
            <a:pPr lvl="1"/>
            <a:r>
              <a:rPr lang="en-US" dirty="0"/>
              <a:t>Gain clarity on career goals</a:t>
            </a:r>
          </a:p>
          <a:p>
            <a:pPr lvl="1"/>
            <a:r>
              <a:rPr lang="en-US" dirty="0"/>
              <a:t>Build confidence in your trajectory</a:t>
            </a:r>
          </a:p>
          <a:p>
            <a:pPr lvl="1"/>
            <a:r>
              <a:rPr lang="en-US" dirty="0"/>
              <a:t>Receive tailored feedback from senior leaders</a:t>
            </a:r>
          </a:p>
          <a:p>
            <a:pPr lvl="1"/>
            <a:r>
              <a:rPr lang="en-US" dirty="0"/>
              <a:t>Grow your network with mentors and key decision-makers</a:t>
            </a:r>
          </a:p>
          <a:p>
            <a:pPr marL="457200" lvl="1" indent="0">
              <a:buNone/>
            </a:pPr>
            <a:endParaRPr lang="en-US" dirty="0"/>
          </a:p>
          <a:p>
            <a:r>
              <a:rPr lang="en-US" dirty="0"/>
              <a:t>Applicant window opens in June</a:t>
            </a:r>
          </a:p>
        </p:txBody>
      </p:sp>
      <p:sp>
        <p:nvSpPr>
          <p:cNvPr id="3" name="Slide Number Placeholder 2">
            <a:extLst>
              <a:ext uri="{FF2B5EF4-FFF2-40B4-BE49-F238E27FC236}">
                <a16:creationId xmlns:a16="http://schemas.microsoft.com/office/drawing/2014/main" id="{1CFBBA45-D87F-02A3-FB20-047FE55A780A}"/>
              </a:ext>
            </a:extLst>
          </p:cNvPr>
          <p:cNvSpPr>
            <a:spLocks noGrp="1"/>
          </p:cNvSpPr>
          <p:nvPr>
            <p:ph type="sldNum" sz="quarter" idx="12"/>
          </p:nvPr>
        </p:nvSpPr>
        <p:spPr/>
        <p:txBody>
          <a:bodyPr/>
          <a:lstStyle/>
          <a:p>
            <a:fld id="{3B9240C1-B6C3-5E40-8573-2A0F8DFA8B41}" type="slidenum">
              <a:rPr lang="en-US" smtClean="0"/>
              <a:pPr/>
              <a:t>8</a:t>
            </a:fld>
            <a:endParaRPr lang="en-US"/>
          </a:p>
        </p:txBody>
      </p:sp>
      <p:sp>
        <p:nvSpPr>
          <p:cNvPr id="4" name="Title 3">
            <a:extLst>
              <a:ext uri="{FF2B5EF4-FFF2-40B4-BE49-F238E27FC236}">
                <a16:creationId xmlns:a16="http://schemas.microsoft.com/office/drawing/2014/main" id="{D584DEE0-59A1-6816-B216-A9B2DD1F95F0}"/>
              </a:ext>
            </a:extLst>
          </p:cNvPr>
          <p:cNvSpPr>
            <a:spLocks noGrp="1"/>
          </p:cNvSpPr>
          <p:nvPr>
            <p:ph type="title"/>
          </p:nvPr>
        </p:nvSpPr>
        <p:spPr/>
        <p:txBody>
          <a:bodyPr/>
          <a:lstStyle/>
          <a:p>
            <a:r>
              <a:rPr lang="en-US" dirty="0"/>
              <a:t>Empower FM</a:t>
            </a:r>
          </a:p>
        </p:txBody>
      </p:sp>
      <p:sp>
        <p:nvSpPr>
          <p:cNvPr id="6" name="Footer Placeholder 4">
            <a:extLst>
              <a:ext uri="{FF2B5EF4-FFF2-40B4-BE49-F238E27FC236}">
                <a16:creationId xmlns:a16="http://schemas.microsoft.com/office/drawing/2014/main" id="{174F5F2C-A1D5-7E94-830E-603376788368}"/>
              </a:ext>
            </a:extLst>
          </p:cNvPr>
          <p:cNvSpPr txBox="1">
            <a:spLocks/>
          </p:cNvSpPr>
          <p:nvPr/>
        </p:nvSpPr>
        <p:spPr>
          <a:xfrm>
            <a:off x="384144" y="6356350"/>
            <a:ext cx="2987706"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rPr>
              <a:t>UNCLASSIFIED  </a:t>
            </a:r>
            <a:r>
              <a:rPr lang="en-US" dirty="0"/>
              <a:t>     </a:t>
            </a:r>
          </a:p>
          <a:p>
            <a:r>
              <a:rPr lang="en-US" dirty="0"/>
              <a:t>Briefer: Urbanas (HQ AFMC/FMFW)</a:t>
            </a:r>
          </a:p>
        </p:txBody>
      </p:sp>
    </p:spTree>
    <p:extLst>
      <p:ext uri="{BB962C8B-B14F-4D97-AF65-F5344CB8AC3E}">
        <p14:creationId xmlns:p14="http://schemas.microsoft.com/office/powerpoint/2010/main" val="3616827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A989D8B-A166-1150-FB2A-72572A6EDE3E}"/>
              </a:ext>
            </a:extLst>
          </p:cNvPr>
          <p:cNvSpPr>
            <a:spLocks noGrp="1"/>
          </p:cNvSpPr>
          <p:nvPr>
            <p:ph type="sldNum" sz="quarter" idx="12"/>
          </p:nvPr>
        </p:nvSpPr>
        <p:spPr/>
        <p:txBody>
          <a:bodyPr/>
          <a:lstStyle/>
          <a:p>
            <a:fld id="{3B9240C1-B6C3-5E40-8573-2A0F8DFA8B41}" type="slidenum">
              <a:rPr lang="en-US" smtClean="0"/>
              <a:pPr/>
              <a:t>9</a:t>
            </a:fld>
            <a:endParaRPr lang="en-US"/>
          </a:p>
        </p:txBody>
      </p:sp>
      <p:sp>
        <p:nvSpPr>
          <p:cNvPr id="4" name="Title 3">
            <a:extLst>
              <a:ext uri="{FF2B5EF4-FFF2-40B4-BE49-F238E27FC236}">
                <a16:creationId xmlns:a16="http://schemas.microsoft.com/office/drawing/2014/main" id="{737A05C1-90EE-0359-2BA1-804CC48DF781}"/>
              </a:ext>
            </a:extLst>
          </p:cNvPr>
          <p:cNvSpPr>
            <a:spLocks noGrp="1"/>
          </p:cNvSpPr>
          <p:nvPr>
            <p:ph type="title"/>
          </p:nvPr>
        </p:nvSpPr>
        <p:spPr/>
        <p:txBody>
          <a:bodyPr>
            <a:normAutofit fontScale="90000"/>
          </a:bodyPr>
          <a:lstStyle/>
          <a:p>
            <a:r>
              <a:rPr lang="en-US" sz="4000" dirty="0"/>
              <a:t>Empower FM</a:t>
            </a:r>
            <a:br>
              <a:rPr lang="en-US" sz="4000" dirty="0"/>
            </a:br>
            <a:r>
              <a:rPr lang="en-US" dirty="0"/>
              <a:t>Vectoring Assessments</a:t>
            </a:r>
          </a:p>
        </p:txBody>
      </p:sp>
      <p:sp>
        <p:nvSpPr>
          <p:cNvPr id="6" name="object 2">
            <a:extLst>
              <a:ext uri="{FF2B5EF4-FFF2-40B4-BE49-F238E27FC236}">
                <a16:creationId xmlns:a16="http://schemas.microsoft.com/office/drawing/2014/main" id="{02F4F103-8B58-199C-4E48-3BCF73159AA5}"/>
              </a:ext>
            </a:extLst>
          </p:cNvPr>
          <p:cNvSpPr/>
          <p:nvPr/>
        </p:nvSpPr>
        <p:spPr>
          <a:xfrm>
            <a:off x="6239066" y="3883536"/>
            <a:ext cx="5446395" cy="2263775"/>
          </a:xfrm>
          <a:custGeom>
            <a:avLst/>
            <a:gdLst/>
            <a:ahLst/>
            <a:cxnLst/>
            <a:rect l="l" t="t" r="r" b="b"/>
            <a:pathLst>
              <a:path w="5446395" h="2263775">
                <a:moveTo>
                  <a:pt x="5369687" y="0"/>
                </a:moveTo>
                <a:lnTo>
                  <a:pt x="76161" y="0"/>
                </a:lnTo>
                <a:lnTo>
                  <a:pt x="46516" y="5985"/>
                </a:lnTo>
                <a:lnTo>
                  <a:pt x="22307" y="22307"/>
                </a:lnTo>
                <a:lnTo>
                  <a:pt x="5985" y="46516"/>
                </a:lnTo>
                <a:lnTo>
                  <a:pt x="0" y="76161"/>
                </a:lnTo>
                <a:lnTo>
                  <a:pt x="0" y="2187232"/>
                </a:lnTo>
                <a:lnTo>
                  <a:pt x="5985" y="2216877"/>
                </a:lnTo>
                <a:lnTo>
                  <a:pt x="22307" y="2241086"/>
                </a:lnTo>
                <a:lnTo>
                  <a:pt x="46516" y="2257408"/>
                </a:lnTo>
                <a:lnTo>
                  <a:pt x="76161" y="2263394"/>
                </a:lnTo>
                <a:lnTo>
                  <a:pt x="5369687" y="2263394"/>
                </a:lnTo>
                <a:lnTo>
                  <a:pt x="5399332" y="2257408"/>
                </a:lnTo>
                <a:lnTo>
                  <a:pt x="5423541" y="2241086"/>
                </a:lnTo>
                <a:lnTo>
                  <a:pt x="5439863" y="2216877"/>
                </a:lnTo>
                <a:lnTo>
                  <a:pt x="5445848" y="2187232"/>
                </a:lnTo>
                <a:lnTo>
                  <a:pt x="5445848" y="76161"/>
                </a:lnTo>
                <a:lnTo>
                  <a:pt x="5439863" y="46516"/>
                </a:lnTo>
                <a:lnTo>
                  <a:pt x="5423541" y="22307"/>
                </a:lnTo>
                <a:lnTo>
                  <a:pt x="5399332" y="5985"/>
                </a:lnTo>
                <a:lnTo>
                  <a:pt x="5369687" y="0"/>
                </a:lnTo>
                <a:close/>
              </a:path>
            </a:pathLst>
          </a:custGeom>
          <a:solidFill>
            <a:srgbClr val="ABC1D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3">
            <a:extLst>
              <a:ext uri="{FF2B5EF4-FFF2-40B4-BE49-F238E27FC236}">
                <a16:creationId xmlns:a16="http://schemas.microsoft.com/office/drawing/2014/main" id="{C4045BE0-4501-6F2E-87B6-7B8854B5E9DD}"/>
              </a:ext>
            </a:extLst>
          </p:cNvPr>
          <p:cNvSpPr/>
          <p:nvPr/>
        </p:nvSpPr>
        <p:spPr>
          <a:xfrm>
            <a:off x="526130" y="3883536"/>
            <a:ext cx="5446395" cy="2263775"/>
          </a:xfrm>
          <a:custGeom>
            <a:avLst/>
            <a:gdLst/>
            <a:ahLst/>
            <a:cxnLst/>
            <a:rect l="l" t="t" r="r" b="b"/>
            <a:pathLst>
              <a:path w="5446395" h="2263775">
                <a:moveTo>
                  <a:pt x="5369687" y="0"/>
                </a:moveTo>
                <a:lnTo>
                  <a:pt x="76161" y="0"/>
                </a:lnTo>
                <a:lnTo>
                  <a:pt x="46516" y="5985"/>
                </a:lnTo>
                <a:lnTo>
                  <a:pt x="22307" y="22307"/>
                </a:lnTo>
                <a:lnTo>
                  <a:pt x="5985" y="46516"/>
                </a:lnTo>
                <a:lnTo>
                  <a:pt x="0" y="76161"/>
                </a:lnTo>
                <a:lnTo>
                  <a:pt x="0" y="2187232"/>
                </a:lnTo>
                <a:lnTo>
                  <a:pt x="5985" y="2216877"/>
                </a:lnTo>
                <a:lnTo>
                  <a:pt x="22307" y="2241086"/>
                </a:lnTo>
                <a:lnTo>
                  <a:pt x="46516" y="2257408"/>
                </a:lnTo>
                <a:lnTo>
                  <a:pt x="76161" y="2263394"/>
                </a:lnTo>
                <a:lnTo>
                  <a:pt x="5369687" y="2263394"/>
                </a:lnTo>
                <a:lnTo>
                  <a:pt x="5399332" y="2257408"/>
                </a:lnTo>
                <a:lnTo>
                  <a:pt x="5423541" y="2241086"/>
                </a:lnTo>
                <a:lnTo>
                  <a:pt x="5439863" y="2216877"/>
                </a:lnTo>
                <a:lnTo>
                  <a:pt x="5445848" y="2187232"/>
                </a:lnTo>
                <a:lnTo>
                  <a:pt x="5445848" y="76161"/>
                </a:lnTo>
                <a:lnTo>
                  <a:pt x="5439863" y="46516"/>
                </a:lnTo>
                <a:lnTo>
                  <a:pt x="5423541" y="22307"/>
                </a:lnTo>
                <a:lnTo>
                  <a:pt x="5399332" y="5985"/>
                </a:lnTo>
                <a:lnTo>
                  <a:pt x="5369687" y="0"/>
                </a:lnTo>
                <a:close/>
              </a:path>
            </a:pathLst>
          </a:custGeom>
          <a:solidFill>
            <a:srgbClr val="96B4D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4">
            <a:extLst>
              <a:ext uri="{FF2B5EF4-FFF2-40B4-BE49-F238E27FC236}">
                <a16:creationId xmlns:a16="http://schemas.microsoft.com/office/drawing/2014/main" id="{4CC6AD1C-3FE7-1F37-FC2F-B2C194615AC3}"/>
              </a:ext>
            </a:extLst>
          </p:cNvPr>
          <p:cNvSpPr/>
          <p:nvPr/>
        </p:nvSpPr>
        <p:spPr>
          <a:xfrm>
            <a:off x="6229541" y="1380661"/>
            <a:ext cx="5446395" cy="2263775"/>
          </a:xfrm>
          <a:custGeom>
            <a:avLst/>
            <a:gdLst/>
            <a:ahLst/>
            <a:cxnLst/>
            <a:rect l="l" t="t" r="r" b="b"/>
            <a:pathLst>
              <a:path w="5446395" h="2263775">
                <a:moveTo>
                  <a:pt x="5369687" y="0"/>
                </a:moveTo>
                <a:lnTo>
                  <a:pt x="76161" y="0"/>
                </a:lnTo>
                <a:lnTo>
                  <a:pt x="46516" y="5985"/>
                </a:lnTo>
                <a:lnTo>
                  <a:pt x="22307" y="22307"/>
                </a:lnTo>
                <a:lnTo>
                  <a:pt x="5985" y="46516"/>
                </a:lnTo>
                <a:lnTo>
                  <a:pt x="0" y="76161"/>
                </a:lnTo>
                <a:lnTo>
                  <a:pt x="0" y="2187232"/>
                </a:lnTo>
                <a:lnTo>
                  <a:pt x="5985" y="2216877"/>
                </a:lnTo>
                <a:lnTo>
                  <a:pt x="22307" y="2241086"/>
                </a:lnTo>
                <a:lnTo>
                  <a:pt x="46516" y="2257408"/>
                </a:lnTo>
                <a:lnTo>
                  <a:pt x="76161" y="2263394"/>
                </a:lnTo>
                <a:lnTo>
                  <a:pt x="5369687" y="2263394"/>
                </a:lnTo>
                <a:lnTo>
                  <a:pt x="5399332" y="2257408"/>
                </a:lnTo>
                <a:lnTo>
                  <a:pt x="5423541" y="2241086"/>
                </a:lnTo>
                <a:lnTo>
                  <a:pt x="5439863" y="2216877"/>
                </a:lnTo>
                <a:lnTo>
                  <a:pt x="5445848" y="2187232"/>
                </a:lnTo>
                <a:lnTo>
                  <a:pt x="5445848" y="76161"/>
                </a:lnTo>
                <a:lnTo>
                  <a:pt x="5439863" y="46516"/>
                </a:lnTo>
                <a:lnTo>
                  <a:pt x="5423541" y="22307"/>
                </a:lnTo>
                <a:lnTo>
                  <a:pt x="5399332" y="5985"/>
                </a:lnTo>
                <a:lnTo>
                  <a:pt x="5369687" y="0"/>
                </a:lnTo>
                <a:close/>
              </a:path>
            </a:pathLst>
          </a:custGeom>
          <a:solidFill>
            <a:srgbClr val="001F5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5">
            <a:extLst>
              <a:ext uri="{FF2B5EF4-FFF2-40B4-BE49-F238E27FC236}">
                <a16:creationId xmlns:a16="http://schemas.microsoft.com/office/drawing/2014/main" id="{3CCF8D91-637D-9A72-F702-024F158E15FD}"/>
              </a:ext>
            </a:extLst>
          </p:cNvPr>
          <p:cNvSpPr/>
          <p:nvPr/>
        </p:nvSpPr>
        <p:spPr>
          <a:xfrm>
            <a:off x="516605" y="1380661"/>
            <a:ext cx="5446395" cy="2263775"/>
          </a:xfrm>
          <a:custGeom>
            <a:avLst/>
            <a:gdLst/>
            <a:ahLst/>
            <a:cxnLst/>
            <a:rect l="l" t="t" r="r" b="b"/>
            <a:pathLst>
              <a:path w="5446395" h="2263775">
                <a:moveTo>
                  <a:pt x="5369687" y="0"/>
                </a:moveTo>
                <a:lnTo>
                  <a:pt x="76161" y="0"/>
                </a:lnTo>
                <a:lnTo>
                  <a:pt x="46516" y="5985"/>
                </a:lnTo>
                <a:lnTo>
                  <a:pt x="22307" y="22307"/>
                </a:lnTo>
                <a:lnTo>
                  <a:pt x="5985" y="46516"/>
                </a:lnTo>
                <a:lnTo>
                  <a:pt x="0" y="76161"/>
                </a:lnTo>
                <a:lnTo>
                  <a:pt x="0" y="2187232"/>
                </a:lnTo>
                <a:lnTo>
                  <a:pt x="5985" y="2216877"/>
                </a:lnTo>
                <a:lnTo>
                  <a:pt x="22307" y="2241086"/>
                </a:lnTo>
                <a:lnTo>
                  <a:pt x="46516" y="2257408"/>
                </a:lnTo>
                <a:lnTo>
                  <a:pt x="76161" y="2263394"/>
                </a:lnTo>
                <a:lnTo>
                  <a:pt x="5369687" y="2263394"/>
                </a:lnTo>
                <a:lnTo>
                  <a:pt x="5399332" y="2257408"/>
                </a:lnTo>
                <a:lnTo>
                  <a:pt x="5423541" y="2241086"/>
                </a:lnTo>
                <a:lnTo>
                  <a:pt x="5439863" y="2216877"/>
                </a:lnTo>
                <a:lnTo>
                  <a:pt x="5445848" y="2187232"/>
                </a:lnTo>
                <a:lnTo>
                  <a:pt x="5445848" y="76161"/>
                </a:lnTo>
                <a:lnTo>
                  <a:pt x="5439863" y="46516"/>
                </a:lnTo>
                <a:lnTo>
                  <a:pt x="5423541" y="22307"/>
                </a:lnTo>
                <a:lnTo>
                  <a:pt x="5399332" y="5985"/>
                </a:lnTo>
                <a:lnTo>
                  <a:pt x="5369687" y="0"/>
                </a:lnTo>
                <a:close/>
              </a:path>
            </a:pathLst>
          </a:custGeom>
          <a:solidFill>
            <a:srgbClr val="7195D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6">
            <a:extLst>
              <a:ext uri="{FF2B5EF4-FFF2-40B4-BE49-F238E27FC236}">
                <a16:creationId xmlns:a16="http://schemas.microsoft.com/office/drawing/2014/main" id="{09FED733-5B19-6D50-E8C4-5DF50D3C4B6B}"/>
              </a:ext>
            </a:extLst>
          </p:cNvPr>
          <p:cNvSpPr/>
          <p:nvPr/>
        </p:nvSpPr>
        <p:spPr>
          <a:xfrm>
            <a:off x="6380415" y="4023696"/>
            <a:ext cx="5175885" cy="1993900"/>
          </a:xfrm>
          <a:custGeom>
            <a:avLst/>
            <a:gdLst/>
            <a:ahLst/>
            <a:cxnLst/>
            <a:rect l="l" t="t" r="r" b="b"/>
            <a:pathLst>
              <a:path w="5175884" h="1993900">
                <a:moveTo>
                  <a:pt x="5108422" y="0"/>
                </a:moveTo>
                <a:lnTo>
                  <a:pt x="67081" y="0"/>
                </a:lnTo>
                <a:lnTo>
                  <a:pt x="40971" y="5271"/>
                </a:lnTo>
                <a:lnTo>
                  <a:pt x="19648" y="19648"/>
                </a:lnTo>
                <a:lnTo>
                  <a:pt x="5271" y="40971"/>
                </a:lnTo>
                <a:lnTo>
                  <a:pt x="0" y="67081"/>
                </a:lnTo>
                <a:lnTo>
                  <a:pt x="0" y="1926323"/>
                </a:lnTo>
                <a:lnTo>
                  <a:pt x="5271" y="1952431"/>
                </a:lnTo>
                <a:lnTo>
                  <a:pt x="19648" y="1973749"/>
                </a:lnTo>
                <a:lnTo>
                  <a:pt x="40971" y="1988122"/>
                </a:lnTo>
                <a:lnTo>
                  <a:pt x="67081" y="1993391"/>
                </a:lnTo>
                <a:lnTo>
                  <a:pt x="5108422" y="1993391"/>
                </a:lnTo>
                <a:lnTo>
                  <a:pt x="5134532" y="1988122"/>
                </a:lnTo>
                <a:lnTo>
                  <a:pt x="5155855" y="1973749"/>
                </a:lnTo>
                <a:lnTo>
                  <a:pt x="5170232" y="1952431"/>
                </a:lnTo>
                <a:lnTo>
                  <a:pt x="5175504" y="1926323"/>
                </a:lnTo>
                <a:lnTo>
                  <a:pt x="5175504" y="67081"/>
                </a:lnTo>
                <a:lnTo>
                  <a:pt x="5170232" y="40971"/>
                </a:lnTo>
                <a:lnTo>
                  <a:pt x="5155855" y="19648"/>
                </a:lnTo>
                <a:lnTo>
                  <a:pt x="5134532" y="5271"/>
                </a:lnTo>
                <a:lnTo>
                  <a:pt x="5108422"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7">
            <a:extLst>
              <a:ext uri="{FF2B5EF4-FFF2-40B4-BE49-F238E27FC236}">
                <a16:creationId xmlns:a16="http://schemas.microsoft.com/office/drawing/2014/main" id="{796E07B0-D9ED-4D11-420E-6A7801112B49}"/>
              </a:ext>
            </a:extLst>
          </p:cNvPr>
          <p:cNvSpPr/>
          <p:nvPr/>
        </p:nvSpPr>
        <p:spPr>
          <a:xfrm>
            <a:off x="667478" y="4023696"/>
            <a:ext cx="5175885" cy="1993900"/>
          </a:xfrm>
          <a:custGeom>
            <a:avLst/>
            <a:gdLst/>
            <a:ahLst/>
            <a:cxnLst/>
            <a:rect l="l" t="t" r="r" b="b"/>
            <a:pathLst>
              <a:path w="5175885" h="1993900">
                <a:moveTo>
                  <a:pt x="5108422" y="0"/>
                </a:moveTo>
                <a:lnTo>
                  <a:pt x="67081" y="0"/>
                </a:lnTo>
                <a:lnTo>
                  <a:pt x="40971" y="5271"/>
                </a:lnTo>
                <a:lnTo>
                  <a:pt x="19648" y="19648"/>
                </a:lnTo>
                <a:lnTo>
                  <a:pt x="5271" y="40971"/>
                </a:lnTo>
                <a:lnTo>
                  <a:pt x="0" y="67081"/>
                </a:lnTo>
                <a:lnTo>
                  <a:pt x="0" y="1926323"/>
                </a:lnTo>
                <a:lnTo>
                  <a:pt x="5271" y="1952431"/>
                </a:lnTo>
                <a:lnTo>
                  <a:pt x="19648" y="1973749"/>
                </a:lnTo>
                <a:lnTo>
                  <a:pt x="40971" y="1988122"/>
                </a:lnTo>
                <a:lnTo>
                  <a:pt x="67081" y="1993391"/>
                </a:lnTo>
                <a:lnTo>
                  <a:pt x="5108422" y="1993391"/>
                </a:lnTo>
                <a:lnTo>
                  <a:pt x="5134532" y="1988122"/>
                </a:lnTo>
                <a:lnTo>
                  <a:pt x="5155855" y="1973749"/>
                </a:lnTo>
                <a:lnTo>
                  <a:pt x="5170232" y="1952431"/>
                </a:lnTo>
                <a:lnTo>
                  <a:pt x="5175504" y="1926323"/>
                </a:lnTo>
                <a:lnTo>
                  <a:pt x="5175504" y="67081"/>
                </a:lnTo>
                <a:lnTo>
                  <a:pt x="5170232" y="40971"/>
                </a:lnTo>
                <a:lnTo>
                  <a:pt x="5155855" y="19648"/>
                </a:lnTo>
                <a:lnTo>
                  <a:pt x="5134532" y="5271"/>
                </a:lnTo>
                <a:lnTo>
                  <a:pt x="5108422"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2" name="object 8">
            <a:extLst>
              <a:ext uri="{FF2B5EF4-FFF2-40B4-BE49-F238E27FC236}">
                <a16:creationId xmlns:a16="http://schemas.microsoft.com/office/drawing/2014/main" id="{406FD0CE-F818-E574-BA2D-F4A57693E6C4}"/>
              </a:ext>
            </a:extLst>
          </p:cNvPr>
          <p:cNvSpPr/>
          <p:nvPr/>
        </p:nvSpPr>
        <p:spPr>
          <a:xfrm>
            <a:off x="6370890" y="1520822"/>
            <a:ext cx="5175885" cy="1993900"/>
          </a:xfrm>
          <a:custGeom>
            <a:avLst/>
            <a:gdLst/>
            <a:ahLst/>
            <a:cxnLst/>
            <a:rect l="l" t="t" r="r" b="b"/>
            <a:pathLst>
              <a:path w="5175884" h="1993900">
                <a:moveTo>
                  <a:pt x="5108422" y="0"/>
                </a:moveTo>
                <a:lnTo>
                  <a:pt x="67081" y="0"/>
                </a:lnTo>
                <a:lnTo>
                  <a:pt x="40971" y="5271"/>
                </a:lnTo>
                <a:lnTo>
                  <a:pt x="19648" y="19648"/>
                </a:lnTo>
                <a:lnTo>
                  <a:pt x="5271" y="40971"/>
                </a:lnTo>
                <a:lnTo>
                  <a:pt x="0" y="67081"/>
                </a:lnTo>
                <a:lnTo>
                  <a:pt x="0" y="1926323"/>
                </a:lnTo>
                <a:lnTo>
                  <a:pt x="5271" y="1952431"/>
                </a:lnTo>
                <a:lnTo>
                  <a:pt x="19648" y="1973749"/>
                </a:lnTo>
                <a:lnTo>
                  <a:pt x="40971" y="1988122"/>
                </a:lnTo>
                <a:lnTo>
                  <a:pt x="67081" y="1993391"/>
                </a:lnTo>
                <a:lnTo>
                  <a:pt x="5108422" y="1993391"/>
                </a:lnTo>
                <a:lnTo>
                  <a:pt x="5134532" y="1988122"/>
                </a:lnTo>
                <a:lnTo>
                  <a:pt x="5155855" y="1973749"/>
                </a:lnTo>
                <a:lnTo>
                  <a:pt x="5170232" y="1952431"/>
                </a:lnTo>
                <a:lnTo>
                  <a:pt x="5175504" y="1926323"/>
                </a:lnTo>
                <a:lnTo>
                  <a:pt x="5175504" y="67081"/>
                </a:lnTo>
                <a:lnTo>
                  <a:pt x="5170232" y="40971"/>
                </a:lnTo>
                <a:lnTo>
                  <a:pt x="5155855" y="19648"/>
                </a:lnTo>
                <a:lnTo>
                  <a:pt x="5134532" y="5271"/>
                </a:lnTo>
                <a:lnTo>
                  <a:pt x="5108422"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9">
            <a:extLst>
              <a:ext uri="{FF2B5EF4-FFF2-40B4-BE49-F238E27FC236}">
                <a16:creationId xmlns:a16="http://schemas.microsoft.com/office/drawing/2014/main" id="{5DDF412B-8104-03E6-43B5-B77DAAD0B7A2}"/>
              </a:ext>
            </a:extLst>
          </p:cNvPr>
          <p:cNvSpPr/>
          <p:nvPr/>
        </p:nvSpPr>
        <p:spPr>
          <a:xfrm>
            <a:off x="657953" y="1520822"/>
            <a:ext cx="5175885" cy="1993900"/>
          </a:xfrm>
          <a:custGeom>
            <a:avLst/>
            <a:gdLst/>
            <a:ahLst/>
            <a:cxnLst/>
            <a:rect l="l" t="t" r="r" b="b"/>
            <a:pathLst>
              <a:path w="5175885" h="1993900">
                <a:moveTo>
                  <a:pt x="5108422" y="0"/>
                </a:moveTo>
                <a:lnTo>
                  <a:pt x="67081" y="0"/>
                </a:lnTo>
                <a:lnTo>
                  <a:pt x="40971" y="5271"/>
                </a:lnTo>
                <a:lnTo>
                  <a:pt x="19648" y="19648"/>
                </a:lnTo>
                <a:lnTo>
                  <a:pt x="5271" y="40971"/>
                </a:lnTo>
                <a:lnTo>
                  <a:pt x="0" y="67081"/>
                </a:lnTo>
                <a:lnTo>
                  <a:pt x="0" y="1926323"/>
                </a:lnTo>
                <a:lnTo>
                  <a:pt x="5271" y="1952431"/>
                </a:lnTo>
                <a:lnTo>
                  <a:pt x="19648" y="1973749"/>
                </a:lnTo>
                <a:lnTo>
                  <a:pt x="40971" y="1988122"/>
                </a:lnTo>
                <a:lnTo>
                  <a:pt x="67081" y="1993391"/>
                </a:lnTo>
                <a:lnTo>
                  <a:pt x="5108422" y="1993391"/>
                </a:lnTo>
                <a:lnTo>
                  <a:pt x="5134532" y="1988122"/>
                </a:lnTo>
                <a:lnTo>
                  <a:pt x="5155855" y="1973749"/>
                </a:lnTo>
                <a:lnTo>
                  <a:pt x="5170232" y="1952431"/>
                </a:lnTo>
                <a:lnTo>
                  <a:pt x="5175504" y="1926323"/>
                </a:lnTo>
                <a:lnTo>
                  <a:pt x="5175504" y="67081"/>
                </a:lnTo>
                <a:lnTo>
                  <a:pt x="5170232" y="40971"/>
                </a:lnTo>
                <a:lnTo>
                  <a:pt x="5155855" y="19648"/>
                </a:lnTo>
                <a:lnTo>
                  <a:pt x="5134532" y="5271"/>
                </a:lnTo>
                <a:lnTo>
                  <a:pt x="5108422"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0">
            <a:extLst>
              <a:ext uri="{FF2B5EF4-FFF2-40B4-BE49-F238E27FC236}">
                <a16:creationId xmlns:a16="http://schemas.microsoft.com/office/drawing/2014/main" id="{CCFD0669-7999-49F7-C45E-291764CCC6D9}"/>
              </a:ext>
            </a:extLst>
          </p:cNvPr>
          <p:cNvSpPr txBox="1"/>
          <p:nvPr/>
        </p:nvSpPr>
        <p:spPr>
          <a:xfrm>
            <a:off x="7368599" y="4410509"/>
            <a:ext cx="4059554" cy="1295400"/>
          </a:xfrm>
          <a:prstGeom prst="rect">
            <a:avLst/>
          </a:prstGeom>
        </p:spPr>
        <p:txBody>
          <a:bodyPr vert="horz" wrap="square" lIns="0" tIns="92710" rIns="0" bIns="0" rtlCol="0">
            <a:spAutoFit/>
          </a:bodyPr>
          <a:lstStyle/>
          <a:p>
            <a:pPr marL="12700" marR="0" lvl="0" indent="0" defTabSz="914400" eaLnBrk="1" fontAlgn="auto" latinLnBrk="0" hangingPunct="1">
              <a:lnSpc>
                <a:spcPct val="100000"/>
              </a:lnSpc>
              <a:spcBef>
                <a:spcPts val="730"/>
              </a:spcBef>
              <a:spcAft>
                <a:spcPts val="0"/>
              </a:spcAft>
              <a:buClrTx/>
              <a:buSzTx/>
              <a:buFontTx/>
              <a:buNone/>
              <a:tabLst/>
              <a:defRPr/>
            </a:pPr>
            <a:r>
              <a:rPr kumimoji="0" sz="19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Ready</a:t>
            </a:r>
            <a:r>
              <a:rPr kumimoji="0" sz="1900" b="1" i="0" u="sng" strike="noStrike" kern="0" cap="none" spc="-45" normalizeH="0" baseline="0" noProof="0" dirty="0">
                <a:ln>
                  <a:noFill/>
                </a:ln>
                <a:solidFill>
                  <a:sysClr val="windowText" lastClr="000000"/>
                </a:solidFill>
                <a:effectLst/>
                <a:uLnTx/>
                <a:uFill>
                  <a:solidFill>
                    <a:srgbClr val="000000"/>
                  </a:solidFill>
                </a:uFill>
                <a:latin typeface="Arial"/>
                <a:cs typeface="Arial"/>
              </a:rPr>
              <a:t> </a:t>
            </a:r>
            <a:r>
              <a:rPr kumimoji="0" sz="1900" b="1" i="0" u="sng" strike="noStrike" kern="0" cap="none" spc="0" normalizeH="0" baseline="0" noProof="0" dirty="0">
                <a:ln>
                  <a:noFill/>
                </a:ln>
                <a:solidFill>
                  <a:sysClr val="windowText" lastClr="000000"/>
                </a:solidFill>
                <a:effectLst/>
                <a:uLnTx/>
                <a:uFill>
                  <a:solidFill>
                    <a:srgbClr val="000000"/>
                  </a:solidFill>
                </a:uFill>
                <a:latin typeface="Arial"/>
                <a:cs typeface="Arial"/>
              </a:rPr>
              <a:t>for</a:t>
            </a:r>
            <a:r>
              <a:rPr kumimoji="0" sz="1900" b="1" i="0" u="sng" strike="noStrike" kern="0" cap="none" spc="-95" normalizeH="0" baseline="0" noProof="0" dirty="0">
                <a:ln>
                  <a:noFill/>
                </a:ln>
                <a:solidFill>
                  <a:sysClr val="windowText" lastClr="000000"/>
                </a:solidFill>
                <a:effectLst/>
                <a:uLnTx/>
                <a:uFill>
                  <a:solidFill>
                    <a:srgbClr val="000000"/>
                  </a:solidFill>
                </a:uFill>
                <a:latin typeface="Arial"/>
                <a:cs typeface="Arial"/>
              </a:rPr>
              <a:t> </a:t>
            </a:r>
            <a:r>
              <a:rPr kumimoji="0" sz="19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Broadening</a:t>
            </a:r>
            <a:r>
              <a:rPr kumimoji="0" sz="19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9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Experiences</a:t>
            </a:r>
            <a:endParaRPr kumimoji="0" sz="1900" b="0" i="0" u="none" strike="noStrike" kern="0" cap="none" spc="0" normalizeH="0" baseline="0" noProof="0" dirty="0">
              <a:ln>
                <a:noFill/>
              </a:ln>
              <a:solidFill>
                <a:sysClr val="windowText" lastClr="000000"/>
              </a:solidFill>
              <a:effectLst/>
              <a:uLnTx/>
              <a:uFillTx/>
              <a:latin typeface="Arial"/>
              <a:cs typeface="Arial"/>
            </a:endParaRPr>
          </a:p>
          <a:p>
            <a:pPr marL="274320" marR="0" lvl="0" indent="-170180" defTabSz="914400" eaLnBrk="1" fontAlgn="auto" latinLnBrk="0" hangingPunct="1">
              <a:lnSpc>
                <a:spcPct val="100000"/>
              </a:lnSpc>
              <a:spcBef>
                <a:spcPts val="605"/>
              </a:spcBef>
              <a:spcAft>
                <a:spcPts val="0"/>
              </a:spcAft>
              <a:buClr>
                <a:srgbClr val="141C77"/>
              </a:buClr>
              <a:buSzTx/>
              <a:buFontTx/>
              <a:buChar char="■"/>
              <a:tabLst>
                <a:tab pos="27432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Ready</a:t>
            </a:r>
            <a:r>
              <a:rPr kumimoji="0" sz="1800" b="0" i="0" u="none" strike="noStrike" kern="0" cap="none" spc="-7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lateral</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move/new</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challenge</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274320" marR="0" lvl="0" indent="-170180" defTabSz="914400" eaLnBrk="1" fontAlgn="auto" latinLnBrk="0" hangingPunct="1">
              <a:lnSpc>
                <a:spcPct val="100000"/>
              </a:lnSpc>
              <a:spcBef>
                <a:spcPts val="0"/>
              </a:spcBef>
              <a:spcAft>
                <a:spcPts val="0"/>
              </a:spcAft>
              <a:buClr>
                <a:srgbClr val="141C77"/>
              </a:buClr>
              <a:buSzTx/>
              <a:buFontTx/>
              <a:buChar char="■"/>
              <a:tabLst>
                <a:tab pos="27432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Ready</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7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leadership/supervisory</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274320" marR="0" lvl="0" indent="-170180" defTabSz="914400" eaLnBrk="1" fontAlgn="auto" latinLnBrk="0" hangingPunct="1">
              <a:lnSpc>
                <a:spcPct val="100000"/>
              </a:lnSpc>
              <a:spcBef>
                <a:spcPts val="0"/>
              </a:spcBef>
              <a:spcAft>
                <a:spcPts val="0"/>
              </a:spcAft>
              <a:buClr>
                <a:srgbClr val="141C77"/>
              </a:buClr>
              <a:buSzTx/>
              <a:buFontTx/>
              <a:buChar char="■"/>
              <a:tabLst>
                <a:tab pos="27432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Pursue</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CD</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CB</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opportunities</a:t>
            </a:r>
            <a:endParaRPr kumimoji="0"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11">
            <a:extLst>
              <a:ext uri="{FF2B5EF4-FFF2-40B4-BE49-F238E27FC236}">
                <a16:creationId xmlns:a16="http://schemas.microsoft.com/office/drawing/2014/main" id="{0249DE6F-0F46-5F9D-763F-4F18018E6806}"/>
              </a:ext>
            </a:extLst>
          </p:cNvPr>
          <p:cNvSpPr txBox="1"/>
          <p:nvPr/>
        </p:nvSpPr>
        <p:spPr>
          <a:xfrm>
            <a:off x="904670" y="4399714"/>
            <a:ext cx="4134485" cy="1316990"/>
          </a:xfrm>
          <a:prstGeom prst="rect">
            <a:avLst/>
          </a:prstGeom>
        </p:spPr>
        <p:txBody>
          <a:bodyPr vert="horz" wrap="square" lIns="0" tIns="99060" rIns="0" bIns="0" rtlCol="0">
            <a:spAutoFit/>
          </a:bodyPr>
          <a:lstStyle/>
          <a:p>
            <a:pPr marL="12700" marR="0" lvl="0" indent="0" defTabSz="914400" eaLnBrk="1" fontAlgn="auto" latinLnBrk="0" hangingPunct="1">
              <a:lnSpc>
                <a:spcPct val="100000"/>
              </a:lnSpc>
              <a:spcBef>
                <a:spcPts val="780"/>
              </a:spcBef>
              <a:spcAft>
                <a:spcPts val="0"/>
              </a:spcAft>
              <a:buClrTx/>
              <a:buSzTx/>
              <a:buFontTx/>
              <a:buNone/>
              <a:tabLst/>
              <a:defRPr/>
            </a:pPr>
            <a:r>
              <a:rPr kumimoji="0" sz="20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Ready</a:t>
            </a:r>
            <a:r>
              <a:rPr kumimoji="0" sz="2000" b="1" i="0" u="sng" strike="noStrike" kern="0" cap="none" spc="-70" normalizeH="0" baseline="0" noProof="0" dirty="0">
                <a:ln>
                  <a:noFill/>
                </a:ln>
                <a:solidFill>
                  <a:sysClr val="windowText" lastClr="000000"/>
                </a:solidFill>
                <a:effectLst/>
                <a:uLnTx/>
                <a:uFill>
                  <a:solidFill>
                    <a:srgbClr val="000000"/>
                  </a:solidFill>
                </a:uFill>
                <a:latin typeface="Arial"/>
                <a:cs typeface="Arial"/>
              </a:rPr>
              <a:t> </a:t>
            </a:r>
            <a:r>
              <a:rPr kumimoji="0" sz="2000" b="1" i="0" u="sng" strike="noStrike" kern="0" cap="none" spc="0" normalizeH="0" baseline="0" noProof="0" dirty="0">
                <a:ln>
                  <a:noFill/>
                </a:ln>
                <a:solidFill>
                  <a:sysClr val="windowText" lastClr="000000"/>
                </a:solidFill>
                <a:effectLst/>
                <a:uLnTx/>
                <a:uFill>
                  <a:solidFill>
                    <a:srgbClr val="000000"/>
                  </a:solidFill>
                </a:uFill>
                <a:latin typeface="Arial"/>
                <a:cs typeface="Arial"/>
              </a:rPr>
              <a:t>for</a:t>
            </a:r>
            <a:r>
              <a:rPr kumimoji="0" sz="2000" b="1" i="0" u="sng" strike="noStrike" kern="0" cap="none" spc="-100" normalizeH="0" baseline="0" noProof="0" dirty="0">
                <a:ln>
                  <a:noFill/>
                </a:ln>
                <a:solidFill>
                  <a:sysClr val="windowText" lastClr="000000"/>
                </a:solidFill>
                <a:effectLst/>
                <a:uLnTx/>
                <a:uFill>
                  <a:solidFill>
                    <a:srgbClr val="000000"/>
                  </a:solidFill>
                </a:uFill>
                <a:latin typeface="Arial"/>
                <a:cs typeface="Arial"/>
              </a:rPr>
              <a:t> </a:t>
            </a:r>
            <a:r>
              <a:rPr kumimoji="0" sz="20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Increased</a:t>
            </a:r>
            <a:r>
              <a:rPr kumimoji="0" sz="2000" b="1" i="0" u="sng" strike="noStrike" kern="0" cap="none" spc="-85" normalizeH="0" baseline="0" noProof="0" dirty="0">
                <a:ln>
                  <a:noFill/>
                </a:ln>
                <a:solidFill>
                  <a:sysClr val="windowText" lastClr="000000"/>
                </a:solidFill>
                <a:effectLst/>
                <a:uLnTx/>
                <a:uFill>
                  <a:solidFill>
                    <a:srgbClr val="000000"/>
                  </a:solidFill>
                </a:uFill>
                <a:latin typeface="Arial"/>
                <a:cs typeface="Arial"/>
              </a:rPr>
              <a:t> </a:t>
            </a:r>
            <a:r>
              <a:rPr kumimoji="0" sz="20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Challenge</a:t>
            </a:r>
            <a:endParaRPr kumimoji="0" sz="2000" b="0" i="0" u="none" strike="noStrike" kern="0" cap="none" spc="0" normalizeH="0" baseline="0" noProof="0" dirty="0">
              <a:ln>
                <a:noFill/>
              </a:ln>
              <a:solidFill>
                <a:sysClr val="windowText" lastClr="000000"/>
              </a:solidFill>
              <a:effectLst/>
              <a:uLnTx/>
              <a:uFillTx/>
              <a:latin typeface="Arial"/>
              <a:cs typeface="Arial"/>
            </a:endParaRPr>
          </a:p>
          <a:p>
            <a:pPr marL="182880" marR="0" lvl="0" indent="-170180" defTabSz="914400" eaLnBrk="1" fontAlgn="auto" latinLnBrk="0" hangingPunct="1">
              <a:lnSpc>
                <a:spcPct val="100000"/>
              </a:lnSpc>
              <a:spcBef>
                <a:spcPts val="605"/>
              </a:spcBef>
              <a:spcAft>
                <a:spcPts val="0"/>
              </a:spcAft>
              <a:buClr>
                <a:srgbClr val="141C77"/>
              </a:buClr>
              <a:buSzTx/>
              <a:buFontTx/>
              <a:buChar char="■"/>
              <a:tabLst>
                <a:tab pos="18288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Ready</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7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increased</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responsibility</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182880" marR="0" lvl="0" indent="-170180" defTabSz="914400" eaLnBrk="1" fontAlgn="auto" latinLnBrk="0" hangingPunct="1">
              <a:lnSpc>
                <a:spcPct val="100000"/>
              </a:lnSpc>
              <a:spcBef>
                <a:spcPts val="0"/>
              </a:spcBef>
              <a:spcAft>
                <a:spcPts val="0"/>
              </a:spcAft>
              <a:buClr>
                <a:srgbClr val="141C77"/>
              </a:buClr>
              <a:buSzTx/>
              <a:buFontTx/>
              <a:buChar char="■"/>
              <a:tabLst>
                <a:tab pos="18288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High</a:t>
            </a:r>
            <a:r>
              <a:rPr kumimoji="0" sz="1800" b="0" i="0" u="none" strike="noStrike" kern="0" cap="none" spc="-7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performance</a:t>
            </a:r>
            <a:r>
              <a:rPr kumimoji="0" sz="1800" b="0" i="0" u="none" strike="noStrike" kern="0" cap="none" spc="-7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record</a:t>
            </a:r>
            <a:r>
              <a:rPr kumimoji="0" sz="1800" b="0" i="0" u="none" strike="noStrike" kern="0" cap="none" spc="-7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demonstrated</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182880" marR="0" lvl="0" indent="-170180" defTabSz="914400" eaLnBrk="1" fontAlgn="auto" latinLnBrk="0" hangingPunct="1">
              <a:lnSpc>
                <a:spcPct val="100000"/>
              </a:lnSpc>
              <a:spcBef>
                <a:spcPts val="0"/>
              </a:spcBef>
              <a:spcAft>
                <a:spcPts val="0"/>
              </a:spcAft>
              <a:buClr>
                <a:srgbClr val="141C77"/>
              </a:buClr>
              <a:buSzTx/>
              <a:buFontTx/>
              <a:buChar char="■"/>
              <a:tabLst>
                <a:tab pos="18288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Prepare</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future</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leadership</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roles</a:t>
            </a:r>
            <a:endParaRPr kumimoji="0"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6" name="object 13">
            <a:extLst>
              <a:ext uri="{FF2B5EF4-FFF2-40B4-BE49-F238E27FC236}">
                <a16:creationId xmlns:a16="http://schemas.microsoft.com/office/drawing/2014/main" id="{2881D4D7-FB0C-E479-330B-CA50A529292B}"/>
              </a:ext>
            </a:extLst>
          </p:cNvPr>
          <p:cNvSpPr txBox="1"/>
          <p:nvPr/>
        </p:nvSpPr>
        <p:spPr>
          <a:xfrm>
            <a:off x="904670" y="1580642"/>
            <a:ext cx="4048760" cy="1591310"/>
          </a:xfrm>
          <a:prstGeom prst="rect">
            <a:avLst/>
          </a:prstGeom>
        </p:spPr>
        <p:txBody>
          <a:bodyPr vert="horz" wrap="square" lIns="0" tIns="99060" rIns="0" bIns="0" rtlCol="0">
            <a:spAutoFit/>
          </a:bodyPr>
          <a:lstStyle/>
          <a:p>
            <a:pPr marL="12700" marR="0" lvl="0" indent="0" defTabSz="914400" eaLnBrk="1" fontAlgn="auto" latinLnBrk="0" hangingPunct="1">
              <a:lnSpc>
                <a:spcPct val="100000"/>
              </a:lnSpc>
              <a:spcBef>
                <a:spcPts val="780"/>
              </a:spcBef>
              <a:spcAft>
                <a:spcPts val="0"/>
              </a:spcAft>
              <a:buClrTx/>
              <a:buSzTx/>
              <a:buFontTx/>
              <a:buNone/>
              <a:tabLst/>
              <a:defRPr/>
            </a:pPr>
            <a:r>
              <a:rPr kumimoji="0" sz="20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Contribute</a:t>
            </a:r>
            <a:r>
              <a:rPr kumimoji="0" sz="2000" b="1" i="0" u="sng" strike="noStrike" kern="0" cap="none" spc="-100" normalizeH="0" baseline="0" noProof="0" dirty="0">
                <a:ln>
                  <a:noFill/>
                </a:ln>
                <a:solidFill>
                  <a:sysClr val="windowText" lastClr="000000"/>
                </a:solidFill>
                <a:effectLst/>
                <a:uLnTx/>
                <a:uFill>
                  <a:solidFill>
                    <a:srgbClr val="000000"/>
                  </a:solidFill>
                </a:uFill>
                <a:latin typeface="Arial"/>
                <a:cs typeface="Arial"/>
              </a:rPr>
              <a:t> </a:t>
            </a:r>
            <a:r>
              <a:rPr kumimoji="0" sz="20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In-</a:t>
            </a:r>
            <a:r>
              <a:rPr kumimoji="0" sz="20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Place</a:t>
            </a:r>
            <a:r>
              <a:rPr kumimoji="0" sz="2000" b="1" i="0" u="sng" strike="noStrike" kern="0" cap="none" spc="-50" normalizeH="0" baseline="0" noProof="0" dirty="0">
                <a:ln>
                  <a:noFill/>
                </a:ln>
                <a:solidFill>
                  <a:sysClr val="windowText" lastClr="000000"/>
                </a:solidFill>
                <a:effectLst/>
                <a:uLnTx/>
                <a:uFill>
                  <a:solidFill>
                    <a:srgbClr val="000000"/>
                  </a:solidFill>
                </a:uFill>
                <a:latin typeface="Arial"/>
                <a:cs typeface="Arial"/>
              </a:rPr>
              <a:t> </a:t>
            </a:r>
            <a:r>
              <a:rPr kumimoji="0" sz="20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(0-</a:t>
            </a:r>
            <a:r>
              <a:rPr kumimoji="0" sz="2000" b="1" i="0" u="sng" strike="noStrike" kern="0" cap="none" spc="0" normalizeH="0" baseline="0" noProof="0" dirty="0">
                <a:ln>
                  <a:noFill/>
                </a:ln>
                <a:solidFill>
                  <a:sysClr val="windowText" lastClr="000000"/>
                </a:solidFill>
                <a:effectLst/>
                <a:uLnTx/>
                <a:uFill>
                  <a:solidFill>
                    <a:srgbClr val="000000"/>
                  </a:solidFill>
                </a:uFill>
                <a:latin typeface="Arial"/>
                <a:cs typeface="Arial"/>
              </a:rPr>
              <a:t>2</a:t>
            </a:r>
            <a:r>
              <a:rPr kumimoji="0" sz="2000" b="1" i="0" u="sng" strike="noStrike" kern="0" cap="none" spc="-95" normalizeH="0" baseline="0" noProof="0" dirty="0">
                <a:ln>
                  <a:noFill/>
                </a:ln>
                <a:solidFill>
                  <a:sysClr val="windowText" lastClr="000000"/>
                </a:solidFill>
                <a:effectLst/>
                <a:uLnTx/>
                <a:uFill>
                  <a:solidFill>
                    <a:srgbClr val="000000"/>
                  </a:solidFill>
                </a:uFill>
                <a:latin typeface="Arial"/>
                <a:cs typeface="Arial"/>
              </a:rPr>
              <a:t> </a:t>
            </a:r>
            <a:r>
              <a:rPr kumimoji="0" sz="20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Yrs)</a:t>
            </a:r>
            <a:endParaRPr kumimoji="0" sz="2000" b="0" i="0" u="none" strike="noStrike" kern="0" cap="none" spc="0" normalizeH="0" baseline="0" noProof="0" dirty="0">
              <a:ln>
                <a:noFill/>
              </a:ln>
              <a:solidFill>
                <a:sysClr val="windowText" lastClr="000000"/>
              </a:solidFill>
              <a:effectLst/>
              <a:uLnTx/>
              <a:uFillTx/>
              <a:latin typeface="Arial"/>
              <a:cs typeface="Arial"/>
            </a:endParaRPr>
          </a:p>
          <a:p>
            <a:pPr marL="182880" marR="0" lvl="0" indent="-170180" defTabSz="914400" eaLnBrk="1" fontAlgn="auto" latinLnBrk="0" hangingPunct="1">
              <a:lnSpc>
                <a:spcPct val="100000"/>
              </a:lnSpc>
              <a:spcBef>
                <a:spcPts val="605"/>
              </a:spcBef>
              <a:spcAft>
                <a:spcPts val="0"/>
              </a:spcAft>
              <a:buClr>
                <a:srgbClr val="141C77"/>
              </a:buClr>
              <a:buSzTx/>
              <a:buFontTx/>
              <a:buChar char="■"/>
              <a:tabLst>
                <a:tab pos="18288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Grow</a:t>
            </a:r>
            <a:r>
              <a:rPr kumimoji="0" sz="1800" b="0" i="0" u="none" strike="noStrike" kern="0" cap="none" spc="-1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within</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current</a:t>
            </a:r>
            <a:r>
              <a:rPr kumimoji="0" sz="1800" b="0" i="0" u="none" strike="noStrike" kern="0" cap="none" spc="-9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position</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182880" marR="0" lvl="0" indent="-170180" defTabSz="914400" eaLnBrk="1" fontAlgn="auto" latinLnBrk="0" hangingPunct="1">
              <a:lnSpc>
                <a:spcPct val="100000"/>
              </a:lnSpc>
              <a:spcBef>
                <a:spcPts val="0"/>
              </a:spcBef>
              <a:spcAft>
                <a:spcPts val="0"/>
              </a:spcAft>
              <a:buClr>
                <a:srgbClr val="141C77"/>
              </a:buClr>
              <a:buSzTx/>
              <a:buFontTx/>
              <a:buChar char="■"/>
              <a:tabLst>
                <a:tab pos="18288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Address</a:t>
            </a:r>
            <a:r>
              <a:rPr kumimoji="0" sz="1800" b="0" i="0" u="none" strike="noStrike" kern="0" cap="none" spc="-9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experience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or</a:t>
            </a:r>
            <a:r>
              <a:rPr kumimoji="0" sz="1800" b="0" i="0" u="none" strike="noStrike" kern="0" cap="none" spc="-10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education</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gaps</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182880" marR="0" lvl="0" indent="-170180" defTabSz="914400" eaLnBrk="1" fontAlgn="auto" latinLnBrk="0" hangingPunct="1">
              <a:lnSpc>
                <a:spcPct val="100000"/>
              </a:lnSpc>
              <a:spcBef>
                <a:spcPts val="0"/>
              </a:spcBef>
              <a:spcAft>
                <a:spcPts val="0"/>
              </a:spcAft>
              <a:buClr>
                <a:srgbClr val="141C77"/>
              </a:buClr>
              <a:buSzTx/>
              <a:buFontTx/>
              <a:buChar char="■"/>
              <a:tabLst>
                <a:tab pos="18288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Identify</a:t>
            </a:r>
            <a:r>
              <a:rPr kumimoji="0" sz="1800" b="0" i="0" u="none" strike="noStrike" kern="0" cap="none" spc="-1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career</a:t>
            </a:r>
            <a:r>
              <a:rPr kumimoji="0" sz="1800" b="0" i="0" u="none" strike="noStrike" kern="0" cap="none" spc="-9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roadmap</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182880" marR="0" lvl="0" indent="-170180" defTabSz="914400" eaLnBrk="1" fontAlgn="auto" latinLnBrk="0" hangingPunct="1">
              <a:lnSpc>
                <a:spcPct val="100000"/>
              </a:lnSpc>
              <a:spcBef>
                <a:spcPts val="0"/>
              </a:spcBef>
              <a:spcAft>
                <a:spcPts val="0"/>
              </a:spcAft>
              <a:buClr>
                <a:srgbClr val="141C77"/>
              </a:buClr>
              <a:buSzTx/>
              <a:buFontTx/>
              <a:buChar char="■"/>
              <a:tabLst>
                <a:tab pos="18288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Connect</a:t>
            </a:r>
            <a:r>
              <a:rPr kumimoji="0" sz="1800" b="0" i="0" u="none" strike="noStrike" kern="0" cap="none" spc="-9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with</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Coach/Mentor</a:t>
            </a:r>
            <a:endParaRPr kumimoji="0"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7" name="object 14">
            <a:extLst>
              <a:ext uri="{FF2B5EF4-FFF2-40B4-BE49-F238E27FC236}">
                <a16:creationId xmlns:a16="http://schemas.microsoft.com/office/drawing/2014/main" id="{18724290-6E0C-6C5D-B618-A37E37B463DB}"/>
              </a:ext>
            </a:extLst>
          </p:cNvPr>
          <p:cNvSpPr txBox="1"/>
          <p:nvPr/>
        </p:nvSpPr>
        <p:spPr>
          <a:xfrm>
            <a:off x="7261165" y="1580642"/>
            <a:ext cx="4041775" cy="1316990"/>
          </a:xfrm>
          <a:prstGeom prst="rect">
            <a:avLst/>
          </a:prstGeom>
        </p:spPr>
        <p:txBody>
          <a:bodyPr vert="horz" wrap="square" lIns="0" tIns="99060" rIns="0" bIns="0" rtlCol="0">
            <a:spAutoFit/>
          </a:bodyPr>
          <a:lstStyle/>
          <a:p>
            <a:pPr marL="12700" marR="0" lvl="0" indent="0" defTabSz="914400" eaLnBrk="1" fontAlgn="auto" latinLnBrk="0" hangingPunct="1">
              <a:lnSpc>
                <a:spcPct val="100000"/>
              </a:lnSpc>
              <a:spcBef>
                <a:spcPts val="780"/>
              </a:spcBef>
              <a:spcAft>
                <a:spcPts val="0"/>
              </a:spcAft>
              <a:buClrTx/>
              <a:buSzTx/>
              <a:buFontTx/>
              <a:buNone/>
              <a:tabLst/>
              <a:defRPr/>
            </a:pPr>
            <a:r>
              <a:rPr kumimoji="0" sz="20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Build</a:t>
            </a:r>
            <a:r>
              <a:rPr kumimoji="0" sz="2000" b="1" i="0" u="sng" strike="noStrike" kern="0" cap="none" spc="-85" normalizeH="0" baseline="0" noProof="0" dirty="0">
                <a:ln>
                  <a:noFill/>
                </a:ln>
                <a:solidFill>
                  <a:sysClr val="windowText" lastClr="000000"/>
                </a:solidFill>
                <a:effectLst/>
                <a:uLnTx/>
                <a:uFill>
                  <a:solidFill>
                    <a:srgbClr val="000000"/>
                  </a:solidFill>
                </a:uFill>
                <a:latin typeface="Arial"/>
                <a:cs typeface="Arial"/>
              </a:rPr>
              <a:t> </a:t>
            </a:r>
            <a:r>
              <a:rPr kumimoji="0" sz="2000" b="1" i="0" u="sng" strike="noStrike" kern="0" cap="none" spc="-50" normalizeH="0" baseline="0" noProof="0" dirty="0">
                <a:ln>
                  <a:noFill/>
                </a:ln>
                <a:solidFill>
                  <a:sysClr val="windowText" lastClr="000000"/>
                </a:solidFill>
                <a:effectLst/>
                <a:uLnTx/>
                <a:uFill>
                  <a:solidFill>
                    <a:srgbClr val="000000"/>
                  </a:solidFill>
                </a:uFill>
                <a:latin typeface="Arial"/>
                <a:cs typeface="Arial"/>
              </a:rPr>
              <a:t>Tenure</a:t>
            </a:r>
            <a:r>
              <a:rPr kumimoji="0" sz="2000" b="1" i="0" u="sng" strike="noStrike" kern="0" cap="none" spc="-65" normalizeH="0" baseline="0" noProof="0" dirty="0">
                <a:ln>
                  <a:noFill/>
                </a:ln>
                <a:solidFill>
                  <a:sysClr val="windowText" lastClr="000000"/>
                </a:solidFill>
                <a:effectLst/>
                <a:uLnTx/>
                <a:uFill>
                  <a:solidFill>
                    <a:srgbClr val="000000"/>
                  </a:solidFill>
                </a:uFill>
                <a:latin typeface="Arial"/>
                <a:cs typeface="Arial"/>
              </a:rPr>
              <a:t> </a:t>
            </a:r>
            <a:r>
              <a:rPr kumimoji="0" sz="20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t>
            </a:r>
            <a:r>
              <a:rPr kumimoji="0" sz="2000" b="1" i="0" u="sng" strike="noStrike" kern="0" cap="none" spc="-85" normalizeH="0" baseline="0" noProof="0" dirty="0">
                <a:ln>
                  <a:noFill/>
                </a:ln>
                <a:solidFill>
                  <a:sysClr val="windowText" lastClr="000000"/>
                </a:solidFill>
                <a:effectLst/>
                <a:uLnTx/>
                <a:uFill>
                  <a:solidFill>
                    <a:srgbClr val="000000"/>
                  </a:solidFill>
                </a:uFill>
                <a:latin typeface="Arial"/>
                <a:cs typeface="Arial"/>
              </a:rPr>
              <a:t> </a:t>
            </a:r>
            <a:r>
              <a:rPr kumimoji="0" sz="20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Experience</a:t>
            </a:r>
            <a:r>
              <a:rPr kumimoji="0" sz="2000" b="1" i="0" u="sng" strike="noStrike" kern="0" cap="none" spc="-60" normalizeH="0" baseline="0" noProof="0" dirty="0">
                <a:ln>
                  <a:noFill/>
                </a:ln>
                <a:solidFill>
                  <a:sysClr val="windowText" lastClr="000000"/>
                </a:solidFill>
                <a:effectLst/>
                <a:uLnTx/>
                <a:uFill>
                  <a:solidFill>
                    <a:srgbClr val="000000"/>
                  </a:solidFill>
                </a:uFill>
                <a:latin typeface="Arial"/>
                <a:cs typeface="Arial"/>
              </a:rPr>
              <a:t> </a:t>
            </a:r>
            <a:r>
              <a:rPr kumimoji="0" sz="2000" b="1" i="0" u="sng" strike="noStrike" kern="0" cap="none" spc="0" normalizeH="0" baseline="0" noProof="0" dirty="0">
                <a:ln>
                  <a:noFill/>
                </a:ln>
                <a:solidFill>
                  <a:sysClr val="windowText" lastClr="000000"/>
                </a:solidFill>
                <a:effectLst/>
                <a:uLnTx/>
                <a:uFill>
                  <a:solidFill>
                    <a:srgbClr val="000000"/>
                  </a:solidFill>
                </a:uFill>
                <a:latin typeface="Arial"/>
                <a:cs typeface="Arial"/>
              </a:rPr>
              <a:t>(2+</a:t>
            </a:r>
            <a:r>
              <a:rPr kumimoji="0" sz="2000" b="1" i="0" u="sng" strike="noStrike" kern="0" cap="none" spc="-85" normalizeH="0" baseline="0" noProof="0" dirty="0">
                <a:ln>
                  <a:noFill/>
                </a:ln>
                <a:solidFill>
                  <a:sysClr val="windowText" lastClr="000000"/>
                </a:solidFill>
                <a:effectLst/>
                <a:uLnTx/>
                <a:uFill>
                  <a:solidFill>
                    <a:srgbClr val="000000"/>
                  </a:solidFill>
                </a:uFill>
                <a:latin typeface="Arial"/>
                <a:cs typeface="Arial"/>
              </a:rPr>
              <a:t> </a:t>
            </a:r>
            <a:r>
              <a:rPr kumimoji="0" sz="20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yrs)</a:t>
            </a:r>
            <a:endParaRPr kumimoji="0" sz="2000" b="0" i="0" u="none" strike="noStrike" kern="0" cap="none" spc="0" normalizeH="0" baseline="0" noProof="0" dirty="0">
              <a:ln>
                <a:noFill/>
              </a:ln>
              <a:solidFill>
                <a:sysClr val="windowText" lastClr="000000"/>
              </a:solidFill>
              <a:effectLst/>
              <a:uLnTx/>
              <a:uFillTx/>
              <a:latin typeface="Arial"/>
              <a:cs typeface="Arial"/>
            </a:endParaRPr>
          </a:p>
          <a:p>
            <a:pPr marL="182880" marR="0" lvl="0" indent="-170180" defTabSz="914400" eaLnBrk="1" fontAlgn="auto" latinLnBrk="0" hangingPunct="1">
              <a:lnSpc>
                <a:spcPct val="100000"/>
              </a:lnSpc>
              <a:spcBef>
                <a:spcPts val="605"/>
              </a:spcBef>
              <a:spcAft>
                <a:spcPts val="0"/>
              </a:spcAft>
              <a:buClr>
                <a:srgbClr val="141C77"/>
              </a:buClr>
              <a:buSzTx/>
              <a:buFontTx/>
              <a:buChar char="■"/>
              <a:tabLst>
                <a:tab pos="18288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Continue</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development</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at</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current</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level</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182880" marR="0" lvl="0" indent="-170180" defTabSz="914400" eaLnBrk="1" fontAlgn="auto" latinLnBrk="0" hangingPunct="1">
              <a:lnSpc>
                <a:spcPct val="100000"/>
              </a:lnSpc>
              <a:spcBef>
                <a:spcPts val="0"/>
              </a:spcBef>
              <a:spcAft>
                <a:spcPts val="0"/>
              </a:spcAft>
              <a:buClr>
                <a:srgbClr val="141C77"/>
              </a:buClr>
              <a:buSzTx/>
              <a:buFontTx/>
              <a:buChar char="■"/>
              <a:tabLst>
                <a:tab pos="18288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Address</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skill</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gaps</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182880" marR="0" lvl="0" indent="-170180" defTabSz="914400" eaLnBrk="1" fontAlgn="auto" latinLnBrk="0" hangingPunct="1">
              <a:lnSpc>
                <a:spcPct val="100000"/>
              </a:lnSpc>
              <a:spcBef>
                <a:spcPts val="0"/>
              </a:spcBef>
              <a:spcAft>
                <a:spcPts val="0"/>
              </a:spcAft>
              <a:buClr>
                <a:srgbClr val="141C77"/>
              </a:buClr>
              <a:buSzTx/>
              <a:buFontTx/>
              <a:buChar char="■"/>
              <a:tabLst>
                <a:tab pos="18288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Consider</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job</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shadowing</a:t>
            </a:r>
            <a:endParaRPr kumimoji="0" sz="1800" b="0" i="0" u="none" strike="noStrike" kern="0" cap="none" spc="0" normalizeH="0" baseline="0" noProof="0" dirty="0">
              <a:ln>
                <a:noFill/>
              </a:ln>
              <a:solidFill>
                <a:sysClr val="windowText" lastClr="000000"/>
              </a:solidFill>
              <a:effectLst/>
              <a:uLnTx/>
              <a:uFillTx/>
              <a:latin typeface="Arial"/>
              <a:cs typeface="Arial"/>
            </a:endParaRPr>
          </a:p>
        </p:txBody>
      </p:sp>
      <p:pic>
        <p:nvPicPr>
          <p:cNvPr id="18" name="object 15">
            <a:extLst>
              <a:ext uri="{FF2B5EF4-FFF2-40B4-BE49-F238E27FC236}">
                <a16:creationId xmlns:a16="http://schemas.microsoft.com/office/drawing/2014/main" id="{B47D9D35-6C96-4DC6-F39F-FA86EF5E5D98}"/>
              </a:ext>
            </a:extLst>
          </p:cNvPr>
          <p:cNvPicPr/>
          <p:nvPr/>
        </p:nvPicPr>
        <p:blipFill>
          <a:blip r:embed="rId2" cstate="print"/>
          <a:stretch>
            <a:fillRect/>
          </a:stretch>
        </p:blipFill>
        <p:spPr>
          <a:xfrm>
            <a:off x="4713798" y="2406065"/>
            <a:ext cx="2780014" cy="2786108"/>
          </a:xfrm>
          <a:prstGeom prst="rect">
            <a:avLst/>
          </a:prstGeom>
        </p:spPr>
      </p:pic>
      <p:sp>
        <p:nvSpPr>
          <p:cNvPr id="19" name="Footer Placeholder 4">
            <a:extLst>
              <a:ext uri="{FF2B5EF4-FFF2-40B4-BE49-F238E27FC236}">
                <a16:creationId xmlns:a16="http://schemas.microsoft.com/office/drawing/2014/main" id="{E42C41D2-2DAD-3FB1-9089-D36E20445E12}"/>
              </a:ext>
            </a:extLst>
          </p:cNvPr>
          <p:cNvSpPr txBox="1">
            <a:spLocks/>
          </p:cNvSpPr>
          <p:nvPr/>
        </p:nvSpPr>
        <p:spPr>
          <a:xfrm>
            <a:off x="384144" y="6356350"/>
            <a:ext cx="2987706"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rPr>
              <a:t>UNCLASSIFIED  </a:t>
            </a:r>
            <a:r>
              <a:rPr lang="en-US" dirty="0"/>
              <a:t>     </a:t>
            </a:r>
          </a:p>
          <a:p>
            <a:r>
              <a:rPr lang="en-US" dirty="0"/>
              <a:t>Briefer: Urbanas (HQ AFMC/FMFW)</a:t>
            </a:r>
          </a:p>
        </p:txBody>
      </p:sp>
    </p:spTree>
    <p:extLst>
      <p:ext uri="{BB962C8B-B14F-4D97-AF65-F5344CB8AC3E}">
        <p14:creationId xmlns:p14="http://schemas.microsoft.com/office/powerpoint/2010/main" val="4282226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B6B290DFD8CD46B1DE0323BA96558D" ma:contentTypeVersion="18" ma:contentTypeDescription="Create a new document." ma:contentTypeScope="" ma:versionID="ba187d57187aca03a1d7386aff0f370a">
  <xsd:schema xmlns:xsd="http://www.w3.org/2001/XMLSchema" xmlns:xs="http://www.w3.org/2001/XMLSchema" xmlns:p="http://schemas.microsoft.com/office/2006/metadata/properties" xmlns:ns1="http://schemas.microsoft.com/sharepoint/v3" xmlns:ns2="2ad78de0-8485-41c3-ad54-2297ee8825f9" xmlns:ns3="cb06e56a-b9ba-4fc1-92dc-b93e564c6523" targetNamespace="http://schemas.microsoft.com/office/2006/metadata/properties" ma:root="true" ma:fieldsID="d4f72dbbec17057dc66ecc87ba2f4e29" ns1:_="" ns2:_="" ns3:_="">
    <xsd:import namespace="http://schemas.microsoft.com/sharepoint/v3"/>
    <xsd:import namespace="2ad78de0-8485-41c3-ad54-2297ee8825f9"/>
    <xsd:import namespace="cb06e56a-b9ba-4fc1-92dc-b93e564c652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Notes" minOccurs="0"/>
                <xsd:element ref="ns2:MediaServiceObjectDetectorVersion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d78de0-8485-41c3-ad54-2297ee8825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5476efd-2625-4ffb-b020-68dbe4abf38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Notes" ma:index="20" nillable="true" ma:displayName="Notes" ma:format="Dropdown" ma:internalName="Notes">
      <xsd:simpleType>
        <xsd:restriction base="dms:Text">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06e56a-b9ba-4fc1-92dc-b93e564c652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c1e3105-ad2c-4cdd-89dc-0b3d91bd36be}" ma:internalName="TaxCatchAll" ma:showField="CatchAllData" ma:web="cb06e56a-b9ba-4fc1-92dc-b93e564c6523">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ad78de0-8485-41c3-ad54-2297ee8825f9">
      <Terms xmlns="http://schemas.microsoft.com/office/infopath/2007/PartnerControls"/>
    </lcf76f155ced4ddcb4097134ff3c332f>
    <Notes xmlns="2ad78de0-8485-41c3-ad54-2297ee8825f9" xsi:nil="true"/>
    <TaxCatchAll xmlns="cb06e56a-b9ba-4fc1-92dc-b93e564c6523" xsi:nil="true"/>
    <SharedWithUsers xmlns="cb06e56a-b9ba-4fc1-92dc-b93e564c6523">
      <UserInfo>
        <DisplayName>PERKINS, REBECCA I CIV USAF AFMC AFRL/CA</DisplayName>
        <AccountId>494</AccountId>
        <AccountType/>
      </UserInfo>
      <UserInfo>
        <DisplayName>TRAYLER, BRADFORD D NH-04 USAF AFMC HQAFMC/A1/A1MO</DisplayName>
        <AccountId>498</AccountId>
        <AccountType/>
      </UserInfo>
      <UserInfo>
        <DisplayName>PATTERSON, TAYLOR A Maj USAF AFMC AFMC/DSE</DisplayName>
        <AccountId>284</AccountId>
        <AccountType/>
      </UserInfo>
      <UserInfo>
        <DisplayName>SKAPIK, JASMINE A CIV USAF AFMC HQ AFMC/A5/8OW</DisplayName>
        <AccountId>828</AccountId>
        <AccountType/>
      </UserInfo>
      <UserInfo>
        <DisplayName>BOUCK, JAMES L TSgt USAF AFMC HQAFMC/A3/A3OC</DisplayName>
        <AccountId>894</AccountId>
        <AccountType/>
      </UserInfo>
      <UserInfo>
        <DisplayName>KOVAC, LAURA A CTR USAF AFMC AFLCMC/HNID</DisplayName>
        <AccountId>1044</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8F189F7-92A5-47E1-8101-B7872F857A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ad78de0-8485-41c3-ad54-2297ee8825f9"/>
    <ds:schemaRef ds:uri="cb06e56a-b9ba-4fc1-92dc-b93e564c65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7D8C00-C993-4C8A-B07E-1CFFBEB63E38}">
  <ds:schemaRefs>
    <ds:schemaRef ds:uri="http://schemas.microsoft.com/sharepoint/v3/contenttype/forms"/>
  </ds:schemaRefs>
</ds:datastoreItem>
</file>

<file path=customXml/itemProps3.xml><?xml version="1.0" encoding="utf-8"?>
<ds:datastoreItem xmlns:ds="http://schemas.openxmlformats.org/officeDocument/2006/customXml" ds:itemID="{558B31B6-E7A8-441D-AC8A-A433DF73479D}">
  <ds:schemaRefs>
    <ds:schemaRef ds:uri="http://purl.org/dc/dcmitype/"/>
    <ds:schemaRef ds:uri="http://purl.org/dc/elements/1.1/"/>
    <ds:schemaRef ds:uri="http://schemas.microsoft.com/office/infopath/2007/PartnerControls"/>
    <ds:schemaRef ds:uri="http://schemas.microsoft.com/sharepoint/v3"/>
    <ds:schemaRef ds:uri="http://schemas.microsoft.com/office/2006/documentManagement/types"/>
    <ds:schemaRef ds:uri="http://www.w3.org/XML/1998/namespace"/>
    <ds:schemaRef ds:uri="cb06e56a-b9ba-4fc1-92dc-b93e564c6523"/>
    <ds:schemaRef ds:uri="http://purl.org/dc/terms/"/>
    <ds:schemaRef ds:uri="http://schemas.openxmlformats.org/package/2006/metadata/core-properties"/>
    <ds:schemaRef ds:uri="2ad78de0-8485-41c3-ad54-2297ee8825f9"/>
    <ds:schemaRef ds:uri="http://schemas.microsoft.com/office/2006/metadata/properties"/>
  </ds:schemaRefs>
</ds:datastoreItem>
</file>

<file path=docMetadata/LabelInfo.xml><?xml version="1.0" encoding="utf-8"?>
<clbl:labelList xmlns:clbl="http://schemas.microsoft.com/office/2020/mipLabelMetadata">
  <clbl:label id="{37adc8ff-f4a3-4a14-9c0d-84b4985de0d2}" enabled="1" method="Privileged" siteId="{8331b18d-2d87-48ef-a35f-ac8818ebf9b4}" removed="0"/>
</clbl:labelList>
</file>

<file path=docProps/app.xml><?xml version="1.0" encoding="utf-8"?>
<Properties xmlns="http://schemas.openxmlformats.org/officeDocument/2006/extended-properties" xmlns:vt="http://schemas.openxmlformats.org/officeDocument/2006/docPropsVTypes">
  <TotalTime>1332</TotalTime>
  <Words>1714</Words>
  <Application>Microsoft Office PowerPoint</Application>
  <PresentationFormat>Widescreen</PresentationFormat>
  <Paragraphs>280</Paragraphs>
  <Slides>23</Slides>
  <Notes>8</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37" baseType="lpstr">
      <vt:lpstr>Adobe Ming Std L</vt:lpstr>
      <vt:lpstr>Aptos</vt:lpstr>
      <vt:lpstr>Arial</vt:lpstr>
      <vt:lpstr>Bookman Old Style</vt:lpstr>
      <vt:lpstr>Calibri</vt:lpstr>
      <vt:lpstr>Calibri Light</vt:lpstr>
      <vt:lpstr>Castellar</vt:lpstr>
      <vt:lpstr>Harlow Solid Italic</vt:lpstr>
      <vt:lpstr>Times New Roman</vt:lpstr>
      <vt:lpstr>Wingdings</vt:lpstr>
      <vt:lpstr>Office Theme</vt:lpstr>
      <vt:lpstr>1_Office Theme</vt:lpstr>
      <vt:lpstr>3_Office Theme</vt:lpstr>
      <vt:lpstr>Worksheet</vt:lpstr>
      <vt:lpstr>Topic:  Workforce Management Updates  Jan 21, 2026  11:30am -1:00pm EDT </vt:lpstr>
      <vt:lpstr>PowerPoint Presentation</vt:lpstr>
      <vt:lpstr>PowerPoint Presentation</vt:lpstr>
      <vt:lpstr>Classification</vt:lpstr>
      <vt:lpstr>Purpose</vt:lpstr>
      <vt:lpstr>Overview</vt:lpstr>
      <vt:lpstr>AY27 CD Call</vt:lpstr>
      <vt:lpstr>Empower FM</vt:lpstr>
      <vt:lpstr>Empower FM Vectoring Assessments</vt:lpstr>
      <vt:lpstr>AFMC Shadowing Initiative</vt:lpstr>
      <vt:lpstr>DAF/FM Workforce Overview</vt:lpstr>
      <vt:lpstr>FM Development Team</vt:lpstr>
      <vt:lpstr>Considerations for Development Opportunities </vt:lpstr>
      <vt:lpstr>FY25 Recap</vt:lpstr>
      <vt:lpstr>Two-Page Resume</vt:lpstr>
      <vt:lpstr>Two-Page Resume AFPC-Provided Template</vt:lpstr>
      <vt:lpstr>Two-Page Resume Gemini AI-Generated Resume</vt:lpstr>
      <vt:lpstr>Shared Services Update</vt:lpstr>
      <vt:lpstr>Final Thoughts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Svetlana Bilenkina</dc:creator>
  <cp:lastModifiedBy>COIL, SHAWN E CTR DAF HAF SAF/FMIE</cp:lastModifiedBy>
  <cp:revision>23</cp:revision>
  <cp:lastPrinted>2024-08-09T15:55:45Z</cp:lastPrinted>
  <dcterms:created xsi:type="dcterms:W3CDTF">2020-03-03T18:14:23Z</dcterms:created>
  <dcterms:modified xsi:type="dcterms:W3CDTF">2026-01-21T14:34:45Z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0x010100C1B6B290DFD8CD46B1DE0323BA96558D</vt:lpwstr>
  </property>
  <property fmtid="{D5CDD505-2E9C-101B-9397-08002B2CF9AE}" pid="3" name="MediaServiceImageTags">
    <vt:lpwstr/>
  </property>
  <property fmtid="{D5CDD505-2E9C-101B-9397-08002B2CF9AE}" pid="4" name="Order">
    <vt:r8>864700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