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media/image5.jpg" ContentType="image/jpeg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1.xml" ContentType="application/vnd.openxmlformats-officedocument.presentationml.tags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media/image46.jpg" ContentType="image/jpeg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  <p:sldMasterId id="2147483666" r:id="rId5"/>
  </p:sldMasterIdLst>
  <p:notesMasterIdLst>
    <p:notesMasterId r:id="rId31"/>
  </p:notesMasterIdLst>
  <p:sldIdLst>
    <p:sldId id="256" r:id="rId6"/>
    <p:sldId id="2102" r:id="rId7"/>
    <p:sldId id="2147473210" r:id="rId8"/>
    <p:sldId id="2147473203" r:id="rId9"/>
    <p:sldId id="2124" r:id="rId10"/>
    <p:sldId id="2147473194" r:id="rId11"/>
    <p:sldId id="2125" r:id="rId12"/>
    <p:sldId id="2120" r:id="rId13"/>
    <p:sldId id="2126" r:id="rId14"/>
    <p:sldId id="2147473193" r:id="rId15"/>
    <p:sldId id="2122" r:id="rId16"/>
    <p:sldId id="991" r:id="rId17"/>
    <p:sldId id="2118" r:id="rId18"/>
    <p:sldId id="2147473202" r:id="rId19"/>
    <p:sldId id="2147473204" r:id="rId20"/>
    <p:sldId id="2147473212" r:id="rId21"/>
    <p:sldId id="2147473214" r:id="rId22"/>
    <p:sldId id="2147473205" r:id="rId23"/>
    <p:sldId id="2147473206" r:id="rId24"/>
    <p:sldId id="2147473207" r:id="rId25"/>
    <p:sldId id="2147473215" r:id="rId26"/>
    <p:sldId id="2147473197" r:id="rId27"/>
    <p:sldId id="989" r:id="rId28"/>
    <p:sldId id="2147473211" r:id="rId29"/>
    <p:sldId id="2147473209" r:id="rId30"/>
  </p:sldIdLst>
  <p:sldSz cx="12192000" cy="6858000"/>
  <p:notesSz cx="9296400" cy="70104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1C77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6247" autoAdjust="0"/>
  </p:normalViewPr>
  <p:slideViewPr>
    <p:cSldViewPr>
      <p:cViewPr varScale="1">
        <p:scale>
          <a:sx n="107" d="100"/>
          <a:sy n="107" d="100"/>
        </p:scale>
        <p:origin x="636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ableStyles" Target="tableStyles.xml"/><Relationship Id="rId8" Type="http://schemas.openxmlformats.org/officeDocument/2006/relationships/slide" Target="slides/slide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CEA925-C503-450D-ADB6-9F84F5908139}" type="doc">
      <dgm:prSet loTypeId="urn:microsoft.com/office/officeart/2005/8/layout/cycle8" loCatId="cycle" qsTypeId="urn:microsoft.com/office/officeart/2005/8/quickstyle/simple1" qsCatId="simple" csTypeId="urn:microsoft.com/office/officeart/2005/8/colors/accent1_1" csCatId="accent1" phldr="1"/>
      <dgm:spPr/>
    </dgm:pt>
    <dgm:pt modelId="{B47D64E6-D82B-4B81-9901-EC4244DF40BF}">
      <dgm:prSet phldrT="[Text]" custT="1"/>
      <dgm:spPr>
        <a:solidFill>
          <a:schemeClr val="bg1">
            <a:lumMod val="95000"/>
          </a:schemeClr>
        </a:solidFill>
        <a:ln>
          <a:noFill/>
        </a:ln>
      </dgm:spPr>
      <dgm:t>
        <a:bodyPr/>
        <a:lstStyle/>
        <a:p>
          <a:endParaRPr lang="en-US" sz="2200" dirty="0"/>
        </a:p>
        <a:p>
          <a:r>
            <a:rPr lang="en-US" sz="1600" b="1" dirty="0"/>
            <a:t>Commit</a:t>
          </a:r>
          <a:endParaRPr lang="en-US" sz="2200" b="1" dirty="0"/>
        </a:p>
      </dgm:t>
    </dgm:pt>
    <dgm:pt modelId="{61DE2A39-2AA2-425B-8EC4-AF47C7B88A25}" type="parTrans" cxnId="{E2236E81-1E90-4B88-848C-45E316847AA1}">
      <dgm:prSet/>
      <dgm:spPr/>
      <dgm:t>
        <a:bodyPr/>
        <a:lstStyle/>
        <a:p>
          <a:endParaRPr lang="en-US"/>
        </a:p>
      </dgm:t>
    </dgm:pt>
    <dgm:pt modelId="{EE3EB7B6-2F04-4797-962E-30B9D679AB5F}" type="sibTrans" cxnId="{E2236E81-1E90-4B88-848C-45E316847AA1}">
      <dgm:prSet/>
      <dgm:spPr/>
      <dgm:t>
        <a:bodyPr/>
        <a:lstStyle/>
        <a:p>
          <a:endParaRPr lang="en-US"/>
        </a:p>
      </dgm:t>
    </dgm:pt>
    <dgm:pt modelId="{A9465BDE-3BD4-4B15-B599-D67220273F7C}">
      <dgm:prSet phldrT="[Text]" custT="1"/>
      <dgm:spPr>
        <a:solidFill>
          <a:schemeClr val="bg1">
            <a:lumMod val="95000"/>
          </a:schemeClr>
        </a:solidFill>
        <a:ln>
          <a:noFill/>
        </a:ln>
      </dgm:spPr>
      <dgm:t>
        <a:bodyPr/>
        <a:lstStyle/>
        <a:p>
          <a:endParaRPr lang="en-US" sz="2200" dirty="0"/>
        </a:p>
        <a:p>
          <a:r>
            <a:rPr lang="en-US" sz="1600" b="1" dirty="0"/>
            <a:t>Assess</a:t>
          </a:r>
          <a:endParaRPr lang="en-US" sz="2200" b="1" dirty="0"/>
        </a:p>
      </dgm:t>
    </dgm:pt>
    <dgm:pt modelId="{CE0C0FE0-312F-4714-BB47-3EF7FA923CA0}" type="parTrans" cxnId="{E71E7536-C861-4F1B-90FC-F0535CD625DA}">
      <dgm:prSet/>
      <dgm:spPr/>
      <dgm:t>
        <a:bodyPr/>
        <a:lstStyle/>
        <a:p>
          <a:endParaRPr lang="en-US"/>
        </a:p>
      </dgm:t>
    </dgm:pt>
    <dgm:pt modelId="{F2E40C9F-BAAC-471B-AEB9-4585118266FF}" type="sibTrans" cxnId="{E71E7536-C861-4F1B-90FC-F0535CD625DA}">
      <dgm:prSet/>
      <dgm:spPr/>
      <dgm:t>
        <a:bodyPr/>
        <a:lstStyle/>
        <a:p>
          <a:endParaRPr lang="en-US"/>
        </a:p>
      </dgm:t>
    </dgm:pt>
    <dgm:pt modelId="{3D3524A9-2373-4C9C-880F-00537EF2D9DE}">
      <dgm:prSet phldrT="[Text]" custT="1"/>
      <dgm:spPr>
        <a:solidFill>
          <a:schemeClr val="bg1">
            <a:lumMod val="95000"/>
          </a:schemeClr>
        </a:solidFill>
        <a:ln>
          <a:noFill/>
        </a:ln>
      </dgm:spPr>
      <dgm:t>
        <a:bodyPr/>
        <a:lstStyle/>
        <a:p>
          <a:endParaRPr lang="en-US" sz="2200" dirty="0"/>
        </a:p>
        <a:p>
          <a:endParaRPr lang="en-US" sz="1600" b="1" dirty="0"/>
        </a:p>
        <a:p>
          <a:endParaRPr lang="en-US" sz="1600" b="1" dirty="0"/>
        </a:p>
        <a:p>
          <a:r>
            <a:rPr lang="en-US" sz="1600" b="1" dirty="0"/>
            <a:t>Design &amp; Implement</a:t>
          </a:r>
        </a:p>
      </dgm:t>
    </dgm:pt>
    <dgm:pt modelId="{F9C6A201-803B-4AB7-9E57-F6AE029D7CE1}" type="parTrans" cxnId="{5826E64D-FBB1-4F99-983D-A9F8C9132B1F}">
      <dgm:prSet/>
      <dgm:spPr/>
      <dgm:t>
        <a:bodyPr/>
        <a:lstStyle/>
        <a:p>
          <a:endParaRPr lang="en-US"/>
        </a:p>
      </dgm:t>
    </dgm:pt>
    <dgm:pt modelId="{65B98412-E8F0-479A-85AD-29C1DC6C53E1}" type="sibTrans" cxnId="{5826E64D-FBB1-4F99-983D-A9F8C9132B1F}">
      <dgm:prSet/>
      <dgm:spPr/>
      <dgm:t>
        <a:bodyPr/>
        <a:lstStyle/>
        <a:p>
          <a:endParaRPr lang="en-US"/>
        </a:p>
      </dgm:t>
    </dgm:pt>
    <dgm:pt modelId="{E4E925AA-235F-4106-BCBC-5D41D74DB4DC}">
      <dgm:prSet phldrT="[Text]" custT="1"/>
      <dgm:spPr>
        <a:solidFill>
          <a:schemeClr val="bg1">
            <a:lumMod val="95000"/>
          </a:schemeClr>
        </a:solidFill>
        <a:ln>
          <a:noFill/>
        </a:ln>
      </dgm:spPr>
      <dgm:t>
        <a:bodyPr/>
        <a:lstStyle/>
        <a:p>
          <a:endParaRPr lang="en-US" sz="2200" dirty="0"/>
        </a:p>
        <a:p>
          <a:endParaRPr lang="en-US" sz="1600" b="1" dirty="0"/>
        </a:p>
        <a:p>
          <a:endParaRPr lang="en-US" sz="1600" b="1" dirty="0"/>
        </a:p>
        <a:p>
          <a:r>
            <a:rPr lang="en-US" sz="1600" b="1" dirty="0"/>
            <a:t>Evaluate &amp; Adapt</a:t>
          </a:r>
        </a:p>
      </dgm:t>
    </dgm:pt>
    <dgm:pt modelId="{89855B6B-5BDD-4FFF-BDCD-C3CA914A3180}" type="parTrans" cxnId="{259A817F-F9A4-436D-988B-0A00CC160900}">
      <dgm:prSet/>
      <dgm:spPr/>
      <dgm:t>
        <a:bodyPr/>
        <a:lstStyle/>
        <a:p>
          <a:endParaRPr lang="en-US"/>
        </a:p>
      </dgm:t>
    </dgm:pt>
    <dgm:pt modelId="{D98EAEF4-CCF0-4F43-9EA0-4EB6735D2142}" type="sibTrans" cxnId="{259A817F-F9A4-436D-988B-0A00CC160900}">
      <dgm:prSet/>
      <dgm:spPr/>
      <dgm:t>
        <a:bodyPr/>
        <a:lstStyle/>
        <a:p>
          <a:endParaRPr lang="en-US"/>
        </a:p>
      </dgm:t>
    </dgm:pt>
    <dgm:pt modelId="{B5190AFA-5FEC-4722-AB90-BC991F9E2789}" type="pres">
      <dgm:prSet presAssocID="{9ACEA925-C503-450D-ADB6-9F84F5908139}" presName="compositeShape" presStyleCnt="0">
        <dgm:presLayoutVars>
          <dgm:chMax val="7"/>
          <dgm:dir/>
          <dgm:resizeHandles val="exact"/>
        </dgm:presLayoutVars>
      </dgm:prSet>
      <dgm:spPr/>
    </dgm:pt>
    <dgm:pt modelId="{B0397B4C-680C-4254-B41E-02B05FE205CE}" type="pres">
      <dgm:prSet presAssocID="{9ACEA925-C503-450D-ADB6-9F84F5908139}" presName="wedge1" presStyleLbl="node1" presStyleIdx="0" presStyleCnt="4"/>
      <dgm:spPr/>
    </dgm:pt>
    <dgm:pt modelId="{C7B0EF95-6A86-4E6A-BD36-019EE888062C}" type="pres">
      <dgm:prSet presAssocID="{9ACEA925-C503-450D-ADB6-9F84F5908139}" presName="dummy1a" presStyleCnt="0"/>
      <dgm:spPr/>
    </dgm:pt>
    <dgm:pt modelId="{8526EED2-5680-45A1-9CF5-9CD9B724B7BB}" type="pres">
      <dgm:prSet presAssocID="{9ACEA925-C503-450D-ADB6-9F84F5908139}" presName="dummy1b" presStyleCnt="0"/>
      <dgm:spPr/>
    </dgm:pt>
    <dgm:pt modelId="{1C877AC0-D835-460B-BBF4-ED4F44D76725}" type="pres">
      <dgm:prSet presAssocID="{9ACEA925-C503-450D-ADB6-9F84F5908139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8C51D2D9-036A-40E3-8236-831D37AA08CC}" type="pres">
      <dgm:prSet presAssocID="{9ACEA925-C503-450D-ADB6-9F84F5908139}" presName="wedge2" presStyleLbl="node1" presStyleIdx="1" presStyleCnt="4"/>
      <dgm:spPr/>
    </dgm:pt>
    <dgm:pt modelId="{3B482654-464B-4920-A88D-C239DD45845C}" type="pres">
      <dgm:prSet presAssocID="{9ACEA925-C503-450D-ADB6-9F84F5908139}" presName="dummy2a" presStyleCnt="0"/>
      <dgm:spPr/>
    </dgm:pt>
    <dgm:pt modelId="{FC88A172-2E37-4946-8CCA-324017BF620C}" type="pres">
      <dgm:prSet presAssocID="{9ACEA925-C503-450D-ADB6-9F84F5908139}" presName="dummy2b" presStyleCnt="0"/>
      <dgm:spPr/>
    </dgm:pt>
    <dgm:pt modelId="{5A3FF59A-53AE-44B9-9750-3D43DF087EBB}" type="pres">
      <dgm:prSet presAssocID="{9ACEA925-C503-450D-ADB6-9F84F5908139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C8160258-D9E4-476E-A7E6-83D007F9C38D}" type="pres">
      <dgm:prSet presAssocID="{9ACEA925-C503-450D-ADB6-9F84F5908139}" presName="wedge3" presStyleLbl="node1" presStyleIdx="2" presStyleCnt="4"/>
      <dgm:spPr/>
    </dgm:pt>
    <dgm:pt modelId="{7F88E812-B165-44E8-9383-3EA1F77EC5E6}" type="pres">
      <dgm:prSet presAssocID="{9ACEA925-C503-450D-ADB6-9F84F5908139}" presName="dummy3a" presStyleCnt="0"/>
      <dgm:spPr/>
    </dgm:pt>
    <dgm:pt modelId="{7362FD9F-F52E-4209-8FA0-7F9C203E1B03}" type="pres">
      <dgm:prSet presAssocID="{9ACEA925-C503-450D-ADB6-9F84F5908139}" presName="dummy3b" presStyleCnt="0"/>
      <dgm:spPr/>
    </dgm:pt>
    <dgm:pt modelId="{574C55BE-F24F-4F2E-A359-57CDAA4FC192}" type="pres">
      <dgm:prSet presAssocID="{9ACEA925-C503-450D-ADB6-9F84F5908139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564D8A3E-738B-499A-8C68-536E8D65C58B}" type="pres">
      <dgm:prSet presAssocID="{9ACEA925-C503-450D-ADB6-9F84F5908139}" presName="wedge4" presStyleLbl="node1" presStyleIdx="3" presStyleCnt="4"/>
      <dgm:spPr/>
    </dgm:pt>
    <dgm:pt modelId="{072EF6B3-B851-4ECC-8EA1-0556B21D4B7A}" type="pres">
      <dgm:prSet presAssocID="{9ACEA925-C503-450D-ADB6-9F84F5908139}" presName="dummy4a" presStyleCnt="0"/>
      <dgm:spPr/>
    </dgm:pt>
    <dgm:pt modelId="{3640CC15-50DC-4D0D-B1CD-9BCDA41A5C21}" type="pres">
      <dgm:prSet presAssocID="{9ACEA925-C503-450D-ADB6-9F84F5908139}" presName="dummy4b" presStyleCnt="0"/>
      <dgm:spPr/>
    </dgm:pt>
    <dgm:pt modelId="{C8B31B21-909D-4BED-848B-B4049009DA90}" type="pres">
      <dgm:prSet presAssocID="{9ACEA925-C503-450D-ADB6-9F84F5908139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D6CA478A-76DE-4750-8EEB-0000AEE5FC80}" type="pres">
      <dgm:prSet presAssocID="{F2E40C9F-BAAC-471B-AEB9-4585118266FF}" presName="arrowWedge1" presStyleLbl="fgSibTrans2D1" presStyleIdx="0" presStyleCnt="4"/>
      <dgm:spPr>
        <a:solidFill>
          <a:srgbClr val="0C2D83"/>
        </a:solidFill>
      </dgm:spPr>
    </dgm:pt>
    <dgm:pt modelId="{2C3A9A35-D4CD-4A18-AB6A-BB2E33C70C21}" type="pres">
      <dgm:prSet presAssocID="{65B98412-E8F0-479A-85AD-29C1DC6C53E1}" presName="arrowWedge2" presStyleLbl="fgSibTrans2D1" presStyleIdx="1" presStyleCnt="4"/>
      <dgm:spPr>
        <a:solidFill>
          <a:srgbClr val="0C2D83"/>
        </a:solidFill>
      </dgm:spPr>
    </dgm:pt>
    <dgm:pt modelId="{9F445991-FCE2-43F2-AE3C-BA1226A06091}" type="pres">
      <dgm:prSet presAssocID="{D98EAEF4-CCF0-4F43-9EA0-4EB6735D2142}" presName="arrowWedge3" presStyleLbl="fgSibTrans2D1" presStyleIdx="2" presStyleCnt="4"/>
      <dgm:spPr>
        <a:solidFill>
          <a:srgbClr val="0C2D83"/>
        </a:solidFill>
      </dgm:spPr>
    </dgm:pt>
    <dgm:pt modelId="{5CCE3E6B-FE45-48A5-82CB-3410E04AF8DF}" type="pres">
      <dgm:prSet presAssocID="{EE3EB7B6-2F04-4797-962E-30B9D679AB5F}" presName="arrowWedge4" presStyleLbl="fgSibTrans2D1" presStyleIdx="3" presStyleCnt="4"/>
      <dgm:spPr>
        <a:solidFill>
          <a:srgbClr val="0C2D83"/>
        </a:solidFill>
        <a:ln>
          <a:noFill/>
        </a:ln>
      </dgm:spPr>
    </dgm:pt>
  </dgm:ptLst>
  <dgm:cxnLst>
    <dgm:cxn modelId="{68CA3013-9E44-45AA-9E3C-8A8ADEBAE1B3}" type="presOf" srcId="{E4E925AA-235F-4106-BCBC-5D41D74DB4DC}" destId="{C8160258-D9E4-476E-A7E6-83D007F9C38D}" srcOrd="0" destOrd="0" presId="urn:microsoft.com/office/officeart/2005/8/layout/cycle8"/>
    <dgm:cxn modelId="{E71E7536-C861-4F1B-90FC-F0535CD625DA}" srcId="{9ACEA925-C503-450D-ADB6-9F84F5908139}" destId="{A9465BDE-3BD4-4B15-B599-D67220273F7C}" srcOrd="0" destOrd="0" parTransId="{CE0C0FE0-312F-4714-BB47-3EF7FA923CA0}" sibTransId="{F2E40C9F-BAAC-471B-AEB9-4585118266FF}"/>
    <dgm:cxn modelId="{C7630F47-CFDD-4B61-94FD-6F8D05387307}" type="presOf" srcId="{9ACEA925-C503-450D-ADB6-9F84F5908139}" destId="{B5190AFA-5FEC-4722-AB90-BC991F9E2789}" srcOrd="0" destOrd="0" presId="urn:microsoft.com/office/officeart/2005/8/layout/cycle8"/>
    <dgm:cxn modelId="{5826E64D-FBB1-4F99-983D-A9F8C9132B1F}" srcId="{9ACEA925-C503-450D-ADB6-9F84F5908139}" destId="{3D3524A9-2373-4C9C-880F-00537EF2D9DE}" srcOrd="1" destOrd="0" parTransId="{F9C6A201-803B-4AB7-9E57-F6AE029D7CE1}" sibTransId="{65B98412-E8F0-479A-85AD-29C1DC6C53E1}"/>
    <dgm:cxn modelId="{685A7672-5EA5-4E18-891E-39DFE5DB500A}" type="presOf" srcId="{B47D64E6-D82B-4B81-9901-EC4244DF40BF}" destId="{C8B31B21-909D-4BED-848B-B4049009DA90}" srcOrd="1" destOrd="0" presId="urn:microsoft.com/office/officeart/2005/8/layout/cycle8"/>
    <dgm:cxn modelId="{259A817F-F9A4-436D-988B-0A00CC160900}" srcId="{9ACEA925-C503-450D-ADB6-9F84F5908139}" destId="{E4E925AA-235F-4106-BCBC-5D41D74DB4DC}" srcOrd="2" destOrd="0" parTransId="{89855B6B-5BDD-4FFF-BDCD-C3CA914A3180}" sibTransId="{D98EAEF4-CCF0-4F43-9EA0-4EB6735D2142}"/>
    <dgm:cxn modelId="{E2236E81-1E90-4B88-848C-45E316847AA1}" srcId="{9ACEA925-C503-450D-ADB6-9F84F5908139}" destId="{B47D64E6-D82B-4B81-9901-EC4244DF40BF}" srcOrd="3" destOrd="0" parTransId="{61DE2A39-2AA2-425B-8EC4-AF47C7B88A25}" sibTransId="{EE3EB7B6-2F04-4797-962E-30B9D679AB5F}"/>
    <dgm:cxn modelId="{ECC80589-A384-4447-8105-30ED0C435825}" type="presOf" srcId="{A9465BDE-3BD4-4B15-B599-D67220273F7C}" destId="{1C877AC0-D835-460B-BBF4-ED4F44D76725}" srcOrd="1" destOrd="0" presId="urn:microsoft.com/office/officeart/2005/8/layout/cycle8"/>
    <dgm:cxn modelId="{2E888EB0-B325-40ED-9CE4-549A4E4A0C1F}" type="presOf" srcId="{3D3524A9-2373-4C9C-880F-00537EF2D9DE}" destId="{5A3FF59A-53AE-44B9-9750-3D43DF087EBB}" srcOrd="1" destOrd="0" presId="urn:microsoft.com/office/officeart/2005/8/layout/cycle8"/>
    <dgm:cxn modelId="{AE5739BC-FE62-4BFA-A9F5-39FF9A5FF6DD}" type="presOf" srcId="{E4E925AA-235F-4106-BCBC-5D41D74DB4DC}" destId="{574C55BE-F24F-4F2E-A359-57CDAA4FC192}" srcOrd="1" destOrd="0" presId="urn:microsoft.com/office/officeart/2005/8/layout/cycle8"/>
    <dgm:cxn modelId="{0240A8D8-C09C-475C-9130-17A67C298269}" type="presOf" srcId="{B47D64E6-D82B-4B81-9901-EC4244DF40BF}" destId="{564D8A3E-738B-499A-8C68-536E8D65C58B}" srcOrd="0" destOrd="0" presId="urn:microsoft.com/office/officeart/2005/8/layout/cycle8"/>
    <dgm:cxn modelId="{49F1B1FA-461E-4DE3-ABC8-D79ADDE7034C}" type="presOf" srcId="{A9465BDE-3BD4-4B15-B599-D67220273F7C}" destId="{B0397B4C-680C-4254-B41E-02B05FE205CE}" srcOrd="0" destOrd="0" presId="urn:microsoft.com/office/officeart/2005/8/layout/cycle8"/>
    <dgm:cxn modelId="{634EC8FF-9AEA-4182-9C5B-04685BB99047}" type="presOf" srcId="{3D3524A9-2373-4C9C-880F-00537EF2D9DE}" destId="{8C51D2D9-036A-40E3-8236-831D37AA08CC}" srcOrd="0" destOrd="0" presId="urn:microsoft.com/office/officeart/2005/8/layout/cycle8"/>
    <dgm:cxn modelId="{2C67094B-854D-4618-A7A9-837064D44DEE}" type="presParOf" srcId="{B5190AFA-5FEC-4722-AB90-BC991F9E2789}" destId="{B0397B4C-680C-4254-B41E-02B05FE205CE}" srcOrd="0" destOrd="0" presId="urn:microsoft.com/office/officeart/2005/8/layout/cycle8"/>
    <dgm:cxn modelId="{4D057F8B-7D5C-4431-AB91-7CAA00EBC0D2}" type="presParOf" srcId="{B5190AFA-5FEC-4722-AB90-BC991F9E2789}" destId="{C7B0EF95-6A86-4E6A-BD36-019EE888062C}" srcOrd="1" destOrd="0" presId="urn:microsoft.com/office/officeart/2005/8/layout/cycle8"/>
    <dgm:cxn modelId="{F5CB94EB-1BF3-4926-88A1-0C8AD16DC18E}" type="presParOf" srcId="{B5190AFA-5FEC-4722-AB90-BC991F9E2789}" destId="{8526EED2-5680-45A1-9CF5-9CD9B724B7BB}" srcOrd="2" destOrd="0" presId="urn:microsoft.com/office/officeart/2005/8/layout/cycle8"/>
    <dgm:cxn modelId="{382D7124-A1C7-47DF-AEE5-0EB395C501BD}" type="presParOf" srcId="{B5190AFA-5FEC-4722-AB90-BC991F9E2789}" destId="{1C877AC0-D835-460B-BBF4-ED4F44D76725}" srcOrd="3" destOrd="0" presId="urn:microsoft.com/office/officeart/2005/8/layout/cycle8"/>
    <dgm:cxn modelId="{5AD67DE7-45A3-4C55-843C-BD6D7E2F5197}" type="presParOf" srcId="{B5190AFA-5FEC-4722-AB90-BC991F9E2789}" destId="{8C51D2D9-036A-40E3-8236-831D37AA08CC}" srcOrd="4" destOrd="0" presId="urn:microsoft.com/office/officeart/2005/8/layout/cycle8"/>
    <dgm:cxn modelId="{050C92E2-C284-4538-A578-6CD30F40276C}" type="presParOf" srcId="{B5190AFA-5FEC-4722-AB90-BC991F9E2789}" destId="{3B482654-464B-4920-A88D-C239DD45845C}" srcOrd="5" destOrd="0" presId="urn:microsoft.com/office/officeart/2005/8/layout/cycle8"/>
    <dgm:cxn modelId="{5C9EFCCC-C001-4BDC-94A0-5CFB50006B68}" type="presParOf" srcId="{B5190AFA-5FEC-4722-AB90-BC991F9E2789}" destId="{FC88A172-2E37-4946-8CCA-324017BF620C}" srcOrd="6" destOrd="0" presId="urn:microsoft.com/office/officeart/2005/8/layout/cycle8"/>
    <dgm:cxn modelId="{A1330653-4164-4470-B258-32843243BBC6}" type="presParOf" srcId="{B5190AFA-5FEC-4722-AB90-BC991F9E2789}" destId="{5A3FF59A-53AE-44B9-9750-3D43DF087EBB}" srcOrd="7" destOrd="0" presId="urn:microsoft.com/office/officeart/2005/8/layout/cycle8"/>
    <dgm:cxn modelId="{6EA1938B-CBCA-4E75-BABA-41BCB0582970}" type="presParOf" srcId="{B5190AFA-5FEC-4722-AB90-BC991F9E2789}" destId="{C8160258-D9E4-476E-A7E6-83D007F9C38D}" srcOrd="8" destOrd="0" presId="urn:microsoft.com/office/officeart/2005/8/layout/cycle8"/>
    <dgm:cxn modelId="{9B55445D-143B-44F0-9FB1-F6399944B794}" type="presParOf" srcId="{B5190AFA-5FEC-4722-AB90-BC991F9E2789}" destId="{7F88E812-B165-44E8-9383-3EA1F77EC5E6}" srcOrd="9" destOrd="0" presId="urn:microsoft.com/office/officeart/2005/8/layout/cycle8"/>
    <dgm:cxn modelId="{EAE3176C-4EBB-45F3-8409-83751FAF3B51}" type="presParOf" srcId="{B5190AFA-5FEC-4722-AB90-BC991F9E2789}" destId="{7362FD9F-F52E-4209-8FA0-7F9C203E1B03}" srcOrd="10" destOrd="0" presId="urn:microsoft.com/office/officeart/2005/8/layout/cycle8"/>
    <dgm:cxn modelId="{8D4DCF5A-304B-4298-847C-F9C48258699F}" type="presParOf" srcId="{B5190AFA-5FEC-4722-AB90-BC991F9E2789}" destId="{574C55BE-F24F-4F2E-A359-57CDAA4FC192}" srcOrd="11" destOrd="0" presId="urn:microsoft.com/office/officeart/2005/8/layout/cycle8"/>
    <dgm:cxn modelId="{359D7DFB-218D-4CD1-935E-AACE9A9F1638}" type="presParOf" srcId="{B5190AFA-5FEC-4722-AB90-BC991F9E2789}" destId="{564D8A3E-738B-499A-8C68-536E8D65C58B}" srcOrd="12" destOrd="0" presId="urn:microsoft.com/office/officeart/2005/8/layout/cycle8"/>
    <dgm:cxn modelId="{E45A8D02-4E6B-4E95-A692-0C8A8274ACD0}" type="presParOf" srcId="{B5190AFA-5FEC-4722-AB90-BC991F9E2789}" destId="{072EF6B3-B851-4ECC-8EA1-0556B21D4B7A}" srcOrd="13" destOrd="0" presId="urn:microsoft.com/office/officeart/2005/8/layout/cycle8"/>
    <dgm:cxn modelId="{7007263B-0D97-40AF-8C98-0F7DA3ABA7DE}" type="presParOf" srcId="{B5190AFA-5FEC-4722-AB90-BC991F9E2789}" destId="{3640CC15-50DC-4D0D-B1CD-9BCDA41A5C21}" srcOrd="14" destOrd="0" presId="urn:microsoft.com/office/officeart/2005/8/layout/cycle8"/>
    <dgm:cxn modelId="{35809873-7CD1-4199-B506-F0E78E5B3127}" type="presParOf" srcId="{B5190AFA-5FEC-4722-AB90-BC991F9E2789}" destId="{C8B31B21-909D-4BED-848B-B4049009DA90}" srcOrd="15" destOrd="0" presId="urn:microsoft.com/office/officeart/2005/8/layout/cycle8"/>
    <dgm:cxn modelId="{0B9F0D76-0510-4085-95CD-420B835C7393}" type="presParOf" srcId="{B5190AFA-5FEC-4722-AB90-BC991F9E2789}" destId="{D6CA478A-76DE-4750-8EEB-0000AEE5FC80}" srcOrd="16" destOrd="0" presId="urn:microsoft.com/office/officeart/2005/8/layout/cycle8"/>
    <dgm:cxn modelId="{9F67FFF8-1BE6-4EAB-82F5-5AEDE602E7D2}" type="presParOf" srcId="{B5190AFA-5FEC-4722-AB90-BC991F9E2789}" destId="{2C3A9A35-D4CD-4A18-AB6A-BB2E33C70C21}" srcOrd="17" destOrd="0" presId="urn:microsoft.com/office/officeart/2005/8/layout/cycle8"/>
    <dgm:cxn modelId="{FD16676E-0E1E-49F9-8868-1BF24F3AE031}" type="presParOf" srcId="{B5190AFA-5FEC-4722-AB90-BC991F9E2789}" destId="{9F445991-FCE2-43F2-AE3C-BA1226A06091}" srcOrd="18" destOrd="0" presId="urn:microsoft.com/office/officeart/2005/8/layout/cycle8"/>
    <dgm:cxn modelId="{79B0C8C4-7AEE-4936-A3B2-F049F80CFC53}" type="presParOf" srcId="{B5190AFA-5FEC-4722-AB90-BC991F9E2789}" destId="{5CCE3E6B-FE45-48A5-82CB-3410E04AF8DF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ACEA925-C503-450D-ADB6-9F84F5908139}" type="doc">
      <dgm:prSet loTypeId="urn:microsoft.com/office/officeart/2005/8/layout/cycle8" loCatId="cycle" qsTypeId="urn:microsoft.com/office/officeart/2005/8/quickstyle/simple1" qsCatId="simple" csTypeId="urn:microsoft.com/office/officeart/2005/8/colors/accent1_1" csCatId="accent1" phldr="1"/>
      <dgm:spPr/>
    </dgm:pt>
    <dgm:pt modelId="{B47D64E6-D82B-4B81-9901-EC4244DF40BF}">
      <dgm:prSet phldrT="[Text]" custT="1"/>
      <dgm:spPr>
        <a:solidFill>
          <a:schemeClr val="bg1">
            <a:lumMod val="95000"/>
          </a:schemeClr>
        </a:solidFill>
        <a:ln>
          <a:noFill/>
        </a:ln>
      </dgm:spPr>
      <dgm:t>
        <a:bodyPr/>
        <a:lstStyle/>
        <a:p>
          <a:endParaRPr lang="en-US" sz="2200" dirty="0"/>
        </a:p>
        <a:p>
          <a:r>
            <a:rPr lang="en-US" sz="1600" b="1" dirty="0"/>
            <a:t>Commit</a:t>
          </a:r>
          <a:endParaRPr lang="en-US" sz="2200" b="1" dirty="0"/>
        </a:p>
      </dgm:t>
    </dgm:pt>
    <dgm:pt modelId="{61DE2A39-2AA2-425B-8EC4-AF47C7B88A25}" type="parTrans" cxnId="{E2236E81-1E90-4B88-848C-45E316847AA1}">
      <dgm:prSet/>
      <dgm:spPr/>
      <dgm:t>
        <a:bodyPr/>
        <a:lstStyle/>
        <a:p>
          <a:endParaRPr lang="en-US"/>
        </a:p>
      </dgm:t>
    </dgm:pt>
    <dgm:pt modelId="{EE3EB7B6-2F04-4797-962E-30B9D679AB5F}" type="sibTrans" cxnId="{E2236E81-1E90-4B88-848C-45E316847AA1}">
      <dgm:prSet/>
      <dgm:spPr/>
      <dgm:t>
        <a:bodyPr/>
        <a:lstStyle/>
        <a:p>
          <a:endParaRPr lang="en-US"/>
        </a:p>
      </dgm:t>
    </dgm:pt>
    <dgm:pt modelId="{A9465BDE-3BD4-4B15-B599-D67220273F7C}">
      <dgm:prSet phldrT="[Text]" custT="1"/>
      <dgm:spPr>
        <a:solidFill>
          <a:schemeClr val="bg1">
            <a:lumMod val="95000"/>
          </a:schemeClr>
        </a:solidFill>
        <a:ln>
          <a:noFill/>
        </a:ln>
      </dgm:spPr>
      <dgm:t>
        <a:bodyPr/>
        <a:lstStyle/>
        <a:p>
          <a:endParaRPr lang="en-US" sz="2200" dirty="0"/>
        </a:p>
        <a:p>
          <a:r>
            <a:rPr lang="en-US" sz="1600" b="1" dirty="0"/>
            <a:t>Assess</a:t>
          </a:r>
        </a:p>
      </dgm:t>
    </dgm:pt>
    <dgm:pt modelId="{CE0C0FE0-312F-4714-BB47-3EF7FA923CA0}" type="parTrans" cxnId="{E71E7536-C861-4F1B-90FC-F0535CD625DA}">
      <dgm:prSet/>
      <dgm:spPr/>
      <dgm:t>
        <a:bodyPr/>
        <a:lstStyle/>
        <a:p>
          <a:endParaRPr lang="en-US"/>
        </a:p>
      </dgm:t>
    </dgm:pt>
    <dgm:pt modelId="{F2E40C9F-BAAC-471B-AEB9-4585118266FF}" type="sibTrans" cxnId="{E71E7536-C861-4F1B-90FC-F0535CD625DA}">
      <dgm:prSet/>
      <dgm:spPr/>
      <dgm:t>
        <a:bodyPr/>
        <a:lstStyle/>
        <a:p>
          <a:endParaRPr lang="en-US"/>
        </a:p>
      </dgm:t>
    </dgm:pt>
    <dgm:pt modelId="{3D3524A9-2373-4C9C-880F-00537EF2D9DE}">
      <dgm:prSet phldrT="[Text]" custT="1"/>
      <dgm:spPr>
        <a:solidFill>
          <a:schemeClr val="bg1">
            <a:lumMod val="95000"/>
          </a:schemeClr>
        </a:solidFill>
        <a:ln>
          <a:noFill/>
        </a:ln>
      </dgm:spPr>
      <dgm:t>
        <a:bodyPr/>
        <a:lstStyle/>
        <a:p>
          <a:pPr marL="0" defTabSz="977900"/>
          <a:endParaRPr lang="en-US" sz="2200" dirty="0"/>
        </a:p>
        <a:p>
          <a:pPr marL="0" defTabSz="977900"/>
          <a:endParaRPr lang="en-US" sz="1600" b="1" dirty="0"/>
        </a:p>
        <a:p>
          <a:pPr marL="0" indent="0" defTabSz="739775"/>
          <a:r>
            <a:rPr lang="en-US" sz="1600" b="1" dirty="0"/>
            <a:t>Design &amp; Implement</a:t>
          </a:r>
        </a:p>
      </dgm:t>
    </dgm:pt>
    <dgm:pt modelId="{F9C6A201-803B-4AB7-9E57-F6AE029D7CE1}" type="parTrans" cxnId="{5826E64D-FBB1-4F99-983D-A9F8C9132B1F}">
      <dgm:prSet/>
      <dgm:spPr/>
      <dgm:t>
        <a:bodyPr/>
        <a:lstStyle/>
        <a:p>
          <a:endParaRPr lang="en-US"/>
        </a:p>
      </dgm:t>
    </dgm:pt>
    <dgm:pt modelId="{65B98412-E8F0-479A-85AD-29C1DC6C53E1}" type="sibTrans" cxnId="{5826E64D-FBB1-4F99-983D-A9F8C9132B1F}">
      <dgm:prSet/>
      <dgm:spPr/>
      <dgm:t>
        <a:bodyPr/>
        <a:lstStyle/>
        <a:p>
          <a:endParaRPr lang="en-US"/>
        </a:p>
      </dgm:t>
    </dgm:pt>
    <dgm:pt modelId="{E4E925AA-235F-4106-BCBC-5D41D74DB4DC}">
      <dgm:prSet phldrT="[Text]" custT="1"/>
      <dgm:spPr>
        <a:solidFill>
          <a:schemeClr val="bg1">
            <a:lumMod val="95000"/>
          </a:schemeClr>
        </a:solidFill>
        <a:ln>
          <a:noFill/>
        </a:ln>
      </dgm:spPr>
      <dgm:t>
        <a:bodyPr/>
        <a:lstStyle/>
        <a:p>
          <a:endParaRPr lang="en-US" sz="2200" dirty="0"/>
        </a:p>
        <a:p>
          <a:endParaRPr lang="en-US" sz="1600" b="1" dirty="0"/>
        </a:p>
        <a:p>
          <a:r>
            <a:rPr lang="en-US" sz="1600" b="1" dirty="0"/>
            <a:t>Evaluate &amp; Adapt</a:t>
          </a:r>
        </a:p>
      </dgm:t>
    </dgm:pt>
    <dgm:pt modelId="{89855B6B-5BDD-4FFF-BDCD-C3CA914A3180}" type="parTrans" cxnId="{259A817F-F9A4-436D-988B-0A00CC160900}">
      <dgm:prSet/>
      <dgm:spPr/>
      <dgm:t>
        <a:bodyPr/>
        <a:lstStyle/>
        <a:p>
          <a:endParaRPr lang="en-US"/>
        </a:p>
      </dgm:t>
    </dgm:pt>
    <dgm:pt modelId="{D98EAEF4-CCF0-4F43-9EA0-4EB6735D2142}" type="sibTrans" cxnId="{259A817F-F9A4-436D-988B-0A00CC160900}">
      <dgm:prSet/>
      <dgm:spPr/>
      <dgm:t>
        <a:bodyPr/>
        <a:lstStyle/>
        <a:p>
          <a:endParaRPr lang="en-US"/>
        </a:p>
      </dgm:t>
    </dgm:pt>
    <dgm:pt modelId="{B5190AFA-5FEC-4722-AB90-BC991F9E2789}" type="pres">
      <dgm:prSet presAssocID="{9ACEA925-C503-450D-ADB6-9F84F5908139}" presName="compositeShape" presStyleCnt="0">
        <dgm:presLayoutVars>
          <dgm:chMax val="7"/>
          <dgm:dir/>
          <dgm:resizeHandles val="exact"/>
        </dgm:presLayoutVars>
      </dgm:prSet>
      <dgm:spPr/>
    </dgm:pt>
    <dgm:pt modelId="{B0397B4C-680C-4254-B41E-02B05FE205CE}" type="pres">
      <dgm:prSet presAssocID="{9ACEA925-C503-450D-ADB6-9F84F5908139}" presName="wedge1" presStyleLbl="node1" presStyleIdx="0" presStyleCnt="4"/>
      <dgm:spPr/>
    </dgm:pt>
    <dgm:pt modelId="{C7B0EF95-6A86-4E6A-BD36-019EE888062C}" type="pres">
      <dgm:prSet presAssocID="{9ACEA925-C503-450D-ADB6-9F84F5908139}" presName="dummy1a" presStyleCnt="0"/>
      <dgm:spPr/>
    </dgm:pt>
    <dgm:pt modelId="{8526EED2-5680-45A1-9CF5-9CD9B724B7BB}" type="pres">
      <dgm:prSet presAssocID="{9ACEA925-C503-450D-ADB6-9F84F5908139}" presName="dummy1b" presStyleCnt="0"/>
      <dgm:spPr/>
    </dgm:pt>
    <dgm:pt modelId="{1C877AC0-D835-460B-BBF4-ED4F44D76725}" type="pres">
      <dgm:prSet presAssocID="{9ACEA925-C503-450D-ADB6-9F84F5908139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8C51D2D9-036A-40E3-8236-831D37AA08CC}" type="pres">
      <dgm:prSet presAssocID="{9ACEA925-C503-450D-ADB6-9F84F5908139}" presName="wedge2" presStyleLbl="node1" presStyleIdx="1" presStyleCnt="4"/>
      <dgm:spPr/>
    </dgm:pt>
    <dgm:pt modelId="{3B482654-464B-4920-A88D-C239DD45845C}" type="pres">
      <dgm:prSet presAssocID="{9ACEA925-C503-450D-ADB6-9F84F5908139}" presName="dummy2a" presStyleCnt="0"/>
      <dgm:spPr/>
    </dgm:pt>
    <dgm:pt modelId="{FC88A172-2E37-4946-8CCA-324017BF620C}" type="pres">
      <dgm:prSet presAssocID="{9ACEA925-C503-450D-ADB6-9F84F5908139}" presName="dummy2b" presStyleCnt="0"/>
      <dgm:spPr/>
    </dgm:pt>
    <dgm:pt modelId="{5A3FF59A-53AE-44B9-9750-3D43DF087EBB}" type="pres">
      <dgm:prSet presAssocID="{9ACEA925-C503-450D-ADB6-9F84F5908139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C8160258-D9E4-476E-A7E6-83D007F9C38D}" type="pres">
      <dgm:prSet presAssocID="{9ACEA925-C503-450D-ADB6-9F84F5908139}" presName="wedge3" presStyleLbl="node1" presStyleIdx="2" presStyleCnt="4"/>
      <dgm:spPr/>
    </dgm:pt>
    <dgm:pt modelId="{7F88E812-B165-44E8-9383-3EA1F77EC5E6}" type="pres">
      <dgm:prSet presAssocID="{9ACEA925-C503-450D-ADB6-9F84F5908139}" presName="dummy3a" presStyleCnt="0"/>
      <dgm:spPr/>
    </dgm:pt>
    <dgm:pt modelId="{7362FD9F-F52E-4209-8FA0-7F9C203E1B03}" type="pres">
      <dgm:prSet presAssocID="{9ACEA925-C503-450D-ADB6-9F84F5908139}" presName="dummy3b" presStyleCnt="0"/>
      <dgm:spPr/>
    </dgm:pt>
    <dgm:pt modelId="{574C55BE-F24F-4F2E-A359-57CDAA4FC192}" type="pres">
      <dgm:prSet presAssocID="{9ACEA925-C503-450D-ADB6-9F84F5908139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564D8A3E-738B-499A-8C68-536E8D65C58B}" type="pres">
      <dgm:prSet presAssocID="{9ACEA925-C503-450D-ADB6-9F84F5908139}" presName="wedge4" presStyleLbl="node1" presStyleIdx="3" presStyleCnt="4"/>
      <dgm:spPr/>
    </dgm:pt>
    <dgm:pt modelId="{072EF6B3-B851-4ECC-8EA1-0556B21D4B7A}" type="pres">
      <dgm:prSet presAssocID="{9ACEA925-C503-450D-ADB6-9F84F5908139}" presName="dummy4a" presStyleCnt="0"/>
      <dgm:spPr/>
    </dgm:pt>
    <dgm:pt modelId="{3640CC15-50DC-4D0D-B1CD-9BCDA41A5C21}" type="pres">
      <dgm:prSet presAssocID="{9ACEA925-C503-450D-ADB6-9F84F5908139}" presName="dummy4b" presStyleCnt="0"/>
      <dgm:spPr/>
    </dgm:pt>
    <dgm:pt modelId="{C8B31B21-909D-4BED-848B-B4049009DA90}" type="pres">
      <dgm:prSet presAssocID="{9ACEA925-C503-450D-ADB6-9F84F5908139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D6CA478A-76DE-4750-8EEB-0000AEE5FC80}" type="pres">
      <dgm:prSet presAssocID="{F2E40C9F-BAAC-471B-AEB9-4585118266FF}" presName="arrowWedge1" presStyleLbl="fgSibTrans2D1" presStyleIdx="0" presStyleCnt="4"/>
      <dgm:spPr>
        <a:solidFill>
          <a:srgbClr val="0C2D83"/>
        </a:solidFill>
      </dgm:spPr>
    </dgm:pt>
    <dgm:pt modelId="{2C3A9A35-D4CD-4A18-AB6A-BB2E33C70C21}" type="pres">
      <dgm:prSet presAssocID="{65B98412-E8F0-479A-85AD-29C1DC6C53E1}" presName="arrowWedge2" presStyleLbl="fgSibTrans2D1" presStyleIdx="1" presStyleCnt="4"/>
      <dgm:spPr>
        <a:solidFill>
          <a:srgbClr val="A6192E"/>
        </a:solidFill>
      </dgm:spPr>
    </dgm:pt>
    <dgm:pt modelId="{9F445991-FCE2-43F2-AE3C-BA1226A06091}" type="pres">
      <dgm:prSet presAssocID="{D98EAEF4-CCF0-4F43-9EA0-4EB6735D2142}" presName="arrowWedge3" presStyleLbl="fgSibTrans2D1" presStyleIdx="2" presStyleCnt="4"/>
      <dgm:spPr>
        <a:solidFill>
          <a:srgbClr val="0C2D83"/>
        </a:solidFill>
      </dgm:spPr>
    </dgm:pt>
    <dgm:pt modelId="{5CCE3E6B-FE45-48A5-82CB-3410E04AF8DF}" type="pres">
      <dgm:prSet presAssocID="{EE3EB7B6-2F04-4797-962E-30B9D679AB5F}" presName="arrowWedge4" presStyleLbl="fgSibTrans2D1" presStyleIdx="3" presStyleCnt="4"/>
      <dgm:spPr>
        <a:solidFill>
          <a:srgbClr val="0C2D83"/>
        </a:solidFill>
        <a:ln>
          <a:noFill/>
        </a:ln>
      </dgm:spPr>
    </dgm:pt>
  </dgm:ptLst>
  <dgm:cxnLst>
    <dgm:cxn modelId="{68CA3013-9E44-45AA-9E3C-8A8ADEBAE1B3}" type="presOf" srcId="{E4E925AA-235F-4106-BCBC-5D41D74DB4DC}" destId="{C8160258-D9E4-476E-A7E6-83D007F9C38D}" srcOrd="0" destOrd="0" presId="urn:microsoft.com/office/officeart/2005/8/layout/cycle8"/>
    <dgm:cxn modelId="{E71E7536-C861-4F1B-90FC-F0535CD625DA}" srcId="{9ACEA925-C503-450D-ADB6-9F84F5908139}" destId="{A9465BDE-3BD4-4B15-B599-D67220273F7C}" srcOrd="0" destOrd="0" parTransId="{CE0C0FE0-312F-4714-BB47-3EF7FA923CA0}" sibTransId="{F2E40C9F-BAAC-471B-AEB9-4585118266FF}"/>
    <dgm:cxn modelId="{C7630F47-CFDD-4B61-94FD-6F8D05387307}" type="presOf" srcId="{9ACEA925-C503-450D-ADB6-9F84F5908139}" destId="{B5190AFA-5FEC-4722-AB90-BC991F9E2789}" srcOrd="0" destOrd="0" presId="urn:microsoft.com/office/officeart/2005/8/layout/cycle8"/>
    <dgm:cxn modelId="{5826E64D-FBB1-4F99-983D-A9F8C9132B1F}" srcId="{9ACEA925-C503-450D-ADB6-9F84F5908139}" destId="{3D3524A9-2373-4C9C-880F-00537EF2D9DE}" srcOrd="1" destOrd="0" parTransId="{F9C6A201-803B-4AB7-9E57-F6AE029D7CE1}" sibTransId="{65B98412-E8F0-479A-85AD-29C1DC6C53E1}"/>
    <dgm:cxn modelId="{685A7672-5EA5-4E18-891E-39DFE5DB500A}" type="presOf" srcId="{B47D64E6-D82B-4B81-9901-EC4244DF40BF}" destId="{C8B31B21-909D-4BED-848B-B4049009DA90}" srcOrd="1" destOrd="0" presId="urn:microsoft.com/office/officeart/2005/8/layout/cycle8"/>
    <dgm:cxn modelId="{259A817F-F9A4-436D-988B-0A00CC160900}" srcId="{9ACEA925-C503-450D-ADB6-9F84F5908139}" destId="{E4E925AA-235F-4106-BCBC-5D41D74DB4DC}" srcOrd="2" destOrd="0" parTransId="{89855B6B-5BDD-4FFF-BDCD-C3CA914A3180}" sibTransId="{D98EAEF4-CCF0-4F43-9EA0-4EB6735D2142}"/>
    <dgm:cxn modelId="{E2236E81-1E90-4B88-848C-45E316847AA1}" srcId="{9ACEA925-C503-450D-ADB6-9F84F5908139}" destId="{B47D64E6-D82B-4B81-9901-EC4244DF40BF}" srcOrd="3" destOrd="0" parTransId="{61DE2A39-2AA2-425B-8EC4-AF47C7B88A25}" sibTransId="{EE3EB7B6-2F04-4797-962E-30B9D679AB5F}"/>
    <dgm:cxn modelId="{ECC80589-A384-4447-8105-30ED0C435825}" type="presOf" srcId="{A9465BDE-3BD4-4B15-B599-D67220273F7C}" destId="{1C877AC0-D835-460B-BBF4-ED4F44D76725}" srcOrd="1" destOrd="0" presId="urn:microsoft.com/office/officeart/2005/8/layout/cycle8"/>
    <dgm:cxn modelId="{2E888EB0-B325-40ED-9CE4-549A4E4A0C1F}" type="presOf" srcId="{3D3524A9-2373-4C9C-880F-00537EF2D9DE}" destId="{5A3FF59A-53AE-44B9-9750-3D43DF087EBB}" srcOrd="1" destOrd="0" presId="urn:microsoft.com/office/officeart/2005/8/layout/cycle8"/>
    <dgm:cxn modelId="{AE5739BC-FE62-4BFA-A9F5-39FF9A5FF6DD}" type="presOf" srcId="{E4E925AA-235F-4106-BCBC-5D41D74DB4DC}" destId="{574C55BE-F24F-4F2E-A359-57CDAA4FC192}" srcOrd="1" destOrd="0" presId="urn:microsoft.com/office/officeart/2005/8/layout/cycle8"/>
    <dgm:cxn modelId="{0240A8D8-C09C-475C-9130-17A67C298269}" type="presOf" srcId="{B47D64E6-D82B-4B81-9901-EC4244DF40BF}" destId="{564D8A3E-738B-499A-8C68-536E8D65C58B}" srcOrd="0" destOrd="0" presId="urn:microsoft.com/office/officeart/2005/8/layout/cycle8"/>
    <dgm:cxn modelId="{49F1B1FA-461E-4DE3-ABC8-D79ADDE7034C}" type="presOf" srcId="{A9465BDE-3BD4-4B15-B599-D67220273F7C}" destId="{B0397B4C-680C-4254-B41E-02B05FE205CE}" srcOrd="0" destOrd="0" presId="urn:microsoft.com/office/officeart/2005/8/layout/cycle8"/>
    <dgm:cxn modelId="{634EC8FF-9AEA-4182-9C5B-04685BB99047}" type="presOf" srcId="{3D3524A9-2373-4C9C-880F-00537EF2D9DE}" destId="{8C51D2D9-036A-40E3-8236-831D37AA08CC}" srcOrd="0" destOrd="0" presId="urn:microsoft.com/office/officeart/2005/8/layout/cycle8"/>
    <dgm:cxn modelId="{2C67094B-854D-4618-A7A9-837064D44DEE}" type="presParOf" srcId="{B5190AFA-5FEC-4722-AB90-BC991F9E2789}" destId="{B0397B4C-680C-4254-B41E-02B05FE205CE}" srcOrd="0" destOrd="0" presId="urn:microsoft.com/office/officeart/2005/8/layout/cycle8"/>
    <dgm:cxn modelId="{4D057F8B-7D5C-4431-AB91-7CAA00EBC0D2}" type="presParOf" srcId="{B5190AFA-5FEC-4722-AB90-BC991F9E2789}" destId="{C7B0EF95-6A86-4E6A-BD36-019EE888062C}" srcOrd="1" destOrd="0" presId="urn:microsoft.com/office/officeart/2005/8/layout/cycle8"/>
    <dgm:cxn modelId="{F5CB94EB-1BF3-4926-88A1-0C8AD16DC18E}" type="presParOf" srcId="{B5190AFA-5FEC-4722-AB90-BC991F9E2789}" destId="{8526EED2-5680-45A1-9CF5-9CD9B724B7BB}" srcOrd="2" destOrd="0" presId="urn:microsoft.com/office/officeart/2005/8/layout/cycle8"/>
    <dgm:cxn modelId="{382D7124-A1C7-47DF-AEE5-0EB395C501BD}" type="presParOf" srcId="{B5190AFA-5FEC-4722-AB90-BC991F9E2789}" destId="{1C877AC0-D835-460B-BBF4-ED4F44D76725}" srcOrd="3" destOrd="0" presId="urn:microsoft.com/office/officeart/2005/8/layout/cycle8"/>
    <dgm:cxn modelId="{5AD67DE7-45A3-4C55-843C-BD6D7E2F5197}" type="presParOf" srcId="{B5190AFA-5FEC-4722-AB90-BC991F9E2789}" destId="{8C51D2D9-036A-40E3-8236-831D37AA08CC}" srcOrd="4" destOrd="0" presId="urn:microsoft.com/office/officeart/2005/8/layout/cycle8"/>
    <dgm:cxn modelId="{050C92E2-C284-4538-A578-6CD30F40276C}" type="presParOf" srcId="{B5190AFA-5FEC-4722-AB90-BC991F9E2789}" destId="{3B482654-464B-4920-A88D-C239DD45845C}" srcOrd="5" destOrd="0" presId="urn:microsoft.com/office/officeart/2005/8/layout/cycle8"/>
    <dgm:cxn modelId="{5C9EFCCC-C001-4BDC-94A0-5CFB50006B68}" type="presParOf" srcId="{B5190AFA-5FEC-4722-AB90-BC991F9E2789}" destId="{FC88A172-2E37-4946-8CCA-324017BF620C}" srcOrd="6" destOrd="0" presId="urn:microsoft.com/office/officeart/2005/8/layout/cycle8"/>
    <dgm:cxn modelId="{A1330653-4164-4470-B258-32843243BBC6}" type="presParOf" srcId="{B5190AFA-5FEC-4722-AB90-BC991F9E2789}" destId="{5A3FF59A-53AE-44B9-9750-3D43DF087EBB}" srcOrd="7" destOrd="0" presId="urn:microsoft.com/office/officeart/2005/8/layout/cycle8"/>
    <dgm:cxn modelId="{6EA1938B-CBCA-4E75-BABA-41BCB0582970}" type="presParOf" srcId="{B5190AFA-5FEC-4722-AB90-BC991F9E2789}" destId="{C8160258-D9E4-476E-A7E6-83D007F9C38D}" srcOrd="8" destOrd="0" presId="urn:microsoft.com/office/officeart/2005/8/layout/cycle8"/>
    <dgm:cxn modelId="{9B55445D-143B-44F0-9FB1-F6399944B794}" type="presParOf" srcId="{B5190AFA-5FEC-4722-AB90-BC991F9E2789}" destId="{7F88E812-B165-44E8-9383-3EA1F77EC5E6}" srcOrd="9" destOrd="0" presId="urn:microsoft.com/office/officeart/2005/8/layout/cycle8"/>
    <dgm:cxn modelId="{EAE3176C-4EBB-45F3-8409-83751FAF3B51}" type="presParOf" srcId="{B5190AFA-5FEC-4722-AB90-BC991F9E2789}" destId="{7362FD9F-F52E-4209-8FA0-7F9C203E1B03}" srcOrd="10" destOrd="0" presId="urn:microsoft.com/office/officeart/2005/8/layout/cycle8"/>
    <dgm:cxn modelId="{8D4DCF5A-304B-4298-847C-F9C48258699F}" type="presParOf" srcId="{B5190AFA-5FEC-4722-AB90-BC991F9E2789}" destId="{574C55BE-F24F-4F2E-A359-57CDAA4FC192}" srcOrd="11" destOrd="0" presId="urn:microsoft.com/office/officeart/2005/8/layout/cycle8"/>
    <dgm:cxn modelId="{359D7DFB-218D-4CD1-935E-AACE9A9F1638}" type="presParOf" srcId="{B5190AFA-5FEC-4722-AB90-BC991F9E2789}" destId="{564D8A3E-738B-499A-8C68-536E8D65C58B}" srcOrd="12" destOrd="0" presId="urn:microsoft.com/office/officeart/2005/8/layout/cycle8"/>
    <dgm:cxn modelId="{E45A8D02-4E6B-4E95-A692-0C8A8274ACD0}" type="presParOf" srcId="{B5190AFA-5FEC-4722-AB90-BC991F9E2789}" destId="{072EF6B3-B851-4ECC-8EA1-0556B21D4B7A}" srcOrd="13" destOrd="0" presId="urn:microsoft.com/office/officeart/2005/8/layout/cycle8"/>
    <dgm:cxn modelId="{7007263B-0D97-40AF-8C98-0F7DA3ABA7DE}" type="presParOf" srcId="{B5190AFA-5FEC-4722-AB90-BC991F9E2789}" destId="{3640CC15-50DC-4D0D-B1CD-9BCDA41A5C21}" srcOrd="14" destOrd="0" presId="urn:microsoft.com/office/officeart/2005/8/layout/cycle8"/>
    <dgm:cxn modelId="{35809873-7CD1-4199-B506-F0E78E5B3127}" type="presParOf" srcId="{B5190AFA-5FEC-4722-AB90-BC991F9E2789}" destId="{C8B31B21-909D-4BED-848B-B4049009DA90}" srcOrd="15" destOrd="0" presId="urn:microsoft.com/office/officeart/2005/8/layout/cycle8"/>
    <dgm:cxn modelId="{0B9F0D76-0510-4085-95CD-420B835C7393}" type="presParOf" srcId="{B5190AFA-5FEC-4722-AB90-BC991F9E2789}" destId="{D6CA478A-76DE-4750-8EEB-0000AEE5FC80}" srcOrd="16" destOrd="0" presId="urn:microsoft.com/office/officeart/2005/8/layout/cycle8"/>
    <dgm:cxn modelId="{9F67FFF8-1BE6-4EAB-82F5-5AEDE602E7D2}" type="presParOf" srcId="{B5190AFA-5FEC-4722-AB90-BC991F9E2789}" destId="{2C3A9A35-D4CD-4A18-AB6A-BB2E33C70C21}" srcOrd="17" destOrd="0" presId="urn:microsoft.com/office/officeart/2005/8/layout/cycle8"/>
    <dgm:cxn modelId="{FD16676E-0E1E-49F9-8868-1BF24F3AE031}" type="presParOf" srcId="{B5190AFA-5FEC-4722-AB90-BC991F9E2789}" destId="{9F445991-FCE2-43F2-AE3C-BA1226A06091}" srcOrd="18" destOrd="0" presId="urn:microsoft.com/office/officeart/2005/8/layout/cycle8"/>
    <dgm:cxn modelId="{79B0C8C4-7AEE-4936-A3B2-F049F80CFC53}" type="presParOf" srcId="{B5190AFA-5FEC-4722-AB90-BC991F9E2789}" destId="{5CCE3E6B-FE45-48A5-82CB-3410E04AF8DF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397B4C-680C-4254-B41E-02B05FE205CE}">
      <dsp:nvSpPr>
        <dsp:cNvPr id="0" name=""/>
        <dsp:cNvSpPr/>
      </dsp:nvSpPr>
      <dsp:spPr>
        <a:xfrm>
          <a:off x="1346151" y="305578"/>
          <a:ext cx="4124515" cy="4124515"/>
        </a:xfrm>
        <a:prstGeom prst="pie">
          <a:avLst>
            <a:gd name="adj1" fmla="val 16200000"/>
            <a:gd name="adj2" fmla="val 0"/>
          </a:avLst>
        </a:prstGeom>
        <a:solidFill>
          <a:schemeClr val="bg1">
            <a:lumMod val="95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 dirty="0"/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Assess</a:t>
          </a:r>
          <a:endParaRPr lang="en-US" sz="2200" b="1" kern="1200" dirty="0"/>
        </a:p>
      </dsp:txBody>
      <dsp:txXfrm>
        <a:off x="3535581" y="1160432"/>
        <a:ext cx="1522142" cy="1129331"/>
      </dsp:txXfrm>
    </dsp:sp>
    <dsp:sp modelId="{8C51D2D9-036A-40E3-8236-831D37AA08CC}">
      <dsp:nvSpPr>
        <dsp:cNvPr id="0" name=""/>
        <dsp:cNvSpPr/>
      </dsp:nvSpPr>
      <dsp:spPr>
        <a:xfrm>
          <a:off x="1346151" y="444043"/>
          <a:ext cx="4124515" cy="4124515"/>
        </a:xfrm>
        <a:prstGeom prst="pie">
          <a:avLst>
            <a:gd name="adj1" fmla="val 0"/>
            <a:gd name="adj2" fmla="val 5400000"/>
          </a:avLst>
        </a:prstGeom>
        <a:solidFill>
          <a:schemeClr val="bg1">
            <a:lumMod val="95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 dirty="0"/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1" kern="1200" dirty="0"/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1" kern="1200" dirty="0"/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Design &amp; Implement</a:t>
          </a:r>
        </a:p>
      </dsp:txBody>
      <dsp:txXfrm>
        <a:off x="3535581" y="2584372"/>
        <a:ext cx="1522142" cy="1129331"/>
      </dsp:txXfrm>
    </dsp:sp>
    <dsp:sp modelId="{C8160258-D9E4-476E-A7E6-83D007F9C38D}">
      <dsp:nvSpPr>
        <dsp:cNvPr id="0" name=""/>
        <dsp:cNvSpPr/>
      </dsp:nvSpPr>
      <dsp:spPr>
        <a:xfrm>
          <a:off x="1207686" y="444043"/>
          <a:ext cx="4124515" cy="4124515"/>
        </a:xfrm>
        <a:prstGeom prst="pie">
          <a:avLst>
            <a:gd name="adj1" fmla="val 5400000"/>
            <a:gd name="adj2" fmla="val 10800000"/>
          </a:avLst>
        </a:prstGeom>
        <a:solidFill>
          <a:schemeClr val="bg1">
            <a:lumMod val="95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 dirty="0"/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1" kern="1200" dirty="0"/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1" kern="1200" dirty="0"/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Evaluate &amp; Adapt</a:t>
          </a:r>
        </a:p>
      </dsp:txBody>
      <dsp:txXfrm>
        <a:off x="1620628" y="2584372"/>
        <a:ext cx="1522142" cy="1129331"/>
      </dsp:txXfrm>
    </dsp:sp>
    <dsp:sp modelId="{564D8A3E-738B-499A-8C68-536E8D65C58B}">
      <dsp:nvSpPr>
        <dsp:cNvPr id="0" name=""/>
        <dsp:cNvSpPr/>
      </dsp:nvSpPr>
      <dsp:spPr>
        <a:xfrm>
          <a:off x="1207686" y="305578"/>
          <a:ext cx="4124515" cy="4124515"/>
        </a:xfrm>
        <a:prstGeom prst="pie">
          <a:avLst>
            <a:gd name="adj1" fmla="val 10800000"/>
            <a:gd name="adj2" fmla="val 16200000"/>
          </a:avLst>
        </a:prstGeom>
        <a:solidFill>
          <a:schemeClr val="bg1">
            <a:lumMod val="95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 dirty="0"/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Commit</a:t>
          </a:r>
          <a:endParaRPr lang="en-US" sz="2200" b="1" kern="1200" dirty="0"/>
        </a:p>
      </dsp:txBody>
      <dsp:txXfrm>
        <a:off x="1620628" y="1160432"/>
        <a:ext cx="1522142" cy="1129331"/>
      </dsp:txXfrm>
    </dsp:sp>
    <dsp:sp modelId="{D6CA478A-76DE-4750-8EEB-0000AEE5FC80}">
      <dsp:nvSpPr>
        <dsp:cNvPr id="0" name=""/>
        <dsp:cNvSpPr/>
      </dsp:nvSpPr>
      <dsp:spPr>
        <a:xfrm>
          <a:off x="1090824" y="50250"/>
          <a:ext cx="4635169" cy="4635169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solidFill>
          <a:srgbClr val="0C2D8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3A9A35-D4CD-4A18-AB6A-BB2E33C70C21}">
      <dsp:nvSpPr>
        <dsp:cNvPr id="0" name=""/>
        <dsp:cNvSpPr/>
      </dsp:nvSpPr>
      <dsp:spPr>
        <a:xfrm>
          <a:off x="1090824" y="188716"/>
          <a:ext cx="4635169" cy="4635169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solidFill>
          <a:srgbClr val="0C2D8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445991-FCE2-43F2-AE3C-BA1226A06091}">
      <dsp:nvSpPr>
        <dsp:cNvPr id="0" name=""/>
        <dsp:cNvSpPr/>
      </dsp:nvSpPr>
      <dsp:spPr>
        <a:xfrm>
          <a:off x="952358" y="188716"/>
          <a:ext cx="4635169" cy="4635169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solidFill>
          <a:srgbClr val="0C2D8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CE3E6B-FE45-48A5-82CB-3410E04AF8DF}">
      <dsp:nvSpPr>
        <dsp:cNvPr id="0" name=""/>
        <dsp:cNvSpPr/>
      </dsp:nvSpPr>
      <dsp:spPr>
        <a:xfrm>
          <a:off x="952358" y="50250"/>
          <a:ext cx="4635169" cy="4635169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solidFill>
          <a:srgbClr val="0C2D8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397B4C-680C-4254-B41E-02B05FE205CE}">
      <dsp:nvSpPr>
        <dsp:cNvPr id="0" name=""/>
        <dsp:cNvSpPr/>
      </dsp:nvSpPr>
      <dsp:spPr>
        <a:xfrm>
          <a:off x="894998" y="254399"/>
          <a:ext cx="3472167" cy="3472167"/>
        </a:xfrm>
        <a:prstGeom prst="pie">
          <a:avLst>
            <a:gd name="adj1" fmla="val 16200000"/>
            <a:gd name="adj2" fmla="val 0"/>
          </a:avLst>
        </a:prstGeom>
        <a:solidFill>
          <a:schemeClr val="bg1">
            <a:lumMod val="95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 dirty="0"/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Assess</a:t>
          </a:r>
        </a:p>
      </dsp:txBody>
      <dsp:txXfrm>
        <a:off x="2738141" y="974047"/>
        <a:ext cx="1281395" cy="950712"/>
      </dsp:txXfrm>
    </dsp:sp>
    <dsp:sp modelId="{8C51D2D9-036A-40E3-8236-831D37AA08CC}">
      <dsp:nvSpPr>
        <dsp:cNvPr id="0" name=""/>
        <dsp:cNvSpPr/>
      </dsp:nvSpPr>
      <dsp:spPr>
        <a:xfrm>
          <a:off x="894998" y="370965"/>
          <a:ext cx="3472167" cy="3472167"/>
        </a:xfrm>
        <a:prstGeom prst="pie">
          <a:avLst>
            <a:gd name="adj1" fmla="val 0"/>
            <a:gd name="adj2" fmla="val 5400000"/>
          </a:avLst>
        </a:prstGeom>
        <a:solidFill>
          <a:schemeClr val="bg1">
            <a:lumMod val="95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 dirty="0"/>
        </a:p>
        <a:p>
          <a:pPr marL="0"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1" kern="1200" dirty="0"/>
        </a:p>
        <a:p>
          <a:pPr marL="0" lvl="0" indent="0" algn="ctr" defTabSz="73977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Design &amp; Implement</a:t>
          </a:r>
        </a:p>
      </dsp:txBody>
      <dsp:txXfrm>
        <a:off x="2738141" y="2172772"/>
        <a:ext cx="1281395" cy="950712"/>
      </dsp:txXfrm>
    </dsp:sp>
    <dsp:sp modelId="{C8160258-D9E4-476E-A7E6-83D007F9C38D}">
      <dsp:nvSpPr>
        <dsp:cNvPr id="0" name=""/>
        <dsp:cNvSpPr/>
      </dsp:nvSpPr>
      <dsp:spPr>
        <a:xfrm>
          <a:off x="778433" y="370965"/>
          <a:ext cx="3472167" cy="3472167"/>
        </a:xfrm>
        <a:prstGeom prst="pie">
          <a:avLst>
            <a:gd name="adj1" fmla="val 5400000"/>
            <a:gd name="adj2" fmla="val 10800000"/>
          </a:avLst>
        </a:prstGeom>
        <a:solidFill>
          <a:schemeClr val="bg1">
            <a:lumMod val="95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 dirty="0"/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1" kern="1200" dirty="0"/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Evaluate &amp; Adapt</a:t>
          </a:r>
        </a:p>
      </dsp:txBody>
      <dsp:txXfrm>
        <a:off x="1126063" y="2172772"/>
        <a:ext cx="1281395" cy="950712"/>
      </dsp:txXfrm>
    </dsp:sp>
    <dsp:sp modelId="{564D8A3E-738B-499A-8C68-536E8D65C58B}">
      <dsp:nvSpPr>
        <dsp:cNvPr id="0" name=""/>
        <dsp:cNvSpPr/>
      </dsp:nvSpPr>
      <dsp:spPr>
        <a:xfrm>
          <a:off x="778433" y="254399"/>
          <a:ext cx="3472167" cy="3472167"/>
        </a:xfrm>
        <a:prstGeom prst="pie">
          <a:avLst>
            <a:gd name="adj1" fmla="val 10800000"/>
            <a:gd name="adj2" fmla="val 16200000"/>
          </a:avLst>
        </a:prstGeom>
        <a:solidFill>
          <a:schemeClr val="bg1">
            <a:lumMod val="95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 dirty="0"/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Commit</a:t>
          </a:r>
          <a:endParaRPr lang="en-US" sz="2200" b="1" kern="1200" dirty="0"/>
        </a:p>
      </dsp:txBody>
      <dsp:txXfrm>
        <a:off x="1126063" y="974047"/>
        <a:ext cx="1281395" cy="950712"/>
      </dsp:txXfrm>
    </dsp:sp>
    <dsp:sp modelId="{D6CA478A-76DE-4750-8EEB-0000AEE5FC80}">
      <dsp:nvSpPr>
        <dsp:cNvPr id="0" name=""/>
        <dsp:cNvSpPr/>
      </dsp:nvSpPr>
      <dsp:spPr>
        <a:xfrm>
          <a:off x="680055" y="39456"/>
          <a:ext cx="3902055" cy="3902055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solidFill>
          <a:srgbClr val="0C2D8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3A9A35-D4CD-4A18-AB6A-BB2E33C70C21}">
      <dsp:nvSpPr>
        <dsp:cNvPr id="0" name=""/>
        <dsp:cNvSpPr/>
      </dsp:nvSpPr>
      <dsp:spPr>
        <a:xfrm>
          <a:off x="680055" y="156021"/>
          <a:ext cx="3902055" cy="3902055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solidFill>
          <a:srgbClr val="A6192E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445991-FCE2-43F2-AE3C-BA1226A06091}">
      <dsp:nvSpPr>
        <dsp:cNvPr id="0" name=""/>
        <dsp:cNvSpPr/>
      </dsp:nvSpPr>
      <dsp:spPr>
        <a:xfrm>
          <a:off x="563489" y="156021"/>
          <a:ext cx="3902055" cy="3902055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solidFill>
          <a:srgbClr val="0C2D8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CE3E6B-FE45-48A5-82CB-3410E04AF8DF}">
      <dsp:nvSpPr>
        <dsp:cNvPr id="0" name=""/>
        <dsp:cNvSpPr/>
      </dsp:nvSpPr>
      <dsp:spPr>
        <a:xfrm>
          <a:off x="563489" y="39456"/>
          <a:ext cx="3902055" cy="3902055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solidFill>
          <a:srgbClr val="0C2D8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28440" cy="352143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540" y="1"/>
            <a:ext cx="4028440" cy="352143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r">
              <a:defRPr sz="1200"/>
            </a:lvl1pPr>
          </a:lstStyle>
          <a:p>
            <a:fld id="{348BAAC7-AFE9-4753-970E-0823CD612CD2}" type="datetimeFigureOut">
              <a:rPr lang="en-US" smtClean="0"/>
              <a:t>6/10/2025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94" tIns="45647" rIns="91294" bIns="4564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73757"/>
            <a:ext cx="7437120" cy="2760344"/>
          </a:xfrm>
          <a:prstGeom prst="rect">
            <a:avLst/>
          </a:prstGeom>
        </p:spPr>
        <p:txBody>
          <a:bodyPr vert="horz" lIns="91294" tIns="45647" rIns="91294" bIns="4564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258"/>
            <a:ext cx="4028440" cy="352142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540" y="6658258"/>
            <a:ext cx="4028440" cy="352142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r">
              <a:defRPr sz="1200"/>
            </a:lvl1pPr>
          </a:lstStyle>
          <a:p>
            <a:fld id="{A2FA1C1A-A568-45CB-B1CF-54E5695E0CF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976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FA1C1A-A568-45CB-B1CF-54E5695E0CF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06343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620ADA-6576-56FF-5863-EE433F99C7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0B43986-ADAB-D60C-57AE-5C9652DA564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E2FB0DA-F83C-A290-884A-0D44179D8E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5498C1-1894-5620-AD2E-625FC9BA49C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2937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D03A7E34-3662-4CEA-9417-503A77ABA331}" type="slidenum">
              <a:rPr lang="en-US" altLang="en-US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pPr defTabSz="912937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altLang="en-US" kern="12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68957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19A8E3-A5B6-F6DB-B06B-1A39AEE545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1462833-F8A0-681A-DF87-8D46C6112AB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7F56AAD-D20E-1919-77CA-6BA51ADCCB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2937">
              <a:defRPr/>
            </a:pPr>
            <a:endParaRPr lang="en-US" b="0" u="non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F503E9-4B79-4F55-1DF5-8CD8972678E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FA1C1A-A568-45CB-B1CF-54E5695E0CFC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9592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FA1C1A-A568-45CB-B1CF-54E5695E0CFC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2157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D4D1B8-BC7E-FFF3-3253-6D2D1DAB24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39C1FB1-B228-D87C-2F20-058354CFBE4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A3BC5DC-89FF-5A60-B932-16B3611407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u="sng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735691-18FC-D136-0245-D58935A5E12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FA1C1A-A568-45CB-B1CF-54E5695E0CFC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3607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A6F091-E31D-0CC7-C021-2E7A1FB62B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B063F12-5136-C7D2-886B-05D8FCA1691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8FC030F-5455-D4A6-2EB9-7DAB84528A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u="non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3CBCA7-72D7-E746-DC9B-7BFB1E42B7C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FA1C1A-A568-45CB-B1CF-54E5695E0CFC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60062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7DB444-684F-997D-49A7-5C46C658F9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36B703E-1A42-CF6C-4A29-93A9E498926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38132CE-FF53-3608-8E76-666A2BE2DA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u="sng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A580B4-90EE-68A4-6F83-8F4D7C6F1C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FA1C1A-A568-45CB-B1CF-54E5695E0CFC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66054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44BB1C-65F5-9F44-F845-ED8DFE3896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9874342-252E-4C0F-9669-9963C61CA83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BAFC7F2-3159-E82F-9FD2-D1509FC3CD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u="sng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2A4B60-6EC0-6456-8361-6699BB9D7EF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FA1C1A-A568-45CB-B1CF-54E5695E0CFC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4958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6BDFFE-EB76-EE68-23FC-D0FDB8705C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B001C5E-1C99-AA2C-7DB9-1A5628F87D4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364E244-BA1B-048E-E566-8A208C55F4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u="sng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1AE07C-83AB-6D21-D59C-F25CCB7794F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FA1C1A-A568-45CB-B1CF-54E5695E0CFC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70892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B57F46-4B91-F376-3945-43EBCF04A8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7D8689D-9A5B-C178-00B5-DF0755981F9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EDC8DBC-2EE6-0ED9-B675-C2E6029B0F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u="sng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C64DF9-BC9E-3556-1041-375F05F0A53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FA1C1A-A568-45CB-B1CF-54E5695E0CFC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9762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A3AD12-EC47-19DF-2D30-AC16FFBDD1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858F0B3-9835-4402-9A68-16300509B7D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B2EB159-3F47-3EC9-CD9D-D7F5701093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9C137C-A5EF-DE35-EFA2-8DF175693E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FA1C1A-A568-45CB-B1CF-54E5695E0CFC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4076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FA1C1A-A568-45CB-B1CF-54E5695E0CF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5791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4598B6-02F3-5FD1-54DA-0DD7721476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5E8D676-593A-B1A1-EA5D-D58925C825A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5A79F4D-473E-F422-B374-1F73359179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950891-DC24-15FA-C741-E35D46D9EBB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2937">
              <a:defRPr/>
            </a:pPr>
            <a:fld id="{A2FA1C1A-A568-45CB-B1CF-54E5695E0CFC}" type="slidenum">
              <a:rPr lang="en-US"/>
              <a:pPr defTabSz="912937"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70699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C2D4DB-52E0-3D72-2AE3-C977A0A906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F3ECA42-262B-9EF5-300B-F32252157DC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69BE091-3879-618B-D980-CA25DF8773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u="sng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0D167C-788E-68B5-E3B3-F3999C17292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FA1C1A-A568-45CB-B1CF-54E5695E0CFC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65756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1F7157-DDA8-19FC-69AF-75C6FBDE8C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07BE33D-BBB9-FDB5-0437-E224984948E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8F26E34-47AE-EDB3-54A3-FB50CFA192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u="sng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7FDDEF-0828-EBFC-7937-DDA27B9AB09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FA1C1A-A568-45CB-B1CF-54E5695E0CFC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61121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2937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D03A7E34-3662-4CEA-9417-503A77ABA331}" type="slidenum">
              <a:rPr lang="en-US" altLang="en-US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pPr defTabSz="912937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n-US" altLang="en-US" kern="12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800038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342A95-760A-86A3-CAEB-0DE96FD332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93B4866-44AA-96F3-E57D-741A1F13B0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2DCED30-19C4-0AE3-573F-B74A96203E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u="sng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1771CB-1204-D88E-AB51-A1CC8AE2359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FA1C1A-A568-45CB-B1CF-54E5695E0CFC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449500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0582E5-F8EF-3642-BF1A-C0D8132252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5747053-87C9-4598-9315-1252AE72561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AEEC79F-A7F3-8844-393E-4FE5391729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u="sng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D6DF9-7902-A594-B0BE-97CD128EE1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FA1C1A-A568-45CB-B1CF-54E5695E0CFC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4075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E06B0A-A0A5-C0F9-9835-EC32BD54D4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5405A46-9648-0432-2D7B-3188FEE5BC5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724247E-6B67-B3CC-5D90-6766970884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u="sng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A73258-EFA4-99E8-AFB6-ED38D7E331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FA1C1A-A568-45CB-B1CF-54E5695E0CF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8521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BB65D6-58BA-2101-8780-373109CA36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DFE8CA8-5AF5-3567-285C-F1A21649F80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217424E-1B66-A8A0-58F4-908ED5968B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u="sng" dirty="0"/>
          </a:p>
          <a:p>
            <a:endParaRPr lang="en-US" b="1" u="sng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CDDCE6-03DF-8B89-BFBF-205E9B91D36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FA1C1A-A568-45CB-B1CF-54E5695E0CF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57973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0DBE95-52AC-0A79-7A23-D0906D3D45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A3FE759-597F-301D-7EDC-C3AE2AB495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724CEE6-03FC-70A1-249C-87F46F77B7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u="sng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E50E85-05C6-EB6F-6F1F-BF9C9D58CCA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FA1C1A-A568-45CB-B1CF-54E5695E0CFC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9051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800902-303B-70B1-5144-565FC70D83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EF0E25A-65D2-76FB-E7DB-BD26BF15540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645C400-F1B3-0D2F-F96E-5E13578F68A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u="sng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8AE52B-E7C6-7124-36E8-5299F54EC15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FA1C1A-A568-45CB-B1CF-54E5695E0CFC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2593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D342D6-6EB0-FCB3-AB26-06EBAB65FD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4B76DA0-0696-7C52-3AE3-2B902E5FD9E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19F5099-EEA6-BC2E-EA0E-5ADF3A1CA8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u="sng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2A42FD-8FA3-4A22-23B9-D576961BE3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FA1C1A-A568-45CB-B1CF-54E5695E0CFC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76067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335574-0D93-BCD1-B717-0D0077C6EA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E4EC0EC-7EE6-7B16-A186-FF331E770FB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C48EA35-9966-C8D8-A4A2-2116FB312C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2937">
              <a:defRPr/>
            </a:pPr>
            <a:endParaRPr lang="en-US" b="1" dirty="0">
              <a:solidFill>
                <a:srgbClr val="44546A">
                  <a:lumMod val="75000"/>
                </a:srgbClr>
              </a:solidFill>
              <a:latin typeface="Arial" panose="020B0604020202020204"/>
              <a:ea typeface="Libre Baskerville" charset="0"/>
              <a:cs typeface="Libre Baskerville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DAF1D6-CE6C-A3FE-8AAD-A1F81C713A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FA1C1A-A568-45CB-B1CF-54E5695E0CFC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80507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281F5E-8527-A772-7D26-1C2F592157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5AAF7F5-F304-38C6-1B2D-5ECBCFE3804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250115D-2FF3-9E50-C7EE-40CF5462C9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u="sng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421BFC-D2A2-3E9D-186C-7BFB3C4067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FA1C1A-A568-45CB-B1CF-54E5695E0CFC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576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1">
                <a:solidFill>
                  <a:srgbClr val="141C7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600" b="1" i="1">
                <a:solidFill>
                  <a:schemeClr val="tx1"/>
                </a:solidFill>
                <a:latin typeface="Century Schoolbook"/>
                <a:cs typeface="Century Schoolbook"/>
              </a:defRPr>
            </a:lvl1pPr>
          </a:lstStyle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dirty="0"/>
              <a:t>One</a:t>
            </a:r>
            <a:r>
              <a:rPr spc="-30" dirty="0"/>
              <a:t> </a:t>
            </a:r>
            <a:r>
              <a:rPr dirty="0"/>
              <a:t>Team,</a:t>
            </a:r>
            <a:r>
              <a:rPr spc="-30" dirty="0"/>
              <a:t> </a:t>
            </a:r>
            <a:r>
              <a:rPr dirty="0"/>
              <a:t>One</a:t>
            </a:r>
            <a:r>
              <a:rPr spc="-25" dirty="0"/>
              <a:t> </a:t>
            </a:r>
            <a:r>
              <a:rPr spc="-10" dirty="0"/>
              <a:t>Fight!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6/10/2025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7E7E7E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As of: 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8CC8AD-DEDE-45A8-AB78-F8B699CF4FFF}" type="slidenum">
              <a:rPr lang="en-US" altLang="en-US" smtClean="0"/>
              <a:pPr>
                <a:defRPr/>
              </a:pPr>
              <a:t>‹#›</a:t>
            </a:fld>
            <a:endParaRPr lang="en-US" alt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205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As of: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520405-4A19-4BC4-9193-41F6583A41F2}" type="slidenum">
              <a:rPr lang="en-US" altLang="en-US" smtClean="0"/>
              <a:pPr>
                <a:defRPr/>
              </a:pPr>
              <a:t>‹#›</a:t>
            </a:fld>
            <a:endParaRPr lang="en-US" alt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5779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As of: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E9C438-D4A3-4372-96AC-CB86D778BA59}" type="slidenum">
              <a:rPr lang="en-US" altLang="en-US" smtClean="0"/>
              <a:pPr>
                <a:defRPr/>
              </a:pPr>
              <a:t>‹#›</a:t>
            </a:fld>
            <a:endParaRPr lang="en-US" alt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4957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As of: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62C073-046A-4B57-9E0E-48AE818F95F7}" type="slidenum">
              <a:rPr lang="en-US" altLang="en-US" smtClean="0"/>
              <a:pPr>
                <a:defRPr/>
              </a:pPr>
              <a:t>‹#›</a:t>
            </a:fld>
            <a:endParaRPr lang="en-US" alt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9403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00584" y="76200"/>
            <a:ext cx="2842683" cy="6172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8301" y="76200"/>
            <a:ext cx="8329084" cy="6172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As of: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266AB3-AFB6-47EB-BDC7-CB5A8F58DCC1}" type="slidenum">
              <a:rPr lang="en-US" altLang="en-US" smtClean="0"/>
              <a:pPr>
                <a:defRPr/>
              </a:pPr>
              <a:t>‹#›</a:t>
            </a:fld>
            <a:endParaRPr lang="en-US" alt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9808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0346" y="1500187"/>
            <a:ext cx="11196638" cy="47434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As of: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256DB1-98A0-4C5B-B461-C003FBFE3B06}" type="slidenum">
              <a:rPr lang="en-US" altLang="en-US"/>
              <a:pPr>
                <a:defRPr/>
              </a:pPr>
              <a:t>‹#›</a:t>
            </a:fld>
            <a:endParaRPr lang="en-US" alt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3851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3450" y="76200"/>
            <a:ext cx="9480550" cy="1076325"/>
          </a:xfrm>
        </p:spPr>
        <p:txBody>
          <a:bodyPr lIns="0" tIns="0" rIns="0" bIns="0"/>
          <a:lstStyle>
            <a:lvl1pPr>
              <a:defRPr i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As of: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7B13A13-7937-40FD-EEA1-19860BC7B97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16367" y="1516063"/>
            <a:ext cx="11181921" cy="4605337"/>
          </a:xfrm>
        </p:spPr>
        <p:txBody>
          <a:bodyPr/>
          <a:lstStyle>
            <a:lvl1pPr>
              <a:defRPr b="1"/>
            </a:lvl1pPr>
          </a:lstStyle>
          <a:p>
            <a:pPr lvl="0"/>
            <a:endParaRPr lang="en-US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938EBB2C-EEAA-5586-F515-4FB26F209C5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650538" y="6524625"/>
            <a:ext cx="15240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520405-4A19-4BC4-9193-41F6583A41F2}" type="slidenum">
              <a:rPr lang="en-US" altLang="en-US"/>
              <a:pPr>
                <a:defRPr/>
              </a:pPr>
              <a:t>‹#›</a:t>
            </a:fld>
            <a:endParaRPr lang="en-US" alt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401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1">
                <a:solidFill>
                  <a:srgbClr val="141C7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600" b="1" i="1">
                <a:solidFill>
                  <a:schemeClr val="tx1"/>
                </a:solidFill>
                <a:latin typeface="Century Schoolbook"/>
                <a:cs typeface="Century Schoolbook"/>
              </a:defRPr>
            </a:lvl1pPr>
          </a:lstStyle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dirty="0"/>
              <a:t>One</a:t>
            </a:r>
            <a:r>
              <a:rPr spc="-30" dirty="0"/>
              <a:t> </a:t>
            </a:r>
            <a:r>
              <a:rPr dirty="0"/>
              <a:t>Team,</a:t>
            </a:r>
            <a:r>
              <a:rPr spc="-30" dirty="0"/>
              <a:t> </a:t>
            </a:r>
            <a:r>
              <a:rPr dirty="0"/>
              <a:t>One</a:t>
            </a:r>
            <a:r>
              <a:rPr spc="-25" dirty="0"/>
              <a:t> </a:t>
            </a:r>
            <a:r>
              <a:rPr spc="-10" dirty="0"/>
              <a:t>Fight!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6/10/2025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7E7E7E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1">
                <a:solidFill>
                  <a:srgbClr val="141C7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600" b="1" i="1">
                <a:solidFill>
                  <a:schemeClr val="tx1"/>
                </a:solidFill>
                <a:latin typeface="Century Schoolbook"/>
                <a:cs typeface="Century Schoolbook"/>
              </a:defRPr>
            </a:lvl1pPr>
          </a:lstStyle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dirty="0"/>
              <a:t>One</a:t>
            </a:r>
            <a:r>
              <a:rPr spc="-30" dirty="0"/>
              <a:t> </a:t>
            </a:r>
            <a:r>
              <a:rPr dirty="0"/>
              <a:t>Team,</a:t>
            </a:r>
            <a:r>
              <a:rPr spc="-30" dirty="0"/>
              <a:t> </a:t>
            </a:r>
            <a:r>
              <a:rPr dirty="0"/>
              <a:t>One</a:t>
            </a:r>
            <a:r>
              <a:rPr spc="-25" dirty="0"/>
              <a:t> </a:t>
            </a:r>
            <a:r>
              <a:rPr spc="-10" dirty="0"/>
              <a:t>Fight!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6/10/2025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7E7E7E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1">
                <a:solidFill>
                  <a:srgbClr val="141C7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600" b="1" i="1">
                <a:solidFill>
                  <a:schemeClr val="tx1"/>
                </a:solidFill>
                <a:latin typeface="Century Schoolbook"/>
                <a:cs typeface="Century Schoolbook"/>
              </a:defRPr>
            </a:lvl1pPr>
          </a:lstStyle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dirty="0"/>
              <a:t>One</a:t>
            </a:r>
            <a:r>
              <a:rPr spc="-30" dirty="0"/>
              <a:t> </a:t>
            </a:r>
            <a:r>
              <a:rPr dirty="0"/>
              <a:t>Team,</a:t>
            </a:r>
            <a:r>
              <a:rPr spc="-30" dirty="0"/>
              <a:t> </a:t>
            </a:r>
            <a:r>
              <a:rPr dirty="0"/>
              <a:t>One</a:t>
            </a:r>
            <a:r>
              <a:rPr spc="-25" dirty="0"/>
              <a:t> </a:t>
            </a:r>
            <a:r>
              <a:rPr spc="-10" dirty="0"/>
              <a:t>Fight!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6/10/2025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7E7E7E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600" b="1" i="1">
                <a:solidFill>
                  <a:schemeClr val="tx1"/>
                </a:solidFill>
                <a:latin typeface="Century Schoolbook"/>
                <a:cs typeface="Century Schoolbook"/>
              </a:defRPr>
            </a:lvl1pPr>
          </a:lstStyle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dirty="0"/>
              <a:t>One</a:t>
            </a:r>
            <a:r>
              <a:rPr spc="-30" dirty="0"/>
              <a:t> </a:t>
            </a:r>
            <a:r>
              <a:rPr dirty="0"/>
              <a:t>Team,</a:t>
            </a:r>
            <a:r>
              <a:rPr spc="-30" dirty="0"/>
              <a:t> </a:t>
            </a:r>
            <a:r>
              <a:rPr dirty="0"/>
              <a:t>One</a:t>
            </a:r>
            <a:r>
              <a:rPr spc="-25" dirty="0"/>
              <a:t> </a:t>
            </a:r>
            <a:r>
              <a:rPr spc="-10" dirty="0"/>
              <a:t>Fight!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6/10/2025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7E7E7E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2"/>
          <p:cNvSpPr>
            <a:spLocks noChangeShapeType="1"/>
          </p:cNvSpPr>
          <p:nvPr/>
        </p:nvSpPr>
        <p:spPr bwMode="auto">
          <a:xfrm>
            <a:off x="508000" y="6451600"/>
            <a:ext cx="11176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508000" y="1231900"/>
            <a:ext cx="11176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5" name="Picture 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5427" y="3018726"/>
            <a:ext cx="3104853" cy="326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508000" y="500063"/>
            <a:ext cx="11176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3600" b="1" i="1" dirty="0"/>
              <a:t>Department of the Air Force</a:t>
            </a:r>
          </a:p>
        </p:txBody>
      </p:sp>
      <p:sp>
        <p:nvSpPr>
          <p:cNvPr id="7" name="Text Box 1029"/>
          <p:cNvSpPr txBox="1">
            <a:spLocks noChangeArrowheads="1"/>
          </p:cNvSpPr>
          <p:nvPr/>
        </p:nvSpPr>
        <p:spPr bwMode="auto">
          <a:xfrm>
            <a:off x="508000" y="1280443"/>
            <a:ext cx="11176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sz="1600" b="1" i="1" dirty="0">
                <a:latin typeface="Century Schoolbook" panose="02040604050505020304" pitchFamily="18" charset="0"/>
              </a:rPr>
              <a:t>One Team, One Fight!</a:t>
            </a:r>
          </a:p>
        </p:txBody>
      </p:sp>
      <p:sp>
        <p:nvSpPr>
          <p:cNvPr id="8" name="Date Placeholder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As of: </a:t>
            </a:r>
          </a:p>
        </p:txBody>
      </p:sp>
      <p:sp>
        <p:nvSpPr>
          <p:cNvPr id="9" name="Slide Number Placeholder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05F756-8005-40BC-BDB4-25D0D689C1DD}" type="slidenum">
              <a:rPr lang="en-US" altLang="en-US" smtClean="0"/>
              <a:pPr>
                <a:defRPr/>
              </a:pPr>
              <a:t>‹#›</a:t>
            </a:fld>
            <a:endParaRPr lang="en-US" altLang="en-US" dirty="0">
              <a:solidFill>
                <a:schemeClr val="bg2"/>
              </a:solidFill>
            </a:endParaRPr>
          </a:p>
        </p:txBody>
      </p:sp>
      <p:pic>
        <p:nvPicPr>
          <p:cNvPr id="2" name="Picture 13">
            <a:extLst>
              <a:ext uri="{FF2B5EF4-FFF2-40B4-BE49-F238E27FC236}">
                <a16:creationId xmlns:a16="http://schemas.microsoft.com/office/drawing/2014/main" id="{2BA96C89-FFD8-080E-D4E0-B187F062FE9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5427" y="3018726"/>
            <a:ext cx="3104853" cy="326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5">
            <a:extLst>
              <a:ext uri="{FF2B5EF4-FFF2-40B4-BE49-F238E27FC236}">
                <a16:creationId xmlns:a16="http://schemas.microsoft.com/office/drawing/2014/main" id="{D27785E2-F3C2-736B-C823-B1B74CF01DE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68300" y="2054429"/>
            <a:ext cx="11315700" cy="1600200"/>
          </a:xfrm>
        </p:spPr>
        <p:txBody>
          <a:bodyPr/>
          <a:lstStyle>
            <a:lvl1pPr>
              <a:defRPr sz="4400" i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974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As of: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256DB1-98A0-4C5B-B461-C003FBFE3B06}" type="slidenum">
              <a:rPr lang="en-US" altLang="en-US" smtClean="0"/>
              <a:pPr>
                <a:defRPr/>
              </a:pPr>
              <a:t>‹#›</a:t>
            </a:fld>
            <a:endParaRPr lang="en-US" alt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550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As of: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A3360C-AE3B-4A8A-9E7D-39D4F0D2B7E6}" type="slidenum">
              <a:rPr lang="en-US" altLang="en-US" smtClean="0"/>
              <a:pPr>
                <a:defRPr/>
              </a:pPr>
              <a:t>‹#›</a:t>
            </a:fld>
            <a:endParaRPr lang="en-US" alt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133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8300" y="1504950"/>
            <a:ext cx="5496984" cy="4743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68485" y="1504950"/>
            <a:ext cx="5496983" cy="4743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As of: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1983CB-FF2E-4ABB-9D4A-533B2E07245C}" type="slidenum">
              <a:rPr lang="en-US" altLang="en-US" smtClean="0"/>
              <a:pPr>
                <a:defRPr/>
              </a:pPr>
              <a:t>‹#›</a:t>
            </a:fld>
            <a:endParaRPr lang="en-US" alt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247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507491" y="6451091"/>
            <a:ext cx="11177270" cy="0"/>
          </a:xfrm>
          <a:custGeom>
            <a:avLst/>
            <a:gdLst/>
            <a:ahLst/>
            <a:cxnLst/>
            <a:rect l="l" t="t" r="r" b="b"/>
            <a:pathLst>
              <a:path w="11177270">
                <a:moveTo>
                  <a:pt x="0" y="0"/>
                </a:moveTo>
                <a:lnTo>
                  <a:pt x="11177016" y="0"/>
                </a:lnTo>
              </a:path>
            </a:pathLst>
          </a:custGeom>
          <a:ln w="57150">
            <a:solidFill>
              <a:srgbClr val="0B2C83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bg object 17"/>
          <p:cNvSpPr/>
          <p:nvPr/>
        </p:nvSpPr>
        <p:spPr>
          <a:xfrm>
            <a:off x="507491" y="1231391"/>
            <a:ext cx="11177270" cy="0"/>
          </a:xfrm>
          <a:custGeom>
            <a:avLst/>
            <a:gdLst/>
            <a:ahLst/>
            <a:cxnLst/>
            <a:rect l="l" t="t" r="r" b="b"/>
            <a:pathLst>
              <a:path w="11177270">
                <a:moveTo>
                  <a:pt x="0" y="0"/>
                </a:moveTo>
                <a:lnTo>
                  <a:pt x="11177016" y="0"/>
                </a:lnTo>
              </a:path>
            </a:pathLst>
          </a:custGeom>
          <a:ln w="57150">
            <a:solidFill>
              <a:srgbClr val="0B2C83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18" name="bg object 1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39139" y="115823"/>
            <a:ext cx="1011935" cy="101193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914965" y="135128"/>
            <a:ext cx="7749158" cy="87585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1">
                <a:solidFill>
                  <a:srgbClr val="141C7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924511" y="1940673"/>
            <a:ext cx="6191884" cy="16751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946046" y="6524131"/>
            <a:ext cx="2301240" cy="2692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Century Schoolbook"/>
                <a:cs typeface="Century Schoolbook"/>
              </a:defRPr>
            </a:lvl1pPr>
          </a:lstStyle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dirty="0"/>
              <a:t>One</a:t>
            </a:r>
            <a:r>
              <a:rPr spc="-30" dirty="0"/>
              <a:t> </a:t>
            </a:r>
            <a:r>
              <a:rPr dirty="0"/>
              <a:t>Team,</a:t>
            </a:r>
            <a:r>
              <a:rPr spc="-30" dirty="0"/>
              <a:t> </a:t>
            </a:r>
            <a:r>
              <a:rPr dirty="0"/>
              <a:t>One</a:t>
            </a:r>
            <a:r>
              <a:rPr spc="-25" dirty="0"/>
              <a:t> </a:t>
            </a:r>
            <a:r>
              <a:rPr spc="-10" dirty="0"/>
              <a:t>Fight!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6/10/2025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928665" y="6566579"/>
            <a:ext cx="203834" cy="1670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rgbClr val="7E7E7E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102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24625"/>
            <a:ext cx="162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rgbClr val="969696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 dirty="0"/>
              <a:t>As of: </a:t>
            </a:r>
          </a:p>
        </p:txBody>
      </p:sp>
      <p:sp>
        <p:nvSpPr>
          <p:cNvPr id="49156" name="Rectangle 102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650538" y="6524625"/>
            <a:ext cx="152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7F7F7F"/>
                </a:solidFill>
              </a:defRPr>
            </a:lvl1pPr>
          </a:lstStyle>
          <a:p>
            <a:pPr>
              <a:defRPr/>
            </a:pPr>
            <a:fld id="{2F0766A9-09BE-4FD5-8E67-84EF6C310E62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028" name="Rectangle 1030"/>
          <p:cNvSpPr>
            <a:spLocks noGrp="1" noChangeArrowheads="1"/>
          </p:cNvSpPr>
          <p:nvPr>
            <p:ph type="title"/>
          </p:nvPr>
        </p:nvSpPr>
        <p:spPr bwMode="auto">
          <a:xfrm>
            <a:off x="2217738" y="76200"/>
            <a:ext cx="9525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9" name="Line 1035"/>
          <p:cNvSpPr>
            <a:spLocks noChangeShapeType="1"/>
          </p:cNvSpPr>
          <p:nvPr/>
        </p:nvSpPr>
        <p:spPr bwMode="auto">
          <a:xfrm>
            <a:off x="508000" y="6451600"/>
            <a:ext cx="11176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30" name="Line 1036"/>
          <p:cNvSpPr>
            <a:spLocks noChangeShapeType="1"/>
          </p:cNvSpPr>
          <p:nvPr/>
        </p:nvSpPr>
        <p:spPr bwMode="auto">
          <a:xfrm>
            <a:off x="508000" y="1231900"/>
            <a:ext cx="11176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1031" name="Picture 1037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457" y="116157"/>
            <a:ext cx="1012287" cy="101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Rectangle 1040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8300" y="1504950"/>
            <a:ext cx="11196638" cy="474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0"/>
            <a:r>
              <a:rPr lang="en-US" altLang="en-US" dirty="0"/>
              <a:t>2nd Bullet</a:t>
            </a:r>
          </a:p>
        </p:txBody>
      </p:sp>
      <p:sp>
        <p:nvSpPr>
          <p:cNvPr id="9" name="Text Box 1029"/>
          <p:cNvSpPr txBox="1">
            <a:spLocks noChangeArrowheads="1"/>
          </p:cNvSpPr>
          <p:nvPr/>
        </p:nvSpPr>
        <p:spPr bwMode="auto">
          <a:xfrm>
            <a:off x="508000" y="6491288"/>
            <a:ext cx="11176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sz="1600" b="1" i="1" dirty="0">
                <a:latin typeface="Century Schoolbook" panose="02040604050505020304" pitchFamily="18" charset="0"/>
              </a:rPr>
              <a:t>One Team, One Fight!</a:t>
            </a:r>
          </a:p>
        </p:txBody>
      </p:sp>
    </p:spTree>
    <p:extLst>
      <p:ext uri="{BB962C8B-B14F-4D97-AF65-F5344CB8AC3E}">
        <p14:creationId xmlns:p14="http://schemas.microsoft.com/office/powerpoint/2010/main" val="1860445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hf hdr="0" ftr="0" dt="0"/>
  <p:txStyles>
    <p:titleStyle>
      <a:lvl1pPr algn="r" rtl="0" eaLnBrk="1" fontAlgn="base" hangingPunct="1">
        <a:spcBef>
          <a:spcPct val="0"/>
        </a:spcBef>
        <a:spcAft>
          <a:spcPct val="0"/>
        </a:spcAft>
        <a:defRPr sz="3600" b="1" i="1">
          <a:solidFill>
            <a:srgbClr val="151C77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600" b="1" i="1">
          <a:solidFill>
            <a:srgbClr val="151C77"/>
          </a:solidFill>
          <a:latin typeface="Arial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600" b="1" i="1">
          <a:solidFill>
            <a:srgbClr val="151C77"/>
          </a:solidFill>
          <a:latin typeface="Arial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600" b="1" i="1">
          <a:solidFill>
            <a:srgbClr val="151C77"/>
          </a:solidFill>
          <a:latin typeface="Arial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600" b="1" i="1">
          <a:solidFill>
            <a:srgbClr val="151C77"/>
          </a:solidFill>
          <a:latin typeface="Arial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600" b="1" i="1">
          <a:solidFill>
            <a:srgbClr val="151C77"/>
          </a:solidFill>
          <a:latin typeface="Arial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600" b="1" i="1">
          <a:solidFill>
            <a:srgbClr val="151C77"/>
          </a:solidFill>
          <a:latin typeface="Arial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600" b="1" i="1">
          <a:solidFill>
            <a:srgbClr val="151C77"/>
          </a:solidFill>
          <a:latin typeface="Arial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600" b="1" i="1">
          <a:solidFill>
            <a:srgbClr val="151C77"/>
          </a:solidFill>
          <a:latin typeface="Arial" charset="0"/>
        </a:defRPr>
      </a:lvl9pPr>
    </p:titleStyle>
    <p:bodyStyle>
      <a:lvl1pPr marL="285750" indent="-285750" algn="l" rtl="0" eaLnBrk="1" fontAlgn="base" hangingPunct="1">
        <a:spcBef>
          <a:spcPct val="50000"/>
        </a:spcBef>
        <a:spcAft>
          <a:spcPct val="0"/>
        </a:spcAft>
        <a:buClr>
          <a:srgbClr val="151C77"/>
        </a:buClr>
        <a:buSzPct val="80000"/>
        <a:buFont typeface="Wingdings" panose="05000000000000000000" pitchFamily="2" charset="2"/>
        <a:buChar char="n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688975" indent="-282575" algn="l" rtl="0" eaLnBrk="1" fontAlgn="base" hangingPunct="1">
        <a:spcBef>
          <a:spcPct val="25000"/>
        </a:spcBef>
        <a:spcAft>
          <a:spcPct val="0"/>
        </a:spcAft>
        <a:buClr>
          <a:srgbClr val="151C77"/>
        </a:buClr>
        <a:buSzPct val="80000"/>
        <a:buFont typeface="Wingdings" panose="05000000000000000000" pitchFamily="2" charset="2"/>
        <a:buChar char="n"/>
        <a:defRPr sz="2000" b="1">
          <a:solidFill>
            <a:schemeClr val="tx1"/>
          </a:solidFill>
          <a:latin typeface="+mn-lt"/>
        </a:defRPr>
      </a:lvl2pPr>
      <a:lvl3pPr marL="1027113" indent="-223838" algn="l" rtl="0" eaLnBrk="1" fontAlgn="base" hangingPunct="1">
        <a:spcBef>
          <a:spcPct val="25000"/>
        </a:spcBef>
        <a:spcAft>
          <a:spcPct val="0"/>
        </a:spcAft>
        <a:buClr>
          <a:srgbClr val="151C77"/>
        </a:buClr>
        <a:buSzPct val="80000"/>
        <a:buFont typeface="Wingdings" panose="05000000000000000000" pitchFamily="2" charset="2"/>
        <a:buChar char="n"/>
        <a:defRPr sz="2000" b="1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5000"/>
        </a:spcBef>
        <a:spcAft>
          <a:spcPct val="0"/>
        </a:spcAft>
        <a:buClr>
          <a:srgbClr val="151C77"/>
        </a:buClr>
        <a:buSzPct val="80000"/>
        <a:buFont typeface="Wingdings" panose="05000000000000000000" pitchFamily="2" charset="2"/>
        <a:buChar char="n"/>
        <a:defRPr sz="2000" b="1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13" Type="http://schemas.openxmlformats.org/officeDocument/2006/relationships/image" Target="../media/image28.png"/><Relationship Id="rId18" Type="http://schemas.openxmlformats.org/officeDocument/2006/relationships/image" Target="../media/image33.svg"/><Relationship Id="rId3" Type="http://schemas.openxmlformats.org/officeDocument/2006/relationships/notesSlide" Target="../notesSlides/notesSlide10.xml"/><Relationship Id="rId7" Type="http://schemas.openxmlformats.org/officeDocument/2006/relationships/diagramLayout" Target="../diagrams/layout1.xml"/><Relationship Id="rId12" Type="http://schemas.openxmlformats.org/officeDocument/2006/relationships/image" Target="../media/image27.svg"/><Relationship Id="rId17" Type="http://schemas.openxmlformats.org/officeDocument/2006/relationships/image" Target="../media/image32.png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31.svg"/><Relationship Id="rId1" Type="http://schemas.openxmlformats.org/officeDocument/2006/relationships/tags" Target="../tags/tag1.xml"/><Relationship Id="rId6" Type="http://schemas.openxmlformats.org/officeDocument/2006/relationships/diagramData" Target="../diagrams/data1.xml"/><Relationship Id="rId11" Type="http://schemas.openxmlformats.org/officeDocument/2006/relationships/image" Target="../media/image26.png"/><Relationship Id="rId5" Type="http://schemas.openxmlformats.org/officeDocument/2006/relationships/image" Target="../media/image25.emf"/><Relationship Id="rId15" Type="http://schemas.openxmlformats.org/officeDocument/2006/relationships/image" Target="../media/image30.png"/><Relationship Id="rId10" Type="http://schemas.microsoft.com/office/2007/relationships/diagramDrawing" Target="../diagrams/drawing1.xml"/><Relationship Id="rId4" Type="http://schemas.openxmlformats.org/officeDocument/2006/relationships/oleObject" Target="../embeddings/oleObject1.bin"/><Relationship Id="rId9" Type="http://schemas.openxmlformats.org/officeDocument/2006/relationships/diagramColors" Target="../diagrams/colors1.xml"/><Relationship Id="rId14" Type="http://schemas.openxmlformats.org/officeDocument/2006/relationships/image" Target="../media/image29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sv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29.svg"/><Relationship Id="rId5" Type="http://schemas.openxmlformats.org/officeDocument/2006/relationships/diagramQuickStyle" Target="../diagrams/quickStyle2.xml"/><Relationship Id="rId15" Type="http://schemas.openxmlformats.org/officeDocument/2006/relationships/image" Target="../media/image33.svg"/><Relationship Id="rId10" Type="http://schemas.openxmlformats.org/officeDocument/2006/relationships/image" Target="../media/image28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27.svg"/><Relationship Id="rId1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acfe.com/" TargetMode="External"/><Relationship Id="rId3" Type="http://schemas.openxmlformats.org/officeDocument/2006/relationships/hyperlink" Target="https://www.gao.gov/products/gao-15-593sp" TargetMode="External"/><Relationship Id="rId7" Type="http://schemas.openxmlformats.org/officeDocument/2006/relationships/hyperlink" Target="https://www.linkedin.com/company/office-of-the-under-secretary-of-defense-comptroller/posts/?feedView=all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osd.pentagon.ousd-c.mbx.odcfo-rmic@mail.mil" TargetMode="External"/><Relationship Id="rId5" Type="http://schemas.openxmlformats.org/officeDocument/2006/relationships/hyperlink" Target="https://www.dodig.mil/Resources/Fraud-Detection-Resources/" TargetMode="External"/><Relationship Id="rId4" Type="http://schemas.openxmlformats.org/officeDocument/2006/relationships/hyperlink" Target="https://oversight.house.gov/release/hearing-wrap-up-dod-fraud-risk-management-needs-improvement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odig.mil/Components/Administrative-Investigations/DoD-Hotline/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angela.palma.1@us.af.mil" TargetMode="External"/><Relationship Id="rId5" Type="http://schemas.openxmlformats.org/officeDocument/2006/relationships/hyperlink" Target="mailto:saf.ag.afaa-doo.workflow@us.af.mil" TargetMode="External"/><Relationship Id="rId4" Type="http://schemas.openxmlformats.org/officeDocument/2006/relationships/hyperlink" Target="https://www.osi.af.mil/Submit-a-Tip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NGDgSIMw_4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MZJ-ii7QDPk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sv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svg"/><Relationship Id="rId4" Type="http://schemas.openxmlformats.org/officeDocument/2006/relationships/image" Target="../media/image15.svg"/><Relationship Id="rId9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7491" y="6451091"/>
            <a:ext cx="11177270" cy="0"/>
          </a:xfrm>
          <a:custGeom>
            <a:avLst/>
            <a:gdLst/>
            <a:ahLst/>
            <a:cxnLst/>
            <a:rect l="l" t="t" r="r" b="b"/>
            <a:pathLst>
              <a:path w="11177270">
                <a:moveTo>
                  <a:pt x="0" y="0"/>
                </a:moveTo>
                <a:lnTo>
                  <a:pt x="11177016" y="0"/>
                </a:lnTo>
              </a:path>
            </a:pathLst>
          </a:custGeom>
          <a:ln w="57150">
            <a:solidFill>
              <a:srgbClr val="0B2C83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507491" y="1231391"/>
            <a:ext cx="11177270" cy="0"/>
          </a:xfrm>
          <a:custGeom>
            <a:avLst/>
            <a:gdLst/>
            <a:ahLst/>
            <a:cxnLst/>
            <a:rect l="l" t="t" r="r" b="b"/>
            <a:pathLst>
              <a:path w="11177270">
                <a:moveTo>
                  <a:pt x="0" y="0"/>
                </a:moveTo>
                <a:lnTo>
                  <a:pt x="11177016" y="0"/>
                </a:lnTo>
              </a:path>
            </a:pathLst>
          </a:custGeom>
          <a:ln w="57150">
            <a:solidFill>
              <a:srgbClr val="0B2C83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7912" y="3218464"/>
            <a:ext cx="2910492" cy="2924837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068478" y="520890"/>
            <a:ext cx="60559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000000"/>
                </a:solidFill>
              </a:rPr>
              <a:t>Department</a:t>
            </a:r>
            <a:r>
              <a:rPr spc="-5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of</a:t>
            </a:r>
            <a:r>
              <a:rPr spc="-2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the</a:t>
            </a:r>
            <a:r>
              <a:rPr spc="-16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Air</a:t>
            </a:r>
            <a:r>
              <a:rPr spc="-30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Force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946046" y="1310415"/>
            <a:ext cx="230124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i="1" dirty="0">
                <a:latin typeface="Century Schoolbook"/>
                <a:cs typeface="Century Schoolbook"/>
              </a:rPr>
              <a:t>One</a:t>
            </a:r>
            <a:r>
              <a:rPr sz="1600" b="1" i="1" spc="-30" dirty="0">
                <a:latin typeface="Century Schoolbook"/>
                <a:cs typeface="Century Schoolbook"/>
              </a:rPr>
              <a:t> </a:t>
            </a:r>
            <a:r>
              <a:rPr sz="1600" b="1" i="1" dirty="0">
                <a:latin typeface="Century Schoolbook"/>
                <a:cs typeface="Century Schoolbook"/>
              </a:rPr>
              <a:t>Team,</a:t>
            </a:r>
            <a:r>
              <a:rPr sz="1600" b="1" i="1" spc="-30" dirty="0">
                <a:latin typeface="Century Schoolbook"/>
                <a:cs typeface="Century Schoolbook"/>
              </a:rPr>
              <a:t> </a:t>
            </a:r>
            <a:r>
              <a:rPr sz="1600" b="1" i="1" dirty="0">
                <a:latin typeface="Century Schoolbook"/>
                <a:cs typeface="Century Schoolbook"/>
              </a:rPr>
              <a:t>One</a:t>
            </a:r>
            <a:r>
              <a:rPr sz="1600" b="1" i="1" spc="-25" dirty="0">
                <a:latin typeface="Century Schoolbook"/>
                <a:cs typeface="Century Schoolbook"/>
              </a:rPr>
              <a:t> </a:t>
            </a:r>
            <a:r>
              <a:rPr sz="1600" b="1" i="1" spc="-10" dirty="0">
                <a:latin typeface="Century Schoolbook"/>
                <a:cs typeface="Century Schoolbook"/>
              </a:rPr>
              <a:t>Fight!</a:t>
            </a:r>
            <a:endParaRPr sz="1600" dirty="0">
              <a:latin typeface="Century Schoolbook"/>
              <a:cs typeface="Century Schoolboo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58740" y="4962376"/>
            <a:ext cx="6350761" cy="13670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</a:pPr>
            <a:r>
              <a:rPr lang="en-US" sz="2400" b="1" i="1" dirty="0">
                <a:latin typeface="Arial"/>
                <a:cs typeface="Arial"/>
              </a:rPr>
              <a:t>Angela Palma</a:t>
            </a:r>
            <a:endParaRPr sz="2400" i="1" dirty="0">
              <a:latin typeface="Arial"/>
              <a:cs typeface="Arial"/>
            </a:endParaRPr>
          </a:p>
          <a:p>
            <a:pPr marL="1200785" marR="5080" indent="168910" algn="r">
              <a:lnSpc>
                <a:spcPct val="100000"/>
              </a:lnSpc>
              <a:spcBef>
                <a:spcPts val="5"/>
              </a:spcBef>
            </a:pPr>
            <a:r>
              <a:rPr lang="en-US" sz="1600" b="1" spc="-10" dirty="0">
                <a:latin typeface="Arial"/>
                <a:cs typeface="Arial"/>
              </a:rPr>
              <a:t>Associate Director</a:t>
            </a:r>
          </a:p>
          <a:p>
            <a:pPr marL="1200785" marR="5080" indent="168910" algn="r">
              <a:lnSpc>
                <a:spcPct val="100000"/>
              </a:lnSpc>
              <a:spcBef>
                <a:spcPts val="5"/>
              </a:spcBef>
            </a:pPr>
            <a:r>
              <a:rPr lang="en-US" sz="1600" b="1" spc="-10" dirty="0">
                <a:latin typeface="Arial"/>
                <a:cs typeface="Arial"/>
              </a:rPr>
              <a:t>Financial Management Division</a:t>
            </a:r>
          </a:p>
          <a:p>
            <a:pPr marL="1200785" marR="5080" indent="168910" algn="r">
              <a:lnSpc>
                <a:spcPct val="100000"/>
              </a:lnSpc>
              <a:spcBef>
                <a:spcPts val="5"/>
              </a:spcBef>
            </a:pPr>
            <a:r>
              <a:rPr lang="en-US" sz="1600" b="1" spc="-10" dirty="0">
                <a:latin typeface="Arial"/>
                <a:cs typeface="Arial"/>
              </a:rPr>
              <a:t>Air Force Audit Agency</a:t>
            </a:r>
          </a:p>
          <a:p>
            <a:pPr marL="1200785" marR="5080" indent="168910" algn="r">
              <a:lnSpc>
                <a:spcPct val="100000"/>
              </a:lnSpc>
              <a:spcBef>
                <a:spcPts val="5"/>
              </a:spcBef>
            </a:pPr>
            <a:r>
              <a:rPr lang="en-US" sz="1600" b="1" spc="-10" dirty="0">
                <a:latin typeface="Arial"/>
                <a:cs typeface="Arial"/>
              </a:rPr>
              <a:t>11 June 2025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253158" y="1859778"/>
            <a:ext cx="9018620" cy="276037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  <a:tabLst>
                <a:tab pos="6971030" algn="l"/>
              </a:tabLst>
            </a:pPr>
            <a:endParaRPr lang="en-US" sz="4400" b="1" dirty="0">
              <a:solidFill>
                <a:srgbClr val="151C77"/>
              </a:solidFill>
              <a:latin typeface="Arial"/>
              <a:cs typeface="Arial"/>
            </a:endParaRPr>
          </a:p>
          <a:p>
            <a:pPr marL="12700" algn="ctr">
              <a:lnSpc>
                <a:spcPct val="100000"/>
              </a:lnSpc>
              <a:spcBef>
                <a:spcPts val="105"/>
              </a:spcBef>
              <a:tabLst>
                <a:tab pos="6971030" algn="l"/>
              </a:tabLst>
            </a:pPr>
            <a:r>
              <a:rPr lang="en-US" sz="4400" b="1" dirty="0">
                <a:solidFill>
                  <a:srgbClr val="151C77"/>
                </a:solidFill>
                <a:latin typeface="Arial"/>
                <a:cs typeface="Arial"/>
              </a:rPr>
              <a:t>DoD Fraud</a:t>
            </a:r>
          </a:p>
          <a:p>
            <a:pPr marL="12700" algn="ctr">
              <a:lnSpc>
                <a:spcPct val="100000"/>
              </a:lnSpc>
              <a:spcBef>
                <a:spcPts val="105"/>
              </a:spcBef>
              <a:tabLst>
                <a:tab pos="6971030" algn="l"/>
              </a:tabLst>
            </a:pPr>
            <a:r>
              <a:rPr lang="en-US" sz="4400" b="1" dirty="0">
                <a:solidFill>
                  <a:srgbClr val="151C77"/>
                </a:solidFill>
                <a:latin typeface="Arial"/>
                <a:cs typeface="Arial"/>
              </a:rPr>
              <a:t> Risk Management</a:t>
            </a:r>
          </a:p>
          <a:p>
            <a:pPr marL="12700" algn="ctr">
              <a:lnSpc>
                <a:spcPct val="100000"/>
              </a:lnSpc>
              <a:spcBef>
                <a:spcPts val="105"/>
              </a:spcBef>
              <a:tabLst>
                <a:tab pos="6971030" algn="l"/>
              </a:tabLst>
            </a:pPr>
            <a:endParaRPr sz="4400" dirty="0">
              <a:solidFill>
                <a:srgbClr val="151C77"/>
              </a:solidFill>
              <a:latin typeface="Arial"/>
              <a:cs typeface="Arial"/>
            </a:endParaRP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4C53D536-52B7-66B8-9B0D-59F13F26998E}"/>
              </a:ext>
            </a:extLst>
          </p:cNvPr>
          <p:cNvSpPr txBox="1">
            <a:spLocks/>
          </p:cNvSpPr>
          <p:nvPr/>
        </p:nvSpPr>
        <p:spPr>
          <a:xfrm>
            <a:off x="10650538" y="6524625"/>
            <a:ext cx="1524000" cy="304800"/>
          </a:xfrm>
          <a:prstGeom prst="rect">
            <a:avLst/>
          </a:prstGeom>
        </p:spPr>
        <p:txBody>
          <a:bodyPr/>
          <a:lstStyle>
            <a:defPPr>
              <a:defRPr kern="0"/>
            </a:def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000" kern="1200" dirty="0">
              <a:solidFill>
                <a:srgbClr val="808080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A42480-FBAE-6B5B-A0EC-3CFDFC3989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C720EEA5-2194-7595-7850-D1E4873919C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53" imgH="363" progId="TCLayout.ActiveDocument.1">
                  <p:embed/>
                </p:oleObj>
              </mc:Choice>
              <mc:Fallback>
                <p:oleObj name="think-cell Slide" r:id="rId4" imgW="353" imgH="363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C720EEA5-2194-7595-7850-D1E4873919C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49E993C3-800E-946F-AC20-4D567E30C6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Background</a:t>
            </a:r>
            <a:br>
              <a:rPr lang="en-US" dirty="0"/>
            </a:br>
            <a:r>
              <a:rPr lang="en-US" dirty="0"/>
              <a:t>GAO FR Framework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DCEF75-1E0E-1854-0481-D3F700E4B1E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650538" y="6524625"/>
            <a:ext cx="1524000" cy="304800"/>
          </a:xfr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4520405-4A19-4BC4-9193-41F6583A41F2}" type="slidenum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CA936C5-4CD6-0C1F-52D1-1B610400BB12}"/>
              </a:ext>
            </a:extLst>
          </p:cNvPr>
          <p:cNvSpPr/>
          <p:nvPr/>
        </p:nvSpPr>
        <p:spPr bwMode="auto">
          <a:xfrm>
            <a:off x="3583331" y="5354033"/>
            <a:ext cx="7951444" cy="829712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9BC60BF2-4751-7A9C-D7FD-38BF56A1AC77}"/>
              </a:ext>
            </a:extLst>
          </p:cNvPr>
          <p:cNvSpPr/>
          <p:nvPr/>
        </p:nvSpPr>
        <p:spPr bwMode="auto">
          <a:xfrm>
            <a:off x="3583331" y="4068158"/>
            <a:ext cx="7951444" cy="829712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0D60BEB1-9AD4-12DA-E71C-5C08889AE0A8}"/>
              </a:ext>
            </a:extLst>
          </p:cNvPr>
          <p:cNvSpPr/>
          <p:nvPr/>
        </p:nvSpPr>
        <p:spPr bwMode="auto">
          <a:xfrm>
            <a:off x="3583331" y="2770738"/>
            <a:ext cx="7951444" cy="829712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4DAF63CC-F784-6F11-C13E-5E2E53DC742D}"/>
              </a:ext>
            </a:extLst>
          </p:cNvPr>
          <p:cNvSpPr/>
          <p:nvPr/>
        </p:nvSpPr>
        <p:spPr bwMode="auto">
          <a:xfrm>
            <a:off x="3583331" y="1484863"/>
            <a:ext cx="7951444" cy="829712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Flowchart: Connector 18">
            <a:extLst>
              <a:ext uri="{FF2B5EF4-FFF2-40B4-BE49-F238E27FC236}">
                <a16:creationId xmlns:a16="http://schemas.microsoft.com/office/drawing/2014/main" id="{8B947C3D-BA03-FEA4-441A-F61EA960E4E0}"/>
              </a:ext>
            </a:extLst>
          </p:cNvPr>
          <p:cNvSpPr/>
          <p:nvPr/>
        </p:nvSpPr>
        <p:spPr bwMode="auto">
          <a:xfrm>
            <a:off x="521678" y="1354412"/>
            <a:ext cx="5490729" cy="4910137"/>
          </a:xfrm>
          <a:prstGeom prst="flowChartConnector">
            <a:avLst/>
          </a:prstGeom>
          <a:solidFill>
            <a:srgbClr val="FFFFF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C3169E8-C4AE-40D7-A894-653EC3D80430}"/>
              </a:ext>
            </a:extLst>
          </p:cNvPr>
          <p:cNvGrpSpPr/>
          <p:nvPr/>
        </p:nvGrpSpPr>
        <p:grpSpPr>
          <a:xfrm>
            <a:off x="45179" y="1345870"/>
            <a:ext cx="6714353" cy="4910137"/>
            <a:chOff x="4714432" y="1355894"/>
            <a:chExt cx="7056501" cy="4987755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9CF4DFCB-2726-94CE-638B-DCA29B50BBF9}"/>
                </a:ext>
              </a:extLst>
            </p:cNvPr>
            <p:cNvGrpSpPr/>
            <p:nvPr/>
          </p:nvGrpSpPr>
          <p:grpSpPr>
            <a:xfrm>
              <a:off x="4714432" y="1355894"/>
              <a:ext cx="7056501" cy="4987755"/>
              <a:chOff x="4714432" y="1355894"/>
              <a:chExt cx="7056501" cy="4987755"/>
            </a:xfrm>
          </p:grpSpPr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34059322-FD1C-9F76-F071-D29307D6EB73}"/>
                  </a:ext>
                </a:extLst>
              </p:cNvPr>
              <p:cNvGrpSpPr/>
              <p:nvPr/>
            </p:nvGrpSpPr>
            <p:grpSpPr>
              <a:xfrm>
                <a:off x="4714432" y="1355894"/>
                <a:ext cx="7056501" cy="4987755"/>
                <a:chOff x="6297613" y="1378035"/>
                <a:chExt cx="7056501" cy="4987755"/>
              </a:xfrm>
            </p:grpSpPr>
            <p:graphicFrame>
              <p:nvGraphicFramePr>
                <p:cNvPr id="26" name="Diagram 25">
                  <a:extLst>
                    <a:ext uri="{FF2B5EF4-FFF2-40B4-BE49-F238E27FC236}">
                      <a16:creationId xmlns:a16="http://schemas.microsoft.com/office/drawing/2014/main" id="{D320EDA6-7976-BDD3-DCC3-AC02A0C81045}"/>
                    </a:ext>
                  </a:extLst>
                </p:cNvPr>
                <p:cNvGraphicFramePr/>
                <p:nvPr/>
              </p:nvGraphicFramePr>
              <p:xfrm>
                <a:off x="6297613" y="1378035"/>
                <a:ext cx="7056501" cy="4987755"/>
              </p:xfrm>
              <a:graphic>
                <a:graphicData uri="http://schemas.openxmlformats.org/drawingml/2006/diagram">
                  <dgm:relIds xmlns:dgm="http://schemas.openxmlformats.org/drawingml/2006/diagram" xmlns:r="http://schemas.openxmlformats.org/officeDocument/2006/relationships" r:dm="rId6" r:lo="rId7" r:qs="rId8" r:cs="rId9"/>
                </a:graphicData>
              </a:graphic>
            </p:graphicFrame>
            <p:pic>
              <p:nvPicPr>
                <p:cNvPr id="27" name="Graphic 26" descr="Cycle with people outline">
                  <a:extLst>
                    <a:ext uri="{FF2B5EF4-FFF2-40B4-BE49-F238E27FC236}">
                      <a16:creationId xmlns:a16="http://schemas.microsoft.com/office/drawing/2014/main" id="{41E56DC6-2848-49D7-4C28-16BD6EE1EA1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>
                  <a:extLst>
                    <a:ext uri="{96DAC541-7B7A-43D3-8B79-37D633B846F1}">
                      <asvg:svgBlip xmlns:asvg="http://schemas.microsoft.com/office/drawing/2016/SVG/main" r:embed="rId12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448675" y="2495550"/>
                  <a:ext cx="790575" cy="790575"/>
                </a:xfrm>
                <a:prstGeom prst="rect">
                  <a:avLst/>
                </a:prstGeom>
              </p:spPr>
            </p:pic>
          </p:grpSp>
          <p:pic>
            <p:nvPicPr>
              <p:cNvPr id="25" name="Graphic 24" descr="Checklist outline">
                <a:extLst>
                  <a:ext uri="{FF2B5EF4-FFF2-40B4-BE49-F238E27FC236}">
                    <a16:creationId xmlns:a16="http://schemas.microsoft.com/office/drawing/2014/main" id="{6AD2E478-A100-A4F2-160F-DC6A9613DA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p:blipFill>
            <p:spPr>
              <a:xfrm>
                <a:off x="8782050" y="2436980"/>
                <a:ext cx="790575" cy="790575"/>
              </a:xfrm>
              <a:prstGeom prst="rect">
                <a:avLst/>
              </a:prstGeom>
            </p:spPr>
          </p:pic>
        </p:grpSp>
        <p:pic>
          <p:nvPicPr>
            <p:cNvPr id="22" name="Graphic 21" descr="Bar chart outline">
              <a:extLst>
                <a:ext uri="{FF2B5EF4-FFF2-40B4-BE49-F238E27FC236}">
                  <a16:creationId xmlns:a16="http://schemas.microsoft.com/office/drawing/2014/main" id="{8E1B584F-AEE7-FAD9-0157-E1F81DAC0CFC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6817869" y="4064654"/>
              <a:ext cx="790575" cy="790575"/>
            </a:xfrm>
            <a:prstGeom prst="rect">
              <a:avLst/>
            </a:prstGeom>
          </p:spPr>
        </p:pic>
        <p:pic>
          <p:nvPicPr>
            <p:cNvPr id="23" name="Graphic 22" descr="Playbook outline">
              <a:extLst>
                <a:ext uri="{FF2B5EF4-FFF2-40B4-BE49-F238E27FC236}">
                  <a16:creationId xmlns:a16="http://schemas.microsoft.com/office/drawing/2014/main" id="{E86BF43E-268F-EF3C-C36A-28B04B0B9884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8782049" y="4082246"/>
              <a:ext cx="790575" cy="790575"/>
            </a:xfrm>
            <a:prstGeom prst="rect">
              <a:avLst/>
            </a:prstGeom>
          </p:spPr>
        </p:pic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99604DD5-E8E1-DCF7-FD10-EFF5589CDD93}"/>
              </a:ext>
            </a:extLst>
          </p:cNvPr>
          <p:cNvSpPr txBox="1"/>
          <p:nvPr/>
        </p:nvSpPr>
        <p:spPr>
          <a:xfrm>
            <a:off x="5490469" y="1715053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Commit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46429E4-C46C-293B-B24A-46A042DA79CC}"/>
              </a:ext>
            </a:extLst>
          </p:cNvPr>
          <p:cNvSpPr txBox="1"/>
          <p:nvPr/>
        </p:nvSpPr>
        <p:spPr>
          <a:xfrm>
            <a:off x="6060546" y="3000928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Assess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A58FAD4-9041-0E31-4749-91051BFEA25C}"/>
              </a:ext>
            </a:extLst>
          </p:cNvPr>
          <p:cNvSpPr txBox="1"/>
          <p:nvPr/>
        </p:nvSpPr>
        <p:spPr>
          <a:xfrm>
            <a:off x="6060546" y="4159848"/>
            <a:ext cx="13388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Design &amp; </a:t>
            </a:r>
          </a:p>
          <a:p>
            <a:r>
              <a:rPr lang="en-US" b="1" dirty="0"/>
              <a:t>Implement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2F551A0-0E0C-F707-A099-4B0AFEB968F6}"/>
              </a:ext>
            </a:extLst>
          </p:cNvPr>
          <p:cNvSpPr txBox="1"/>
          <p:nvPr/>
        </p:nvSpPr>
        <p:spPr>
          <a:xfrm>
            <a:off x="5330169" y="5465493"/>
            <a:ext cx="13644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Evaluate &amp;</a:t>
            </a:r>
          </a:p>
          <a:p>
            <a:r>
              <a:rPr lang="en-US" b="1" dirty="0"/>
              <a:t>Adapt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F1C9B85-269E-B85C-DF98-BFA0F9CA9C76}"/>
              </a:ext>
            </a:extLst>
          </p:cNvPr>
          <p:cNvSpPr txBox="1"/>
          <p:nvPr/>
        </p:nvSpPr>
        <p:spPr>
          <a:xfrm>
            <a:off x="6901481" y="1534754"/>
            <a:ext cx="43475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Commit to combatting fraud by creating an organizational culture and structure conducive to fraud risk management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B913F04-AE34-39B5-FD41-D819E03C19DA}"/>
              </a:ext>
            </a:extLst>
          </p:cNvPr>
          <p:cNvSpPr txBox="1"/>
          <p:nvPr/>
        </p:nvSpPr>
        <p:spPr>
          <a:xfrm>
            <a:off x="7389849" y="2816262"/>
            <a:ext cx="413209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Plan regular fraud risk assessments and document key fraud risks in a strategic fraud risk profile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7014CEC-580C-CCF4-DF06-B46B8645E948}"/>
              </a:ext>
            </a:extLst>
          </p:cNvPr>
          <p:cNvSpPr txBox="1"/>
          <p:nvPr/>
        </p:nvSpPr>
        <p:spPr>
          <a:xfrm>
            <a:off x="7389849" y="4113722"/>
            <a:ext cx="41835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Design and implement a strategy with specific control activities to mitigate key fraud risks and collaborate to help ensure effective implementation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16B4C92-56E9-BA28-0293-7AAD9403D51A}"/>
              </a:ext>
            </a:extLst>
          </p:cNvPr>
          <p:cNvSpPr txBox="1"/>
          <p:nvPr/>
        </p:nvSpPr>
        <p:spPr>
          <a:xfrm>
            <a:off x="6980238" y="5399557"/>
            <a:ext cx="413209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Evaluate outcomes using a risk-based approach and adapt activities to improve fraud risk management</a:t>
            </a:r>
          </a:p>
        </p:txBody>
      </p:sp>
    </p:spTree>
    <p:extLst>
      <p:ext uri="{BB962C8B-B14F-4D97-AF65-F5344CB8AC3E}">
        <p14:creationId xmlns:p14="http://schemas.microsoft.com/office/powerpoint/2010/main" val="15289153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140AE9-C7CA-237D-E1E9-EBB9E9FE90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AA6763-D16C-C78F-0EA8-1F54AF05416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7256DB1-98A0-4C5B-B461-C003FBFE3B06}" type="slidenum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646440F-7784-F40D-0137-597FAFE370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675" y="1352867"/>
            <a:ext cx="6176725" cy="3676333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/>
              <a:t>GAO Reports</a:t>
            </a:r>
          </a:p>
          <a:p>
            <a:r>
              <a:rPr lang="en-US" dirty="0"/>
              <a:t>GAO-21-309, </a:t>
            </a:r>
            <a:r>
              <a:rPr lang="en-US" i="1" dirty="0"/>
              <a:t>DoD Fraud Risk Management, </a:t>
            </a:r>
            <a:r>
              <a:rPr lang="en-US" dirty="0"/>
              <a:t>found DoD took initial steps to align with the GAO Fraud Risk Framework but had no comprehensive approach (participation, fraud risk assessments)</a:t>
            </a:r>
          </a:p>
          <a:p>
            <a:r>
              <a:rPr lang="en-US" dirty="0"/>
              <a:t>GAO-24-105358, DoD FRM:  Enhanced Data Analytics Can Help Manage Fraud Risks, found DoD’s FRM Strategy lacked data analytics requirements, unclear responsibilities, and  had no timeline for implementation</a:t>
            </a:r>
          </a:p>
          <a:p>
            <a:pPr marL="4064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2"/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55CC922-DA97-3F8F-A626-8423EE4C74F1}"/>
              </a:ext>
            </a:extLst>
          </p:cNvPr>
          <p:cNvSpPr txBox="1">
            <a:spLocks/>
          </p:cNvSpPr>
          <p:nvPr/>
        </p:nvSpPr>
        <p:spPr bwMode="auto">
          <a:xfrm>
            <a:off x="4530906" y="85515"/>
            <a:ext cx="71437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151C77"/>
                </a:solidFill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151C77"/>
                </a:solidFill>
                <a:latin typeface="Arial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151C77"/>
                </a:solidFill>
                <a:latin typeface="Arial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151C77"/>
                </a:solidFill>
                <a:latin typeface="Arial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151C77"/>
                </a:solidFill>
                <a:latin typeface="Arial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151C77"/>
                </a:solidFill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151C77"/>
                </a:solidFill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151C77"/>
                </a:solidFill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151C77"/>
                </a:solidFill>
                <a:latin typeface="Arial" charset="0"/>
              </a:defRPr>
            </a:lvl9pPr>
          </a:lstStyle>
          <a:p>
            <a:r>
              <a:rPr lang="en-US" altLang="en-US" dirty="0"/>
              <a:t>Background</a:t>
            </a:r>
          </a:p>
          <a:p>
            <a:r>
              <a:rPr lang="en-US" altLang="en-US" dirty="0"/>
              <a:t>GAO Reports</a:t>
            </a:r>
          </a:p>
        </p:txBody>
      </p:sp>
      <p:pic>
        <p:nvPicPr>
          <p:cNvPr id="2052" name="Picture 4" descr="The Pentagon building">
            <a:extLst>
              <a:ext uri="{FF2B5EF4-FFF2-40B4-BE49-F238E27FC236}">
                <a16:creationId xmlns:a16="http://schemas.microsoft.com/office/drawing/2014/main" id="{EC55CAA6-65BD-91F0-9C21-67C6E43656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2058059"/>
            <a:ext cx="3857625" cy="2741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74C4457-780F-BCD3-69D8-B09D4FFF448A}"/>
              </a:ext>
            </a:extLst>
          </p:cNvPr>
          <p:cNvSpPr txBox="1"/>
          <p:nvPr/>
        </p:nvSpPr>
        <p:spPr>
          <a:xfrm>
            <a:off x="484206" y="6017124"/>
            <a:ext cx="115061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New for 2025:  GAO expanded DoD’s Financial Management High Risk Area to include FRM.</a:t>
            </a:r>
          </a:p>
        </p:txBody>
      </p:sp>
    </p:spTree>
    <p:extLst>
      <p:ext uri="{BB962C8B-B14F-4D97-AF65-F5344CB8AC3E}">
        <p14:creationId xmlns:p14="http://schemas.microsoft.com/office/powerpoint/2010/main" val="18009205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ABFE7D-F0BC-ED19-312A-8718A7F75D2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7256DB1-98A0-4C5B-B461-C003FBFE3B06}" type="slidenum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AAEBA5C-4AF2-FD21-EA21-75F4229D77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2530" y="1295400"/>
            <a:ext cx="11418470" cy="51054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/>
              <a:t>GAO FR Framework Implementation</a:t>
            </a:r>
          </a:p>
          <a:p>
            <a:r>
              <a:rPr lang="en-US" altLang="en-US" u="sng" dirty="0"/>
              <a:t>Commit </a:t>
            </a:r>
            <a:r>
              <a:rPr lang="en-US" altLang="en-US" dirty="0"/>
              <a:t> (task force, strategy, comms)</a:t>
            </a:r>
          </a:p>
          <a:p>
            <a:r>
              <a:rPr lang="en-US" altLang="en-US" u="sng" dirty="0"/>
              <a:t>Assess</a:t>
            </a:r>
            <a:r>
              <a:rPr lang="en-US" altLang="en-US" dirty="0"/>
              <a:t> (risk &amp; control assessments)</a:t>
            </a:r>
          </a:p>
          <a:p>
            <a:r>
              <a:rPr lang="en-US" u="sng" dirty="0"/>
              <a:t>Design and Implement </a:t>
            </a:r>
            <a:r>
              <a:rPr lang="en-US" dirty="0"/>
              <a:t>(risk register, dashboards)</a:t>
            </a:r>
          </a:p>
          <a:p>
            <a:r>
              <a:rPr lang="en-US" u="sng" dirty="0"/>
              <a:t>Evaluate and Adapt</a:t>
            </a:r>
            <a:r>
              <a:rPr lang="en-US" b="0" dirty="0"/>
              <a:t> </a:t>
            </a:r>
            <a:r>
              <a:rPr lang="en-US" dirty="0"/>
              <a:t>(training, focus areas)</a:t>
            </a:r>
          </a:p>
          <a:p>
            <a:pPr marL="0" indent="0">
              <a:buNone/>
            </a:pPr>
            <a:r>
              <a:rPr lang="en-US" dirty="0"/>
              <a:t>Working Groups</a:t>
            </a:r>
          </a:p>
          <a:p>
            <a:pPr lvl="1"/>
            <a:r>
              <a:rPr lang="en-US" dirty="0"/>
              <a:t>Confirmed Fraud </a:t>
            </a:r>
          </a:p>
          <a:p>
            <a:pPr lvl="2"/>
            <a:r>
              <a:rPr lang="en-US" dirty="0"/>
              <a:t>Military Departments and DoD OIG</a:t>
            </a:r>
          </a:p>
          <a:p>
            <a:pPr lvl="2"/>
            <a:r>
              <a:rPr lang="en-US" dirty="0"/>
              <a:t>Effort to streamline and share data</a:t>
            </a:r>
          </a:p>
          <a:p>
            <a:pPr lvl="1"/>
            <a:r>
              <a:rPr lang="en-US" dirty="0"/>
              <a:t>Procurement Fraud</a:t>
            </a:r>
          </a:p>
          <a:p>
            <a:pPr lvl="2"/>
            <a:r>
              <a:rPr lang="en-US" dirty="0"/>
              <a:t>OUSD Acquisition and Sustainment</a:t>
            </a:r>
          </a:p>
          <a:p>
            <a:pPr lvl="2"/>
            <a:r>
              <a:rPr lang="en-US" dirty="0"/>
              <a:t>Information Sharing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E836876-DB26-226F-056D-A11DFE5BAF9A}"/>
              </a:ext>
            </a:extLst>
          </p:cNvPr>
          <p:cNvSpPr txBox="1">
            <a:spLocks/>
          </p:cNvSpPr>
          <p:nvPr/>
        </p:nvSpPr>
        <p:spPr bwMode="auto">
          <a:xfrm>
            <a:off x="4530906" y="85515"/>
            <a:ext cx="71437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151C77"/>
                </a:solidFill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151C77"/>
                </a:solidFill>
                <a:latin typeface="Arial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151C77"/>
                </a:solidFill>
                <a:latin typeface="Arial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151C77"/>
                </a:solidFill>
                <a:latin typeface="Arial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151C77"/>
                </a:solidFill>
                <a:latin typeface="Arial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151C77"/>
                </a:solidFill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151C77"/>
                </a:solidFill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151C77"/>
                </a:solidFill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151C77"/>
                </a:solidFill>
                <a:latin typeface="Arial" charset="0"/>
              </a:defRPr>
            </a:lvl9pPr>
          </a:lstStyle>
          <a:p>
            <a:r>
              <a:rPr lang="en-US" altLang="en-US" dirty="0"/>
              <a:t>DoD FRM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F417974-B719-1B9F-06BE-ACFBFCF4DD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9566" y="1703470"/>
            <a:ext cx="3352972" cy="4064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1668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547ED2-68E8-FE3A-3BCC-ADADA22693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E6BABA-6954-5255-E55B-4DCDD48FC4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7256DB1-98A0-4C5B-B461-C003FBFE3B06}" type="slidenum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2357782-1919-1C95-43B6-3D6FDCFBDD3B}"/>
              </a:ext>
            </a:extLst>
          </p:cNvPr>
          <p:cNvSpPr txBox="1">
            <a:spLocks/>
          </p:cNvSpPr>
          <p:nvPr/>
        </p:nvSpPr>
        <p:spPr bwMode="auto">
          <a:xfrm>
            <a:off x="4648200" y="380436"/>
            <a:ext cx="71437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151C77"/>
                </a:solidFill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151C77"/>
                </a:solidFill>
                <a:latin typeface="Arial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151C77"/>
                </a:solidFill>
                <a:latin typeface="Arial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151C77"/>
                </a:solidFill>
                <a:latin typeface="Arial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151C77"/>
                </a:solidFill>
                <a:latin typeface="Arial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151C77"/>
                </a:solidFill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151C77"/>
                </a:solidFill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151C77"/>
                </a:solidFill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151C77"/>
                </a:solidFill>
                <a:latin typeface="Arial" charset="0"/>
              </a:defRPr>
            </a:lvl9pPr>
          </a:lstStyle>
          <a:p>
            <a:r>
              <a:rPr lang="en-US" altLang="en-US" dirty="0"/>
              <a:t>DoD FRM</a:t>
            </a:r>
          </a:p>
          <a:p>
            <a:endParaRPr lang="en-US" alt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374EC09-C738-AE12-F712-94157A983165}"/>
              </a:ext>
            </a:extLst>
          </p:cNvPr>
          <p:cNvGrpSpPr/>
          <p:nvPr/>
        </p:nvGrpSpPr>
        <p:grpSpPr>
          <a:xfrm>
            <a:off x="228601" y="1602256"/>
            <a:ext cx="3799455" cy="3653492"/>
            <a:chOff x="381001" y="2622926"/>
            <a:chExt cx="3421914" cy="3381735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5C1A033-648C-C33B-8B37-4AC5A8978A2A}"/>
                </a:ext>
              </a:extLst>
            </p:cNvPr>
            <p:cNvGrpSpPr/>
            <p:nvPr/>
          </p:nvGrpSpPr>
          <p:grpSpPr>
            <a:xfrm>
              <a:off x="381001" y="3685338"/>
              <a:ext cx="3286749" cy="1334399"/>
              <a:chOff x="161074" y="3396153"/>
              <a:chExt cx="4382331" cy="1779197"/>
            </a:xfrm>
          </p:grpSpPr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4F5C1284-4299-5F7D-7371-A5479DC3C0C6}"/>
                  </a:ext>
                </a:extLst>
              </p:cNvPr>
              <p:cNvSpPr/>
              <p:nvPr/>
            </p:nvSpPr>
            <p:spPr>
              <a:xfrm>
                <a:off x="1340851" y="3561012"/>
                <a:ext cx="3202554" cy="1614338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lumMod val="65000"/>
                        <a:lumOff val="35000"/>
                      </a:srgbClr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Top</a:t>
                </a:r>
                <a:r>
                  <a:rPr kumimoji="0" lang="en-US" sz="825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lumMod val="65000"/>
                        <a:lumOff val="35000"/>
                      </a:srgbClr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kumimoji="0" lang="en-US" sz="1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45E93">
                        <a:lumMod val="60000"/>
                        <a:lumOff val="40000"/>
                      </a:srgbClr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5</a:t>
                </a:r>
                <a:r>
                  <a:rPr kumimoji="0" lang="en-US" sz="825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lumMod val="65000"/>
                        <a:lumOff val="35000"/>
                      </a:srgbClr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kumimoji="0" 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lumMod val="65000"/>
                        <a:lumOff val="35000"/>
                      </a:srgbClr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most inherent DoD-Wide fraud risk areas include:</a:t>
                </a:r>
              </a:p>
              <a:p>
                <a:pPr marL="514350" marR="0" lvl="1" indent="-1714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AutoNum type="arabicPeriod"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lumMod val="65000"/>
                        <a:lumOff val="35000"/>
                      </a:srgbClr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Asset Safeguards</a:t>
                </a:r>
              </a:p>
              <a:p>
                <a:pPr marL="514350" marR="0" lvl="1" indent="-1714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AutoNum type="arabicPeriod"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lumMod val="65000"/>
                        <a:lumOff val="35000"/>
                      </a:srgbClr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Information Technology and Security</a:t>
                </a:r>
              </a:p>
              <a:p>
                <a:pPr marL="514350" marR="0" lvl="1" indent="-1714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AutoNum type="arabicPeriod"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lumMod val="65000"/>
                        <a:lumOff val="35000"/>
                      </a:srgbClr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Procurement</a:t>
                </a:r>
              </a:p>
              <a:p>
                <a:pPr marL="514350" marR="0" lvl="1" indent="-1714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AutoNum type="arabicPeriod"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lumMod val="65000"/>
                        <a:lumOff val="35000"/>
                      </a:srgbClr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Commissary</a:t>
                </a:r>
              </a:p>
              <a:p>
                <a:pPr marL="514350" marR="0" lvl="1" indent="-1714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AutoNum type="arabicPeriod"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lumMod val="65000"/>
                        <a:lumOff val="35000"/>
                      </a:srgbClr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Travel</a:t>
                </a:r>
              </a:p>
            </p:txBody>
          </p:sp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1B6319EB-9D78-F025-A3B6-AA1AAA307ECD}"/>
                  </a:ext>
                </a:extLst>
              </p:cNvPr>
              <p:cNvGrpSpPr/>
              <p:nvPr/>
            </p:nvGrpSpPr>
            <p:grpSpPr>
              <a:xfrm>
                <a:off x="161074" y="3396153"/>
                <a:ext cx="1089304" cy="1270799"/>
                <a:chOff x="5610675" y="2810276"/>
                <a:chExt cx="1089304" cy="1260384"/>
              </a:xfrm>
            </p:grpSpPr>
            <p:sp>
              <p:nvSpPr>
                <p:cNvPr id="36" name="Oval 35">
                  <a:extLst>
                    <a:ext uri="{FF2B5EF4-FFF2-40B4-BE49-F238E27FC236}">
                      <a16:creationId xmlns:a16="http://schemas.microsoft.com/office/drawing/2014/main" id="{074F26D4-3BBF-378C-AB5C-12CAA412B31D}"/>
                    </a:ext>
                  </a:extLst>
                </p:cNvPr>
                <p:cNvSpPr/>
                <p:nvPr/>
              </p:nvSpPr>
              <p:spPr>
                <a:xfrm>
                  <a:off x="5632113" y="3796023"/>
                  <a:ext cx="372387" cy="134204"/>
                </a:xfrm>
                <a:prstGeom prst="ellipse">
                  <a:avLst/>
                </a:prstGeom>
                <a:solidFill>
                  <a:srgbClr val="FFFFFF"/>
                </a:solidFill>
                <a:ln w="63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975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37" name="Oval 58">
                  <a:extLst>
                    <a:ext uri="{FF2B5EF4-FFF2-40B4-BE49-F238E27FC236}">
                      <a16:creationId xmlns:a16="http://schemas.microsoft.com/office/drawing/2014/main" id="{0E6F7622-3F67-93F4-CA56-0C828108120E}"/>
                    </a:ext>
                  </a:extLst>
                </p:cNvPr>
                <p:cNvSpPr/>
                <p:nvPr/>
              </p:nvSpPr>
              <p:spPr>
                <a:xfrm>
                  <a:off x="5610675" y="2810276"/>
                  <a:ext cx="1089304" cy="1089302"/>
                </a:xfrm>
                <a:prstGeom prst="ellipse">
                  <a:avLst/>
                </a:prstGeom>
                <a:solidFill>
                  <a:srgbClr val="3B3838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lIns="0" rIns="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975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38" name="Oval 6">
                  <a:extLst>
                    <a:ext uri="{FF2B5EF4-FFF2-40B4-BE49-F238E27FC236}">
                      <a16:creationId xmlns:a16="http://schemas.microsoft.com/office/drawing/2014/main" id="{5613828B-8456-E41F-61D9-9F2FECE99DFB}"/>
                    </a:ext>
                  </a:extLst>
                </p:cNvPr>
                <p:cNvSpPr/>
                <p:nvPr/>
              </p:nvSpPr>
              <p:spPr>
                <a:xfrm rot="827270">
                  <a:off x="6189530" y="3882627"/>
                  <a:ext cx="482591" cy="168984"/>
                </a:xfrm>
                <a:custGeom>
                  <a:avLst/>
                  <a:gdLst>
                    <a:gd name="connsiteX0" fmla="*/ 0 w 852122"/>
                    <a:gd name="connsiteY0" fmla="*/ 181372 h 362744"/>
                    <a:gd name="connsiteX1" fmla="*/ 426061 w 852122"/>
                    <a:gd name="connsiteY1" fmla="*/ 0 h 362744"/>
                    <a:gd name="connsiteX2" fmla="*/ 852122 w 852122"/>
                    <a:gd name="connsiteY2" fmla="*/ 181372 h 362744"/>
                    <a:gd name="connsiteX3" fmla="*/ 426061 w 852122"/>
                    <a:gd name="connsiteY3" fmla="*/ 362744 h 362744"/>
                    <a:gd name="connsiteX4" fmla="*/ 0 w 852122"/>
                    <a:gd name="connsiteY4" fmla="*/ 181372 h 362744"/>
                    <a:gd name="connsiteX0" fmla="*/ 371 w 852493"/>
                    <a:gd name="connsiteY0" fmla="*/ 181372 h 303318"/>
                    <a:gd name="connsiteX1" fmla="*/ 426432 w 852493"/>
                    <a:gd name="connsiteY1" fmla="*/ 0 h 303318"/>
                    <a:gd name="connsiteX2" fmla="*/ 852493 w 852493"/>
                    <a:gd name="connsiteY2" fmla="*/ 181372 h 303318"/>
                    <a:gd name="connsiteX3" fmla="*/ 373845 w 852493"/>
                    <a:gd name="connsiteY3" fmla="*/ 303318 h 303318"/>
                    <a:gd name="connsiteX4" fmla="*/ 371 w 852493"/>
                    <a:gd name="connsiteY4" fmla="*/ 181372 h 303318"/>
                    <a:gd name="connsiteX0" fmla="*/ 379 w 852501"/>
                    <a:gd name="connsiteY0" fmla="*/ 181372 h 303540"/>
                    <a:gd name="connsiteX1" fmla="*/ 426440 w 852501"/>
                    <a:gd name="connsiteY1" fmla="*/ 0 h 303540"/>
                    <a:gd name="connsiteX2" fmla="*/ 852501 w 852501"/>
                    <a:gd name="connsiteY2" fmla="*/ 181372 h 303540"/>
                    <a:gd name="connsiteX3" fmla="*/ 373853 w 852501"/>
                    <a:gd name="connsiteY3" fmla="*/ 303318 h 303540"/>
                    <a:gd name="connsiteX4" fmla="*/ 379 w 852501"/>
                    <a:gd name="connsiteY4" fmla="*/ 181372 h 303540"/>
                    <a:gd name="connsiteX0" fmla="*/ 234 w 852356"/>
                    <a:gd name="connsiteY0" fmla="*/ 181372 h 303318"/>
                    <a:gd name="connsiteX1" fmla="*/ 426295 w 852356"/>
                    <a:gd name="connsiteY1" fmla="*/ 0 h 303318"/>
                    <a:gd name="connsiteX2" fmla="*/ 852356 w 852356"/>
                    <a:gd name="connsiteY2" fmla="*/ 181372 h 303318"/>
                    <a:gd name="connsiteX3" fmla="*/ 373708 w 852356"/>
                    <a:gd name="connsiteY3" fmla="*/ 303318 h 303318"/>
                    <a:gd name="connsiteX4" fmla="*/ 234 w 852356"/>
                    <a:gd name="connsiteY4" fmla="*/ 181372 h 303318"/>
                    <a:gd name="connsiteX0" fmla="*/ 234 w 852356"/>
                    <a:gd name="connsiteY0" fmla="*/ 181372 h 303318"/>
                    <a:gd name="connsiteX1" fmla="*/ 426295 w 852356"/>
                    <a:gd name="connsiteY1" fmla="*/ 0 h 303318"/>
                    <a:gd name="connsiteX2" fmla="*/ 852356 w 852356"/>
                    <a:gd name="connsiteY2" fmla="*/ 181372 h 303318"/>
                    <a:gd name="connsiteX3" fmla="*/ 373708 w 852356"/>
                    <a:gd name="connsiteY3" fmla="*/ 303318 h 303318"/>
                    <a:gd name="connsiteX4" fmla="*/ 234 w 852356"/>
                    <a:gd name="connsiteY4" fmla="*/ 181372 h 303318"/>
                    <a:gd name="connsiteX0" fmla="*/ 17994 w 870116"/>
                    <a:gd name="connsiteY0" fmla="*/ 181372 h 303318"/>
                    <a:gd name="connsiteX1" fmla="*/ 444055 w 870116"/>
                    <a:gd name="connsiteY1" fmla="*/ 0 h 303318"/>
                    <a:gd name="connsiteX2" fmla="*/ 870116 w 870116"/>
                    <a:gd name="connsiteY2" fmla="*/ 181372 h 303318"/>
                    <a:gd name="connsiteX3" fmla="*/ 391468 w 870116"/>
                    <a:gd name="connsiteY3" fmla="*/ 303318 h 303318"/>
                    <a:gd name="connsiteX4" fmla="*/ 17994 w 870116"/>
                    <a:gd name="connsiteY4" fmla="*/ 181372 h 303318"/>
                    <a:gd name="connsiteX0" fmla="*/ 14106 w 866228"/>
                    <a:gd name="connsiteY0" fmla="*/ 181372 h 303318"/>
                    <a:gd name="connsiteX1" fmla="*/ 440167 w 866228"/>
                    <a:gd name="connsiteY1" fmla="*/ 0 h 303318"/>
                    <a:gd name="connsiteX2" fmla="*/ 866228 w 866228"/>
                    <a:gd name="connsiteY2" fmla="*/ 181372 h 303318"/>
                    <a:gd name="connsiteX3" fmla="*/ 387580 w 866228"/>
                    <a:gd name="connsiteY3" fmla="*/ 303318 h 303318"/>
                    <a:gd name="connsiteX4" fmla="*/ 14106 w 866228"/>
                    <a:gd name="connsiteY4" fmla="*/ 181372 h 3033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66228" h="303318">
                      <a:moveTo>
                        <a:pt x="14106" y="181372"/>
                      </a:moveTo>
                      <a:cubicBezTo>
                        <a:pt x="98484" y="74259"/>
                        <a:pt x="298147" y="0"/>
                        <a:pt x="440167" y="0"/>
                      </a:cubicBezTo>
                      <a:cubicBezTo>
                        <a:pt x="582187" y="0"/>
                        <a:pt x="866228" y="81203"/>
                        <a:pt x="866228" y="181372"/>
                      </a:cubicBezTo>
                      <a:cubicBezTo>
                        <a:pt x="853289" y="268779"/>
                        <a:pt x="529600" y="303318"/>
                        <a:pt x="387580" y="303318"/>
                      </a:cubicBezTo>
                      <a:cubicBezTo>
                        <a:pt x="245560" y="303318"/>
                        <a:pt x="-70272" y="288485"/>
                        <a:pt x="14106" y="18137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63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975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39" name="Freeform 60">
                  <a:extLst>
                    <a:ext uri="{FF2B5EF4-FFF2-40B4-BE49-F238E27FC236}">
                      <a16:creationId xmlns:a16="http://schemas.microsoft.com/office/drawing/2014/main" id="{E9A82526-2214-407B-1D4B-5C4B70BEA92A}"/>
                    </a:ext>
                  </a:extLst>
                </p:cNvPr>
                <p:cNvSpPr/>
                <p:nvPr/>
              </p:nvSpPr>
              <p:spPr>
                <a:xfrm>
                  <a:off x="5632776" y="3746489"/>
                  <a:ext cx="1030001" cy="324171"/>
                </a:xfrm>
                <a:custGeom>
                  <a:avLst/>
                  <a:gdLst>
                    <a:gd name="connsiteX0" fmla="*/ 0 w 1844040"/>
                    <a:gd name="connsiteY0" fmla="*/ 34290 h 381000"/>
                    <a:gd name="connsiteX1" fmla="*/ 0 w 1844040"/>
                    <a:gd name="connsiteY1" fmla="*/ 381000 h 381000"/>
                    <a:gd name="connsiteX2" fmla="*/ 1844040 w 1844040"/>
                    <a:gd name="connsiteY2" fmla="*/ 381000 h 381000"/>
                    <a:gd name="connsiteX3" fmla="*/ 1844040 w 1844040"/>
                    <a:gd name="connsiteY3" fmla="*/ 0 h 381000"/>
                    <a:gd name="connsiteX4" fmla="*/ 0 w 1844040"/>
                    <a:gd name="connsiteY4" fmla="*/ 34290 h 381000"/>
                    <a:gd name="connsiteX0" fmla="*/ 0 w 1844040"/>
                    <a:gd name="connsiteY0" fmla="*/ 34290 h 430212"/>
                    <a:gd name="connsiteX1" fmla="*/ 0 w 1844040"/>
                    <a:gd name="connsiteY1" fmla="*/ 381000 h 430212"/>
                    <a:gd name="connsiteX2" fmla="*/ 1844040 w 1844040"/>
                    <a:gd name="connsiteY2" fmla="*/ 381000 h 430212"/>
                    <a:gd name="connsiteX3" fmla="*/ 1844040 w 1844040"/>
                    <a:gd name="connsiteY3" fmla="*/ 0 h 430212"/>
                    <a:gd name="connsiteX4" fmla="*/ 0 w 1844040"/>
                    <a:gd name="connsiteY4" fmla="*/ 34290 h 430212"/>
                    <a:gd name="connsiteX0" fmla="*/ 0 w 1844040"/>
                    <a:gd name="connsiteY0" fmla="*/ 34290 h 395252"/>
                    <a:gd name="connsiteX1" fmla="*/ 0 w 1844040"/>
                    <a:gd name="connsiteY1" fmla="*/ 381000 h 395252"/>
                    <a:gd name="connsiteX2" fmla="*/ 1844040 w 1844040"/>
                    <a:gd name="connsiteY2" fmla="*/ 381000 h 395252"/>
                    <a:gd name="connsiteX3" fmla="*/ 1844040 w 1844040"/>
                    <a:gd name="connsiteY3" fmla="*/ 0 h 395252"/>
                    <a:gd name="connsiteX4" fmla="*/ 0 w 1844040"/>
                    <a:gd name="connsiteY4" fmla="*/ 34290 h 395252"/>
                    <a:gd name="connsiteX0" fmla="*/ 0 w 1844040"/>
                    <a:gd name="connsiteY0" fmla="*/ 34290 h 394486"/>
                    <a:gd name="connsiteX1" fmla="*/ 0 w 1844040"/>
                    <a:gd name="connsiteY1" fmla="*/ 381000 h 394486"/>
                    <a:gd name="connsiteX2" fmla="*/ 1844040 w 1844040"/>
                    <a:gd name="connsiteY2" fmla="*/ 381000 h 394486"/>
                    <a:gd name="connsiteX3" fmla="*/ 1844040 w 1844040"/>
                    <a:gd name="connsiteY3" fmla="*/ 0 h 394486"/>
                    <a:gd name="connsiteX4" fmla="*/ 0 w 1844040"/>
                    <a:gd name="connsiteY4" fmla="*/ 34290 h 394486"/>
                    <a:gd name="connsiteX0" fmla="*/ 0 w 1844040"/>
                    <a:gd name="connsiteY0" fmla="*/ 34290 h 417814"/>
                    <a:gd name="connsiteX1" fmla="*/ 0 w 1844040"/>
                    <a:gd name="connsiteY1" fmla="*/ 381000 h 417814"/>
                    <a:gd name="connsiteX2" fmla="*/ 1844040 w 1844040"/>
                    <a:gd name="connsiteY2" fmla="*/ 381000 h 417814"/>
                    <a:gd name="connsiteX3" fmla="*/ 1844040 w 1844040"/>
                    <a:gd name="connsiteY3" fmla="*/ 0 h 417814"/>
                    <a:gd name="connsiteX4" fmla="*/ 0 w 1844040"/>
                    <a:gd name="connsiteY4" fmla="*/ 34290 h 417814"/>
                    <a:gd name="connsiteX0" fmla="*/ 0 w 1844040"/>
                    <a:gd name="connsiteY0" fmla="*/ 34290 h 417814"/>
                    <a:gd name="connsiteX1" fmla="*/ 0 w 1844040"/>
                    <a:gd name="connsiteY1" fmla="*/ 381000 h 417814"/>
                    <a:gd name="connsiteX2" fmla="*/ 1844040 w 1844040"/>
                    <a:gd name="connsiteY2" fmla="*/ 381000 h 417814"/>
                    <a:gd name="connsiteX3" fmla="*/ 1844040 w 1844040"/>
                    <a:gd name="connsiteY3" fmla="*/ 0 h 417814"/>
                    <a:gd name="connsiteX4" fmla="*/ 0 w 1844040"/>
                    <a:gd name="connsiteY4" fmla="*/ 34290 h 417814"/>
                    <a:gd name="connsiteX0" fmla="*/ 0 w 1844040"/>
                    <a:gd name="connsiteY0" fmla="*/ 34290 h 416996"/>
                    <a:gd name="connsiteX1" fmla="*/ 0 w 1844040"/>
                    <a:gd name="connsiteY1" fmla="*/ 381000 h 416996"/>
                    <a:gd name="connsiteX2" fmla="*/ 1844040 w 1844040"/>
                    <a:gd name="connsiteY2" fmla="*/ 381000 h 416996"/>
                    <a:gd name="connsiteX3" fmla="*/ 1844040 w 1844040"/>
                    <a:gd name="connsiteY3" fmla="*/ 0 h 416996"/>
                    <a:gd name="connsiteX4" fmla="*/ 0 w 1844040"/>
                    <a:gd name="connsiteY4" fmla="*/ 34290 h 416996"/>
                    <a:gd name="connsiteX0" fmla="*/ 0 w 1844040"/>
                    <a:gd name="connsiteY0" fmla="*/ 34290 h 417972"/>
                    <a:gd name="connsiteX1" fmla="*/ 0 w 1844040"/>
                    <a:gd name="connsiteY1" fmla="*/ 381000 h 417972"/>
                    <a:gd name="connsiteX2" fmla="*/ 1844040 w 1844040"/>
                    <a:gd name="connsiteY2" fmla="*/ 381000 h 417972"/>
                    <a:gd name="connsiteX3" fmla="*/ 1844040 w 1844040"/>
                    <a:gd name="connsiteY3" fmla="*/ 0 h 417972"/>
                    <a:gd name="connsiteX4" fmla="*/ 0 w 1844040"/>
                    <a:gd name="connsiteY4" fmla="*/ 34290 h 417972"/>
                    <a:gd name="connsiteX0" fmla="*/ 0 w 1844040"/>
                    <a:gd name="connsiteY0" fmla="*/ 34290 h 418507"/>
                    <a:gd name="connsiteX1" fmla="*/ 0 w 1844040"/>
                    <a:gd name="connsiteY1" fmla="*/ 381000 h 418507"/>
                    <a:gd name="connsiteX2" fmla="*/ 1844040 w 1844040"/>
                    <a:gd name="connsiteY2" fmla="*/ 381000 h 418507"/>
                    <a:gd name="connsiteX3" fmla="*/ 1844040 w 1844040"/>
                    <a:gd name="connsiteY3" fmla="*/ 0 h 418507"/>
                    <a:gd name="connsiteX4" fmla="*/ 0 w 1844040"/>
                    <a:gd name="connsiteY4" fmla="*/ 34290 h 418507"/>
                    <a:gd name="connsiteX0" fmla="*/ 0 w 1844040"/>
                    <a:gd name="connsiteY0" fmla="*/ 34290 h 401164"/>
                    <a:gd name="connsiteX1" fmla="*/ 0 w 1844040"/>
                    <a:gd name="connsiteY1" fmla="*/ 381000 h 401164"/>
                    <a:gd name="connsiteX2" fmla="*/ 1844040 w 1844040"/>
                    <a:gd name="connsiteY2" fmla="*/ 381000 h 401164"/>
                    <a:gd name="connsiteX3" fmla="*/ 1844040 w 1844040"/>
                    <a:gd name="connsiteY3" fmla="*/ 0 h 401164"/>
                    <a:gd name="connsiteX4" fmla="*/ 0 w 1844040"/>
                    <a:gd name="connsiteY4" fmla="*/ 34290 h 401164"/>
                    <a:gd name="connsiteX0" fmla="*/ 0 w 1844040"/>
                    <a:gd name="connsiteY0" fmla="*/ 34290 h 422111"/>
                    <a:gd name="connsiteX1" fmla="*/ 0 w 1844040"/>
                    <a:gd name="connsiteY1" fmla="*/ 381000 h 422111"/>
                    <a:gd name="connsiteX2" fmla="*/ 1844040 w 1844040"/>
                    <a:gd name="connsiteY2" fmla="*/ 381000 h 422111"/>
                    <a:gd name="connsiteX3" fmla="*/ 1844040 w 1844040"/>
                    <a:gd name="connsiteY3" fmla="*/ 0 h 422111"/>
                    <a:gd name="connsiteX4" fmla="*/ 0 w 1844040"/>
                    <a:gd name="connsiteY4" fmla="*/ 34290 h 422111"/>
                    <a:gd name="connsiteX0" fmla="*/ 0 w 1844040"/>
                    <a:gd name="connsiteY0" fmla="*/ 34290 h 422111"/>
                    <a:gd name="connsiteX1" fmla="*/ 0 w 1844040"/>
                    <a:gd name="connsiteY1" fmla="*/ 381000 h 422111"/>
                    <a:gd name="connsiteX2" fmla="*/ 1844040 w 1844040"/>
                    <a:gd name="connsiteY2" fmla="*/ 381000 h 422111"/>
                    <a:gd name="connsiteX3" fmla="*/ 1844040 w 1844040"/>
                    <a:gd name="connsiteY3" fmla="*/ 0 h 422111"/>
                    <a:gd name="connsiteX4" fmla="*/ 0 w 1844040"/>
                    <a:gd name="connsiteY4" fmla="*/ 34290 h 422111"/>
                    <a:gd name="connsiteX0" fmla="*/ 0 w 1844040"/>
                    <a:gd name="connsiteY0" fmla="*/ 34290 h 420817"/>
                    <a:gd name="connsiteX1" fmla="*/ 0 w 1844040"/>
                    <a:gd name="connsiteY1" fmla="*/ 381000 h 420817"/>
                    <a:gd name="connsiteX2" fmla="*/ 1844040 w 1844040"/>
                    <a:gd name="connsiteY2" fmla="*/ 381000 h 420817"/>
                    <a:gd name="connsiteX3" fmla="*/ 1844040 w 1844040"/>
                    <a:gd name="connsiteY3" fmla="*/ 0 h 420817"/>
                    <a:gd name="connsiteX4" fmla="*/ 0 w 1844040"/>
                    <a:gd name="connsiteY4" fmla="*/ 34290 h 420817"/>
                    <a:gd name="connsiteX0" fmla="*/ 0 w 1844040"/>
                    <a:gd name="connsiteY0" fmla="*/ 34290 h 424060"/>
                    <a:gd name="connsiteX1" fmla="*/ 0 w 1844040"/>
                    <a:gd name="connsiteY1" fmla="*/ 381000 h 424060"/>
                    <a:gd name="connsiteX2" fmla="*/ 1844040 w 1844040"/>
                    <a:gd name="connsiteY2" fmla="*/ 381000 h 424060"/>
                    <a:gd name="connsiteX3" fmla="*/ 1844040 w 1844040"/>
                    <a:gd name="connsiteY3" fmla="*/ 0 h 424060"/>
                    <a:gd name="connsiteX4" fmla="*/ 0 w 1844040"/>
                    <a:gd name="connsiteY4" fmla="*/ 34290 h 424060"/>
                    <a:gd name="connsiteX0" fmla="*/ 0 w 1848802"/>
                    <a:gd name="connsiteY0" fmla="*/ 34290 h 423344"/>
                    <a:gd name="connsiteX1" fmla="*/ 0 w 1848802"/>
                    <a:gd name="connsiteY1" fmla="*/ 381000 h 423344"/>
                    <a:gd name="connsiteX2" fmla="*/ 1848802 w 1848802"/>
                    <a:gd name="connsiteY2" fmla="*/ 366713 h 423344"/>
                    <a:gd name="connsiteX3" fmla="*/ 1844040 w 1848802"/>
                    <a:gd name="connsiteY3" fmla="*/ 0 h 423344"/>
                    <a:gd name="connsiteX4" fmla="*/ 0 w 1848802"/>
                    <a:gd name="connsiteY4" fmla="*/ 34290 h 423344"/>
                    <a:gd name="connsiteX0" fmla="*/ 0 w 1848802"/>
                    <a:gd name="connsiteY0" fmla="*/ 34290 h 424139"/>
                    <a:gd name="connsiteX1" fmla="*/ 0 w 1848802"/>
                    <a:gd name="connsiteY1" fmla="*/ 381000 h 424139"/>
                    <a:gd name="connsiteX2" fmla="*/ 1848802 w 1848802"/>
                    <a:gd name="connsiteY2" fmla="*/ 366713 h 424139"/>
                    <a:gd name="connsiteX3" fmla="*/ 1844040 w 1848802"/>
                    <a:gd name="connsiteY3" fmla="*/ 0 h 424139"/>
                    <a:gd name="connsiteX4" fmla="*/ 0 w 1848802"/>
                    <a:gd name="connsiteY4" fmla="*/ 34290 h 424139"/>
                    <a:gd name="connsiteX0" fmla="*/ 0 w 1848802"/>
                    <a:gd name="connsiteY0" fmla="*/ 192446 h 582295"/>
                    <a:gd name="connsiteX1" fmla="*/ 0 w 1848802"/>
                    <a:gd name="connsiteY1" fmla="*/ 539156 h 582295"/>
                    <a:gd name="connsiteX2" fmla="*/ 1848802 w 1848802"/>
                    <a:gd name="connsiteY2" fmla="*/ 524869 h 582295"/>
                    <a:gd name="connsiteX3" fmla="*/ 1844040 w 1848802"/>
                    <a:gd name="connsiteY3" fmla="*/ 158156 h 582295"/>
                    <a:gd name="connsiteX4" fmla="*/ 0 w 1848802"/>
                    <a:gd name="connsiteY4" fmla="*/ 192446 h 582295"/>
                    <a:gd name="connsiteX0" fmla="*/ 0 w 1848802"/>
                    <a:gd name="connsiteY0" fmla="*/ 156865 h 546714"/>
                    <a:gd name="connsiteX1" fmla="*/ 0 w 1848802"/>
                    <a:gd name="connsiteY1" fmla="*/ 503575 h 546714"/>
                    <a:gd name="connsiteX2" fmla="*/ 1848802 w 1848802"/>
                    <a:gd name="connsiteY2" fmla="*/ 489288 h 546714"/>
                    <a:gd name="connsiteX3" fmla="*/ 1844040 w 1848802"/>
                    <a:gd name="connsiteY3" fmla="*/ 122575 h 546714"/>
                    <a:gd name="connsiteX4" fmla="*/ 0 w 1848802"/>
                    <a:gd name="connsiteY4" fmla="*/ 156865 h 546714"/>
                    <a:gd name="connsiteX0" fmla="*/ 0 w 1848802"/>
                    <a:gd name="connsiteY0" fmla="*/ 194120 h 583969"/>
                    <a:gd name="connsiteX1" fmla="*/ 0 w 1848802"/>
                    <a:gd name="connsiteY1" fmla="*/ 540830 h 583969"/>
                    <a:gd name="connsiteX2" fmla="*/ 1848802 w 1848802"/>
                    <a:gd name="connsiteY2" fmla="*/ 526543 h 583969"/>
                    <a:gd name="connsiteX3" fmla="*/ 1844040 w 1848802"/>
                    <a:gd name="connsiteY3" fmla="*/ 159830 h 583969"/>
                    <a:gd name="connsiteX4" fmla="*/ 0 w 1848802"/>
                    <a:gd name="connsiteY4" fmla="*/ 194120 h 583969"/>
                    <a:gd name="connsiteX0" fmla="*/ 0 w 1848802"/>
                    <a:gd name="connsiteY0" fmla="*/ 192023 h 581872"/>
                    <a:gd name="connsiteX1" fmla="*/ 0 w 1848802"/>
                    <a:gd name="connsiteY1" fmla="*/ 538733 h 581872"/>
                    <a:gd name="connsiteX2" fmla="*/ 1848802 w 1848802"/>
                    <a:gd name="connsiteY2" fmla="*/ 524446 h 581872"/>
                    <a:gd name="connsiteX3" fmla="*/ 1844040 w 1848802"/>
                    <a:gd name="connsiteY3" fmla="*/ 157733 h 581872"/>
                    <a:gd name="connsiteX4" fmla="*/ 0 w 1848802"/>
                    <a:gd name="connsiteY4" fmla="*/ 192023 h 5818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48802" h="581872">
                      <a:moveTo>
                        <a:pt x="0" y="192023"/>
                      </a:moveTo>
                      <a:lnTo>
                        <a:pt x="0" y="538733"/>
                      </a:lnTo>
                      <a:cubicBezTo>
                        <a:pt x="334883" y="762572"/>
                        <a:pt x="1656795" y="17238"/>
                        <a:pt x="1848802" y="524446"/>
                      </a:cubicBezTo>
                      <a:cubicBezTo>
                        <a:pt x="1847215" y="402208"/>
                        <a:pt x="1845627" y="279971"/>
                        <a:pt x="1844040" y="157733"/>
                      </a:cubicBezTo>
                      <a:cubicBezTo>
                        <a:pt x="1650842" y="-299943"/>
                        <a:pt x="336073" y="405621"/>
                        <a:pt x="0" y="19202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6350" cap="flat" cmpd="sng" algn="ctr">
                  <a:solidFill>
                    <a:srgbClr val="333333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975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40" name="TextBox 55">
                  <a:extLst>
                    <a:ext uri="{FF2B5EF4-FFF2-40B4-BE49-F238E27FC236}">
                      <a16:creationId xmlns:a16="http://schemas.microsoft.com/office/drawing/2014/main" id="{D09C6239-7CAC-2EE6-BCB5-1CD70922245E}"/>
                    </a:ext>
                  </a:extLst>
                </p:cNvPr>
                <p:cNvSpPr txBox="1"/>
                <p:nvPr/>
              </p:nvSpPr>
              <p:spPr>
                <a:xfrm rot="20871923">
                  <a:off x="5703806" y="3839193"/>
                  <a:ext cx="981487" cy="137365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675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33333"/>
                      </a:solidFill>
                      <a:effectLst/>
                      <a:uLnTx/>
                      <a:uFillTx/>
                      <a:latin typeface="Arial" panose="020B0604020202020204"/>
                      <a:ea typeface="黑体" panose="02010609060101010101" pitchFamily="49" charset="-122"/>
                      <a:cs typeface="+mn-cs"/>
                    </a:rPr>
                    <a:t>Risk Categories</a:t>
                  </a:r>
                  <a:endParaRPr kumimoji="0" lang="en-US" sz="675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3" name="Group 423">
                <a:extLst>
                  <a:ext uri="{FF2B5EF4-FFF2-40B4-BE49-F238E27FC236}">
                    <a16:creationId xmlns:a16="http://schemas.microsoft.com/office/drawing/2014/main" id="{8E6F5FF7-338B-592C-82B9-78FD8D23965C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376753" y="3599132"/>
                <a:ext cx="640080" cy="640080"/>
                <a:chOff x="4285" y="1550"/>
                <a:chExt cx="340" cy="340"/>
              </a:xfrm>
              <a:solidFill>
                <a:srgbClr val="FFFFFF"/>
              </a:solidFill>
            </p:grpSpPr>
            <p:sp>
              <p:nvSpPr>
                <p:cNvPr id="34" name="Freeform 424">
                  <a:extLst>
                    <a:ext uri="{FF2B5EF4-FFF2-40B4-BE49-F238E27FC236}">
                      <a16:creationId xmlns:a16="http://schemas.microsoft.com/office/drawing/2014/main" id="{3D0F6F63-FF97-F8CF-F8ED-FC1C9EC7E24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285" y="1550"/>
                  <a:ext cx="340" cy="340"/>
                </a:xfrm>
                <a:custGeom>
                  <a:avLst/>
                  <a:gdLst>
                    <a:gd name="T0" fmla="*/ 256 w 512"/>
                    <a:gd name="T1" fmla="*/ 21 h 512"/>
                    <a:gd name="T2" fmla="*/ 490 w 512"/>
                    <a:gd name="T3" fmla="*/ 256 h 512"/>
                    <a:gd name="T4" fmla="*/ 256 w 512"/>
                    <a:gd name="T5" fmla="*/ 490 h 512"/>
                    <a:gd name="T6" fmla="*/ 21 w 512"/>
                    <a:gd name="T7" fmla="*/ 256 h 512"/>
                    <a:gd name="T8" fmla="*/ 256 w 512"/>
                    <a:gd name="T9" fmla="*/ 21 h 512"/>
                    <a:gd name="T10" fmla="*/ 256 w 512"/>
                    <a:gd name="T11" fmla="*/ 0 h 512"/>
                    <a:gd name="T12" fmla="*/ 0 w 512"/>
                    <a:gd name="T13" fmla="*/ 256 h 512"/>
                    <a:gd name="T14" fmla="*/ 256 w 512"/>
                    <a:gd name="T15" fmla="*/ 512 h 512"/>
                    <a:gd name="T16" fmla="*/ 512 w 512"/>
                    <a:gd name="T17" fmla="*/ 256 h 512"/>
                    <a:gd name="T18" fmla="*/ 256 w 512"/>
                    <a:gd name="T19" fmla="*/ 0 h 5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512" h="512">
                      <a:moveTo>
                        <a:pt x="256" y="21"/>
                      </a:moveTo>
                      <a:cubicBezTo>
                        <a:pt x="385" y="21"/>
                        <a:pt x="490" y="126"/>
                        <a:pt x="490" y="256"/>
                      </a:cubicBezTo>
                      <a:cubicBezTo>
                        <a:pt x="490" y="385"/>
                        <a:pt x="385" y="490"/>
                        <a:pt x="256" y="490"/>
                      </a:cubicBezTo>
                      <a:cubicBezTo>
                        <a:pt x="126" y="490"/>
                        <a:pt x="21" y="385"/>
                        <a:pt x="21" y="256"/>
                      </a:cubicBezTo>
                      <a:cubicBezTo>
                        <a:pt x="21" y="126"/>
                        <a:pt x="126" y="21"/>
                        <a:pt x="256" y="21"/>
                      </a:cubicBezTo>
                      <a:moveTo>
                        <a:pt x="256" y="0"/>
                      </a:moveTo>
                      <a:cubicBezTo>
                        <a:pt x="114" y="0"/>
                        <a:pt x="0" y="114"/>
                        <a:pt x="0" y="256"/>
                      </a:cubicBezTo>
                      <a:cubicBezTo>
                        <a:pt x="0" y="397"/>
                        <a:pt x="114" y="512"/>
                        <a:pt x="256" y="512"/>
                      </a:cubicBezTo>
                      <a:cubicBezTo>
                        <a:pt x="397" y="512"/>
                        <a:pt x="512" y="397"/>
                        <a:pt x="512" y="256"/>
                      </a:cubicBezTo>
                      <a:cubicBezTo>
                        <a:pt x="512" y="114"/>
                        <a:pt x="397" y="0"/>
                        <a:pt x="256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35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35" name="Freeform 425">
                  <a:extLst>
                    <a:ext uri="{FF2B5EF4-FFF2-40B4-BE49-F238E27FC236}">
                      <a16:creationId xmlns:a16="http://schemas.microsoft.com/office/drawing/2014/main" id="{B714BF2D-827B-DA06-B138-F7D45D0CAB8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354" y="1637"/>
                  <a:ext cx="201" cy="189"/>
                </a:xfrm>
                <a:custGeom>
                  <a:avLst/>
                  <a:gdLst>
                    <a:gd name="T0" fmla="*/ 302 w 303"/>
                    <a:gd name="T1" fmla="*/ 91 h 285"/>
                    <a:gd name="T2" fmla="*/ 279 w 303"/>
                    <a:gd name="T3" fmla="*/ 8 h 285"/>
                    <a:gd name="T4" fmla="*/ 274 w 303"/>
                    <a:gd name="T5" fmla="*/ 2 h 285"/>
                    <a:gd name="T6" fmla="*/ 266 w 303"/>
                    <a:gd name="T7" fmla="*/ 1 h 285"/>
                    <a:gd name="T8" fmla="*/ 225 w 303"/>
                    <a:gd name="T9" fmla="*/ 12 h 285"/>
                    <a:gd name="T10" fmla="*/ 218 w 303"/>
                    <a:gd name="T11" fmla="*/ 25 h 285"/>
                    <a:gd name="T12" fmla="*/ 135 w 303"/>
                    <a:gd name="T13" fmla="*/ 48 h 285"/>
                    <a:gd name="T14" fmla="*/ 128 w 303"/>
                    <a:gd name="T15" fmla="*/ 57 h 285"/>
                    <a:gd name="T16" fmla="*/ 24 w 303"/>
                    <a:gd name="T17" fmla="*/ 85 h 285"/>
                    <a:gd name="T18" fmla="*/ 22 w 303"/>
                    <a:gd name="T19" fmla="*/ 78 h 285"/>
                    <a:gd name="T20" fmla="*/ 9 w 303"/>
                    <a:gd name="T21" fmla="*/ 71 h 285"/>
                    <a:gd name="T22" fmla="*/ 2 w 303"/>
                    <a:gd name="T23" fmla="*/ 84 h 285"/>
                    <a:gd name="T24" fmla="*/ 24 w 303"/>
                    <a:gd name="T25" fmla="*/ 166 h 285"/>
                    <a:gd name="T26" fmla="*/ 34 w 303"/>
                    <a:gd name="T27" fmla="*/ 174 h 285"/>
                    <a:gd name="T28" fmla="*/ 37 w 303"/>
                    <a:gd name="T29" fmla="*/ 174 h 285"/>
                    <a:gd name="T30" fmla="*/ 45 w 303"/>
                    <a:gd name="T31" fmla="*/ 161 h 285"/>
                    <a:gd name="T32" fmla="*/ 43 w 303"/>
                    <a:gd name="T33" fmla="*/ 154 h 285"/>
                    <a:gd name="T34" fmla="*/ 43 w 303"/>
                    <a:gd name="T35" fmla="*/ 154 h 285"/>
                    <a:gd name="T36" fmla="*/ 139 w 303"/>
                    <a:gd name="T37" fmla="*/ 128 h 285"/>
                    <a:gd name="T38" fmla="*/ 88 w 303"/>
                    <a:gd name="T39" fmla="*/ 270 h 285"/>
                    <a:gd name="T40" fmla="*/ 95 w 303"/>
                    <a:gd name="T41" fmla="*/ 284 h 285"/>
                    <a:gd name="T42" fmla="*/ 98 w 303"/>
                    <a:gd name="T43" fmla="*/ 285 h 285"/>
                    <a:gd name="T44" fmla="*/ 108 w 303"/>
                    <a:gd name="T45" fmla="*/ 278 h 285"/>
                    <a:gd name="T46" fmla="*/ 141 w 303"/>
                    <a:gd name="T47" fmla="*/ 186 h 285"/>
                    <a:gd name="T48" fmla="*/ 141 w 303"/>
                    <a:gd name="T49" fmla="*/ 274 h 285"/>
                    <a:gd name="T50" fmla="*/ 152 w 303"/>
                    <a:gd name="T51" fmla="*/ 285 h 285"/>
                    <a:gd name="T52" fmla="*/ 162 w 303"/>
                    <a:gd name="T53" fmla="*/ 274 h 285"/>
                    <a:gd name="T54" fmla="*/ 162 w 303"/>
                    <a:gd name="T55" fmla="*/ 186 h 285"/>
                    <a:gd name="T56" fmla="*/ 195 w 303"/>
                    <a:gd name="T57" fmla="*/ 278 h 285"/>
                    <a:gd name="T58" fmla="*/ 205 w 303"/>
                    <a:gd name="T59" fmla="*/ 285 h 285"/>
                    <a:gd name="T60" fmla="*/ 209 w 303"/>
                    <a:gd name="T61" fmla="*/ 284 h 285"/>
                    <a:gd name="T62" fmla="*/ 215 w 303"/>
                    <a:gd name="T63" fmla="*/ 270 h 285"/>
                    <a:gd name="T64" fmla="*/ 164 w 303"/>
                    <a:gd name="T65" fmla="*/ 128 h 285"/>
                    <a:gd name="T66" fmla="*/ 240 w 303"/>
                    <a:gd name="T67" fmla="*/ 107 h 285"/>
                    <a:gd name="T68" fmla="*/ 240 w 303"/>
                    <a:gd name="T69" fmla="*/ 107 h 285"/>
                    <a:gd name="T70" fmla="*/ 250 w 303"/>
                    <a:gd name="T71" fmla="*/ 115 h 285"/>
                    <a:gd name="T72" fmla="*/ 253 w 303"/>
                    <a:gd name="T73" fmla="*/ 115 h 285"/>
                    <a:gd name="T74" fmla="*/ 294 w 303"/>
                    <a:gd name="T75" fmla="*/ 104 h 285"/>
                    <a:gd name="T76" fmla="*/ 301 w 303"/>
                    <a:gd name="T77" fmla="*/ 99 h 285"/>
                    <a:gd name="T78" fmla="*/ 302 w 303"/>
                    <a:gd name="T79" fmla="*/ 91 h 285"/>
                    <a:gd name="T80" fmla="*/ 40 w 303"/>
                    <a:gd name="T81" fmla="*/ 103 h 285"/>
                    <a:gd name="T82" fmla="*/ 132 w 303"/>
                    <a:gd name="T83" fmla="*/ 78 h 285"/>
                    <a:gd name="T84" fmla="*/ 140 w 303"/>
                    <a:gd name="T85" fmla="*/ 105 h 285"/>
                    <a:gd name="T86" fmla="*/ 47 w 303"/>
                    <a:gd name="T87" fmla="*/ 131 h 285"/>
                    <a:gd name="T88" fmla="*/ 40 w 303"/>
                    <a:gd name="T89" fmla="*/ 103 h 285"/>
                    <a:gd name="T90" fmla="*/ 162 w 303"/>
                    <a:gd name="T91" fmla="*/ 106 h 285"/>
                    <a:gd name="T92" fmla="*/ 151 w 303"/>
                    <a:gd name="T93" fmla="*/ 65 h 285"/>
                    <a:gd name="T94" fmla="*/ 223 w 303"/>
                    <a:gd name="T95" fmla="*/ 46 h 285"/>
                    <a:gd name="T96" fmla="*/ 229 w 303"/>
                    <a:gd name="T97" fmla="*/ 66 h 285"/>
                    <a:gd name="T98" fmla="*/ 234 w 303"/>
                    <a:gd name="T99" fmla="*/ 87 h 285"/>
                    <a:gd name="T100" fmla="*/ 162 w 303"/>
                    <a:gd name="T101" fmla="*/ 106 h 285"/>
                    <a:gd name="T102" fmla="*/ 258 w 303"/>
                    <a:gd name="T103" fmla="*/ 91 h 285"/>
                    <a:gd name="T104" fmla="*/ 241 w 303"/>
                    <a:gd name="T105" fmla="*/ 30 h 285"/>
                    <a:gd name="T106" fmla="*/ 262 w 303"/>
                    <a:gd name="T107" fmla="*/ 24 h 285"/>
                    <a:gd name="T108" fmla="*/ 278 w 303"/>
                    <a:gd name="T109" fmla="*/ 86 h 285"/>
                    <a:gd name="T110" fmla="*/ 258 w 303"/>
                    <a:gd name="T111" fmla="*/ 91 h 2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303" h="285">
                      <a:moveTo>
                        <a:pt x="302" y="91"/>
                      </a:moveTo>
                      <a:cubicBezTo>
                        <a:pt x="279" y="8"/>
                        <a:pt x="279" y="8"/>
                        <a:pt x="279" y="8"/>
                      </a:cubicBezTo>
                      <a:cubicBezTo>
                        <a:pt x="279" y="5"/>
                        <a:pt x="277" y="3"/>
                        <a:pt x="274" y="2"/>
                      </a:cubicBezTo>
                      <a:cubicBezTo>
                        <a:pt x="272" y="0"/>
                        <a:pt x="269" y="0"/>
                        <a:pt x="266" y="1"/>
                      </a:cubicBezTo>
                      <a:cubicBezTo>
                        <a:pt x="225" y="12"/>
                        <a:pt x="225" y="12"/>
                        <a:pt x="225" y="12"/>
                      </a:cubicBezTo>
                      <a:cubicBezTo>
                        <a:pt x="219" y="14"/>
                        <a:pt x="216" y="19"/>
                        <a:pt x="218" y="25"/>
                      </a:cubicBezTo>
                      <a:cubicBezTo>
                        <a:pt x="135" y="48"/>
                        <a:pt x="135" y="48"/>
                        <a:pt x="135" y="48"/>
                      </a:cubicBezTo>
                      <a:cubicBezTo>
                        <a:pt x="131" y="49"/>
                        <a:pt x="128" y="53"/>
                        <a:pt x="128" y="57"/>
                      </a:cubicBezTo>
                      <a:cubicBezTo>
                        <a:pt x="24" y="85"/>
                        <a:pt x="24" y="85"/>
                        <a:pt x="24" y="85"/>
                      </a:cubicBezTo>
                      <a:cubicBezTo>
                        <a:pt x="22" y="78"/>
                        <a:pt x="22" y="78"/>
                        <a:pt x="22" y="78"/>
                      </a:cubicBezTo>
                      <a:cubicBezTo>
                        <a:pt x="21" y="73"/>
                        <a:pt x="15" y="69"/>
                        <a:pt x="9" y="71"/>
                      </a:cubicBezTo>
                      <a:cubicBezTo>
                        <a:pt x="3" y="73"/>
                        <a:pt x="0" y="78"/>
                        <a:pt x="2" y="84"/>
                      </a:cubicBezTo>
                      <a:cubicBezTo>
                        <a:pt x="24" y="166"/>
                        <a:pt x="24" y="166"/>
                        <a:pt x="24" y="166"/>
                      </a:cubicBezTo>
                      <a:cubicBezTo>
                        <a:pt x="25" y="171"/>
                        <a:pt x="30" y="174"/>
                        <a:pt x="34" y="174"/>
                      </a:cubicBezTo>
                      <a:cubicBezTo>
                        <a:pt x="35" y="174"/>
                        <a:pt x="36" y="174"/>
                        <a:pt x="37" y="174"/>
                      </a:cubicBezTo>
                      <a:cubicBezTo>
                        <a:pt x="43" y="172"/>
                        <a:pt x="46" y="167"/>
                        <a:pt x="45" y="161"/>
                      </a:cubicBezTo>
                      <a:cubicBezTo>
                        <a:pt x="43" y="154"/>
                        <a:pt x="43" y="154"/>
                        <a:pt x="43" y="154"/>
                      </a:cubicBezTo>
                      <a:cubicBezTo>
                        <a:pt x="43" y="154"/>
                        <a:pt x="43" y="154"/>
                        <a:pt x="43" y="154"/>
                      </a:cubicBezTo>
                      <a:cubicBezTo>
                        <a:pt x="139" y="128"/>
                        <a:pt x="139" y="128"/>
                        <a:pt x="139" y="128"/>
                      </a:cubicBezTo>
                      <a:cubicBezTo>
                        <a:pt x="88" y="270"/>
                        <a:pt x="88" y="270"/>
                        <a:pt x="88" y="270"/>
                      </a:cubicBezTo>
                      <a:cubicBezTo>
                        <a:pt x="86" y="276"/>
                        <a:pt x="89" y="282"/>
                        <a:pt x="95" y="284"/>
                      </a:cubicBezTo>
                      <a:cubicBezTo>
                        <a:pt x="96" y="284"/>
                        <a:pt x="97" y="285"/>
                        <a:pt x="98" y="285"/>
                      </a:cubicBezTo>
                      <a:cubicBezTo>
                        <a:pt x="103" y="285"/>
                        <a:pt x="107" y="282"/>
                        <a:pt x="108" y="278"/>
                      </a:cubicBezTo>
                      <a:cubicBezTo>
                        <a:pt x="141" y="186"/>
                        <a:pt x="141" y="186"/>
                        <a:pt x="141" y="186"/>
                      </a:cubicBezTo>
                      <a:cubicBezTo>
                        <a:pt x="141" y="274"/>
                        <a:pt x="141" y="274"/>
                        <a:pt x="141" y="274"/>
                      </a:cubicBezTo>
                      <a:cubicBezTo>
                        <a:pt x="141" y="280"/>
                        <a:pt x="146" y="285"/>
                        <a:pt x="152" y="285"/>
                      </a:cubicBezTo>
                      <a:cubicBezTo>
                        <a:pt x="158" y="285"/>
                        <a:pt x="162" y="280"/>
                        <a:pt x="162" y="274"/>
                      </a:cubicBezTo>
                      <a:cubicBezTo>
                        <a:pt x="162" y="186"/>
                        <a:pt x="162" y="186"/>
                        <a:pt x="162" y="186"/>
                      </a:cubicBezTo>
                      <a:cubicBezTo>
                        <a:pt x="195" y="278"/>
                        <a:pt x="195" y="278"/>
                        <a:pt x="195" y="278"/>
                      </a:cubicBezTo>
                      <a:cubicBezTo>
                        <a:pt x="197" y="282"/>
                        <a:pt x="201" y="285"/>
                        <a:pt x="205" y="285"/>
                      </a:cubicBezTo>
                      <a:cubicBezTo>
                        <a:pt x="206" y="285"/>
                        <a:pt x="207" y="284"/>
                        <a:pt x="209" y="284"/>
                      </a:cubicBezTo>
                      <a:cubicBezTo>
                        <a:pt x="214" y="282"/>
                        <a:pt x="217" y="276"/>
                        <a:pt x="215" y="270"/>
                      </a:cubicBezTo>
                      <a:cubicBezTo>
                        <a:pt x="164" y="128"/>
                        <a:pt x="164" y="128"/>
                        <a:pt x="164" y="128"/>
                      </a:cubicBezTo>
                      <a:cubicBezTo>
                        <a:pt x="240" y="107"/>
                        <a:pt x="240" y="107"/>
                        <a:pt x="240" y="107"/>
                      </a:cubicBezTo>
                      <a:cubicBezTo>
                        <a:pt x="240" y="107"/>
                        <a:pt x="240" y="107"/>
                        <a:pt x="240" y="107"/>
                      </a:cubicBezTo>
                      <a:cubicBezTo>
                        <a:pt x="241" y="112"/>
                        <a:pt x="246" y="115"/>
                        <a:pt x="250" y="115"/>
                      </a:cubicBezTo>
                      <a:cubicBezTo>
                        <a:pt x="251" y="115"/>
                        <a:pt x="252" y="115"/>
                        <a:pt x="253" y="115"/>
                      </a:cubicBezTo>
                      <a:cubicBezTo>
                        <a:pt x="294" y="104"/>
                        <a:pt x="294" y="104"/>
                        <a:pt x="294" y="104"/>
                      </a:cubicBezTo>
                      <a:cubicBezTo>
                        <a:pt x="297" y="103"/>
                        <a:pt x="299" y="101"/>
                        <a:pt x="301" y="99"/>
                      </a:cubicBezTo>
                      <a:cubicBezTo>
                        <a:pt x="302" y="96"/>
                        <a:pt x="303" y="93"/>
                        <a:pt x="302" y="91"/>
                      </a:cubicBezTo>
                      <a:close/>
                      <a:moveTo>
                        <a:pt x="40" y="103"/>
                      </a:moveTo>
                      <a:cubicBezTo>
                        <a:pt x="132" y="78"/>
                        <a:pt x="132" y="78"/>
                        <a:pt x="132" y="78"/>
                      </a:cubicBezTo>
                      <a:cubicBezTo>
                        <a:pt x="140" y="105"/>
                        <a:pt x="140" y="105"/>
                        <a:pt x="140" y="105"/>
                      </a:cubicBezTo>
                      <a:cubicBezTo>
                        <a:pt x="47" y="131"/>
                        <a:pt x="47" y="131"/>
                        <a:pt x="47" y="131"/>
                      </a:cubicBezTo>
                      <a:lnTo>
                        <a:pt x="40" y="103"/>
                      </a:lnTo>
                      <a:close/>
                      <a:moveTo>
                        <a:pt x="162" y="106"/>
                      </a:moveTo>
                      <a:cubicBezTo>
                        <a:pt x="151" y="65"/>
                        <a:pt x="151" y="65"/>
                        <a:pt x="151" y="65"/>
                      </a:cubicBezTo>
                      <a:cubicBezTo>
                        <a:pt x="223" y="46"/>
                        <a:pt x="223" y="46"/>
                        <a:pt x="223" y="46"/>
                      </a:cubicBezTo>
                      <a:cubicBezTo>
                        <a:pt x="229" y="66"/>
                        <a:pt x="229" y="66"/>
                        <a:pt x="229" y="66"/>
                      </a:cubicBezTo>
                      <a:cubicBezTo>
                        <a:pt x="234" y="87"/>
                        <a:pt x="234" y="87"/>
                        <a:pt x="234" y="87"/>
                      </a:cubicBezTo>
                      <a:lnTo>
                        <a:pt x="162" y="106"/>
                      </a:lnTo>
                      <a:close/>
                      <a:moveTo>
                        <a:pt x="258" y="91"/>
                      </a:moveTo>
                      <a:cubicBezTo>
                        <a:pt x="241" y="30"/>
                        <a:pt x="241" y="30"/>
                        <a:pt x="241" y="30"/>
                      </a:cubicBezTo>
                      <a:cubicBezTo>
                        <a:pt x="262" y="24"/>
                        <a:pt x="262" y="24"/>
                        <a:pt x="262" y="24"/>
                      </a:cubicBezTo>
                      <a:cubicBezTo>
                        <a:pt x="278" y="86"/>
                        <a:pt x="278" y="86"/>
                        <a:pt x="278" y="86"/>
                      </a:cubicBezTo>
                      <a:lnTo>
                        <a:pt x="258" y="9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35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39E8545D-A65C-7611-691B-270FEB7CDA65}"/>
                </a:ext>
              </a:extLst>
            </p:cNvPr>
            <p:cNvGrpSpPr/>
            <p:nvPr/>
          </p:nvGrpSpPr>
          <p:grpSpPr>
            <a:xfrm>
              <a:off x="391998" y="2622926"/>
              <a:ext cx="3210123" cy="1022763"/>
              <a:chOff x="214429" y="2034871"/>
              <a:chExt cx="4280163" cy="1363683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38EB7B5A-03D8-6250-10B2-7F772CD9B195}"/>
                  </a:ext>
                </a:extLst>
              </p:cNvPr>
              <p:cNvSpPr/>
              <p:nvPr/>
            </p:nvSpPr>
            <p:spPr>
              <a:xfrm>
                <a:off x="1391846" y="2292258"/>
                <a:ext cx="3102746" cy="1106296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45E93">
                        <a:lumMod val="60000"/>
                        <a:lumOff val="40000"/>
                      </a:srgbClr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1,060 </a:t>
                </a:r>
                <a:r>
                  <a:rPr kumimoji="0" 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Fraud risks identified by </a:t>
                </a:r>
                <a:r>
                  <a:rPr kumimoji="0" 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45E93">
                        <a:lumMod val="60000"/>
                        <a:lumOff val="40000"/>
                      </a:srgbClr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kumimoji="0" lang="en-US" sz="1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45E93">
                        <a:lumMod val="60000"/>
                        <a:lumOff val="40000"/>
                      </a:srgbClr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46 </a:t>
                </a:r>
                <a:r>
                  <a:rPr kumimoji="0" 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Reporting Entities in FY24, of which </a:t>
                </a:r>
                <a:r>
                  <a:rPr kumimoji="0" lang="en-US" sz="1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45E93">
                        <a:lumMod val="60000"/>
                        <a:lumOff val="40000"/>
                      </a:srgbClr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809 </a:t>
                </a: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/>
                    <a:ea typeface="Chronicle Display Black" charset="0"/>
                    <a:cs typeface="Chronicle Display Black" charset="0"/>
                  </a:rPr>
                  <a:t>had mitigation strategies to reduce overall agency impact</a:t>
                </a:r>
                <a:endPara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25" b="1" i="0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1" name="Text Placeholder 5">
                <a:extLst>
                  <a:ext uri="{FF2B5EF4-FFF2-40B4-BE49-F238E27FC236}">
                    <a16:creationId xmlns:a16="http://schemas.microsoft.com/office/drawing/2014/main" id="{3CD580E2-5ABC-B0D3-9950-36C46423D63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499707" y="2808541"/>
                <a:ext cx="2724874" cy="505123"/>
              </a:xfrm>
              <a:prstGeom prst="rect">
                <a:avLst/>
              </a:prstGeom>
            </p:spPr>
            <p:txBody>
              <a:bodyPr vert="horz" lIns="0" tIns="0" rIns="0" bIns="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Clr>
                    <a:schemeClr val="accent5"/>
                  </a:buClr>
                  <a:buSzPct val="75000"/>
                  <a:buFont typeface="Arial" panose="020B0604020202020204" pitchFamily="34" charset="0"/>
                  <a:buNone/>
                  <a:defRPr sz="1500" kern="1200" spc="-30">
                    <a:solidFill>
                      <a:schemeClr val="tx2"/>
                    </a:solidFill>
                    <a:latin typeface="Open Sans" charset="0"/>
                    <a:ea typeface="Open Sans" charset="0"/>
                    <a:cs typeface="Open Sans" charset="0"/>
                  </a:defRPr>
                </a:lvl1pPr>
                <a:lvl2pPr marL="457200" indent="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accent5"/>
                  </a:buClr>
                  <a:buSzPct val="75000"/>
                  <a:buFont typeface="Arial" panose="020B0604020202020204" pitchFamily="34" charset="0"/>
                  <a:buNone/>
                  <a:defRPr sz="1800" kern="1200" spc="-30">
                    <a:solidFill>
                      <a:schemeClr val="tx1"/>
                    </a:solidFill>
                    <a:latin typeface="Open Sans" charset="0"/>
                    <a:ea typeface="Open Sans" charset="0"/>
                    <a:cs typeface="Open Sans" charset="0"/>
                  </a:defRPr>
                </a:lvl2pPr>
                <a:lvl3pPr marL="914400" indent="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accent5"/>
                  </a:buClr>
                  <a:buSzPct val="75000"/>
                  <a:buFont typeface="Arial" panose="020B0604020202020204" pitchFamily="34" charset="0"/>
                  <a:buNone/>
                  <a:defRPr sz="1600" kern="1200" spc="-30">
                    <a:solidFill>
                      <a:schemeClr val="tx1"/>
                    </a:solidFill>
                    <a:latin typeface="Open Sans" charset="0"/>
                    <a:ea typeface="Open Sans" charset="0"/>
                    <a:cs typeface="Open Sans" charset="0"/>
                  </a:defRPr>
                </a:lvl3pPr>
                <a:lvl4pPr marL="1371600" indent="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accent5"/>
                  </a:buClr>
                  <a:buSzPct val="75000"/>
                  <a:buFont typeface="Arial" panose="020B0604020202020204" pitchFamily="34" charset="0"/>
                  <a:buNone/>
                  <a:defRPr sz="1400" kern="1200" spc="-30">
                    <a:solidFill>
                      <a:schemeClr val="tx1"/>
                    </a:solidFill>
                    <a:latin typeface="Open Sans" charset="0"/>
                    <a:ea typeface="Open Sans" charset="0"/>
                    <a:cs typeface="Open Sans" charset="0"/>
                  </a:defRPr>
                </a:lvl4pPr>
                <a:lvl5pPr marL="1828800" indent="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accent5"/>
                  </a:buClr>
                  <a:buSzPct val="75000"/>
                  <a:buFont typeface="Arial" panose="020B0604020202020204" pitchFamily="34" charset="0"/>
                  <a:buNone/>
                  <a:defRPr sz="1400" kern="1200" spc="-30">
                    <a:solidFill>
                      <a:schemeClr val="tx1"/>
                    </a:solidFill>
                    <a:latin typeface="Open Sans" charset="0"/>
                    <a:ea typeface="Open Sans" charset="0"/>
                    <a:cs typeface="Open Sans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75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n-US" sz="825" b="0" i="0" u="none" strike="noStrike" kern="1200" cap="none" spc="0" normalizeH="0" baseline="0" noProof="0" dirty="0">
                  <a:ln>
                    <a:noFill/>
                  </a:ln>
                  <a:solidFill>
                    <a:srgbClr val="345E93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Arial" panose="020B0604020202020204"/>
                  <a:ea typeface="Chronicle Display Black" charset="0"/>
                  <a:cs typeface="Chronicle Display Black" charset="0"/>
                </a:endParaRPr>
              </a:p>
            </p:txBody>
          </p:sp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1E485C40-00C1-A452-BD28-277D4D75BF9C}"/>
                  </a:ext>
                </a:extLst>
              </p:cNvPr>
              <p:cNvGrpSpPr/>
              <p:nvPr/>
            </p:nvGrpSpPr>
            <p:grpSpPr>
              <a:xfrm>
                <a:off x="214429" y="2034871"/>
                <a:ext cx="1089304" cy="1260384"/>
                <a:chOff x="5610675" y="2810276"/>
                <a:chExt cx="1089304" cy="1260384"/>
              </a:xfrm>
            </p:grpSpPr>
            <p:sp>
              <p:nvSpPr>
                <p:cNvPr id="26" name="Oval 56">
                  <a:extLst>
                    <a:ext uri="{FF2B5EF4-FFF2-40B4-BE49-F238E27FC236}">
                      <a16:creationId xmlns:a16="http://schemas.microsoft.com/office/drawing/2014/main" id="{0AFEBE1C-F1E3-880C-F61F-847480DA0471}"/>
                    </a:ext>
                  </a:extLst>
                </p:cNvPr>
                <p:cNvSpPr/>
                <p:nvPr/>
              </p:nvSpPr>
              <p:spPr>
                <a:xfrm>
                  <a:off x="5632113" y="3796023"/>
                  <a:ext cx="372387" cy="134204"/>
                </a:xfrm>
                <a:prstGeom prst="ellipse">
                  <a:avLst/>
                </a:prstGeom>
                <a:solidFill>
                  <a:srgbClr val="FFFFFF"/>
                </a:solidFill>
                <a:ln w="63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975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7" name="Oval 58">
                  <a:extLst>
                    <a:ext uri="{FF2B5EF4-FFF2-40B4-BE49-F238E27FC236}">
                      <a16:creationId xmlns:a16="http://schemas.microsoft.com/office/drawing/2014/main" id="{DED0FF13-7AC5-49C7-A7EB-EB0DCF4AFCCB}"/>
                    </a:ext>
                  </a:extLst>
                </p:cNvPr>
                <p:cNvSpPr/>
                <p:nvPr/>
              </p:nvSpPr>
              <p:spPr>
                <a:xfrm>
                  <a:off x="5610675" y="2810276"/>
                  <a:ext cx="1089304" cy="1089302"/>
                </a:xfrm>
                <a:prstGeom prst="ellipse">
                  <a:avLst/>
                </a:prstGeom>
                <a:solidFill>
                  <a:srgbClr val="E7E6E6">
                    <a:lumMod val="25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lIns="0" rIns="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975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8" name="Oval 6">
                  <a:extLst>
                    <a:ext uri="{FF2B5EF4-FFF2-40B4-BE49-F238E27FC236}">
                      <a16:creationId xmlns:a16="http://schemas.microsoft.com/office/drawing/2014/main" id="{776C098F-2976-84BA-0926-A90E91C42BEE}"/>
                    </a:ext>
                  </a:extLst>
                </p:cNvPr>
                <p:cNvSpPr/>
                <p:nvPr/>
              </p:nvSpPr>
              <p:spPr>
                <a:xfrm rot="827270">
                  <a:off x="6189530" y="3882627"/>
                  <a:ext cx="482591" cy="168984"/>
                </a:xfrm>
                <a:custGeom>
                  <a:avLst/>
                  <a:gdLst>
                    <a:gd name="connsiteX0" fmla="*/ 0 w 852122"/>
                    <a:gd name="connsiteY0" fmla="*/ 181372 h 362744"/>
                    <a:gd name="connsiteX1" fmla="*/ 426061 w 852122"/>
                    <a:gd name="connsiteY1" fmla="*/ 0 h 362744"/>
                    <a:gd name="connsiteX2" fmla="*/ 852122 w 852122"/>
                    <a:gd name="connsiteY2" fmla="*/ 181372 h 362744"/>
                    <a:gd name="connsiteX3" fmla="*/ 426061 w 852122"/>
                    <a:gd name="connsiteY3" fmla="*/ 362744 h 362744"/>
                    <a:gd name="connsiteX4" fmla="*/ 0 w 852122"/>
                    <a:gd name="connsiteY4" fmla="*/ 181372 h 362744"/>
                    <a:gd name="connsiteX0" fmla="*/ 371 w 852493"/>
                    <a:gd name="connsiteY0" fmla="*/ 181372 h 303318"/>
                    <a:gd name="connsiteX1" fmla="*/ 426432 w 852493"/>
                    <a:gd name="connsiteY1" fmla="*/ 0 h 303318"/>
                    <a:gd name="connsiteX2" fmla="*/ 852493 w 852493"/>
                    <a:gd name="connsiteY2" fmla="*/ 181372 h 303318"/>
                    <a:gd name="connsiteX3" fmla="*/ 373845 w 852493"/>
                    <a:gd name="connsiteY3" fmla="*/ 303318 h 303318"/>
                    <a:gd name="connsiteX4" fmla="*/ 371 w 852493"/>
                    <a:gd name="connsiteY4" fmla="*/ 181372 h 303318"/>
                    <a:gd name="connsiteX0" fmla="*/ 379 w 852501"/>
                    <a:gd name="connsiteY0" fmla="*/ 181372 h 303540"/>
                    <a:gd name="connsiteX1" fmla="*/ 426440 w 852501"/>
                    <a:gd name="connsiteY1" fmla="*/ 0 h 303540"/>
                    <a:gd name="connsiteX2" fmla="*/ 852501 w 852501"/>
                    <a:gd name="connsiteY2" fmla="*/ 181372 h 303540"/>
                    <a:gd name="connsiteX3" fmla="*/ 373853 w 852501"/>
                    <a:gd name="connsiteY3" fmla="*/ 303318 h 303540"/>
                    <a:gd name="connsiteX4" fmla="*/ 379 w 852501"/>
                    <a:gd name="connsiteY4" fmla="*/ 181372 h 303540"/>
                    <a:gd name="connsiteX0" fmla="*/ 234 w 852356"/>
                    <a:gd name="connsiteY0" fmla="*/ 181372 h 303318"/>
                    <a:gd name="connsiteX1" fmla="*/ 426295 w 852356"/>
                    <a:gd name="connsiteY1" fmla="*/ 0 h 303318"/>
                    <a:gd name="connsiteX2" fmla="*/ 852356 w 852356"/>
                    <a:gd name="connsiteY2" fmla="*/ 181372 h 303318"/>
                    <a:gd name="connsiteX3" fmla="*/ 373708 w 852356"/>
                    <a:gd name="connsiteY3" fmla="*/ 303318 h 303318"/>
                    <a:gd name="connsiteX4" fmla="*/ 234 w 852356"/>
                    <a:gd name="connsiteY4" fmla="*/ 181372 h 303318"/>
                    <a:gd name="connsiteX0" fmla="*/ 234 w 852356"/>
                    <a:gd name="connsiteY0" fmla="*/ 181372 h 303318"/>
                    <a:gd name="connsiteX1" fmla="*/ 426295 w 852356"/>
                    <a:gd name="connsiteY1" fmla="*/ 0 h 303318"/>
                    <a:gd name="connsiteX2" fmla="*/ 852356 w 852356"/>
                    <a:gd name="connsiteY2" fmla="*/ 181372 h 303318"/>
                    <a:gd name="connsiteX3" fmla="*/ 373708 w 852356"/>
                    <a:gd name="connsiteY3" fmla="*/ 303318 h 303318"/>
                    <a:gd name="connsiteX4" fmla="*/ 234 w 852356"/>
                    <a:gd name="connsiteY4" fmla="*/ 181372 h 303318"/>
                    <a:gd name="connsiteX0" fmla="*/ 17994 w 870116"/>
                    <a:gd name="connsiteY0" fmla="*/ 181372 h 303318"/>
                    <a:gd name="connsiteX1" fmla="*/ 444055 w 870116"/>
                    <a:gd name="connsiteY1" fmla="*/ 0 h 303318"/>
                    <a:gd name="connsiteX2" fmla="*/ 870116 w 870116"/>
                    <a:gd name="connsiteY2" fmla="*/ 181372 h 303318"/>
                    <a:gd name="connsiteX3" fmla="*/ 391468 w 870116"/>
                    <a:gd name="connsiteY3" fmla="*/ 303318 h 303318"/>
                    <a:gd name="connsiteX4" fmla="*/ 17994 w 870116"/>
                    <a:gd name="connsiteY4" fmla="*/ 181372 h 303318"/>
                    <a:gd name="connsiteX0" fmla="*/ 14106 w 866228"/>
                    <a:gd name="connsiteY0" fmla="*/ 181372 h 303318"/>
                    <a:gd name="connsiteX1" fmla="*/ 440167 w 866228"/>
                    <a:gd name="connsiteY1" fmla="*/ 0 h 303318"/>
                    <a:gd name="connsiteX2" fmla="*/ 866228 w 866228"/>
                    <a:gd name="connsiteY2" fmla="*/ 181372 h 303318"/>
                    <a:gd name="connsiteX3" fmla="*/ 387580 w 866228"/>
                    <a:gd name="connsiteY3" fmla="*/ 303318 h 303318"/>
                    <a:gd name="connsiteX4" fmla="*/ 14106 w 866228"/>
                    <a:gd name="connsiteY4" fmla="*/ 181372 h 3033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66228" h="303318">
                      <a:moveTo>
                        <a:pt x="14106" y="181372"/>
                      </a:moveTo>
                      <a:cubicBezTo>
                        <a:pt x="98484" y="74259"/>
                        <a:pt x="298147" y="0"/>
                        <a:pt x="440167" y="0"/>
                      </a:cubicBezTo>
                      <a:cubicBezTo>
                        <a:pt x="582187" y="0"/>
                        <a:pt x="866228" y="81203"/>
                        <a:pt x="866228" y="181372"/>
                      </a:cubicBezTo>
                      <a:cubicBezTo>
                        <a:pt x="853289" y="268779"/>
                        <a:pt x="529600" y="303318"/>
                        <a:pt x="387580" y="303318"/>
                      </a:cubicBezTo>
                      <a:cubicBezTo>
                        <a:pt x="245560" y="303318"/>
                        <a:pt x="-70272" y="288485"/>
                        <a:pt x="14106" y="18137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63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975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9" name="Freeform 60">
                  <a:extLst>
                    <a:ext uri="{FF2B5EF4-FFF2-40B4-BE49-F238E27FC236}">
                      <a16:creationId xmlns:a16="http://schemas.microsoft.com/office/drawing/2014/main" id="{B089B734-C51B-A575-EB20-B036CC3DCBEB}"/>
                    </a:ext>
                  </a:extLst>
                </p:cNvPr>
                <p:cNvSpPr/>
                <p:nvPr/>
              </p:nvSpPr>
              <p:spPr>
                <a:xfrm>
                  <a:off x="5632776" y="3746489"/>
                  <a:ext cx="1030001" cy="324171"/>
                </a:xfrm>
                <a:custGeom>
                  <a:avLst/>
                  <a:gdLst>
                    <a:gd name="connsiteX0" fmla="*/ 0 w 1844040"/>
                    <a:gd name="connsiteY0" fmla="*/ 34290 h 381000"/>
                    <a:gd name="connsiteX1" fmla="*/ 0 w 1844040"/>
                    <a:gd name="connsiteY1" fmla="*/ 381000 h 381000"/>
                    <a:gd name="connsiteX2" fmla="*/ 1844040 w 1844040"/>
                    <a:gd name="connsiteY2" fmla="*/ 381000 h 381000"/>
                    <a:gd name="connsiteX3" fmla="*/ 1844040 w 1844040"/>
                    <a:gd name="connsiteY3" fmla="*/ 0 h 381000"/>
                    <a:gd name="connsiteX4" fmla="*/ 0 w 1844040"/>
                    <a:gd name="connsiteY4" fmla="*/ 34290 h 381000"/>
                    <a:gd name="connsiteX0" fmla="*/ 0 w 1844040"/>
                    <a:gd name="connsiteY0" fmla="*/ 34290 h 430212"/>
                    <a:gd name="connsiteX1" fmla="*/ 0 w 1844040"/>
                    <a:gd name="connsiteY1" fmla="*/ 381000 h 430212"/>
                    <a:gd name="connsiteX2" fmla="*/ 1844040 w 1844040"/>
                    <a:gd name="connsiteY2" fmla="*/ 381000 h 430212"/>
                    <a:gd name="connsiteX3" fmla="*/ 1844040 w 1844040"/>
                    <a:gd name="connsiteY3" fmla="*/ 0 h 430212"/>
                    <a:gd name="connsiteX4" fmla="*/ 0 w 1844040"/>
                    <a:gd name="connsiteY4" fmla="*/ 34290 h 430212"/>
                    <a:gd name="connsiteX0" fmla="*/ 0 w 1844040"/>
                    <a:gd name="connsiteY0" fmla="*/ 34290 h 395252"/>
                    <a:gd name="connsiteX1" fmla="*/ 0 w 1844040"/>
                    <a:gd name="connsiteY1" fmla="*/ 381000 h 395252"/>
                    <a:gd name="connsiteX2" fmla="*/ 1844040 w 1844040"/>
                    <a:gd name="connsiteY2" fmla="*/ 381000 h 395252"/>
                    <a:gd name="connsiteX3" fmla="*/ 1844040 w 1844040"/>
                    <a:gd name="connsiteY3" fmla="*/ 0 h 395252"/>
                    <a:gd name="connsiteX4" fmla="*/ 0 w 1844040"/>
                    <a:gd name="connsiteY4" fmla="*/ 34290 h 395252"/>
                    <a:gd name="connsiteX0" fmla="*/ 0 w 1844040"/>
                    <a:gd name="connsiteY0" fmla="*/ 34290 h 394486"/>
                    <a:gd name="connsiteX1" fmla="*/ 0 w 1844040"/>
                    <a:gd name="connsiteY1" fmla="*/ 381000 h 394486"/>
                    <a:gd name="connsiteX2" fmla="*/ 1844040 w 1844040"/>
                    <a:gd name="connsiteY2" fmla="*/ 381000 h 394486"/>
                    <a:gd name="connsiteX3" fmla="*/ 1844040 w 1844040"/>
                    <a:gd name="connsiteY3" fmla="*/ 0 h 394486"/>
                    <a:gd name="connsiteX4" fmla="*/ 0 w 1844040"/>
                    <a:gd name="connsiteY4" fmla="*/ 34290 h 394486"/>
                    <a:gd name="connsiteX0" fmla="*/ 0 w 1844040"/>
                    <a:gd name="connsiteY0" fmla="*/ 34290 h 417814"/>
                    <a:gd name="connsiteX1" fmla="*/ 0 w 1844040"/>
                    <a:gd name="connsiteY1" fmla="*/ 381000 h 417814"/>
                    <a:gd name="connsiteX2" fmla="*/ 1844040 w 1844040"/>
                    <a:gd name="connsiteY2" fmla="*/ 381000 h 417814"/>
                    <a:gd name="connsiteX3" fmla="*/ 1844040 w 1844040"/>
                    <a:gd name="connsiteY3" fmla="*/ 0 h 417814"/>
                    <a:gd name="connsiteX4" fmla="*/ 0 w 1844040"/>
                    <a:gd name="connsiteY4" fmla="*/ 34290 h 417814"/>
                    <a:gd name="connsiteX0" fmla="*/ 0 w 1844040"/>
                    <a:gd name="connsiteY0" fmla="*/ 34290 h 417814"/>
                    <a:gd name="connsiteX1" fmla="*/ 0 w 1844040"/>
                    <a:gd name="connsiteY1" fmla="*/ 381000 h 417814"/>
                    <a:gd name="connsiteX2" fmla="*/ 1844040 w 1844040"/>
                    <a:gd name="connsiteY2" fmla="*/ 381000 h 417814"/>
                    <a:gd name="connsiteX3" fmla="*/ 1844040 w 1844040"/>
                    <a:gd name="connsiteY3" fmla="*/ 0 h 417814"/>
                    <a:gd name="connsiteX4" fmla="*/ 0 w 1844040"/>
                    <a:gd name="connsiteY4" fmla="*/ 34290 h 417814"/>
                    <a:gd name="connsiteX0" fmla="*/ 0 w 1844040"/>
                    <a:gd name="connsiteY0" fmla="*/ 34290 h 416996"/>
                    <a:gd name="connsiteX1" fmla="*/ 0 w 1844040"/>
                    <a:gd name="connsiteY1" fmla="*/ 381000 h 416996"/>
                    <a:gd name="connsiteX2" fmla="*/ 1844040 w 1844040"/>
                    <a:gd name="connsiteY2" fmla="*/ 381000 h 416996"/>
                    <a:gd name="connsiteX3" fmla="*/ 1844040 w 1844040"/>
                    <a:gd name="connsiteY3" fmla="*/ 0 h 416996"/>
                    <a:gd name="connsiteX4" fmla="*/ 0 w 1844040"/>
                    <a:gd name="connsiteY4" fmla="*/ 34290 h 416996"/>
                    <a:gd name="connsiteX0" fmla="*/ 0 w 1844040"/>
                    <a:gd name="connsiteY0" fmla="*/ 34290 h 417972"/>
                    <a:gd name="connsiteX1" fmla="*/ 0 w 1844040"/>
                    <a:gd name="connsiteY1" fmla="*/ 381000 h 417972"/>
                    <a:gd name="connsiteX2" fmla="*/ 1844040 w 1844040"/>
                    <a:gd name="connsiteY2" fmla="*/ 381000 h 417972"/>
                    <a:gd name="connsiteX3" fmla="*/ 1844040 w 1844040"/>
                    <a:gd name="connsiteY3" fmla="*/ 0 h 417972"/>
                    <a:gd name="connsiteX4" fmla="*/ 0 w 1844040"/>
                    <a:gd name="connsiteY4" fmla="*/ 34290 h 417972"/>
                    <a:gd name="connsiteX0" fmla="*/ 0 w 1844040"/>
                    <a:gd name="connsiteY0" fmla="*/ 34290 h 418507"/>
                    <a:gd name="connsiteX1" fmla="*/ 0 w 1844040"/>
                    <a:gd name="connsiteY1" fmla="*/ 381000 h 418507"/>
                    <a:gd name="connsiteX2" fmla="*/ 1844040 w 1844040"/>
                    <a:gd name="connsiteY2" fmla="*/ 381000 h 418507"/>
                    <a:gd name="connsiteX3" fmla="*/ 1844040 w 1844040"/>
                    <a:gd name="connsiteY3" fmla="*/ 0 h 418507"/>
                    <a:gd name="connsiteX4" fmla="*/ 0 w 1844040"/>
                    <a:gd name="connsiteY4" fmla="*/ 34290 h 418507"/>
                    <a:gd name="connsiteX0" fmla="*/ 0 w 1844040"/>
                    <a:gd name="connsiteY0" fmla="*/ 34290 h 401164"/>
                    <a:gd name="connsiteX1" fmla="*/ 0 w 1844040"/>
                    <a:gd name="connsiteY1" fmla="*/ 381000 h 401164"/>
                    <a:gd name="connsiteX2" fmla="*/ 1844040 w 1844040"/>
                    <a:gd name="connsiteY2" fmla="*/ 381000 h 401164"/>
                    <a:gd name="connsiteX3" fmla="*/ 1844040 w 1844040"/>
                    <a:gd name="connsiteY3" fmla="*/ 0 h 401164"/>
                    <a:gd name="connsiteX4" fmla="*/ 0 w 1844040"/>
                    <a:gd name="connsiteY4" fmla="*/ 34290 h 401164"/>
                    <a:gd name="connsiteX0" fmla="*/ 0 w 1844040"/>
                    <a:gd name="connsiteY0" fmla="*/ 34290 h 422111"/>
                    <a:gd name="connsiteX1" fmla="*/ 0 w 1844040"/>
                    <a:gd name="connsiteY1" fmla="*/ 381000 h 422111"/>
                    <a:gd name="connsiteX2" fmla="*/ 1844040 w 1844040"/>
                    <a:gd name="connsiteY2" fmla="*/ 381000 h 422111"/>
                    <a:gd name="connsiteX3" fmla="*/ 1844040 w 1844040"/>
                    <a:gd name="connsiteY3" fmla="*/ 0 h 422111"/>
                    <a:gd name="connsiteX4" fmla="*/ 0 w 1844040"/>
                    <a:gd name="connsiteY4" fmla="*/ 34290 h 422111"/>
                    <a:gd name="connsiteX0" fmla="*/ 0 w 1844040"/>
                    <a:gd name="connsiteY0" fmla="*/ 34290 h 422111"/>
                    <a:gd name="connsiteX1" fmla="*/ 0 w 1844040"/>
                    <a:gd name="connsiteY1" fmla="*/ 381000 h 422111"/>
                    <a:gd name="connsiteX2" fmla="*/ 1844040 w 1844040"/>
                    <a:gd name="connsiteY2" fmla="*/ 381000 h 422111"/>
                    <a:gd name="connsiteX3" fmla="*/ 1844040 w 1844040"/>
                    <a:gd name="connsiteY3" fmla="*/ 0 h 422111"/>
                    <a:gd name="connsiteX4" fmla="*/ 0 w 1844040"/>
                    <a:gd name="connsiteY4" fmla="*/ 34290 h 422111"/>
                    <a:gd name="connsiteX0" fmla="*/ 0 w 1844040"/>
                    <a:gd name="connsiteY0" fmla="*/ 34290 h 420817"/>
                    <a:gd name="connsiteX1" fmla="*/ 0 w 1844040"/>
                    <a:gd name="connsiteY1" fmla="*/ 381000 h 420817"/>
                    <a:gd name="connsiteX2" fmla="*/ 1844040 w 1844040"/>
                    <a:gd name="connsiteY2" fmla="*/ 381000 h 420817"/>
                    <a:gd name="connsiteX3" fmla="*/ 1844040 w 1844040"/>
                    <a:gd name="connsiteY3" fmla="*/ 0 h 420817"/>
                    <a:gd name="connsiteX4" fmla="*/ 0 w 1844040"/>
                    <a:gd name="connsiteY4" fmla="*/ 34290 h 420817"/>
                    <a:gd name="connsiteX0" fmla="*/ 0 w 1844040"/>
                    <a:gd name="connsiteY0" fmla="*/ 34290 h 424060"/>
                    <a:gd name="connsiteX1" fmla="*/ 0 w 1844040"/>
                    <a:gd name="connsiteY1" fmla="*/ 381000 h 424060"/>
                    <a:gd name="connsiteX2" fmla="*/ 1844040 w 1844040"/>
                    <a:gd name="connsiteY2" fmla="*/ 381000 h 424060"/>
                    <a:gd name="connsiteX3" fmla="*/ 1844040 w 1844040"/>
                    <a:gd name="connsiteY3" fmla="*/ 0 h 424060"/>
                    <a:gd name="connsiteX4" fmla="*/ 0 w 1844040"/>
                    <a:gd name="connsiteY4" fmla="*/ 34290 h 424060"/>
                    <a:gd name="connsiteX0" fmla="*/ 0 w 1848802"/>
                    <a:gd name="connsiteY0" fmla="*/ 34290 h 423344"/>
                    <a:gd name="connsiteX1" fmla="*/ 0 w 1848802"/>
                    <a:gd name="connsiteY1" fmla="*/ 381000 h 423344"/>
                    <a:gd name="connsiteX2" fmla="*/ 1848802 w 1848802"/>
                    <a:gd name="connsiteY2" fmla="*/ 366713 h 423344"/>
                    <a:gd name="connsiteX3" fmla="*/ 1844040 w 1848802"/>
                    <a:gd name="connsiteY3" fmla="*/ 0 h 423344"/>
                    <a:gd name="connsiteX4" fmla="*/ 0 w 1848802"/>
                    <a:gd name="connsiteY4" fmla="*/ 34290 h 423344"/>
                    <a:gd name="connsiteX0" fmla="*/ 0 w 1848802"/>
                    <a:gd name="connsiteY0" fmla="*/ 34290 h 424139"/>
                    <a:gd name="connsiteX1" fmla="*/ 0 w 1848802"/>
                    <a:gd name="connsiteY1" fmla="*/ 381000 h 424139"/>
                    <a:gd name="connsiteX2" fmla="*/ 1848802 w 1848802"/>
                    <a:gd name="connsiteY2" fmla="*/ 366713 h 424139"/>
                    <a:gd name="connsiteX3" fmla="*/ 1844040 w 1848802"/>
                    <a:gd name="connsiteY3" fmla="*/ 0 h 424139"/>
                    <a:gd name="connsiteX4" fmla="*/ 0 w 1848802"/>
                    <a:gd name="connsiteY4" fmla="*/ 34290 h 424139"/>
                    <a:gd name="connsiteX0" fmla="*/ 0 w 1848802"/>
                    <a:gd name="connsiteY0" fmla="*/ 192446 h 582295"/>
                    <a:gd name="connsiteX1" fmla="*/ 0 w 1848802"/>
                    <a:gd name="connsiteY1" fmla="*/ 539156 h 582295"/>
                    <a:gd name="connsiteX2" fmla="*/ 1848802 w 1848802"/>
                    <a:gd name="connsiteY2" fmla="*/ 524869 h 582295"/>
                    <a:gd name="connsiteX3" fmla="*/ 1844040 w 1848802"/>
                    <a:gd name="connsiteY3" fmla="*/ 158156 h 582295"/>
                    <a:gd name="connsiteX4" fmla="*/ 0 w 1848802"/>
                    <a:gd name="connsiteY4" fmla="*/ 192446 h 582295"/>
                    <a:gd name="connsiteX0" fmla="*/ 0 w 1848802"/>
                    <a:gd name="connsiteY0" fmla="*/ 156865 h 546714"/>
                    <a:gd name="connsiteX1" fmla="*/ 0 w 1848802"/>
                    <a:gd name="connsiteY1" fmla="*/ 503575 h 546714"/>
                    <a:gd name="connsiteX2" fmla="*/ 1848802 w 1848802"/>
                    <a:gd name="connsiteY2" fmla="*/ 489288 h 546714"/>
                    <a:gd name="connsiteX3" fmla="*/ 1844040 w 1848802"/>
                    <a:gd name="connsiteY3" fmla="*/ 122575 h 546714"/>
                    <a:gd name="connsiteX4" fmla="*/ 0 w 1848802"/>
                    <a:gd name="connsiteY4" fmla="*/ 156865 h 546714"/>
                    <a:gd name="connsiteX0" fmla="*/ 0 w 1848802"/>
                    <a:gd name="connsiteY0" fmla="*/ 194120 h 583969"/>
                    <a:gd name="connsiteX1" fmla="*/ 0 w 1848802"/>
                    <a:gd name="connsiteY1" fmla="*/ 540830 h 583969"/>
                    <a:gd name="connsiteX2" fmla="*/ 1848802 w 1848802"/>
                    <a:gd name="connsiteY2" fmla="*/ 526543 h 583969"/>
                    <a:gd name="connsiteX3" fmla="*/ 1844040 w 1848802"/>
                    <a:gd name="connsiteY3" fmla="*/ 159830 h 583969"/>
                    <a:gd name="connsiteX4" fmla="*/ 0 w 1848802"/>
                    <a:gd name="connsiteY4" fmla="*/ 194120 h 583969"/>
                    <a:gd name="connsiteX0" fmla="*/ 0 w 1848802"/>
                    <a:gd name="connsiteY0" fmla="*/ 192023 h 581872"/>
                    <a:gd name="connsiteX1" fmla="*/ 0 w 1848802"/>
                    <a:gd name="connsiteY1" fmla="*/ 538733 h 581872"/>
                    <a:gd name="connsiteX2" fmla="*/ 1848802 w 1848802"/>
                    <a:gd name="connsiteY2" fmla="*/ 524446 h 581872"/>
                    <a:gd name="connsiteX3" fmla="*/ 1844040 w 1848802"/>
                    <a:gd name="connsiteY3" fmla="*/ 157733 h 581872"/>
                    <a:gd name="connsiteX4" fmla="*/ 0 w 1848802"/>
                    <a:gd name="connsiteY4" fmla="*/ 192023 h 5818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48802" h="581872">
                      <a:moveTo>
                        <a:pt x="0" y="192023"/>
                      </a:moveTo>
                      <a:lnTo>
                        <a:pt x="0" y="538733"/>
                      </a:lnTo>
                      <a:cubicBezTo>
                        <a:pt x="334883" y="762572"/>
                        <a:pt x="1656795" y="17238"/>
                        <a:pt x="1848802" y="524446"/>
                      </a:cubicBezTo>
                      <a:cubicBezTo>
                        <a:pt x="1847215" y="402208"/>
                        <a:pt x="1845627" y="279971"/>
                        <a:pt x="1844040" y="157733"/>
                      </a:cubicBezTo>
                      <a:cubicBezTo>
                        <a:pt x="1650842" y="-299943"/>
                        <a:pt x="336073" y="405621"/>
                        <a:pt x="0" y="19202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6350" cap="flat" cmpd="sng" algn="ctr">
                  <a:solidFill>
                    <a:srgbClr val="333333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975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TextBox 55">
                  <a:extLst>
                    <a:ext uri="{FF2B5EF4-FFF2-40B4-BE49-F238E27FC236}">
                      <a16:creationId xmlns:a16="http://schemas.microsoft.com/office/drawing/2014/main" id="{CB7751A5-E857-48FB-566E-E14ABC7DA7AA}"/>
                    </a:ext>
                  </a:extLst>
                </p:cNvPr>
                <p:cNvSpPr txBox="1"/>
                <p:nvPr/>
              </p:nvSpPr>
              <p:spPr>
                <a:xfrm rot="20871923">
                  <a:off x="5974655" y="3815275"/>
                  <a:ext cx="346248" cy="1692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825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33333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Risks</a:t>
                  </a:r>
                </a:p>
              </p:txBody>
            </p:sp>
          </p:grpSp>
          <p:grpSp>
            <p:nvGrpSpPr>
              <p:cNvPr id="23" name="Group 360">
                <a:extLst>
                  <a:ext uri="{FF2B5EF4-FFF2-40B4-BE49-F238E27FC236}">
                    <a16:creationId xmlns:a16="http://schemas.microsoft.com/office/drawing/2014/main" id="{BF03453A-A7C4-8C42-25F9-1B0DA9FF4E10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432240" y="2249594"/>
                <a:ext cx="641963" cy="640080"/>
                <a:chOff x="1935" y="1199"/>
                <a:chExt cx="341" cy="340"/>
              </a:xfrm>
              <a:solidFill>
                <a:srgbClr val="FFFFFF"/>
              </a:solidFill>
            </p:grpSpPr>
            <p:sp>
              <p:nvSpPr>
                <p:cNvPr id="24" name="Freeform 361">
                  <a:extLst>
                    <a:ext uri="{FF2B5EF4-FFF2-40B4-BE49-F238E27FC236}">
                      <a16:creationId xmlns:a16="http://schemas.microsoft.com/office/drawing/2014/main" id="{CE0A255C-4CDE-07B7-3E27-3E32EAD6DF6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98" y="1263"/>
                  <a:ext cx="214" cy="206"/>
                </a:xfrm>
                <a:custGeom>
                  <a:avLst/>
                  <a:gdLst>
                    <a:gd name="T0" fmla="*/ 257 w 321"/>
                    <a:gd name="T1" fmla="*/ 309 h 310"/>
                    <a:gd name="T2" fmla="*/ 251 w 321"/>
                    <a:gd name="T3" fmla="*/ 308 h 310"/>
                    <a:gd name="T4" fmla="*/ 161 w 321"/>
                    <a:gd name="T5" fmla="*/ 257 h 310"/>
                    <a:gd name="T6" fmla="*/ 70 w 321"/>
                    <a:gd name="T7" fmla="*/ 308 h 310"/>
                    <a:gd name="T8" fmla="*/ 58 w 321"/>
                    <a:gd name="T9" fmla="*/ 307 h 310"/>
                    <a:gd name="T10" fmla="*/ 54 w 321"/>
                    <a:gd name="T11" fmla="*/ 296 h 310"/>
                    <a:gd name="T12" fmla="*/ 74 w 321"/>
                    <a:gd name="T13" fmla="*/ 195 h 310"/>
                    <a:gd name="T14" fmla="*/ 4 w 321"/>
                    <a:gd name="T15" fmla="*/ 125 h 310"/>
                    <a:gd name="T16" fmla="*/ 1 w 321"/>
                    <a:gd name="T17" fmla="*/ 113 h 310"/>
                    <a:gd name="T18" fmla="*/ 10 w 321"/>
                    <a:gd name="T19" fmla="*/ 106 h 310"/>
                    <a:gd name="T20" fmla="*/ 111 w 321"/>
                    <a:gd name="T21" fmla="*/ 96 h 310"/>
                    <a:gd name="T22" fmla="*/ 151 w 321"/>
                    <a:gd name="T23" fmla="*/ 6 h 310"/>
                    <a:gd name="T24" fmla="*/ 161 w 321"/>
                    <a:gd name="T25" fmla="*/ 0 h 310"/>
                    <a:gd name="T26" fmla="*/ 170 w 321"/>
                    <a:gd name="T27" fmla="*/ 6 h 310"/>
                    <a:gd name="T28" fmla="*/ 211 w 321"/>
                    <a:gd name="T29" fmla="*/ 96 h 310"/>
                    <a:gd name="T30" fmla="*/ 311 w 321"/>
                    <a:gd name="T31" fmla="*/ 106 h 310"/>
                    <a:gd name="T32" fmla="*/ 320 w 321"/>
                    <a:gd name="T33" fmla="*/ 113 h 310"/>
                    <a:gd name="T34" fmla="*/ 318 w 321"/>
                    <a:gd name="T35" fmla="*/ 125 h 310"/>
                    <a:gd name="T36" fmla="*/ 247 w 321"/>
                    <a:gd name="T37" fmla="*/ 195 h 310"/>
                    <a:gd name="T38" fmla="*/ 267 w 321"/>
                    <a:gd name="T39" fmla="*/ 296 h 310"/>
                    <a:gd name="T40" fmla="*/ 263 w 321"/>
                    <a:gd name="T41" fmla="*/ 307 h 310"/>
                    <a:gd name="T42" fmla="*/ 257 w 321"/>
                    <a:gd name="T43" fmla="*/ 309 h 310"/>
                    <a:gd name="T44" fmla="*/ 161 w 321"/>
                    <a:gd name="T45" fmla="*/ 234 h 310"/>
                    <a:gd name="T46" fmla="*/ 166 w 321"/>
                    <a:gd name="T47" fmla="*/ 236 h 310"/>
                    <a:gd name="T48" fmla="*/ 242 w 321"/>
                    <a:gd name="T49" fmla="*/ 278 h 310"/>
                    <a:gd name="T50" fmla="*/ 225 w 321"/>
                    <a:gd name="T51" fmla="*/ 194 h 310"/>
                    <a:gd name="T52" fmla="*/ 228 w 321"/>
                    <a:gd name="T53" fmla="*/ 184 h 310"/>
                    <a:gd name="T54" fmla="*/ 287 w 321"/>
                    <a:gd name="T55" fmla="*/ 125 h 310"/>
                    <a:gd name="T56" fmla="*/ 202 w 321"/>
                    <a:gd name="T57" fmla="*/ 117 h 310"/>
                    <a:gd name="T58" fmla="*/ 194 w 321"/>
                    <a:gd name="T59" fmla="*/ 111 h 310"/>
                    <a:gd name="T60" fmla="*/ 161 w 321"/>
                    <a:gd name="T61" fmla="*/ 37 h 310"/>
                    <a:gd name="T62" fmla="*/ 128 w 321"/>
                    <a:gd name="T63" fmla="*/ 111 h 310"/>
                    <a:gd name="T64" fmla="*/ 119 w 321"/>
                    <a:gd name="T65" fmla="*/ 117 h 310"/>
                    <a:gd name="T66" fmla="*/ 35 w 321"/>
                    <a:gd name="T67" fmla="*/ 125 h 310"/>
                    <a:gd name="T68" fmla="*/ 94 w 321"/>
                    <a:gd name="T69" fmla="*/ 184 h 310"/>
                    <a:gd name="T70" fmla="*/ 96 w 321"/>
                    <a:gd name="T71" fmla="*/ 194 h 310"/>
                    <a:gd name="T72" fmla="*/ 80 w 321"/>
                    <a:gd name="T73" fmla="*/ 278 h 310"/>
                    <a:gd name="T74" fmla="*/ 155 w 321"/>
                    <a:gd name="T75" fmla="*/ 236 h 310"/>
                    <a:gd name="T76" fmla="*/ 161 w 321"/>
                    <a:gd name="T77" fmla="*/ 234 h 3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321" h="310">
                      <a:moveTo>
                        <a:pt x="257" y="309"/>
                      </a:moveTo>
                      <a:cubicBezTo>
                        <a:pt x="255" y="309"/>
                        <a:pt x="253" y="309"/>
                        <a:pt x="251" y="308"/>
                      </a:cubicBezTo>
                      <a:cubicBezTo>
                        <a:pt x="161" y="257"/>
                        <a:pt x="161" y="257"/>
                        <a:pt x="161" y="257"/>
                      </a:cubicBezTo>
                      <a:cubicBezTo>
                        <a:pt x="70" y="308"/>
                        <a:pt x="70" y="308"/>
                        <a:pt x="70" y="308"/>
                      </a:cubicBezTo>
                      <a:cubicBezTo>
                        <a:pt x="66" y="310"/>
                        <a:pt x="62" y="309"/>
                        <a:pt x="58" y="307"/>
                      </a:cubicBezTo>
                      <a:cubicBezTo>
                        <a:pt x="55" y="305"/>
                        <a:pt x="53" y="300"/>
                        <a:pt x="54" y="296"/>
                      </a:cubicBezTo>
                      <a:cubicBezTo>
                        <a:pt x="74" y="195"/>
                        <a:pt x="74" y="195"/>
                        <a:pt x="74" y="195"/>
                      </a:cubicBezTo>
                      <a:cubicBezTo>
                        <a:pt x="4" y="125"/>
                        <a:pt x="4" y="125"/>
                        <a:pt x="4" y="125"/>
                      </a:cubicBezTo>
                      <a:cubicBezTo>
                        <a:pt x="1" y="122"/>
                        <a:pt x="0" y="117"/>
                        <a:pt x="1" y="113"/>
                      </a:cubicBezTo>
                      <a:cubicBezTo>
                        <a:pt x="3" y="110"/>
                        <a:pt x="6" y="107"/>
                        <a:pt x="10" y="106"/>
                      </a:cubicBezTo>
                      <a:cubicBezTo>
                        <a:pt x="111" y="96"/>
                        <a:pt x="111" y="96"/>
                        <a:pt x="111" y="96"/>
                      </a:cubicBezTo>
                      <a:cubicBezTo>
                        <a:pt x="151" y="6"/>
                        <a:pt x="151" y="6"/>
                        <a:pt x="151" y="6"/>
                      </a:cubicBezTo>
                      <a:cubicBezTo>
                        <a:pt x="153" y="2"/>
                        <a:pt x="156" y="0"/>
                        <a:pt x="161" y="0"/>
                      </a:cubicBezTo>
                      <a:cubicBezTo>
                        <a:pt x="165" y="0"/>
                        <a:pt x="169" y="2"/>
                        <a:pt x="170" y="6"/>
                      </a:cubicBezTo>
                      <a:cubicBezTo>
                        <a:pt x="211" y="96"/>
                        <a:pt x="211" y="96"/>
                        <a:pt x="211" y="96"/>
                      </a:cubicBezTo>
                      <a:cubicBezTo>
                        <a:pt x="311" y="106"/>
                        <a:pt x="311" y="106"/>
                        <a:pt x="311" y="106"/>
                      </a:cubicBezTo>
                      <a:cubicBezTo>
                        <a:pt x="315" y="107"/>
                        <a:pt x="319" y="110"/>
                        <a:pt x="320" y="113"/>
                      </a:cubicBezTo>
                      <a:cubicBezTo>
                        <a:pt x="321" y="117"/>
                        <a:pt x="320" y="122"/>
                        <a:pt x="318" y="125"/>
                      </a:cubicBezTo>
                      <a:cubicBezTo>
                        <a:pt x="247" y="195"/>
                        <a:pt x="247" y="195"/>
                        <a:pt x="247" y="195"/>
                      </a:cubicBezTo>
                      <a:cubicBezTo>
                        <a:pt x="267" y="296"/>
                        <a:pt x="267" y="296"/>
                        <a:pt x="267" y="296"/>
                      </a:cubicBezTo>
                      <a:cubicBezTo>
                        <a:pt x="268" y="300"/>
                        <a:pt x="266" y="305"/>
                        <a:pt x="263" y="307"/>
                      </a:cubicBezTo>
                      <a:cubicBezTo>
                        <a:pt x="261" y="308"/>
                        <a:pt x="259" y="309"/>
                        <a:pt x="257" y="309"/>
                      </a:cubicBezTo>
                      <a:close/>
                      <a:moveTo>
                        <a:pt x="161" y="234"/>
                      </a:moveTo>
                      <a:cubicBezTo>
                        <a:pt x="162" y="234"/>
                        <a:pt x="164" y="235"/>
                        <a:pt x="166" y="236"/>
                      </a:cubicBezTo>
                      <a:cubicBezTo>
                        <a:pt x="242" y="278"/>
                        <a:pt x="242" y="278"/>
                        <a:pt x="242" y="278"/>
                      </a:cubicBezTo>
                      <a:cubicBezTo>
                        <a:pt x="225" y="194"/>
                        <a:pt x="225" y="194"/>
                        <a:pt x="225" y="194"/>
                      </a:cubicBezTo>
                      <a:cubicBezTo>
                        <a:pt x="224" y="190"/>
                        <a:pt x="225" y="187"/>
                        <a:pt x="228" y="184"/>
                      </a:cubicBezTo>
                      <a:cubicBezTo>
                        <a:pt x="287" y="125"/>
                        <a:pt x="287" y="125"/>
                        <a:pt x="287" y="125"/>
                      </a:cubicBezTo>
                      <a:cubicBezTo>
                        <a:pt x="202" y="117"/>
                        <a:pt x="202" y="117"/>
                        <a:pt x="202" y="117"/>
                      </a:cubicBezTo>
                      <a:cubicBezTo>
                        <a:pt x="198" y="117"/>
                        <a:pt x="195" y="114"/>
                        <a:pt x="194" y="111"/>
                      </a:cubicBezTo>
                      <a:cubicBezTo>
                        <a:pt x="161" y="37"/>
                        <a:pt x="161" y="37"/>
                        <a:pt x="161" y="37"/>
                      </a:cubicBezTo>
                      <a:cubicBezTo>
                        <a:pt x="128" y="111"/>
                        <a:pt x="128" y="111"/>
                        <a:pt x="128" y="111"/>
                      </a:cubicBezTo>
                      <a:cubicBezTo>
                        <a:pt x="126" y="114"/>
                        <a:pt x="123" y="117"/>
                        <a:pt x="119" y="117"/>
                      </a:cubicBezTo>
                      <a:cubicBezTo>
                        <a:pt x="35" y="125"/>
                        <a:pt x="35" y="125"/>
                        <a:pt x="35" y="125"/>
                      </a:cubicBezTo>
                      <a:cubicBezTo>
                        <a:pt x="94" y="184"/>
                        <a:pt x="94" y="184"/>
                        <a:pt x="94" y="184"/>
                      </a:cubicBezTo>
                      <a:cubicBezTo>
                        <a:pt x="96" y="187"/>
                        <a:pt x="97" y="190"/>
                        <a:pt x="96" y="194"/>
                      </a:cubicBezTo>
                      <a:cubicBezTo>
                        <a:pt x="80" y="278"/>
                        <a:pt x="80" y="278"/>
                        <a:pt x="80" y="278"/>
                      </a:cubicBezTo>
                      <a:cubicBezTo>
                        <a:pt x="155" y="236"/>
                        <a:pt x="155" y="236"/>
                        <a:pt x="155" y="236"/>
                      </a:cubicBezTo>
                      <a:cubicBezTo>
                        <a:pt x="157" y="235"/>
                        <a:pt x="159" y="234"/>
                        <a:pt x="161" y="23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35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5" name="Freeform 362">
                  <a:extLst>
                    <a:ext uri="{FF2B5EF4-FFF2-40B4-BE49-F238E27FC236}">
                      <a16:creationId xmlns:a16="http://schemas.microsoft.com/office/drawing/2014/main" id="{523DE6CD-9EDF-5BD2-583B-3106C1F9978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35" y="1199"/>
                  <a:ext cx="341" cy="340"/>
                </a:xfrm>
                <a:custGeom>
                  <a:avLst/>
                  <a:gdLst>
                    <a:gd name="T0" fmla="*/ 256 w 512"/>
                    <a:gd name="T1" fmla="*/ 21 h 512"/>
                    <a:gd name="T2" fmla="*/ 490 w 512"/>
                    <a:gd name="T3" fmla="*/ 256 h 512"/>
                    <a:gd name="T4" fmla="*/ 256 w 512"/>
                    <a:gd name="T5" fmla="*/ 490 h 512"/>
                    <a:gd name="T6" fmla="*/ 21 w 512"/>
                    <a:gd name="T7" fmla="*/ 256 h 512"/>
                    <a:gd name="T8" fmla="*/ 256 w 512"/>
                    <a:gd name="T9" fmla="*/ 21 h 512"/>
                    <a:gd name="T10" fmla="*/ 256 w 512"/>
                    <a:gd name="T11" fmla="*/ 0 h 512"/>
                    <a:gd name="T12" fmla="*/ 0 w 512"/>
                    <a:gd name="T13" fmla="*/ 256 h 512"/>
                    <a:gd name="T14" fmla="*/ 256 w 512"/>
                    <a:gd name="T15" fmla="*/ 512 h 512"/>
                    <a:gd name="T16" fmla="*/ 512 w 512"/>
                    <a:gd name="T17" fmla="*/ 256 h 512"/>
                    <a:gd name="T18" fmla="*/ 256 w 512"/>
                    <a:gd name="T19" fmla="*/ 0 h 5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512" h="512">
                      <a:moveTo>
                        <a:pt x="256" y="21"/>
                      </a:moveTo>
                      <a:cubicBezTo>
                        <a:pt x="385" y="21"/>
                        <a:pt x="490" y="126"/>
                        <a:pt x="490" y="256"/>
                      </a:cubicBezTo>
                      <a:cubicBezTo>
                        <a:pt x="490" y="385"/>
                        <a:pt x="385" y="490"/>
                        <a:pt x="256" y="490"/>
                      </a:cubicBezTo>
                      <a:cubicBezTo>
                        <a:pt x="126" y="490"/>
                        <a:pt x="21" y="385"/>
                        <a:pt x="21" y="256"/>
                      </a:cubicBezTo>
                      <a:cubicBezTo>
                        <a:pt x="21" y="126"/>
                        <a:pt x="126" y="21"/>
                        <a:pt x="256" y="21"/>
                      </a:cubicBezTo>
                      <a:moveTo>
                        <a:pt x="256" y="0"/>
                      </a:moveTo>
                      <a:cubicBezTo>
                        <a:pt x="114" y="0"/>
                        <a:pt x="0" y="114"/>
                        <a:pt x="0" y="256"/>
                      </a:cubicBezTo>
                      <a:cubicBezTo>
                        <a:pt x="0" y="397"/>
                        <a:pt x="114" y="512"/>
                        <a:pt x="256" y="512"/>
                      </a:cubicBezTo>
                      <a:cubicBezTo>
                        <a:pt x="397" y="512"/>
                        <a:pt x="512" y="397"/>
                        <a:pt x="512" y="256"/>
                      </a:cubicBezTo>
                      <a:cubicBezTo>
                        <a:pt x="512" y="114"/>
                        <a:pt x="397" y="0"/>
                        <a:pt x="256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35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D597D53D-2462-5555-979A-08628BE7851A}"/>
                </a:ext>
              </a:extLst>
            </p:cNvPr>
            <p:cNvGrpSpPr/>
            <p:nvPr/>
          </p:nvGrpSpPr>
          <p:grpSpPr>
            <a:xfrm>
              <a:off x="381142" y="4922114"/>
              <a:ext cx="3421773" cy="1082547"/>
              <a:chOff x="161264" y="4909470"/>
              <a:chExt cx="4562363" cy="1443395"/>
            </a:xfrm>
          </p:grpSpPr>
          <p:sp>
            <p:nvSpPr>
              <p:cNvPr id="9" name="Text Placeholder 5">
                <a:extLst>
                  <a:ext uri="{FF2B5EF4-FFF2-40B4-BE49-F238E27FC236}">
                    <a16:creationId xmlns:a16="http://schemas.microsoft.com/office/drawing/2014/main" id="{32A9DC6C-B189-82FA-428D-A6B96D0B011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337570" y="5114692"/>
                <a:ext cx="3386057" cy="600164"/>
              </a:xfrm>
              <a:prstGeom prst="rect">
                <a:avLst/>
              </a:prstGeom>
            </p:spPr>
            <p:txBody>
              <a:bodyPr vert="horz" lIns="0" tIns="0" rIns="0" bIns="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Clr>
                    <a:schemeClr val="accent5"/>
                  </a:buClr>
                  <a:buSzPct val="75000"/>
                  <a:buFont typeface="Arial" panose="020B0604020202020204" pitchFamily="34" charset="0"/>
                  <a:buNone/>
                  <a:defRPr sz="1500" kern="1200" spc="-30">
                    <a:solidFill>
                      <a:schemeClr val="tx2"/>
                    </a:solidFill>
                    <a:latin typeface="Open Sans" charset="0"/>
                    <a:ea typeface="Open Sans" charset="0"/>
                    <a:cs typeface="Open Sans" charset="0"/>
                  </a:defRPr>
                </a:lvl1pPr>
                <a:lvl2pPr marL="457200" indent="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accent5"/>
                  </a:buClr>
                  <a:buSzPct val="75000"/>
                  <a:buFont typeface="Arial" panose="020B0604020202020204" pitchFamily="34" charset="0"/>
                  <a:buNone/>
                  <a:defRPr sz="1800" kern="1200" spc="-30">
                    <a:solidFill>
                      <a:schemeClr val="tx1"/>
                    </a:solidFill>
                    <a:latin typeface="Open Sans" charset="0"/>
                    <a:ea typeface="Open Sans" charset="0"/>
                    <a:cs typeface="Open Sans" charset="0"/>
                  </a:defRPr>
                </a:lvl2pPr>
                <a:lvl3pPr marL="914400" indent="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accent5"/>
                  </a:buClr>
                  <a:buSzPct val="75000"/>
                  <a:buFont typeface="Arial" panose="020B0604020202020204" pitchFamily="34" charset="0"/>
                  <a:buNone/>
                  <a:defRPr sz="1600" kern="1200" spc="-30">
                    <a:solidFill>
                      <a:schemeClr val="tx1"/>
                    </a:solidFill>
                    <a:latin typeface="Open Sans" charset="0"/>
                    <a:ea typeface="Open Sans" charset="0"/>
                    <a:cs typeface="Open Sans" charset="0"/>
                  </a:defRPr>
                </a:lvl3pPr>
                <a:lvl4pPr marL="1371600" indent="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accent5"/>
                  </a:buClr>
                  <a:buSzPct val="75000"/>
                  <a:buFont typeface="Arial" panose="020B0604020202020204" pitchFamily="34" charset="0"/>
                  <a:buNone/>
                  <a:defRPr sz="1400" kern="1200" spc="-30">
                    <a:solidFill>
                      <a:schemeClr val="tx1"/>
                    </a:solidFill>
                    <a:latin typeface="Open Sans" charset="0"/>
                    <a:ea typeface="Open Sans" charset="0"/>
                    <a:cs typeface="Open Sans" charset="0"/>
                  </a:defRPr>
                </a:lvl4pPr>
                <a:lvl5pPr marL="1828800" indent="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accent5"/>
                  </a:buClr>
                  <a:buSzPct val="75000"/>
                  <a:buFont typeface="Arial" panose="020B0604020202020204" pitchFamily="34" charset="0"/>
                  <a:buNone/>
                  <a:defRPr sz="1400" kern="1200" spc="-30">
                    <a:solidFill>
                      <a:schemeClr val="tx1"/>
                    </a:solidFill>
                    <a:latin typeface="Open Sans" charset="0"/>
                    <a:ea typeface="Open Sans" charset="0"/>
                    <a:cs typeface="Open Sans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ED2C24"/>
                  </a:buClr>
                  <a:buSzPct val="75000"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1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45E93">
                        <a:lumMod val="60000"/>
                        <a:lumOff val="40000"/>
                      </a:srgbClr>
                    </a:solidFill>
                    <a:effectLst/>
                    <a:uLnTx/>
                    <a:uFillTx/>
                    <a:latin typeface="Arial" panose="020B0604020202020204"/>
                    <a:ea typeface="Chronicle Display Black" charset="0"/>
                    <a:cs typeface="Chronicle Display Black" charset="0"/>
                  </a:rPr>
                  <a:t>43 </a:t>
                </a:r>
                <a:r>
                  <a:rPr kumimoji="0" 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lumMod val="65000"/>
                        <a:lumOff val="35000"/>
                      </a:srgbClr>
                    </a:solidFill>
                    <a:effectLst/>
                    <a:uLnTx/>
                    <a:uFillTx/>
                    <a:latin typeface="Arial" panose="020B0604020202020204"/>
                    <a:ea typeface="Chronicle Display Black" charset="0"/>
                    <a:cs typeface="Chronicle Display Black" charset="0"/>
                  </a:rPr>
                  <a:t>Reporting Entities</a:t>
                </a:r>
                <a:r>
                  <a:rPr kumimoji="0" lang="en-US" sz="1000" b="1" i="0" u="none" strike="noStrike" kern="1200" cap="none" spc="-30" normalizeH="0" baseline="0" noProof="0" dirty="0">
                    <a:ln>
                      <a:noFill/>
                    </a:ln>
                    <a:solidFill>
                      <a:srgbClr val="000000">
                        <a:lumMod val="65000"/>
                        <a:lumOff val="35000"/>
                      </a:srgbClr>
                    </a:solidFill>
                    <a:effectLst/>
                    <a:uLnTx/>
                    <a:uFillTx/>
                    <a:latin typeface="Arial" panose="020B0604020202020204"/>
                    <a:ea typeface="Open Sans" charset="0"/>
                    <a:cs typeface="Open Sans" charset="0"/>
                  </a:rPr>
                  <a:t> submitted results to the  GAO FRM Framework Assessment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ED2C24"/>
                  </a:buClr>
                  <a:buSzPct val="75000"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1000" b="0" i="0" u="none" strike="noStrike" kern="1200" cap="none" spc="-30" normalizeH="0" baseline="0" noProof="0" dirty="0">
                    <a:ln>
                      <a:noFill/>
                    </a:ln>
                    <a:solidFill>
                      <a:srgbClr val="000000">
                        <a:lumMod val="65000"/>
                        <a:lumOff val="35000"/>
                      </a:srgbClr>
                    </a:solidFill>
                    <a:effectLst/>
                    <a:uLnTx/>
                    <a:uFillTx/>
                    <a:latin typeface="Arial" panose="020B0604020202020204"/>
                    <a:ea typeface="Open Sans" charset="0"/>
                    <a:cs typeface="Open Sans" charset="0"/>
                  </a:rPr>
                  <a:t>	</a:t>
                </a:r>
                <a:r>
                  <a:rPr kumimoji="0" lang="en-US" sz="825" b="0" i="0" u="none" strike="noStrike" kern="1200" cap="none" spc="-30" normalizeH="0" baseline="0" noProof="0" dirty="0">
                    <a:ln>
                      <a:noFill/>
                    </a:ln>
                    <a:solidFill>
                      <a:srgbClr val="000000">
                        <a:lumMod val="65000"/>
                        <a:lumOff val="35000"/>
                      </a:srgbClr>
                    </a:solidFill>
                    <a:effectLst/>
                    <a:uLnTx/>
                    <a:uFillTx/>
                    <a:latin typeface="Arial" panose="020B0604020202020204"/>
                    <a:ea typeface="Open Sans" charset="0"/>
                    <a:cs typeface="Open Sans" charset="0"/>
                  </a:rPr>
                  <a:t>	</a:t>
                </a:r>
                <a:endParaRPr kumimoji="0" lang="en-US" sz="825" b="0" i="0" u="none" strike="noStrike" kern="1200" cap="none" spc="0" normalizeH="0" baseline="0" noProof="0" dirty="0">
                  <a:ln>
                    <a:noFill/>
                  </a:ln>
                  <a:solidFill>
                    <a:srgbClr val="345E93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Arial" panose="020B0604020202020204"/>
                  <a:ea typeface="Chronicle Display Black" charset="0"/>
                  <a:cs typeface="Chronicle Display Black" charset="0"/>
                </a:endParaRPr>
              </a:p>
            </p:txBody>
          </p:sp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770887D9-89AD-1ABF-8315-964A7F37D33C}"/>
                  </a:ext>
                </a:extLst>
              </p:cNvPr>
              <p:cNvGrpSpPr/>
              <p:nvPr/>
            </p:nvGrpSpPr>
            <p:grpSpPr>
              <a:xfrm>
                <a:off x="161264" y="4909470"/>
                <a:ext cx="1089304" cy="1260384"/>
                <a:chOff x="5610675" y="2810276"/>
                <a:chExt cx="1089304" cy="1260384"/>
              </a:xfrm>
            </p:grpSpPr>
            <p:sp>
              <p:nvSpPr>
                <p:cNvPr id="15" name="Oval 56">
                  <a:extLst>
                    <a:ext uri="{FF2B5EF4-FFF2-40B4-BE49-F238E27FC236}">
                      <a16:creationId xmlns:a16="http://schemas.microsoft.com/office/drawing/2014/main" id="{716B5515-C821-BBAA-52F6-F8C1516BB249}"/>
                    </a:ext>
                  </a:extLst>
                </p:cNvPr>
                <p:cNvSpPr/>
                <p:nvPr/>
              </p:nvSpPr>
              <p:spPr>
                <a:xfrm>
                  <a:off x="5632113" y="3796023"/>
                  <a:ext cx="372387" cy="134204"/>
                </a:xfrm>
                <a:prstGeom prst="ellipse">
                  <a:avLst/>
                </a:prstGeom>
                <a:solidFill>
                  <a:srgbClr val="FFFFFF"/>
                </a:solidFill>
                <a:ln w="63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975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6" name="Oval 58">
                  <a:extLst>
                    <a:ext uri="{FF2B5EF4-FFF2-40B4-BE49-F238E27FC236}">
                      <a16:creationId xmlns:a16="http://schemas.microsoft.com/office/drawing/2014/main" id="{69E20767-B83A-0A9F-6861-B1A3D2BC3B56}"/>
                    </a:ext>
                  </a:extLst>
                </p:cNvPr>
                <p:cNvSpPr/>
                <p:nvPr/>
              </p:nvSpPr>
              <p:spPr>
                <a:xfrm>
                  <a:off x="5610675" y="2810276"/>
                  <a:ext cx="1089304" cy="1089302"/>
                </a:xfrm>
                <a:prstGeom prst="ellipse">
                  <a:avLst/>
                </a:prstGeom>
                <a:solidFill>
                  <a:srgbClr val="E7E6E6">
                    <a:lumMod val="25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lIns="0" rIns="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975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7" name="Oval 6">
                  <a:extLst>
                    <a:ext uri="{FF2B5EF4-FFF2-40B4-BE49-F238E27FC236}">
                      <a16:creationId xmlns:a16="http://schemas.microsoft.com/office/drawing/2014/main" id="{20D4080F-3248-E397-0FC0-4C0FF7DB0D3E}"/>
                    </a:ext>
                  </a:extLst>
                </p:cNvPr>
                <p:cNvSpPr/>
                <p:nvPr/>
              </p:nvSpPr>
              <p:spPr>
                <a:xfrm rot="827270">
                  <a:off x="6189530" y="3882627"/>
                  <a:ext cx="482591" cy="168984"/>
                </a:xfrm>
                <a:custGeom>
                  <a:avLst/>
                  <a:gdLst>
                    <a:gd name="connsiteX0" fmla="*/ 0 w 852122"/>
                    <a:gd name="connsiteY0" fmla="*/ 181372 h 362744"/>
                    <a:gd name="connsiteX1" fmla="*/ 426061 w 852122"/>
                    <a:gd name="connsiteY1" fmla="*/ 0 h 362744"/>
                    <a:gd name="connsiteX2" fmla="*/ 852122 w 852122"/>
                    <a:gd name="connsiteY2" fmla="*/ 181372 h 362744"/>
                    <a:gd name="connsiteX3" fmla="*/ 426061 w 852122"/>
                    <a:gd name="connsiteY3" fmla="*/ 362744 h 362744"/>
                    <a:gd name="connsiteX4" fmla="*/ 0 w 852122"/>
                    <a:gd name="connsiteY4" fmla="*/ 181372 h 362744"/>
                    <a:gd name="connsiteX0" fmla="*/ 371 w 852493"/>
                    <a:gd name="connsiteY0" fmla="*/ 181372 h 303318"/>
                    <a:gd name="connsiteX1" fmla="*/ 426432 w 852493"/>
                    <a:gd name="connsiteY1" fmla="*/ 0 h 303318"/>
                    <a:gd name="connsiteX2" fmla="*/ 852493 w 852493"/>
                    <a:gd name="connsiteY2" fmla="*/ 181372 h 303318"/>
                    <a:gd name="connsiteX3" fmla="*/ 373845 w 852493"/>
                    <a:gd name="connsiteY3" fmla="*/ 303318 h 303318"/>
                    <a:gd name="connsiteX4" fmla="*/ 371 w 852493"/>
                    <a:gd name="connsiteY4" fmla="*/ 181372 h 303318"/>
                    <a:gd name="connsiteX0" fmla="*/ 379 w 852501"/>
                    <a:gd name="connsiteY0" fmla="*/ 181372 h 303540"/>
                    <a:gd name="connsiteX1" fmla="*/ 426440 w 852501"/>
                    <a:gd name="connsiteY1" fmla="*/ 0 h 303540"/>
                    <a:gd name="connsiteX2" fmla="*/ 852501 w 852501"/>
                    <a:gd name="connsiteY2" fmla="*/ 181372 h 303540"/>
                    <a:gd name="connsiteX3" fmla="*/ 373853 w 852501"/>
                    <a:gd name="connsiteY3" fmla="*/ 303318 h 303540"/>
                    <a:gd name="connsiteX4" fmla="*/ 379 w 852501"/>
                    <a:gd name="connsiteY4" fmla="*/ 181372 h 303540"/>
                    <a:gd name="connsiteX0" fmla="*/ 234 w 852356"/>
                    <a:gd name="connsiteY0" fmla="*/ 181372 h 303318"/>
                    <a:gd name="connsiteX1" fmla="*/ 426295 w 852356"/>
                    <a:gd name="connsiteY1" fmla="*/ 0 h 303318"/>
                    <a:gd name="connsiteX2" fmla="*/ 852356 w 852356"/>
                    <a:gd name="connsiteY2" fmla="*/ 181372 h 303318"/>
                    <a:gd name="connsiteX3" fmla="*/ 373708 w 852356"/>
                    <a:gd name="connsiteY3" fmla="*/ 303318 h 303318"/>
                    <a:gd name="connsiteX4" fmla="*/ 234 w 852356"/>
                    <a:gd name="connsiteY4" fmla="*/ 181372 h 303318"/>
                    <a:gd name="connsiteX0" fmla="*/ 234 w 852356"/>
                    <a:gd name="connsiteY0" fmla="*/ 181372 h 303318"/>
                    <a:gd name="connsiteX1" fmla="*/ 426295 w 852356"/>
                    <a:gd name="connsiteY1" fmla="*/ 0 h 303318"/>
                    <a:gd name="connsiteX2" fmla="*/ 852356 w 852356"/>
                    <a:gd name="connsiteY2" fmla="*/ 181372 h 303318"/>
                    <a:gd name="connsiteX3" fmla="*/ 373708 w 852356"/>
                    <a:gd name="connsiteY3" fmla="*/ 303318 h 303318"/>
                    <a:gd name="connsiteX4" fmla="*/ 234 w 852356"/>
                    <a:gd name="connsiteY4" fmla="*/ 181372 h 303318"/>
                    <a:gd name="connsiteX0" fmla="*/ 17994 w 870116"/>
                    <a:gd name="connsiteY0" fmla="*/ 181372 h 303318"/>
                    <a:gd name="connsiteX1" fmla="*/ 444055 w 870116"/>
                    <a:gd name="connsiteY1" fmla="*/ 0 h 303318"/>
                    <a:gd name="connsiteX2" fmla="*/ 870116 w 870116"/>
                    <a:gd name="connsiteY2" fmla="*/ 181372 h 303318"/>
                    <a:gd name="connsiteX3" fmla="*/ 391468 w 870116"/>
                    <a:gd name="connsiteY3" fmla="*/ 303318 h 303318"/>
                    <a:gd name="connsiteX4" fmla="*/ 17994 w 870116"/>
                    <a:gd name="connsiteY4" fmla="*/ 181372 h 303318"/>
                    <a:gd name="connsiteX0" fmla="*/ 14106 w 866228"/>
                    <a:gd name="connsiteY0" fmla="*/ 181372 h 303318"/>
                    <a:gd name="connsiteX1" fmla="*/ 440167 w 866228"/>
                    <a:gd name="connsiteY1" fmla="*/ 0 h 303318"/>
                    <a:gd name="connsiteX2" fmla="*/ 866228 w 866228"/>
                    <a:gd name="connsiteY2" fmla="*/ 181372 h 303318"/>
                    <a:gd name="connsiteX3" fmla="*/ 387580 w 866228"/>
                    <a:gd name="connsiteY3" fmla="*/ 303318 h 303318"/>
                    <a:gd name="connsiteX4" fmla="*/ 14106 w 866228"/>
                    <a:gd name="connsiteY4" fmla="*/ 181372 h 3033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66228" h="303318">
                      <a:moveTo>
                        <a:pt x="14106" y="181372"/>
                      </a:moveTo>
                      <a:cubicBezTo>
                        <a:pt x="98484" y="74259"/>
                        <a:pt x="298147" y="0"/>
                        <a:pt x="440167" y="0"/>
                      </a:cubicBezTo>
                      <a:cubicBezTo>
                        <a:pt x="582187" y="0"/>
                        <a:pt x="866228" y="81203"/>
                        <a:pt x="866228" y="181372"/>
                      </a:cubicBezTo>
                      <a:cubicBezTo>
                        <a:pt x="853289" y="268779"/>
                        <a:pt x="529600" y="303318"/>
                        <a:pt x="387580" y="303318"/>
                      </a:cubicBezTo>
                      <a:cubicBezTo>
                        <a:pt x="245560" y="303318"/>
                        <a:pt x="-70272" y="288485"/>
                        <a:pt x="14106" y="18137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63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975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8" name="Freeform 60">
                  <a:extLst>
                    <a:ext uri="{FF2B5EF4-FFF2-40B4-BE49-F238E27FC236}">
                      <a16:creationId xmlns:a16="http://schemas.microsoft.com/office/drawing/2014/main" id="{B253DA81-9F62-3C67-633E-8555E96EF47D}"/>
                    </a:ext>
                  </a:extLst>
                </p:cNvPr>
                <p:cNvSpPr/>
                <p:nvPr/>
              </p:nvSpPr>
              <p:spPr>
                <a:xfrm>
                  <a:off x="5632776" y="3746489"/>
                  <a:ext cx="1030001" cy="324171"/>
                </a:xfrm>
                <a:custGeom>
                  <a:avLst/>
                  <a:gdLst>
                    <a:gd name="connsiteX0" fmla="*/ 0 w 1844040"/>
                    <a:gd name="connsiteY0" fmla="*/ 34290 h 381000"/>
                    <a:gd name="connsiteX1" fmla="*/ 0 w 1844040"/>
                    <a:gd name="connsiteY1" fmla="*/ 381000 h 381000"/>
                    <a:gd name="connsiteX2" fmla="*/ 1844040 w 1844040"/>
                    <a:gd name="connsiteY2" fmla="*/ 381000 h 381000"/>
                    <a:gd name="connsiteX3" fmla="*/ 1844040 w 1844040"/>
                    <a:gd name="connsiteY3" fmla="*/ 0 h 381000"/>
                    <a:gd name="connsiteX4" fmla="*/ 0 w 1844040"/>
                    <a:gd name="connsiteY4" fmla="*/ 34290 h 381000"/>
                    <a:gd name="connsiteX0" fmla="*/ 0 w 1844040"/>
                    <a:gd name="connsiteY0" fmla="*/ 34290 h 430212"/>
                    <a:gd name="connsiteX1" fmla="*/ 0 w 1844040"/>
                    <a:gd name="connsiteY1" fmla="*/ 381000 h 430212"/>
                    <a:gd name="connsiteX2" fmla="*/ 1844040 w 1844040"/>
                    <a:gd name="connsiteY2" fmla="*/ 381000 h 430212"/>
                    <a:gd name="connsiteX3" fmla="*/ 1844040 w 1844040"/>
                    <a:gd name="connsiteY3" fmla="*/ 0 h 430212"/>
                    <a:gd name="connsiteX4" fmla="*/ 0 w 1844040"/>
                    <a:gd name="connsiteY4" fmla="*/ 34290 h 430212"/>
                    <a:gd name="connsiteX0" fmla="*/ 0 w 1844040"/>
                    <a:gd name="connsiteY0" fmla="*/ 34290 h 395252"/>
                    <a:gd name="connsiteX1" fmla="*/ 0 w 1844040"/>
                    <a:gd name="connsiteY1" fmla="*/ 381000 h 395252"/>
                    <a:gd name="connsiteX2" fmla="*/ 1844040 w 1844040"/>
                    <a:gd name="connsiteY2" fmla="*/ 381000 h 395252"/>
                    <a:gd name="connsiteX3" fmla="*/ 1844040 w 1844040"/>
                    <a:gd name="connsiteY3" fmla="*/ 0 h 395252"/>
                    <a:gd name="connsiteX4" fmla="*/ 0 w 1844040"/>
                    <a:gd name="connsiteY4" fmla="*/ 34290 h 395252"/>
                    <a:gd name="connsiteX0" fmla="*/ 0 w 1844040"/>
                    <a:gd name="connsiteY0" fmla="*/ 34290 h 394486"/>
                    <a:gd name="connsiteX1" fmla="*/ 0 w 1844040"/>
                    <a:gd name="connsiteY1" fmla="*/ 381000 h 394486"/>
                    <a:gd name="connsiteX2" fmla="*/ 1844040 w 1844040"/>
                    <a:gd name="connsiteY2" fmla="*/ 381000 h 394486"/>
                    <a:gd name="connsiteX3" fmla="*/ 1844040 w 1844040"/>
                    <a:gd name="connsiteY3" fmla="*/ 0 h 394486"/>
                    <a:gd name="connsiteX4" fmla="*/ 0 w 1844040"/>
                    <a:gd name="connsiteY4" fmla="*/ 34290 h 394486"/>
                    <a:gd name="connsiteX0" fmla="*/ 0 w 1844040"/>
                    <a:gd name="connsiteY0" fmla="*/ 34290 h 417814"/>
                    <a:gd name="connsiteX1" fmla="*/ 0 w 1844040"/>
                    <a:gd name="connsiteY1" fmla="*/ 381000 h 417814"/>
                    <a:gd name="connsiteX2" fmla="*/ 1844040 w 1844040"/>
                    <a:gd name="connsiteY2" fmla="*/ 381000 h 417814"/>
                    <a:gd name="connsiteX3" fmla="*/ 1844040 w 1844040"/>
                    <a:gd name="connsiteY3" fmla="*/ 0 h 417814"/>
                    <a:gd name="connsiteX4" fmla="*/ 0 w 1844040"/>
                    <a:gd name="connsiteY4" fmla="*/ 34290 h 417814"/>
                    <a:gd name="connsiteX0" fmla="*/ 0 w 1844040"/>
                    <a:gd name="connsiteY0" fmla="*/ 34290 h 417814"/>
                    <a:gd name="connsiteX1" fmla="*/ 0 w 1844040"/>
                    <a:gd name="connsiteY1" fmla="*/ 381000 h 417814"/>
                    <a:gd name="connsiteX2" fmla="*/ 1844040 w 1844040"/>
                    <a:gd name="connsiteY2" fmla="*/ 381000 h 417814"/>
                    <a:gd name="connsiteX3" fmla="*/ 1844040 w 1844040"/>
                    <a:gd name="connsiteY3" fmla="*/ 0 h 417814"/>
                    <a:gd name="connsiteX4" fmla="*/ 0 w 1844040"/>
                    <a:gd name="connsiteY4" fmla="*/ 34290 h 417814"/>
                    <a:gd name="connsiteX0" fmla="*/ 0 w 1844040"/>
                    <a:gd name="connsiteY0" fmla="*/ 34290 h 416996"/>
                    <a:gd name="connsiteX1" fmla="*/ 0 w 1844040"/>
                    <a:gd name="connsiteY1" fmla="*/ 381000 h 416996"/>
                    <a:gd name="connsiteX2" fmla="*/ 1844040 w 1844040"/>
                    <a:gd name="connsiteY2" fmla="*/ 381000 h 416996"/>
                    <a:gd name="connsiteX3" fmla="*/ 1844040 w 1844040"/>
                    <a:gd name="connsiteY3" fmla="*/ 0 h 416996"/>
                    <a:gd name="connsiteX4" fmla="*/ 0 w 1844040"/>
                    <a:gd name="connsiteY4" fmla="*/ 34290 h 416996"/>
                    <a:gd name="connsiteX0" fmla="*/ 0 w 1844040"/>
                    <a:gd name="connsiteY0" fmla="*/ 34290 h 417972"/>
                    <a:gd name="connsiteX1" fmla="*/ 0 w 1844040"/>
                    <a:gd name="connsiteY1" fmla="*/ 381000 h 417972"/>
                    <a:gd name="connsiteX2" fmla="*/ 1844040 w 1844040"/>
                    <a:gd name="connsiteY2" fmla="*/ 381000 h 417972"/>
                    <a:gd name="connsiteX3" fmla="*/ 1844040 w 1844040"/>
                    <a:gd name="connsiteY3" fmla="*/ 0 h 417972"/>
                    <a:gd name="connsiteX4" fmla="*/ 0 w 1844040"/>
                    <a:gd name="connsiteY4" fmla="*/ 34290 h 417972"/>
                    <a:gd name="connsiteX0" fmla="*/ 0 w 1844040"/>
                    <a:gd name="connsiteY0" fmla="*/ 34290 h 418507"/>
                    <a:gd name="connsiteX1" fmla="*/ 0 w 1844040"/>
                    <a:gd name="connsiteY1" fmla="*/ 381000 h 418507"/>
                    <a:gd name="connsiteX2" fmla="*/ 1844040 w 1844040"/>
                    <a:gd name="connsiteY2" fmla="*/ 381000 h 418507"/>
                    <a:gd name="connsiteX3" fmla="*/ 1844040 w 1844040"/>
                    <a:gd name="connsiteY3" fmla="*/ 0 h 418507"/>
                    <a:gd name="connsiteX4" fmla="*/ 0 w 1844040"/>
                    <a:gd name="connsiteY4" fmla="*/ 34290 h 418507"/>
                    <a:gd name="connsiteX0" fmla="*/ 0 w 1844040"/>
                    <a:gd name="connsiteY0" fmla="*/ 34290 h 401164"/>
                    <a:gd name="connsiteX1" fmla="*/ 0 w 1844040"/>
                    <a:gd name="connsiteY1" fmla="*/ 381000 h 401164"/>
                    <a:gd name="connsiteX2" fmla="*/ 1844040 w 1844040"/>
                    <a:gd name="connsiteY2" fmla="*/ 381000 h 401164"/>
                    <a:gd name="connsiteX3" fmla="*/ 1844040 w 1844040"/>
                    <a:gd name="connsiteY3" fmla="*/ 0 h 401164"/>
                    <a:gd name="connsiteX4" fmla="*/ 0 w 1844040"/>
                    <a:gd name="connsiteY4" fmla="*/ 34290 h 401164"/>
                    <a:gd name="connsiteX0" fmla="*/ 0 w 1844040"/>
                    <a:gd name="connsiteY0" fmla="*/ 34290 h 422111"/>
                    <a:gd name="connsiteX1" fmla="*/ 0 w 1844040"/>
                    <a:gd name="connsiteY1" fmla="*/ 381000 h 422111"/>
                    <a:gd name="connsiteX2" fmla="*/ 1844040 w 1844040"/>
                    <a:gd name="connsiteY2" fmla="*/ 381000 h 422111"/>
                    <a:gd name="connsiteX3" fmla="*/ 1844040 w 1844040"/>
                    <a:gd name="connsiteY3" fmla="*/ 0 h 422111"/>
                    <a:gd name="connsiteX4" fmla="*/ 0 w 1844040"/>
                    <a:gd name="connsiteY4" fmla="*/ 34290 h 422111"/>
                    <a:gd name="connsiteX0" fmla="*/ 0 w 1844040"/>
                    <a:gd name="connsiteY0" fmla="*/ 34290 h 422111"/>
                    <a:gd name="connsiteX1" fmla="*/ 0 w 1844040"/>
                    <a:gd name="connsiteY1" fmla="*/ 381000 h 422111"/>
                    <a:gd name="connsiteX2" fmla="*/ 1844040 w 1844040"/>
                    <a:gd name="connsiteY2" fmla="*/ 381000 h 422111"/>
                    <a:gd name="connsiteX3" fmla="*/ 1844040 w 1844040"/>
                    <a:gd name="connsiteY3" fmla="*/ 0 h 422111"/>
                    <a:gd name="connsiteX4" fmla="*/ 0 w 1844040"/>
                    <a:gd name="connsiteY4" fmla="*/ 34290 h 422111"/>
                    <a:gd name="connsiteX0" fmla="*/ 0 w 1844040"/>
                    <a:gd name="connsiteY0" fmla="*/ 34290 h 420817"/>
                    <a:gd name="connsiteX1" fmla="*/ 0 w 1844040"/>
                    <a:gd name="connsiteY1" fmla="*/ 381000 h 420817"/>
                    <a:gd name="connsiteX2" fmla="*/ 1844040 w 1844040"/>
                    <a:gd name="connsiteY2" fmla="*/ 381000 h 420817"/>
                    <a:gd name="connsiteX3" fmla="*/ 1844040 w 1844040"/>
                    <a:gd name="connsiteY3" fmla="*/ 0 h 420817"/>
                    <a:gd name="connsiteX4" fmla="*/ 0 w 1844040"/>
                    <a:gd name="connsiteY4" fmla="*/ 34290 h 420817"/>
                    <a:gd name="connsiteX0" fmla="*/ 0 w 1844040"/>
                    <a:gd name="connsiteY0" fmla="*/ 34290 h 424060"/>
                    <a:gd name="connsiteX1" fmla="*/ 0 w 1844040"/>
                    <a:gd name="connsiteY1" fmla="*/ 381000 h 424060"/>
                    <a:gd name="connsiteX2" fmla="*/ 1844040 w 1844040"/>
                    <a:gd name="connsiteY2" fmla="*/ 381000 h 424060"/>
                    <a:gd name="connsiteX3" fmla="*/ 1844040 w 1844040"/>
                    <a:gd name="connsiteY3" fmla="*/ 0 h 424060"/>
                    <a:gd name="connsiteX4" fmla="*/ 0 w 1844040"/>
                    <a:gd name="connsiteY4" fmla="*/ 34290 h 424060"/>
                    <a:gd name="connsiteX0" fmla="*/ 0 w 1848802"/>
                    <a:gd name="connsiteY0" fmla="*/ 34290 h 423344"/>
                    <a:gd name="connsiteX1" fmla="*/ 0 w 1848802"/>
                    <a:gd name="connsiteY1" fmla="*/ 381000 h 423344"/>
                    <a:gd name="connsiteX2" fmla="*/ 1848802 w 1848802"/>
                    <a:gd name="connsiteY2" fmla="*/ 366713 h 423344"/>
                    <a:gd name="connsiteX3" fmla="*/ 1844040 w 1848802"/>
                    <a:gd name="connsiteY3" fmla="*/ 0 h 423344"/>
                    <a:gd name="connsiteX4" fmla="*/ 0 w 1848802"/>
                    <a:gd name="connsiteY4" fmla="*/ 34290 h 423344"/>
                    <a:gd name="connsiteX0" fmla="*/ 0 w 1848802"/>
                    <a:gd name="connsiteY0" fmla="*/ 34290 h 424139"/>
                    <a:gd name="connsiteX1" fmla="*/ 0 w 1848802"/>
                    <a:gd name="connsiteY1" fmla="*/ 381000 h 424139"/>
                    <a:gd name="connsiteX2" fmla="*/ 1848802 w 1848802"/>
                    <a:gd name="connsiteY2" fmla="*/ 366713 h 424139"/>
                    <a:gd name="connsiteX3" fmla="*/ 1844040 w 1848802"/>
                    <a:gd name="connsiteY3" fmla="*/ 0 h 424139"/>
                    <a:gd name="connsiteX4" fmla="*/ 0 w 1848802"/>
                    <a:gd name="connsiteY4" fmla="*/ 34290 h 424139"/>
                    <a:gd name="connsiteX0" fmla="*/ 0 w 1848802"/>
                    <a:gd name="connsiteY0" fmla="*/ 192446 h 582295"/>
                    <a:gd name="connsiteX1" fmla="*/ 0 w 1848802"/>
                    <a:gd name="connsiteY1" fmla="*/ 539156 h 582295"/>
                    <a:gd name="connsiteX2" fmla="*/ 1848802 w 1848802"/>
                    <a:gd name="connsiteY2" fmla="*/ 524869 h 582295"/>
                    <a:gd name="connsiteX3" fmla="*/ 1844040 w 1848802"/>
                    <a:gd name="connsiteY3" fmla="*/ 158156 h 582295"/>
                    <a:gd name="connsiteX4" fmla="*/ 0 w 1848802"/>
                    <a:gd name="connsiteY4" fmla="*/ 192446 h 582295"/>
                    <a:gd name="connsiteX0" fmla="*/ 0 w 1848802"/>
                    <a:gd name="connsiteY0" fmla="*/ 156865 h 546714"/>
                    <a:gd name="connsiteX1" fmla="*/ 0 w 1848802"/>
                    <a:gd name="connsiteY1" fmla="*/ 503575 h 546714"/>
                    <a:gd name="connsiteX2" fmla="*/ 1848802 w 1848802"/>
                    <a:gd name="connsiteY2" fmla="*/ 489288 h 546714"/>
                    <a:gd name="connsiteX3" fmla="*/ 1844040 w 1848802"/>
                    <a:gd name="connsiteY3" fmla="*/ 122575 h 546714"/>
                    <a:gd name="connsiteX4" fmla="*/ 0 w 1848802"/>
                    <a:gd name="connsiteY4" fmla="*/ 156865 h 546714"/>
                    <a:gd name="connsiteX0" fmla="*/ 0 w 1848802"/>
                    <a:gd name="connsiteY0" fmla="*/ 194120 h 583969"/>
                    <a:gd name="connsiteX1" fmla="*/ 0 w 1848802"/>
                    <a:gd name="connsiteY1" fmla="*/ 540830 h 583969"/>
                    <a:gd name="connsiteX2" fmla="*/ 1848802 w 1848802"/>
                    <a:gd name="connsiteY2" fmla="*/ 526543 h 583969"/>
                    <a:gd name="connsiteX3" fmla="*/ 1844040 w 1848802"/>
                    <a:gd name="connsiteY3" fmla="*/ 159830 h 583969"/>
                    <a:gd name="connsiteX4" fmla="*/ 0 w 1848802"/>
                    <a:gd name="connsiteY4" fmla="*/ 194120 h 583969"/>
                    <a:gd name="connsiteX0" fmla="*/ 0 w 1848802"/>
                    <a:gd name="connsiteY0" fmla="*/ 192023 h 581872"/>
                    <a:gd name="connsiteX1" fmla="*/ 0 w 1848802"/>
                    <a:gd name="connsiteY1" fmla="*/ 538733 h 581872"/>
                    <a:gd name="connsiteX2" fmla="*/ 1848802 w 1848802"/>
                    <a:gd name="connsiteY2" fmla="*/ 524446 h 581872"/>
                    <a:gd name="connsiteX3" fmla="*/ 1844040 w 1848802"/>
                    <a:gd name="connsiteY3" fmla="*/ 157733 h 581872"/>
                    <a:gd name="connsiteX4" fmla="*/ 0 w 1848802"/>
                    <a:gd name="connsiteY4" fmla="*/ 192023 h 5818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48802" h="581872">
                      <a:moveTo>
                        <a:pt x="0" y="192023"/>
                      </a:moveTo>
                      <a:lnTo>
                        <a:pt x="0" y="538733"/>
                      </a:lnTo>
                      <a:cubicBezTo>
                        <a:pt x="334883" y="762572"/>
                        <a:pt x="1656795" y="17238"/>
                        <a:pt x="1848802" y="524446"/>
                      </a:cubicBezTo>
                      <a:cubicBezTo>
                        <a:pt x="1847215" y="402208"/>
                        <a:pt x="1845627" y="279971"/>
                        <a:pt x="1844040" y="157733"/>
                      </a:cubicBezTo>
                      <a:cubicBezTo>
                        <a:pt x="1650842" y="-299943"/>
                        <a:pt x="336073" y="405621"/>
                        <a:pt x="0" y="19202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6350" cap="flat" cmpd="sng" algn="ctr">
                  <a:solidFill>
                    <a:srgbClr val="333333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975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9" name="TextBox 55">
                  <a:extLst>
                    <a:ext uri="{FF2B5EF4-FFF2-40B4-BE49-F238E27FC236}">
                      <a16:creationId xmlns:a16="http://schemas.microsoft.com/office/drawing/2014/main" id="{4CE3A024-0041-FFC5-97EF-5E2DD1ACD562}"/>
                    </a:ext>
                  </a:extLst>
                </p:cNvPr>
                <p:cNvSpPr txBox="1"/>
                <p:nvPr/>
              </p:nvSpPr>
              <p:spPr>
                <a:xfrm rot="20871923">
                  <a:off x="5725655" y="3822969"/>
                  <a:ext cx="844249" cy="15388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75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33333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Fraud Controls</a:t>
                  </a:r>
                </a:p>
              </p:txBody>
            </p:sp>
          </p:grpSp>
          <p:grpSp>
            <p:nvGrpSpPr>
              <p:cNvPr id="11" name="Group 835">
                <a:extLst>
                  <a:ext uri="{FF2B5EF4-FFF2-40B4-BE49-F238E27FC236}">
                    <a16:creationId xmlns:a16="http://schemas.microsoft.com/office/drawing/2014/main" id="{59184EEB-FAAD-EA94-3E1D-14CE23B5F98E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385876" y="5121091"/>
                <a:ext cx="640080" cy="640080"/>
                <a:chOff x="4873" y="3698"/>
                <a:chExt cx="340" cy="340"/>
              </a:xfrm>
              <a:solidFill>
                <a:srgbClr val="FFFFFF"/>
              </a:solidFill>
            </p:grpSpPr>
            <p:sp>
              <p:nvSpPr>
                <p:cNvPr id="13" name="Freeform 80">
                  <a:extLst>
                    <a:ext uri="{FF2B5EF4-FFF2-40B4-BE49-F238E27FC236}">
                      <a16:creationId xmlns:a16="http://schemas.microsoft.com/office/drawing/2014/main" id="{BADD3E66-A845-AE00-E11E-425380A0647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873" y="3698"/>
                  <a:ext cx="340" cy="340"/>
                </a:xfrm>
                <a:custGeom>
                  <a:avLst/>
                  <a:gdLst>
                    <a:gd name="T0" fmla="*/ 256 w 512"/>
                    <a:gd name="T1" fmla="*/ 21 h 512"/>
                    <a:gd name="T2" fmla="*/ 490 w 512"/>
                    <a:gd name="T3" fmla="*/ 256 h 512"/>
                    <a:gd name="T4" fmla="*/ 256 w 512"/>
                    <a:gd name="T5" fmla="*/ 490 h 512"/>
                    <a:gd name="T6" fmla="*/ 21 w 512"/>
                    <a:gd name="T7" fmla="*/ 256 h 512"/>
                    <a:gd name="T8" fmla="*/ 256 w 512"/>
                    <a:gd name="T9" fmla="*/ 21 h 512"/>
                    <a:gd name="T10" fmla="*/ 256 w 512"/>
                    <a:gd name="T11" fmla="*/ 0 h 512"/>
                    <a:gd name="T12" fmla="*/ 0 w 512"/>
                    <a:gd name="T13" fmla="*/ 256 h 512"/>
                    <a:gd name="T14" fmla="*/ 256 w 512"/>
                    <a:gd name="T15" fmla="*/ 512 h 512"/>
                    <a:gd name="T16" fmla="*/ 512 w 512"/>
                    <a:gd name="T17" fmla="*/ 256 h 512"/>
                    <a:gd name="T18" fmla="*/ 256 w 512"/>
                    <a:gd name="T19" fmla="*/ 0 h 5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512" h="512">
                      <a:moveTo>
                        <a:pt x="256" y="21"/>
                      </a:moveTo>
                      <a:cubicBezTo>
                        <a:pt x="385" y="21"/>
                        <a:pt x="490" y="126"/>
                        <a:pt x="490" y="256"/>
                      </a:cubicBezTo>
                      <a:cubicBezTo>
                        <a:pt x="490" y="385"/>
                        <a:pt x="385" y="490"/>
                        <a:pt x="256" y="490"/>
                      </a:cubicBezTo>
                      <a:cubicBezTo>
                        <a:pt x="126" y="490"/>
                        <a:pt x="21" y="385"/>
                        <a:pt x="21" y="256"/>
                      </a:cubicBezTo>
                      <a:cubicBezTo>
                        <a:pt x="21" y="126"/>
                        <a:pt x="126" y="21"/>
                        <a:pt x="256" y="21"/>
                      </a:cubicBezTo>
                      <a:moveTo>
                        <a:pt x="256" y="0"/>
                      </a:moveTo>
                      <a:cubicBezTo>
                        <a:pt x="114" y="0"/>
                        <a:pt x="0" y="114"/>
                        <a:pt x="0" y="256"/>
                      </a:cubicBezTo>
                      <a:cubicBezTo>
                        <a:pt x="0" y="397"/>
                        <a:pt x="114" y="512"/>
                        <a:pt x="256" y="512"/>
                      </a:cubicBezTo>
                      <a:cubicBezTo>
                        <a:pt x="397" y="512"/>
                        <a:pt x="512" y="397"/>
                        <a:pt x="512" y="256"/>
                      </a:cubicBezTo>
                      <a:cubicBezTo>
                        <a:pt x="512" y="114"/>
                        <a:pt x="397" y="0"/>
                        <a:pt x="256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35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4" name="Freeform 81">
                  <a:extLst>
                    <a:ext uri="{FF2B5EF4-FFF2-40B4-BE49-F238E27FC236}">
                      <a16:creationId xmlns:a16="http://schemas.microsoft.com/office/drawing/2014/main" id="{2E0CC20F-AFFC-B422-83E1-95E6072F7F9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937" y="3762"/>
                  <a:ext cx="212" cy="184"/>
                </a:xfrm>
                <a:custGeom>
                  <a:avLst/>
                  <a:gdLst>
                    <a:gd name="T0" fmla="*/ 297 w 320"/>
                    <a:gd name="T1" fmla="*/ 181 h 277"/>
                    <a:gd name="T2" fmla="*/ 192 w 320"/>
                    <a:gd name="T3" fmla="*/ 32 h 277"/>
                    <a:gd name="T4" fmla="*/ 170 w 320"/>
                    <a:gd name="T5" fmla="*/ 21 h 277"/>
                    <a:gd name="T6" fmla="*/ 160 w 320"/>
                    <a:gd name="T7" fmla="*/ 0 h 277"/>
                    <a:gd name="T8" fmla="*/ 149 w 320"/>
                    <a:gd name="T9" fmla="*/ 21 h 277"/>
                    <a:gd name="T10" fmla="*/ 128 w 320"/>
                    <a:gd name="T11" fmla="*/ 32 h 277"/>
                    <a:gd name="T12" fmla="*/ 23 w 320"/>
                    <a:gd name="T13" fmla="*/ 181 h 277"/>
                    <a:gd name="T14" fmla="*/ 0 w 320"/>
                    <a:gd name="T15" fmla="*/ 192 h 277"/>
                    <a:gd name="T16" fmla="*/ 10 w 320"/>
                    <a:gd name="T17" fmla="*/ 277 h 277"/>
                    <a:gd name="T18" fmla="*/ 21 w 320"/>
                    <a:gd name="T19" fmla="*/ 202 h 277"/>
                    <a:gd name="T20" fmla="*/ 298 w 320"/>
                    <a:gd name="T21" fmla="*/ 266 h 277"/>
                    <a:gd name="T22" fmla="*/ 320 w 320"/>
                    <a:gd name="T23" fmla="*/ 266 h 277"/>
                    <a:gd name="T24" fmla="*/ 309 w 320"/>
                    <a:gd name="T25" fmla="*/ 181 h 277"/>
                    <a:gd name="T26" fmla="*/ 170 w 320"/>
                    <a:gd name="T27" fmla="*/ 42 h 277"/>
                    <a:gd name="T28" fmla="*/ 160 w 320"/>
                    <a:gd name="T29" fmla="*/ 64 h 277"/>
                    <a:gd name="T30" fmla="*/ 149 w 320"/>
                    <a:gd name="T31" fmla="*/ 42 h 277"/>
                    <a:gd name="T32" fmla="*/ 140 w 320"/>
                    <a:gd name="T33" fmla="*/ 87 h 277"/>
                    <a:gd name="T34" fmla="*/ 160 w 320"/>
                    <a:gd name="T35" fmla="*/ 85 h 277"/>
                    <a:gd name="T36" fmla="*/ 179 w 320"/>
                    <a:gd name="T37" fmla="*/ 87 h 277"/>
                    <a:gd name="T38" fmla="*/ 44 w 320"/>
                    <a:gd name="T39" fmla="*/ 181 h 277"/>
                    <a:gd name="T40" fmla="*/ 106 w 320"/>
                    <a:gd name="T41" fmla="*/ 266 h 277"/>
                    <a:gd name="T42" fmla="*/ 85 w 320"/>
                    <a:gd name="T43" fmla="*/ 266 h 277"/>
                    <a:gd name="T44" fmla="*/ 96 w 320"/>
                    <a:gd name="T45" fmla="*/ 224 h 277"/>
                    <a:gd name="T46" fmla="*/ 64 w 320"/>
                    <a:gd name="T47" fmla="*/ 234 h 277"/>
                    <a:gd name="T48" fmla="*/ 53 w 320"/>
                    <a:gd name="T49" fmla="*/ 277 h 277"/>
                    <a:gd name="T50" fmla="*/ 42 w 320"/>
                    <a:gd name="T51" fmla="*/ 234 h 277"/>
                    <a:gd name="T52" fmla="*/ 64 w 320"/>
                    <a:gd name="T53" fmla="*/ 234 h 277"/>
                    <a:gd name="T54" fmla="*/ 192 w 320"/>
                    <a:gd name="T55" fmla="*/ 266 h 277"/>
                    <a:gd name="T56" fmla="*/ 170 w 320"/>
                    <a:gd name="T57" fmla="*/ 266 h 277"/>
                    <a:gd name="T58" fmla="*/ 181 w 320"/>
                    <a:gd name="T59" fmla="*/ 224 h 277"/>
                    <a:gd name="T60" fmla="*/ 149 w 320"/>
                    <a:gd name="T61" fmla="*/ 234 h 277"/>
                    <a:gd name="T62" fmla="*/ 138 w 320"/>
                    <a:gd name="T63" fmla="*/ 277 h 277"/>
                    <a:gd name="T64" fmla="*/ 128 w 320"/>
                    <a:gd name="T65" fmla="*/ 234 h 277"/>
                    <a:gd name="T66" fmla="*/ 149 w 320"/>
                    <a:gd name="T67" fmla="*/ 234 h 277"/>
                    <a:gd name="T68" fmla="*/ 277 w 320"/>
                    <a:gd name="T69" fmla="*/ 266 h 277"/>
                    <a:gd name="T70" fmla="*/ 256 w 320"/>
                    <a:gd name="T71" fmla="*/ 266 h 277"/>
                    <a:gd name="T72" fmla="*/ 266 w 320"/>
                    <a:gd name="T73" fmla="*/ 224 h 277"/>
                    <a:gd name="T74" fmla="*/ 234 w 320"/>
                    <a:gd name="T75" fmla="*/ 234 h 277"/>
                    <a:gd name="T76" fmla="*/ 224 w 320"/>
                    <a:gd name="T77" fmla="*/ 277 h 277"/>
                    <a:gd name="T78" fmla="*/ 213 w 320"/>
                    <a:gd name="T79" fmla="*/ 234 h 277"/>
                    <a:gd name="T80" fmla="*/ 234 w 320"/>
                    <a:gd name="T81" fmla="*/ 234 h 2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320" h="277">
                      <a:moveTo>
                        <a:pt x="309" y="181"/>
                      </a:moveTo>
                      <a:cubicBezTo>
                        <a:pt x="297" y="181"/>
                        <a:pt x="297" y="181"/>
                        <a:pt x="297" y="181"/>
                      </a:cubicBezTo>
                      <a:cubicBezTo>
                        <a:pt x="288" y="125"/>
                        <a:pt x="246" y="81"/>
                        <a:pt x="192" y="68"/>
                      </a:cubicBezTo>
                      <a:cubicBezTo>
                        <a:pt x="192" y="32"/>
                        <a:pt x="192" y="32"/>
                        <a:pt x="192" y="32"/>
                      </a:cubicBezTo>
                      <a:cubicBezTo>
                        <a:pt x="192" y="26"/>
                        <a:pt x="187" y="21"/>
                        <a:pt x="181" y="21"/>
                      </a:cubicBezTo>
                      <a:cubicBezTo>
                        <a:pt x="170" y="21"/>
                        <a:pt x="170" y="21"/>
                        <a:pt x="170" y="21"/>
                      </a:cubicBezTo>
                      <a:cubicBezTo>
                        <a:pt x="170" y="10"/>
                        <a:pt x="170" y="10"/>
                        <a:pt x="170" y="10"/>
                      </a:cubicBezTo>
                      <a:cubicBezTo>
                        <a:pt x="170" y="4"/>
                        <a:pt x="166" y="0"/>
                        <a:pt x="160" y="0"/>
                      </a:cubicBezTo>
                      <a:cubicBezTo>
                        <a:pt x="154" y="0"/>
                        <a:pt x="149" y="4"/>
                        <a:pt x="149" y="10"/>
                      </a:cubicBezTo>
                      <a:cubicBezTo>
                        <a:pt x="149" y="21"/>
                        <a:pt x="149" y="21"/>
                        <a:pt x="149" y="21"/>
                      </a:cubicBezTo>
                      <a:cubicBezTo>
                        <a:pt x="138" y="21"/>
                        <a:pt x="138" y="21"/>
                        <a:pt x="138" y="21"/>
                      </a:cubicBezTo>
                      <a:cubicBezTo>
                        <a:pt x="132" y="21"/>
                        <a:pt x="128" y="26"/>
                        <a:pt x="128" y="32"/>
                      </a:cubicBezTo>
                      <a:cubicBezTo>
                        <a:pt x="128" y="68"/>
                        <a:pt x="128" y="68"/>
                        <a:pt x="128" y="68"/>
                      </a:cubicBezTo>
                      <a:cubicBezTo>
                        <a:pt x="73" y="81"/>
                        <a:pt x="31" y="125"/>
                        <a:pt x="23" y="181"/>
                      </a:cubicBezTo>
                      <a:cubicBezTo>
                        <a:pt x="10" y="181"/>
                        <a:pt x="10" y="181"/>
                        <a:pt x="10" y="181"/>
                      </a:cubicBezTo>
                      <a:cubicBezTo>
                        <a:pt x="4" y="181"/>
                        <a:pt x="0" y="186"/>
                        <a:pt x="0" y="192"/>
                      </a:cubicBezTo>
                      <a:cubicBezTo>
                        <a:pt x="0" y="266"/>
                        <a:pt x="0" y="266"/>
                        <a:pt x="0" y="266"/>
                      </a:cubicBezTo>
                      <a:cubicBezTo>
                        <a:pt x="0" y="272"/>
                        <a:pt x="4" y="277"/>
                        <a:pt x="10" y="277"/>
                      </a:cubicBezTo>
                      <a:cubicBezTo>
                        <a:pt x="16" y="277"/>
                        <a:pt x="21" y="272"/>
                        <a:pt x="21" y="266"/>
                      </a:cubicBezTo>
                      <a:cubicBezTo>
                        <a:pt x="21" y="202"/>
                        <a:pt x="21" y="202"/>
                        <a:pt x="21" y="202"/>
                      </a:cubicBezTo>
                      <a:cubicBezTo>
                        <a:pt x="298" y="202"/>
                        <a:pt x="298" y="202"/>
                        <a:pt x="298" y="202"/>
                      </a:cubicBezTo>
                      <a:cubicBezTo>
                        <a:pt x="298" y="266"/>
                        <a:pt x="298" y="266"/>
                        <a:pt x="298" y="266"/>
                      </a:cubicBezTo>
                      <a:cubicBezTo>
                        <a:pt x="298" y="272"/>
                        <a:pt x="303" y="277"/>
                        <a:pt x="309" y="277"/>
                      </a:cubicBezTo>
                      <a:cubicBezTo>
                        <a:pt x="315" y="277"/>
                        <a:pt x="320" y="272"/>
                        <a:pt x="320" y="266"/>
                      </a:cubicBezTo>
                      <a:cubicBezTo>
                        <a:pt x="320" y="192"/>
                        <a:pt x="320" y="192"/>
                        <a:pt x="320" y="192"/>
                      </a:cubicBezTo>
                      <a:cubicBezTo>
                        <a:pt x="320" y="186"/>
                        <a:pt x="315" y="181"/>
                        <a:pt x="309" y="181"/>
                      </a:cubicBezTo>
                      <a:close/>
                      <a:moveTo>
                        <a:pt x="149" y="42"/>
                      </a:moveTo>
                      <a:cubicBezTo>
                        <a:pt x="170" y="42"/>
                        <a:pt x="170" y="42"/>
                        <a:pt x="170" y="42"/>
                      </a:cubicBezTo>
                      <a:cubicBezTo>
                        <a:pt x="170" y="64"/>
                        <a:pt x="170" y="64"/>
                        <a:pt x="170" y="64"/>
                      </a:cubicBezTo>
                      <a:cubicBezTo>
                        <a:pt x="170" y="64"/>
                        <a:pt x="164" y="64"/>
                        <a:pt x="160" y="64"/>
                      </a:cubicBezTo>
                      <a:cubicBezTo>
                        <a:pt x="155" y="64"/>
                        <a:pt x="149" y="64"/>
                        <a:pt x="149" y="64"/>
                      </a:cubicBezTo>
                      <a:lnTo>
                        <a:pt x="149" y="42"/>
                      </a:lnTo>
                      <a:close/>
                      <a:moveTo>
                        <a:pt x="44" y="181"/>
                      </a:moveTo>
                      <a:cubicBezTo>
                        <a:pt x="53" y="133"/>
                        <a:pt x="91" y="95"/>
                        <a:pt x="140" y="87"/>
                      </a:cubicBezTo>
                      <a:cubicBezTo>
                        <a:pt x="147" y="86"/>
                        <a:pt x="147" y="86"/>
                        <a:pt x="147" y="86"/>
                      </a:cubicBezTo>
                      <a:cubicBezTo>
                        <a:pt x="152" y="85"/>
                        <a:pt x="155" y="85"/>
                        <a:pt x="160" y="85"/>
                      </a:cubicBezTo>
                      <a:cubicBezTo>
                        <a:pt x="164" y="85"/>
                        <a:pt x="167" y="85"/>
                        <a:pt x="172" y="86"/>
                      </a:cubicBezTo>
                      <a:cubicBezTo>
                        <a:pt x="179" y="87"/>
                        <a:pt x="179" y="87"/>
                        <a:pt x="179" y="87"/>
                      </a:cubicBezTo>
                      <a:cubicBezTo>
                        <a:pt x="228" y="95"/>
                        <a:pt x="266" y="133"/>
                        <a:pt x="275" y="181"/>
                      </a:cubicBezTo>
                      <a:lnTo>
                        <a:pt x="44" y="181"/>
                      </a:lnTo>
                      <a:close/>
                      <a:moveTo>
                        <a:pt x="106" y="234"/>
                      </a:moveTo>
                      <a:cubicBezTo>
                        <a:pt x="106" y="266"/>
                        <a:pt x="106" y="266"/>
                        <a:pt x="106" y="266"/>
                      </a:cubicBezTo>
                      <a:cubicBezTo>
                        <a:pt x="106" y="272"/>
                        <a:pt x="102" y="277"/>
                        <a:pt x="96" y="277"/>
                      </a:cubicBezTo>
                      <a:cubicBezTo>
                        <a:pt x="90" y="277"/>
                        <a:pt x="85" y="272"/>
                        <a:pt x="85" y="266"/>
                      </a:cubicBezTo>
                      <a:cubicBezTo>
                        <a:pt x="85" y="234"/>
                        <a:pt x="85" y="234"/>
                        <a:pt x="85" y="234"/>
                      </a:cubicBezTo>
                      <a:cubicBezTo>
                        <a:pt x="85" y="228"/>
                        <a:pt x="90" y="224"/>
                        <a:pt x="96" y="224"/>
                      </a:cubicBezTo>
                      <a:cubicBezTo>
                        <a:pt x="102" y="224"/>
                        <a:pt x="106" y="228"/>
                        <a:pt x="106" y="234"/>
                      </a:cubicBezTo>
                      <a:close/>
                      <a:moveTo>
                        <a:pt x="64" y="234"/>
                      </a:moveTo>
                      <a:cubicBezTo>
                        <a:pt x="64" y="266"/>
                        <a:pt x="64" y="266"/>
                        <a:pt x="64" y="266"/>
                      </a:cubicBezTo>
                      <a:cubicBezTo>
                        <a:pt x="64" y="272"/>
                        <a:pt x="59" y="277"/>
                        <a:pt x="53" y="277"/>
                      </a:cubicBezTo>
                      <a:cubicBezTo>
                        <a:pt x="47" y="277"/>
                        <a:pt x="42" y="272"/>
                        <a:pt x="42" y="266"/>
                      </a:cubicBezTo>
                      <a:cubicBezTo>
                        <a:pt x="42" y="234"/>
                        <a:pt x="42" y="234"/>
                        <a:pt x="42" y="234"/>
                      </a:cubicBezTo>
                      <a:cubicBezTo>
                        <a:pt x="42" y="228"/>
                        <a:pt x="47" y="224"/>
                        <a:pt x="53" y="224"/>
                      </a:cubicBezTo>
                      <a:cubicBezTo>
                        <a:pt x="59" y="224"/>
                        <a:pt x="64" y="228"/>
                        <a:pt x="64" y="234"/>
                      </a:cubicBezTo>
                      <a:close/>
                      <a:moveTo>
                        <a:pt x="192" y="234"/>
                      </a:moveTo>
                      <a:cubicBezTo>
                        <a:pt x="192" y="266"/>
                        <a:pt x="192" y="266"/>
                        <a:pt x="192" y="266"/>
                      </a:cubicBezTo>
                      <a:cubicBezTo>
                        <a:pt x="192" y="272"/>
                        <a:pt x="187" y="277"/>
                        <a:pt x="181" y="277"/>
                      </a:cubicBezTo>
                      <a:cubicBezTo>
                        <a:pt x="175" y="277"/>
                        <a:pt x="170" y="272"/>
                        <a:pt x="170" y="266"/>
                      </a:cubicBezTo>
                      <a:cubicBezTo>
                        <a:pt x="170" y="234"/>
                        <a:pt x="170" y="234"/>
                        <a:pt x="170" y="234"/>
                      </a:cubicBezTo>
                      <a:cubicBezTo>
                        <a:pt x="170" y="228"/>
                        <a:pt x="175" y="224"/>
                        <a:pt x="181" y="224"/>
                      </a:cubicBezTo>
                      <a:cubicBezTo>
                        <a:pt x="187" y="224"/>
                        <a:pt x="192" y="228"/>
                        <a:pt x="192" y="234"/>
                      </a:cubicBezTo>
                      <a:close/>
                      <a:moveTo>
                        <a:pt x="149" y="234"/>
                      </a:moveTo>
                      <a:cubicBezTo>
                        <a:pt x="149" y="266"/>
                        <a:pt x="149" y="266"/>
                        <a:pt x="149" y="266"/>
                      </a:cubicBezTo>
                      <a:cubicBezTo>
                        <a:pt x="149" y="272"/>
                        <a:pt x="144" y="277"/>
                        <a:pt x="138" y="277"/>
                      </a:cubicBezTo>
                      <a:cubicBezTo>
                        <a:pt x="132" y="277"/>
                        <a:pt x="128" y="272"/>
                        <a:pt x="128" y="266"/>
                      </a:cubicBezTo>
                      <a:cubicBezTo>
                        <a:pt x="128" y="234"/>
                        <a:pt x="128" y="234"/>
                        <a:pt x="128" y="234"/>
                      </a:cubicBezTo>
                      <a:cubicBezTo>
                        <a:pt x="128" y="228"/>
                        <a:pt x="132" y="224"/>
                        <a:pt x="138" y="224"/>
                      </a:cubicBezTo>
                      <a:cubicBezTo>
                        <a:pt x="144" y="224"/>
                        <a:pt x="149" y="228"/>
                        <a:pt x="149" y="234"/>
                      </a:cubicBezTo>
                      <a:close/>
                      <a:moveTo>
                        <a:pt x="277" y="234"/>
                      </a:moveTo>
                      <a:cubicBezTo>
                        <a:pt x="277" y="266"/>
                        <a:pt x="277" y="266"/>
                        <a:pt x="277" y="266"/>
                      </a:cubicBezTo>
                      <a:cubicBezTo>
                        <a:pt x="277" y="272"/>
                        <a:pt x="272" y="277"/>
                        <a:pt x="266" y="277"/>
                      </a:cubicBezTo>
                      <a:cubicBezTo>
                        <a:pt x="260" y="277"/>
                        <a:pt x="256" y="272"/>
                        <a:pt x="256" y="266"/>
                      </a:cubicBezTo>
                      <a:cubicBezTo>
                        <a:pt x="256" y="234"/>
                        <a:pt x="256" y="234"/>
                        <a:pt x="256" y="234"/>
                      </a:cubicBezTo>
                      <a:cubicBezTo>
                        <a:pt x="256" y="228"/>
                        <a:pt x="260" y="224"/>
                        <a:pt x="266" y="224"/>
                      </a:cubicBezTo>
                      <a:cubicBezTo>
                        <a:pt x="272" y="224"/>
                        <a:pt x="277" y="228"/>
                        <a:pt x="277" y="234"/>
                      </a:cubicBezTo>
                      <a:close/>
                      <a:moveTo>
                        <a:pt x="234" y="234"/>
                      </a:moveTo>
                      <a:cubicBezTo>
                        <a:pt x="234" y="266"/>
                        <a:pt x="234" y="266"/>
                        <a:pt x="234" y="266"/>
                      </a:cubicBezTo>
                      <a:cubicBezTo>
                        <a:pt x="234" y="272"/>
                        <a:pt x="230" y="277"/>
                        <a:pt x="224" y="277"/>
                      </a:cubicBezTo>
                      <a:cubicBezTo>
                        <a:pt x="218" y="277"/>
                        <a:pt x="213" y="272"/>
                        <a:pt x="213" y="266"/>
                      </a:cubicBezTo>
                      <a:cubicBezTo>
                        <a:pt x="213" y="234"/>
                        <a:pt x="213" y="234"/>
                        <a:pt x="213" y="234"/>
                      </a:cubicBezTo>
                      <a:cubicBezTo>
                        <a:pt x="213" y="228"/>
                        <a:pt x="218" y="224"/>
                        <a:pt x="224" y="224"/>
                      </a:cubicBezTo>
                      <a:cubicBezTo>
                        <a:pt x="230" y="224"/>
                        <a:pt x="234" y="228"/>
                        <a:pt x="234" y="23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35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A055C1E-CAD0-F466-DD7D-2DD0F0CA74D7}"/>
                  </a:ext>
                </a:extLst>
              </p:cNvPr>
              <p:cNvSpPr txBox="1"/>
              <p:nvPr/>
            </p:nvSpPr>
            <p:spPr>
              <a:xfrm>
                <a:off x="1226945" y="5574185"/>
                <a:ext cx="3357336" cy="778680"/>
              </a:xfrm>
              <a:prstGeom prst="rect">
                <a:avLst/>
              </a:prstGeom>
              <a:noFill/>
            </p:spPr>
            <p:txBody>
              <a:bodyPr wrap="square" anchor="b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45E93">
                        <a:lumMod val="60000"/>
                        <a:lumOff val="40000"/>
                      </a:srgbClr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95% </a:t>
                </a: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F343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of the controls mapped to GAO best practices passed test of design and effectiveness.</a:t>
                </a:r>
              </a:p>
            </p:txBody>
          </p:sp>
        </p:grpSp>
      </p:grpSp>
      <p:pic>
        <p:nvPicPr>
          <p:cNvPr id="41" name="Picture 2">
            <a:extLst>
              <a:ext uri="{FF2B5EF4-FFF2-40B4-BE49-F238E27FC236}">
                <a16:creationId xmlns:a16="http://schemas.microsoft.com/office/drawing/2014/main" id="{75675377-3E2D-2522-99CC-EA8BABFF47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1836" y="1304362"/>
            <a:ext cx="8057619" cy="4867837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0DEA0BD6-DB7A-55C3-C4FD-E18F652005F0}"/>
              </a:ext>
            </a:extLst>
          </p:cNvPr>
          <p:cNvSpPr txBox="1"/>
          <p:nvPr/>
        </p:nvSpPr>
        <p:spPr>
          <a:xfrm>
            <a:off x="457200" y="6229854"/>
            <a:ext cx="152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Source:  OUSD(C)</a:t>
            </a:r>
          </a:p>
        </p:txBody>
      </p:sp>
    </p:spTree>
    <p:extLst>
      <p:ext uri="{BB962C8B-B14F-4D97-AF65-F5344CB8AC3E}">
        <p14:creationId xmlns:p14="http://schemas.microsoft.com/office/powerpoint/2010/main" val="39020166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2B6EFC-149C-68C9-ABC8-FFFE0EF5F8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29B10D-6516-CD84-1914-5178B0AA2A6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7256DB1-98A0-4C5B-B461-C003FBFE3B06}" type="slidenum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ACA5A45-1B8C-B9AF-F92B-F52ED1C0FF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2530" y="1295400"/>
            <a:ext cx="11418470" cy="51054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/>
              <a:t>DoD Fraud Prevention Week</a:t>
            </a:r>
          </a:p>
          <a:p>
            <a:pPr marL="519113" lvl="1" indent="-287338"/>
            <a:r>
              <a:rPr lang="en-US" altLang="en-US" dirty="0"/>
              <a:t>2024 1</a:t>
            </a:r>
            <a:r>
              <a:rPr lang="en-US" altLang="en-US" baseline="30000" dirty="0"/>
              <a:t>st</a:t>
            </a:r>
            <a:r>
              <a:rPr lang="en-US" altLang="en-US" dirty="0"/>
              <a:t> Year</a:t>
            </a:r>
          </a:p>
          <a:p>
            <a:pPr marL="519113" lvl="1" indent="-287338"/>
            <a:r>
              <a:rPr lang="en-US" altLang="en-US" dirty="0"/>
              <a:t>4 days of Connect and Learn sessions, 1,200 in attendance</a:t>
            </a:r>
          </a:p>
          <a:p>
            <a:pPr marL="519113" lvl="1" indent="-287338"/>
            <a:r>
              <a:rPr lang="en-US" dirty="0"/>
              <a:t>Save the Date:  4-8 August 2025</a:t>
            </a:r>
          </a:p>
          <a:p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83F90FB-F3AE-CD37-4CF5-A9B008DAC443}"/>
              </a:ext>
            </a:extLst>
          </p:cNvPr>
          <p:cNvSpPr txBox="1">
            <a:spLocks/>
          </p:cNvSpPr>
          <p:nvPr/>
        </p:nvSpPr>
        <p:spPr bwMode="auto">
          <a:xfrm>
            <a:off x="4530906" y="85515"/>
            <a:ext cx="71437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151C77"/>
                </a:solidFill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151C77"/>
                </a:solidFill>
                <a:latin typeface="Arial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151C77"/>
                </a:solidFill>
                <a:latin typeface="Arial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151C77"/>
                </a:solidFill>
                <a:latin typeface="Arial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151C77"/>
                </a:solidFill>
                <a:latin typeface="Arial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151C77"/>
                </a:solidFill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151C77"/>
                </a:solidFill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151C77"/>
                </a:solidFill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151C77"/>
                </a:solidFill>
                <a:latin typeface="Arial" charset="0"/>
              </a:defRPr>
            </a:lvl9pPr>
          </a:lstStyle>
          <a:p>
            <a:r>
              <a:rPr lang="en-US" altLang="en-US" dirty="0"/>
              <a:t>DoD FRM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225250D-7D19-A74B-53FC-204BF71C4215}"/>
              </a:ext>
            </a:extLst>
          </p:cNvPr>
          <p:cNvSpPr txBox="1"/>
          <p:nvPr/>
        </p:nvSpPr>
        <p:spPr>
          <a:xfrm>
            <a:off x="152401" y="4876800"/>
            <a:ext cx="57475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>
                <a:solidFill>
                  <a:srgbClr val="FF0000"/>
                </a:solidFill>
              </a:rPr>
              <a:t>Fraud Prevention is</a:t>
            </a:r>
          </a:p>
          <a:p>
            <a:pPr algn="ctr"/>
            <a:r>
              <a:rPr lang="en-US" sz="2400" b="1" i="1" dirty="0">
                <a:solidFill>
                  <a:srgbClr val="FF0000"/>
                </a:solidFill>
              </a:rPr>
              <a:t>Everyone’s Responsibility!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69D9A16-A894-55D5-1731-4A3A6AD423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9274" y="2743200"/>
            <a:ext cx="5366268" cy="3076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5057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196BE7-C5B9-E8CE-E016-01079BC72E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71AC02-776B-7DF5-90C6-EA942B34158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7256DB1-98A0-4C5B-B461-C003FBFE3B06}" type="slidenum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251E93A-036B-9F57-33F8-DB6DD5430D60}"/>
              </a:ext>
            </a:extLst>
          </p:cNvPr>
          <p:cNvSpPr txBox="1">
            <a:spLocks/>
          </p:cNvSpPr>
          <p:nvPr/>
        </p:nvSpPr>
        <p:spPr bwMode="auto">
          <a:xfrm>
            <a:off x="4530906" y="85515"/>
            <a:ext cx="71437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151C77"/>
                </a:solidFill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151C77"/>
                </a:solidFill>
                <a:latin typeface="Arial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151C77"/>
                </a:solidFill>
                <a:latin typeface="Arial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151C77"/>
                </a:solidFill>
                <a:latin typeface="Arial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151C77"/>
                </a:solidFill>
                <a:latin typeface="Arial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151C77"/>
                </a:solidFill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151C77"/>
                </a:solidFill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151C77"/>
                </a:solidFill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151C77"/>
                </a:solidFill>
                <a:latin typeface="Arial" charset="0"/>
              </a:defRPr>
            </a:lvl9pPr>
          </a:lstStyle>
          <a:p>
            <a:r>
              <a:rPr lang="en-US" altLang="en-US" dirty="0"/>
              <a:t>DAF FRM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9699224-A0EC-BC67-5941-9CF7CCADE4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531988"/>
            <a:ext cx="11196638" cy="474345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In 2023, the DAF’s Independent Public Accountant, Ernst &amp; Young, noted the DAF lacks a comprehensive FRM program and governance IAW below: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60FBD58-2E19-2A88-F80C-5ADE25749E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938" y="2590800"/>
            <a:ext cx="9753600" cy="34354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5339764-FCA4-4583-6A38-E40E550D6DDC}"/>
              </a:ext>
            </a:extLst>
          </p:cNvPr>
          <p:cNvSpPr txBox="1"/>
          <p:nvPr/>
        </p:nvSpPr>
        <p:spPr>
          <a:xfrm>
            <a:off x="457200" y="6229854"/>
            <a:ext cx="152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Source:  SAF/GC</a:t>
            </a:r>
          </a:p>
        </p:txBody>
      </p:sp>
    </p:spTree>
    <p:extLst>
      <p:ext uri="{BB962C8B-B14F-4D97-AF65-F5344CB8AC3E}">
        <p14:creationId xmlns:p14="http://schemas.microsoft.com/office/powerpoint/2010/main" val="25198536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FBEEE4-BD07-8EC8-70E1-CF88B0C873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C8F26B-52D1-41A3-D7A2-910EAE5662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7256DB1-98A0-4C5B-B461-C003FBFE3B06}" type="slidenum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FC90C2B-21A8-D9EF-8C71-1119366FAA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674" y="1352867"/>
            <a:ext cx="11221981" cy="413353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Result:  DAF amplified efforts to institute the GAO Framework:</a:t>
            </a:r>
          </a:p>
          <a:p>
            <a:r>
              <a:rPr lang="en-US" dirty="0"/>
              <a:t>Conducted a </a:t>
            </a:r>
            <a:r>
              <a:rPr lang="en-US" u="sng" dirty="0"/>
              <a:t>complete f</a:t>
            </a:r>
            <a:r>
              <a:rPr lang="en-US" dirty="0"/>
              <a:t>raud control assessment</a:t>
            </a:r>
          </a:p>
          <a:p>
            <a:r>
              <a:rPr lang="en-US" dirty="0"/>
              <a:t>Conducted a </a:t>
            </a:r>
            <a:r>
              <a:rPr lang="en-US" u="sng" dirty="0"/>
              <a:t>complete</a:t>
            </a:r>
            <a:r>
              <a:rPr lang="en-US" dirty="0"/>
              <a:t> fraud risk assessment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DAF established the Fraud Risk </a:t>
            </a:r>
            <a:r>
              <a:rPr lang="en-US" u="sng" dirty="0"/>
              <a:t>Oversight</a:t>
            </a:r>
            <a:r>
              <a:rPr lang="en-US" dirty="0"/>
              <a:t> Committee (FROC) - March 2024</a:t>
            </a:r>
          </a:p>
          <a:p>
            <a:r>
              <a:rPr lang="en-US" dirty="0"/>
              <a:t>Governed by SAF/GC, SAF/FM, SAF/AQ, SAF/AG and others</a:t>
            </a:r>
          </a:p>
          <a:p>
            <a:r>
              <a:rPr lang="en-US" dirty="0"/>
              <a:t>Innovative; separate from DAF Risk Management and Internal Control Program</a:t>
            </a:r>
          </a:p>
          <a:p>
            <a:r>
              <a:rPr lang="en-US" dirty="0"/>
              <a:t>Two Core Objectives</a:t>
            </a:r>
          </a:p>
          <a:p>
            <a:pPr lvl="1">
              <a:spcBef>
                <a:spcPct val="50000"/>
              </a:spcBef>
            </a:pPr>
            <a:r>
              <a:rPr lang="en-US" dirty="0">
                <a:ea typeface="+mn-ea"/>
                <a:cs typeface="+mn-cs"/>
              </a:rPr>
              <a:t>Analyze design and effectiveness of DAF fraud risk controls</a:t>
            </a:r>
          </a:p>
          <a:p>
            <a:pPr lvl="1">
              <a:spcBef>
                <a:spcPct val="50000"/>
              </a:spcBef>
            </a:pPr>
            <a:r>
              <a:rPr lang="en-US" dirty="0">
                <a:ea typeface="+mn-ea"/>
                <a:cs typeface="+mn-cs"/>
              </a:rPr>
              <a:t>Bolster existing efforts to identify and prevent fraud across enterprise</a:t>
            </a:r>
          </a:p>
          <a:p>
            <a:pPr marL="4064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>
              <a:ea typeface="+mn-ea"/>
              <a:cs typeface="+mn-cs"/>
            </a:endParaRPr>
          </a:p>
          <a:p>
            <a:endParaRPr lang="en-US" i="1" dirty="0"/>
          </a:p>
          <a:p>
            <a:pPr lvl="1"/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B00C344-BA52-3022-AB81-52CC627F9FF4}"/>
              </a:ext>
            </a:extLst>
          </p:cNvPr>
          <p:cNvSpPr txBox="1">
            <a:spLocks/>
          </p:cNvSpPr>
          <p:nvPr/>
        </p:nvSpPr>
        <p:spPr bwMode="auto">
          <a:xfrm>
            <a:off x="4530906" y="85515"/>
            <a:ext cx="71437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151C77"/>
                </a:solidFill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151C77"/>
                </a:solidFill>
                <a:latin typeface="Arial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151C77"/>
                </a:solidFill>
                <a:latin typeface="Arial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151C77"/>
                </a:solidFill>
                <a:latin typeface="Arial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151C77"/>
                </a:solidFill>
                <a:latin typeface="Arial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151C77"/>
                </a:solidFill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151C77"/>
                </a:solidFill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151C77"/>
                </a:solidFill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151C77"/>
                </a:solidFill>
                <a:latin typeface="Arial" charset="0"/>
              </a:defRPr>
            </a:lvl9pPr>
          </a:lstStyle>
          <a:p>
            <a:r>
              <a:rPr lang="en-US" altLang="en-US" dirty="0"/>
              <a:t>DAF FRM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B635745B-B892-E864-E459-3C68784271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800" y="1395984"/>
            <a:ext cx="2051051" cy="1538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24790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69DE9B-30B5-82A3-95A0-846FC0D08E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17028C-2931-7F46-CBCE-9747B4A0376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7256DB1-98A0-4C5B-B461-C003FBFE3B06}" type="slidenum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55DE903-9BDD-646E-17CA-4D5575B21B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674" y="1352867"/>
            <a:ext cx="11221981" cy="413353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Implementation Actions</a:t>
            </a:r>
          </a:p>
          <a:p>
            <a:r>
              <a:rPr lang="en-US" dirty="0"/>
              <a:t>DAF Fraud Risk Management Strategy – June 2024</a:t>
            </a:r>
          </a:p>
          <a:p>
            <a:pPr lvl="1"/>
            <a:r>
              <a:rPr lang="en-US" dirty="0"/>
              <a:t>Compliant w/DoD FRM Strategy and Guidance</a:t>
            </a:r>
          </a:p>
          <a:p>
            <a:pPr lvl="1"/>
            <a:r>
              <a:rPr lang="en-US" dirty="0"/>
              <a:t>Big Rocks</a:t>
            </a:r>
          </a:p>
          <a:p>
            <a:pPr lvl="2"/>
            <a:r>
              <a:rPr lang="en-US" dirty="0"/>
              <a:t>Organization, Governance, and Responsibilities</a:t>
            </a:r>
          </a:p>
          <a:p>
            <a:pPr lvl="2"/>
            <a:r>
              <a:rPr lang="en-US" dirty="0"/>
              <a:t>Communication and Training</a:t>
            </a:r>
          </a:p>
          <a:p>
            <a:pPr lvl="2"/>
            <a:r>
              <a:rPr lang="en-US" dirty="0"/>
              <a:t>Fraud Risk Assessment</a:t>
            </a:r>
          </a:p>
          <a:p>
            <a:pPr lvl="2"/>
            <a:r>
              <a:rPr lang="en-US" dirty="0"/>
              <a:t>GAO FRM Framework Assessment</a:t>
            </a:r>
          </a:p>
          <a:p>
            <a:pPr lvl="2"/>
            <a:r>
              <a:rPr lang="en-US" dirty="0"/>
              <a:t>Self-identified Deficiencies and Corrective Action Plans</a:t>
            </a:r>
          </a:p>
          <a:p>
            <a:pPr lvl="2"/>
            <a:r>
              <a:rPr lang="en-US" dirty="0"/>
              <a:t>Data Analytics</a:t>
            </a:r>
          </a:p>
          <a:p>
            <a:pPr lvl="2"/>
            <a:r>
              <a:rPr lang="en-US" dirty="0"/>
              <a:t>Monitoring and Evaluation</a:t>
            </a:r>
          </a:p>
          <a:p>
            <a:pPr lvl="2"/>
            <a:r>
              <a:rPr lang="en-US" dirty="0"/>
              <a:t>Timeline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>
              <a:ea typeface="+mn-ea"/>
              <a:cs typeface="+mn-cs"/>
            </a:endParaRPr>
          </a:p>
          <a:p>
            <a:endParaRPr lang="en-US" i="1" dirty="0"/>
          </a:p>
          <a:p>
            <a:pPr lvl="1"/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3F382D2-748A-CC7A-9088-C5CDF514822A}"/>
              </a:ext>
            </a:extLst>
          </p:cNvPr>
          <p:cNvSpPr txBox="1">
            <a:spLocks/>
          </p:cNvSpPr>
          <p:nvPr/>
        </p:nvSpPr>
        <p:spPr bwMode="auto">
          <a:xfrm>
            <a:off x="4530905" y="139339"/>
            <a:ext cx="71437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151C77"/>
                </a:solidFill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151C77"/>
                </a:solidFill>
                <a:latin typeface="Arial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151C77"/>
                </a:solidFill>
                <a:latin typeface="Arial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151C77"/>
                </a:solidFill>
                <a:latin typeface="Arial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151C77"/>
                </a:solidFill>
                <a:latin typeface="Arial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151C77"/>
                </a:solidFill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151C77"/>
                </a:solidFill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151C77"/>
                </a:solidFill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151C77"/>
                </a:solidFill>
                <a:latin typeface="Arial" charset="0"/>
              </a:defRPr>
            </a:lvl9pPr>
          </a:lstStyle>
          <a:p>
            <a:r>
              <a:rPr lang="en-US" altLang="en-US" dirty="0"/>
              <a:t>DAF FRM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D911CB-409D-9DE0-C0F2-FA2C37E8DFB5}"/>
              </a:ext>
            </a:extLst>
          </p:cNvPr>
          <p:cNvSpPr txBox="1"/>
          <p:nvPr/>
        </p:nvSpPr>
        <p:spPr>
          <a:xfrm>
            <a:off x="457200" y="6229854"/>
            <a:ext cx="152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Source:  SAF/GC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DB197F8-2ED0-A440-11CD-69C753ACFD00}"/>
              </a:ext>
            </a:extLst>
          </p:cNvPr>
          <p:cNvGrpSpPr/>
          <p:nvPr/>
        </p:nvGrpSpPr>
        <p:grpSpPr>
          <a:xfrm>
            <a:off x="7543800" y="1431556"/>
            <a:ext cx="5181600" cy="4133533"/>
            <a:chOff x="4714432" y="1355894"/>
            <a:chExt cx="7056501" cy="4987755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96AD107F-B3CB-3897-05F0-0CC993DBC455}"/>
                </a:ext>
              </a:extLst>
            </p:cNvPr>
            <p:cNvGrpSpPr/>
            <p:nvPr/>
          </p:nvGrpSpPr>
          <p:grpSpPr>
            <a:xfrm>
              <a:off x="4714432" y="1355894"/>
              <a:ext cx="7056501" cy="4987755"/>
              <a:chOff x="4714432" y="1355894"/>
              <a:chExt cx="7056501" cy="4987755"/>
            </a:xfrm>
          </p:grpSpPr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93EF3C69-847E-1692-276F-6F6454F0F05B}"/>
                  </a:ext>
                </a:extLst>
              </p:cNvPr>
              <p:cNvGrpSpPr/>
              <p:nvPr/>
            </p:nvGrpSpPr>
            <p:grpSpPr>
              <a:xfrm>
                <a:off x="4714432" y="1355894"/>
                <a:ext cx="7056501" cy="4987755"/>
                <a:chOff x="6297613" y="1378035"/>
                <a:chExt cx="7056501" cy="4987755"/>
              </a:xfrm>
            </p:grpSpPr>
            <p:graphicFrame>
              <p:nvGraphicFramePr>
                <p:cNvPr id="14" name="Diagram 13">
                  <a:extLst>
                    <a:ext uri="{FF2B5EF4-FFF2-40B4-BE49-F238E27FC236}">
                      <a16:creationId xmlns:a16="http://schemas.microsoft.com/office/drawing/2014/main" id="{8D81DDD3-2324-6228-05AE-14C9201EB55F}"/>
                    </a:ext>
                  </a:extLst>
                </p:cNvPr>
                <p:cNvGraphicFramePr/>
                <p:nvPr>
                  <p:extLst>
                    <p:ext uri="{D42A27DB-BD31-4B8C-83A1-F6EECF244321}">
                      <p14:modId xmlns:p14="http://schemas.microsoft.com/office/powerpoint/2010/main" val="3218621187"/>
                    </p:ext>
                  </p:extLst>
                </p:nvPr>
              </p:nvGraphicFramePr>
              <p:xfrm>
                <a:off x="6297613" y="1378035"/>
                <a:ext cx="7056501" cy="4987755"/>
              </p:xfrm>
              <a:graphic>
                <a:graphicData uri="http://schemas.openxmlformats.org/drawingml/2006/diagram">
                  <dgm:relIds xmlns:dgm="http://schemas.openxmlformats.org/drawingml/2006/diagram" xmlns:r="http://schemas.openxmlformats.org/officeDocument/2006/relationships" r:dm="rId3" r:lo="rId4" r:qs="rId5" r:cs="rId6"/>
                </a:graphicData>
              </a:graphic>
            </p:graphicFrame>
            <p:pic>
              <p:nvPicPr>
                <p:cNvPr id="15" name="Graphic 14" descr="Cycle with people outline">
                  <a:extLst>
                    <a:ext uri="{FF2B5EF4-FFF2-40B4-BE49-F238E27FC236}">
                      <a16:creationId xmlns:a16="http://schemas.microsoft.com/office/drawing/2014/main" id="{56CF7337-CCFF-A423-F388-F4FD9A85EE9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448675" y="2495550"/>
                  <a:ext cx="790575" cy="790575"/>
                </a:xfrm>
                <a:prstGeom prst="rect">
                  <a:avLst/>
                </a:prstGeom>
              </p:spPr>
            </p:pic>
          </p:grpSp>
          <p:pic>
            <p:nvPicPr>
              <p:cNvPr id="13" name="Graphic 12" descr="Checklist outline">
                <a:extLst>
                  <a:ext uri="{FF2B5EF4-FFF2-40B4-BE49-F238E27FC236}">
                    <a16:creationId xmlns:a16="http://schemas.microsoft.com/office/drawing/2014/main" id="{3669DDFB-51E1-1170-5A64-E6C44CEE79C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8782050" y="2436980"/>
                <a:ext cx="790575" cy="790575"/>
              </a:xfrm>
              <a:prstGeom prst="rect">
                <a:avLst/>
              </a:prstGeom>
            </p:spPr>
          </p:pic>
        </p:grpSp>
        <p:pic>
          <p:nvPicPr>
            <p:cNvPr id="10" name="Graphic 9" descr="Bar chart outline">
              <a:extLst>
                <a:ext uri="{FF2B5EF4-FFF2-40B4-BE49-F238E27FC236}">
                  <a16:creationId xmlns:a16="http://schemas.microsoft.com/office/drawing/2014/main" id="{C00A5835-6927-2202-44EC-4715EA1101D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6817869" y="4064654"/>
              <a:ext cx="790575" cy="790575"/>
            </a:xfrm>
            <a:prstGeom prst="rect">
              <a:avLst/>
            </a:prstGeom>
          </p:spPr>
        </p:pic>
        <p:pic>
          <p:nvPicPr>
            <p:cNvPr id="11" name="Graphic 10" descr="Playbook outline">
              <a:extLst>
                <a:ext uri="{FF2B5EF4-FFF2-40B4-BE49-F238E27FC236}">
                  <a16:creationId xmlns:a16="http://schemas.microsoft.com/office/drawing/2014/main" id="{6D49CC43-DEC6-53E8-7E74-55F4FDABF12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8849902" y="3982667"/>
              <a:ext cx="790574" cy="7905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812836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3C6231-AA50-12FB-6B26-19EA9D1C1B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0493D9-3BD0-4DB4-B9B5-E4DE16B097C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7256DB1-98A0-4C5B-B461-C003FBFE3B06}" type="slidenum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CE3BF1A-4322-6D7B-4E49-2A32A086C6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674" y="1352867"/>
            <a:ext cx="11221981" cy="4133533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en-US" dirty="0"/>
              <a:t>Implementation Actions, cont’d.</a:t>
            </a:r>
          </a:p>
          <a:p>
            <a:r>
              <a:rPr lang="en-US" dirty="0"/>
              <a:t>SAF/AG to perform testing on DAF FRM controls; audits on asset safeguarding, special contracts, counterfeit and product substitution, and construction fraud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>
              <a:ea typeface="+mn-ea"/>
              <a:cs typeface="+mn-cs"/>
            </a:endParaRPr>
          </a:p>
          <a:p>
            <a:endParaRPr lang="en-US" i="1" dirty="0"/>
          </a:p>
          <a:p>
            <a:pPr lvl="1"/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A0CDD0B-C666-F23E-961B-C745B175002E}"/>
              </a:ext>
            </a:extLst>
          </p:cNvPr>
          <p:cNvSpPr txBox="1">
            <a:spLocks/>
          </p:cNvSpPr>
          <p:nvPr/>
        </p:nvSpPr>
        <p:spPr bwMode="auto">
          <a:xfrm>
            <a:off x="4530906" y="85515"/>
            <a:ext cx="71437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151C77"/>
                </a:solidFill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151C77"/>
                </a:solidFill>
                <a:latin typeface="Arial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151C77"/>
                </a:solidFill>
                <a:latin typeface="Arial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151C77"/>
                </a:solidFill>
                <a:latin typeface="Arial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151C77"/>
                </a:solidFill>
                <a:latin typeface="Arial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151C77"/>
                </a:solidFill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151C77"/>
                </a:solidFill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151C77"/>
                </a:solidFill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151C77"/>
                </a:solidFill>
                <a:latin typeface="Arial" charset="0"/>
              </a:defRPr>
            </a:lvl9pPr>
          </a:lstStyle>
          <a:p>
            <a:r>
              <a:rPr lang="en-US" altLang="en-US" dirty="0"/>
              <a:t>DAF FRM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41150D-650E-13F4-BD49-0B4A45C979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8733" y="2895600"/>
            <a:ext cx="9034470" cy="281939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26E20D2-20CC-8B56-25D0-412DAA4D8508}"/>
              </a:ext>
            </a:extLst>
          </p:cNvPr>
          <p:cNvSpPr txBox="1"/>
          <p:nvPr/>
        </p:nvSpPr>
        <p:spPr>
          <a:xfrm>
            <a:off x="457200" y="6229854"/>
            <a:ext cx="152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Source:  SAF/GC</a:t>
            </a:r>
          </a:p>
        </p:txBody>
      </p:sp>
    </p:spTree>
    <p:extLst>
      <p:ext uri="{BB962C8B-B14F-4D97-AF65-F5344CB8AC3E}">
        <p14:creationId xmlns:p14="http://schemas.microsoft.com/office/powerpoint/2010/main" val="35476426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BCA8F1-C2C4-BEEB-3D9C-34E99F8631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B06288-D16A-ECD6-2700-2700FBBFF5B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7256DB1-98A0-4C5B-B461-C003FBFE3B06}" type="slidenum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0E497CC-9131-BCF4-6AE6-BEB418E878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4009" y="1231572"/>
            <a:ext cx="11630532" cy="4181685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en-US" dirty="0"/>
              <a:t>Implementation Actions, cont’d.</a:t>
            </a:r>
          </a:p>
          <a:p>
            <a:r>
              <a:rPr lang="en-US" dirty="0">
                <a:ea typeface="+mn-ea"/>
                <a:cs typeface="+mn-cs"/>
              </a:rPr>
              <a:t>SAF/AG to provide data analytics support and apply continuous auditing tools</a:t>
            </a:r>
          </a:p>
          <a:p>
            <a:r>
              <a:rPr lang="en-US" dirty="0">
                <a:ea typeface="+mn-ea"/>
                <a:cs typeface="+mn-cs"/>
              </a:rPr>
              <a:t>Analytics - Contract Dashboard</a:t>
            </a:r>
          </a:p>
          <a:p>
            <a:pPr lvl="1"/>
            <a:r>
              <a:rPr lang="en-US" dirty="0">
                <a:ea typeface="+mn-ea"/>
                <a:cs typeface="+mn-cs"/>
              </a:rPr>
              <a:t>S</a:t>
            </a:r>
            <a:r>
              <a:rPr lang="en-US" dirty="0"/>
              <a:t>ummarized dashboard metrics</a:t>
            </a:r>
          </a:p>
          <a:p>
            <a:pPr lvl="1"/>
            <a:r>
              <a:rPr lang="en-US" dirty="0"/>
              <a:t>Visualization/Charting; contract cost growth over time</a:t>
            </a:r>
          </a:p>
          <a:p>
            <a:pPr lvl="1"/>
            <a:r>
              <a:rPr lang="en-US" dirty="0"/>
              <a:t>Comparisons to category averages, highlight outliers, and illuminate trends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>
              <a:ea typeface="+mn-ea"/>
              <a:cs typeface="+mn-cs"/>
            </a:endParaRPr>
          </a:p>
          <a:p>
            <a:endParaRPr lang="en-US" i="1" dirty="0"/>
          </a:p>
          <a:p>
            <a:pPr lvl="1"/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B6BC93C-5618-5EB9-4C77-7509AED5CE18}"/>
              </a:ext>
            </a:extLst>
          </p:cNvPr>
          <p:cNvSpPr txBox="1">
            <a:spLocks/>
          </p:cNvSpPr>
          <p:nvPr/>
        </p:nvSpPr>
        <p:spPr bwMode="auto">
          <a:xfrm>
            <a:off x="4530906" y="85515"/>
            <a:ext cx="71437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151C77"/>
                </a:solidFill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151C77"/>
                </a:solidFill>
                <a:latin typeface="Arial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151C77"/>
                </a:solidFill>
                <a:latin typeface="Arial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151C77"/>
                </a:solidFill>
                <a:latin typeface="Arial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151C77"/>
                </a:solidFill>
                <a:latin typeface="Arial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151C77"/>
                </a:solidFill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151C77"/>
                </a:solidFill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151C77"/>
                </a:solidFill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151C77"/>
                </a:solidFill>
                <a:latin typeface="Arial" charset="0"/>
              </a:defRPr>
            </a:lvl9pPr>
          </a:lstStyle>
          <a:p>
            <a:r>
              <a:rPr lang="en-US" altLang="en-US" dirty="0"/>
              <a:t>DAF FRM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3AF5E1-A0CD-8620-7E93-D6210B9DF192}"/>
              </a:ext>
            </a:extLst>
          </p:cNvPr>
          <p:cNvSpPr txBox="1"/>
          <p:nvPr/>
        </p:nvSpPr>
        <p:spPr>
          <a:xfrm>
            <a:off x="457200" y="6229854"/>
            <a:ext cx="152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Source:  SAF/GC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EB5C3159-C85C-5DAE-9466-C82FA8B616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702756"/>
            <a:ext cx="5323114" cy="2801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AD8B7FD3-CD9B-6501-21A3-A98A911275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1233" y="3702756"/>
            <a:ext cx="6023308" cy="2572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4320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41F09E6-3773-9723-4ECC-0C90BD451780}"/>
              </a:ext>
            </a:extLst>
          </p:cNvPr>
          <p:cNvSpPr txBox="1"/>
          <p:nvPr/>
        </p:nvSpPr>
        <p:spPr>
          <a:xfrm>
            <a:off x="457200" y="1382286"/>
            <a:ext cx="1120140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85750" algn="l" rtl="0" fontAlgn="base">
              <a:spcBef>
                <a:spcPct val="50000"/>
              </a:spcBef>
              <a:spcAft>
                <a:spcPct val="0"/>
              </a:spcAft>
              <a:buClr>
                <a:srgbClr val="151C77"/>
              </a:buClr>
              <a:buSzPct val="80000"/>
              <a:buFont typeface="Wingdings" panose="05000000000000000000" pitchFamily="2" charset="2"/>
              <a:buChar char="n"/>
              <a:defRPr/>
            </a:pPr>
            <a:r>
              <a:rPr lang="en-US" sz="2000" b="1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Intro</a:t>
            </a:r>
          </a:p>
          <a:p>
            <a:pPr indent="-285750" algn="l" rtl="0" fontAlgn="base">
              <a:spcBef>
                <a:spcPct val="50000"/>
              </a:spcBef>
              <a:spcAft>
                <a:spcPct val="0"/>
              </a:spcAft>
              <a:buClr>
                <a:srgbClr val="151C77"/>
              </a:buClr>
              <a:buSzPct val="80000"/>
              <a:buFont typeface="Wingdings" panose="05000000000000000000" pitchFamily="2" charset="2"/>
              <a:buChar char="n"/>
              <a:defRPr/>
            </a:pPr>
            <a:r>
              <a:rPr lang="en-US" sz="2000" b="1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Background</a:t>
            </a:r>
          </a:p>
          <a:p>
            <a:pPr indent="-285750" algn="l" rtl="0" fontAlgn="base">
              <a:spcBef>
                <a:spcPct val="50000"/>
              </a:spcBef>
              <a:spcAft>
                <a:spcPct val="0"/>
              </a:spcAft>
              <a:buClr>
                <a:srgbClr val="151C77"/>
              </a:buClr>
              <a:buSzPct val="80000"/>
              <a:buFont typeface="Wingdings" panose="05000000000000000000" pitchFamily="2" charset="2"/>
              <a:buChar char="n"/>
              <a:defRPr/>
            </a:pPr>
            <a:r>
              <a:rPr lang="fr-FR" sz="2000" b="1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DoD FRM</a:t>
            </a:r>
          </a:p>
          <a:p>
            <a:pPr indent="-285750" algn="l" rtl="0" fontAlgn="base">
              <a:spcBef>
                <a:spcPct val="50000"/>
              </a:spcBef>
              <a:spcAft>
                <a:spcPct val="0"/>
              </a:spcAft>
              <a:buClr>
                <a:srgbClr val="151C77"/>
              </a:buClr>
              <a:buSzPct val="80000"/>
              <a:buFont typeface="Wingdings" panose="05000000000000000000" pitchFamily="2" charset="2"/>
              <a:buChar char="n"/>
              <a:defRPr/>
            </a:pPr>
            <a:r>
              <a:rPr lang="fr-FR" sz="2000" b="1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DAF FRM</a:t>
            </a:r>
          </a:p>
          <a:p>
            <a:pPr lvl="6" indent="-285750" algn="l" rtl="0" fontAlgn="base">
              <a:spcBef>
                <a:spcPct val="50000"/>
              </a:spcBef>
              <a:spcAft>
                <a:spcPct val="0"/>
              </a:spcAft>
              <a:buClr>
                <a:srgbClr val="151C77"/>
              </a:buClr>
              <a:buSzPct val="80000"/>
              <a:buFont typeface="Wingdings" panose="05000000000000000000" pitchFamily="2" charset="2"/>
              <a:buChar char="n"/>
              <a:defRPr/>
            </a:pPr>
            <a:r>
              <a:rPr lang="en-US" sz="2000" b="1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Wrap up</a:t>
            </a:r>
          </a:p>
          <a:p>
            <a:pPr indent="-285750" algn="l" rtl="0" fontAlgn="base">
              <a:spcBef>
                <a:spcPct val="50000"/>
              </a:spcBef>
              <a:spcAft>
                <a:spcPct val="0"/>
              </a:spcAft>
              <a:buClr>
                <a:srgbClr val="151C77"/>
              </a:buClr>
              <a:buSzPct val="80000"/>
              <a:buFont typeface="Wingdings" panose="05000000000000000000" pitchFamily="2" charset="2"/>
              <a:buChar char="n"/>
              <a:defRPr/>
            </a:pPr>
            <a:r>
              <a:rPr lang="en-US" sz="2000" b="1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Resources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9B92F65-7651-D5AD-5DD8-2BBB23A46B0D}"/>
              </a:ext>
            </a:extLst>
          </p:cNvPr>
          <p:cNvSpPr txBox="1">
            <a:spLocks/>
          </p:cNvSpPr>
          <p:nvPr/>
        </p:nvSpPr>
        <p:spPr bwMode="auto">
          <a:xfrm>
            <a:off x="4572000" y="76200"/>
            <a:ext cx="71437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151C77"/>
                </a:solidFill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151C77"/>
                </a:solidFill>
                <a:latin typeface="Arial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151C77"/>
                </a:solidFill>
                <a:latin typeface="Arial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151C77"/>
                </a:solidFill>
                <a:latin typeface="Arial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151C77"/>
                </a:solidFill>
                <a:latin typeface="Arial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151C77"/>
                </a:solidFill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151C77"/>
                </a:solidFill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151C77"/>
                </a:solidFill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151C77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1" u="none" strike="noStrike" kern="0" cap="none" spc="0" normalizeH="0" baseline="0" noProof="0" dirty="0">
                <a:ln>
                  <a:noFill/>
                </a:ln>
                <a:solidFill>
                  <a:srgbClr val="151C77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Overview</a:t>
            </a:r>
            <a:endParaRPr kumimoji="0" lang="en-US" sz="3600" b="1" i="1" u="none" strike="noStrike" kern="0" cap="none" spc="0" normalizeH="0" baseline="0" noProof="0" dirty="0">
              <a:ln>
                <a:noFill/>
              </a:ln>
              <a:solidFill>
                <a:srgbClr val="151C77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50D0687A-FF9C-343D-AE88-0E90D55DEAF4}"/>
              </a:ext>
            </a:extLst>
          </p:cNvPr>
          <p:cNvSpPr txBox="1">
            <a:spLocks/>
          </p:cNvSpPr>
          <p:nvPr/>
        </p:nvSpPr>
        <p:spPr>
          <a:xfrm>
            <a:off x="10650538" y="6524625"/>
            <a:ext cx="1524000" cy="304800"/>
          </a:xfrm>
          <a:prstGeom prst="rect">
            <a:avLst/>
          </a:prstGeom>
        </p:spPr>
        <p:txBody>
          <a:bodyPr/>
          <a:lstStyle>
            <a:defPPr>
              <a:defRPr kern="0"/>
            </a:def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7256DB1-98A0-4C5B-B461-C003FBFE3B06}" type="slidenum">
              <a:rPr lang="en-US" altLang="en-US" sz="1000" kern="1200" smtClean="0">
                <a:solidFill>
                  <a:srgbClr val="7F7F7F"/>
                </a:solidFill>
                <a:latin typeface="Arial" panose="020B0604020202020204" pitchFamily="34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altLang="en-US" sz="1000" kern="1200" dirty="0">
              <a:solidFill>
                <a:srgbClr val="808080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88189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B25D4F-0C7D-35DE-ACF6-9137099B57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E9A9542-3DBA-0DAA-8F80-8982659F51D6}"/>
              </a:ext>
            </a:extLst>
          </p:cNvPr>
          <p:cNvSpPr txBox="1"/>
          <p:nvPr/>
        </p:nvSpPr>
        <p:spPr>
          <a:xfrm>
            <a:off x="6198811" y="341768"/>
            <a:ext cx="5486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0" cap="none" spc="0" normalizeH="0" baseline="0" noProof="0" dirty="0">
                <a:ln>
                  <a:noFill/>
                </a:ln>
                <a:solidFill>
                  <a:srgbClr val="141C77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DAF FRM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F005FF75-0401-0C93-1D54-A740397FF228}"/>
              </a:ext>
            </a:extLst>
          </p:cNvPr>
          <p:cNvSpPr txBox="1">
            <a:spLocks/>
          </p:cNvSpPr>
          <p:nvPr/>
        </p:nvSpPr>
        <p:spPr>
          <a:xfrm>
            <a:off x="10650538" y="6524625"/>
            <a:ext cx="1524000" cy="304800"/>
          </a:xfrm>
          <a:prstGeom prst="rect">
            <a:avLst/>
          </a:prstGeom>
        </p:spPr>
        <p:txBody>
          <a:bodyPr/>
          <a:lstStyle>
            <a:defPPr>
              <a:defRPr kern="0"/>
            </a:def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7256DB1-98A0-4C5B-B461-C003FBFE3B06}" type="slidenum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139E64D-6ED0-95EE-2C8C-452F623C08E8}"/>
              </a:ext>
            </a:extLst>
          </p:cNvPr>
          <p:cNvSpPr txBox="1">
            <a:spLocks/>
          </p:cNvSpPr>
          <p:nvPr/>
        </p:nvSpPr>
        <p:spPr bwMode="auto">
          <a:xfrm>
            <a:off x="6662057" y="1340766"/>
            <a:ext cx="5029191" cy="376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151C77"/>
                </a:solidFill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151C77"/>
                </a:solidFill>
                <a:latin typeface="Arial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151C77"/>
                </a:solidFill>
                <a:latin typeface="Arial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151C77"/>
                </a:solidFill>
                <a:latin typeface="Arial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151C77"/>
                </a:solidFill>
                <a:latin typeface="Arial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151C77"/>
                </a:solidFill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151C77"/>
                </a:solidFill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151C77"/>
                </a:solidFill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151C77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sng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5886AE7C-703F-D7C4-0C21-4B7CBD49A35F}"/>
              </a:ext>
            </a:extLst>
          </p:cNvPr>
          <p:cNvSpPr txBox="1">
            <a:spLocks/>
          </p:cNvSpPr>
          <p:nvPr/>
        </p:nvSpPr>
        <p:spPr bwMode="auto">
          <a:xfrm>
            <a:off x="409304" y="2428824"/>
            <a:ext cx="5238196" cy="2795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151C77"/>
                </a:solidFill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151C77"/>
                </a:solidFill>
                <a:latin typeface="Arial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151C77"/>
                </a:solidFill>
                <a:latin typeface="Arial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151C77"/>
                </a:solidFill>
                <a:latin typeface="Arial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151C77"/>
                </a:solidFill>
                <a:latin typeface="Arial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151C77"/>
                </a:solidFill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151C77"/>
                </a:solidFill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151C77"/>
                </a:solidFill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151C77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  <a:buClr>
                <a:srgbClr val="151C77"/>
              </a:buClr>
              <a:buSzPct val="80000"/>
              <a:defRPr/>
            </a:pPr>
            <a:r>
              <a:rPr lang="en-US" sz="2000" i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Implementation Actions, cont’d.</a:t>
            </a:r>
          </a:p>
          <a:p>
            <a:pPr marL="463550" indent="-344488" algn="l">
              <a:spcBef>
                <a:spcPct val="50000"/>
              </a:spcBef>
              <a:buClr>
                <a:srgbClr val="151C77"/>
              </a:buClr>
              <a:buSzPct val="80000"/>
              <a:buFont typeface="Wingdings" panose="05000000000000000000" pitchFamily="2" charset="2"/>
              <a:buChar char="n"/>
              <a:defRPr/>
            </a:pPr>
            <a:r>
              <a:rPr lang="en-US" sz="200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Continuous Audit Tools - Government Purchase Card &amp; Travel Vouchers</a:t>
            </a:r>
          </a:p>
          <a:p>
            <a:pPr marL="742950" lvl="1" indent="-285750" algn="l">
              <a:spcBef>
                <a:spcPct val="50000"/>
              </a:spcBef>
              <a:buClr>
                <a:srgbClr val="151C77"/>
              </a:buClr>
              <a:buSzPct val="80000"/>
              <a:buFont typeface="Wingdings" panose="05000000000000000000" pitchFamily="2" charset="2"/>
              <a:buChar char="n"/>
              <a:defRPr/>
            </a:pPr>
            <a:r>
              <a:rPr lang="en-US" sz="200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IDs suspicious or unusual activity </a:t>
            </a:r>
          </a:p>
          <a:p>
            <a:pPr marL="742950" lvl="1" indent="-285750" algn="l">
              <a:spcBef>
                <a:spcPct val="50000"/>
              </a:spcBef>
              <a:buClr>
                <a:srgbClr val="151C77"/>
              </a:buClr>
              <a:buSzPct val="80000"/>
              <a:buFont typeface="Wingdings" panose="05000000000000000000" pitchFamily="2" charset="2"/>
              <a:buChar char="n"/>
              <a:defRPr/>
            </a:pPr>
            <a:r>
              <a:rPr lang="en-US" sz="200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Real-time risk assessments</a:t>
            </a:r>
          </a:p>
          <a:p>
            <a:pPr marL="742950" lvl="1" indent="-285750" algn="l">
              <a:spcBef>
                <a:spcPct val="50000"/>
              </a:spcBef>
              <a:buClr>
                <a:srgbClr val="151C77"/>
              </a:buClr>
              <a:buSzPct val="80000"/>
              <a:buFont typeface="Wingdings" panose="05000000000000000000" pitchFamily="2" charset="2"/>
              <a:buChar char="n"/>
              <a:defRPr/>
            </a:pPr>
            <a:r>
              <a:rPr lang="en-US" sz="200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Saves audit time by focusing resources on risk-based transactions</a:t>
            </a:r>
          </a:p>
          <a:p>
            <a:pPr marL="742950" lvl="1" indent="-285750" algn="l">
              <a:spcBef>
                <a:spcPct val="50000"/>
              </a:spcBef>
              <a:buClr>
                <a:srgbClr val="151C77"/>
              </a:buClr>
              <a:buSzPct val="80000"/>
              <a:buFont typeface="Wingdings" panose="05000000000000000000" pitchFamily="2" charset="2"/>
              <a:buChar char="n"/>
              <a:defRPr/>
            </a:pPr>
            <a:endParaRPr lang="en-US" sz="2000" i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sng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pic>
        <p:nvPicPr>
          <p:cNvPr id="10" name="Picture 9" descr="A screen shot of a map">
            <a:extLst>
              <a:ext uri="{FF2B5EF4-FFF2-40B4-BE49-F238E27FC236}">
                <a16:creationId xmlns:a16="http://schemas.microsoft.com/office/drawing/2014/main" id="{AF86A8B2-8433-6A62-B56A-53696D6EE8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7500" y="1578450"/>
            <a:ext cx="6065528" cy="378302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DDAF4A8-35FB-B212-4EBC-C083ABC174ED}"/>
              </a:ext>
            </a:extLst>
          </p:cNvPr>
          <p:cNvSpPr/>
          <p:nvPr/>
        </p:nvSpPr>
        <p:spPr>
          <a:xfrm>
            <a:off x="7149736" y="2098766"/>
            <a:ext cx="4541511" cy="333212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E5F1A53-B205-064E-8463-EC0ABD430F58}"/>
              </a:ext>
            </a:extLst>
          </p:cNvPr>
          <p:cNvSpPr/>
          <p:nvPr/>
        </p:nvSpPr>
        <p:spPr>
          <a:xfrm>
            <a:off x="7149737" y="3388870"/>
            <a:ext cx="435428" cy="26873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7439604-386D-BBB2-6D2B-9EE8BF17268F}"/>
              </a:ext>
            </a:extLst>
          </p:cNvPr>
          <p:cNvSpPr/>
          <p:nvPr/>
        </p:nvSpPr>
        <p:spPr>
          <a:xfrm>
            <a:off x="9431382" y="3557855"/>
            <a:ext cx="435428" cy="26873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0B98A24-FC34-C262-AAED-37885B0D4298}"/>
              </a:ext>
            </a:extLst>
          </p:cNvPr>
          <p:cNvSpPr txBox="1"/>
          <p:nvPr/>
        </p:nvSpPr>
        <p:spPr>
          <a:xfrm>
            <a:off x="457200" y="6229854"/>
            <a:ext cx="152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Source:  SAF/GC</a:t>
            </a:r>
          </a:p>
        </p:txBody>
      </p:sp>
    </p:spTree>
    <p:extLst>
      <p:ext uri="{BB962C8B-B14F-4D97-AF65-F5344CB8AC3E}">
        <p14:creationId xmlns:p14="http://schemas.microsoft.com/office/powerpoint/2010/main" val="34620507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FBAADC-7243-E2D2-8272-80133B05F3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EB13EF-5EE1-D7C4-441D-981AE9DF5E0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7256DB1-98A0-4C5B-B461-C003FBFE3B06}" type="slidenum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C17F971-7FEA-D737-D8B1-F455BDC569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675" y="1352867"/>
            <a:ext cx="7620000" cy="4666933"/>
          </a:xfrm>
        </p:spPr>
        <p:txBody>
          <a:bodyPr/>
          <a:lstStyle/>
          <a:p>
            <a:pPr marL="0" indent="0" algn="l">
              <a:spcBef>
                <a:spcPct val="50000"/>
              </a:spcBef>
              <a:buClr>
                <a:srgbClr val="151C77"/>
              </a:buClr>
              <a:buSzPct val="80000"/>
              <a:buNone/>
              <a:defRPr/>
            </a:pPr>
            <a:r>
              <a:rPr lang="en-US" sz="2000" i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Implementation Actions, cont’d.  </a:t>
            </a:r>
            <a:endParaRPr lang="en-US" sz="2000" i="1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463550" indent="-344488">
              <a:defRPr/>
            </a:pPr>
            <a:r>
              <a:rPr lang="en-US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SECAF Tone at the Top Memo</a:t>
            </a:r>
          </a:p>
          <a:p>
            <a:pPr marL="866775" lvl="1" indent="-344488">
              <a:spcBef>
                <a:spcPct val="50000"/>
              </a:spcBef>
              <a:defRPr/>
            </a:pPr>
            <a:r>
              <a:rPr lang="en-US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Commitment and Expectations</a:t>
            </a:r>
          </a:p>
          <a:p>
            <a:pPr marL="463550" indent="-344488">
              <a:defRPr/>
            </a:pPr>
            <a:r>
              <a:rPr lang="en-US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Risk Reporting in DAF’s Enterprise Governance, Risk and Compliance (eGRC) tool</a:t>
            </a:r>
          </a:p>
          <a:p>
            <a:pPr marL="463550" indent="-344488">
              <a:defRPr/>
            </a:pPr>
            <a:r>
              <a:rPr lang="en-US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DAF Anti-Fraud Training</a:t>
            </a:r>
          </a:p>
          <a:p>
            <a:pPr marL="866775" lvl="1" indent="-344488">
              <a:spcBef>
                <a:spcPct val="50000"/>
              </a:spcBef>
              <a:defRPr/>
            </a:pPr>
            <a:r>
              <a:rPr lang="en-US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1-day course; pilot in May 2025</a:t>
            </a:r>
          </a:p>
          <a:p>
            <a:pPr marL="866775" lvl="1" indent="-344488">
              <a:spcBef>
                <a:spcPct val="50000"/>
              </a:spcBef>
              <a:defRPr/>
            </a:pPr>
            <a:r>
              <a:rPr lang="en-US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Audience: AFAA, AQC, OSI, PMs, and CORs</a:t>
            </a:r>
          </a:p>
          <a:p>
            <a:pPr marL="866775" lvl="1" indent="-344488">
              <a:spcBef>
                <a:spcPct val="50000"/>
              </a:spcBef>
              <a:defRPr/>
            </a:pPr>
            <a:r>
              <a:rPr lang="en-US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Potential Roadshow - WPAFB </a:t>
            </a:r>
          </a:p>
          <a:p>
            <a:pPr marL="866775" lvl="1" indent="-344488">
              <a:spcBef>
                <a:spcPct val="50000"/>
              </a:spcBef>
              <a:defRPr/>
            </a:pPr>
            <a:r>
              <a:rPr lang="en-US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POCs:  Darrell Allen (AFAA) and Deborah Houchins (SAF/GC)</a:t>
            </a:r>
          </a:p>
          <a:p>
            <a:pPr marL="866775" lvl="1" indent="-344488">
              <a:spcBef>
                <a:spcPct val="50000"/>
              </a:spcBef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66775" lvl="1" indent="-344488">
              <a:spcBef>
                <a:spcPct val="50000"/>
              </a:spcBef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3550" indent="-344488" algn="l">
              <a:spcBef>
                <a:spcPct val="50000"/>
              </a:spcBef>
              <a:buClr>
                <a:srgbClr val="151C77"/>
              </a:buClr>
              <a:buSzPct val="80000"/>
              <a:buFont typeface="Wingdings" panose="05000000000000000000" pitchFamily="2" charset="2"/>
              <a:buChar char="n"/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79AF96A-D084-CDA2-9874-80F311BC56D5}"/>
              </a:ext>
            </a:extLst>
          </p:cNvPr>
          <p:cNvSpPr txBox="1">
            <a:spLocks/>
          </p:cNvSpPr>
          <p:nvPr/>
        </p:nvSpPr>
        <p:spPr bwMode="auto">
          <a:xfrm>
            <a:off x="4530906" y="85515"/>
            <a:ext cx="71437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151C77"/>
                </a:solidFill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151C77"/>
                </a:solidFill>
                <a:latin typeface="Arial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151C77"/>
                </a:solidFill>
                <a:latin typeface="Arial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151C77"/>
                </a:solidFill>
                <a:latin typeface="Arial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151C77"/>
                </a:solidFill>
                <a:latin typeface="Arial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151C77"/>
                </a:solidFill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151C77"/>
                </a:solidFill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151C77"/>
                </a:solidFill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151C77"/>
                </a:solidFill>
                <a:latin typeface="Arial" charset="0"/>
              </a:defRPr>
            </a:lvl9pPr>
          </a:lstStyle>
          <a:p>
            <a:r>
              <a:rPr lang="en-US" altLang="en-US" dirty="0"/>
              <a:t>DAF FRM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0DB2FB-CB46-E493-6A6B-804D405AA3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4800" y="4132874"/>
            <a:ext cx="2925672" cy="2080825"/>
          </a:xfrm>
          <a:prstGeom prst="rect">
            <a:avLst/>
          </a:prstGeom>
          <a:ln w="25400">
            <a:solidFill>
              <a:srgbClr val="FF0000"/>
            </a:solidFill>
          </a:ln>
        </p:spPr>
      </p:pic>
      <p:pic>
        <p:nvPicPr>
          <p:cNvPr id="8" name="Picture 7" descr="A person in a suit and tie&#10;&#10;AI-generated content may be incorrect.">
            <a:extLst>
              <a:ext uri="{FF2B5EF4-FFF2-40B4-BE49-F238E27FC236}">
                <a16:creationId xmlns:a16="http://schemas.microsoft.com/office/drawing/2014/main" id="{16C9E4DE-D11D-A8D8-0EFE-CCFC79CE334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0" y="1322481"/>
            <a:ext cx="1887538" cy="2359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3177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FE6DB3-85CA-5C66-598F-1B98A05468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A10BEB-1ED9-F011-A32F-B53F149CF18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7256DB1-98A0-4C5B-B461-C003FBFE3B06}" type="slidenum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5" name="Content Placeholder 4" descr="A red and white license plate&#10;&#10;AI-generated content may be incorrect.">
            <a:extLst>
              <a:ext uri="{FF2B5EF4-FFF2-40B4-BE49-F238E27FC236}">
                <a16:creationId xmlns:a16="http://schemas.microsoft.com/office/drawing/2014/main" id="{9D257B10-CA85-E32A-DBFC-7A5B9AA183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1752600"/>
            <a:ext cx="5033962" cy="2502233"/>
          </a:xfr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F3FCC2B4-7802-FDEA-43CA-BAAAB326CC0D}"/>
              </a:ext>
            </a:extLst>
          </p:cNvPr>
          <p:cNvSpPr txBox="1">
            <a:spLocks/>
          </p:cNvSpPr>
          <p:nvPr/>
        </p:nvSpPr>
        <p:spPr bwMode="auto">
          <a:xfrm>
            <a:off x="4495649" y="367287"/>
            <a:ext cx="71437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151C77"/>
                </a:solidFill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151C77"/>
                </a:solidFill>
                <a:latin typeface="Arial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151C77"/>
                </a:solidFill>
                <a:latin typeface="Arial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151C77"/>
                </a:solidFill>
                <a:latin typeface="Arial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151C77"/>
                </a:solidFill>
                <a:latin typeface="Arial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151C77"/>
                </a:solidFill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151C77"/>
                </a:solidFill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151C77"/>
                </a:solidFill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151C77"/>
                </a:solidFill>
                <a:latin typeface="Arial" charset="0"/>
              </a:defRPr>
            </a:lvl9pPr>
          </a:lstStyle>
          <a:p>
            <a:r>
              <a:rPr lang="en-US" altLang="en-US" dirty="0"/>
              <a:t>Wrap up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482486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6CD7FA-963D-DA2C-B96F-E94BA0CB3E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292" y="1276350"/>
            <a:ext cx="11747246" cy="5058082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3600" dirty="0"/>
              <a:t>Questions</a:t>
            </a:r>
          </a:p>
          <a:p>
            <a:pPr marL="0" indent="0" algn="ctr">
              <a:buNone/>
            </a:pPr>
            <a:endParaRPr lang="en-US" sz="3600" i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6693DE-AAB3-732A-2BC9-2D4986FA67B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7256DB1-98A0-4C5B-B461-C003FBFE3B06}" type="slidenum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78907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5EF77E-D4B0-28D8-6CA5-EA9D761041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D856C5-B2B5-A209-71A9-0820C1B7390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7256DB1-98A0-4C5B-B461-C003FBFE3B06}" type="slidenum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C39F54D-5DD0-34E3-D79F-E1918E2203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2530" y="1295400"/>
            <a:ext cx="11418470" cy="5105400"/>
          </a:xfrm>
        </p:spPr>
        <p:txBody>
          <a:bodyPr/>
          <a:lstStyle/>
          <a:p>
            <a:r>
              <a:rPr lang="en-US" dirty="0"/>
              <a:t>GAO Framework</a:t>
            </a:r>
          </a:p>
          <a:p>
            <a:pPr lvl="1"/>
            <a:r>
              <a:rPr lang="en-US" dirty="0">
                <a:hlinkClick r:id="rId3"/>
              </a:rPr>
              <a:t>https://www.gao.gov/products/gao-15-593sp</a:t>
            </a:r>
            <a:endParaRPr lang="en-US" dirty="0"/>
          </a:p>
          <a:p>
            <a:r>
              <a:rPr lang="en-US" dirty="0"/>
              <a:t>4 June 2025 Hearing on DoD FRM</a:t>
            </a:r>
          </a:p>
          <a:p>
            <a:pPr lvl="1"/>
            <a:r>
              <a:rPr lang="en-US" dirty="0">
                <a:hlinkClick r:id="rId4"/>
              </a:rPr>
              <a:t>https://oversight.house.gov/release/hearing-wrap-up-dod-fraud-risk-management-needs-improvement/</a:t>
            </a:r>
            <a:endParaRPr lang="en-US" dirty="0"/>
          </a:p>
          <a:p>
            <a:r>
              <a:rPr lang="en-US" dirty="0"/>
              <a:t>DoD OIG Fraud Scenarios, Indicators, etc.</a:t>
            </a:r>
          </a:p>
          <a:p>
            <a:pPr lvl="1"/>
            <a:r>
              <a:rPr lang="en-US" dirty="0">
                <a:hlinkClick r:id="rId5" tooltip="https://www.dodig.mil/resources/fraud-detection-resources/"/>
              </a:rPr>
              <a:t>https://www.dodig.mil/Resources/Fraud-Detection-Resources/</a:t>
            </a:r>
            <a:endParaRPr lang="en-US" dirty="0"/>
          </a:p>
          <a:p>
            <a:r>
              <a:rPr lang="en-US" dirty="0"/>
              <a:t>DoD Fraud Prevention Week (Aug 2025)  </a:t>
            </a:r>
          </a:p>
          <a:p>
            <a:pPr lvl="1"/>
            <a:r>
              <a:rPr lang="en-US" dirty="0">
                <a:hlinkClick r:id="rId6"/>
              </a:rPr>
              <a:t>osd.pentagon.ousd-c.mbx.odcfo-rmic@mail.mil</a:t>
            </a:r>
            <a:endParaRPr lang="en-US" dirty="0"/>
          </a:p>
          <a:p>
            <a:pPr lvl="1"/>
            <a:r>
              <a:rPr lang="en-US" dirty="0">
                <a:hlinkClick r:id="rId7"/>
              </a:rPr>
              <a:t>Office of the Under Secretary of Defense Comptroller / CFO: Posts | LinkedIn</a:t>
            </a:r>
            <a:endParaRPr lang="en-US" dirty="0"/>
          </a:p>
          <a:p>
            <a:r>
              <a:rPr lang="en-US" dirty="0"/>
              <a:t>Association of Certified Fraud Examiners  </a:t>
            </a:r>
          </a:p>
          <a:p>
            <a:pPr lvl="1"/>
            <a:r>
              <a:rPr lang="en-US" dirty="0">
                <a:hlinkClick r:id="rId8"/>
              </a:rPr>
              <a:t>https://www.acfe.com</a:t>
            </a:r>
            <a:endParaRPr lang="en-US" dirty="0"/>
          </a:p>
          <a:p>
            <a:pPr marL="406400" lvl="1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29EDCD6-2C16-7A36-BBB6-EE2E931F534E}"/>
              </a:ext>
            </a:extLst>
          </p:cNvPr>
          <p:cNvSpPr txBox="1">
            <a:spLocks/>
          </p:cNvSpPr>
          <p:nvPr/>
        </p:nvSpPr>
        <p:spPr bwMode="auto">
          <a:xfrm>
            <a:off x="4530906" y="85515"/>
            <a:ext cx="71437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151C77"/>
                </a:solidFill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151C77"/>
                </a:solidFill>
                <a:latin typeface="Arial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151C77"/>
                </a:solidFill>
                <a:latin typeface="Arial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151C77"/>
                </a:solidFill>
                <a:latin typeface="Arial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151C77"/>
                </a:solidFill>
                <a:latin typeface="Arial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151C77"/>
                </a:solidFill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151C77"/>
                </a:solidFill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151C77"/>
                </a:solidFill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151C77"/>
                </a:solidFill>
                <a:latin typeface="Arial" charset="0"/>
              </a:defRPr>
            </a:lvl9pPr>
          </a:lstStyle>
          <a:p>
            <a:r>
              <a:rPr lang="en-US" altLang="en-US" dirty="0"/>
              <a:t>Resources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378880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41C98A-9001-BA91-9696-1F2F86B04D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F7A65F-504D-5D4B-3B7B-33B8D4ABAA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7256DB1-98A0-4C5B-B461-C003FBFE3B06}" type="slidenum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476A737-B07C-3DE4-5C25-0DF8B164A9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2530" y="1295400"/>
            <a:ext cx="11418470" cy="5105400"/>
          </a:xfrm>
        </p:spPr>
        <p:txBody>
          <a:bodyPr/>
          <a:lstStyle/>
          <a:p>
            <a:r>
              <a:rPr lang="en-US" dirty="0"/>
              <a:t>Air Force IG Hotline</a:t>
            </a:r>
          </a:p>
          <a:p>
            <a:pPr lvl="1"/>
            <a:r>
              <a:rPr lang="en-US" dirty="0"/>
              <a:t> </a:t>
            </a:r>
            <a:r>
              <a:rPr lang="en-US" dirty="0">
                <a:hlinkClick r:id="rId3" tooltip="https://www.dodig.mil/components/administrative-investigations/dod-hotline/"/>
              </a:rPr>
              <a:t>https://www.dodig.mil/Components/Administrative-Investigations/DoD-Hotline/</a:t>
            </a:r>
            <a:endParaRPr lang="en-US" dirty="0"/>
          </a:p>
          <a:p>
            <a:r>
              <a:rPr lang="en-US" dirty="0"/>
              <a:t>AFOSI Submit A Tip </a:t>
            </a:r>
          </a:p>
          <a:p>
            <a:pPr lvl="1"/>
            <a:r>
              <a:rPr lang="en-US" dirty="0">
                <a:hlinkClick r:id="rId4"/>
              </a:rPr>
              <a:t>https://www.osi.af.mil/Submit-a-Tip/</a:t>
            </a:r>
            <a:endParaRPr lang="en-US" dirty="0"/>
          </a:p>
          <a:p>
            <a:r>
              <a:rPr lang="en-US" dirty="0"/>
              <a:t>AFAA Audit Requests:  </a:t>
            </a:r>
          </a:p>
          <a:p>
            <a:pPr lvl="1"/>
            <a:r>
              <a:rPr lang="en-US" dirty="0">
                <a:hlinkClick r:id="rId5"/>
              </a:rPr>
              <a:t>saf.ag.afaa-doo.workflow@us.af.mil</a:t>
            </a:r>
            <a:endParaRPr lang="en-US" dirty="0"/>
          </a:p>
          <a:p>
            <a:r>
              <a:rPr lang="en-US" dirty="0"/>
              <a:t>AFAA Financial Management Division:  </a:t>
            </a:r>
            <a:r>
              <a:rPr lang="en-US" i="1" dirty="0"/>
              <a:t>Contact me anytime!</a:t>
            </a:r>
          </a:p>
          <a:p>
            <a:pPr lvl="1"/>
            <a:r>
              <a:rPr lang="en-US" dirty="0">
                <a:hlinkClick r:id="rId6"/>
              </a:rPr>
              <a:t>angela.palma.1@us.af.mil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07B6F3F-180A-50AB-FF5A-21205E298DC8}"/>
              </a:ext>
            </a:extLst>
          </p:cNvPr>
          <p:cNvSpPr txBox="1">
            <a:spLocks/>
          </p:cNvSpPr>
          <p:nvPr/>
        </p:nvSpPr>
        <p:spPr bwMode="auto">
          <a:xfrm>
            <a:off x="4530906" y="85515"/>
            <a:ext cx="71437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151C77"/>
                </a:solidFill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151C77"/>
                </a:solidFill>
                <a:latin typeface="Arial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151C77"/>
                </a:solidFill>
                <a:latin typeface="Arial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151C77"/>
                </a:solidFill>
                <a:latin typeface="Arial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151C77"/>
                </a:solidFill>
                <a:latin typeface="Arial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151C77"/>
                </a:solidFill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151C77"/>
                </a:solidFill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151C77"/>
                </a:solidFill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151C77"/>
                </a:solidFill>
                <a:latin typeface="Arial" charset="0"/>
              </a:defRPr>
            </a:lvl9pPr>
          </a:lstStyle>
          <a:p>
            <a:r>
              <a:rPr lang="en-US" altLang="en-US" dirty="0"/>
              <a:t>Resources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847942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B61047-EE8D-A8AD-C638-2436059B2A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22E8C8-D54B-D6A3-611E-474258491F4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xfrm>
            <a:off x="10650538" y="6524625"/>
            <a:ext cx="152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kern="0"/>
            </a:defPPr>
            <a:lvl1pPr algn="r">
              <a:defRPr sz="1000">
                <a:solidFill>
                  <a:srgbClr val="7F7F7F"/>
                </a:solidFill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7256DB1-98A0-4C5B-B461-C003FBFE3B06}" type="slidenum">
              <a:rPr lang="en-US" altLang="en-US" smtClean="0"/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AAE172B-9DD2-8828-F21D-41194662B27D}"/>
              </a:ext>
            </a:extLst>
          </p:cNvPr>
          <p:cNvSpPr txBox="1">
            <a:spLocks/>
          </p:cNvSpPr>
          <p:nvPr/>
        </p:nvSpPr>
        <p:spPr bwMode="auto">
          <a:xfrm>
            <a:off x="4530906" y="85515"/>
            <a:ext cx="71437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151C77"/>
                </a:solidFill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151C77"/>
                </a:solidFill>
                <a:latin typeface="Arial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151C77"/>
                </a:solidFill>
                <a:latin typeface="Arial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151C77"/>
                </a:solidFill>
                <a:latin typeface="Arial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151C77"/>
                </a:solidFill>
                <a:latin typeface="Arial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151C77"/>
                </a:solidFill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151C77"/>
                </a:solidFill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151C77"/>
                </a:solidFill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151C77"/>
                </a:solidFill>
                <a:latin typeface="Arial" charset="0"/>
              </a:defRPr>
            </a:lvl9pPr>
          </a:lstStyle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Intro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4433D45-236F-3705-4C1F-7D2CEB5134F6}"/>
              </a:ext>
            </a:extLst>
          </p:cNvPr>
          <p:cNvSpPr txBox="1"/>
          <p:nvPr/>
        </p:nvSpPr>
        <p:spPr>
          <a:xfrm>
            <a:off x="3049120" y="3244334"/>
            <a:ext cx="700927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https://www.youtube.com/watch?v=ANGDgSIMw_4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>
                <a:hlinkClick r:id="rId4"/>
              </a:rPr>
              <a:t>https://www.youtube.com/watch?v=MZJ-ii7QDPk</a:t>
            </a:r>
            <a:endParaRPr lang="en-US" dirty="0"/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4E41AF5-9689-D6B0-C76B-83E68E9A9637}"/>
              </a:ext>
            </a:extLst>
          </p:cNvPr>
          <p:cNvSpPr txBox="1"/>
          <p:nvPr/>
        </p:nvSpPr>
        <p:spPr>
          <a:xfrm>
            <a:off x="2743200" y="1676400"/>
            <a:ext cx="64041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House Subcommittee on Government Operations </a:t>
            </a:r>
          </a:p>
          <a:p>
            <a:pPr algn="ctr"/>
            <a:r>
              <a:rPr lang="en-US" sz="2000" b="1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4 June 2025 hearing on </a:t>
            </a:r>
          </a:p>
          <a:p>
            <a:pPr algn="ctr"/>
            <a:r>
              <a:rPr lang="en-US" sz="2000" b="1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“DoD Fraud Risk Management Needs Improvement”</a:t>
            </a:r>
          </a:p>
        </p:txBody>
      </p:sp>
    </p:spTree>
    <p:extLst>
      <p:ext uri="{BB962C8B-B14F-4D97-AF65-F5344CB8AC3E}">
        <p14:creationId xmlns:p14="http://schemas.microsoft.com/office/powerpoint/2010/main" val="19769735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96E18D-2325-1E5C-8D0F-50E11A69A6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6849C3-0486-5779-8847-982ADAE07B9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xfrm>
            <a:off x="10650538" y="6524625"/>
            <a:ext cx="152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kern="0"/>
            </a:defPPr>
            <a:lvl1pPr algn="r">
              <a:defRPr sz="1000">
                <a:solidFill>
                  <a:srgbClr val="7F7F7F"/>
                </a:solidFill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7256DB1-98A0-4C5B-B461-C003FBFE3B06}" type="slidenum">
              <a:rPr lang="en-US" altLang="en-US" smtClean="0"/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4E974AE-E3BB-98F7-2B90-49FD9D3354D3}"/>
              </a:ext>
            </a:extLst>
          </p:cNvPr>
          <p:cNvSpPr txBox="1">
            <a:spLocks/>
          </p:cNvSpPr>
          <p:nvPr/>
        </p:nvSpPr>
        <p:spPr bwMode="auto">
          <a:xfrm>
            <a:off x="4530906" y="85515"/>
            <a:ext cx="71437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151C77"/>
                </a:solidFill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151C77"/>
                </a:solidFill>
                <a:latin typeface="Arial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151C77"/>
                </a:solidFill>
                <a:latin typeface="Arial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151C77"/>
                </a:solidFill>
                <a:latin typeface="Arial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151C77"/>
                </a:solidFill>
                <a:latin typeface="Arial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151C77"/>
                </a:solidFill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151C77"/>
                </a:solidFill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151C77"/>
                </a:solidFill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151C77"/>
                </a:solidFill>
                <a:latin typeface="Arial" charset="0"/>
              </a:defRPr>
            </a:lvl9pPr>
          </a:lstStyle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Intro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C0A50D4-563D-570B-8065-94E91D93198F}"/>
              </a:ext>
            </a:extLst>
          </p:cNvPr>
          <p:cNvSpPr txBox="1"/>
          <p:nvPr/>
        </p:nvSpPr>
        <p:spPr>
          <a:xfrm>
            <a:off x="2172658" y="1446107"/>
            <a:ext cx="9126538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From FY 2017-2024, </a:t>
            </a:r>
          </a:p>
          <a:p>
            <a:pPr algn="ctr"/>
            <a:r>
              <a:rPr lang="en-US" sz="20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DoD reported approx. $10.8 billion in confirmed fraud!</a:t>
            </a:r>
          </a:p>
          <a:p>
            <a:pPr algn="ctr"/>
            <a:endParaRPr lang="en-US" sz="20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</a:rPr>
              <a:t>From 10/1/24 -3/31/25, the Defense </a:t>
            </a:r>
            <a:r>
              <a:rPr lang="en-US" sz="20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Criminal Investigati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</a:rPr>
              <a:t>ve Service Issued 297 Investigative Reports; mostly fraud-related! </a:t>
            </a:r>
            <a:endParaRPr lang="en-US" sz="2000" b="1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endParaRPr lang="en-US" sz="20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endParaRPr lang="en-US" sz="2000" b="1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endParaRPr lang="en-US" sz="20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endParaRPr lang="en-US" sz="2000" b="1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endParaRPr lang="en-US" sz="20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r>
              <a:rPr lang="en-US" sz="20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  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14" name="Picture 13" descr="A red and white sign&#10;&#10;AI-generated content may be incorrect.">
            <a:extLst>
              <a:ext uri="{FF2B5EF4-FFF2-40B4-BE49-F238E27FC236}">
                <a16:creationId xmlns:a16="http://schemas.microsoft.com/office/drawing/2014/main" id="{99E43001-B50C-A8A8-4F11-C40E92A5DC3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12" y="1563216"/>
            <a:ext cx="1914246" cy="186578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C93DEE4-BC14-B30D-FFBA-52E846C7DE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0" y="3209625"/>
            <a:ext cx="6615749" cy="3014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2877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B38B7D-66D6-2546-81CD-00C8C12844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EEADE3-8761-6EAE-787A-E273DEFC9B6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7256DB1-98A0-4C5B-B461-C003FBFE3B06}" type="slidenum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E0D9BE4-F8DB-D4BE-94CF-C187C34F28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380891"/>
            <a:ext cx="6629400" cy="1209909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en-US" i="1" dirty="0"/>
              <a:t>Fraud:  Obtaining something of value through willful misrepresentation</a:t>
            </a:r>
          </a:p>
          <a:p>
            <a:pPr marL="406400" lvl="1" indent="0">
              <a:buNone/>
            </a:pPr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27FCF91-7EB7-6882-CE1D-EF1695C82443}"/>
              </a:ext>
            </a:extLst>
          </p:cNvPr>
          <p:cNvSpPr txBox="1">
            <a:spLocks/>
          </p:cNvSpPr>
          <p:nvPr/>
        </p:nvSpPr>
        <p:spPr bwMode="auto">
          <a:xfrm>
            <a:off x="4530906" y="85515"/>
            <a:ext cx="71437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151C77"/>
                </a:solidFill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151C77"/>
                </a:solidFill>
                <a:latin typeface="Arial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151C77"/>
                </a:solidFill>
                <a:latin typeface="Arial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151C77"/>
                </a:solidFill>
                <a:latin typeface="Arial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151C77"/>
                </a:solidFill>
                <a:latin typeface="Arial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151C77"/>
                </a:solidFill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151C77"/>
                </a:solidFill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151C77"/>
                </a:solidFill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151C77"/>
                </a:solidFill>
                <a:latin typeface="Arial" charset="0"/>
              </a:defRPr>
            </a:lvl9pPr>
          </a:lstStyle>
          <a:p>
            <a:r>
              <a:rPr lang="en-US" altLang="en-US" dirty="0"/>
              <a:t>Background</a:t>
            </a:r>
          </a:p>
          <a:p>
            <a:r>
              <a:rPr lang="en-US" altLang="en-US" dirty="0"/>
              <a:t>Refresh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51CF58-C334-73E2-EF29-22038CC789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3717" y="2590800"/>
            <a:ext cx="4235220" cy="378144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3009D59-C475-F37C-004B-E84EF3E69B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2029" y="1380891"/>
            <a:ext cx="2578233" cy="4991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7786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EDC3E6-3FB4-0C3D-0C3E-D6F65E59B7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32927C-B2EF-50ED-5012-FD92D507F50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xfrm>
            <a:off x="10650538" y="6524625"/>
            <a:ext cx="152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kern="0"/>
            </a:defPPr>
            <a:lvl1pPr algn="r">
              <a:defRPr sz="1000">
                <a:solidFill>
                  <a:srgbClr val="7F7F7F"/>
                </a:solidFill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7256DB1-98A0-4C5B-B461-C003FBFE3B06}" type="slidenum">
              <a:rPr lang="en-US" altLang="en-US" smtClean="0"/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26C424B-2769-9AE1-ABB8-8D3330FFF072}"/>
              </a:ext>
            </a:extLst>
          </p:cNvPr>
          <p:cNvSpPr txBox="1">
            <a:spLocks/>
          </p:cNvSpPr>
          <p:nvPr/>
        </p:nvSpPr>
        <p:spPr bwMode="auto">
          <a:xfrm>
            <a:off x="4530906" y="85515"/>
            <a:ext cx="71437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151C77"/>
                </a:solidFill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151C77"/>
                </a:solidFill>
                <a:latin typeface="Arial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151C77"/>
                </a:solidFill>
                <a:latin typeface="Arial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151C77"/>
                </a:solidFill>
                <a:latin typeface="Arial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151C77"/>
                </a:solidFill>
                <a:latin typeface="Arial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151C77"/>
                </a:solidFill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151C77"/>
                </a:solidFill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151C77"/>
                </a:solidFill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151C77"/>
                </a:solidFill>
                <a:latin typeface="Arial" charset="0"/>
              </a:defRPr>
            </a:lvl9pPr>
          </a:lstStyle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Refresh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E9756CF-DD83-FE8A-F88F-B817E07A48F3}"/>
              </a:ext>
            </a:extLst>
          </p:cNvPr>
          <p:cNvSpPr txBox="1"/>
          <p:nvPr/>
        </p:nvSpPr>
        <p:spPr>
          <a:xfrm>
            <a:off x="2975805" y="1600200"/>
            <a:ext cx="624039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</a:rPr>
              <a:t>Who are they?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7" name="Picture 6" descr="A person wearing glasses&#10;&#10;AI-generated content may be incorrect.">
            <a:extLst>
              <a:ext uri="{FF2B5EF4-FFF2-40B4-BE49-F238E27FC236}">
                <a16:creationId xmlns:a16="http://schemas.microsoft.com/office/drawing/2014/main" id="{6267BF34-2DB7-E328-55EF-5915181130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152" y="2481901"/>
            <a:ext cx="1963647" cy="2849455"/>
          </a:xfrm>
          <a:prstGeom prst="rect">
            <a:avLst/>
          </a:prstGeom>
          <a:ln w="63500">
            <a:solidFill>
              <a:schemeClr val="accent1"/>
            </a:solidFill>
          </a:ln>
        </p:spPr>
      </p:pic>
      <p:pic>
        <p:nvPicPr>
          <p:cNvPr id="9" name="Picture 8" descr="A picture containing person, person, wall, indoor&#10;&#10;AI-generated content may be incorrect.">
            <a:extLst>
              <a:ext uri="{FF2B5EF4-FFF2-40B4-BE49-F238E27FC236}">
                <a16:creationId xmlns:a16="http://schemas.microsoft.com/office/drawing/2014/main" id="{A49F95D4-8634-0A08-3F2B-04A52A9E88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3194104"/>
            <a:ext cx="2255912" cy="2239324"/>
          </a:xfrm>
          <a:prstGeom prst="rect">
            <a:avLst/>
          </a:prstGeom>
          <a:solidFill>
            <a:srgbClr val="151C77"/>
          </a:solidFill>
          <a:ln w="63500">
            <a:solidFill>
              <a:schemeClr val="accent1"/>
            </a:solidFill>
          </a:ln>
        </p:spPr>
      </p:pic>
      <p:pic>
        <p:nvPicPr>
          <p:cNvPr id="13" name="Picture 12" descr="A person in a military uniform&#10;&#10;AI-generated content may be incorrect.">
            <a:extLst>
              <a:ext uri="{FF2B5EF4-FFF2-40B4-BE49-F238E27FC236}">
                <a16:creationId xmlns:a16="http://schemas.microsoft.com/office/drawing/2014/main" id="{D79CBC3E-BC17-0306-E257-772AC59EF6F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4389" y="3049640"/>
            <a:ext cx="1963647" cy="2453960"/>
          </a:xfrm>
          <a:prstGeom prst="rect">
            <a:avLst/>
          </a:prstGeom>
          <a:ln w="635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1424507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98D925-B24C-4CF1-CA63-DCD16B019F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397168-F4F9-2E10-5CC4-8A5B55EFD76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7256DB1-98A0-4C5B-B461-C003FBFE3B06}" type="slidenum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EBA51CF-62E5-FD36-D221-D8D3B6D013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629400" y="1274599"/>
            <a:ext cx="3779906" cy="4821401"/>
          </a:xfr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BB31209B-D5D5-2C9E-BD5C-5BF36BA69577}"/>
              </a:ext>
            </a:extLst>
          </p:cNvPr>
          <p:cNvSpPr txBox="1">
            <a:spLocks/>
          </p:cNvSpPr>
          <p:nvPr/>
        </p:nvSpPr>
        <p:spPr bwMode="auto">
          <a:xfrm>
            <a:off x="4530906" y="85515"/>
            <a:ext cx="71437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151C77"/>
                </a:solidFill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151C77"/>
                </a:solidFill>
                <a:latin typeface="Arial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151C77"/>
                </a:solidFill>
                <a:latin typeface="Arial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151C77"/>
                </a:solidFill>
                <a:latin typeface="Arial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151C77"/>
                </a:solidFill>
                <a:latin typeface="Arial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151C77"/>
                </a:solidFill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151C77"/>
                </a:solidFill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151C77"/>
                </a:solidFill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151C77"/>
                </a:solidFill>
                <a:latin typeface="Arial" charset="0"/>
              </a:defRPr>
            </a:lvl9pPr>
          </a:lstStyle>
          <a:p>
            <a:r>
              <a:rPr lang="en-US" altLang="en-US" dirty="0"/>
              <a:t>Background</a:t>
            </a:r>
          </a:p>
          <a:p>
            <a:r>
              <a:rPr lang="en-US" altLang="en-US" dirty="0"/>
              <a:t>Refresh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723A650-FE71-018D-CCD3-DBEC8457F4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34424" y="6096000"/>
            <a:ext cx="2457576" cy="30481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97D0412-9365-0F44-39DA-796D26643E21}"/>
              </a:ext>
            </a:extLst>
          </p:cNvPr>
          <p:cNvSpPr txBox="1"/>
          <p:nvPr/>
        </p:nvSpPr>
        <p:spPr>
          <a:xfrm>
            <a:off x="492773" y="1537378"/>
            <a:ext cx="5486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 fontAlgn="base">
              <a:spcBef>
                <a:spcPct val="50000"/>
              </a:spcBef>
              <a:spcAft>
                <a:spcPct val="0"/>
              </a:spcAft>
              <a:buClr>
                <a:srgbClr val="151C77"/>
              </a:buClr>
              <a:buSzPct val="80000"/>
            </a:pPr>
            <a:r>
              <a:rPr lang="en-US" sz="20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Fraud Indicators</a:t>
            </a:r>
          </a:p>
          <a:p>
            <a:pPr marL="400050" indent="-285750" algn="l" rtl="0" fontAlgn="base">
              <a:spcBef>
                <a:spcPct val="50000"/>
              </a:spcBef>
              <a:spcAft>
                <a:spcPct val="0"/>
              </a:spcAft>
              <a:buClr>
                <a:srgbClr val="151C77"/>
              </a:buClr>
              <a:buSzPct val="80000"/>
              <a:buFont typeface="Wingdings" panose="05000000000000000000" pitchFamily="2" charset="2"/>
              <a:buChar char="n"/>
              <a:defRPr/>
            </a:pPr>
            <a:r>
              <a:rPr lang="en-US" sz="2000" b="1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Suspicious warning signs or red flags that fraud might be present</a:t>
            </a:r>
          </a:p>
          <a:p>
            <a:pPr marL="400050" lvl="2" indent="-285750" algn="l" rtl="0" fontAlgn="base">
              <a:spcBef>
                <a:spcPct val="50000"/>
              </a:spcBef>
              <a:spcAft>
                <a:spcPct val="0"/>
              </a:spcAft>
              <a:buClr>
                <a:srgbClr val="151C77"/>
              </a:buClr>
              <a:buSzPct val="80000"/>
              <a:buFont typeface="Wingdings" panose="05000000000000000000" pitchFamily="2" charset="2"/>
              <a:buChar char="n"/>
              <a:defRPr/>
            </a:pPr>
            <a:r>
              <a:rPr lang="en-US" sz="2000" b="1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Point to </a:t>
            </a:r>
            <a:r>
              <a:rPr lang="en-US" sz="2000" b="1" u="sng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possible</a:t>
            </a:r>
            <a:r>
              <a:rPr lang="en-US" sz="2000" b="1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fraudulent activities</a:t>
            </a:r>
          </a:p>
          <a:p>
            <a:pPr marL="400050" lvl="2" indent="-285750" algn="l" rtl="0" fontAlgn="base">
              <a:spcBef>
                <a:spcPct val="50000"/>
              </a:spcBef>
              <a:spcAft>
                <a:spcPct val="0"/>
              </a:spcAft>
              <a:buClr>
                <a:srgbClr val="151C77"/>
              </a:buClr>
              <a:buSzPct val="80000"/>
              <a:buFont typeface="Wingdings" panose="05000000000000000000" pitchFamily="2" charset="2"/>
              <a:buChar char="n"/>
              <a:defRPr/>
            </a:pPr>
            <a:r>
              <a:rPr lang="en-US" sz="2000" b="1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Cues for management and personnel to investigate further</a:t>
            </a:r>
          </a:p>
          <a:p>
            <a:endParaRPr lang="en-US" i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4204F2-CE7B-C3EC-08DB-DEFC0BDBCFB7}"/>
              </a:ext>
            </a:extLst>
          </p:cNvPr>
          <p:cNvSpPr txBox="1"/>
          <p:nvPr/>
        </p:nvSpPr>
        <p:spPr>
          <a:xfrm>
            <a:off x="492773" y="5089789"/>
            <a:ext cx="59925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>
                <a:solidFill>
                  <a:srgbClr val="FF0000"/>
                </a:solidFill>
              </a:rPr>
              <a:t>Important:  If you see something, </a:t>
            </a:r>
          </a:p>
          <a:p>
            <a:pPr algn="ctr"/>
            <a:r>
              <a:rPr lang="en-US" sz="2400" b="1" i="1" dirty="0">
                <a:solidFill>
                  <a:srgbClr val="FF0000"/>
                </a:solidFill>
              </a:rPr>
              <a:t>say something!!</a:t>
            </a:r>
          </a:p>
        </p:txBody>
      </p:sp>
    </p:spTree>
    <p:extLst>
      <p:ext uri="{BB962C8B-B14F-4D97-AF65-F5344CB8AC3E}">
        <p14:creationId xmlns:p14="http://schemas.microsoft.com/office/powerpoint/2010/main" val="25982115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457C2B-0B0B-D7AE-95E1-4A14E90BA8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95FE86-2490-9EA3-4655-A4E00D764B5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7256DB1-98A0-4C5B-B461-C003FBFE3B06}" type="slidenum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5FAB447-981A-B8E7-2A41-0D7CFCD15180}"/>
              </a:ext>
            </a:extLst>
          </p:cNvPr>
          <p:cNvSpPr txBox="1">
            <a:spLocks/>
          </p:cNvSpPr>
          <p:nvPr/>
        </p:nvSpPr>
        <p:spPr bwMode="auto">
          <a:xfrm>
            <a:off x="4530906" y="85515"/>
            <a:ext cx="71437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151C77"/>
                </a:solidFill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151C77"/>
                </a:solidFill>
                <a:latin typeface="Arial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151C77"/>
                </a:solidFill>
                <a:latin typeface="Arial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151C77"/>
                </a:solidFill>
                <a:latin typeface="Arial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151C77"/>
                </a:solidFill>
                <a:latin typeface="Arial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151C77"/>
                </a:solidFill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151C77"/>
                </a:solidFill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151C77"/>
                </a:solidFill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151C77"/>
                </a:solidFill>
                <a:latin typeface="Arial" charset="0"/>
              </a:defRPr>
            </a:lvl9pPr>
          </a:lstStyle>
          <a:p>
            <a:r>
              <a:rPr lang="en-US" altLang="en-US" dirty="0"/>
              <a:t>Background</a:t>
            </a:r>
          </a:p>
          <a:p>
            <a:r>
              <a:rPr lang="en-US" altLang="en-US" dirty="0"/>
              <a:t>DoD FRM Requirements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1B3B50B-08AA-88FD-B041-65056BAE7101}"/>
              </a:ext>
            </a:extLst>
          </p:cNvPr>
          <p:cNvSpPr txBox="1"/>
          <p:nvPr/>
        </p:nvSpPr>
        <p:spPr>
          <a:xfrm>
            <a:off x="457200" y="6229854"/>
            <a:ext cx="152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Source:  OUSD(C)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282D78B5-1359-284E-A5AD-DDEA3EB724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4367449"/>
              </p:ext>
            </p:extLst>
          </p:nvPr>
        </p:nvGraphicFramePr>
        <p:xfrm>
          <a:off x="701856" y="2895600"/>
          <a:ext cx="10972800" cy="1588644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1909198106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3798331421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1971693089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108224232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811421324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31552326"/>
                    </a:ext>
                  </a:extLst>
                </a:gridCol>
              </a:tblGrid>
              <a:tr h="823009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buClr>
                          <a:schemeClr val="tx1"/>
                        </a:buClr>
                        <a:defRPr/>
                      </a:pPr>
                      <a:r>
                        <a:rPr lang="en-GB" sz="1200" b="0" i="0" kern="1200" dirty="0">
                          <a:solidFill>
                            <a:srgbClr val="002060"/>
                          </a:solidFill>
                          <a:latin typeface="+mn-lt"/>
                          <a:ea typeface="ＭＳ Ｐゴシック" pitchFamily="50" charset="-128"/>
                          <a:cs typeface="+mn-cs"/>
                        </a:rPr>
                        <a:t>2015</a:t>
                      </a:r>
                    </a:p>
                    <a:p>
                      <a:pPr marL="0" indent="0" algn="ctr">
                        <a:lnSpc>
                          <a:spcPct val="106000"/>
                        </a:lnSpc>
                        <a:buClr>
                          <a:schemeClr val="tx1"/>
                        </a:buClr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GB" sz="1200" b="0" i="0" kern="1200" dirty="0">
                          <a:solidFill>
                            <a:srgbClr val="002060"/>
                          </a:solidFill>
                          <a:latin typeface="+mn-lt"/>
                          <a:ea typeface="ＭＳ Ｐゴシック" pitchFamily="50" charset="-128"/>
                          <a:cs typeface="+mn-cs"/>
                        </a:rPr>
                        <a:t>GAO Report, </a:t>
                      </a:r>
                      <a:r>
                        <a:rPr lang="en-GB" sz="1200" b="0" i="1" kern="1200" dirty="0">
                          <a:solidFill>
                            <a:srgbClr val="002060"/>
                          </a:solidFill>
                          <a:latin typeface="+mn-lt"/>
                          <a:ea typeface="ＭＳ Ｐゴシック" pitchFamily="50" charset="-128"/>
                          <a:cs typeface="+mn-cs"/>
                        </a:rPr>
                        <a:t>A Framework for Managing Risks in Federal Programs</a:t>
                      </a:r>
                      <a:r>
                        <a:rPr lang="en-GB" sz="1200" b="0" i="0" kern="1200" dirty="0">
                          <a:solidFill>
                            <a:srgbClr val="002060"/>
                          </a:solidFill>
                          <a:latin typeface="+mn-lt"/>
                          <a:ea typeface="ＭＳ Ｐゴシック" pitchFamily="50" charset="-128"/>
                          <a:cs typeface="+mn-cs"/>
                        </a:rPr>
                        <a:t> published.</a:t>
                      </a:r>
                    </a:p>
                    <a:p>
                      <a:pPr algn="ctr">
                        <a:lnSpc>
                          <a:spcPct val="106000"/>
                        </a:lnSpc>
                        <a:buClr>
                          <a:schemeClr val="tx1"/>
                        </a:buClr>
                        <a:defRPr/>
                      </a:pPr>
                      <a:r>
                        <a:rPr lang="en-GB" sz="1200" b="0" i="0" kern="1200" dirty="0">
                          <a:solidFill>
                            <a:srgbClr val="002060"/>
                          </a:solidFill>
                          <a:latin typeface="+mn-lt"/>
                          <a:ea typeface="ＭＳ Ｐゴシック" pitchFamily="50" charset="-128"/>
                          <a:cs typeface="+mn-cs"/>
                        </a:rPr>
                        <a:t> </a:t>
                      </a:r>
                    </a:p>
                  </a:txBody>
                  <a:tcPr marL="51435" marR="51435" marT="25718" marB="2571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buClr>
                          <a:schemeClr val="tx1"/>
                        </a:buClr>
                        <a:defRPr/>
                      </a:pPr>
                      <a:r>
                        <a:rPr lang="en-US" sz="1200" b="0" i="0" kern="1200" dirty="0">
                          <a:solidFill>
                            <a:srgbClr val="002060"/>
                          </a:solidFill>
                          <a:latin typeface="+mn-lt"/>
                          <a:ea typeface="ＭＳ Ｐゴシック" pitchFamily="50" charset="-128"/>
                        </a:rPr>
                        <a:t>2015</a:t>
                      </a:r>
                    </a:p>
                    <a:p>
                      <a:pPr algn="ctr">
                        <a:lnSpc>
                          <a:spcPct val="106000"/>
                        </a:lnSpc>
                        <a:buClr>
                          <a:schemeClr val="tx1"/>
                        </a:buClr>
                        <a:defRPr/>
                      </a:pPr>
                      <a:r>
                        <a:rPr lang="en-US" sz="1200" b="0" i="0" kern="1200" dirty="0">
                          <a:solidFill>
                            <a:srgbClr val="002060"/>
                          </a:solidFill>
                          <a:latin typeface="+mn-lt"/>
                          <a:ea typeface="ＭＳ Ｐゴシック" pitchFamily="50" charset="-128"/>
                        </a:rPr>
                        <a:t>Fraud Reduction and Data Analytics Act (FRDAA) released requiring Federal agencies to </a:t>
                      </a:r>
                      <a:r>
                        <a:rPr lang="en-US" sz="1200" b="0" i="0" kern="1200" dirty="0">
                          <a:solidFill>
                            <a:srgbClr val="002060"/>
                          </a:solidFill>
                          <a:latin typeface="+mn-lt"/>
                          <a:ea typeface="ＭＳ Ｐゴシック" pitchFamily="50" charset="-128"/>
                          <a:cs typeface="+mn-cs"/>
                        </a:rPr>
                        <a:t>prevent, detect, and respond to fraud.</a:t>
                      </a:r>
                      <a:endParaRPr lang="en-GB" sz="1200" b="0" i="0" kern="1200" dirty="0">
                        <a:solidFill>
                          <a:srgbClr val="002060"/>
                        </a:solidFill>
                        <a:latin typeface="+mn-lt"/>
                        <a:ea typeface="ＭＳ Ｐゴシック" pitchFamily="50" charset="-128"/>
                        <a:cs typeface="+mn-cs"/>
                      </a:endParaRPr>
                    </a:p>
                  </a:txBody>
                  <a:tcPr marL="51435" marR="51435" marT="25718" marB="2571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dirty="0">
                          <a:solidFill>
                            <a:srgbClr val="002060"/>
                          </a:solidFill>
                          <a:latin typeface="+mn-lt"/>
                          <a:ea typeface="Libre Baskerville" charset="0"/>
                          <a:cs typeface="Libre Baskerville" charset="0"/>
                        </a:rPr>
                        <a:t>2016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dirty="0">
                          <a:solidFill>
                            <a:srgbClr val="002060"/>
                          </a:solidFill>
                          <a:latin typeface="+mn-lt"/>
                          <a:ea typeface="Libre Baskerville" charset="0"/>
                          <a:cs typeface="Libre Baskerville" charset="0"/>
                        </a:rPr>
                        <a:t>Office of Management and Budget (OMB) Circular No. A-123 highlights the GAO Framework to manage fraud.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i="0" dirty="0">
                        <a:solidFill>
                          <a:srgbClr val="002060"/>
                        </a:solidFill>
                        <a:latin typeface="+mn-lt"/>
                        <a:ea typeface="Libre Baskerville" charset="0"/>
                        <a:cs typeface="Libre Baskerville" charset="0"/>
                      </a:endParaRPr>
                    </a:p>
                  </a:txBody>
                  <a:tcPr marL="51435" marR="51435" marT="25718" marB="2571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dirty="0">
                          <a:solidFill>
                            <a:srgbClr val="002060"/>
                          </a:solidFill>
                          <a:latin typeface="+mn-lt"/>
                          <a:ea typeface="Libre Baskerville" charset="0"/>
                          <a:cs typeface="Libre Baskerville" charset="0"/>
                        </a:rPr>
                        <a:t>2019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dirty="0">
                          <a:solidFill>
                            <a:srgbClr val="002060"/>
                          </a:solidFill>
                          <a:latin typeface="+mn-lt"/>
                          <a:ea typeface="Libre Baskerville" charset="0"/>
                          <a:cs typeface="Libre Baskerville" charset="0"/>
                        </a:rPr>
                        <a:t>Payment Integrity Information Act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dirty="0">
                          <a:solidFill>
                            <a:srgbClr val="002060"/>
                          </a:solidFill>
                          <a:latin typeface="+mn-lt"/>
                          <a:ea typeface="Libre Baskerville" charset="0"/>
                          <a:cs typeface="Libre Baskerville" charset="0"/>
                        </a:rPr>
                        <a:t> (PIIA) was released in 2019 to reinforce FRDAA.</a:t>
                      </a:r>
                    </a:p>
                    <a:p>
                      <a:pPr algn="ctr"/>
                      <a:endParaRPr lang="en-US" sz="1200" b="0" i="0" dirty="0">
                        <a:solidFill>
                          <a:srgbClr val="002060"/>
                        </a:solidFill>
                        <a:latin typeface="+mn-lt"/>
                        <a:ea typeface="Libre Baskerville" charset="0"/>
                        <a:cs typeface="Libre Baskerville" charset="0"/>
                      </a:endParaRPr>
                    </a:p>
                  </a:txBody>
                  <a:tcPr marL="51435" marR="51435" marT="25718" marB="2571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dirty="0">
                          <a:solidFill>
                            <a:srgbClr val="002060"/>
                          </a:solidFill>
                          <a:latin typeface="+mn-lt"/>
                          <a:ea typeface="Libre Baskerville" charset="0"/>
                          <a:cs typeface="Libre Baskerville" charset="0"/>
                        </a:rPr>
                        <a:t>2019 - 2025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dirty="0">
                          <a:solidFill>
                            <a:srgbClr val="002060"/>
                          </a:solidFill>
                          <a:latin typeface="+mn-lt"/>
                          <a:ea typeface="Libre Baskerville" charset="0"/>
                          <a:cs typeface="Libre Baskerville" charset="0"/>
                        </a:rPr>
                        <a:t>Multiple GAO audits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dirty="0">
                          <a:solidFill>
                            <a:srgbClr val="002060"/>
                          </a:solidFill>
                          <a:latin typeface="+mn-lt"/>
                          <a:ea typeface="Libre Baskerville" charset="0"/>
                          <a:cs typeface="Libre Baskerville" charset="0"/>
                        </a:rPr>
                        <a:t> on FRM and analytics efforts.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dirty="0">
                          <a:solidFill>
                            <a:srgbClr val="002060"/>
                          </a:solidFill>
                          <a:latin typeface="+mn-lt"/>
                          <a:ea typeface="Libre Baskerville" charset="0"/>
                          <a:cs typeface="Libre Baskerville" charset="0"/>
                        </a:rPr>
                        <a:t> DoD FRM included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dirty="0">
                          <a:solidFill>
                            <a:srgbClr val="002060"/>
                          </a:solidFill>
                          <a:latin typeface="+mn-lt"/>
                          <a:ea typeface="Libre Baskerville" charset="0"/>
                          <a:cs typeface="Libre Baskerville" charset="0"/>
                        </a:rPr>
                        <a:t> in GAO High Risk Report. </a:t>
                      </a:r>
                    </a:p>
                    <a:p>
                      <a:pPr algn="ctr"/>
                      <a:endParaRPr lang="en-US" sz="1200" b="0" i="0" dirty="0">
                        <a:solidFill>
                          <a:srgbClr val="002060"/>
                        </a:solidFill>
                        <a:latin typeface="+mn-lt"/>
                        <a:ea typeface="Libre Baskerville" charset="0"/>
                        <a:cs typeface="Libre Baskerville" charset="0"/>
                      </a:endParaRPr>
                    </a:p>
                  </a:txBody>
                  <a:tcPr marL="51435" marR="51435" marT="25718" marB="2571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solidFill>
                            <a:srgbClr val="002060"/>
                          </a:solidFill>
                          <a:latin typeface="+mn-lt"/>
                          <a:ea typeface="Libre Baskerville" charset="0"/>
                          <a:cs typeface="Libre Baskerville" charset="0"/>
                        </a:rPr>
                        <a:t>Future</a:t>
                      </a:r>
                    </a:p>
                    <a:p>
                      <a:pPr algn="ctr"/>
                      <a:r>
                        <a:rPr lang="en-US" sz="1200" b="0" i="0" dirty="0">
                          <a:solidFill>
                            <a:srgbClr val="002060"/>
                          </a:solidFill>
                          <a:latin typeface="+mn-lt"/>
                          <a:ea typeface="Libre Baskerville" charset="0"/>
                          <a:cs typeface="Libre Baskerville" charset="0"/>
                        </a:rPr>
                        <a:t>Increased media and congressional scrutiny and inquiry of the DoD FRM efforts.</a:t>
                      </a:r>
                    </a:p>
                  </a:txBody>
                  <a:tcPr marL="51435" marR="51435" marT="25718" marB="2571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1377534"/>
                  </a:ext>
                </a:extLst>
              </a:tr>
            </a:tbl>
          </a:graphicData>
        </a:graphic>
      </p:graphicFrame>
      <p:pic>
        <p:nvPicPr>
          <p:cNvPr id="8" name="Graphic 7" descr="Bar chart with solid fill">
            <a:extLst>
              <a:ext uri="{FF2B5EF4-FFF2-40B4-BE49-F238E27FC236}">
                <a16:creationId xmlns:a16="http://schemas.microsoft.com/office/drawing/2014/main" id="{7C0B38DC-31DC-02F5-704E-2EB44AEB1B5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124200" y="2209800"/>
            <a:ext cx="568566" cy="568566"/>
          </a:xfrm>
          <a:prstGeom prst="rect">
            <a:avLst/>
          </a:prstGeom>
        </p:spPr>
      </p:pic>
      <p:pic>
        <p:nvPicPr>
          <p:cNvPr id="12" name="Picture 7" descr="Handshake with solid fill">
            <a:extLst>
              <a:ext uri="{FF2B5EF4-FFF2-40B4-BE49-F238E27FC236}">
                <a16:creationId xmlns:a16="http://schemas.microsoft.com/office/drawing/2014/main" id="{0B21B7EC-D473-CF2A-A9B8-DBB20BEECA2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6737832" y="2268417"/>
            <a:ext cx="568566" cy="568566"/>
          </a:xfrm>
          <a:prstGeom prst="rect">
            <a:avLst/>
          </a:prstGeom>
        </p:spPr>
      </p:pic>
      <p:pic>
        <p:nvPicPr>
          <p:cNvPr id="15" name="Picture 11" descr="Contract with solid fill">
            <a:extLst>
              <a:ext uri="{FF2B5EF4-FFF2-40B4-BE49-F238E27FC236}">
                <a16:creationId xmlns:a16="http://schemas.microsoft.com/office/drawing/2014/main" id="{F4545D15-7A1D-9C4C-11B9-4BD34F0F98B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4974984" y="2215662"/>
            <a:ext cx="524597" cy="524597"/>
          </a:xfrm>
          <a:prstGeom prst="rect">
            <a:avLst/>
          </a:prstGeom>
        </p:spPr>
      </p:pic>
      <p:pic>
        <p:nvPicPr>
          <p:cNvPr id="17" name="Graphic 16" descr="Connections with solid fill">
            <a:extLst>
              <a:ext uri="{FF2B5EF4-FFF2-40B4-BE49-F238E27FC236}">
                <a16:creationId xmlns:a16="http://schemas.microsoft.com/office/drawing/2014/main" id="{808C1738-B376-F219-109E-BF287432C4D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395431" y="2165831"/>
            <a:ext cx="568566" cy="568566"/>
          </a:xfrm>
          <a:prstGeom prst="rect">
            <a:avLst/>
          </a:prstGeom>
        </p:spPr>
      </p:pic>
      <p:pic>
        <p:nvPicPr>
          <p:cNvPr id="18" name="Picture 8" descr="Newspaper with solid fill">
            <a:extLst>
              <a:ext uri="{FF2B5EF4-FFF2-40B4-BE49-F238E27FC236}">
                <a16:creationId xmlns:a16="http://schemas.microsoft.com/office/drawing/2014/main" id="{F924ADAC-EC02-F77C-47C3-3EE6301A226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8606200" y="2187815"/>
            <a:ext cx="524597" cy="524597"/>
          </a:xfrm>
          <a:prstGeom prst="rect">
            <a:avLst/>
          </a:prstGeom>
        </p:spPr>
      </p:pic>
      <p:pic>
        <p:nvPicPr>
          <p:cNvPr id="19" name="Picture 8" descr="Newspaper with solid fill">
            <a:extLst>
              <a:ext uri="{FF2B5EF4-FFF2-40B4-BE49-F238E27FC236}">
                <a16:creationId xmlns:a16="http://schemas.microsoft.com/office/drawing/2014/main" id="{E5BE62CB-3B86-96AC-AFF4-3819D95D97D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1317385" y="2184883"/>
            <a:ext cx="524597" cy="524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8503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0785B5-077D-985C-896A-910F8931DD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4DDD0B-A4BC-B79A-FAFD-D10F90DEB16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7256DB1-98A0-4C5B-B461-C003FBFE3B06}" type="slidenum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D23496F-BEB8-BA74-DDDA-6E59657E7A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675" y="1352867"/>
            <a:ext cx="7620000" cy="4666933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/>
              <a:t>The Government Accountability Office (GAO)</a:t>
            </a:r>
          </a:p>
          <a:p>
            <a:pPr lvl="1"/>
            <a:r>
              <a:rPr lang="en-US" altLang="en-US" dirty="0"/>
              <a:t>Independent, non-partisan agency that works for Congress </a:t>
            </a:r>
          </a:p>
          <a:p>
            <a:pPr lvl="1"/>
            <a:r>
              <a:rPr lang="en-US" altLang="en-US" dirty="0"/>
              <a:t>Examines how taxpayer dollars are spent and provides Congress and federal agencies with information to help the govt save money and work more efficiently</a:t>
            </a:r>
          </a:p>
          <a:p>
            <a:pPr lvl="2">
              <a:spcAft>
                <a:spcPts val="600"/>
              </a:spcAft>
            </a:pPr>
            <a:r>
              <a:rPr lang="en-US" altLang="en-US" dirty="0"/>
              <a:t>Includes Fraud and Improper Payments</a:t>
            </a:r>
          </a:p>
          <a:p>
            <a:pPr marL="0" indent="0">
              <a:buNone/>
            </a:pPr>
            <a:r>
              <a:rPr lang="en-US" dirty="0"/>
              <a:t>GAO Fraud Risk Framework (GAO-15-593SP)</a:t>
            </a:r>
          </a:p>
          <a:p>
            <a:pPr lvl="1"/>
            <a:r>
              <a:rPr lang="en-US" dirty="0"/>
              <a:t>Created to help combat fraud and preserve integrity in agencies and programs</a:t>
            </a:r>
          </a:p>
          <a:p>
            <a:pPr lvl="1"/>
            <a:r>
              <a:rPr lang="en-US" dirty="0"/>
              <a:t>Includes leading practices for managing fraud risks</a:t>
            </a:r>
          </a:p>
          <a:p>
            <a:pPr lvl="1"/>
            <a:r>
              <a:rPr lang="en-US" dirty="0"/>
              <a:t>Activities to prevent, detect, and respond to fraud</a:t>
            </a:r>
          </a:p>
          <a:p>
            <a:pPr lvl="2"/>
            <a:endParaRPr lang="en-US" dirty="0"/>
          </a:p>
          <a:p>
            <a:pPr marL="0" indent="0">
              <a:buNone/>
            </a:pPr>
            <a:endParaRPr lang="en-US" i="1" dirty="0"/>
          </a:p>
          <a:p>
            <a:pPr lvl="1"/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F52CFE6-F97A-86BF-BCB3-4E6C4A39FC9D}"/>
              </a:ext>
            </a:extLst>
          </p:cNvPr>
          <p:cNvSpPr txBox="1">
            <a:spLocks/>
          </p:cNvSpPr>
          <p:nvPr/>
        </p:nvSpPr>
        <p:spPr bwMode="auto">
          <a:xfrm>
            <a:off x="4530906" y="85515"/>
            <a:ext cx="71437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151C77"/>
                </a:solidFill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151C77"/>
                </a:solidFill>
                <a:latin typeface="Arial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151C77"/>
                </a:solidFill>
                <a:latin typeface="Arial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151C77"/>
                </a:solidFill>
                <a:latin typeface="Arial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151C77"/>
                </a:solidFill>
                <a:latin typeface="Arial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151C77"/>
                </a:solidFill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151C77"/>
                </a:solidFill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151C77"/>
                </a:solidFill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151C77"/>
                </a:solidFill>
                <a:latin typeface="Arial" charset="0"/>
              </a:defRPr>
            </a:lvl9pPr>
          </a:lstStyle>
          <a:p>
            <a:r>
              <a:rPr lang="en-US" altLang="en-US" dirty="0"/>
              <a:t>Background</a:t>
            </a:r>
          </a:p>
          <a:p>
            <a:r>
              <a:rPr lang="en-US" altLang="en-US" dirty="0"/>
              <a:t>GAO FR Framework</a:t>
            </a:r>
          </a:p>
        </p:txBody>
      </p:sp>
      <p:sp>
        <p:nvSpPr>
          <p:cNvPr id="9" name="AutoShape 2" descr="U.S. GAO - An Overview of GAO's Green Book Standards for Internal Controls">
            <a:extLst>
              <a:ext uri="{FF2B5EF4-FFF2-40B4-BE49-F238E27FC236}">
                <a16:creationId xmlns:a16="http://schemas.microsoft.com/office/drawing/2014/main" id="{EFA20BC2-1BC4-F564-28FB-B656B61CDF5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1" name="Picture 10" descr="A picture containing logo&#10;&#10;AI-generated content may be incorrect.">
            <a:extLst>
              <a:ext uri="{FF2B5EF4-FFF2-40B4-BE49-F238E27FC236}">
                <a16:creationId xmlns:a16="http://schemas.microsoft.com/office/drawing/2014/main" id="{C594CB39-E804-8CE9-27F2-FB232C2205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200" y="1871340"/>
            <a:ext cx="2286434" cy="2286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67294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USAF(Unclas)">
  <a:themeElements>
    <a:clrScheme name="Custom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3333CC"/>
      </a:hlink>
      <a:folHlink>
        <a:srgbClr val="B2B2B2"/>
      </a:folHlink>
    </a:clrScheme>
    <a:fontScheme name="USAF(Unclas)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USAF(Unclas)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AF(Unclas)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SAF(Unclas)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AF(Unclas)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AF(Unclas)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AF(Unclas)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AF(Unclas)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2D75A7C5-C64D-43DB-819F-89ABEC25F8AD}" vid="{D5FF3919-242E-4661-8E93-0F5C2B49E64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A2F0B85806B514BA86A83963E7D00E2" ma:contentTypeVersion="0" ma:contentTypeDescription="Create a new document." ma:contentTypeScope="" ma:versionID="75253b4f7345ea59253b848fc021803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24fd2d4348e31d7b7bcc391e9da950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159FFA5-4267-4C2D-883B-F570E900750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783D672-861C-4C8A-9552-CC4365DF429D}">
  <ds:schemaRefs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purl.org/dc/elements/1.1/"/>
    <ds:schemaRef ds:uri="http://purl.org/dc/terms/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B5746832-4C1A-49AA-97BA-B71FC01837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Metadata/LabelInfo.xml><?xml version="1.0" encoding="utf-8"?>
<clbl:labelList xmlns:clbl="http://schemas.microsoft.com/office/2020/mipLabelMetadata">
  <clbl:label id="{8331b18d-2d87-48ef-a35f-ac8818ebf9b4}" enabled="0" method="" siteId="{8331b18d-2d87-48ef-a35f-ac8818ebf9b4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12027</TotalTime>
  <Words>1352</Words>
  <Application>Microsoft Office PowerPoint</Application>
  <PresentationFormat>Widescreen</PresentationFormat>
  <Paragraphs>308</Paragraphs>
  <Slides>25</Slides>
  <Notes>25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Aptos</vt:lpstr>
      <vt:lpstr>Arial</vt:lpstr>
      <vt:lpstr>Calibri</vt:lpstr>
      <vt:lpstr>Century Schoolbook</vt:lpstr>
      <vt:lpstr>Wingdings</vt:lpstr>
      <vt:lpstr>Office Theme</vt:lpstr>
      <vt:lpstr>USAF(Unclas)</vt:lpstr>
      <vt:lpstr>think-cell Slide</vt:lpstr>
      <vt:lpstr>Department of the Air Force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Background GAO FR Framework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U.S. Air Force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BARHAM, DAVID T CIV USAF HAF SAF/DS</dc:creator>
  <cp:lastModifiedBy>PALMA, ANGELA D CIV USAF AFMC AFAA/QLF</cp:lastModifiedBy>
  <cp:revision>52</cp:revision>
  <cp:lastPrinted>2025-06-09T17:12:21Z</cp:lastPrinted>
  <dcterms:created xsi:type="dcterms:W3CDTF">2024-11-13T18:33:42Z</dcterms:created>
  <dcterms:modified xsi:type="dcterms:W3CDTF">2025-06-10T17:26:26Z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Document</vt:lpwstr>
  </property>
  <property fmtid="{D5CDD505-2E9C-101B-9397-08002B2CF9AE}" pid="3" name="ContentTypeId">
    <vt:lpwstr>0x0101006A2F0B85806B514BA86A83963E7D00E2</vt:lpwstr>
  </property>
  <property fmtid="{D5CDD505-2E9C-101B-9397-08002B2CF9AE}" pid="4" name="Created">
    <vt:filetime>2024-05-28T00:00:00Z</vt:filetime>
  </property>
  <property fmtid="{D5CDD505-2E9C-101B-9397-08002B2CF9AE}" pid="5" name="Creator">
    <vt:lpwstr>Acrobat PDFMaker 24 for PowerPoint</vt:lpwstr>
  </property>
  <property fmtid="{D5CDD505-2E9C-101B-9397-08002B2CF9AE}" pid="6" name="LastSaved">
    <vt:filetime>2024-11-13T00:00:00Z</vt:filetime>
  </property>
  <property fmtid="{D5CDD505-2E9C-101B-9397-08002B2CF9AE}" pid="7" name="Order">
    <vt:lpwstr>18700</vt:lpwstr>
  </property>
  <property fmtid="{D5CDD505-2E9C-101B-9397-08002B2CF9AE}" pid="8" name="Producer">
    <vt:lpwstr>Adobe PDF Library 24.2.207</vt:lpwstr>
  </property>
  <property fmtid="{D5CDD505-2E9C-101B-9397-08002B2CF9AE}" pid="9" name="display_urn:schemas-microsoft-com:office:office#Author">
    <vt:lpwstr>BOLAND, PAUL S CTR US Air Force HAF SAF/AAIE</vt:lpwstr>
  </property>
  <property fmtid="{D5CDD505-2E9C-101B-9397-08002B2CF9AE}" pid="10" name="display_urn:schemas-microsoft-com:office:office#Editor">
    <vt:lpwstr>BOLAND, PAUL S CTR US Air Force HAF SAF/AAIE</vt:lpwstr>
  </property>
</Properties>
</file>