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5"/>
    <p:sldMasterId id="2147483843" r:id="rId6"/>
    <p:sldMasterId id="2147483660" r:id="rId7"/>
    <p:sldMasterId id="2147483853" r:id="rId8"/>
    <p:sldMasterId id="2147483863" r:id="rId9"/>
  </p:sldMasterIdLst>
  <p:notesMasterIdLst>
    <p:notesMasterId r:id="rId31"/>
  </p:notesMasterIdLst>
  <p:handoutMasterIdLst>
    <p:handoutMasterId r:id="rId32"/>
  </p:handoutMasterIdLst>
  <p:sldIdLst>
    <p:sldId id="2147479736" r:id="rId10"/>
    <p:sldId id="1236" r:id="rId11"/>
    <p:sldId id="2147479705" r:id="rId12"/>
    <p:sldId id="2147479722" r:id="rId13"/>
    <p:sldId id="10786" r:id="rId14"/>
    <p:sldId id="2147479723" r:id="rId15"/>
    <p:sldId id="2147479724" r:id="rId16"/>
    <p:sldId id="2147479725" r:id="rId17"/>
    <p:sldId id="262" r:id="rId18"/>
    <p:sldId id="257" r:id="rId19"/>
    <p:sldId id="2147479733" r:id="rId20"/>
    <p:sldId id="2147479726" r:id="rId21"/>
    <p:sldId id="2147479730" r:id="rId22"/>
    <p:sldId id="2147479729" r:id="rId23"/>
    <p:sldId id="2147479732" r:id="rId24"/>
    <p:sldId id="2147479716" r:id="rId25"/>
    <p:sldId id="263" r:id="rId26"/>
    <p:sldId id="2147479707" r:id="rId27"/>
    <p:sldId id="2147479717" r:id="rId28"/>
    <p:sldId id="2147479734" r:id="rId29"/>
    <p:sldId id="2147479735" r:id="rId30"/>
  </p:sldIdLst>
  <p:sldSz cx="12192000" cy="6858000"/>
  <p:notesSz cx="7010400" cy="9296400"/>
  <p:custDataLst>
    <p:tags r:id="rId33"/>
  </p:custDataLst>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F06A92C8-303E-4E10-8604-A98F115F234D}">
          <p14:sldIdLst>
            <p14:sldId id="2147479736"/>
            <p14:sldId id="1236"/>
            <p14:sldId id="2147479705"/>
            <p14:sldId id="2147479722"/>
            <p14:sldId id="10786"/>
            <p14:sldId id="2147479723"/>
            <p14:sldId id="2147479724"/>
            <p14:sldId id="2147479725"/>
            <p14:sldId id="262"/>
            <p14:sldId id="257"/>
            <p14:sldId id="2147479733"/>
            <p14:sldId id="2147479726"/>
            <p14:sldId id="2147479730"/>
            <p14:sldId id="2147479729"/>
            <p14:sldId id="2147479732"/>
            <p14:sldId id="2147479716"/>
            <p14:sldId id="263"/>
            <p14:sldId id="2147479707"/>
            <p14:sldId id="2147479717"/>
            <p14:sldId id="2147479734"/>
            <p14:sldId id="2147479735"/>
          </p14:sldIdLst>
        </p14:section>
      </p14:sectionLst>
    </p:ext>
    <p:ext uri="{EFAFB233-063F-42B5-8137-9DF3F51BA10A}">
      <p15:sldGuideLst xmlns:p15="http://schemas.microsoft.com/office/powerpoint/2012/main">
        <p15:guide id="1" orient="horz" pos="894" userDrawn="1">
          <p15:clr>
            <a:srgbClr val="A4A3A4"/>
          </p15:clr>
        </p15:guide>
        <p15:guide id="2" pos="232" userDrawn="1">
          <p15:clr>
            <a:srgbClr val="A4A3A4"/>
          </p15:clr>
        </p15:guide>
      </p15:sldGuideLst>
    </p:ext>
    <p:ext uri="{2D200454-40CA-4A62-9FC3-DE9A4176ACB9}">
      <p15:notesGuideLst xmlns:p15="http://schemas.microsoft.com/office/powerpoint/2012/main">
        <p15:guide id="1" orient="horz" pos="2981" userDrawn="1">
          <p15:clr>
            <a:srgbClr val="A4A3A4"/>
          </p15:clr>
        </p15:guide>
        <p15:guide id="2" pos="226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E8BC03-0072-8B1D-27B4-701AE014320D}" name="Zaidi, Faiza" initials="ZF" userId="S::faiza.zaidi@definitivelogic.com::4e500831-fc72-41bb-8cba-d192330234f2" providerId="AD"/>
  <p188:author id="{825EC429-F33E-E0A7-9CFB-E20834E5C9A7}" name="Martin, Jeff" initials="MJ" userId="S::jeff.martin@definitivelogic.com::a3717137-fb92-4d25-a616-55cd318bfc6c" providerId="AD"/>
  <p188:author id="{6CFE3032-F7B3-F61D-A6B4-685E2E4C728C}" name="Holtz, Alan D" initials="AH" userId="S::Alan.Holtz@ManTech.com::f6c1447f-0461-4336-8ba6-6b36201b85cc" providerId="AD"/>
  <p188:author id="{B4AC1737-CA62-A2E1-5AB9-1E57033B4B6A}" name="Hurtado, Eric" initials="HE" userId="S::eric.hurtado@definitivelogic.com::f5109223-4d64-4739-86eb-5c2a4c138c92" providerId="AD"/>
  <p188:author id="{5ACCB338-8549-29AD-B7F9-9B68928B9136}" name="Conrad, Laurel" initials="CL" userId="S::Laurel.Conrad@ManTech.com::de132ec5-4942-4d8d-88ea-2e49cfc0fc49" providerId="AD"/>
  <p188:author id="{30F16240-0333-4B1E-3E2E-35C9D9CF1F4D}" name="Koski, Douglas J EXT" initials="KE" userId="S::douglas.koski@mantech.com::b0e72229-f295-4492-85f9-7c2bdbf31f6f" providerId="AD"/>
  <p188:author id="{29A3614D-7DCD-3E9D-34AC-D054AD2BC99A}" name="Bates, Steve" initials="BS" userId="S::sbates@definitivelogic.com::ec4d0b97-aaee-43b2-b941-6a5a734d487a" providerId="AD"/>
  <p188:author id="{1779C252-CAC8-1F9F-2D70-18739A134869}" name="McPherson, Mike" initials="MM" userId="S::mike.mcpherson@definitivelogic.com::eea92354-7f91-4b45-b463-bb1ed53e59bd" providerId="AD"/>
  <p188:author id="{98106C57-8767-CFF4-FEDA-0F44E8368264}" name="Simpson, Bob" initials="SB" userId="S::bsimpson@definitivelogic.com::0fa28cff-0e62-4d8d-b90a-da884e391318" providerId="AD"/>
  <p188:author id="{704C0B60-0111-EC3A-EACC-C8FB04D429AA}" name="Pelea, Mark" initials="MP" userId="S::mpelea@definitivelogic.com::97ca16a9-3efc-4813-a455-55cc80628574" providerId="AD"/>
  <p188:author id="{7693A56A-23F4-995C-1D14-E803815594D3}" name="Rentrop, Lauren" initials="RL" userId="S::lauren.rentrop@definitivelogic.com::0217ba82-129f-4ce2-a7f8-f9773d79f034" providerId="AD"/>
  <p188:author id="{40395B6C-4396-77C0-90D2-CA68112517CE}" name="Fisher, Jen (CTR)" initials="F(" userId="S::jfisher2@definitivelogic.com::d6252d2a-dfed-470a-b508-c933e65733b5" providerId="AD"/>
  <p188:author id="{681AB370-748F-3D54-C35D-19618D847E53}" name="Thompson, Adam J" initials="TAJ" userId="S::Adam.Thompson@ManTech.com::6a9ae5da-b9a0-4f46-b02b-daef56b6d57b" providerId="AD"/>
  <p188:author id="{9052D67D-45CC-3981-2BE4-F8FC88A5994F}" name="Mema, Lester" initials="ML" userId="S::lmema@definitivelogic.com::c426fe18-3f7e-40b0-b24c-a7ed5a571f5d" providerId="AD"/>
  <p188:author id="{089E6D80-DF2D-B6D1-E935-40C236E459EF}" name="Conrad, Laurel" initials="CL" userId="S::laurel.conrad@mantech.com::de132ec5-4942-4d8d-88ea-2e49cfc0fc49" providerId="AD"/>
  <p188:author id="{C1341784-EC36-F38B-6FAC-172C48CA3B82}" name="McCullers, Connor" initials="MC" userId="S::connor.mccullers@definitivelogic.com::1ce1977e-d14b-4aa0-a325-1cbbb223b9ff" providerId="AD"/>
  <p188:author id="{D8CC6E87-1AE0-F65F-5C1D-FADBE6CA9ECD}" name="Conrad, Laurel" initials="LC" userId="S::laurel.conrad@definitivelogic.com::bfc338a7-48d9-415d-a77e-8c67bafc2e15" providerId="AD"/>
  <p188:author id="{62E1168E-6E02-8B43-D34A-D465D0C649C4}" name="Koski, John (CTR)" initials="K(" userId="S::john.koski@definitivelogic.com::6cb2391f-8d42-4e55-82c7-223abb7494d3" providerId="AD"/>
  <p188:author id="{37EF739B-62A7-89CB-C0AD-7E5CF22F974C}" name="George Tombe" initials="GT" userId="S::gtombe@definitivelogic.com::f56aa623-a20e-48e2-9d6a-514e9cf6632a" providerId="AD"/>
  <p188:author id="{79F98F9F-311A-2B9C-261B-DB18FC65598D}" name="Zollo, Jack" initials="ZJ" userId="S::jzollo@definitivelogic.com::7f027f20-1b1f-499a-ae1c-4e3aa1ad0392" providerId="AD"/>
  <p188:author id="{CFA107A4-27AF-4A65-8910-E73F7D3B3545}" name="ROMA, NATHAN S CTR USAF HAF AF/Pentagon" initials="RNSCUHA" userId="S::nathan.roma.ctr@us.af.mil::148d6960-1456-4b40-bdf6-370d9c97b60c" providerId="AD"/>
  <p188:author id="{D7B9AAA5-DBEA-546B-3510-9EA51B0133E1}" name="Wahoske, Ted A" initials="WTA" userId="S::Ted.Wahoske@ManTech.com::b4079a36-89ac-489e-9e59-7a83926a738d" providerId="AD"/>
  <p188:author id="{673AE0A6-0251-5D0C-C144-3F08707E8A28}" name="Horvath, Katherine" initials="HK" userId="S::khorvath@definitivelogic.com::e5393608-bd2e-45e1-9dda-a58821798464" providerId="AD"/>
  <p188:author id="{036F2AA7-5FE9-A1A3-F61E-C62C258EB5D6}" name="Wahoske, Ted" initials="WT" userId="S::ted.wahoske@definitivelogic.com::cddd4620-5279-4522-b6ae-5a6f375a31ef" providerId="AD"/>
  <p188:author id="{E5B75BA7-E7EE-4659-29E7-1C00E573D9A8}" name="Downs, James" initials="DJ" userId="S::james.downs@definitivelogic.com::5d4d55fc-cb96-4f29-bc9a-ab5398272e54" providerId="AD"/>
  <p188:author id="{B9961EB6-A8E2-FE05-B2E8-109AE6E8AD26}" name="Lu, Kenneth" initials="LK" userId="S::kenneth.lu@definitivelogic.com::18d54a47-f3b2-49e1-a376-783793ec172e" providerId="AD"/>
  <p188:author id="{432ED3D6-9C85-0E8E-009D-993018CF9857}" name="Erick Lavelle" initials="EL" userId="S::erick.lavelle@definitivelogic.com::7c07df53-892d-455e-94ec-ab179f97c981" providerId="AD"/>
  <p188:author id="{483F46E1-B744-B7C6-B60B-7102B00BB9DB}" name="Weilacher, Lester" initials="WL" userId="S::lweilacher@definitivelogic.com::43ea406f-e57d-41c6-a5b3-5d8cd92b9968" providerId="AD"/>
  <p188:author id="{580ECAF4-FBA5-94E8-2B2D-3133DA01C20C}" name="Tombe, George W" initials="TGW" userId="S::George.Tombe@ManTech.com::32aa2f7c-96e2-495c-9536-08f299ddb5fd" providerId="AD"/>
  <p188:author id="{0AF813F7-5906-6C6E-1751-9483352DF035}" name="Williams, Trevor" initials="WT" userId="S::trevor.williams@definitivelogic.com::368155fe-0e9e-4608-b039-0562d0a38c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eorge Tombe" initials="GT" lastIdx="24" clrIdx="6">
    <p:extLst>
      <p:ext uri="{19B8F6BF-5375-455C-9EA6-DF929625EA0E}">
        <p15:presenceInfo xmlns:p15="http://schemas.microsoft.com/office/powerpoint/2012/main" userId="S::gtombe@definitivelogic.com::f56aa623-a20e-48e2-9d6a-514e9cf6632a" providerId="AD"/>
      </p:ext>
    </p:extLst>
  </p:cmAuthor>
  <p:cmAuthor id="1" name="Fisher, Jennifer S." initials="FJS" lastIdx="13" clrIdx="0">
    <p:extLst>
      <p:ext uri="{19B8F6BF-5375-455C-9EA6-DF929625EA0E}">
        <p15:presenceInfo xmlns:p15="http://schemas.microsoft.com/office/powerpoint/2012/main" userId="S-1-5-21-1844237615-1957994488-76424323-254240" providerId="AD"/>
      </p:ext>
    </p:extLst>
  </p:cmAuthor>
  <p:cmAuthor id="8" name="Elleman, Michelle" initials="EM" lastIdx="2" clrIdx="7">
    <p:extLst>
      <p:ext uri="{19B8F6BF-5375-455C-9EA6-DF929625EA0E}">
        <p15:presenceInfo xmlns:p15="http://schemas.microsoft.com/office/powerpoint/2012/main" userId="S::michelle.elleman@definitivelogic.com::0bc8c786-c0e0-42c4-81cc-4218b4b67352" providerId="AD"/>
      </p:ext>
    </p:extLst>
  </p:cmAuthor>
  <p:cmAuthor id="2" name="Leslie, Patrick" initials="LP" lastIdx="30" clrIdx="1">
    <p:extLst>
      <p:ext uri="{19B8F6BF-5375-455C-9EA6-DF929625EA0E}">
        <p15:presenceInfo xmlns:p15="http://schemas.microsoft.com/office/powerpoint/2012/main" userId="S::pleslie@definitivelogic.com::71eee17f-6a39-4198-a71e-55eade73be2b" providerId="AD"/>
      </p:ext>
    </p:extLst>
  </p:cmAuthor>
  <p:cmAuthor id="9" name="Simpson, Bob" initials="SB" lastIdx="3" clrIdx="8">
    <p:extLst>
      <p:ext uri="{19B8F6BF-5375-455C-9EA6-DF929625EA0E}">
        <p15:presenceInfo xmlns:p15="http://schemas.microsoft.com/office/powerpoint/2012/main" userId="S::bsimpson@definitivelogic.com::0fa28cff-0e62-4d8d-b90a-da884e391318" providerId="AD"/>
      </p:ext>
    </p:extLst>
  </p:cmAuthor>
  <p:cmAuthor id="3" name="LaCelle, Katie" initials="LK" lastIdx="2" clrIdx="2">
    <p:extLst>
      <p:ext uri="{19B8F6BF-5375-455C-9EA6-DF929625EA0E}">
        <p15:presenceInfo xmlns:p15="http://schemas.microsoft.com/office/powerpoint/2012/main" userId="S::klacelle@definitivelogic.com::32ffb447-ca2e-49e0-bd70-46b69050f62a" providerId="AD"/>
      </p:ext>
    </p:extLst>
  </p:cmAuthor>
  <p:cmAuthor id="10" name="Weilacher, Lester" initials="WL" lastIdx="2" clrIdx="9">
    <p:extLst>
      <p:ext uri="{19B8F6BF-5375-455C-9EA6-DF929625EA0E}">
        <p15:presenceInfo xmlns:p15="http://schemas.microsoft.com/office/powerpoint/2012/main" userId="S::lweilacher@definitivelogic.com::43ea406f-e57d-41c6-a5b3-5d8cd92b9968" providerId="AD"/>
      </p:ext>
    </p:extLst>
  </p:cmAuthor>
  <p:cmAuthor id="4" name="Berdak, Andrew" initials="BA" lastIdx="2" clrIdx="3">
    <p:extLst>
      <p:ext uri="{19B8F6BF-5375-455C-9EA6-DF929625EA0E}">
        <p15:presenceInfo xmlns:p15="http://schemas.microsoft.com/office/powerpoint/2012/main" userId="S::aberdak@definitivelogic.com::8fe9c136-df22-4b93-9af9-b3c975215ebd" providerId="AD"/>
      </p:ext>
    </p:extLst>
  </p:cmAuthor>
  <p:cmAuthor id="11" name="Flores, Elisabeth" initials="FE" lastIdx="1" clrIdx="10">
    <p:extLst>
      <p:ext uri="{19B8F6BF-5375-455C-9EA6-DF929625EA0E}">
        <p15:presenceInfo xmlns:p15="http://schemas.microsoft.com/office/powerpoint/2012/main" userId="S::eflores@definitivelogic.com::cfb4e07d-c8b9-4846-9347-7ecdfcadb37b" providerId="AD"/>
      </p:ext>
    </p:extLst>
  </p:cmAuthor>
  <p:cmAuthor id="5" name="Zaidi, Faiza" initials="ZF" lastIdx="36" clrIdx="4">
    <p:extLst>
      <p:ext uri="{19B8F6BF-5375-455C-9EA6-DF929625EA0E}">
        <p15:presenceInfo xmlns:p15="http://schemas.microsoft.com/office/powerpoint/2012/main" userId="S::faiza.zaidi@definitivelogic.com::4e500831-fc72-41bb-8cba-d192330234f2" providerId="AD"/>
      </p:ext>
    </p:extLst>
  </p:cmAuthor>
  <p:cmAuthor id="12" name="Carnahan, Matthew (CTR)" initials="C(" lastIdx="1" clrIdx="11">
    <p:extLst>
      <p:ext uri="{19B8F6BF-5375-455C-9EA6-DF929625EA0E}">
        <p15:presenceInfo xmlns:p15="http://schemas.microsoft.com/office/powerpoint/2012/main" userId="S::mcarnahan@definitivelogic.com::c29ab48b-3ce5-4ee1-8575-f2f89c27a4f7" providerId="AD"/>
      </p:ext>
    </p:extLst>
  </p:cmAuthor>
  <p:cmAuthor id="6" name="Zollo, Jack" initials="ZJ" lastIdx="4" clrIdx="5">
    <p:extLst>
      <p:ext uri="{19B8F6BF-5375-455C-9EA6-DF929625EA0E}">
        <p15:presenceInfo xmlns:p15="http://schemas.microsoft.com/office/powerpoint/2012/main" userId="S::jzollo@definitivelogic.com::7f027f20-1b1f-499a-ae1c-4e3aa1ad0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D83"/>
    <a:srgbClr val="183054"/>
    <a:srgbClr val="5292CE"/>
    <a:srgbClr val="5293CF"/>
    <a:srgbClr val="00539B"/>
    <a:srgbClr val="4176A6"/>
    <a:srgbClr val="BEA354"/>
    <a:srgbClr val="0073B2"/>
    <a:srgbClr val="D3C08A"/>
    <a:srgbClr val="242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87A860-753F-490D-96AE-8D15B0F67FEC}" v="14" dt="2025-04-23T17:06:40.92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78" autoAdjust="0"/>
  </p:normalViewPr>
  <p:slideViewPr>
    <p:cSldViewPr snapToGrid="0">
      <p:cViewPr varScale="1">
        <p:scale>
          <a:sx n="99" d="100"/>
          <a:sy n="99" d="100"/>
        </p:scale>
        <p:origin x="912" y="84"/>
      </p:cViewPr>
      <p:guideLst>
        <p:guide orient="horz" pos="894"/>
        <p:guide pos="232"/>
      </p:guideLst>
    </p:cSldViewPr>
  </p:slideViewPr>
  <p:notesTextViewPr>
    <p:cViewPr>
      <p:scale>
        <a:sx n="1" d="1"/>
        <a:sy n="1" d="1"/>
      </p:scale>
      <p:origin x="0" y="0"/>
    </p:cViewPr>
  </p:notesTextViewPr>
  <p:sorterViewPr>
    <p:cViewPr>
      <p:scale>
        <a:sx n="120" d="100"/>
        <a:sy n="120" d="100"/>
      </p:scale>
      <p:origin x="0" y="-5112"/>
    </p:cViewPr>
  </p:sorterViewPr>
  <p:notesViewPr>
    <p:cSldViewPr snapToGrid="0">
      <p:cViewPr>
        <p:scale>
          <a:sx n="1" d="2"/>
          <a:sy n="1" d="2"/>
        </p:scale>
        <p:origin x="0" y="0"/>
      </p:cViewPr>
      <p:guideLst>
        <p:guide orient="horz" pos="2981"/>
        <p:guide pos="22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6/11/relationships/changesInfo" Target="changesInfos/changesInfo1.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gs" Target="tags/tag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IL, SHAWN E CTR USAF AFDW SAF/FMIE DEAMS FMO" userId="87e26c44-d3ae-420c-9ad3-bdb4321f521c" providerId="ADAL" clId="{8787A860-753F-490D-96AE-8D15B0F67FEC}"/>
    <pc:docChg chg="undo custSel addSld delSld modSld sldOrd modSection">
      <pc:chgData name="COIL, SHAWN E CTR USAF AFDW SAF/FMIE DEAMS FMO" userId="87e26c44-d3ae-420c-9ad3-bdb4321f521c" providerId="ADAL" clId="{8787A860-753F-490D-96AE-8D15B0F67FEC}" dt="2025-04-23T17:06:40.927" v="100" actId="14100"/>
      <pc:docMkLst>
        <pc:docMk/>
      </pc:docMkLst>
      <pc:sldChg chg="add">
        <pc:chgData name="COIL, SHAWN E CTR USAF AFDW SAF/FMIE DEAMS FMO" userId="87e26c44-d3ae-420c-9ad3-bdb4321f521c" providerId="ADAL" clId="{8787A860-753F-490D-96AE-8D15B0F67FEC}" dt="2025-04-23T16:59:06.260" v="20"/>
        <pc:sldMkLst>
          <pc:docMk/>
          <pc:sldMk cId="4022269325" sldId="283"/>
        </pc:sldMkLst>
      </pc:sldChg>
      <pc:sldChg chg="modSp add del mod setBg">
        <pc:chgData name="COIL, SHAWN E CTR USAF AFDW SAF/FMIE DEAMS FMO" userId="87e26c44-d3ae-420c-9ad3-bdb4321f521c" providerId="ADAL" clId="{8787A860-753F-490D-96AE-8D15B0F67FEC}" dt="2025-04-23T16:59:28.667" v="49" actId="20577"/>
        <pc:sldMkLst>
          <pc:docMk/>
          <pc:sldMk cId="2499617594" sldId="660"/>
        </pc:sldMkLst>
        <pc:spChg chg="mod">
          <ac:chgData name="COIL, SHAWN E CTR USAF AFDW SAF/FMIE DEAMS FMO" userId="87e26c44-d3ae-420c-9ad3-bdb4321f521c" providerId="ADAL" clId="{8787A860-753F-490D-96AE-8D15B0F67FEC}" dt="2025-04-23T16:59:28.667" v="49" actId="20577"/>
          <ac:spMkLst>
            <pc:docMk/>
            <pc:sldMk cId="2499617594" sldId="660"/>
            <ac:spMk id="4" creationId="{D11F6302-F683-6DBE-9453-4CEE22471C28}"/>
          </ac:spMkLst>
        </pc:spChg>
      </pc:sldChg>
      <pc:sldChg chg="modSp add mod ord">
        <pc:chgData name="COIL, SHAWN E CTR USAF AFDW SAF/FMIE DEAMS FMO" userId="87e26c44-d3ae-420c-9ad3-bdb4321f521c" providerId="ADAL" clId="{8787A860-753F-490D-96AE-8D15B0F67FEC}" dt="2025-04-23T16:58:07.456" v="14" actId="20577"/>
        <pc:sldMkLst>
          <pc:docMk/>
          <pc:sldMk cId="2628179450" sldId="661"/>
        </pc:sldMkLst>
        <pc:spChg chg="mod">
          <ac:chgData name="COIL, SHAWN E CTR USAF AFDW SAF/FMIE DEAMS FMO" userId="87e26c44-d3ae-420c-9ad3-bdb4321f521c" providerId="ADAL" clId="{8787A860-753F-490D-96AE-8D15B0F67FEC}" dt="2025-04-23T16:58:07.456" v="14" actId="20577"/>
          <ac:spMkLst>
            <pc:docMk/>
            <pc:sldMk cId="2628179450" sldId="661"/>
            <ac:spMk id="8" creationId="{09C7CAF1-92BA-CD5B-F1D6-DE24DEA61DB2}"/>
          </ac:spMkLst>
        </pc:spChg>
      </pc:sldChg>
      <pc:sldChg chg="addSp">
        <pc:chgData name="COIL, SHAWN E CTR USAF AFDW SAF/FMIE DEAMS FMO" userId="87e26c44-d3ae-420c-9ad3-bdb4321f521c" providerId="ADAL" clId="{8787A860-753F-490D-96AE-8D15B0F67FEC}" dt="2025-04-23T16:57:44.440" v="1"/>
        <pc:sldMkLst>
          <pc:docMk/>
          <pc:sldMk cId="2466886931" sldId="1236"/>
        </pc:sldMkLst>
        <pc:picChg chg="add">
          <ac:chgData name="COIL, SHAWN E CTR USAF AFDW SAF/FMIE DEAMS FMO" userId="87e26c44-d3ae-420c-9ad3-bdb4321f521c" providerId="ADAL" clId="{8787A860-753F-490D-96AE-8D15B0F67FEC}" dt="2025-04-23T16:57:39.152" v="0"/>
          <ac:picMkLst>
            <pc:docMk/>
            <pc:sldMk cId="2466886931" sldId="1236"/>
            <ac:picMk id="6" creationId="{157CDF8E-CD08-D9A6-F54D-5698F3950DC1}"/>
          </ac:picMkLst>
        </pc:picChg>
        <pc:picChg chg="add">
          <ac:chgData name="COIL, SHAWN E CTR USAF AFDW SAF/FMIE DEAMS FMO" userId="87e26c44-d3ae-420c-9ad3-bdb4321f521c" providerId="ADAL" clId="{8787A860-753F-490D-96AE-8D15B0F67FEC}" dt="2025-04-23T16:57:44.440" v="1"/>
          <ac:picMkLst>
            <pc:docMk/>
            <pc:sldMk cId="2466886931" sldId="1236"/>
            <ac:picMk id="7" creationId="{4ADCC453-B64B-11C8-5F4D-7C28DBBDFC89}"/>
          </ac:picMkLst>
        </pc:picChg>
      </pc:sldChg>
      <pc:sldChg chg="add">
        <pc:chgData name="COIL, SHAWN E CTR USAF AFDW SAF/FMIE DEAMS FMO" userId="87e26c44-d3ae-420c-9ad3-bdb4321f521c" providerId="ADAL" clId="{8787A860-753F-490D-96AE-8D15B0F67FEC}" dt="2025-04-23T16:58:21.307" v="15"/>
        <pc:sldMkLst>
          <pc:docMk/>
          <pc:sldMk cId="3921559513" sldId="2147479735"/>
        </pc:sldMkLst>
      </pc:sldChg>
      <pc:sldChg chg="addSp delSp modSp new mod">
        <pc:chgData name="COIL, SHAWN E CTR USAF AFDW SAF/FMIE DEAMS FMO" userId="87e26c44-d3ae-420c-9ad3-bdb4321f521c" providerId="ADAL" clId="{8787A860-753F-490D-96AE-8D15B0F67FEC}" dt="2025-04-23T17:06:40.927" v="100" actId="14100"/>
        <pc:sldMkLst>
          <pc:docMk/>
          <pc:sldMk cId="2843341672" sldId="2147479736"/>
        </pc:sldMkLst>
        <pc:spChg chg="mod">
          <ac:chgData name="COIL, SHAWN E CTR USAF AFDW SAF/FMIE DEAMS FMO" userId="87e26c44-d3ae-420c-9ad3-bdb4321f521c" providerId="ADAL" clId="{8787A860-753F-490D-96AE-8D15B0F67FEC}" dt="2025-04-23T17:06:12.978" v="98" actId="20577"/>
          <ac:spMkLst>
            <pc:docMk/>
            <pc:sldMk cId="2843341672" sldId="2147479736"/>
            <ac:spMk id="2" creationId="{32FADBAD-8EC2-BDF2-4275-95A6AC4645CE}"/>
          </ac:spMkLst>
        </pc:spChg>
        <pc:spChg chg="del">
          <ac:chgData name="COIL, SHAWN E CTR USAF AFDW SAF/FMIE DEAMS FMO" userId="87e26c44-d3ae-420c-9ad3-bdb4321f521c" providerId="ADAL" clId="{8787A860-753F-490D-96AE-8D15B0F67FEC}" dt="2025-04-23T17:02:04.400" v="58" actId="478"/>
          <ac:spMkLst>
            <pc:docMk/>
            <pc:sldMk cId="2843341672" sldId="2147479736"/>
            <ac:spMk id="3" creationId="{3179B6AA-BBDF-F59C-427A-866DAF03D688}"/>
          </ac:spMkLst>
        </pc:spChg>
        <pc:spChg chg="mod">
          <ac:chgData name="COIL, SHAWN E CTR USAF AFDW SAF/FMIE DEAMS FMO" userId="87e26c44-d3ae-420c-9ad3-bdb4321f521c" providerId="ADAL" clId="{8787A860-753F-490D-96AE-8D15B0F67FEC}" dt="2025-04-23T17:06:40.927" v="100" actId="14100"/>
          <ac:spMkLst>
            <pc:docMk/>
            <pc:sldMk cId="2843341672" sldId="2147479736"/>
            <ac:spMk id="9" creationId="{135658DA-3BB2-B863-6B92-0133477587DC}"/>
          </ac:spMkLst>
        </pc:spChg>
        <pc:grpChg chg="mod">
          <ac:chgData name="COIL, SHAWN E CTR USAF AFDW SAF/FMIE DEAMS FMO" userId="87e26c44-d3ae-420c-9ad3-bdb4321f521c" providerId="ADAL" clId="{8787A860-753F-490D-96AE-8D15B0F67FEC}" dt="2025-04-23T17:04:28.140" v="89" actId="338"/>
          <ac:grpSpMkLst>
            <pc:docMk/>
            <pc:sldMk cId="2843341672" sldId="2147479736"/>
            <ac:grpSpMk id="1" creationId="{00000000-0000-0000-0000-000000000000}"/>
          </ac:grpSpMkLst>
        </pc:grpChg>
        <pc:grpChg chg="mod">
          <ac:chgData name="COIL, SHAWN E CTR USAF AFDW SAF/FMIE DEAMS FMO" userId="87e26c44-d3ae-420c-9ad3-bdb4321f521c" providerId="ADAL" clId="{8787A860-753F-490D-96AE-8D15B0F67FEC}" dt="2025-04-23T17:06:40.927" v="100" actId="14100"/>
          <ac:grpSpMkLst>
            <pc:docMk/>
            <pc:sldMk cId="2843341672" sldId="2147479736"/>
            <ac:grpSpMk id="8" creationId="{BA663AEB-2569-8912-BA95-0AA2440488FA}"/>
          </ac:grpSpMkLst>
        </pc:grpChg>
        <pc:picChg chg="add del mod ord">
          <ac:chgData name="COIL, SHAWN E CTR USAF AFDW SAF/FMIE DEAMS FMO" userId="87e26c44-d3ae-420c-9ad3-bdb4321f521c" providerId="ADAL" clId="{8787A860-753F-490D-96AE-8D15B0F67FEC}" dt="2025-04-23T17:04:28.140" v="89" actId="338"/>
          <ac:picMkLst>
            <pc:docMk/>
            <pc:sldMk cId="2843341672" sldId="2147479736"/>
            <ac:picMk id="5" creationId="{F7633BB8-54CC-FAA9-98A7-2254C4456F5D}"/>
          </ac:picMkLst>
        </pc:picChg>
        <pc:picChg chg="add mod ord">
          <ac:chgData name="COIL, SHAWN E CTR USAF AFDW SAF/FMIE DEAMS FMO" userId="87e26c44-d3ae-420c-9ad3-bdb4321f521c" providerId="ADAL" clId="{8787A860-753F-490D-96AE-8D15B0F67FEC}" dt="2025-04-23T17:05:25.906" v="91" actId="166"/>
          <ac:picMkLst>
            <pc:docMk/>
            <pc:sldMk cId="2843341672" sldId="2147479736"/>
            <ac:picMk id="7" creationId="{A71857D6-FF5E-01C8-8E1B-89A3F573E3BE}"/>
          </ac:picMkLst>
        </pc:picChg>
        <pc:picChg chg="mod">
          <ac:chgData name="COIL, SHAWN E CTR USAF AFDW SAF/FMIE DEAMS FMO" userId="87e26c44-d3ae-420c-9ad3-bdb4321f521c" providerId="ADAL" clId="{8787A860-753F-490D-96AE-8D15B0F67FEC}" dt="2025-04-23T17:06:40.927" v="100" actId="14100"/>
          <ac:picMkLst>
            <pc:docMk/>
            <pc:sldMk cId="2843341672" sldId="2147479736"/>
            <ac:picMk id="1029" creationId="{24A2E2BF-239A-6043-515B-B4D2EC52E563}"/>
          </ac:picMkLst>
        </pc:picChg>
      </pc:sldChg>
      <pc:sldChg chg="add del setBg">
        <pc:chgData name="COIL, SHAWN E CTR USAF AFDW SAF/FMIE DEAMS FMO" userId="87e26c44-d3ae-420c-9ad3-bdb4321f521c" providerId="ADAL" clId="{8787A860-753F-490D-96AE-8D15B0F67FEC}" dt="2025-04-23T17:00:33.891" v="51" actId="47"/>
        <pc:sldMkLst>
          <pc:docMk/>
          <pc:sldMk cId="3296793032" sldId="214747973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2" y="0"/>
            <a:ext cx="3111623" cy="468688"/>
          </a:xfrm>
          <a:prstGeom prst="rect">
            <a:avLst/>
          </a:prstGeom>
          <a:noFill/>
          <a:ln w="12700">
            <a:noFill/>
            <a:miter lim="800000"/>
            <a:headEnd/>
            <a:tailEnd/>
          </a:ln>
          <a:effectLst/>
        </p:spPr>
        <p:txBody>
          <a:bodyPr vert="horz" wrap="square" lIns="94536" tIns="47264" rIns="94536" bIns="47264" numCol="1" anchor="t" anchorCtr="0" compatLnSpc="1">
            <a:prstTxWarp prst="textNoShape">
              <a:avLst/>
            </a:prstTxWarp>
          </a:bodyPr>
          <a:lstStyle>
            <a:lvl1pPr algn="l">
              <a:defRPr sz="1200">
                <a:latin typeface="Arial" charset="0"/>
              </a:defRPr>
            </a:lvl1pPr>
          </a:lstStyle>
          <a:p>
            <a:pPr>
              <a:defRPr/>
            </a:pPr>
            <a:endParaRPr lang="en-US"/>
          </a:p>
        </p:txBody>
      </p:sp>
      <p:sp>
        <p:nvSpPr>
          <p:cNvPr id="82947" name="Rectangle 3"/>
          <p:cNvSpPr>
            <a:spLocks noGrp="1" noChangeArrowheads="1"/>
          </p:cNvSpPr>
          <p:nvPr>
            <p:ph type="dt" sz="quarter" idx="1"/>
          </p:nvPr>
        </p:nvSpPr>
        <p:spPr bwMode="auto">
          <a:xfrm>
            <a:off x="4067547" y="0"/>
            <a:ext cx="3111623" cy="468688"/>
          </a:xfrm>
          <a:prstGeom prst="rect">
            <a:avLst/>
          </a:prstGeom>
          <a:noFill/>
          <a:ln w="12700">
            <a:noFill/>
            <a:miter lim="800000"/>
            <a:headEnd/>
            <a:tailEnd/>
          </a:ln>
          <a:effectLst/>
        </p:spPr>
        <p:txBody>
          <a:bodyPr vert="horz" wrap="square" lIns="94536" tIns="47264" rIns="94536" bIns="47264" numCol="1" anchor="t" anchorCtr="0" compatLnSpc="1">
            <a:prstTxWarp prst="textNoShape">
              <a:avLst/>
            </a:prstTxWarp>
          </a:bodyPr>
          <a:lstStyle>
            <a:lvl1pPr algn="r">
              <a:defRPr sz="1200">
                <a:latin typeface="Arial" charset="0"/>
              </a:defRPr>
            </a:lvl1pPr>
          </a:lstStyle>
          <a:p>
            <a:pPr>
              <a:defRPr/>
            </a:pPr>
            <a:endParaRPr lang="en-US"/>
          </a:p>
        </p:txBody>
      </p:sp>
      <p:sp>
        <p:nvSpPr>
          <p:cNvPr id="82948" name="Rectangle 4"/>
          <p:cNvSpPr>
            <a:spLocks noGrp="1" noChangeArrowheads="1"/>
          </p:cNvSpPr>
          <p:nvPr>
            <p:ph type="ftr" sz="quarter" idx="2"/>
          </p:nvPr>
        </p:nvSpPr>
        <p:spPr bwMode="auto">
          <a:xfrm>
            <a:off x="2" y="8982635"/>
            <a:ext cx="3111623" cy="468688"/>
          </a:xfrm>
          <a:prstGeom prst="rect">
            <a:avLst/>
          </a:prstGeom>
          <a:noFill/>
          <a:ln w="12700">
            <a:noFill/>
            <a:miter lim="800000"/>
            <a:headEnd/>
            <a:tailEnd/>
          </a:ln>
          <a:effectLst/>
        </p:spPr>
        <p:txBody>
          <a:bodyPr vert="horz" wrap="square" lIns="94536" tIns="47264" rIns="94536" bIns="47264" numCol="1" anchor="b" anchorCtr="0" compatLnSpc="1">
            <a:prstTxWarp prst="textNoShape">
              <a:avLst/>
            </a:prstTxWarp>
          </a:bodyPr>
          <a:lstStyle>
            <a:lvl1pPr algn="l">
              <a:defRPr sz="1200">
                <a:latin typeface="Arial" charset="0"/>
              </a:defRPr>
            </a:lvl1pPr>
          </a:lstStyle>
          <a:p>
            <a:pPr>
              <a:defRPr/>
            </a:pPr>
            <a:endParaRPr lang="en-US"/>
          </a:p>
        </p:txBody>
      </p:sp>
      <p:sp>
        <p:nvSpPr>
          <p:cNvPr id="82949" name="Rectangle 5"/>
          <p:cNvSpPr>
            <a:spLocks noGrp="1" noChangeArrowheads="1"/>
          </p:cNvSpPr>
          <p:nvPr>
            <p:ph type="sldNum" sz="quarter" idx="3"/>
          </p:nvPr>
        </p:nvSpPr>
        <p:spPr bwMode="auto">
          <a:xfrm>
            <a:off x="4067547" y="8982635"/>
            <a:ext cx="3111623" cy="468688"/>
          </a:xfrm>
          <a:prstGeom prst="rect">
            <a:avLst/>
          </a:prstGeom>
          <a:noFill/>
          <a:ln w="12700">
            <a:noFill/>
            <a:miter lim="800000"/>
            <a:headEnd/>
            <a:tailEnd/>
          </a:ln>
          <a:effectLst/>
        </p:spPr>
        <p:txBody>
          <a:bodyPr vert="horz" wrap="square" lIns="94536" tIns="47264" rIns="94536" bIns="47264" numCol="1" anchor="b" anchorCtr="0" compatLnSpc="1">
            <a:prstTxWarp prst="textNoShape">
              <a:avLst/>
            </a:prstTxWarp>
          </a:bodyPr>
          <a:lstStyle>
            <a:lvl1pPr algn="r">
              <a:defRPr sz="1200"/>
            </a:lvl1pPr>
          </a:lstStyle>
          <a:p>
            <a:pPr>
              <a:defRPr/>
            </a:pPr>
            <a:fld id="{2ACBEDDB-57D7-4635-B664-DB06534866CC}" type="slidenum">
              <a:rPr lang="en-US" altLang="en-US"/>
              <a:pPr>
                <a:defRPr/>
              </a:pPr>
              <a:t>‹#›</a:t>
            </a:fld>
            <a:endParaRPr lang="en-US" altLang="en-US"/>
          </a:p>
        </p:txBody>
      </p:sp>
    </p:spTree>
    <p:extLst>
      <p:ext uri="{BB962C8B-B14F-4D97-AF65-F5344CB8AC3E}">
        <p14:creationId xmlns:p14="http://schemas.microsoft.com/office/powerpoint/2010/main" val="412215900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8T20:32:22.072"/>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8T20:34:12.410"/>
    </inkml:context>
    <inkml:brush xml:id="br0">
      <inkml:brushProperty name="width" value="0.05" units="cm"/>
      <inkml:brushProperty name="height" value="0.0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2"/>
            <a:ext cx="3111623" cy="473536"/>
          </a:xfrm>
          <a:prstGeom prst="rect">
            <a:avLst/>
          </a:prstGeom>
          <a:noFill/>
          <a:ln w="9525">
            <a:noFill/>
            <a:miter lim="800000"/>
            <a:headEnd/>
            <a:tailEnd/>
          </a:ln>
          <a:effectLst/>
        </p:spPr>
        <p:txBody>
          <a:bodyPr vert="horz" wrap="square" lIns="94536" tIns="47264" rIns="94536" bIns="47264" numCol="1" anchor="t" anchorCtr="0" compatLnSpc="1">
            <a:prstTxWarp prst="textNoShape">
              <a:avLst/>
            </a:prstTxWarp>
          </a:bodyPr>
          <a:lstStyle>
            <a:lvl1pPr algn="l">
              <a:defRPr sz="1200">
                <a:latin typeface="Arial" charset="0"/>
              </a:defRPr>
            </a:lvl1pPr>
          </a:lstStyle>
          <a:p>
            <a:pPr>
              <a:defRPr/>
            </a:pPr>
            <a:endParaRPr lang="en-US"/>
          </a:p>
        </p:txBody>
      </p:sp>
      <p:sp>
        <p:nvSpPr>
          <p:cNvPr id="39939" name="Rectangle 3"/>
          <p:cNvSpPr>
            <a:spLocks noGrp="1" noChangeArrowheads="1"/>
          </p:cNvSpPr>
          <p:nvPr>
            <p:ph type="dt" idx="1"/>
          </p:nvPr>
        </p:nvSpPr>
        <p:spPr bwMode="auto">
          <a:xfrm>
            <a:off x="4067547" y="2"/>
            <a:ext cx="3111623" cy="473536"/>
          </a:xfrm>
          <a:prstGeom prst="rect">
            <a:avLst/>
          </a:prstGeom>
          <a:noFill/>
          <a:ln w="9525">
            <a:noFill/>
            <a:miter lim="800000"/>
            <a:headEnd/>
            <a:tailEnd/>
          </a:ln>
          <a:effectLst/>
        </p:spPr>
        <p:txBody>
          <a:bodyPr vert="horz" wrap="square" lIns="94536" tIns="47264" rIns="94536" bIns="47264"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434975" y="709613"/>
            <a:ext cx="6308725" cy="3549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57549" y="4496168"/>
            <a:ext cx="5264074" cy="4258591"/>
          </a:xfrm>
          <a:prstGeom prst="rect">
            <a:avLst/>
          </a:prstGeom>
          <a:noFill/>
          <a:ln w="9525">
            <a:noFill/>
            <a:miter lim="800000"/>
            <a:headEnd/>
            <a:tailEnd/>
          </a:ln>
          <a:effectLst/>
        </p:spPr>
        <p:txBody>
          <a:bodyPr vert="horz" wrap="square" lIns="94536" tIns="47264" rIns="94536" bIns="4726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2" y="8990717"/>
            <a:ext cx="3111623" cy="473535"/>
          </a:xfrm>
          <a:prstGeom prst="rect">
            <a:avLst/>
          </a:prstGeom>
          <a:noFill/>
          <a:ln w="9525">
            <a:noFill/>
            <a:miter lim="800000"/>
            <a:headEnd/>
            <a:tailEnd/>
          </a:ln>
          <a:effectLst/>
        </p:spPr>
        <p:txBody>
          <a:bodyPr vert="horz" wrap="square" lIns="94536" tIns="47264" rIns="94536" bIns="47264" numCol="1" anchor="b" anchorCtr="0" compatLnSpc="1">
            <a:prstTxWarp prst="textNoShape">
              <a:avLst/>
            </a:prstTxWarp>
          </a:bodyPr>
          <a:lstStyle>
            <a:lvl1pPr algn="l">
              <a:defRPr sz="1200">
                <a:latin typeface="Arial" charset="0"/>
              </a:defRPr>
            </a:lvl1pPr>
          </a:lstStyle>
          <a:p>
            <a:pPr>
              <a:defRPr/>
            </a:pPr>
            <a:endParaRPr lang="en-US"/>
          </a:p>
        </p:txBody>
      </p:sp>
      <p:sp>
        <p:nvSpPr>
          <p:cNvPr id="39943" name="Rectangle 7"/>
          <p:cNvSpPr>
            <a:spLocks noGrp="1" noChangeArrowheads="1"/>
          </p:cNvSpPr>
          <p:nvPr>
            <p:ph type="sldNum" sz="quarter" idx="5"/>
          </p:nvPr>
        </p:nvSpPr>
        <p:spPr bwMode="auto">
          <a:xfrm>
            <a:off x="4067547" y="8990717"/>
            <a:ext cx="3111623" cy="473535"/>
          </a:xfrm>
          <a:prstGeom prst="rect">
            <a:avLst/>
          </a:prstGeom>
          <a:noFill/>
          <a:ln w="9525">
            <a:noFill/>
            <a:miter lim="800000"/>
            <a:headEnd/>
            <a:tailEnd/>
          </a:ln>
          <a:effectLst/>
        </p:spPr>
        <p:txBody>
          <a:bodyPr vert="horz" wrap="square" lIns="94536" tIns="47264" rIns="94536" bIns="47264" numCol="1" anchor="b" anchorCtr="0" compatLnSpc="1">
            <a:prstTxWarp prst="textNoShape">
              <a:avLst/>
            </a:prstTxWarp>
          </a:bodyPr>
          <a:lstStyle>
            <a:lvl1pPr algn="r">
              <a:defRPr sz="1200"/>
            </a:lvl1pPr>
          </a:lstStyle>
          <a:p>
            <a:pPr>
              <a:defRPr/>
            </a:pPr>
            <a:fld id="{E086523A-FEC2-41E9-B5D1-823A41D84F1B}" type="slidenum">
              <a:rPr lang="en-US" altLang="en-US"/>
              <a:pPr>
                <a:defRPr/>
              </a:pPr>
              <a:t>‹#›</a:t>
            </a:fld>
            <a:endParaRPr lang="en-US" altLang="en-US"/>
          </a:p>
        </p:txBody>
      </p:sp>
    </p:spTree>
    <p:extLst>
      <p:ext uri="{BB962C8B-B14F-4D97-AF65-F5344CB8AC3E}">
        <p14:creationId xmlns:p14="http://schemas.microsoft.com/office/powerpoint/2010/main" val="304781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type="sldNum" sz="quarter" idx="5"/>
          </p:nvPr>
        </p:nvSpPr>
        <p:spPr/>
        <p:txBody>
          <a:bodyPr/>
          <a:lstStyle/>
          <a:p>
            <a:pPr marL="0" marR="0" lvl="0" indent="0" algn="r" defTabSz="923252" rtl="0" eaLnBrk="0" fontAlgn="base" latinLnBrk="0" hangingPunct="0">
              <a:lnSpc>
                <a:spcPct val="100000"/>
              </a:lnSpc>
              <a:spcBef>
                <a:spcPct val="0"/>
              </a:spcBef>
              <a:spcAft>
                <a:spcPct val="0"/>
              </a:spcAft>
              <a:buClrTx/>
              <a:buSzTx/>
              <a:buFontTx/>
              <a:buNone/>
              <a:tabLst/>
              <a:defRPr/>
            </a:pPr>
            <a:fld id="{BC851607-CDDF-4718-AE3C-7AC7E5396B41}" type="slidenum">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23252" rtl="0" eaLnBrk="0" fontAlgn="base" latinLnBrk="0" hangingPunct="0">
                <a:lnSpc>
                  <a:spcPct val="100000"/>
                </a:lnSpc>
                <a:spcBef>
                  <a:spcPct val="0"/>
                </a:spcBef>
                <a:spcAft>
                  <a:spcPct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140" name="Rectangle 2"/>
          <p:cNvSpPr>
            <a:spLocks noGrp="1" noRot="1" noChangeAspect="1" noChangeArrowheads="1" noTextEdit="1"/>
          </p:cNvSpPr>
          <p:nvPr>
            <p:ph type="sldImg"/>
          </p:nvPr>
        </p:nvSpPr>
        <p:spPr>
          <a:xfrm>
            <a:off x="409575" y="698500"/>
            <a:ext cx="6205538" cy="3490913"/>
          </a:xfrm>
          <a:ln/>
        </p:spPr>
      </p:sp>
      <p:sp>
        <p:nvSpPr>
          <p:cNvPr id="91141" name="Rectangle 3"/>
          <p:cNvSpPr>
            <a:spLocks noGrp="1" noChangeArrowheads="1"/>
          </p:cNvSpPr>
          <p:nvPr>
            <p:ph type="body" idx="1"/>
          </p:nvPr>
        </p:nvSpPr>
        <p:spPr>
          <a:xfrm>
            <a:off x="936416" y="4797626"/>
            <a:ext cx="5150273" cy="3680084"/>
          </a:xfrm>
          <a:noFill/>
          <a:ln/>
        </p:spPr>
        <p:txBody>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82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solidFill>
                  <a:schemeClr val="tx1"/>
                </a:solidFill>
                <a:latin typeface="Times New Roman"/>
                <a:cs typeface="Times New Roman"/>
              </a:rPr>
              <a:t>As we move forward with this critical initiative to rationalize our FM IT systems, collaboration and a well-defined plan are essential. Here are some of the next steps we'll be taking:</a:t>
            </a:r>
          </a:p>
          <a:p>
            <a:endParaRPr lang="en-US" sz="1400">
              <a:solidFill>
                <a:schemeClr val="tx1"/>
              </a:solidFill>
              <a:latin typeface="Times New Roman"/>
              <a:cs typeface="Times New Roman"/>
            </a:endParaRPr>
          </a:p>
          <a:p>
            <a:r>
              <a:rPr lang="en-US" sz="1400">
                <a:solidFill>
                  <a:schemeClr val="tx1"/>
                </a:solidFill>
                <a:latin typeface="Times New Roman"/>
                <a:cs typeface="Times New Roman"/>
              </a:rPr>
              <a:t>●</a:t>
            </a:r>
            <a:r>
              <a:rPr lang="en-US" sz="1400" b="1">
                <a:solidFill>
                  <a:schemeClr val="tx1"/>
                </a:solidFill>
                <a:latin typeface="Times New Roman"/>
                <a:cs typeface="Times New Roman"/>
              </a:rPr>
              <a:t>Develop Consensus:</a:t>
            </a:r>
            <a:r>
              <a:rPr lang="en-US" sz="1400">
                <a:solidFill>
                  <a:schemeClr val="tx1"/>
                </a:solidFill>
                <a:latin typeface="Times New Roman"/>
                <a:cs typeface="Times New Roman"/>
              </a:rPr>
              <a:t> The FM CIO team will continue to work closely with all stakeholders to ensure we have a shared understanding and agreement on the proposed path forward. Your input is critical to the success of this initiative.</a:t>
            </a:r>
          </a:p>
          <a:p>
            <a:r>
              <a:rPr lang="en-US" sz="1400">
                <a:solidFill>
                  <a:schemeClr val="tx1"/>
                </a:solidFill>
                <a:latin typeface="Times New Roman"/>
                <a:cs typeface="Times New Roman"/>
              </a:rPr>
              <a:t>●</a:t>
            </a:r>
            <a:r>
              <a:rPr lang="en-US" sz="1400" b="1">
                <a:solidFill>
                  <a:schemeClr val="tx1"/>
                </a:solidFill>
                <a:latin typeface="Times New Roman"/>
                <a:cs typeface="Times New Roman"/>
              </a:rPr>
              <a:t>Seek Participation:</a:t>
            </a:r>
            <a:r>
              <a:rPr lang="en-US" sz="1400">
                <a:solidFill>
                  <a:schemeClr val="tx1"/>
                </a:solidFill>
                <a:latin typeface="Times New Roman"/>
                <a:cs typeface="Times New Roman"/>
              </a:rPr>
              <a:t> We'll actively engage stakeholders in the development of detailed Plans of Action and Milestones (POAMs) for each system implementation. This will ensure that the transition is smooth and aligned with your specific needs.</a:t>
            </a:r>
          </a:p>
          <a:p>
            <a:r>
              <a:rPr lang="en-US" sz="1400">
                <a:solidFill>
                  <a:schemeClr val="tx1"/>
                </a:solidFill>
                <a:latin typeface="Times New Roman"/>
                <a:cs typeface="Times New Roman"/>
              </a:rPr>
              <a:t>●</a:t>
            </a:r>
            <a:r>
              <a:rPr lang="en-US" sz="1400" b="1">
                <a:solidFill>
                  <a:schemeClr val="tx1"/>
                </a:solidFill>
                <a:latin typeface="Times New Roman"/>
                <a:cs typeface="Times New Roman"/>
              </a:rPr>
              <a:t>Provide SMEs:</a:t>
            </a:r>
            <a:r>
              <a:rPr lang="en-US" sz="1400">
                <a:solidFill>
                  <a:schemeClr val="tx1"/>
                </a:solidFill>
                <a:latin typeface="Times New Roman"/>
                <a:cs typeface="Times New Roman"/>
              </a:rPr>
              <a:t> We'll rely on the expertise of experienced end-users and technical experts from your teams. Their insights will be invaluable in guiding the implementation process and ensuring that the new systems meet your functional requirements.</a:t>
            </a:r>
          </a:p>
          <a:p>
            <a:r>
              <a:rPr lang="en-US" sz="1400">
                <a:solidFill>
                  <a:schemeClr val="tx1"/>
                </a:solidFill>
                <a:latin typeface="Times New Roman"/>
                <a:cs typeface="Times New Roman"/>
              </a:rPr>
              <a:t>●</a:t>
            </a:r>
            <a:r>
              <a:rPr lang="en-US" sz="1400" b="1">
                <a:solidFill>
                  <a:schemeClr val="tx1"/>
                </a:solidFill>
                <a:latin typeface="Times New Roman"/>
                <a:cs typeface="Times New Roman"/>
              </a:rPr>
              <a:t>Conduct Reviews:</a:t>
            </a:r>
            <a:r>
              <a:rPr lang="en-US" sz="1400">
                <a:solidFill>
                  <a:schemeClr val="tx1"/>
                </a:solidFill>
                <a:latin typeface="Times New Roman"/>
                <a:cs typeface="Times New Roman"/>
              </a:rPr>
              <a:t> The CIO team will conduct thorough reviews of system requirements and functionality to guarantee that the new solutions align with your operational needs and processes.</a:t>
            </a:r>
          </a:p>
          <a:p>
            <a:r>
              <a:rPr lang="en-US" sz="1400">
                <a:solidFill>
                  <a:schemeClr val="tx1"/>
                </a:solidFill>
                <a:latin typeface="Times New Roman"/>
                <a:cs typeface="Times New Roman"/>
              </a:rPr>
              <a:t>●</a:t>
            </a:r>
            <a:r>
              <a:rPr lang="en-US" sz="1400" b="1">
                <a:solidFill>
                  <a:schemeClr val="tx1"/>
                </a:solidFill>
                <a:latin typeface="Times New Roman"/>
                <a:cs typeface="Times New Roman"/>
              </a:rPr>
              <a:t>Develop Architecture:</a:t>
            </a:r>
            <a:r>
              <a:rPr lang="en-US" sz="1400">
                <a:solidFill>
                  <a:schemeClr val="tx1"/>
                </a:solidFill>
                <a:latin typeface="Times New Roman"/>
                <a:cs typeface="Times New Roman"/>
              </a:rPr>
              <a:t> The CIO team is creating comprehensive system and data-level architectures, standardizing artifact formats for consistency and ease of integration.</a:t>
            </a:r>
          </a:p>
          <a:p>
            <a:r>
              <a:rPr lang="en-US" sz="1400">
                <a:solidFill>
                  <a:schemeClr val="tx1"/>
                </a:solidFill>
                <a:latin typeface="Times New Roman"/>
                <a:cs typeface="Times New Roman"/>
              </a:rPr>
              <a:t>●</a:t>
            </a:r>
            <a:r>
              <a:rPr lang="en-US" sz="1400" b="1">
                <a:solidFill>
                  <a:schemeClr val="tx1"/>
                </a:solidFill>
                <a:latin typeface="Times New Roman"/>
                <a:cs typeface="Times New Roman"/>
              </a:rPr>
              <a:t>Establish Timeline:</a:t>
            </a:r>
            <a:r>
              <a:rPr lang="en-US" sz="1400">
                <a:solidFill>
                  <a:schemeClr val="tx1"/>
                </a:solidFill>
                <a:latin typeface="Times New Roman"/>
                <a:cs typeface="Times New Roman"/>
              </a:rPr>
              <a:t> Development a realistic and executable timelines for implementation is critical and must account the complexities and dependencies involved.</a:t>
            </a:r>
          </a:p>
          <a:p>
            <a:r>
              <a:rPr lang="en-US" sz="1400">
                <a:solidFill>
                  <a:schemeClr val="tx1"/>
                </a:solidFill>
                <a:latin typeface="Times New Roman"/>
                <a:cs typeface="Times New Roman"/>
              </a:rPr>
              <a:t>●</a:t>
            </a:r>
            <a:r>
              <a:rPr lang="en-US" sz="1400" b="1">
                <a:solidFill>
                  <a:schemeClr val="tx1"/>
                </a:solidFill>
                <a:latin typeface="Times New Roman"/>
                <a:cs typeface="Times New Roman"/>
              </a:rPr>
              <a:t>Advocate for Resources:</a:t>
            </a:r>
            <a:r>
              <a:rPr lang="en-US" sz="1400">
                <a:solidFill>
                  <a:schemeClr val="tx1"/>
                </a:solidFill>
                <a:latin typeface="Times New Roman"/>
                <a:cs typeface="Times New Roman"/>
              </a:rPr>
              <a:t> We'll actively advocate for the necessary resources to execute this plan effectively, ensuring that we have the personnel, funding, and tools required for success.</a:t>
            </a:r>
          </a:p>
          <a:p>
            <a:r>
              <a:rPr lang="en-US" sz="1400">
                <a:solidFill>
                  <a:schemeClr val="tx1"/>
                </a:solidFill>
                <a:latin typeface="Times New Roman"/>
                <a:cs typeface="Times New Roman"/>
              </a:rPr>
              <a:t>●</a:t>
            </a:r>
            <a:r>
              <a:rPr lang="en-US" sz="1400" b="1">
                <a:solidFill>
                  <a:schemeClr val="tx1"/>
                </a:solidFill>
                <a:latin typeface="Times New Roman"/>
                <a:cs typeface="Times New Roman"/>
              </a:rPr>
              <a:t>Facilitate Change Management:</a:t>
            </a:r>
            <a:r>
              <a:rPr lang="en-US" sz="1400">
                <a:solidFill>
                  <a:schemeClr val="tx1"/>
                </a:solidFill>
                <a:latin typeface="Times New Roman"/>
                <a:cs typeface="Times New Roman"/>
              </a:rPr>
              <a:t> Change can be challenging; therefore, we'll implement robust organizational change management strategies to support a smooth transition and minimize disruption.</a:t>
            </a:r>
          </a:p>
          <a:p>
            <a:r>
              <a:rPr lang="en-US" sz="1400">
                <a:solidFill>
                  <a:schemeClr val="tx1"/>
                </a:solidFill>
                <a:latin typeface="Times New Roman"/>
                <a:cs typeface="Times New Roman"/>
              </a:rPr>
              <a:t>●</a:t>
            </a:r>
            <a:r>
              <a:rPr lang="en-US" sz="1400" b="1">
                <a:solidFill>
                  <a:schemeClr val="tx1"/>
                </a:solidFill>
                <a:latin typeface="Times New Roman"/>
                <a:cs typeface="Times New Roman"/>
              </a:rPr>
              <a:t>Prioritize Communications and Training:</a:t>
            </a:r>
            <a:r>
              <a:rPr lang="en-US" sz="1400">
                <a:solidFill>
                  <a:schemeClr val="tx1"/>
                </a:solidFill>
                <a:latin typeface="Times New Roman"/>
                <a:cs typeface="Times New Roman"/>
              </a:rPr>
              <a:t> We'll develop and implement comprehensive communication and training plans to ensure that all users are informed and prepared for the new systems and processes.</a:t>
            </a:r>
          </a:p>
          <a:p>
            <a:endParaRPr lang="en-US" sz="1400">
              <a:solidFill>
                <a:schemeClr val="tx1"/>
              </a:solidFill>
              <a:latin typeface="Times New Roman"/>
              <a:cs typeface="Times New Roman"/>
            </a:endParaRPr>
          </a:p>
          <a:p>
            <a:r>
              <a:rPr lang="en-US" sz="1400">
                <a:solidFill>
                  <a:schemeClr val="tx1"/>
                </a:solidFill>
                <a:latin typeface="Times New Roman"/>
                <a:cs typeface="Times New Roman"/>
              </a:rPr>
              <a:t>The FM CIO team is committed to working hand-in-hand with you throughout this journey. Your involvement and support are crucial to achieving our shared vision of a more streamlined, efficient, and effective FM IT environment. Thank you for your partnership. We look forward to embarking on this exciting transformation together.</a:t>
            </a:r>
          </a:p>
        </p:txBody>
      </p:sp>
      <p:sp>
        <p:nvSpPr>
          <p:cNvPr id="4" name="Slide Number Placeholder 3"/>
          <p:cNvSpPr>
            <a:spLocks noGrp="1"/>
          </p:cNvSpPr>
          <p:nvPr>
            <p:ph type="sldNum" sz="quarter" idx="5"/>
          </p:nvPr>
        </p:nvSpPr>
        <p:spPr/>
        <p:txBody>
          <a:bodyPr/>
          <a:lstStyle/>
          <a:p>
            <a:pPr>
              <a:defRPr/>
            </a:pPr>
            <a:fld id="{E086523A-FEC2-41E9-B5D1-823A41D84F1B}" type="slidenum">
              <a:rPr lang="en-US" altLang="en-US"/>
              <a:pPr>
                <a:defRPr/>
              </a:pPr>
              <a:t>16</a:t>
            </a:fld>
            <a:endParaRPr lang="en-US" altLang="en-US"/>
          </a:p>
        </p:txBody>
      </p:sp>
    </p:spTree>
    <p:extLst>
      <p:ext uri="{BB962C8B-B14F-4D97-AF65-F5344CB8AC3E}">
        <p14:creationId xmlns:p14="http://schemas.microsoft.com/office/powerpoint/2010/main" val="153786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7276E-3415-4881-9E68-A186A4B2A6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40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2335E"/>
                </a:solidFill>
                <a:effectLst/>
                <a:uLnTx/>
                <a:uFillTx/>
                <a:latin typeface="Arial" panose="020B0604020202020204" pitchFamily="34" charset="0"/>
                <a:ea typeface="+mn-ea"/>
                <a:cs typeface="Arial" panose="020B0604020202020204" pitchFamily="34" charset="0"/>
              </a:rPr>
              <a:t>The revised </a:t>
            </a:r>
            <a:r>
              <a:rPr kumimoji="0" lang="en-US" sz="1600" b="1" i="0" u="none" strike="noStrike" kern="1200" cap="none" spc="0" normalizeH="0" baseline="0" noProof="0" dirty="0">
                <a:ln>
                  <a:noFill/>
                </a:ln>
                <a:solidFill>
                  <a:srgbClr val="02335E"/>
                </a:solidFill>
                <a:effectLst/>
                <a:uLnTx/>
                <a:uFillTx/>
                <a:latin typeface="Arial" panose="020B0604020202020204" pitchFamily="34" charset="0"/>
                <a:ea typeface="+mn-ea"/>
                <a:cs typeface="Arial" panose="020B0604020202020204" pitchFamily="34" charset="0"/>
              </a:rPr>
              <a:t>SAF/FM Operational Concept Graphic (OV-1) </a:t>
            </a:r>
            <a:r>
              <a:rPr kumimoji="0" lang="en-US" sz="1600" b="0" i="0" u="none" strike="noStrike" kern="1200" cap="none" spc="0" normalizeH="0" baseline="0" noProof="0" dirty="0">
                <a:ln>
                  <a:noFill/>
                </a:ln>
                <a:solidFill>
                  <a:srgbClr val="02335E"/>
                </a:solidFill>
                <a:effectLst/>
                <a:uLnTx/>
                <a:uFillTx/>
                <a:latin typeface="Arial" panose="020B0604020202020204" pitchFamily="34" charset="0"/>
                <a:ea typeface="+mn-ea"/>
                <a:cs typeface="Arial" panose="020B0604020202020204" pitchFamily="34" charset="0"/>
              </a:rPr>
              <a:t>represents a high-level depiction of the operational activities performed to support today’s FM Mission. It is intended for presentation to senior decision makers and identifies the mission/scope of the entire FM IT environment.</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2335E"/>
                </a:solidFill>
                <a:effectLst/>
                <a:uLnTx/>
                <a:uFillTx/>
                <a:latin typeface="Arial" panose="020B0604020202020204" pitchFamily="34" charset="0"/>
                <a:ea typeface="+mn-ea"/>
                <a:cs typeface="Arial" panose="020B0604020202020204" pitchFamily="34" charset="0"/>
              </a:rPr>
              <a:t>There are seven (7) operational activities: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2335E"/>
                </a:solidFill>
                <a:effectLst/>
                <a:uLnTx/>
                <a:uFillTx/>
                <a:latin typeface="Arial" panose="020B0604020202020204" pitchFamily="34" charset="0"/>
                <a:ea typeface="+mn-ea"/>
                <a:cs typeface="Arial" panose="020B0604020202020204" pitchFamily="34" charset="0"/>
              </a:rPr>
              <a:t>Accounting</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2335E"/>
                </a:solidFill>
                <a:effectLst/>
                <a:uLnTx/>
                <a:uFillTx/>
                <a:latin typeface="Arial" panose="020B0604020202020204" pitchFamily="34" charset="0"/>
                <a:ea typeface="+mn-ea"/>
                <a:cs typeface="Arial" panose="020B0604020202020204" pitchFamily="34" charset="0"/>
              </a:rPr>
              <a:t>Financial Operations/Services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Arial"/>
                <a:ea typeface="+mn-ea"/>
                <a:cs typeface="Arial"/>
              </a:rPr>
              <a:t>Budget Formulation</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Arial"/>
                <a:ea typeface="+mn-ea"/>
                <a:cs typeface="Arial"/>
              </a:rPr>
              <a:t>Execution &amp; Reporting</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2335E"/>
                </a:solidFill>
                <a:effectLst/>
                <a:uLnTx/>
                <a:uFillTx/>
                <a:latin typeface="Arial" panose="020B0604020202020204" pitchFamily="34" charset="0"/>
                <a:ea typeface="+mn-ea"/>
                <a:cs typeface="Arial" panose="020B0604020202020204" pitchFamily="34" charset="0"/>
              </a:rPr>
              <a:t>Financial Audit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2335E"/>
                </a:solidFill>
                <a:effectLst/>
                <a:uLnTx/>
                <a:uFillTx/>
                <a:latin typeface="Arial" panose="020B0604020202020204" pitchFamily="34" charset="0"/>
                <a:ea typeface="+mn-ea"/>
                <a:cs typeface="Arial" panose="020B0604020202020204" pitchFamily="34" charset="0"/>
              </a:rPr>
              <a:t>Cost Estimation</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Arial"/>
                <a:ea typeface="+mn-ea"/>
                <a:cs typeface="Arial"/>
              </a:rPr>
              <a:t>Quality Assurance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2335E"/>
                </a:solidFill>
                <a:effectLst/>
                <a:uLnTx/>
                <a:uFillTx/>
                <a:latin typeface="Arial" panose="020B0604020202020204" pitchFamily="34" charset="0"/>
                <a:ea typeface="+mn-ea"/>
                <a:cs typeface="Arial" panose="020B0604020202020204" pitchFamily="34" charset="0"/>
              </a:rPr>
              <a:t>These are supported by two (2) cross-cutting services--Analytics &amp; Reporting and FM Information Technology Services. </a:t>
            </a:r>
            <a:endParaRPr lang="en-US" sz="12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endParaRPr lang="en-US" sz="12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200" dirty="0">
                <a:latin typeface="Arial"/>
                <a:ea typeface="Arial"/>
                <a:cs typeface="Arial"/>
                <a:sym typeface="Arial"/>
              </a:rPr>
              <a:t>The SAF/FM Operational Concept Graphic (OV-1) offers a high-level overview of how the Financial Management (FM) IT environment operates.</a:t>
            </a:r>
          </a:p>
          <a:p>
            <a:pPr marL="457200" lvl="0" indent="-298450" algn="l" rtl="0">
              <a:lnSpc>
                <a:spcPct val="115000"/>
              </a:lnSpc>
              <a:spcBef>
                <a:spcPts val="0"/>
              </a:spcBef>
              <a:spcAft>
                <a:spcPts val="0"/>
              </a:spcAft>
              <a:buClr>
                <a:schemeClr val="dk1"/>
              </a:buClr>
              <a:buSzPts val="1100"/>
              <a:buChar char="●"/>
            </a:pPr>
            <a:r>
              <a:rPr lang="en-US" sz="1200" dirty="0">
                <a:latin typeface="Arial"/>
                <a:ea typeface="Arial"/>
                <a:cs typeface="Arial"/>
                <a:sym typeface="Arial"/>
              </a:rPr>
              <a:t>It visually outlines the seven core operational activities that FM undertakes, which include: Accounting, Financial Operations/Services, Budget Formulation, Execution &amp; Reporting, Financial Audit, Cost Estimation, and Quality Assurance.</a:t>
            </a:r>
          </a:p>
          <a:p>
            <a:pPr marL="457200" lvl="0" indent="-298450" algn="l" rtl="0">
              <a:lnSpc>
                <a:spcPct val="115000"/>
              </a:lnSpc>
              <a:spcBef>
                <a:spcPts val="0"/>
              </a:spcBef>
              <a:spcAft>
                <a:spcPts val="0"/>
              </a:spcAft>
              <a:buClr>
                <a:schemeClr val="dk1"/>
              </a:buClr>
              <a:buSzPts val="1100"/>
              <a:buChar char="●"/>
            </a:pPr>
            <a:r>
              <a:rPr lang="en-US" sz="1200" dirty="0">
                <a:latin typeface="Arial"/>
                <a:ea typeface="Arial"/>
                <a:cs typeface="Arial"/>
                <a:sym typeface="Arial"/>
              </a:rPr>
              <a:t>Additionally, it highlights the two cross-cutting services that support these activities: Analytics &amp; Reporting and FM IT Services.</a:t>
            </a:r>
          </a:p>
          <a:p>
            <a:pPr marL="457200" lvl="0" indent="-298450" algn="l" rtl="0">
              <a:lnSpc>
                <a:spcPct val="115000"/>
              </a:lnSpc>
              <a:spcBef>
                <a:spcPts val="0"/>
              </a:spcBef>
              <a:spcAft>
                <a:spcPts val="0"/>
              </a:spcAft>
              <a:buClr>
                <a:schemeClr val="dk1"/>
              </a:buClr>
              <a:buSzPts val="1100"/>
              <a:buChar char="●"/>
            </a:pPr>
            <a:r>
              <a:rPr lang="en-US" sz="1200" dirty="0">
                <a:latin typeface="Arial"/>
                <a:ea typeface="Arial"/>
                <a:cs typeface="Arial"/>
                <a:sym typeface="Arial"/>
              </a:rPr>
              <a:t>This graphic is crucial as it provides senior decision-makers with a clear and concise understanding of the mission and scope of FM IT, enabling them to make informed decisions regarding resource allocation, strategic planning, and modernization efforts.</a:t>
            </a:r>
          </a:p>
          <a:p>
            <a:pPr marL="457200" lvl="0" indent="-298450" algn="l" rtl="0">
              <a:lnSpc>
                <a:spcPct val="115000"/>
              </a:lnSpc>
              <a:spcBef>
                <a:spcPts val="0"/>
              </a:spcBef>
              <a:spcAft>
                <a:spcPts val="0"/>
              </a:spcAft>
              <a:buClr>
                <a:schemeClr val="dk1"/>
              </a:buClr>
              <a:buSzPts val="1100"/>
              <a:buChar char="●"/>
            </a:pPr>
            <a:r>
              <a:rPr lang="en-US" sz="1200" dirty="0">
                <a:latin typeface="Arial"/>
                <a:ea typeface="Arial"/>
                <a:cs typeface="Arial"/>
                <a:sym typeface="Arial"/>
              </a:rPr>
              <a:t>By presenting this comprehensive overview, the OV-1 fosters transparency and facilitates communication between FM leadership and key stakeholders.</a:t>
            </a:r>
          </a:p>
          <a:p>
            <a:pPr marL="457200" lvl="0" indent="-298450" algn="l" rtl="0">
              <a:lnSpc>
                <a:spcPct val="115000"/>
              </a:lnSpc>
              <a:spcBef>
                <a:spcPts val="0"/>
              </a:spcBef>
              <a:spcAft>
                <a:spcPts val="0"/>
              </a:spcAft>
              <a:buClr>
                <a:schemeClr val="dk1"/>
              </a:buClr>
              <a:buSzPts val="1100"/>
              <a:buChar char="●"/>
            </a:pPr>
            <a:endParaRPr lang="en-US" sz="1200" dirty="0">
              <a:latin typeface="Arial"/>
              <a:ea typeface="Arial"/>
              <a:cs typeface="Arial"/>
              <a:sym typeface="Arial"/>
            </a:endParaRPr>
          </a:p>
          <a:p>
            <a:pPr marL="0" lvl="0" indent="0" algn="l" rtl="0">
              <a:spcBef>
                <a:spcPts val="1200"/>
              </a:spcBef>
              <a:spcAft>
                <a:spcPts val="0"/>
              </a:spcAft>
              <a:buNone/>
            </a:pPr>
            <a:r>
              <a:rPr lang="en-US" sz="1200" i="1" dirty="0">
                <a:latin typeface="Arial"/>
                <a:ea typeface="Arial"/>
                <a:cs typeface="Arial"/>
                <a:sym typeface="Arial"/>
              </a:rPr>
              <a:t>In essence, the SAF/FM OV-1 serves as a strategic tool for aligning FM IT capabilities with the broader goals and objectives of the Air Force.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086523A-FEC2-41E9-B5D1-823A41D84F1B}" type="slidenum">
              <a:rPr lang="en-US" altLang="en-US" smtClean="0"/>
              <a:pPr>
                <a:defRPr/>
              </a:pPr>
              <a:t>7</a:t>
            </a:fld>
            <a:endParaRPr lang="en-US" altLang="en-US"/>
          </a:p>
        </p:txBody>
      </p:sp>
    </p:spTree>
    <p:extLst>
      <p:ext uri="{BB962C8B-B14F-4D97-AF65-F5344CB8AC3E}">
        <p14:creationId xmlns:p14="http://schemas.microsoft.com/office/powerpoint/2010/main" val="181327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Clr>
                <a:schemeClr val="dk1"/>
              </a:buClr>
              <a:buSzPts val="1100"/>
              <a:buFont typeface="Arial"/>
              <a:buNone/>
            </a:pPr>
            <a:r>
              <a:rPr lang="en-US" sz="1200">
                <a:latin typeface="Arial"/>
                <a:ea typeface="Arial"/>
                <a:cs typeface="Arial"/>
                <a:sym typeface="Arial"/>
              </a:rPr>
              <a:t>This slide shows the CFO "</a:t>
            </a:r>
            <a:r>
              <a:rPr lang="en-US" sz="1200" err="1">
                <a:latin typeface="Arial"/>
                <a:ea typeface="Arial"/>
                <a:cs typeface="Arial"/>
                <a:sym typeface="Arial"/>
              </a:rPr>
              <a:t>Northstar</a:t>
            </a:r>
            <a:r>
              <a:rPr lang="en-US" sz="1200">
                <a:latin typeface="Arial"/>
                <a:ea typeface="Arial"/>
                <a:cs typeface="Arial"/>
                <a:sym typeface="Arial"/>
              </a:rPr>
              <a:t>" Tech Stack, representing industry best practices.  This simplified technology stack is significantly more streamlined and efficient compared to the current SAF FM IT landscape. The current landscape is characterized by a fragmented array of systems, leading to redundancies, inefficiencies, and increased security risks. In contrast, the "</a:t>
            </a:r>
            <a:r>
              <a:rPr lang="en-US" sz="1200" err="1">
                <a:latin typeface="Arial"/>
                <a:ea typeface="Arial"/>
                <a:cs typeface="Arial"/>
                <a:sym typeface="Arial"/>
              </a:rPr>
              <a:t>Northstar</a:t>
            </a:r>
            <a:r>
              <a:rPr lang="en-US" sz="1200">
                <a:latin typeface="Arial"/>
                <a:ea typeface="Arial"/>
                <a:cs typeface="Arial"/>
                <a:sym typeface="Arial"/>
              </a:rPr>
              <a:t>" model consolidates functionalities into core areas like ERP, CPM, and Low-Code/No-Code platforms, supported by robust analytics and data management.</a:t>
            </a:r>
          </a:p>
          <a:p>
            <a:pPr marL="0" lvl="0" indent="0" algn="l" rtl="0">
              <a:spcBef>
                <a:spcPts val="360"/>
              </a:spcBef>
              <a:spcAft>
                <a:spcPts val="0"/>
              </a:spcAft>
              <a:buClr>
                <a:schemeClr val="dk1"/>
              </a:buClr>
              <a:buSzPts val="1100"/>
              <a:buFont typeface="Arial"/>
              <a:buNone/>
            </a:pPr>
            <a:endParaRPr lang="en-US" sz="1200">
              <a:latin typeface="Arial"/>
              <a:ea typeface="Arial"/>
              <a:cs typeface="Arial"/>
              <a:sym typeface="Arial"/>
            </a:endParaRPr>
          </a:p>
          <a:p>
            <a:pPr marL="0" lvl="0" indent="0" algn="l" rtl="0">
              <a:spcBef>
                <a:spcPts val="360"/>
              </a:spcBef>
              <a:spcAft>
                <a:spcPts val="0"/>
              </a:spcAft>
              <a:buClr>
                <a:schemeClr val="dk1"/>
              </a:buClr>
              <a:buSzPts val="1100"/>
              <a:buFont typeface="Arial"/>
              <a:buNone/>
            </a:pPr>
            <a:r>
              <a:rPr lang="en-US" sz="1200">
                <a:latin typeface="Arial"/>
                <a:ea typeface="Arial"/>
                <a:cs typeface="Arial"/>
                <a:sym typeface="Arial"/>
              </a:rPr>
              <a:t>This comparison highlights the need for modernization efforts to focus on:</a:t>
            </a:r>
          </a:p>
          <a:p>
            <a:pPr marL="457200" lvl="0" indent="-298450" algn="l" rtl="0">
              <a:lnSpc>
                <a:spcPct val="115000"/>
              </a:lnSpc>
              <a:spcBef>
                <a:spcPts val="1200"/>
              </a:spcBef>
              <a:spcAft>
                <a:spcPts val="0"/>
              </a:spcAft>
              <a:buClr>
                <a:schemeClr val="dk1"/>
              </a:buClr>
              <a:buSzPts val="1100"/>
              <a:buChar char="●"/>
            </a:pPr>
            <a:r>
              <a:rPr lang="en-US" sz="1200" b="1">
                <a:latin typeface="Arial"/>
                <a:ea typeface="Arial"/>
                <a:cs typeface="Arial"/>
                <a:sym typeface="Arial"/>
              </a:rPr>
              <a:t>System Rationalization:</a:t>
            </a:r>
            <a:r>
              <a:rPr lang="en-US" sz="1200">
                <a:latin typeface="Arial"/>
                <a:ea typeface="Arial"/>
                <a:cs typeface="Arial"/>
                <a:sym typeface="Arial"/>
              </a:rPr>
              <a:t> Reducing the number of redundant and outdated systems to achieve a more streamlined architecture.</a:t>
            </a:r>
          </a:p>
          <a:p>
            <a:pPr marL="457200" lvl="0" indent="-298450" algn="l" rtl="0">
              <a:lnSpc>
                <a:spcPct val="115000"/>
              </a:lnSpc>
              <a:spcBef>
                <a:spcPts val="0"/>
              </a:spcBef>
              <a:spcAft>
                <a:spcPts val="0"/>
              </a:spcAft>
              <a:buClr>
                <a:schemeClr val="dk1"/>
              </a:buClr>
              <a:buSzPts val="1100"/>
              <a:buChar char="●"/>
            </a:pPr>
            <a:r>
              <a:rPr lang="en-US" sz="1200" b="1">
                <a:latin typeface="Arial"/>
                <a:ea typeface="Arial"/>
                <a:cs typeface="Arial"/>
                <a:sym typeface="Arial"/>
              </a:rPr>
              <a:t>Integration:</a:t>
            </a:r>
            <a:r>
              <a:rPr lang="en-US" sz="1200">
                <a:latin typeface="Arial"/>
                <a:ea typeface="Arial"/>
                <a:cs typeface="Arial"/>
                <a:sym typeface="Arial"/>
              </a:rPr>
              <a:t> Ensuring seamless data flow and interoperability between remaining systems.</a:t>
            </a:r>
          </a:p>
          <a:p>
            <a:pPr marL="457200" lvl="0" indent="-298450" algn="l" rtl="0">
              <a:lnSpc>
                <a:spcPct val="115000"/>
              </a:lnSpc>
              <a:spcBef>
                <a:spcPts val="0"/>
              </a:spcBef>
              <a:spcAft>
                <a:spcPts val="0"/>
              </a:spcAft>
              <a:buClr>
                <a:schemeClr val="dk1"/>
              </a:buClr>
              <a:buSzPts val="1100"/>
              <a:buChar char="●"/>
            </a:pPr>
            <a:r>
              <a:rPr lang="en-US" sz="1200" b="1">
                <a:latin typeface="Arial"/>
                <a:ea typeface="Arial"/>
                <a:cs typeface="Arial"/>
                <a:sym typeface="Arial"/>
              </a:rPr>
              <a:t>Standardization:</a:t>
            </a:r>
            <a:r>
              <a:rPr lang="en-US" sz="1200">
                <a:latin typeface="Arial"/>
                <a:ea typeface="Arial"/>
                <a:cs typeface="Arial"/>
                <a:sym typeface="Arial"/>
              </a:rPr>
              <a:t> Implementing common data standards and business processes to improve efficiency and reduce errors.</a:t>
            </a:r>
          </a:p>
          <a:p>
            <a:pPr marL="457200" lvl="0" indent="-298450" algn="l" rtl="0">
              <a:lnSpc>
                <a:spcPct val="115000"/>
              </a:lnSpc>
              <a:spcBef>
                <a:spcPts val="0"/>
              </a:spcBef>
              <a:spcAft>
                <a:spcPts val="0"/>
              </a:spcAft>
              <a:buClr>
                <a:schemeClr val="dk1"/>
              </a:buClr>
              <a:buSzPts val="1100"/>
              <a:buChar char="●"/>
            </a:pPr>
            <a:r>
              <a:rPr lang="en-US" sz="1200" b="1">
                <a:latin typeface="Arial"/>
                <a:ea typeface="Arial"/>
                <a:cs typeface="Arial"/>
                <a:sym typeface="Arial"/>
              </a:rPr>
              <a:t>Automation:</a:t>
            </a:r>
            <a:r>
              <a:rPr lang="en-US" sz="1200">
                <a:latin typeface="Arial"/>
                <a:ea typeface="Arial"/>
                <a:cs typeface="Arial"/>
                <a:sym typeface="Arial"/>
              </a:rPr>
              <a:t> Leveraging automation technologies to eliminate manual tasks and improve productivity.</a:t>
            </a:r>
          </a:p>
          <a:p>
            <a:pPr marL="457200" lvl="0" indent="-298450" algn="l" rtl="0">
              <a:lnSpc>
                <a:spcPct val="115000"/>
              </a:lnSpc>
              <a:spcBef>
                <a:spcPts val="0"/>
              </a:spcBef>
              <a:spcAft>
                <a:spcPts val="0"/>
              </a:spcAft>
              <a:buClr>
                <a:schemeClr val="dk1"/>
              </a:buClr>
              <a:buSzPts val="1100"/>
              <a:buChar char="●"/>
            </a:pPr>
            <a:r>
              <a:rPr lang="en-US" sz="1200" b="1">
                <a:latin typeface="Arial"/>
                <a:ea typeface="Arial"/>
                <a:cs typeface="Arial"/>
                <a:sym typeface="Arial"/>
              </a:rPr>
              <a:t>Cloud Adoption:</a:t>
            </a:r>
            <a:r>
              <a:rPr lang="en-US" sz="1200">
                <a:latin typeface="Arial"/>
                <a:ea typeface="Arial"/>
                <a:cs typeface="Arial"/>
                <a:sym typeface="Arial"/>
              </a:rPr>
              <a:t> Migrating to cloud-based solutions for enhanced scalability, flexibility, and cost-effectiveness.</a:t>
            </a:r>
          </a:p>
          <a:p>
            <a:pPr marL="457200" lvl="0" indent="-298450" algn="l" rtl="0">
              <a:lnSpc>
                <a:spcPct val="115000"/>
              </a:lnSpc>
              <a:spcBef>
                <a:spcPts val="0"/>
              </a:spcBef>
              <a:spcAft>
                <a:spcPts val="0"/>
              </a:spcAft>
              <a:buClr>
                <a:schemeClr val="dk1"/>
              </a:buClr>
              <a:buSzPts val="1100"/>
              <a:buChar char="●"/>
            </a:pPr>
            <a:endParaRPr lang="en-US" sz="1200">
              <a:latin typeface="Arial"/>
              <a:ea typeface="Arial"/>
              <a:cs typeface="Arial"/>
              <a:sym typeface="Arial"/>
            </a:endParaRPr>
          </a:p>
          <a:p>
            <a:pPr marL="0" lvl="0" indent="0" algn="l" rtl="0">
              <a:spcBef>
                <a:spcPts val="1200"/>
              </a:spcBef>
              <a:spcAft>
                <a:spcPts val="0"/>
              </a:spcAft>
              <a:buNone/>
            </a:pPr>
            <a:r>
              <a:rPr lang="en-US" sz="1200">
                <a:latin typeface="Arial"/>
                <a:ea typeface="Arial"/>
                <a:cs typeface="Arial"/>
                <a:sym typeface="Arial"/>
              </a:rPr>
              <a:t>By aligning with the "</a:t>
            </a:r>
            <a:r>
              <a:rPr lang="en-US" sz="1200" err="1">
                <a:latin typeface="Arial"/>
                <a:ea typeface="Arial"/>
                <a:cs typeface="Arial"/>
                <a:sym typeface="Arial"/>
              </a:rPr>
              <a:t>Northstar</a:t>
            </a:r>
            <a:r>
              <a:rPr lang="en-US" sz="1200">
                <a:latin typeface="Arial"/>
                <a:ea typeface="Arial"/>
                <a:cs typeface="Arial"/>
                <a:sym typeface="Arial"/>
              </a:rPr>
              <a:t>" Tech Stack, the SAF FM can achieve significant benefits, including reduced costs, improved audit posture, enhanced decision-making, and better resource allocation. The modernization efforts will enable the SAF FM to become more agile, efficient, and responsive to the evolving needs of the Air Force.</a:t>
            </a:r>
            <a:endParaRPr lang="en-US"/>
          </a:p>
          <a:p>
            <a:endParaRPr lang="en-US"/>
          </a:p>
        </p:txBody>
      </p:sp>
      <p:sp>
        <p:nvSpPr>
          <p:cNvPr id="4" name="Slide Number Placeholder 3"/>
          <p:cNvSpPr>
            <a:spLocks noGrp="1"/>
          </p:cNvSpPr>
          <p:nvPr>
            <p:ph type="sldNum" sz="quarter" idx="5"/>
          </p:nvPr>
        </p:nvSpPr>
        <p:spPr/>
        <p:txBody>
          <a:bodyPr/>
          <a:lstStyle/>
          <a:p>
            <a:pPr>
              <a:defRPr/>
            </a:pPr>
            <a:fld id="{E086523A-FEC2-41E9-B5D1-823A41D84F1B}" type="slidenum">
              <a:rPr lang="en-US" altLang="en-US" smtClean="0"/>
              <a:pPr>
                <a:defRPr/>
              </a:pPr>
              <a:t>8</a:t>
            </a:fld>
            <a:endParaRPr lang="en-US" altLang="en-US"/>
          </a:p>
        </p:txBody>
      </p:sp>
    </p:spTree>
    <p:extLst>
      <p:ext uri="{BB962C8B-B14F-4D97-AF65-F5344CB8AC3E}">
        <p14:creationId xmlns:p14="http://schemas.microsoft.com/office/powerpoint/2010/main" val="4247898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So, how do we get there?  First, we mapped out all of the systems and some related systems in the FM portfolio and aligned them by function and purpose.  For example, systems supporting </a:t>
            </a:r>
            <a:r>
              <a:rPr lang="en-US" sz="1200" dirty="0">
                <a:solidFill>
                  <a:srgbClr val="02335E"/>
                </a:solidFill>
                <a:ea typeface="Calibri" panose="020F0502020204030204" pitchFamily="34" charset="0"/>
                <a:cs typeface="Arial" panose="020B0604020202020204" pitchFamily="34" charset="0"/>
              </a:rPr>
              <a:t>FY Close, Planning, Programming, Budgeting, Budget Forecasting were aligned under the CPM area. </a:t>
            </a:r>
          </a:p>
          <a:p>
            <a:pPr marL="171450" indent="-171450">
              <a:buFont typeface="Arial" panose="020B0604020202020204" pitchFamily="34" charset="0"/>
              <a:buChar char="•"/>
              <a:defRPr/>
            </a:pPr>
            <a:endParaRPr lang="en-US" sz="1200" dirty="0">
              <a:solidFill>
                <a:srgbClr val="02335E"/>
              </a:solidFill>
              <a:ea typeface="Calibri" panose="020F0502020204030204" pitchFamily="34" charset="0"/>
              <a:cs typeface="Arial" panose="020B0604020202020204" pitchFamily="34" charset="0"/>
            </a:endParaRPr>
          </a:p>
          <a:p>
            <a:pPr marL="171450" indent="-171450">
              <a:buFont typeface="Arial" panose="020B0604020202020204" pitchFamily="34" charset="0"/>
              <a:buChar char="•"/>
              <a:defRPr/>
            </a:pPr>
            <a:r>
              <a:rPr lang="en-US" sz="1200" dirty="0">
                <a:solidFill>
                  <a:srgbClr val="02335E"/>
                </a:solidFill>
                <a:ea typeface="Calibri" panose="020F0502020204030204" pitchFamily="34" charset="0"/>
                <a:cs typeface="Arial" panose="020B0604020202020204" pitchFamily="34" charset="0"/>
              </a:rPr>
              <a:t>You will notice some systems are listed more than once, that is because a lot of our FM systems support multiple functions.  If a system color matches the capability column on the left, that is our target enduring system.  The goal is to rationalize all related systems into that target system.   </a:t>
            </a:r>
          </a:p>
          <a:p>
            <a:pPr marL="171450" indent="-171450">
              <a:buFont typeface="Arial" panose="020B0604020202020204" pitchFamily="34" charset="0"/>
              <a:buChar char="•"/>
              <a:defRPr/>
            </a:pPr>
            <a:endParaRPr lang="en-US" sz="1200" dirty="0">
              <a:solidFill>
                <a:srgbClr val="02335E"/>
              </a:solidFill>
              <a:ea typeface="Calibri" panose="020F0502020204030204" pitchFamily="34" charset="0"/>
              <a:cs typeface="Arial" panose="020B0604020202020204" pitchFamily="34" charset="0"/>
            </a:endParaRPr>
          </a:p>
          <a:p>
            <a:pPr marL="171450" indent="-171450">
              <a:buFont typeface="Arial" panose="020B0604020202020204" pitchFamily="34" charset="0"/>
              <a:buChar char="•"/>
              <a:defRPr/>
            </a:pPr>
            <a:r>
              <a:rPr lang="en-US" sz="1200" dirty="0">
                <a:solidFill>
                  <a:srgbClr val="02335E"/>
                </a:solidFill>
                <a:ea typeface="Calibri" panose="020F0502020204030204" pitchFamily="34" charset="0"/>
                <a:cs typeface="Arial" panose="020B0604020202020204" pitchFamily="34" charset="0"/>
              </a:rPr>
              <a:t>Under the ERP Capability area, you will see an FM Target system, which is DEAMS, but we also show a non-FM target system, MRO.  Both are show because some of these capabilities exist in the current FM portfolio, but may transfer out of the portfolio in the future</a:t>
            </a:r>
          </a:p>
          <a:p>
            <a:pPr marL="171450" indent="-171450">
              <a:buFont typeface="Arial" panose="020B0604020202020204" pitchFamily="34" charset="0"/>
              <a:buChar char="•"/>
              <a:defRPr/>
            </a:pPr>
            <a:endParaRPr lang="en-US" sz="1200" dirty="0">
              <a:solidFill>
                <a:srgbClr val="02335E"/>
              </a:solidFill>
              <a:ea typeface="Calibri" panose="020F0502020204030204" pitchFamily="34" charset="0"/>
              <a:cs typeface="Arial" panose="020B0604020202020204" pitchFamily="34" charset="0"/>
            </a:endParaRPr>
          </a:p>
          <a:p>
            <a:pPr marL="171450" indent="-171450">
              <a:buFont typeface="Arial" panose="020B0604020202020204" pitchFamily="34" charset="0"/>
              <a:buChar char="•"/>
              <a:defRPr/>
            </a:pPr>
            <a:r>
              <a:rPr lang="en-US" sz="1200" dirty="0">
                <a:solidFill>
                  <a:srgbClr val="02335E"/>
                </a:solidFill>
                <a:ea typeface="Calibri" panose="020F0502020204030204" pitchFamily="34" charset="0"/>
                <a:cs typeface="Arial" panose="020B0604020202020204" pitchFamily="34" charset="0"/>
              </a:rPr>
              <a:t>Within the CPM area, we have the unusual challenge of both NIPR and SIPR systems.  We have been in discussions with the AF Cloud One team about leveraging a cross-domain solution they are working to implement, thus finally allowing these system to share some data more efficiently</a:t>
            </a:r>
          </a:p>
          <a:p>
            <a:pPr marL="171450" indent="-171450">
              <a:buFont typeface="Arial" panose="020B0604020202020204" pitchFamily="34" charset="0"/>
              <a:buChar char="•"/>
              <a:defRPr/>
            </a:pPr>
            <a:endParaRPr lang="en-US" sz="1200" dirty="0">
              <a:solidFill>
                <a:srgbClr val="02335E"/>
              </a:solidFill>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086523A-FEC2-41E9-B5D1-823A41D84F1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419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continue the rationalization by focusing on opportunities to leverage Low Code-No Code applications, standardize reporting and analytics with FASTR.  Additionally, this shows some system capabilities which are targeted to be transferred outside of the FM portfolio.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086523A-FEC2-41E9-B5D1-823A41D84F1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909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0" u="none">
                <a:solidFill>
                  <a:schemeClr val="tx1"/>
                </a:solidFill>
                <a:latin typeface="+mn-lt"/>
                <a:cs typeface="Times New Roman"/>
              </a:rPr>
              <a:t>As the FM CIO prepares to embark on their transformation journey, there are some ground rules that need to be established.  This is a partnership, and we all have an important role to play in this process. </a:t>
            </a:r>
          </a:p>
          <a:p>
            <a:pPr algn="l"/>
            <a:endParaRPr lang="en-US" sz="1400" b="1" u="sng">
              <a:solidFill>
                <a:schemeClr val="tx1"/>
              </a:solidFill>
              <a:latin typeface="+mn-lt"/>
              <a:cs typeface="Times New Roman"/>
            </a:endParaRPr>
          </a:p>
          <a:p>
            <a:pPr algn="l"/>
            <a:r>
              <a:rPr lang="en-US" sz="1400" b="1" u="sng">
                <a:solidFill>
                  <a:schemeClr val="tx1"/>
                </a:solidFill>
                <a:latin typeface="+mn-lt"/>
                <a:cs typeface="Times New Roman"/>
              </a:rPr>
              <a:t>The CIO’s Pledge to you: </a:t>
            </a:r>
          </a:p>
          <a:p>
            <a:pPr marL="285750" indent="-285750">
              <a:buFont typeface="Wingdings" panose="05000000000000000000" pitchFamily="2" charset="2"/>
              <a:buChar char="ü"/>
            </a:pPr>
            <a:r>
              <a:rPr lang="en-US" sz="1400">
                <a:solidFill>
                  <a:schemeClr val="tx1"/>
                </a:solidFill>
                <a:latin typeface="+mn-lt"/>
                <a:cs typeface="Times New Roman"/>
              </a:rPr>
              <a:t>Given requirements, we will deliver on needs</a:t>
            </a:r>
          </a:p>
          <a:p>
            <a:pPr marL="285750" indent="-285750">
              <a:buFont typeface="Wingdings" panose="05000000000000000000" pitchFamily="2" charset="2"/>
              <a:buChar char="ü"/>
            </a:pPr>
            <a:r>
              <a:rPr lang="en-US" sz="1400">
                <a:solidFill>
                  <a:schemeClr val="tx1"/>
                </a:solidFill>
                <a:latin typeface="+mn-lt"/>
                <a:cs typeface="Times New Roman"/>
              </a:rPr>
              <a:t>We will communicate changes and expectations</a:t>
            </a:r>
          </a:p>
          <a:p>
            <a:pPr marL="285750" indent="-285750">
              <a:buFont typeface="Wingdings" panose="05000000000000000000" pitchFamily="2" charset="2"/>
              <a:buChar char="ü"/>
            </a:pPr>
            <a:r>
              <a:rPr lang="en-US" sz="1400">
                <a:solidFill>
                  <a:schemeClr val="tx1"/>
                </a:solidFill>
                <a:latin typeface="+mn-lt"/>
                <a:cs typeface="Times New Roman"/>
              </a:rPr>
              <a:t>Gradual Transition and Flexibility - </a:t>
            </a:r>
            <a:r>
              <a:rPr lang="en-US" sz="1400" b="1">
                <a:solidFill>
                  <a:schemeClr val="tx1"/>
                </a:solidFill>
                <a:latin typeface="+mn-lt"/>
                <a:cs typeface="Times New Roman"/>
              </a:rPr>
              <a:t>No capability will be lost until new functionality established</a:t>
            </a:r>
          </a:p>
          <a:p>
            <a:pPr marL="285750" indent="-285750">
              <a:buFont typeface="Wingdings" panose="05000000000000000000" pitchFamily="2" charset="2"/>
              <a:buChar char="ü"/>
            </a:pPr>
            <a:r>
              <a:rPr lang="en-US" sz="1400">
                <a:solidFill>
                  <a:schemeClr val="tx1"/>
                </a:solidFill>
                <a:latin typeface="+mn-lt"/>
                <a:cs typeface="Times New Roman"/>
              </a:rPr>
              <a:t>Education and training will be put into place for transitioning functions and new systems</a:t>
            </a:r>
          </a:p>
          <a:p>
            <a:pPr marL="285750" indent="-285750">
              <a:buFont typeface="Wingdings" panose="05000000000000000000" pitchFamily="2" charset="2"/>
              <a:buChar char="ü"/>
            </a:pPr>
            <a:r>
              <a:rPr lang="en-US" sz="1400">
                <a:solidFill>
                  <a:schemeClr val="tx1"/>
                </a:solidFill>
                <a:latin typeface="+mn-lt"/>
                <a:cs typeface="Times New Roman"/>
              </a:rPr>
              <a:t>Alignment with your missions – Processes will be updated with system changes to ensure your teams can focus on your mission</a:t>
            </a:r>
          </a:p>
          <a:p>
            <a:pPr marL="285750" indent="-285750">
              <a:buFont typeface="Wingdings" panose="05000000000000000000" pitchFamily="2" charset="2"/>
              <a:buChar char="ü"/>
            </a:pPr>
            <a:endParaRPr lang="en-US" sz="1400">
              <a:solidFill>
                <a:schemeClr val="tx1"/>
              </a:solidFill>
              <a:latin typeface="+mn-lt"/>
              <a:cs typeface="Times New Roman"/>
            </a:endParaRPr>
          </a:p>
          <a:p>
            <a:pPr algn="l"/>
            <a:r>
              <a:rPr lang="en-US" sz="1400" b="1" u="sng">
                <a:solidFill>
                  <a:schemeClr val="tx1"/>
                </a:solidFill>
                <a:latin typeface="+mn-lt"/>
                <a:cs typeface="Times New Roman"/>
              </a:rPr>
              <a:t>But, we need your help!</a:t>
            </a:r>
            <a:endParaRPr lang="en-US" sz="1400">
              <a:solidFill>
                <a:schemeClr val="tx1"/>
              </a:solidFill>
              <a:latin typeface="+mn-lt"/>
              <a:cs typeface="Times New Roman"/>
            </a:endParaRPr>
          </a:p>
          <a:p>
            <a:r>
              <a:rPr lang="en-US" sz="1400">
                <a:solidFill>
                  <a:schemeClr val="tx1"/>
                </a:solidFill>
                <a:latin typeface="+mn-lt"/>
                <a:cs typeface="Times New Roman"/>
              </a:rPr>
              <a:t>We need your best to volunteer</a:t>
            </a:r>
          </a:p>
          <a:p>
            <a:r>
              <a:rPr lang="en-US" sz="1400">
                <a:solidFill>
                  <a:schemeClr val="tx1"/>
                </a:solidFill>
                <a:latin typeface="+mn-lt"/>
                <a:cs typeface="Times New Roman"/>
              </a:rPr>
              <a:t>Knowledgeable, Available, Authoritative Representation from Your Organization</a:t>
            </a:r>
          </a:p>
          <a:p>
            <a:pPr marL="0" indent="0" algn="l" eaLnBrk="0" hangingPunct="0">
              <a:spcBef>
                <a:spcPct val="0"/>
              </a:spcBef>
              <a:buNone/>
            </a:pPr>
            <a:endParaRPr lang="en-US" sz="1400" b="1" u="sng" kern="1200">
              <a:solidFill>
                <a:schemeClr val="tx1"/>
              </a:solidFill>
              <a:latin typeface="+mn-lt"/>
              <a:cs typeface="Times New Roman" panose="02020603050405020304" pitchFamily="18" charset="0"/>
            </a:endParaRPr>
          </a:p>
          <a:p>
            <a:pPr marL="0" indent="0" algn="l" eaLnBrk="0" hangingPunct="0">
              <a:spcBef>
                <a:spcPct val="0"/>
              </a:spcBef>
              <a:buNone/>
            </a:pPr>
            <a:r>
              <a:rPr lang="en-US" sz="1400" b="1" u="sng" kern="1200">
                <a:solidFill>
                  <a:schemeClr val="tx1"/>
                </a:solidFill>
                <a:latin typeface="+mn-lt"/>
                <a:cs typeface="Times New Roman" panose="02020603050405020304" pitchFamily="18" charset="0"/>
              </a:rPr>
              <a:t>Working together, we will achieve the results shown, and possibly many more. </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Increased System Knowledge w/ Standardization</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Reduced Learning Curves for New Employees</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Reduced Training Requirements</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Manual Processes Eliminated</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Enhanced Decision Making with Real-time Data Access</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Consistent Source Data/Data Accuracy</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Faster Future Upgrades &amp; Integration with New Technologies</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Cost and Time Savings</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Enhanced Cybersecurity Posture</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Auditable Systems</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Increased System Knowledge w/ Standardization</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Reduced Learning Curves for New Employees</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Reduced Training Requirements</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Manual Processes Eliminated</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Enhanced Decision Making with Real-time Data Access</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Consistent Source Data/Data Accuracy</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Faster Future Upgrades &amp; Integration with New Technologies</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Cost and Time Savings</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Enhanced Cybersecurity Posture</a:t>
            </a:r>
          </a:p>
          <a:p>
            <a:pPr marL="339725" eaLnBrk="0" hangingPunct="0">
              <a:spcBef>
                <a:spcPct val="0"/>
              </a:spcBef>
              <a:buFont typeface="Wingdings" panose="05000000000000000000" pitchFamily="2" charset="2"/>
              <a:buChar char="ü"/>
            </a:pPr>
            <a:r>
              <a:rPr lang="en-US" sz="1400" b="0" kern="1200">
                <a:solidFill>
                  <a:schemeClr val="tx1"/>
                </a:solidFill>
                <a:latin typeface="+mn-lt"/>
                <a:ea typeface="+mn-ea"/>
                <a:cs typeface="Times New Roman" panose="02020603050405020304" pitchFamily="18" charset="0"/>
              </a:rPr>
              <a:t>Auditable Systems</a:t>
            </a:r>
            <a:endParaRPr lang="en-US" sz="1400">
              <a:solidFill>
                <a:schemeClr val="tx1"/>
              </a:solidFill>
              <a:latin typeface="+mn-lt"/>
              <a:cs typeface="Times New Roman"/>
            </a:endParaRPr>
          </a:p>
          <a:p>
            <a:endParaRPr lang="en-US" sz="1400">
              <a:solidFill>
                <a:schemeClr val="tx1"/>
              </a:solidFill>
              <a:latin typeface="+mn-lt"/>
            </a:endParaRPr>
          </a:p>
        </p:txBody>
      </p:sp>
      <p:sp>
        <p:nvSpPr>
          <p:cNvPr id="4" name="Slide Number Placeholder 3"/>
          <p:cNvSpPr>
            <a:spLocks noGrp="1"/>
          </p:cNvSpPr>
          <p:nvPr>
            <p:ph type="sldNum" sz="quarter" idx="5"/>
          </p:nvPr>
        </p:nvSpPr>
        <p:spPr/>
        <p:txBody>
          <a:bodyPr/>
          <a:lstStyle/>
          <a:p>
            <a:pPr>
              <a:defRPr/>
            </a:pPr>
            <a:fld id="{E086523A-FEC2-41E9-B5D1-823A41D84F1B}" type="slidenum">
              <a:rPr lang="en-US" altLang="en-US" smtClean="0"/>
              <a:pPr>
                <a:defRPr/>
              </a:pPr>
              <a:t>12</a:t>
            </a:fld>
            <a:endParaRPr lang="en-US" altLang="en-US"/>
          </a:p>
        </p:txBody>
      </p:sp>
    </p:spTree>
    <p:extLst>
      <p:ext uri="{BB962C8B-B14F-4D97-AF65-F5344CB8AC3E}">
        <p14:creationId xmlns:p14="http://schemas.microsoft.com/office/powerpoint/2010/main" val="111209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cs typeface="Times New Roman"/>
              </a:rPr>
              <a:t>This slide highlights the exciting future state that awaits us at the end of this FM system rationalization journey.</a:t>
            </a:r>
            <a:br>
              <a:rPr lang="en-US" dirty="0">
                <a:cs typeface="Times New Roman"/>
              </a:rPr>
            </a:br>
            <a:r>
              <a:rPr lang="en-US" dirty="0">
                <a:latin typeface="Times New Roman"/>
                <a:cs typeface="Times New Roman"/>
              </a:rPr>
              <a:t> </a:t>
            </a:r>
            <a:br>
              <a:rPr lang="en-US" dirty="0">
                <a:cs typeface="Times New Roman"/>
              </a:rPr>
            </a:br>
            <a:r>
              <a:rPr lang="en-US" dirty="0">
                <a:cs typeface="Times New Roman"/>
              </a:rPr>
              <a:t>The FM community will benefit from a</a:t>
            </a:r>
            <a:r>
              <a:rPr lang="en-US" dirty="0">
                <a:latin typeface="Times New Roman"/>
                <a:cs typeface="Times New Roman"/>
              </a:rPr>
              <a:t> Streamlined System Landscape.  Imagine a world where we've significantly reduced the number of FM systems in our organization. This streamlined landscape will bring numerous benefits, including reduced sustainment costs, enhanced efficiency, improved security, simplified training, enhanced audit posture, and improvements in resource allocation.  And most importantly, the FM community will benefit from systems that are aligned with strategic goals, enabling leaders at all levels to make more informed decisions and achieve organizational objectives more effectively. </a:t>
            </a:r>
          </a:p>
          <a:p>
            <a:endParaRPr lang="en-US" dirty="0">
              <a:latin typeface="Times New Roman"/>
              <a:cs typeface="Times New Roman"/>
            </a:endParaRPr>
          </a:p>
          <a:p>
            <a:r>
              <a:rPr lang="en-US" dirty="0">
                <a:latin typeface="Times New Roman"/>
                <a:cs typeface="Times New Roman"/>
              </a:rPr>
              <a:t>The path to this future state is clear, but it will require commitment and collaboration from all of us. We'll need to work together to develop and implement detailed plans, secure the necessary resources, and manage the change effectively.</a:t>
            </a:r>
          </a:p>
          <a:p>
            <a:endParaRPr lang="en-US" dirty="0">
              <a:latin typeface="Times New Roman"/>
              <a:cs typeface="Times New Roman"/>
            </a:endParaRPr>
          </a:p>
          <a:p>
            <a:r>
              <a:rPr lang="en-US" dirty="0">
                <a:latin typeface="Times New Roman"/>
                <a:cs typeface="Times New Roman"/>
              </a:rPr>
              <a:t>We are confident that by working together, we can achieve this ambitious goal and create a more efficient, secure, and effective FM IT environment that supports our organization's mission. </a:t>
            </a:r>
          </a:p>
        </p:txBody>
      </p:sp>
      <p:sp>
        <p:nvSpPr>
          <p:cNvPr id="4" name="Slide Number Placeholder 3"/>
          <p:cNvSpPr>
            <a:spLocks noGrp="1"/>
          </p:cNvSpPr>
          <p:nvPr>
            <p:ph type="sldNum" sz="quarter" idx="5"/>
          </p:nvPr>
        </p:nvSpPr>
        <p:spPr/>
        <p:txBody>
          <a:bodyPr/>
          <a:lstStyle/>
          <a:p>
            <a:pPr>
              <a:defRPr/>
            </a:pPr>
            <a:fld id="{E086523A-FEC2-41E9-B5D1-823A41D84F1B}" type="slidenum">
              <a:rPr lang="en-US" altLang="en-US" smtClean="0"/>
              <a:pPr>
                <a:defRPr/>
              </a:pPr>
              <a:t>14</a:t>
            </a:fld>
            <a:endParaRPr lang="en-US" altLang="en-US"/>
          </a:p>
        </p:txBody>
      </p:sp>
    </p:spTree>
    <p:extLst>
      <p:ext uri="{BB962C8B-B14F-4D97-AF65-F5344CB8AC3E}">
        <p14:creationId xmlns:p14="http://schemas.microsoft.com/office/powerpoint/2010/main" val="127100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lang="en-US"/>
              <a:t>   </a:t>
            </a:r>
            <a:r>
              <a:rPr kumimoji="0" lang="en-US" sz="1800" b="1" i="0" u="none" strike="noStrike" kern="1200" cap="none" spc="0" normalizeH="0" baseline="0" noProof="0">
                <a:ln>
                  <a:noFill/>
                </a:ln>
                <a:solidFill>
                  <a:srgbClr val="02335E"/>
                </a:solidFill>
                <a:effectLst/>
                <a:uLnTx/>
                <a:uFillTx/>
                <a:latin typeface="Arial"/>
                <a:ea typeface="+mn-ea"/>
                <a:cs typeface="Arial"/>
              </a:rPr>
              <a:t>Dramatic reductions in:</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2335E"/>
                </a:solidFill>
                <a:effectLst/>
                <a:uLnTx/>
                <a:uFillTx/>
                <a:latin typeface="Arial"/>
                <a:ea typeface="+mn-ea"/>
                <a:cs typeface="Arial"/>
              </a:rPr>
              <a:t>Software/Hardware maintenance costs</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2335E"/>
                </a:solidFill>
                <a:effectLst/>
                <a:uLnTx/>
                <a:uFillTx/>
                <a:latin typeface="Arial"/>
                <a:ea typeface="+mn-ea"/>
                <a:cs typeface="Arial"/>
              </a:rPr>
              <a:t>Number of systems and licensing</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2335E"/>
                </a:solidFill>
                <a:effectLst/>
                <a:uLnTx/>
                <a:uFillTx/>
                <a:latin typeface="Arial"/>
                <a:ea typeface="+mn-ea"/>
                <a:cs typeface="Arial"/>
              </a:rPr>
              <a:t>Custom code</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2335E"/>
                </a:solidFill>
                <a:effectLst/>
                <a:uLnTx/>
                <a:uFillTx/>
                <a:latin typeface="Arial"/>
                <a:ea typeface="+mn-ea"/>
                <a:cs typeface="Arial"/>
              </a:rPr>
              <a:t>Cybersecurity threat vectors</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2335E"/>
                </a:solidFill>
                <a:effectLst/>
                <a:uLnTx/>
                <a:uFillTx/>
                <a:latin typeface="Arial"/>
                <a:ea typeface="+mn-ea"/>
                <a:cs typeface="Arial"/>
              </a:rPr>
              <a:t>System training </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2335E"/>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800" b="1" i="0" u="none" strike="noStrike" kern="1200" cap="none" spc="0" normalizeH="0" baseline="0" noProof="0">
                <a:ln>
                  <a:noFill/>
                </a:ln>
                <a:solidFill>
                  <a:srgbClr val="02335E"/>
                </a:solidFill>
                <a:effectLst/>
                <a:uLnTx/>
                <a:uFillTx/>
                <a:latin typeface="Arial"/>
                <a:ea typeface="+mn-ea"/>
                <a:cs typeface="Arial"/>
              </a:rPr>
              <a:t>Dramatic improvements in:</a:t>
            </a:r>
            <a:endParaRPr kumimoji="0" lang="en-US" sz="1600" b="1" i="0" u="none" strike="noStrike" kern="1200" cap="none" spc="0" normalizeH="0" baseline="0" noProof="0">
              <a:ln>
                <a:noFill/>
              </a:ln>
              <a:solidFill>
                <a:srgbClr val="02335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2335E"/>
                </a:solidFill>
                <a:effectLst/>
                <a:uLnTx/>
                <a:uFillTx/>
                <a:latin typeface="Arial"/>
                <a:ea typeface="+mn-ea"/>
                <a:cs typeface="Arial"/>
              </a:rPr>
              <a:t>FM strategic alignment</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2335E"/>
                </a:solidFill>
                <a:effectLst/>
                <a:uLnTx/>
                <a:uFillTx/>
                <a:latin typeface="Arial"/>
                <a:ea typeface="+mn-ea"/>
                <a:cs typeface="Arial"/>
              </a:rPr>
              <a:t>Standardized processes/workflows</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2335E"/>
                </a:solidFill>
                <a:effectLst/>
                <a:uLnTx/>
                <a:uFillTx/>
                <a:latin typeface="Arial"/>
                <a:ea typeface="+mn-ea"/>
                <a:cs typeface="Arial"/>
              </a:rPr>
              <a:t>Data quality and integration</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2335E"/>
                </a:solidFill>
                <a:effectLst/>
                <a:uLnTx/>
                <a:uFillTx/>
                <a:latin typeface="Arial"/>
                <a:ea typeface="+mn-ea"/>
                <a:cs typeface="Arial"/>
              </a:rPr>
              <a:t>Financial audit posture</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2335E"/>
                </a:solidFill>
                <a:effectLst/>
                <a:uLnTx/>
                <a:uFillTx/>
                <a:latin typeface="Arial"/>
                <a:ea typeface="+mn-ea"/>
                <a:cs typeface="Arial"/>
              </a:rPr>
              <a:t>Simplified user training</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2335E"/>
                </a:solidFill>
                <a:effectLst/>
                <a:uLnTx/>
                <a:uFillTx/>
                <a:latin typeface="Arial"/>
                <a:ea typeface="+mn-ea"/>
                <a:cs typeface="Arial"/>
              </a:rPr>
              <a:t>Resources allocated for mission</a:t>
            </a:r>
            <a:endParaRPr lang="en-US"/>
          </a:p>
        </p:txBody>
      </p:sp>
      <p:sp>
        <p:nvSpPr>
          <p:cNvPr id="4" name="Slide Number Placeholder 3"/>
          <p:cNvSpPr>
            <a:spLocks noGrp="1"/>
          </p:cNvSpPr>
          <p:nvPr>
            <p:ph type="sldNum" sz="quarter" idx="5"/>
          </p:nvPr>
        </p:nvSpPr>
        <p:spPr/>
        <p:txBody>
          <a:bodyPr/>
          <a:lstStyle/>
          <a:p>
            <a:pPr>
              <a:defRPr/>
            </a:pPr>
            <a:fld id="{E086523A-FEC2-41E9-B5D1-823A41D84F1B}" type="slidenum">
              <a:rPr lang="en-US" altLang="en-US" smtClean="0"/>
              <a:pPr>
                <a:defRPr/>
              </a:pPr>
              <a:t>15</a:t>
            </a:fld>
            <a:endParaRPr lang="en-US" altLang="en-US"/>
          </a:p>
        </p:txBody>
      </p:sp>
    </p:spTree>
    <p:extLst>
      <p:ext uri="{BB962C8B-B14F-4D97-AF65-F5344CB8AC3E}">
        <p14:creationId xmlns:p14="http://schemas.microsoft.com/office/powerpoint/2010/main" val="2280688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4" name="Text Box 3"/>
          <p:cNvSpPr txBox="1">
            <a:spLocks noChangeArrowheads="1"/>
          </p:cNvSpPr>
          <p:nvPr/>
        </p:nvSpPr>
        <p:spPr bwMode="auto">
          <a:xfrm>
            <a:off x="1693333" y="1233489"/>
            <a:ext cx="873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2000" b="1" i="1">
                <a:latin typeface="Century Schoolbook" panose="02040604050505020304" pitchFamily="18" charset="0"/>
              </a:rPr>
              <a:t>I n t e g r </a:t>
            </a:r>
            <a:r>
              <a:rPr lang="en-US" altLang="en-US" sz="2000" b="1" i="1" err="1">
                <a:latin typeface="Century Schoolbook" panose="02040604050505020304" pitchFamily="18" charset="0"/>
              </a:rPr>
              <a:t>i</a:t>
            </a:r>
            <a:r>
              <a:rPr lang="en-US" altLang="en-US" sz="2000" b="1" i="1">
                <a:latin typeface="Century Schoolbook" panose="02040604050505020304" pitchFamily="18" charset="0"/>
              </a:rPr>
              <a:t> t y  -  S e r v </a:t>
            </a:r>
            <a:r>
              <a:rPr lang="en-US" altLang="en-US" sz="2000" b="1" i="1" err="1">
                <a:latin typeface="Century Schoolbook" panose="02040604050505020304" pitchFamily="18" charset="0"/>
              </a:rPr>
              <a:t>i</a:t>
            </a:r>
            <a:r>
              <a:rPr lang="en-US" altLang="en-US" sz="2000" b="1" i="1">
                <a:latin typeface="Century Schoolbook" panose="02040604050505020304" pitchFamily="18" charset="0"/>
              </a:rPr>
              <a:t> c e  -  E x c e l </a:t>
            </a:r>
            <a:r>
              <a:rPr lang="en-US" altLang="en-US" sz="2000" b="1" i="1" err="1">
                <a:latin typeface="Century Schoolbook" panose="02040604050505020304" pitchFamily="18" charset="0"/>
              </a:rPr>
              <a:t>l</a:t>
            </a:r>
            <a:r>
              <a:rPr lang="en-US" altLang="en-US" sz="2000" b="1" i="1">
                <a:latin typeface="Century Schoolbook" panose="02040604050505020304" pitchFamily="18" charset="0"/>
              </a:rPr>
              <a:t> e n c e</a:t>
            </a: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pic>
        <p:nvPicPr>
          <p:cNvPr id="6" name="Picture 13" descr="af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1" y="3698875"/>
            <a:ext cx="4384518" cy="259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2900595" y="500063"/>
            <a:ext cx="63230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a:t>Headquarters U.S. Air Force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r>
              <a:rPr lang="en-US"/>
              <a:t>As of: </a:t>
            </a:r>
          </a:p>
        </p:txBody>
      </p:sp>
      <p:sp>
        <p:nvSpPr>
          <p:cNvPr id="9" name="Rectangle 7"/>
          <p:cNvSpPr>
            <a:spLocks noGrp="1" noChangeArrowheads="1"/>
          </p:cNvSpPr>
          <p:nvPr>
            <p:ph type="sldNum" sz="quarter" idx="11"/>
          </p:nvPr>
        </p:nvSpPr>
        <p:spPr>
          <a:xfrm>
            <a:off x="10977217" y="6524625"/>
            <a:ext cx="1197850" cy="304800"/>
          </a:xfrm>
        </p:spPr>
        <p:txBody>
          <a:bodyPr/>
          <a:lstStyle>
            <a:lvl1pPr>
              <a:defRPr/>
            </a:lvl1pPr>
          </a:lstStyle>
          <a:p>
            <a:pPr>
              <a:defRPr/>
            </a:pPr>
            <a:fld id="{5B842DFF-9E77-4CD0-9D65-04FACD128D75}"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99636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6" name="Slide Number Placeholder 4">
            <a:extLst>
              <a:ext uri="{FF2B5EF4-FFF2-40B4-BE49-F238E27FC236}">
                <a16:creationId xmlns:a16="http://schemas.microsoft.com/office/drawing/2014/main" id="{89006A21-649A-3C3F-D7C5-4CFAB71F743D}"/>
              </a:ext>
            </a:extLst>
          </p:cNvPr>
          <p:cNvSpPr>
            <a:spLocks noGrp="1"/>
          </p:cNvSpPr>
          <p:nvPr>
            <p:ph type="sldNum" sz="quarter" idx="11"/>
          </p:nvPr>
        </p:nvSpPr>
        <p:spPr>
          <a:xfrm>
            <a:off x="10835860" y="6381750"/>
            <a:ext cx="1356139" cy="304800"/>
          </a:xfrm>
        </p:spPr>
        <p:txBody>
          <a:bodyPr/>
          <a:lstStyle>
            <a:lvl1pPr algn="ctr">
              <a:defRPr>
                <a:solidFill>
                  <a:schemeClr val="bg1"/>
                </a:solidFill>
              </a:defRPr>
            </a:lvl1pPr>
          </a:lstStyle>
          <a:p>
            <a:pPr>
              <a:defRPr/>
            </a:pPr>
            <a:fld id="{6F7BF1ED-EE1B-49C7-A90E-B88B44ABDDE4}" type="slidenum">
              <a:rPr lang="en-US" altLang="en-US" smtClean="0"/>
              <a:pPr>
                <a:defRPr/>
              </a:pPr>
              <a:t>‹#›</a:t>
            </a:fld>
            <a:endParaRPr lang="en-US" altLang="en-US"/>
          </a:p>
        </p:txBody>
      </p:sp>
    </p:spTree>
    <p:extLst>
      <p:ext uri="{BB962C8B-B14F-4D97-AF65-F5344CB8AC3E}">
        <p14:creationId xmlns:p14="http://schemas.microsoft.com/office/powerpoint/2010/main" val="235333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6" name="Slide Number Placeholder 4">
            <a:extLst>
              <a:ext uri="{FF2B5EF4-FFF2-40B4-BE49-F238E27FC236}">
                <a16:creationId xmlns:a16="http://schemas.microsoft.com/office/drawing/2014/main" id="{ADF99DD9-82A3-00F3-4534-FAC72B2AC16C}"/>
              </a:ext>
            </a:extLst>
          </p:cNvPr>
          <p:cNvSpPr>
            <a:spLocks noGrp="1"/>
          </p:cNvSpPr>
          <p:nvPr>
            <p:ph type="sldNum" sz="quarter" idx="11"/>
          </p:nvPr>
        </p:nvSpPr>
        <p:spPr>
          <a:xfrm>
            <a:off x="10835860" y="6381750"/>
            <a:ext cx="1356139" cy="304800"/>
          </a:xfrm>
        </p:spPr>
        <p:txBody>
          <a:bodyPr/>
          <a:lstStyle>
            <a:lvl1pPr algn="ctr">
              <a:defRPr>
                <a:solidFill>
                  <a:schemeClr val="bg1"/>
                </a:solidFill>
              </a:defRPr>
            </a:lvl1pPr>
          </a:lstStyle>
          <a:p>
            <a:pPr>
              <a:defRPr/>
            </a:pPr>
            <a:fld id="{6F7BF1ED-EE1B-49C7-A90E-B88B44ABDDE4}" type="slidenum">
              <a:rPr lang="en-US" altLang="en-US" smtClean="0"/>
              <a:pPr>
                <a:defRPr/>
              </a:pPr>
              <a:t>‹#›</a:t>
            </a:fld>
            <a:endParaRPr lang="en-US" altLang="en-US"/>
          </a:p>
        </p:txBody>
      </p:sp>
    </p:spTree>
    <p:extLst>
      <p:ext uri="{BB962C8B-B14F-4D97-AF65-F5344CB8AC3E}">
        <p14:creationId xmlns:p14="http://schemas.microsoft.com/office/powerpoint/2010/main" val="3536752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Top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11E340-48AB-4A75-A892-9A710AABE03F}"/>
              </a:ext>
            </a:extLst>
          </p:cNvPr>
          <p:cNvSpPr/>
          <p:nvPr userDrawn="1"/>
        </p:nvSpPr>
        <p:spPr>
          <a:xfrm>
            <a:off x="7772400" y="-10383"/>
            <a:ext cx="4495800" cy="1004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Content Placeholder 3">
            <a:extLst>
              <a:ext uri="{FF2B5EF4-FFF2-40B4-BE49-F238E27FC236}">
                <a16:creationId xmlns:a16="http://schemas.microsoft.com/office/drawing/2014/main" id="{B051302F-C5F2-47AA-88DE-C175CE08DCF9}"/>
              </a:ext>
            </a:extLst>
          </p:cNvPr>
          <p:cNvSpPr>
            <a:spLocks noGrp="1"/>
          </p:cNvSpPr>
          <p:nvPr>
            <p:ph sz="quarter" idx="11"/>
          </p:nvPr>
        </p:nvSpPr>
        <p:spPr>
          <a:xfrm>
            <a:off x="228600" y="1099134"/>
            <a:ext cx="11734800" cy="5532455"/>
          </a:xfrm>
          <a:prstGeom prst="rect">
            <a:avLst/>
          </a:prstGeom>
        </p:spPr>
        <p:txBody>
          <a:bodyPr/>
          <a:lstStyle>
            <a:lvl1pPr>
              <a:buClr>
                <a:srgbClr val="DA652A"/>
              </a:buClr>
              <a:defRPr>
                <a:solidFill>
                  <a:schemeClr val="accent6"/>
                </a:solidFill>
                <a:latin typeface="+mn-lt"/>
              </a:defRPr>
            </a:lvl1pPr>
            <a:lvl2pPr>
              <a:buClr>
                <a:srgbClr val="DA652A"/>
              </a:buClr>
              <a:defRPr>
                <a:solidFill>
                  <a:schemeClr val="accent6"/>
                </a:solidFill>
                <a:latin typeface="+mn-lt"/>
              </a:defRPr>
            </a:lvl2pPr>
            <a:lvl3pPr>
              <a:buClr>
                <a:srgbClr val="DA652A"/>
              </a:buClr>
              <a:defRPr>
                <a:solidFill>
                  <a:schemeClr val="accent6"/>
                </a:solidFill>
                <a:latin typeface="+mn-lt"/>
              </a:defRPr>
            </a:lvl3pPr>
            <a:lvl4pPr>
              <a:buClr>
                <a:srgbClr val="DA652A"/>
              </a:buClr>
              <a:defRPr>
                <a:solidFill>
                  <a:schemeClr val="accent6"/>
                </a:solidFill>
                <a:latin typeface="+mn-lt"/>
              </a:defRPr>
            </a:lvl4pPr>
            <a:lvl5pPr>
              <a:buClr>
                <a:srgbClr val="DA652A"/>
              </a:buClr>
              <a:defRPr>
                <a:solidFill>
                  <a:schemeClr val="accent6"/>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lowchart: Data 7">
            <a:extLst>
              <a:ext uri="{FF2B5EF4-FFF2-40B4-BE49-F238E27FC236}">
                <a16:creationId xmlns:a16="http://schemas.microsoft.com/office/drawing/2014/main" id="{B925C20A-AFC8-475D-B926-2D810EAF32A6}"/>
              </a:ext>
            </a:extLst>
          </p:cNvPr>
          <p:cNvSpPr/>
          <p:nvPr userDrawn="1"/>
        </p:nvSpPr>
        <p:spPr>
          <a:xfrm>
            <a:off x="5029200" y="-12642"/>
            <a:ext cx="4495800" cy="1004471"/>
          </a:xfrm>
          <a:prstGeom prst="flowChartInputOutp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ectangle 5">
            <a:extLst>
              <a:ext uri="{FF2B5EF4-FFF2-40B4-BE49-F238E27FC236}">
                <a16:creationId xmlns:a16="http://schemas.microsoft.com/office/drawing/2014/main" id="{717EC5D5-51AB-3749-86D9-D567772EB87A}"/>
              </a:ext>
            </a:extLst>
          </p:cNvPr>
          <p:cNvSpPr/>
          <p:nvPr userDrawn="1"/>
        </p:nvSpPr>
        <p:spPr>
          <a:xfrm rot="5400000">
            <a:off x="2934446" y="-2948058"/>
            <a:ext cx="1004469" cy="68753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p>
        </p:txBody>
      </p:sp>
      <p:pic>
        <p:nvPicPr>
          <p:cNvPr id="5" name="Picture 4" descr="A picture containing drawing, meter&#10;&#10;Description automatically generated">
            <a:extLst>
              <a:ext uri="{FF2B5EF4-FFF2-40B4-BE49-F238E27FC236}">
                <a16:creationId xmlns:a16="http://schemas.microsoft.com/office/drawing/2014/main" id="{5CB89A0C-CDCF-4B6A-8EC2-9EDC4073C3F0}"/>
              </a:ext>
            </a:extLst>
          </p:cNvPr>
          <p:cNvPicPr>
            <a:picLocks noChangeAspect="1"/>
          </p:cNvPicPr>
          <p:nvPr userDrawn="1"/>
        </p:nvPicPr>
        <p:blipFill>
          <a:blip r:embed="rId2"/>
          <a:stretch>
            <a:fillRect/>
          </a:stretch>
        </p:blipFill>
        <p:spPr>
          <a:xfrm>
            <a:off x="9525000" y="228502"/>
            <a:ext cx="1447800" cy="422785"/>
          </a:xfrm>
          <a:prstGeom prst="rect">
            <a:avLst/>
          </a:prstGeom>
        </p:spPr>
      </p:pic>
      <p:sp>
        <p:nvSpPr>
          <p:cNvPr id="16" name="Title 1">
            <a:extLst>
              <a:ext uri="{FF2B5EF4-FFF2-40B4-BE49-F238E27FC236}">
                <a16:creationId xmlns:a16="http://schemas.microsoft.com/office/drawing/2014/main" id="{3651B75B-C16D-49EA-9819-CA662558F2C6}"/>
              </a:ext>
            </a:extLst>
          </p:cNvPr>
          <p:cNvSpPr>
            <a:spLocks noGrp="1"/>
          </p:cNvSpPr>
          <p:nvPr>
            <p:ph type="title" hasCustomPrompt="1"/>
          </p:nvPr>
        </p:nvSpPr>
        <p:spPr>
          <a:xfrm>
            <a:off x="202223" y="152401"/>
            <a:ext cx="6273139" cy="719284"/>
          </a:xfrm>
        </p:spPr>
        <p:txBody>
          <a:bodyPr lIns="0" tIns="0" rIns="0" bIns="0" anchor="ctr" anchorCtr="0"/>
          <a:lstStyle>
            <a:lvl1pPr>
              <a:defRPr>
                <a:solidFill>
                  <a:schemeClr val="bg1"/>
                </a:solidFill>
                <a:latin typeface="+mj-lt"/>
              </a:defRPr>
            </a:lvl1pPr>
          </a:lstStyle>
          <a:p>
            <a:r>
              <a:rPr lang="en-US"/>
              <a:t>Title Section</a:t>
            </a:r>
          </a:p>
        </p:txBody>
      </p:sp>
      <p:sp>
        <p:nvSpPr>
          <p:cNvPr id="10" name="Rectangle 9">
            <a:extLst>
              <a:ext uri="{FF2B5EF4-FFF2-40B4-BE49-F238E27FC236}">
                <a16:creationId xmlns:a16="http://schemas.microsoft.com/office/drawing/2014/main" id="{88908E31-4390-47E3-BDFD-5A75053D7C9F}"/>
              </a:ext>
            </a:extLst>
          </p:cNvPr>
          <p:cNvSpPr/>
          <p:nvPr userDrawn="1"/>
        </p:nvSpPr>
        <p:spPr>
          <a:xfrm>
            <a:off x="11336980" y="327377"/>
            <a:ext cx="402674" cy="307777"/>
          </a:xfrm>
          <a:prstGeom prst="rect">
            <a:avLst/>
          </a:prstGeom>
        </p:spPr>
        <p:txBody>
          <a:bodyPr wrap="none">
            <a:spAutoFit/>
          </a:bodyPr>
          <a:lstStyle/>
          <a:p>
            <a:fld id="{4E7A02C4-D78F-434A-B812-A95321F3D649}" type="slidenum">
              <a:rPr lang="en-US" sz="1400" smtClean="0">
                <a:solidFill>
                  <a:schemeClr val="tx2"/>
                </a:solidFill>
              </a:rPr>
              <a:pPr/>
              <a:t>‹#›</a:t>
            </a:fld>
            <a:endParaRPr lang="en-US" sz="1400">
              <a:solidFill>
                <a:schemeClr val="tx2"/>
              </a:solidFill>
            </a:endParaRPr>
          </a:p>
        </p:txBody>
      </p:sp>
    </p:spTree>
    <p:extLst>
      <p:ext uri="{BB962C8B-B14F-4D97-AF65-F5344CB8AC3E}">
        <p14:creationId xmlns:p14="http://schemas.microsoft.com/office/powerpoint/2010/main" val="3280462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4"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pic>
        <p:nvPicPr>
          <p:cNvPr id="5" name="Picture 1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8300" y="3635374"/>
            <a:ext cx="258229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508000" y="500063"/>
            <a:ext cx="1117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a:t>Department of the Air Force</a:t>
            </a:r>
          </a:p>
        </p:txBody>
      </p:sp>
      <p:sp>
        <p:nvSpPr>
          <p:cNvPr id="7" name="Text Box 1029"/>
          <p:cNvSpPr txBox="1">
            <a:spLocks noChangeArrowheads="1"/>
          </p:cNvSpPr>
          <p:nvPr/>
        </p:nvSpPr>
        <p:spPr bwMode="auto">
          <a:xfrm>
            <a:off x="508001" y="1271588"/>
            <a:ext cx="1117599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a:latin typeface="Century Schoolbook" panose="02040604050505020304" pitchFamily="18" charset="0"/>
              </a:rPr>
              <a:t>I n t e g r i t y  -  S e r v i c e  -  E x c e l l e n c 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a:t>Click to edit Master title style</a:t>
            </a:r>
          </a:p>
        </p:txBody>
      </p:sp>
      <p:sp>
        <p:nvSpPr>
          <p:cNvPr id="8" name="Date Placeholder 6"/>
          <p:cNvSpPr>
            <a:spLocks noGrp="1" noChangeArrowheads="1"/>
          </p:cNvSpPr>
          <p:nvPr>
            <p:ph type="dt" sz="half" idx="10"/>
          </p:nvPr>
        </p:nvSpPr>
        <p:spPr/>
        <p:txBody>
          <a:bodyPr/>
          <a:lstStyle>
            <a:lvl1pPr>
              <a:defRPr/>
            </a:lvl1pPr>
          </a:lstStyle>
          <a:p>
            <a:endParaRPr lang="en-US"/>
          </a:p>
        </p:txBody>
      </p:sp>
      <p:sp>
        <p:nvSpPr>
          <p:cNvPr id="9" name="Slide Number Placeholder 7"/>
          <p:cNvSpPr>
            <a:spLocks noGrp="1" noChangeArrowheads="1"/>
          </p:cNvSpPr>
          <p:nvPr>
            <p:ph type="sldNum" sz="quarter" idx="11"/>
          </p:nvPr>
        </p:nvSpPr>
        <p:spPr/>
        <p:txBody>
          <a:bodyPr/>
          <a:lstStyle>
            <a:lvl1pPr>
              <a:defRPr/>
            </a:lvl1pPr>
          </a:lstStyle>
          <a:p>
            <a:pPr marL="25400"/>
            <a:fld id="{81D60167-4931-47E6-BA6A-407CBD079E47}" type="slidenum">
              <a:rPr lang="en-US" spc="-5" smtClean="0"/>
              <a:pPr marL="25400"/>
              <a:t>‹#›</a:t>
            </a:fld>
            <a:endParaRPr lang="en-US" spc="-5"/>
          </a:p>
        </p:txBody>
      </p:sp>
    </p:spTree>
    <p:extLst>
      <p:ext uri="{BB962C8B-B14F-4D97-AF65-F5344CB8AC3E}">
        <p14:creationId xmlns:p14="http://schemas.microsoft.com/office/powerpoint/2010/main" val="157981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pPr marL="25400"/>
            <a:fld id="{81D60167-4931-47E6-BA6A-407CBD079E47}" type="slidenum">
              <a:rPr lang="en-US" spc="-5" smtClean="0"/>
              <a:pPr marL="25400"/>
              <a:t>‹#›</a:t>
            </a:fld>
            <a:endParaRPr lang="en-US" spc="-5"/>
          </a:p>
        </p:txBody>
      </p:sp>
    </p:spTree>
    <p:extLst>
      <p:ext uri="{BB962C8B-B14F-4D97-AF65-F5344CB8AC3E}">
        <p14:creationId xmlns:p14="http://schemas.microsoft.com/office/powerpoint/2010/main" val="180304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pPr marL="25400"/>
            <a:fld id="{81D60167-4931-47E6-BA6A-407CBD079E47}" type="slidenum">
              <a:rPr lang="en-US" spc="-5" smtClean="0"/>
              <a:pPr marL="25400"/>
              <a:t>‹#›</a:t>
            </a:fld>
            <a:endParaRPr lang="en-US" spc="-5"/>
          </a:p>
        </p:txBody>
      </p:sp>
    </p:spTree>
    <p:extLst>
      <p:ext uri="{BB962C8B-B14F-4D97-AF65-F5344CB8AC3E}">
        <p14:creationId xmlns:p14="http://schemas.microsoft.com/office/powerpoint/2010/main" val="2233218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pPr marL="25400"/>
            <a:fld id="{81D60167-4931-47E6-BA6A-407CBD079E47}" type="slidenum">
              <a:rPr lang="en-US" spc="-5" smtClean="0"/>
              <a:pPr marL="25400"/>
              <a:t>‹#›</a:t>
            </a:fld>
            <a:endParaRPr lang="en-US" spc="-5"/>
          </a:p>
        </p:txBody>
      </p:sp>
    </p:spTree>
    <p:extLst>
      <p:ext uri="{BB962C8B-B14F-4D97-AF65-F5344CB8AC3E}">
        <p14:creationId xmlns:p14="http://schemas.microsoft.com/office/powerpoint/2010/main" val="4186746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pPr marL="25400"/>
            <a:fld id="{81D60167-4931-47E6-BA6A-407CBD079E47}" type="slidenum">
              <a:rPr lang="en-US" spc="-5" smtClean="0"/>
              <a:pPr marL="25400"/>
              <a:t>‹#›</a:t>
            </a:fld>
            <a:endParaRPr lang="en-US" spc="-5"/>
          </a:p>
        </p:txBody>
      </p:sp>
    </p:spTree>
    <p:extLst>
      <p:ext uri="{BB962C8B-B14F-4D97-AF65-F5344CB8AC3E}">
        <p14:creationId xmlns:p14="http://schemas.microsoft.com/office/powerpoint/2010/main" val="2196274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pPr marL="25400"/>
            <a:fld id="{81D60167-4931-47E6-BA6A-407CBD079E47}" type="slidenum">
              <a:rPr lang="en-US" spc="-5" smtClean="0"/>
              <a:pPr marL="25400"/>
              <a:t>‹#›</a:t>
            </a:fld>
            <a:endParaRPr lang="en-US" spc="-5"/>
          </a:p>
        </p:txBody>
      </p:sp>
    </p:spTree>
    <p:extLst>
      <p:ext uri="{BB962C8B-B14F-4D97-AF65-F5344CB8AC3E}">
        <p14:creationId xmlns:p14="http://schemas.microsoft.com/office/powerpoint/2010/main" val="495228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pPr marL="25400"/>
            <a:fld id="{81D60167-4931-47E6-BA6A-407CBD079E47}" type="slidenum">
              <a:rPr lang="en-US" spc="-5" smtClean="0"/>
              <a:pPr marL="25400"/>
              <a:t>‹#›</a:t>
            </a:fld>
            <a:endParaRPr lang="en-US" spc="-5"/>
          </a:p>
        </p:txBody>
      </p:sp>
    </p:spTree>
    <p:extLst>
      <p:ext uri="{BB962C8B-B14F-4D97-AF65-F5344CB8AC3E}">
        <p14:creationId xmlns:p14="http://schemas.microsoft.com/office/powerpoint/2010/main" val="426922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301" y="76200"/>
            <a:ext cx="9525000" cy="1143000"/>
          </a:xfrm>
        </p:spPr>
        <p:txBody>
          <a:bodyPr/>
          <a:lstStyle>
            <a:lvl1pPr algn="l">
              <a:defRPr>
                <a:solidFill>
                  <a:srgbClr val="D5B164"/>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D5B164"/>
              </a:buClr>
              <a:defRPr sz="1800">
                <a:solidFill>
                  <a:schemeClr val="bg1"/>
                </a:solidFill>
              </a:defRPr>
            </a:lvl1pPr>
            <a:lvl2pPr>
              <a:buClr>
                <a:srgbClr val="D5B164"/>
              </a:buClr>
              <a:defRPr sz="1600">
                <a:solidFill>
                  <a:schemeClr val="bg1"/>
                </a:solidFill>
              </a:defRPr>
            </a:lvl2pPr>
            <a:lvl3pPr>
              <a:buClr>
                <a:srgbClr val="D5B164"/>
              </a:buClr>
              <a:defRPr sz="1400">
                <a:solidFill>
                  <a:schemeClr val="bg1"/>
                </a:solidFill>
              </a:defRPr>
            </a:lvl3pPr>
            <a:lvl4pPr>
              <a:buClr>
                <a:srgbClr val="D5B164"/>
              </a:buClr>
              <a:defRPr sz="1200">
                <a:solidFill>
                  <a:schemeClr val="bg1"/>
                </a:solidFill>
              </a:defRPr>
            </a:lvl4pPr>
            <a:lvl5pPr>
              <a:buClr>
                <a:srgbClr val="D5B164"/>
              </a:buCl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a:xfrm>
            <a:off x="10835860" y="6381750"/>
            <a:ext cx="1356139" cy="304800"/>
          </a:xfrm>
        </p:spPr>
        <p:txBody>
          <a:bodyPr/>
          <a:lstStyle>
            <a:lvl1pPr algn="ctr">
              <a:defRPr>
                <a:solidFill>
                  <a:schemeClr val="bg1"/>
                </a:solidFill>
              </a:defRPr>
            </a:lvl1pPr>
          </a:lstStyle>
          <a:p>
            <a:pPr>
              <a:defRPr/>
            </a:pPr>
            <a:fld id="{6F7BF1ED-EE1B-49C7-A90E-B88B44ABDDE4}" type="slidenum">
              <a:rPr lang="en-US" altLang="en-US" smtClean="0"/>
              <a:pPr>
                <a:defRPr/>
              </a:pPr>
              <a:t>‹#›</a:t>
            </a:fld>
            <a:endParaRPr lang="en-US" altLang="en-US"/>
          </a:p>
        </p:txBody>
      </p:sp>
    </p:spTree>
    <p:extLst>
      <p:ext uri="{BB962C8B-B14F-4D97-AF65-F5344CB8AC3E}">
        <p14:creationId xmlns:p14="http://schemas.microsoft.com/office/powerpoint/2010/main" val="3325590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pPr marL="25400"/>
            <a:fld id="{81D60167-4931-47E6-BA6A-407CBD079E47}" type="slidenum">
              <a:rPr lang="en-US" spc="-5" smtClean="0"/>
              <a:pPr marL="25400"/>
              <a:t>‹#›</a:t>
            </a:fld>
            <a:endParaRPr lang="en-US" spc="-5"/>
          </a:p>
        </p:txBody>
      </p:sp>
    </p:spTree>
    <p:extLst>
      <p:ext uri="{BB962C8B-B14F-4D97-AF65-F5344CB8AC3E}">
        <p14:creationId xmlns:p14="http://schemas.microsoft.com/office/powerpoint/2010/main" val="2373689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pPr marL="25400"/>
            <a:fld id="{81D60167-4931-47E6-BA6A-407CBD079E47}" type="slidenum">
              <a:rPr lang="en-US" spc="-5" smtClean="0"/>
              <a:pPr marL="25400"/>
              <a:t>‹#›</a:t>
            </a:fld>
            <a:endParaRPr lang="en-US" spc="-5"/>
          </a:p>
        </p:txBody>
      </p:sp>
    </p:spTree>
    <p:extLst>
      <p:ext uri="{BB962C8B-B14F-4D97-AF65-F5344CB8AC3E}">
        <p14:creationId xmlns:p14="http://schemas.microsoft.com/office/powerpoint/2010/main" val="586339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0D99D-174B-D582-C431-A7836641FD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09C6AB-F737-51C2-2731-EFA20EFB0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0345A2-BD3A-E8DF-4BC2-DBF879C8C5D0}"/>
              </a:ext>
            </a:extLst>
          </p:cNvPr>
          <p:cNvSpPr>
            <a:spLocks noGrp="1"/>
          </p:cNvSpPr>
          <p:nvPr>
            <p:ph type="dt" sz="half" idx="10"/>
          </p:nvPr>
        </p:nvSpPr>
        <p:spPr/>
        <p:txBody>
          <a:bodyPr/>
          <a:lstStyle/>
          <a:p>
            <a:fld id="{793BE8CE-B9C0-4561-92D5-6266856E3626}" type="datetimeFigureOut">
              <a:rPr lang="en-US" smtClean="0"/>
              <a:t>4/24/2025</a:t>
            </a:fld>
            <a:endParaRPr lang="en-US"/>
          </a:p>
        </p:txBody>
      </p:sp>
      <p:sp>
        <p:nvSpPr>
          <p:cNvPr id="5" name="Footer Placeholder 4">
            <a:extLst>
              <a:ext uri="{FF2B5EF4-FFF2-40B4-BE49-F238E27FC236}">
                <a16:creationId xmlns:a16="http://schemas.microsoft.com/office/drawing/2014/main" id="{BC13FE56-89AC-A6A2-A40C-DE7D2F8CE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36F85-7B04-044A-EC58-A9A7EDE622CF}"/>
              </a:ext>
            </a:extLst>
          </p:cNvPr>
          <p:cNvSpPr>
            <a:spLocks noGrp="1"/>
          </p:cNvSpPr>
          <p:nvPr>
            <p:ph type="sldNum" sz="quarter" idx="12"/>
          </p:nvPr>
        </p:nvSpPr>
        <p:spPr/>
        <p:txBody>
          <a:bodyPr/>
          <a:lstStyle/>
          <a:p>
            <a:fld id="{02FEB212-CD07-405B-94FB-96F37514EB63}" type="slidenum">
              <a:rPr lang="en-US" smtClean="0"/>
              <a:t>‹#›</a:t>
            </a:fld>
            <a:endParaRPr lang="en-US"/>
          </a:p>
        </p:txBody>
      </p:sp>
    </p:spTree>
    <p:extLst>
      <p:ext uri="{BB962C8B-B14F-4D97-AF65-F5344CB8AC3E}">
        <p14:creationId xmlns:p14="http://schemas.microsoft.com/office/powerpoint/2010/main" val="3840280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EEB3-3993-819F-490F-624EF1B673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61E1F-CDEA-FFFA-3749-A8240AD4D1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24421-5C9A-65B2-07FD-5BE142BA4896}"/>
              </a:ext>
            </a:extLst>
          </p:cNvPr>
          <p:cNvSpPr>
            <a:spLocks noGrp="1"/>
          </p:cNvSpPr>
          <p:nvPr>
            <p:ph type="dt" sz="half" idx="10"/>
          </p:nvPr>
        </p:nvSpPr>
        <p:spPr/>
        <p:txBody>
          <a:bodyPr/>
          <a:lstStyle/>
          <a:p>
            <a:fld id="{793BE8CE-B9C0-4561-92D5-6266856E3626}" type="datetimeFigureOut">
              <a:rPr lang="en-US" smtClean="0"/>
              <a:t>4/24/2025</a:t>
            </a:fld>
            <a:endParaRPr lang="en-US"/>
          </a:p>
        </p:txBody>
      </p:sp>
      <p:sp>
        <p:nvSpPr>
          <p:cNvPr id="5" name="Footer Placeholder 4">
            <a:extLst>
              <a:ext uri="{FF2B5EF4-FFF2-40B4-BE49-F238E27FC236}">
                <a16:creationId xmlns:a16="http://schemas.microsoft.com/office/drawing/2014/main" id="{941BB087-ED1A-5D69-5778-19661DCBE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99146-953F-3FD1-4306-7CD054D5294C}"/>
              </a:ext>
            </a:extLst>
          </p:cNvPr>
          <p:cNvSpPr>
            <a:spLocks noGrp="1"/>
          </p:cNvSpPr>
          <p:nvPr>
            <p:ph type="sldNum" sz="quarter" idx="12"/>
          </p:nvPr>
        </p:nvSpPr>
        <p:spPr/>
        <p:txBody>
          <a:bodyPr/>
          <a:lstStyle/>
          <a:p>
            <a:fld id="{02FEB212-CD07-405B-94FB-96F37514EB63}" type="slidenum">
              <a:rPr lang="en-US" smtClean="0"/>
              <a:t>‹#›</a:t>
            </a:fld>
            <a:endParaRPr lang="en-US"/>
          </a:p>
        </p:txBody>
      </p:sp>
    </p:spTree>
    <p:extLst>
      <p:ext uri="{BB962C8B-B14F-4D97-AF65-F5344CB8AC3E}">
        <p14:creationId xmlns:p14="http://schemas.microsoft.com/office/powerpoint/2010/main" val="3551329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3CF7-BECB-5634-17A5-AD232ECE87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CC52F7-C115-76AB-516F-B445F42BD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29958E-445D-736B-00AE-63C8F6EB08A5}"/>
              </a:ext>
            </a:extLst>
          </p:cNvPr>
          <p:cNvSpPr>
            <a:spLocks noGrp="1"/>
          </p:cNvSpPr>
          <p:nvPr>
            <p:ph type="dt" sz="half" idx="10"/>
          </p:nvPr>
        </p:nvSpPr>
        <p:spPr/>
        <p:txBody>
          <a:bodyPr/>
          <a:lstStyle/>
          <a:p>
            <a:fld id="{793BE8CE-B9C0-4561-92D5-6266856E3626}" type="datetimeFigureOut">
              <a:rPr lang="en-US" smtClean="0"/>
              <a:t>4/24/2025</a:t>
            </a:fld>
            <a:endParaRPr lang="en-US"/>
          </a:p>
        </p:txBody>
      </p:sp>
      <p:sp>
        <p:nvSpPr>
          <p:cNvPr id="5" name="Footer Placeholder 4">
            <a:extLst>
              <a:ext uri="{FF2B5EF4-FFF2-40B4-BE49-F238E27FC236}">
                <a16:creationId xmlns:a16="http://schemas.microsoft.com/office/drawing/2014/main" id="{80A22276-CFFA-C9F2-0CF3-6A0A75D3E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2F6D5-E0F1-149A-34DA-05553F7658EA}"/>
              </a:ext>
            </a:extLst>
          </p:cNvPr>
          <p:cNvSpPr>
            <a:spLocks noGrp="1"/>
          </p:cNvSpPr>
          <p:nvPr>
            <p:ph type="sldNum" sz="quarter" idx="12"/>
          </p:nvPr>
        </p:nvSpPr>
        <p:spPr/>
        <p:txBody>
          <a:bodyPr/>
          <a:lstStyle/>
          <a:p>
            <a:fld id="{02FEB212-CD07-405B-94FB-96F37514EB63}" type="slidenum">
              <a:rPr lang="en-US" smtClean="0"/>
              <a:t>‹#›</a:t>
            </a:fld>
            <a:endParaRPr lang="en-US"/>
          </a:p>
        </p:txBody>
      </p:sp>
    </p:spTree>
    <p:extLst>
      <p:ext uri="{BB962C8B-B14F-4D97-AF65-F5344CB8AC3E}">
        <p14:creationId xmlns:p14="http://schemas.microsoft.com/office/powerpoint/2010/main" val="822775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B2B8-F330-28BF-6EB7-D83DF6D841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9CD374-D4A0-CF22-8157-427E3065BC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5EF265-7D7A-D6E1-BE38-37D74F4EF6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D1F76F-537D-7EA5-9AF1-AFD4981465A7}"/>
              </a:ext>
            </a:extLst>
          </p:cNvPr>
          <p:cNvSpPr>
            <a:spLocks noGrp="1"/>
          </p:cNvSpPr>
          <p:nvPr>
            <p:ph type="dt" sz="half" idx="10"/>
          </p:nvPr>
        </p:nvSpPr>
        <p:spPr/>
        <p:txBody>
          <a:bodyPr/>
          <a:lstStyle/>
          <a:p>
            <a:fld id="{793BE8CE-B9C0-4561-92D5-6266856E3626}" type="datetimeFigureOut">
              <a:rPr lang="en-US" smtClean="0"/>
              <a:t>4/24/2025</a:t>
            </a:fld>
            <a:endParaRPr lang="en-US"/>
          </a:p>
        </p:txBody>
      </p:sp>
      <p:sp>
        <p:nvSpPr>
          <p:cNvPr id="6" name="Footer Placeholder 5">
            <a:extLst>
              <a:ext uri="{FF2B5EF4-FFF2-40B4-BE49-F238E27FC236}">
                <a16:creationId xmlns:a16="http://schemas.microsoft.com/office/drawing/2014/main" id="{96C57EA6-286E-2FD5-A50C-ADBA2EF4C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B64DC1-2359-B910-4BF5-219C2486698D}"/>
              </a:ext>
            </a:extLst>
          </p:cNvPr>
          <p:cNvSpPr>
            <a:spLocks noGrp="1"/>
          </p:cNvSpPr>
          <p:nvPr>
            <p:ph type="sldNum" sz="quarter" idx="12"/>
          </p:nvPr>
        </p:nvSpPr>
        <p:spPr/>
        <p:txBody>
          <a:bodyPr/>
          <a:lstStyle/>
          <a:p>
            <a:fld id="{02FEB212-CD07-405B-94FB-96F37514EB63}" type="slidenum">
              <a:rPr lang="en-US" smtClean="0"/>
              <a:t>‹#›</a:t>
            </a:fld>
            <a:endParaRPr lang="en-US"/>
          </a:p>
        </p:txBody>
      </p:sp>
    </p:spTree>
    <p:extLst>
      <p:ext uri="{BB962C8B-B14F-4D97-AF65-F5344CB8AC3E}">
        <p14:creationId xmlns:p14="http://schemas.microsoft.com/office/powerpoint/2010/main" val="2737828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EE23-7EFD-ABD3-0AA3-AA3281BE8F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485B44-DFEB-B3AE-1B3E-47CA78EA65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4AA280-EC20-7109-0071-B5CF3803FA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40B47F-C5DA-22C9-B7F1-ED1AD78ED4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3E151-4BD3-6D61-38AE-1A3FAA62E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7C749-9746-A9A4-5C18-B12A23C11F71}"/>
              </a:ext>
            </a:extLst>
          </p:cNvPr>
          <p:cNvSpPr>
            <a:spLocks noGrp="1"/>
          </p:cNvSpPr>
          <p:nvPr>
            <p:ph type="dt" sz="half" idx="10"/>
          </p:nvPr>
        </p:nvSpPr>
        <p:spPr/>
        <p:txBody>
          <a:bodyPr/>
          <a:lstStyle/>
          <a:p>
            <a:fld id="{793BE8CE-B9C0-4561-92D5-6266856E3626}" type="datetimeFigureOut">
              <a:rPr lang="en-US" smtClean="0"/>
              <a:t>4/24/2025</a:t>
            </a:fld>
            <a:endParaRPr lang="en-US"/>
          </a:p>
        </p:txBody>
      </p:sp>
      <p:sp>
        <p:nvSpPr>
          <p:cNvPr id="8" name="Footer Placeholder 7">
            <a:extLst>
              <a:ext uri="{FF2B5EF4-FFF2-40B4-BE49-F238E27FC236}">
                <a16:creationId xmlns:a16="http://schemas.microsoft.com/office/drawing/2014/main" id="{71D54EC1-F631-EA7F-0F63-20292C805E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FF3BB0-BE33-B8C6-A9FE-8FBA2E2BEBAD}"/>
              </a:ext>
            </a:extLst>
          </p:cNvPr>
          <p:cNvSpPr>
            <a:spLocks noGrp="1"/>
          </p:cNvSpPr>
          <p:nvPr>
            <p:ph type="sldNum" sz="quarter" idx="12"/>
          </p:nvPr>
        </p:nvSpPr>
        <p:spPr/>
        <p:txBody>
          <a:bodyPr/>
          <a:lstStyle/>
          <a:p>
            <a:fld id="{02FEB212-CD07-405B-94FB-96F37514EB63}" type="slidenum">
              <a:rPr lang="en-US" smtClean="0"/>
              <a:t>‹#›</a:t>
            </a:fld>
            <a:endParaRPr lang="en-US"/>
          </a:p>
        </p:txBody>
      </p:sp>
    </p:spTree>
    <p:extLst>
      <p:ext uri="{BB962C8B-B14F-4D97-AF65-F5344CB8AC3E}">
        <p14:creationId xmlns:p14="http://schemas.microsoft.com/office/powerpoint/2010/main" val="1980185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EA10-EE81-782D-FCE7-53B692881F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DC1766-626D-50B5-632B-91826DC10C6D}"/>
              </a:ext>
            </a:extLst>
          </p:cNvPr>
          <p:cNvSpPr>
            <a:spLocks noGrp="1"/>
          </p:cNvSpPr>
          <p:nvPr>
            <p:ph type="dt" sz="half" idx="10"/>
          </p:nvPr>
        </p:nvSpPr>
        <p:spPr/>
        <p:txBody>
          <a:bodyPr/>
          <a:lstStyle/>
          <a:p>
            <a:fld id="{793BE8CE-B9C0-4561-92D5-6266856E3626}" type="datetimeFigureOut">
              <a:rPr lang="en-US" smtClean="0"/>
              <a:t>4/24/2025</a:t>
            </a:fld>
            <a:endParaRPr lang="en-US"/>
          </a:p>
        </p:txBody>
      </p:sp>
      <p:sp>
        <p:nvSpPr>
          <p:cNvPr id="4" name="Footer Placeholder 3">
            <a:extLst>
              <a:ext uri="{FF2B5EF4-FFF2-40B4-BE49-F238E27FC236}">
                <a16:creationId xmlns:a16="http://schemas.microsoft.com/office/drawing/2014/main" id="{8C925E4A-C873-1E9F-79BD-E9D75B6185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7F7636-0E5C-0B20-5E0C-D0C6446B645B}"/>
              </a:ext>
            </a:extLst>
          </p:cNvPr>
          <p:cNvSpPr>
            <a:spLocks noGrp="1"/>
          </p:cNvSpPr>
          <p:nvPr>
            <p:ph type="sldNum" sz="quarter" idx="12"/>
          </p:nvPr>
        </p:nvSpPr>
        <p:spPr/>
        <p:txBody>
          <a:bodyPr/>
          <a:lstStyle/>
          <a:p>
            <a:fld id="{02FEB212-CD07-405B-94FB-96F37514EB63}" type="slidenum">
              <a:rPr lang="en-US" smtClean="0"/>
              <a:t>‹#›</a:t>
            </a:fld>
            <a:endParaRPr lang="en-US"/>
          </a:p>
        </p:txBody>
      </p:sp>
    </p:spTree>
    <p:extLst>
      <p:ext uri="{BB962C8B-B14F-4D97-AF65-F5344CB8AC3E}">
        <p14:creationId xmlns:p14="http://schemas.microsoft.com/office/powerpoint/2010/main" val="950908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F446DF-82ED-1CF2-DAF8-A1CB5BE3E957}"/>
              </a:ext>
            </a:extLst>
          </p:cNvPr>
          <p:cNvSpPr>
            <a:spLocks noGrp="1"/>
          </p:cNvSpPr>
          <p:nvPr>
            <p:ph type="dt" sz="half" idx="10"/>
          </p:nvPr>
        </p:nvSpPr>
        <p:spPr/>
        <p:txBody>
          <a:bodyPr/>
          <a:lstStyle/>
          <a:p>
            <a:fld id="{793BE8CE-B9C0-4561-92D5-6266856E3626}" type="datetimeFigureOut">
              <a:rPr lang="en-US" smtClean="0"/>
              <a:t>4/24/2025</a:t>
            </a:fld>
            <a:endParaRPr lang="en-US"/>
          </a:p>
        </p:txBody>
      </p:sp>
      <p:sp>
        <p:nvSpPr>
          <p:cNvPr id="3" name="Footer Placeholder 2">
            <a:extLst>
              <a:ext uri="{FF2B5EF4-FFF2-40B4-BE49-F238E27FC236}">
                <a16:creationId xmlns:a16="http://schemas.microsoft.com/office/drawing/2014/main" id="{94FB1046-1CC4-3080-EE87-315784E10D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EC5BD6-4C30-E947-92D5-8C22EE23EC74}"/>
              </a:ext>
            </a:extLst>
          </p:cNvPr>
          <p:cNvSpPr>
            <a:spLocks noGrp="1"/>
          </p:cNvSpPr>
          <p:nvPr>
            <p:ph type="sldNum" sz="quarter" idx="12"/>
          </p:nvPr>
        </p:nvSpPr>
        <p:spPr/>
        <p:txBody>
          <a:bodyPr/>
          <a:lstStyle/>
          <a:p>
            <a:fld id="{02FEB212-CD07-405B-94FB-96F37514EB63}" type="slidenum">
              <a:rPr lang="en-US" smtClean="0"/>
              <a:t>‹#›</a:t>
            </a:fld>
            <a:endParaRPr lang="en-US"/>
          </a:p>
        </p:txBody>
      </p:sp>
    </p:spTree>
    <p:extLst>
      <p:ext uri="{BB962C8B-B14F-4D97-AF65-F5344CB8AC3E}">
        <p14:creationId xmlns:p14="http://schemas.microsoft.com/office/powerpoint/2010/main" val="403801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02B1-C848-5EA5-E069-ECE5C61AE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313E84-20EA-7566-F229-5FB694C9F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00295A-9003-1213-D7E6-802AE393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50684-5F17-65D9-67B8-F4FE5672EE2A}"/>
              </a:ext>
            </a:extLst>
          </p:cNvPr>
          <p:cNvSpPr>
            <a:spLocks noGrp="1"/>
          </p:cNvSpPr>
          <p:nvPr>
            <p:ph type="dt" sz="half" idx="10"/>
          </p:nvPr>
        </p:nvSpPr>
        <p:spPr/>
        <p:txBody>
          <a:bodyPr/>
          <a:lstStyle/>
          <a:p>
            <a:fld id="{793BE8CE-B9C0-4561-92D5-6266856E3626}" type="datetimeFigureOut">
              <a:rPr lang="en-US" smtClean="0"/>
              <a:t>4/24/2025</a:t>
            </a:fld>
            <a:endParaRPr lang="en-US"/>
          </a:p>
        </p:txBody>
      </p:sp>
      <p:sp>
        <p:nvSpPr>
          <p:cNvPr id="6" name="Footer Placeholder 5">
            <a:extLst>
              <a:ext uri="{FF2B5EF4-FFF2-40B4-BE49-F238E27FC236}">
                <a16:creationId xmlns:a16="http://schemas.microsoft.com/office/drawing/2014/main" id="{2130887D-E745-9864-827D-B4866F225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28E8E-54BD-EC25-00FE-7EF9F2015CE4}"/>
              </a:ext>
            </a:extLst>
          </p:cNvPr>
          <p:cNvSpPr>
            <a:spLocks noGrp="1"/>
          </p:cNvSpPr>
          <p:nvPr>
            <p:ph type="sldNum" sz="quarter" idx="12"/>
          </p:nvPr>
        </p:nvSpPr>
        <p:spPr/>
        <p:txBody>
          <a:bodyPr/>
          <a:lstStyle/>
          <a:p>
            <a:fld id="{02FEB212-CD07-405B-94FB-96F37514EB63}" type="slidenum">
              <a:rPr lang="en-US" smtClean="0"/>
              <a:t>‹#›</a:t>
            </a:fld>
            <a:endParaRPr lang="en-US"/>
          </a:p>
        </p:txBody>
      </p:sp>
    </p:spTree>
    <p:extLst>
      <p:ext uri="{BB962C8B-B14F-4D97-AF65-F5344CB8AC3E}">
        <p14:creationId xmlns:p14="http://schemas.microsoft.com/office/powerpoint/2010/main" val="118620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6" name="Slide Number Placeholder 4">
            <a:extLst>
              <a:ext uri="{FF2B5EF4-FFF2-40B4-BE49-F238E27FC236}">
                <a16:creationId xmlns:a16="http://schemas.microsoft.com/office/drawing/2014/main" id="{5E937AEB-DFF3-B277-A20F-9209ADDE8D84}"/>
              </a:ext>
            </a:extLst>
          </p:cNvPr>
          <p:cNvSpPr txBox="1">
            <a:spLocks/>
          </p:cNvSpPr>
          <p:nvPr userDrawn="1"/>
        </p:nvSpPr>
        <p:spPr bwMode="auto">
          <a:xfrm>
            <a:off x="10835860" y="6381750"/>
            <a:ext cx="1356139"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defRPr/>
            </a:pPr>
            <a:fld id="{6F7BF1ED-EE1B-49C7-A90E-B88B44ABDDE4}" type="slidenum">
              <a:rPr lang="en-US" altLang="en-US" smtClean="0"/>
              <a:pPr>
                <a:defRPr/>
              </a:pPr>
              <a:t>‹#›</a:t>
            </a:fld>
            <a:endParaRPr lang="en-US" altLang="en-US"/>
          </a:p>
        </p:txBody>
      </p:sp>
    </p:spTree>
    <p:extLst>
      <p:ext uri="{BB962C8B-B14F-4D97-AF65-F5344CB8AC3E}">
        <p14:creationId xmlns:p14="http://schemas.microsoft.com/office/powerpoint/2010/main" val="1049452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866B-3F32-A37D-DA2C-92CE19F1B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628FC7-8C0A-9E69-C6B7-37F804361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7864EB-025F-DADB-6DCA-49E4F7131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4EDB4B-DCB4-0DF3-F483-F8E86A6C0592}"/>
              </a:ext>
            </a:extLst>
          </p:cNvPr>
          <p:cNvSpPr>
            <a:spLocks noGrp="1"/>
          </p:cNvSpPr>
          <p:nvPr>
            <p:ph type="dt" sz="half" idx="10"/>
          </p:nvPr>
        </p:nvSpPr>
        <p:spPr/>
        <p:txBody>
          <a:bodyPr/>
          <a:lstStyle/>
          <a:p>
            <a:fld id="{793BE8CE-B9C0-4561-92D5-6266856E3626}" type="datetimeFigureOut">
              <a:rPr lang="en-US" smtClean="0"/>
              <a:t>4/24/2025</a:t>
            </a:fld>
            <a:endParaRPr lang="en-US"/>
          </a:p>
        </p:txBody>
      </p:sp>
      <p:sp>
        <p:nvSpPr>
          <p:cNvPr id="6" name="Footer Placeholder 5">
            <a:extLst>
              <a:ext uri="{FF2B5EF4-FFF2-40B4-BE49-F238E27FC236}">
                <a16:creationId xmlns:a16="http://schemas.microsoft.com/office/drawing/2014/main" id="{48169122-7D55-C7FB-50EF-CD197FDE2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3EAE5-630A-54E0-9E40-7458A3CFDC1F}"/>
              </a:ext>
            </a:extLst>
          </p:cNvPr>
          <p:cNvSpPr>
            <a:spLocks noGrp="1"/>
          </p:cNvSpPr>
          <p:nvPr>
            <p:ph type="sldNum" sz="quarter" idx="12"/>
          </p:nvPr>
        </p:nvSpPr>
        <p:spPr/>
        <p:txBody>
          <a:bodyPr/>
          <a:lstStyle/>
          <a:p>
            <a:fld id="{02FEB212-CD07-405B-94FB-96F37514EB63}" type="slidenum">
              <a:rPr lang="en-US" smtClean="0"/>
              <a:t>‹#›</a:t>
            </a:fld>
            <a:endParaRPr lang="en-US"/>
          </a:p>
        </p:txBody>
      </p:sp>
    </p:spTree>
    <p:extLst>
      <p:ext uri="{BB962C8B-B14F-4D97-AF65-F5344CB8AC3E}">
        <p14:creationId xmlns:p14="http://schemas.microsoft.com/office/powerpoint/2010/main" val="2631696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9697-1AD0-1F1B-27D9-F61ADC3EB8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5AE2A4-DA8E-7DB7-B774-E3265ED325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5AD99-8A95-C110-5843-981CE886FB71}"/>
              </a:ext>
            </a:extLst>
          </p:cNvPr>
          <p:cNvSpPr>
            <a:spLocks noGrp="1"/>
          </p:cNvSpPr>
          <p:nvPr>
            <p:ph type="dt" sz="half" idx="10"/>
          </p:nvPr>
        </p:nvSpPr>
        <p:spPr/>
        <p:txBody>
          <a:bodyPr/>
          <a:lstStyle/>
          <a:p>
            <a:fld id="{793BE8CE-B9C0-4561-92D5-6266856E3626}" type="datetimeFigureOut">
              <a:rPr lang="en-US" smtClean="0"/>
              <a:t>4/24/2025</a:t>
            </a:fld>
            <a:endParaRPr lang="en-US"/>
          </a:p>
        </p:txBody>
      </p:sp>
      <p:sp>
        <p:nvSpPr>
          <p:cNvPr id="5" name="Footer Placeholder 4">
            <a:extLst>
              <a:ext uri="{FF2B5EF4-FFF2-40B4-BE49-F238E27FC236}">
                <a16:creationId xmlns:a16="http://schemas.microsoft.com/office/drawing/2014/main" id="{BCDE1265-1E21-4D1C-2575-881EDE275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1D300-71BB-22A2-3924-EA1D2FC6CD9A}"/>
              </a:ext>
            </a:extLst>
          </p:cNvPr>
          <p:cNvSpPr>
            <a:spLocks noGrp="1"/>
          </p:cNvSpPr>
          <p:nvPr>
            <p:ph type="sldNum" sz="quarter" idx="12"/>
          </p:nvPr>
        </p:nvSpPr>
        <p:spPr/>
        <p:txBody>
          <a:bodyPr/>
          <a:lstStyle/>
          <a:p>
            <a:fld id="{02FEB212-CD07-405B-94FB-96F37514EB63}" type="slidenum">
              <a:rPr lang="en-US" smtClean="0"/>
              <a:t>‹#›</a:t>
            </a:fld>
            <a:endParaRPr lang="en-US"/>
          </a:p>
        </p:txBody>
      </p:sp>
    </p:spTree>
    <p:extLst>
      <p:ext uri="{BB962C8B-B14F-4D97-AF65-F5344CB8AC3E}">
        <p14:creationId xmlns:p14="http://schemas.microsoft.com/office/powerpoint/2010/main" val="1385567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72AE4-E07D-AF07-CF49-07D255F80C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9229D2-6A0F-1F5A-E578-FAC46A51A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661C1-E45D-8EA2-61EC-D169BC405CB8}"/>
              </a:ext>
            </a:extLst>
          </p:cNvPr>
          <p:cNvSpPr>
            <a:spLocks noGrp="1"/>
          </p:cNvSpPr>
          <p:nvPr>
            <p:ph type="dt" sz="half" idx="10"/>
          </p:nvPr>
        </p:nvSpPr>
        <p:spPr/>
        <p:txBody>
          <a:bodyPr/>
          <a:lstStyle/>
          <a:p>
            <a:fld id="{793BE8CE-B9C0-4561-92D5-6266856E3626}" type="datetimeFigureOut">
              <a:rPr lang="en-US" smtClean="0"/>
              <a:t>4/24/2025</a:t>
            </a:fld>
            <a:endParaRPr lang="en-US"/>
          </a:p>
        </p:txBody>
      </p:sp>
      <p:sp>
        <p:nvSpPr>
          <p:cNvPr id="5" name="Footer Placeholder 4">
            <a:extLst>
              <a:ext uri="{FF2B5EF4-FFF2-40B4-BE49-F238E27FC236}">
                <a16:creationId xmlns:a16="http://schemas.microsoft.com/office/drawing/2014/main" id="{F518917B-9DE4-E843-BBB9-E32CEE8CE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14DE8-AEFE-D9DD-50A3-8CEAEB3A2889}"/>
              </a:ext>
            </a:extLst>
          </p:cNvPr>
          <p:cNvSpPr>
            <a:spLocks noGrp="1"/>
          </p:cNvSpPr>
          <p:nvPr>
            <p:ph type="sldNum" sz="quarter" idx="12"/>
          </p:nvPr>
        </p:nvSpPr>
        <p:spPr/>
        <p:txBody>
          <a:bodyPr/>
          <a:lstStyle/>
          <a:p>
            <a:fld id="{02FEB212-CD07-405B-94FB-96F37514EB63}" type="slidenum">
              <a:rPr lang="en-US" smtClean="0"/>
              <a:t>‹#›</a:t>
            </a:fld>
            <a:endParaRPr lang="en-US"/>
          </a:p>
        </p:txBody>
      </p:sp>
    </p:spTree>
    <p:extLst>
      <p:ext uri="{BB962C8B-B14F-4D97-AF65-F5344CB8AC3E}">
        <p14:creationId xmlns:p14="http://schemas.microsoft.com/office/powerpoint/2010/main" val="314931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15427" y="3018726"/>
            <a:ext cx="3104853"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508000" y="500063"/>
            <a:ext cx="1117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dirty="0"/>
              <a:t>Department of the Air Force</a:t>
            </a:r>
          </a:p>
        </p:txBody>
      </p:sp>
      <p:sp>
        <p:nvSpPr>
          <p:cNvPr id="7" name="Text Box 1029"/>
          <p:cNvSpPr txBox="1">
            <a:spLocks noChangeArrowheads="1"/>
          </p:cNvSpPr>
          <p:nvPr userDrawn="1"/>
        </p:nvSpPr>
        <p:spPr bwMode="auto">
          <a:xfrm>
            <a:off x="508000" y="1280443"/>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dirty="0">
                <a:latin typeface="Century Schoolbook" panose="02040604050505020304" pitchFamily="18" charset="0"/>
              </a:rPr>
              <a:t>One Team, One Fight!</a:t>
            </a:r>
          </a:p>
        </p:txBody>
      </p:sp>
      <p:sp>
        <p:nvSpPr>
          <p:cNvPr id="50191" name="Rectangle 15"/>
          <p:cNvSpPr>
            <a:spLocks noGrp="1" noChangeArrowheads="1"/>
          </p:cNvSpPr>
          <p:nvPr>
            <p:ph type="ctrTitle"/>
          </p:nvPr>
        </p:nvSpPr>
        <p:spPr>
          <a:xfrm>
            <a:off x="368300" y="2054429"/>
            <a:ext cx="11315700" cy="1600200"/>
          </a:xfrm>
        </p:spPr>
        <p:txBody>
          <a:bodyPr/>
          <a:lstStyle>
            <a:lvl1pPr>
              <a:defRPr sz="4400" i="0"/>
            </a:lvl1pPr>
          </a:lstStyle>
          <a:p>
            <a:r>
              <a:rPr lang="en-US"/>
              <a:t>Click to edit Master title style</a:t>
            </a:r>
            <a:endParaRPr lang="en-US" dirty="0"/>
          </a:p>
        </p:txBody>
      </p:sp>
      <p:sp>
        <p:nvSpPr>
          <p:cNvPr id="8" name="Date Placeholder 6"/>
          <p:cNvSpPr>
            <a:spLocks noGrp="1" noChangeArrowheads="1"/>
          </p:cNvSpPr>
          <p:nvPr>
            <p:ph type="dt" sz="half" idx="10"/>
          </p:nvPr>
        </p:nvSpPr>
        <p:spPr/>
        <p:txBody>
          <a:bodyPr/>
          <a:lstStyle>
            <a:lvl1pPr>
              <a:defRPr/>
            </a:lvl1pPr>
          </a:lstStyle>
          <a:p>
            <a:pPr>
              <a:defRPr/>
            </a:pPr>
            <a:r>
              <a:rPr lang="en-US"/>
              <a:t>As of: </a:t>
            </a:r>
          </a:p>
        </p:txBody>
      </p:sp>
      <p:sp>
        <p:nvSpPr>
          <p:cNvPr id="9" name="Slide Number Placeholder 7"/>
          <p:cNvSpPr>
            <a:spLocks noGrp="1" noChangeArrowheads="1"/>
          </p:cNvSpPr>
          <p:nvPr>
            <p:ph type="sldNum" sz="quarter" idx="11"/>
          </p:nvPr>
        </p:nvSpPr>
        <p:spPr/>
        <p:txBody>
          <a:bodyPr/>
          <a:lstStyle>
            <a:lvl1pPr>
              <a:defRPr/>
            </a:lvl1pPr>
          </a:lstStyle>
          <a:p>
            <a:pPr>
              <a:defRPr/>
            </a:pPr>
            <a:fld id="{4005F756-8005-40BC-BDB4-25D0D689C1DD}"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859614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7256DB1-98A0-4C5B-B461-C003FBFE3B0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885654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1AA3360C-AE3B-4A8A-9E7D-39D4F0D2B7E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985656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241983CB-FF2E-4ABB-9D4A-533B2E07245C}"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947650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508CC8AD-DEDE-45A8-AB78-F8B699CF4FFF}"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152776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F4520405-4A19-4BC4-9193-41F6583A41F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077186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85E9C438-D4A3-4372-96AC-CB86D778BA59}"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58079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300" y="76200"/>
            <a:ext cx="9525000" cy="1143000"/>
          </a:xfrm>
        </p:spPr>
        <p:txBody>
          <a:bodyPr/>
          <a:lstStyle>
            <a:lvl1pPr algn="l">
              <a:defRPr>
                <a:solidFill>
                  <a:srgbClr val="D5B164"/>
                </a:solidFill>
              </a:defRPr>
            </a:lvl1p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7" name="Slide Number Placeholder 4">
            <a:extLst>
              <a:ext uri="{FF2B5EF4-FFF2-40B4-BE49-F238E27FC236}">
                <a16:creationId xmlns:a16="http://schemas.microsoft.com/office/drawing/2014/main" id="{33D1B9F4-74C4-421C-F9A4-9D3E9D196BAA}"/>
              </a:ext>
            </a:extLst>
          </p:cNvPr>
          <p:cNvSpPr txBox="1">
            <a:spLocks/>
          </p:cNvSpPr>
          <p:nvPr userDrawn="1"/>
        </p:nvSpPr>
        <p:spPr bwMode="auto">
          <a:xfrm>
            <a:off x="10835860" y="6381750"/>
            <a:ext cx="1356139"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defRPr/>
            </a:pPr>
            <a:fld id="{6F7BF1ED-EE1B-49C7-A90E-B88B44ABDDE4}" type="slidenum">
              <a:rPr lang="en-US" altLang="en-US" smtClean="0">
                <a:solidFill>
                  <a:schemeClr val="bg1"/>
                </a:solidFill>
              </a:rPr>
              <a:pPr>
                <a:defRPr/>
              </a:pPr>
              <a:t>‹#›</a:t>
            </a:fld>
            <a:endParaRPr lang="en-US" altLang="en-US">
              <a:solidFill>
                <a:schemeClr val="bg1"/>
              </a:solidFill>
            </a:endParaRPr>
          </a:p>
        </p:txBody>
      </p:sp>
    </p:spTree>
    <p:extLst>
      <p:ext uri="{BB962C8B-B14F-4D97-AF65-F5344CB8AC3E}">
        <p14:creationId xmlns:p14="http://schemas.microsoft.com/office/powerpoint/2010/main" val="3344251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C62C073-046A-4B57-9E0E-48AE818F95F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39540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06266AB3-AFB6-47EB-BDC7-CB5A8F58DCC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994907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80E9D8-57BE-40F6-B20C-0D6547179AB4}" type="datetimeFigureOut">
              <a:rPr lang="en-US" smtClean="0"/>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3208590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0E9D8-57BE-40F6-B20C-0D6547179AB4}" type="datetimeFigureOut">
              <a:rPr lang="en-US" smtClean="0"/>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1318057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80E9D8-57BE-40F6-B20C-0D6547179AB4}" type="datetimeFigureOut">
              <a:rPr lang="en-US" smtClean="0"/>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1790580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80E9D8-57BE-40F6-B20C-0D6547179AB4}" type="datetimeFigureOut">
              <a:rPr lang="en-US" smtClean="0"/>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2304607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80E9D8-57BE-40F6-B20C-0D6547179AB4}" type="datetimeFigureOut">
              <a:rPr lang="en-US" smtClean="0"/>
              <a:t>4/24/2025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1497494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80E9D8-57BE-40F6-B20C-0D6547179AB4}" type="datetimeFigureOut">
              <a:rPr lang="en-US" smtClean="0"/>
              <a:t>4/24/2025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3719522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0E9D8-57BE-40F6-B20C-0D6547179AB4}" type="datetimeFigureOut">
              <a:rPr lang="en-US" smtClean="0"/>
              <a:t>4/24/2025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314701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80E9D8-57BE-40F6-B20C-0D6547179AB4}" type="datetimeFigureOut">
              <a:rPr lang="en-US" smtClean="0"/>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157725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lgn="l">
              <a:defRPr i="0">
                <a:solidFill>
                  <a:srgbClr val="D5B164"/>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D5B164"/>
              </a:buClr>
              <a:defRPr sz="2400">
                <a:solidFill>
                  <a:schemeClr val="bg1"/>
                </a:solidFill>
              </a:defRPr>
            </a:lvl1pPr>
            <a:lvl2pPr>
              <a:buClr>
                <a:srgbClr val="D5B164"/>
              </a:buClr>
              <a:defRPr sz="2000">
                <a:solidFill>
                  <a:schemeClr val="bg1"/>
                </a:solidFill>
              </a:defRPr>
            </a:lvl2pPr>
            <a:lvl3pPr>
              <a:buClr>
                <a:srgbClr val="D5B164"/>
              </a:buClr>
              <a:defRPr sz="1800">
                <a:solidFill>
                  <a:schemeClr val="bg1"/>
                </a:solidFill>
              </a:defRPr>
            </a:lvl3pPr>
            <a:lvl4pPr>
              <a:buClr>
                <a:srgbClr val="D5B164"/>
              </a:buClr>
              <a:defRPr sz="1600">
                <a:solidFill>
                  <a:schemeClr val="bg1"/>
                </a:solidFill>
              </a:defRPr>
            </a:lvl4pPr>
            <a:lvl5pPr>
              <a:buClr>
                <a:srgbClr val="D5B164"/>
              </a:buCl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buClr>
                <a:srgbClr val="D5B164"/>
              </a:buClr>
              <a:defRPr sz="2400">
                <a:solidFill>
                  <a:schemeClr val="bg1"/>
                </a:solidFill>
              </a:defRPr>
            </a:lvl1pPr>
            <a:lvl2pPr>
              <a:buClr>
                <a:srgbClr val="D5B164"/>
              </a:buClr>
              <a:defRPr sz="2000">
                <a:solidFill>
                  <a:schemeClr val="bg1"/>
                </a:solidFill>
              </a:defRPr>
            </a:lvl2pPr>
            <a:lvl3pPr>
              <a:buClr>
                <a:srgbClr val="D5B164"/>
              </a:buClr>
              <a:defRPr sz="1800">
                <a:solidFill>
                  <a:schemeClr val="bg1"/>
                </a:solidFill>
              </a:defRPr>
            </a:lvl3pPr>
            <a:lvl4pPr>
              <a:buClr>
                <a:srgbClr val="D5B164"/>
              </a:buClr>
              <a:defRPr sz="1600">
                <a:solidFill>
                  <a:schemeClr val="bg1"/>
                </a:solidFill>
              </a:defRPr>
            </a:lvl4pPr>
            <a:lvl5pPr>
              <a:buClr>
                <a:srgbClr val="D5B164"/>
              </a:buCl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9" name="Slide Number Placeholder 4">
            <a:extLst>
              <a:ext uri="{FF2B5EF4-FFF2-40B4-BE49-F238E27FC236}">
                <a16:creationId xmlns:a16="http://schemas.microsoft.com/office/drawing/2014/main" id="{B47793EE-5178-8912-9DF5-021BFDC2781D}"/>
              </a:ext>
            </a:extLst>
          </p:cNvPr>
          <p:cNvSpPr>
            <a:spLocks noGrp="1"/>
          </p:cNvSpPr>
          <p:nvPr>
            <p:ph type="sldNum" sz="quarter" idx="11"/>
          </p:nvPr>
        </p:nvSpPr>
        <p:spPr>
          <a:xfrm>
            <a:off x="10835860" y="6381750"/>
            <a:ext cx="1356139" cy="304800"/>
          </a:xfrm>
        </p:spPr>
        <p:txBody>
          <a:bodyPr/>
          <a:lstStyle>
            <a:lvl1pPr algn="ctr">
              <a:defRPr>
                <a:solidFill>
                  <a:schemeClr val="bg1"/>
                </a:solidFill>
              </a:defRPr>
            </a:lvl1pPr>
          </a:lstStyle>
          <a:p>
            <a:pPr>
              <a:defRPr/>
            </a:pPr>
            <a:fld id="{6F7BF1ED-EE1B-49C7-A90E-B88B44ABDDE4}" type="slidenum">
              <a:rPr lang="en-US" altLang="en-US" smtClean="0"/>
              <a:pPr>
                <a:defRPr/>
              </a:pPr>
              <a:t>‹#›</a:t>
            </a:fld>
            <a:endParaRPr lang="en-US" altLang="en-US"/>
          </a:p>
        </p:txBody>
      </p:sp>
    </p:spTree>
    <p:extLst>
      <p:ext uri="{BB962C8B-B14F-4D97-AF65-F5344CB8AC3E}">
        <p14:creationId xmlns:p14="http://schemas.microsoft.com/office/powerpoint/2010/main" val="36237034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80E9D8-57BE-40F6-B20C-0D6547179AB4}" type="datetimeFigureOut">
              <a:rPr lang="en-US" smtClean="0"/>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1145000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0E9D8-57BE-40F6-B20C-0D6547179AB4}" type="datetimeFigureOut">
              <a:rPr lang="en-US" smtClean="0"/>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20500382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0E9D8-57BE-40F6-B20C-0D6547179AB4}" type="datetimeFigureOut">
              <a:rPr lang="en-US" smtClean="0"/>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86571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7597" y="76200"/>
            <a:ext cx="9525000" cy="1143000"/>
          </a:xfrm>
        </p:spPr>
        <p:txBody>
          <a:bodyPr/>
          <a:lstStyle>
            <a:lvl1pPr algn="l">
              <a:defRPr i="0">
                <a:solidFill>
                  <a:srgbClr val="D5B164"/>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5" name="Slide Number Placeholder 4">
            <a:extLst>
              <a:ext uri="{FF2B5EF4-FFF2-40B4-BE49-F238E27FC236}">
                <a16:creationId xmlns:a16="http://schemas.microsoft.com/office/drawing/2014/main" id="{38CCA3F4-5E26-0C26-4A5B-84464A93A1FD}"/>
              </a:ext>
            </a:extLst>
          </p:cNvPr>
          <p:cNvSpPr>
            <a:spLocks noGrp="1"/>
          </p:cNvSpPr>
          <p:nvPr>
            <p:ph type="sldNum" sz="quarter" idx="11"/>
          </p:nvPr>
        </p:nvSpPr>
        <p:spPr>
          <a:xfrm>
            <a:off x="10835860" y="6381750"/>
            <a:ext cx="1356139" cy="304800"/>
          </a:xfrm>
        </p:spPr>
        <p:txBody>
          <a:bodyPr/>
          <a:lstStyle>
            <a:lvl1pPr algn="ctr">
              <a:defRPr>
                <a:solidFill>
                  <a:schemeClr val="bg1"/>
                </a:solidFill>
              </a:defRPr>
            </a:lvl1pPr>
          </a:lstStyle>
          <a:p>
            <a:pPr>
              <a:defRPr/>
            </a:pPr>
            <a:fld id="{6F7BF1ED-EE1B-49C7-A90E-B88B44ABDDE4}" type="slidenum">
              <a:rPr lang="en-US" altLang="en-US" smtClean="0"/>
              <a:pPr>
                <a:defRPr/>
              </a:pPr>
              <a:t>‹#›</a:t>
            </a:fld>
            <a:endParaRPr lang="en-US" altLang="en-US"/>
          </a:p>
        </p:txBody>
      </p:sp>
    </p:spTree>
    <p:extLst>
      <p:ext uri="{BB962C8B-B14F-4D97-AF65-F5344CB8AC3E}">
        <p14:creationId xmlns:p14="http://schemas.microsoft.com/office/powerpoint/2010/main" val="10592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4" name="Slide Number Placeholder 4">
            <a:extLst>
              <a:ext uri="{FF2B5EF4-FFF2-40B4-BE49-F238E27FC236}">
                <a16:creationId xmlns:a16="http://schemas.microsoft.com/office/drawing/2014/main" id="{3253F233-1590-091C-C7E8-D9D76E72141B}"/>
              </a:ext>
            </a:extLst>
          </p:cNvPr>
          <p:cNvSpPr>
            <a:spLocks noGrp="1"/>
          </p:cNvSpPr>
          <p:nvPr>
            <p:ph type="sldNum" sz="quarter" idx="11"/>
          </p:nvPr>
        </p:nvSpPr>
        <p:spPr>
          <a:xfrm>
            <a:off x="10835860" y="6381750"/>
            <a:ext cx="1356139" cy="304800"/>
          </a:xfrm>
        </p:spPr>
        <p:txBody>
          <a:bodyPr/>
          <a:lstStyle>
            <a:lvl1pPr algn="ctr">
              <a:defRPr>
                <a:solidFill>
                  <a:schemeClr val="bg1"/>
                </a:solidFill>
              </a:defRPr>
            </a:lvl1pPr>
          </a:lstStyle>
          <a:p>
            <a:pPr>
              <a:defRPr/>
            </a:pPr>
            <a:fld id="{6F7BF1ED-EE1B-49C7-A90E-B88B44ABDDE4}" type="slidenum">
              <a:rPr lang="en-US" altLang="en-US" smtClean="0"/>
              <a:pPr>
                <a:defRPr/>
              </a:pPr>
              <a:t>‹#›</a:t>
            </a:fld>
            <a:endParaRPr lang="en-US" altLang="en-US"/>
          </a:p>
        </p:txBody>
      </p:sp>
    </p:spTree>
    <p:extLst>
      <p:ext uri="{BB962C8B-B14F-4D97-AF65-F5344CB8AC3E}">
        <p14:creationId xmlns:p14="http://schemas.microsoft.com/office/powerpoint/2010/main" val="111908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i="0">
                <a:solidFill>
                  <a:schemeClr val="bg1"/>
                </a:solidFill>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buClr>
                <a:srgbClr val="D5B164"/>
              </a:buClr>
              <a:defRPr sz="3200">
                <a:solidFill>
                  <a:schemeClr val="bg1"/>
                </a:solidFill>
              </a:defRPr>
            </a:lvl1pPr>
            <a:lvl2pPr>
              <a:buClr>
                <a:srgbClr val="D5B164"/>
              </a:buClr>
              <a:defRPr sz="2800">
                <a:solidFill>
                  <a:schemeClr val="bg1"/>
                </a:solidFill>
              </a:defRPr>
            </a:lvl2pPr>
            <a:lvl3pPr>
              <a:buClr>
                <a:srgbClr val="D5B164"/>
              </a:buClr>
              <a:defRPr sz="2400">
                <a:solidFill>
                  <a:schemeClr val="bg1"/>
                </a:solidFill>
              </a:defRPr>
            </a:lvl3pPr>
            <a:lvl4pPr>
              <a:buClr>
                <a:srgbClr val="D5B164"/>
              </a:buClr>
              <a:defRPr sz="2000">
                <a:solidFill>
                  <a:schemeClr val="bg1"/>
                </a:solidFill>
              </a:defRPr>
            </a:lvl4pPr>
            <a:lvl5pPr>
              <a:buClr>
                <a:srgbClr val="D5B164"/>
              </a:buCl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7" name="Slide Number Placeholder 4">
            <a:extLst>
              <a:ext uri="{FF2B5EF4-FFF2-40B4-BE49-F238E27FC236}">
                <a16:creationId xmlns:a16="http://schemas.microsoft.com/office/drawing/2014/main" id="{63F2E29C-2FDB-B542-E251-DE879292B528}"/>
              </a:ext>
            </a:extLst>
          </p:cNvPr>
          <p:cNvSpPr>
            <a:spLocks noGrp="1"/>
          </p:cNvSpPr>
          <p:nvPr>
            <p:ph type="sldNum" sz="quarter" idx="11"/>
          </p:nvPr>
        </p:nvSpPr>
        <p:spPr>
          <a:xfrm>
            <a:off x="10835860" y="6381750"/>
            <a:ext cx="1356139" cy="304800"/>
          </a:xfrm>
        </p:spPr>
        <p:txBody>
          <a:bodyPr/>
          <a:lstStyle>
            <a:lvl1pPr algn="ctr">
              <a:defRPr>
                <a:solidFill>
                  <a:schemeClr val="bg1"/>
                </a:solidFill>
              </a:defRPr>
            </a:lvl1pPr>
          </a:lstStyle>
          <a:p>
            <a:pPr>
              <a:defRPr/>
            </a:pPr>
            <a:fld id="{6F7BF1ED-EE1B-49C7-A90E-B88B44ABDDE4}" type="slidenum">
              <a:rPr lang="en-US" altLang="en-US" smtClean="0"/>
              <a:pPr>
                <a:defRPr/>
              </a:pPr>
              <a:t>‹#›</a:t>
            </a:fld>
            <a:endParaRPr lang="en-US" altLang="en-US"/>
          </a:p>
        </p:txBody>
      </p:sp>
    </p:spTree>
    <p:extLst>
      <p:ext uri="{BB962C8B-B14F-4D97-AF65-F5344CB8AC3E}">
        <p14:creationId xmlns:p14="http://schemas.microsoft.com/office/powerpoint/2010/main" val="334277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7" name="Slide Number Placeholder 4">
            <a:extLst>
              <a:ext uri="{FF2B5EF4-FFF2-40B4-BE49-F238E27FC236}">
                <a16:creationId xmlns:a16="http://schemas.microsoft.com/office/drawing/2014/main" id="{4E8C70AF-6ACA-FD80-F02A-5C15EF33C7EC}"/>
              </a:ext>
            </a:extLst>
          </p:cNvPr>
          <p:cNvSpPr>
            <a:spLocks noGrp="1"/>
          </p:cNvSpPr>
          <p:nvPr>
            <p:ph type="sldNum" sz="quarter" idx="11"/>
          </p:nvPr>
        </p:nvSpPr>
        <p:spPr>
          <a:xfrm>
            <a:off x="10835860" y="6381750"/>
            <a:ext cx="1356139" cy="304800"/>
          </a:xfrm>
        </p:spPr>
        <p:txBody>
          <a:bodyPr/>
          <a:lstStyle>
            <a:lvl1pPr algn="ctr">
              <a:defRPr>
                <a:solidFill>
                  <a:schemeClr val="bg1"/>
                </a:solidFill>
              </a:defRPr>
            </a:lvl1pPr>
          </a:lstStyle>
          <a:p>
            <a:pPr>
              <a:defRPr/>
            </a:pPr>
            <a:fld id="{6F7BF1ED-EE1B-49C7-A90E-B88B44ABDDE4}" type="slidenum">
              <a:rPr lang="en-US" altLang="en-US" smtClean="0"/>
              <a:pPr>
                <a:defRPr/>
              </a:pPr>
              <a:t>‹#›</a:t>
            </a:fld>
            <a:endParaRPr lang="en-US" altLang="en-US"/>
          </a:p>
        </p:txBody>
      </p:sp>
    </p:spTree>
    <p:extLst>
      <p:ext uri="{BB962C8B-B14F-4D97-AF65-F5344CB8AC3E}">
        <p14:creationId xmlns:p14="http://schemas.microsoft.com/office/powerpoint/2010/main" val="179161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7.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FB14D008-53B4-41B9-90F7-6CB3CD27148D}" type="slidenum">
              <a:rPr lang="en-US" altLang="en-US"/>
              <a:pPr>
                <a:defRPr/>
              </a:pPr>
              <a:t>‹#›</a:t>
            </a:fld>
            <a:endParaRPr lang="en-US" altLang="en-US"/>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2" name="Picture 1037" descr="afsymbol"/>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6190" y="128495"/>
            <a:ext cx="1322533" cy="78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40"/>
          <p:cNvSpPr>
            <a:spLocks noGrp="1" noChangeArrowheads="1"/>
          </p:cNvSpPr>
          <p:nvPr>
            <p:ph type="body" idx="1"/>
          </p:nvPr>
        </p:nvSpPr>
        <p:spPr bwMode="auto">
          <a:xfrm>
            <a:off x="368301"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pic>
        <p:nvPicPr>
          <p:cNvPr id="4" name="Picture 3" descr="A white background with blue lines&#10;&#10;Description automatically generated">
            <a:extLst>
              <a:ext uri="{FF2B5EF4-FFF2-40B4-BE49-F238E27FC236}">
                <a16:creationId xmlns:a16="http://schemas.microsoft.com/office/drawing/2014/main" id="{9E2917DD-9F1C-3FC8-5E52-6AB4B8FC1DA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endParaRPr lang="en-US"/>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marL="25400"/>
            <a:fld id="{81D60167-4931-47E6-BA6A-407CBD079E47}" type="slidenum">
              <a:rPr lang="en-US" spc="-5" smtClean="0"/>
              <a:pPr marL="25400"/>
              <a:t>‹#›</a:t>
            </a:fld>
            <a:endParaRPr lang="en-US" spc="-5"/>
          </a:p>
        </p:txBody>
      </p:sp>
      <p:sp>
        <p:nvSpPr>
          <p:cNvPr id="1028"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1030"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pic>
        <p:nvPicPr>
          <p:cNvPr id="1031" name="Picture 103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47440" y="90488"/>
            <a:ext cx="109078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368301"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
        <p:nvSpPr>
          <p:cNvPr id="9" name="Text Box 1029"/>
          <p:cNvSpPr txBox="1">
            <a:spLocks noChangeArrowheads="1"/>
          </p:cNvSpPr>
          <p:nvPr/>
        </p:nvSpPr>
        <p:spPr bwMode="auto">
          <a:xfrm>
            <a:off x="508000" y="6491288"/>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a:latin typeface="Century Schoolbook" panose="02040604050505020304" pitchFamily="18" charset="0"/>
              </a:rPr>
              <a:t>I n t e g r </a:t>
            </a:r>
            <a:r>
              <a:rPr lang="en-US" altLang="en-US" sz="1600" b="1" i="1" err="1">
                <a:latin typeface="Century Schoolbook" panose="02040604050505020304" pitchFamily="18" charset="0"/>
              </a:rPr>
              <a:t>i</a:t>
            </a:r>
            <a:r>
              <a:rPr lang="en-US" altLang="en-US" sz="1600" b="1" i="1">
                <a:latin typeface="Century Schoolbook" panose="02040604050505020304" pitchFamily="18" charset="0"/>
              </a:rPr>
              <a:t> t y  -  S e r v </a:t>
            </a:r>
            <a:r>
              <a:rPr lang="en-US" altLang="en-US" sz="1600" b="1" i="1" err="1">
                <a:latin typeface="Century Schoolbook" panose="02040604050505020304" pitchFamily="18" charset="0"/>
              </a:rPr>
              <a:t>i</a:t>
            </a:r>
            <a:r>
              <a:rPr lang="en-US" altLang="en-US" sz="1600" b="1" i="1">
                <a:latin typeface="Century Schoolbook" panose="02040604050505020304" pitchFamily="18" charset="0"/>
              </a:rPr>
              <a:t> c e  -  E x c e l </a:t>
            </a:r>
            <a:r>
              <a:rPr lang="en-US" altLang="en-US" sz="1600" b="1" i="1" err="1">
                <a:latin typeface="Century Schoolbook" panose="02040604050505020304" pitchFamily="18" charset="0"/>
              </a:rPr>
              <a:t>l</a:t>
            </a:r>
            <a:r>
              <a:rPr lang="en-US" altLang="en-US" sz="1600" b="1" i="1">
                <a:latin typeface="Century Schoolbook" panose="02040604050505020304" pitchFamily="18" charset="0"/>
              </a:rPr>
              <a:t> e n c e</a:t>
            </a:r>
          </a:p>
        </p:txBody>
      </p:sp>
    </p:spTree>
    <p:extLst>
      <p:ext uri="{BB962C8B-B14F-4D97-AF65-F5344CB8AC3E}">
        <p14:creationId xmlns:p14="http://schemas.microsoft.com/office/powerpoint/2010/main" val="298127349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6C72CE-A15F-A5A0-8CCC-8CD540AA09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A7CED0-78F0-F965-8D80-D943D17B88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1CF97-C391-BCD8-0116-8CBC0E6E86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BE8CE-B9C0-4561-92D5-6266856E3626}" type="datetimeFigureOut">
              <a:rPr lang="en-US" smtClean="0"/>
              <a:t>4/24/2025</a:t>
            </a:fld>
            <a:endParaRPr lang="en-US"/>
          </a:p>
        </p:txBody>
      </p:sp>
      <p:sp>
        <p:nvSpPr>
          <p:cNvPr id="5" name="Footer Placeholder 4">
            <a:extLst>
              <a:ext uri="{FF2B5EF4-FFF2-40B4-BE49-F238E27FC236}">
                <a16:creationId xmlns:a16="http://schemas.microsoft.com/office/drawing/2014/main" id="{1FCBFB30-B6D9-EA71-D47E-585CB5308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E07366-CD6D-7FB8-DE85-F57E4FFB6C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EB212-CD07-405B-94FB-96F37514EB63}" type="slidenum">
              <a:rPr lang="en-US" smtClean="0"/>
              <a:t>‹#›</a:t>
            </a:fld>
            <a:endParaRPr lang="en-US"/>
          </a:p>
        </p:txBody>
      </p:sp>
    </p:spTree>
    <p:extLst>
      <p:ext uri="{BB962C8B-B14F-4D97-AF65-F5344CB8AC3E}">
        <p14:creationId xmlns:p14="http://schemas.microsoft.com/office/powerpoint/2010/main" val="4212696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10650538"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2F0766A9-09BE-4FD5-8E67-84EF6C310E62}" type="slidenum">
              <a:rPr lang="en-US" altLang="en-US"/>
              <a:pPr>
                <a:defRPr/>
              </a:pPr>
              <a:t>‹#›</a:t>
            </a:fld>
            <a:endParaRPr lang="en-US" altLang="en-US"/>
          </a:p>
        </p:txBody>
      </p:sp>
      <p:sp>
        <p:nvSpPr>
          <p:cNvPr id="1028" name="Rectangle 1030"/>
          <p:cNvSpPr>
            <a:spLocks noGrp="1" noChangeArrowheads="1"/>
          </p:cNvSpPr>
          <p:nvPr>
            <p:ph type="title"/>
          </p:nvPr>
        </p:nvSpPr>
        <p:spPr bwMode="auto">
          <a:xfrm>
            <a:off x="2217738"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1" name="Picture 103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738457" y="116157"/>
            <a:ext cx="1012287" cy="101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368300" y="1504950"/>
            <a:ext cx="111966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a:t>Fourth level</a:t>
            </a:r>
          </a:p>
          <a:p>
            <a:pPr lvl="0"/>
            <a:r>
              <a:rPr lang="en-US" altLang="en-US" dirty="0"/>
              <a:t>2nd Bullet</a:t>
            </a:r>
          </a:p>
        </p:txBody>
      </p:sp>
      <p:sp>
        <p:nvSpPr>
          <p:cNvPr id="9" name="Text Box 1029"/>
          <p:cNvSpPr txBox="1">
            <a:spLocks noChangeArrowheads="1"/>
          </p:cNvSpPr>
          <p:nvPr userDrawn="1"/>
        </p:nvSpPr>
        <p:spPr bwMode="auto">
          <a:xfrm>
            <a:off x="508000" y="6491288"/>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dirty="0">
                <a:latin typeface="Century Schoolbook" panose="02040604050505020304" pitchFamily="18" charset="0"/>
              </a:rPr>
              <a:t>One Team, One Fight!</a:t>
            </a:r>
          </a:p>
        </p:txBody>
      </p:sp>
    </p:spTree>
    <p:extLst>
      <p:ext uri="{BB962C8B-B14F-4D97-AF65-F5344CB8AC3E}">
        <p14:creationId xmlns:p14="http://schemas.microsoft.com/office/powerpoint/2010/main" val="72621210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0E9D8-57BE-40F6-B20C-0D6547179AB4}" type="datetimeFigureOut">
              <a:rPr lang="en-US" smtClean="0"/>
              <a:t>4/24/2025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84E7C-74C9-459B-8B93-6692295240C2}" type="slidenum">
              <a:rPr lang="en-US" smtClean="0"/>
              <a:t>‹#›</a:t>
            </a:fld>
            <a:endParaRPr lang="en-US" dirty="0"/>
          </a:p>
        </p:txBody>
      </p:sp>
    </p:spTree>
    <p:extLst>
      <p:ext uri="{BB962C8B-B14F-4D97-AF65-F5344CB8AC3E}">
        <p14:creationId xmlns:p14="http://schemas.microsoft.com/office/powerpoint/2010/main" val="231442874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jpeg"/><Relationship Id="rId7" Type="http://schemas.openxmlformats.org/officeDocument/2006/relationships/image" Target="../media/image37.svg"/><Relationship Id="rId2" Type="http://schemas.openxmlformats.org/officeDocument/2006/relationships/slideLayout" Target="../slideLayouts/slideLayout14.xml"/><Relationship Id="rId1" Type="http://schemas.openxmlformats.org/officeDocument/2006/relationships/themeOverride" Target="../theme/themeOverride1.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1.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DBAD-8EC2-BDF2-4275-95A6AC4645CE}"/>
              </a:ext>
            </a:extLst>
          </p:cNvPr>
          <p:cNvSpPr>
            <a:spLocks noGrp="1"/>
          </p:cNvSpPr>
          <p:nvPr>
            <p:ph type="title"/>
          </p:nvPr>
        </p:nvSpPr>
        <p:spPr/>
        <p:txBody>
          <a:bodyPr>
            <a:normAutofit/>
          </a:bodyPr>
          <a:lstStyle/>
          <a:p>
            <a:r>
              <a:rPr lang="en-US" sz="8000" b="1" dirty="0">
                <a:latin typeface="Times New Roman" panose="02020603050405020304" pitchFamily="18" charset="0"/>
                <a:cs typeface="Times New Roman" panose="02020603050405020304" pitchFamily="18" charset="0"/>
              </a:rPr>
              <a:t>Bio</a:t>
            </a:r>
          </a:p>
        </p:txBody>
      </p:sp>
      <p:grpSp>
        <p:nvGrpSpPr>
          <p:cNvPr id="8" name="Group 4">
            <a:extLst>
              <a:ext uri="{FF2B5EF4-FFF2-40B4-BE49-F238E27FC236}">
                <a16:creationId xmlns:a16="http://schemas.microsoft.com/office/drawing/2014/main" id="{BA663AEB-2569-8912-BA95-0AA2440488FA}"/>
              </a:ext>
            </a:extLst>
          </p:cNvPr>
          <p:cNvGrpSpPr>
            <a:grpSpLocks/>
          </p:cNvGrpSpPr>
          <p:nvPr/>
        </p:nvGrpSpPr>
        <p:grpSpPr bwMode="auto">
          <a:xfrm>
            <a:off x="8189843" y="66675"/>
            <a:ext cx="3949770" cy="5114925"/>
            <a:chOff x="4997" y="42"/>
            <a:chExt cx="2650" cy="3222"/>
          </a:xfrm>
        </p:grpSpPr>
        <p:sp>
          <p:nvSpPr>
            <p:cNvPr id="9" name="AutoShape 3">
              <a:extLst>
                <a:ext uri="{FF2B5EF4-FFF2-40B4-BE49-F238E27FC236}">
                  <a16:creationId xmlns:a16="http://schemas.microsoft.com/office/drawing/2014/main" id="{135658DA-3BB2-B863-6B92-0133477587DC}"/>
                </a:ext>
              </a:extLst>
            </p:cNvPr>
            <p:cNvSpPr>
              <a:spLocks noChangeAspect="1" noChangeArrowheads="1" noTextEdit="1"/>
            </p:cNvSpPr>
            <p:nvPr/>
          </p:nvSpPr>
          <p:spPr bwMode="auto">
            <a:xfrm>
              <a:off x="4997" y="42"/>
              <a:ext cx="2650" cy="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24A2E2BF-239A-6043-515B-B4D2EC52E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 y="42"/>
              <a:ext cx="2656" cy="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a:extLst>
              <a:ext uri="{FF2B5EF4-FFF2-40B4-BE49-F238E27FC236}">
                <a16:creationId xmlns:a16="http://schemas.microsoft.com/office/drawing/2014/main" id="{A71857D6-FF5E-01C8-8E1B-89A3F573E3BE}"/>
              </a:ext>
            </a:extLst>
          </p:cNvPr>
          <p:cNvPicPr>
            <a:picLocks noChangeAspect="1"/>
          </p:cNvPicPr>
          <p:nvPr/>
        </p:nvPicPr>
        <p:blipFill>
          <a:blip r:embed="rId3"/>
          <a:stretch>
            <a:fillRect/>
          </a:stretch>
        </p:blipFill>
        <p:spPr>
          <a:xfrm>
            <a:off x="1" y="3392555"/>
            <a:ext cx="12192000" cy="3481406"/>
          </a:xfrm>
          <a:prstGeom prst="rect">
            <a:avLst/>
          </a:prstGeom>
        </p:spPr>
      </p:pic>
    </p:spTree>
    <p:extLst>
      <p:ext uri="{BB962C8B-B14F-4D97-AF65-F5344CB8AC3E}">
        <p14:creationId xmlns:p14="http://schemas.microsoft.com/office/powerpoint/2010/main" val="284334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9F5A237-F1F8-1C2A-C166-01E11813C6E7}"/>
              </a:ext>
            </a:extLst>
          </p:cNvPr>
          <p:cNvGraphicFramePr>
            <a:graphicFrameLocks/>
          </p:cNvGraphicFramePr>
          <p:nvPr/>
        </p:nvGraphicFramePr>
        <p:xfrm>
          <a:off x="7897" y="389349"/>
          <a:ext cx="11437239" cy="609723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22272">
                  <a:extLst>
                    <a:ext uri="{9D8B030D-6E8A-4147-A177-3AD203B41FA5}">
                      <a16:colId xmlns:a16="http://schemas.microsoft.com/office/drawing/2014/main" val="1095743755"/>
                    </a:ext>
                  </a:extLst>
                </a:gridCol>
                <a:gridCol w="1532965">
                  <a:extLst>
                    <a:ext uri="{9D8B030D-6E8A-4147-A177-3AD203B41FA5}">
                      <a16:colId xmlns:a16="http://schemas.microsoft.com/office/drawing/2014/main" val="189278384"/>
                    </a:ext>
                  </a:extLst>
                </a:gridCol>
                <a:gridCol w="1515035">
                  <a:extLst>
                    <a:ext uri="{9D8B030D-6E8A-4147-A177-3AD203B41FA5}">
                      <a16:colId xmlns:a16="http://schemas.microsoft.com/office/drawing/2014/main" val="3625713717"/>
                    </a:ext>
                  </a:extLst>
                </a:gridCol>
                <a:gridCol w="1515035">
                  <a:extLst>
                    <a:ext uri="{9D8B030D-6E8A-4147-A177-3AD203B41FA5}">
                      <a16:colId xmlns:a16="http://schemas.microsoft.com/office/drawing/2014/main" val="3612123186"/>
                    </a:ext>
                  </a:extLst>
                </a:gridCol>
                <a:gridCol w="1532965">
                  <a:extLst>
                    <a:ext uri="{9D8B030D-6E8A-4147-A177-3AD203B41FA5}">
                      <a16:colId xmlns:a16="http://schemas.microsoft.com/office/drawing/2014/main" val="3795988500"/>
                    </a:ext>
                  </a:extLst>
                </a:gridCol>
                <a:gridCol w="1528482">
                  <a:extLst>
                    <a:ext uri="{9D8B030D-6E8A-4147-A177-3AD203B41FA5}">
                      <a16:colId xmlns:a16="http://schemas.microsoft.com/office/drawing/2014/main" val="1613351962"/>
                    </a:ext>
                  </a:extLst>
                </a:gridCol>
                <a:gridCol w="1143000">
                  <a:extLst>
                    <a:ext uri="{9D8B030D-6E8A-4147-A177-3AD203B41FA5}">
                      <a16:colId xmlns:a16="http://schemas.microsoft.com/office/drawing/2014/main" val="702258516"/>
                    </a:ext>
                  </a:extLst>
                </a:gridCol>
                <a:gridCol w="1147485">
                  <a:extLst>
                    <a:ext uri="{9D8B030D-6E8A-4147-A177-3AD203B41FA5}">
                      <a16:colId xmlns:a16="http://schemas.microsoft.com/office/drawing/2014/main" val="824046133"/>
                    </a:ext>
                  </a:extLst>
                </a:gridCol>
              </a:tblGrid>
              <a:tr h="342858">
                <a:tc>
                  <a:txBody>
                    <a:bodyPr/>
                    <a:lstStyle/>
                    <a:p>
                      <a:pPr algn="ctr"/>
                      <a:r>
                        <a:rPr lang="en-US" sz="800" dirty="0">
                          <a:latin typeface="Arial" panose="020B0604020202020204" pitchFamily="34" charset="0"/>
                          <a:cs typeface="Arial" panose="020B0604020202020204" pitchFamily="34" charset="0"/>
                        </a:rPr>
                        <a:t>Capabilities</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 24</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FY25</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FY26</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FY27</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FY28</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FY29</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FY30+</a:t>
                      </a:r>
                    </a:p>
                  </a:txBody>
                  <a:tcPr anchor="ctr">
                    <a:solidFill>
                      <a:schemeClr val="tx1"/>
                    </a:solidFill>
                  </a:tcPr>
                </a:tc>
                <a:extLst>
                  <a:ext uri="{0D108BD9-81ED-4DB2-BD59-A6C34878D82A}">
                    <a16:rowId xmlns:a16="http://schemas.microsoft.com/office/drawing/2014/main" val="3036015854"/>
                  </a:ext>
                </a:extLst>
              </a:tr>
              <a:tr h="1715772">
                <a:tc>
                  <a:txBody>
                    <a:bodyPr/>
                    <a:lstStyle/>
                    <a:p>
                      <a:pPr algn="ctr"/>
                      <a:r>
                        <a:rPr lang="en-US" sz="800" b="1">
                          <a:solidFill>
                            <a:schemeClr val="bg1"/>
                          </a:solidFill>
                          <a:latin typeface="Arial" panose="020B0604020202020204" pitchFamily="34" charset="0"/>
                          <a:cs typeface="Arial" panose="020B0604020202020204" pitchFamily="34" charset="0"/>
                        </a:rPr>
                        <a:t>ERP</a:t>
                      </a:r>
                    </a:p>
                    <a:p>
                      <a:pPr algn="ctr"/>
                      <a:endParaRPr lang="en-US" sz="800" b="1">
                        <a:solidFill>
                          <a:schemeClr val="bg1"/>
                        </a:solidFill>
                        <a:latin typeface="Arial" panose="020B0604020202020204" pitchFamily="34" charset="0"/>
                        <a:cs typeface="Arial" panose="020B0604020202020204" pitchFamily="34" charset="0"/>
                      </a:endParaRPr>
                    </a:p>
                    <a:p>
                      <a:pPr algn="ctr"/>
                      <a:r>
                        <a:rPr lang="en-US" sz="800">
                          <a:solidFill>
                            <a:schemeClr val="bg1"/>
                          </a:solidFill>
                          <a:latin typeface="Arial" panose="020B0604020202020204" pitchFamily="34" charset="0"/>
                          <a:cs typeface="Arial" panose="020B0604020202020204" pitchFamily="34" charset="0"/>
                        </a:rPr>
                        <a:t>Accounting</a:t>
                      </a:r>
                      <a:endParaRPr lang="en-US" sz="800">
                        <a:solidFill>
                          <a:schemeClr val="bg1"/>
                        </a:solidFill>
                      </a:endParaRPr>
                    </a:p>
                  </a:txBody>
                  <a:tcPr anchor="ctr">
                    <a:solidFill>
                      <a:srgbClr val="5293CF"/>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77657565"/>
                  </a:ext>
                </a:extLst>
              </a:tr>
              <a:tr h="1896035">
                <a:tc>
                  <a:txBody>
                    <a:bodyPr/>
                    <a:lstStyle/>
                    <a:p>
                      <a:pPr algn="ctr"/>
                      <a:r>
                        <a:rPr lang="en-US" sz="800" b="1" dirty="0">
                          <a:solidFill>
                            <a:schemeClr val="bg1"/>
                          </a:solidFill>
                          <a:latin typeface="Arial" panose="020B0604020202020204" pitchFamily="34" charset="0"/>
                          <a:cs typeface="Arial" panose="020B0604020202020204" pitchFamily="34" charset="0"/>
                        </a:rPr>
                        <a:t>CPM</a:t>
                      </a:r>
                    </a:p>
                    <a:p>
                      <a:pPr algn="ctr"/>
                      <a:endParaRPr lang="en-US" sz="800" b="1" dirty="0">
                        <a:solidFill>
                          <a:schemeClr val="bg1"/>
                        </a:solidFill>
                        <a:latin typeface="Arial" panose="020B0604020202020204" pitchFamily="34" charset="0"/>
                        <a:cs typeface="Arial" panose="020B0604020202020204" pitchFamily="34" charset="0"/>
                      </a:endParaRPr>
                    </a:p>
                    <a:p>
                      <a:pPr algn="ctr"/>
                      <a:r>
                        <a:rPr lang="en-US" sz="800" dirty="0">
                          <a:solidFill>
                            <a:schemeClr val="bg1"/>
                          </a:solidFill>
                          <a:latin typeface="Arial" panose="020B0604020202020204" pitchFamily="34" charset="0"/>
                          <a:cs typeface="Arial" panose="020B0604020202020204" pitchFamily="34" charset="0"/>
                        </a:rPr>
                        <a:t>Budget Formulation &amp;</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Congressional</a:t>
                      </a:r>
                    </a:p>
                    <a:p>
                      <a:pPr algn="ctr"/>
                      <a:r>
                        <a:rPr lang="en-US" sz="800" dirty="0">
                          <a:solidFill>
                            <a:schemeClr val="bg1"/>
                          </a:solidFill>
                          <a:latin typeface="Arial" panose="020B0604020202020204" pitchFamily="34" charset="0"/>
                          <a:cs typeface="Arial" panose="020B0604020202020204" pitchFamily="34" charset="0"/>
                        </a:rPr>
                        <a:t>Reporting</a:t>
                      </a:r>
                    </a:p>
                    <a:p>
                      <a:endParaRPr lang="en-US" dirty="0"/>
                    </a:p>
                  </a:txBody>
                  <a:tcPr anchor="ctr">
                    <a:solidFill>
                      <a:srgbClr val="A11D24"/>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1243999413"/>
                  </a:ext>
                </a:extLst>
              </a:tr>
              <a:tr h="14298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CPM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Management</a:t>
                      </a:r>
                    </a:p>
                    <a:p>
                      <a:endParaRPr lang="en-US"/>
                    </a:p>
                  </a:txBody>
                  <a:tcPr anchor="ctr">
                    <a:solidFill>
                      <a:srgbClr val="A11D24"/>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2482784048"/>
                  </a:ext>
                </a:extLst>
              </a:tr>
              <a:tr h="712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CPM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Cost-Estimation</a:t>
                      </a:r>
                      <a:endParaRPr kumimoji="0" lang="en-US" sz="800" b="0" i="0" u="none" strike="noStrike" kern="1200" cap="none" spc="0" normalizeH="0" baseline="0" noProof="0">
                        <a:ln>
                          <a:noFill/>
                        </a:ln>
                        <a:solidFill>
                          <a:prstClr val="white"/>
                        </a:solidFill>
                        <a:effectLst/>
                        <a:uLnTx/>
                        <a:uFillTx/>
                        <a:latin typeface="+mn-lt"/>
                        <a:ea typeface="+mn-ea"/>
                        <a:cs typeface="+mn-cs"/>
                      </a:endParaRPr>
                    </a:p>
                  </a:txBody>
                  <a:tcPr anchor="ctr">
                    <a:solidFill>
                      <a:srgbClr val="A11D24"/>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2286616651"/>
                  </a:ext>
                </a:extLst>
              </a:tr>
            </a:tbl>
          </a:graphicData>
        </a:graphic>
      </p:graphicFrame>
      <p:sp>
        <p:nvSpPr>
          <p:cNvPr id="34" name="Rectangle 33">
            <a:extLst>
              <a:ext uri="{FF2B5EF4-FFF2-40B4-BE49-F238E27FC236}">
                <a16:creationId xmlns:a16="http://schemas.microsoft.com/office/drawing/2014/main" id="{A294D858-5316-03CB-FC78-286AC6173EE3}"/>
              </a:ext>
            </a:extLst>
          </p:cNvPr>
          <p:cNvSpPr/>
          <p:nvPr/>
        </p:nvSpPr>
        <p:spPr>
          <a:xfrm>
            <a:off x="1560137" y="737378"/>
            <a:ext cx="1506071" cy="573891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B257D2F-E01A-72D6-5ED6-A1BF3B4F1435}"/>
              </a:ext>
            </a:extLst>
          </p:cNvPr>
          <p:cNvSpPr txBox="1"/>
          <p:nvPr/>
        </p:nvSpPr>
        <p:spPr>
          <a:xfrm>
            <a:off x="1542336" y="738704"/>
            <a:ext cx="9883589" cy="176972"/>
          </a:xfrm>
          <a:prstGeom prst="rect">
            <a:avLst/>
          </a:prstGeom>
          <a:solidFill>
            <a:srgbClr val="5293CF"/>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DEAMS (GF)</a:t>
            </a:r>
          </a:p>
        </p:txBody>
      </p:sp>
      <p:sp>
        <p:nvSpPr>
          <p:cNvPr id="11" name="TextBox 10">
            <a:extLst>
              <a:ext uri="{FF2B5EF4-FFF2-40B4-BE49-F238E27FC236}">
                <a16:creationId xmlns:a16="http://schemas.microsoft.com/office/drawing/2014/main" id="{CB64AD4F-B5F1-4A39-592E-57E1A0B35328}"/>
              </a:ext>
            </a:extLst>
          </p:cNvPr>
          <p:cNvSpPr txBox="1"/>
          <p:nvPr/>
        </p:nvSpPr>
        <p:spPr>
          <a:xfrm>
            <a:off x="1579012" y="1839687"/>
            <a:ext cx="9883589" cy="176972"/>
          </a:xfrm>
          <a:prstGeom prst="rect">
            <a:avLst/>
          </a:prstGeom>
          <a:pattFill prst="wdDnDiag">
            <a:fgClr>
              <a:srgbClr val="414142"/>
            </a:fgClr>
            <a:bgClr>
              <a:srgbClr val="58595B"/>
            </a:bgClr>
          </a:pattFill>
          <a:ln w="9525">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MRO (WCF)</a:t>
            </a:r>
          </a:p>
        </p:txBody>
      </p:sp>
      <p:sp>
        <p:nvSpPr>
          <p:cNvPr id="35" name="Rectangle 34">
            <a:extLst>
              <a:ext uri="{FF2B5EF4-FFF2-40B4-BE49-F238E27FC236}">
                <a16:creationId xmlns:a16="http://schemas.microsoft.com/office/drawing/2014/main" id="{EE36B02D-8D26-2E99-5EA6-4903C5CF6FC0}"/>
              </a:ext>
            </a:extLst>
          </p:cNvPr>
          <p:cNvSpPr/>
          <p:nvPr/>
        </p:nvSpPr>
        <p:spPr>
          <a:xfrm>
            <a:off x="10274377" y="2446965"/>
            <a:ext cx="1156448" cy="2085016"/>
          </a:xfrm>
          <a:prstGeom prst="rect">
            <a:avLst/>
          </a:prstGeom>
          <a:pattFill prst="wdDnDiag">
            <a:fgClr>
              <a:srgbClr val="A11D24"/>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C6176BE-E507-643C-9404-93EA2EBC7752}"/>
              </a:ext>
            </a:extLst>
          </p:cNvPr>
          <p:cNvSpPr txBox="1"/>
          <p:nvPr/>
        </p:nvSpPr>
        <p:spPr>
          <a:xfrm>
            <a:off x="1542334" y="2438317"/>
            <a:ext cx="9883589" cy="176972"/>
          </a:xfrm>
          <a:prstGeom prst="rect">
            <a:avLst/>
          </a:prstGeom>
          <a:solidFill>
            <a:srgbClr val="A11D2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CPM High Side (PBES – Formulation &amp; Reporting)</a:t>
            </a:r>
          </a:p>
        </p:txBody>
      </p:sp>
      <p:sp>
        <p:nvSpPr>
          <p:cNvPr id="15" name="TextBox 14">
            <a:extLst>
              <a:ext uri="{FF2B5EF4-FFF2-40B4-BE49-F238E27FC236}">
                <a16:creationId xmlns:a16="http://schemas.microsoft.com/office/drawing/2014/main" id="{A58CAC6C-8133-5979-57F5-903A913D13F1}"/>
              </a:ext>
            </a:extLst>
          </p:cNvPr>
          <p:cNvSpPr txBox="1"/>
          <p:nvPr/>
        </p:nvSpPr>
        <p:spPr>
          <a:xfrm>
            <a:off x="1535407" y="5766514"/>
            <a:ext cx="9883589" cy="176972"/>
          </a:xfrm>
          <a:prstGeom prst="rect">
            <a:avLst/>
          </a:prstGeom>
          <a:solidFill>
            <a:srgbClr val="A11D2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AFTOC</a:t>
            </a:r>
          </a:p>
        </p:txBody>
      </p:sp>
      <p:sp>
        <p:nvSpPr>
          <p:cNvPr id="16" name="TextBox 15">
            <a:extLst>
              <a:ext uri="{FF2B5EF4-FFF2-40B4-BE49-F238E27FC236}">
                <a16:creationId xmlns:a16="http://schemas.microsoft.com/office/drawing/2014/main" id="{632604E5-3AA9-B3E2-0A22-297D6D3AA30C}"/>
              </a:ext>
            </a:extLst>
          </p:cNvPr>
          <p:cNvSpPr txBox="1"/>
          <p:nvPr/>
        </p:nvSpPr>
        <p:spPr>
          <a:xfrm>
            <a:off x="1542336" y="5951643"/>
            <a:ext cx="9883589" cy="176972"/>
          </a:xfrm>
          <a:prstGeom prst="rect">
            <a:avLst/>
          </a:prstGeom>
          <a:solidFill>
            <a:srgbClr val="A11D2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JOCAS II</a:t>
            </a:r>
          </a:p>
        </p:txBody>
      </p:sp>
      <p:grpSp>
        <p:nvGrpSpPr>
          <p:cNvPr id="24" name="Group 23">
            <a:extLst>
              <a:ext uri="{FF2B5EF4-FFF2-40B4-BE49-F238E27FC236}">
                <a16:creationId xmlns:a16="http://schemas.microsoft.com/office/drawing/2014/main" id="{9929F31A-5BB1-6056-AF6B-3B9B9E277A8B}"/>
              </a:ext>
            </a:extLst>
          </p:cNvPr>
          <p:cNvGrpSpPr/>
          <p:nvPr/>
        </p:nvGrpSpPr>
        <p:grpSpPr>
          <a:xfrm>
            <a:off x="3069198" y="4205534"/>
            <a:ext cx="8377517" cy="353877"/>
            <a:chOff x="3339353" y="4178103"/>
            <a:chExt cx="8377517" cy="353877"/>
          </a:xfrm>
        </p:grpSpPr>
        <p:sp>
          <p:nvSpPr>
            <p:cNvPr id="25" name="TextBox 24">
              <a:extLst>
                <a:ext uri="{FF2B5EF4-FFF2-40B4-BE49-F238E27FC236}">
                  <a16:creationId xmlns:a16="http://schemas.microsoft.com/office/drawing/2014/main" id="{8EE31E6F-AEA7-CF77-C9BD-16A83B66293F}"/>
                </a:ext>
              </a:extLst>
            </p:cNvPr>
            <p:cNvSpPr txBox="1"/>
            <p:nvPr/>
          </p:nvSpPr>
          <p:spPr>
            <a:xfrm>
              <a:off x="3339353" y="4178103"/>
              <a:ext cx="8377517" cy="176972"/>
            </a:xfrm>
            <a:prstGeom prst="rect">
              <a:avLst/>
            </a:prstGeom>
            <a:gradFill flip="none" rotWithShape="1">
              <a:gsLst>
                <a:gs pos="0">
                  <a:srgbClr val="66C299"/>
                </a:gs>
                <a:gs pos="31000">
                  <a:srgbClr val="66C299"/>
                </a:gs>
                <a:gs pos="83000">
                  <a:srgbClr val="A11D24"/>
                </a:gs>
                <a:gs pos="100000">
                  <a:srgbClr val="A11D24"/>
                </a:gs>
              </a:gsLst>
              <a:lin ang="0" scaled="1"/>
              <a:tileRect/>
            </a:gra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CPM Low Side (NIPR Formulation &amp; Reporting)</a:t>
              </a:r>
            </a:p>
          </p:txBody>
        </p:sp>
        <p:sp>
          <p:nvSpPr>
            <p:cNvPr id="26" name="TextBox 25">
              <a:extLst>
                <a:ext uri="{FF2B5EF4-FFF2-40B4-BE49-F238E27FC236}">
                  <a16:creationId xmlns:a16="http://schemas.microsoft.com/office/drawing/2014/main" id="{D71C2A10-EF1B-2CEF-E8DB-E62747CBA679}"/>
                </a:ext>
              </a:extLst>
            </p:cNvPr>
            <p:cNvSpPr txBox="1"/>
            <p:nvPr/>
          </p:nvSpPr>
          <p:spPr>
            <a:xfrm>
              <a:off x="3339353" y="4355008"/>
              <a:ext cx="8377517" cy="176972"/>
            </a:xfrm>
            <a:prstGeom prst="rect">
              <a:avLst/>
            </a:prstGeom>
            <a:gradFill flip="none" rotWithShape="1">
              <a:gsLst>
                <a:gs pos="0">
                  <a:srgbClr val="FCB914"/>
                </a:gs>
                <a:gs pos="31000">
                  <a:srgbClr val="FCB914"/>
                </a:gs>
                <a:gs pos="83000">
                  <a:srgbClr val="A11D24"/>
                </a:gs>
                <a:gs pos="100000">
                  <a:srgbClr val="A11D24"/>
                </a:gs>
              </a:gsLst>
              <a:lin ang="0" scaled="1"/>
              <a:tileRect/>
            </a:gra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CPM Low Side (NIPR Execution Management)</a:t>
              </a:r>
            </a:p>
          </p:txBody>
        </p:sp>
        <p:sp>
          <p:nvSpPr>
            <p:cNvPr id="27" name="TextBox 26">
              <a:extLst>
                <a:ext uri="{FF2B5EF4-FFF2-40B4-BE49-F238E27FC236}">
                  <a16:creationId xmlns:a16="http://schemas.microsoft.com/office/drawing/2014/main" id="{7A07DEAD-EAB9-040C-3F46-AD9BF8E449B1}"/>
                </a:ext>
              </a:extLst>
            </p:cNvPr>
            <p:cNvSpPr txBox="1"/>
            <p:nvPr/>
          </p:nvSpPr>
          <p:spPr>
            <a:xfrm>
              <a:off x="10062883" y="4270264"/>
              <a:ext cx="1645024" cy="176972"/>
            </a:xfrm>
            <a:prstGeom prst="rect">
              <a:avLst/>
            </a:prstGeom>
            <a:solidFill>
              <a:srgbClr val="A11D24"/>
            </a:solidFill>
            <a:ln>
              <a:solidFill>
                <a:srgbClr val="A11D2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grpSp>
      <p:sp>
        <p:nvSpPr>
          <p:cNvPr id="30" name="TextBox 29">
            <a:extLst>
              <a:ext uri="{FF2B5EF4-FFF2-40B4-BE49-F238E27FC236}">
                <a16:creationId xmlns:a16="http://schemas.microsoft.com/office/drawing/2014/main" id="{A39BF510-4E3E-19B2-7978-FD43082429EE}"/>
              </a:ext>
            </a:extLst>
          </p:cNvPr>
          <p:cNvSpPr txBox="1"/>
          <p:nvPr/>
        </p:nvSpPr>
        <p:spPr>
          <a:xfrm>
            <a:off x="6732494" y="4910840"/>
            <a:ext cx="154193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KDSS</a:t>
            </a:r>
          </a:p>
        </p:txBody>
      </p:sp>
      <p:sp>
        <p:nvSpPr>
          <p:cNvPr id="32" name="TextBox 31">
            <a:extLst>
              <a:ext uri="{FF2B5EF4-FFF2-40B4-BE49-F238E27FC236}">
                <a16:creationId xmlns:a16="http://schemas.microsoft.com/office/drawing/2014/main" id="{3785517F-F801-9BE1-B27D-E8CB60D76963}"/>
              </a:ext>
            </a:extLst>
          </p:cNvPr>
          <p:cNvSpPr txBox="1"/>
          <p:nvPr/>
        </p:nvSpPr>
        <p:spPr>
          <a:xfrm>
            <a:off x="7126941" y="5251909"/>
            <a:ext cx="154193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BRS</a:t>
            </a:r>
          </a:p>
        </p:txBody>
      </p:sp>
      <p:grpSp>
        <p:nvGrpSpPr>
          <p:cNvPr id="47" name="Group 46">
            <a:extLst>
              <a:ext uri="{FF2B5EF4-FFF2-40B4-BE49-F238E27FC236}">
                <a16:creationId xmlns:a16="http://schemas.microsoft.com/office/drawing/2014/main" id="{9B9CA8A3-6CF1-7C25-677A-69C8028013BE}"/>
              </a:ext>
            </a:extLst>
          </p:cNvPr>
          <p:cNvGrpSpPr/>
          <p:nvPr/>
        </p:nvGrpSpPr>
        <p:grpSpPr>
          <a:xfrm>
            <a:off x="1560137" y="1552776"/>
            <a:ext cx="5020772" cy="253135"/>
            <a:chOff x="840515" y="917458"/>
            <a:chExt cx="4390390" cy="176972"/>
          </a:xfrm>
        </p:grpSpPr>
        <p:sp>
          <p:nvSpPr>
            <p:cNvPr id="5" name="TextBox 4">
              <a:extLst>
                <a:ext uri="{FF2B5EF4-FFF2-40B4-BE49-F238E27FC236}">
                  <a16:creationId xmlns:a16="http://schemas.microsoft.com/office/drawing/2014/main" id="{9B53219E-69C0-6C4D-7774-DC90B6258549}"/>
                </a:ext>
              </a:extLst>
            </p:cNvPr>
            <p:cNvSpPr txBox="1"/>
            <p:nvPr/>
          </p:nvSpPr>
          <p:spPr>
            <a:xfrm>
              <a:off x="840515" y="917458"/>
              <a:ext cx="1900518" cy="176972"/>
            </a:xfrm>
            <a:prstGeom prst="rect">
              <a:avLst/>
            </a:prstGeom>
            <a:solidFill>
              <a:srgbClr val="5293CF"/>
            </a:solidFill>
            <a:ln>
              <a:solidFill>
                <a:schemeClr val="bg1">
                  <a:lumMod val="95000"/>
                </a:schemeClr>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a:ea typeface="+mn-ea"/>
                  <a:cs typeface="+mn-cs"/>
                </a:rPr>
                <a:t>CCAC (Complete)</a:t>
              </a:r>
              <a:endPar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36" name="Graphic 35">
              <a:extLst>
                <a:ext uri="{FF2B5EF4-FFF2-40B4-BE49-F238E27FC236}">
                  <a16:creationId xmlns:a16="http://schemas.microsoft.com/office/drawing/2014/main" id="{7E8AB7BE-0443-C945-813E-9BE838F7947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5049537" y="928192"/>
              <a:ext cx="181368" cy="151939"/>
            </a:xfrm>
            <a:prstGeom prst="rect">
              <a:avLst/>
            </a:prstGeom>
          </p:spPr>
        </p:pic>
      </p:grpSp>
      <p:grpSp>
        <p:nvGrpSpPr>
          <p:cNvPr id="46" name="Group 45">
            <a:extLst>
              <a:ext uri="{FF2B5EF4-FFF2-40B4-BE49-F238E27FC236}">
                <a16:creationId xmlns:a16="http://schemas.microsoft.com/office/drawing/2014/main" id="{9DFF92BA-1CF1-5F10-CC5D-6CB47E0D9E82}"/>
              </a:ext>
            </a:extLst>
          </p:cNvPr>
          <p:cNvGrpSpPr/>
          <p:nvPr/>
        </p:nvGrpSpPr>
        <p:grpSpPr>
          <a:xfrm>
            <a:off x="4874195" y="907894"/>
            <a:ext cx="3254879" cy="176972"/>
            <a:chOff x="2363749" y="1096784"/>
            <a:chExt cx="3254879" cy="176972"/>
          </a:xfrm>
        </p:grpSpPr>
        <p:sp>
          <p:nvSpPr>
            <p:cNvPr id="7" name="TextBox 6">
              <a:extLst>
                <a:ext uri="{FF2B5EF4-FFF2-40B4-BE49-F238E27FC236}">
                  <a16:creationId xmlns:a16="http://schemas.microsoft.com/office/drawing/2014/main" id="{25B6408B-C586-8613-8DC0-3B66AF1232BC}"/>
                </a:ext>
              </a:extLst>
            </p:cNvPr>
            <p:cNvSpPr txBox="1"/>
            <p:nvPr/>
          </p:nvSpPr>
          <p:spPr>
            <a:xfrm>
              <a:off x="2363749" y="1096784"/>
              <a:ext cx="2281517" cy="176972"/>
            </a:xfrm>
            <a:prstGeom prst="rect">
              <a:avLst/>
            </a:prstGeom>
            <a:solidFill>
              <a:srgbClr val="5293CF"/>
            </a:solidFill>
            <a:ln>
              <a:solidFill>
                <a:schemeClr val="bg1">
                  <a:lumMod val="95000"/>
                </a:schemeClr>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a:ea typeface="+mn-ea"/>
                  <a:cs typeface="+mn-cs"/>
                </a:rPr>
                <a:t>CHECKBOOK ???</a:t>
              </a:r>
            </a:p>
          </p:txBody>
        </p:sp>
        <p:pic>
          <p:nvPicPr>
            <p:cNvPr id="37" name="Graphic 36">
              <a:extLst>
                <a:ext uri="{FF2B5EF4-FFF2-40B4-BE49-F238E27FC236}">
                  <a16:creationId xmlns:a16="http://schemas.microsoft.com/office/drawing/2014/main" id="{2D269277-60A9-80BA-CF13-42C5FD6DBF6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5437260" y="1106706"/>
              <a:ext cx="181368" cy="151939"/>
            </a:xfrm>
            <a:prstGeom prst="rect">
              <a:avLst/>
            </a:prstGeom>
          </p:spPr>
        </p:pic>
      </p:grpSp>
      <p:grpSp>
        <p:nvGrpSpPr>
          <p:cNvPr id="45" name="Group 44">
            <a:extLst>
              <a:ext uri="{FF2B5EF4-FFF2-40B4-BE49-F238E27FC236}">
                <a16:creationId xmlns:a16="http://schemas.microsoft.com/office/drawing/2014/main" id="{696987B1-2A7A-C065-3585-7F2128851661}"/>
              </a:ext>
            </a:extLst>
          </p:cNvPr>
          <p:cNvGrpSpPr/>
          <p:nvPr/>
        </p:nvGrpSpPr>
        <p:grpSpPr>
          <a:xfrm>
            <a:off x="7496379" y="892970"/>
            <a:ext cx="1900517" cy="176972"/>
            <a:chOff x="7503459" y="1227119"/>
            <a:chExt cx="1900517" cy="176972"/>
          </a:xfrm>
        </p:grpSpPr>
        <p:sp>
          <p:nvSpPr>
            <p:cNvPr id="8" name="TextBox 7">
              <a:extLst>
                <a:ext uri="{FF2B5EF4-FFF2-40B4-BE49-F238E27FC236}">
                  <a16:creationId xmlns:a16="http://schemas.microsoft.com/office/drawing/2014/main" id="{6600C663-E844-037B-0CA0-FC665CBF90DE}"/>
                </a:ext>
              </a:extLst>
            </p:cNvPr>
            <p:cNvSpPr txBox="1"/>
            <p:nvPr/>
          </p:nvSpPr>
          <p:spPr>
            <a:xfrm>
              <a:off x="7503459" y="1227119"/>
              <a:ext cx="1900517" cy="176972"/>
            </a:xfrm>
            <a:prstGeom prst="rect">
              <a:avLst/>
            </a:prstGeom>
            <a:solidFill>
              <a:srgbClr val="5293CF"/>
            </a:solidFill>
            <a:ln>
              <a:solidFill>
                <a:schemeClr val="bg1">
                  <a:lumMod val="95000"/>
                </a:schemeClr>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a:ea typeface="+mn-ea"/>
                  <a:cs typeface="+mn-cs"/>
                </a:rPr>
                <a:t>AFM  ???</a:t>
              </a:r>
              <a:endPar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38" name="Graphic 37">
              <a:extLst>
                <a:ext uri="{FF2B5EF4-FFF2-40B4-BE49-F238E27FC236}">
                  <a16:creationId xmlns:a16="http://schemas.microsoft.com/office/drawing/2014/main" id="{7621DD70-FCE7-9F30-4DCD-904382BC710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9222608" y="1245132"/>
              <a:ext cx="181368" cy="151939"/>
            </a:xfrm>
            <a:prstGeom prst="rect">
              <a:avLst/>
            </a:prstGeom>
          </p:spPr>
        </p:pic>
      </p:grpSp>
      <p:grpSp>
        <p:nvGrpSpPr>
          <p:cNvPr id="44" name="Group 43">
            <a:extLst>
              <a:ext uri="{FF2B5EF4-FFF2-40B4-BE49-F238E27FC236}">
                <a16:creationId xmlns:a16="http://schemas.microsoft.com/office/drawing/2014/main" id="{B7384BD4-8388-1372-2CAD-0515AC76130B}"/>
              </a:ext>
            </a:extLst>
          </p:cNvPr>
          <p:cNvGrpSpPr/>
          <p:nvPr/>
        </p:nvGrpSpPr>
        <p:grpSpPr>
          <a:xfrm>
            <a:off x="1542337" y="1173753"/>
            <a:ext cx="7870606" cy="241475"/>
            <a:chOff x="1833281" y="1404091"/>
            <a:chExt cx="7570695" cy="176972"/>
          </a:xfrm>
        </p:grpSpPr>
        <p:sp>
          <p:nvSpPr>
            <p:cNvPr id="9" name="TextBox 8">
              <a:extLst>
                <a:ext uri="{FF2B5EF4-FFF2-40B4-BE49-F238E27FC236}">
                  <a16:creationId xmlns:a16="http://schemas.microsoft.com/office/drawing/2014/main" id="{095BEA92-BC10-98F6-14AA-4AEEE3D92172}"/>
                </a:ext>
              </a:extLst>
            </p:cNvPr>
            <p:cNvSpPr txBox="1"/>
            <p:nvPr/>
          </p:nvSpPr>
          <p:spPr>
            <a:xfrm>
              <a:off x="1833281" y="1404091"/>
              <a:ext cx="7570695" cy="176972"/>
            </a:xfrm>
            <a:prstGeom prst="rect">
              <a:avLst/>
            </a:prstGeom>
            <a:pattFill prst="wdDnDiag">
              <a:fgClr>
                <a:srgbClr val="7155A4"/>
              </a:fgClr>
              <a:bgClr>
                <a:srgbClr val="8164AC"/>
              </a:bgClr>
            </a:pattFill>
            <a:ln w="9525">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GAFS, IAPS, CDS, DCMS, DTIM (Fourth Estate – Partial – GF Accounting Capability to DEAMS, WCF </a:t>
              </a:r>
              <a:r>
                <a:rPr kumimoji="0" lang="en-US" sz="550" b="1" i="0" u="none" strike="noStrike" kern="1200" cap="none" spc="0" normalizeH="0" baseline="0" noProof="0" dirty="0" err="1">
                  <a:ln>
                    <a:noFill/>
                  </a:ln>
                  <a:solidFill>
                    <a:prstClr val="white"/>
                  </a:solidFill>
                  <a:effectLst/>
                  <a:uLnTx/>
                  <a:uFillTx/>
                  <a:latin typeface="Arial Black" panose="020B0A04020102020204" pitchFamily="34" charset="0"/>
                  <a:ea typeface="+mn-ea"/>
                  <a:cs typeface="+mn-cs"/>
                </a:rPr>
                <a:t>Capabiliy</a:t>
              </a:r>
              <a:r>
                <a:rPr kumimoji="0" lang="en-US" sz="55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to MRO)</a:t>
              </a:r>
            </a:p>
          </p:txBody>
        </p:sp>
        <p:pic>
          <p:nvPicPr>
            <p:cNvPr id="39" name="Graphic 38">
              <a:extLst>
                <a:ext uri="{FF2B5EF4-FFF2-40B4-BE49-F238E27FC236}">
                  <a16:creationId xmlns:a16="http://schemas.microsoft.com/office/drawing/2014/main" id="{4ED2211C-10B1-028C-2BA5-67F11621E4C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9222608" y="1413457"/>
              <a:ext cx="181368" cy="151939"/>
            </a:xfrm>
            <a:prstGeom prst="rect">
              <a:avLst/>
            </a:prstGeom>
          </p:spPr>
        </p:pic>
      </p:grpSp>
      <p:grpSp>
        <p:nvGrpSpPr>
          <p:cNvPr id="43" name="Group 42">
            <a:extLst>
              <a:ext uri="{FF2B5EF4-FFF2-40B4-BE49-F238E27FC236}">
                <a16:creationId xmlns:a16="http://schemas.microsoft.com/office/drawing/2014/main" id="{47A425C7-A930-3E0E-D9EE-EC1FE5F25304}"/>
              </a:ext>
            </a:extLst>
          </p:cNvPr>
          <p:cNvGrpSpPr/>
          <p:nvPr/>
        </p:nvGrpSpPr>
        <p:grpSpPr>
          <a:xfrm>
            <a:off x="5008484" y="2049072"/>
            <a:ext cx="4262717" cy="176972"/>
            <a:chOff x="5141259" y="1938682"/>
            <a:chExt cx="4262717" cy="176972"/>
          </a:xfrm>
        </p:grpSpPr>
        <p:sp>
          <p:nvSpPr>
            <p:cNvPr id="12" name="TextBox 11">
              <a:extLst>
                <a:ext uri="{FF2B5EF4-FFF2-40B4-BE49-F238E27FC236}">
                  <a16:creationId xmlns:a16="http://schemas.microsoft.com/office/drawing/2014/main" id="{F3DFD383-7477-309B-15A7-679C735C36DA}"/>
                </a:ext>
              </a:extLst>
            </p:cNvPr>
            <p:cNvSpPr txBox="1"/>
            <p:nvPr/>
          </p:nvSpPr>
          <p:spPr>
            <a:xfrm>
              <a:off x="5141259" y="1938682"/>
              <a:ext cx="4262717"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APO</a:t>
              </a:r>
            </a:p>
          </p:txBody>
        </p:sp>
        <p:pic>
          <p:nvPicPr>
            <p:cNvPr id="40" name="Graphic 39">
              <a:extLst>
                <a:ext uri="{FF2B5EF4-FFF2-40B4-BE49-F238E27FC236}">
                  <a16:creationId xmlns:a16="http://schemas.microsoft.com/office/drawing/2014/main" id="{21861181-EC17-0432-076A-77BC3C45815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9222608" y="1951198"/>
              <a:ext cx="181368" cy="151939"/>
            </a:xfrm>
            <a:prstGeom prst="rect">
              <a:avLst/>
            </a:prstGeom>
          </p:spPr>
        </p:pic>
      </p:grpSp>
      <p:grpSp>
        <p:nvGrpSpPr>
          <p:cNvPr id="42" name="Group 41">
            <a:extLst>
              <a:ext uri="{FF2B5EF4-FFF2-40B4-BE49-F238E27FC236}">
                <a16:creationId xmlns:a16="http://schemas.microsoft.com/office/drawing/2014/main" id="{349BEE2C-B665-A752-1FE6-994CD5AA76ED}"/>
              </a:ext>
            </a:extLst>
          </p:cNvPr>
          <p:cNvGrpSpPr/>
          <p:nvPr/>
        </p:nvGrpSpPr>
        <p:grpSpPr>
          <a:xfrm>
            <a:off x="1833281" y="2269992"/>
            <a:ext cx="7570695" cy="176972"/>
            <a:chOff x="1833281" y="2269992"/>
            <a:chExt cx="7570695" cy="176972"/>
          </a:xfrm>
        </p:grpSpPr>
        <p:sp>
          <p:nvSpPr>
            <p:cNvPr id="10" name="TextBox 9">
              <a:extLst>
                <a:ext uri="{FF2B5EF4-FFF2-40B4-BE49-F238E27FC236}">
                  <a16:creationId xmlns:a16="http://schemas.microsoft.com/office/drawing/2014/main" id="{83A25936-2DF6-A3CC-6C55-05019E5705DB}"/>
                </a:ext>
              </a:extLst>
            </p:cNvPr>
            <p:cNvSpPr txBox="1"/>
            <p:nvPr/>
          </p:nvSpPr>
          <p:spPr>
            <a:xfrm>
              <a:off x="1833281" y="2269992"/>
              <a:ext cx="7570695" cy="176972"/>
            </a:xfrm>
            <a:prstGeom prst="rect">
              <a:avLst/>
            </a:prstGeom>
            <a:pattFill prst="wdDnDiag">
              <a:fgClr>
                <a:srgbClr val="7155A4"/>
              </a:fgClr>
              <a:bgClr>
                <a:srgbClr val="8164AC"/>
              </a:bgClr>
            </a:pattFill>
            <a:ln w="9525">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SMAS</a:t>
              </a:r>
            </a:p>
          </p:txBody>
        </p:sp>
        <p:pic>
          <p:nvPicPr>
            <p:cNvPr id="41" name="Graphic 40">
              <a:extLst>
                <a:ext uri="{FF2B5EF4-FFF2-40B4-BE49-F238E27FC236}">
                  <a16:creationId xmlns:a16="http://schemas.microsoft.com/office/drawing/2014/main" id="{36E379E9-89C3-0A15-5427-A9FEB94E228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9222608" y="2273861"/>
              <a:ext cx="181368" cy="151939"/>
            </a:xfrm>
            <a:prstGeom prst="rect">
              <a:avLst/>
            </a:prstGeom>
          </p:spPr>
        </p:pic>
      </p:grpSp>
      <p:grpSp>
        <p:nvGrpSpPr>
          <p:cNvPr id="49" name="Group 48">
            <a:extLst>
              <a:ext uri="{FF2B5EF4-FFF2-40B4-BE49-F238E27FC236}">
                <a16:creationId xmlns:a16="http://schemas.microsoft.com/office/drawing/2014/main" id="{ADBC2093-235E-A86B-3DF8-25E9C6D28C19}"/>
              </a:ext>
            </a:extLst>
          </p:cNvPr>
          <p:cNvGrpSpPr/>
          <p:nvPr/>
        </p:nvGrpSpPr>
        <p:grpSpPr>
          <a:xfrm>
            <a:off x="4074458" y="2623446"/>
            <a:ext cx="2312895" cy="176972"/>
            <a:chOff x="4074458" y="2623446"/>
            <a:chExt cx="2312895" cy="176972"/>
          </a:xfrm>
        </p:grpSpPr>
        <p:sp>
          <p:nvSpPr>
            <p:cNvPr id="14" name="TextBox 13">
              <a:extLst>
                <a:ext uri="{FF2B5EF4-FFF2-40B4-BE49-F238E27FC236}">
                  <a16:creationId xmlns:a16="http://schemas.microsoft.com/office/drawing/2014/main" id="{42E5A5F2-4B50-1441-5264-D4BD8818787F}"/>
                </a:ext>
              </a:extLst>
            </p:cNvPr>
            <p:cNvSpPr txBox="1"/>
            <p:nvPr/>
          </p:nvSpPr>
          <p:spPr>
            <a:xfrm>
              <a:off x="4074458" y="2623446"/>
              <a:ext cx="2312895" cy="176972"/>
            </a:xfrm>
            <a:prstGeom prst="rect">
              <a:avLst/>
            </a:prstGeom>
            <a:solidFill>
              <a:srgbClr val="A11D2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EAS</a:t>
              </a:r>
            </a:p>
          </p:txBody>
        </p:sp>
        <p:pic>
          <p:nvPicPr>
            <p:cNvPr id="48" name="Graphic 47">
              <a:extLst>
                <a:ext uri="{FF2B5EF4-FFF2-40B4-BE49-F238E27FC236}">
                  <a16:creationId xmlns:a16="http://schemas.microsoft.com/office/drawing/2014/main" id="{CEFB61C1-E307-2222-1BD1-8E4BA7FBF71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6190296" y="2634492"/>
              <a:ext cx="181368" cy="151939"/>
            </a:xfrm>
            <a:prstGeom prst="rect">
              <a:avLst/>
            </a:prstGeom>
          </p:spPr>
        </p:pic>
      </p:grpSp>
      <p:sp>
        <p:nvSpPr>
          <p:cNvPr id="51" name="TextBox 50">
            <a:extLst>
              <a:ext uri="{FF2B5EF4-FFF2-40B4-BE49-F238E27FC236}">
                <a16:creationId xmlns:a16="http://schemas.microsoft.com/office/drawing/2014/main" id="{BD4A2725-467B-5101-4C11-45D5D89E1C3D}"/>
              </a:ext>
            </a:extLst>
          </p:cNvPr>
          <p:cNvSpPr txBox="1"/>
          <p:nvPr/>
        </p:nvSpPr>
        <p:spPr>
          <a:xfrm>
            <a:off x="4849906" y="3316856"/>
            <a:ext cx="3818966" cy="176972"/>
          </a:xfrm>
          <a:prstGeom prst="rect">
            <a:avLst/>
          </a:prstGeom>
          <a:solidFill>
            <a:srgbClr val="66C299"/>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AF MIDAS</a:t>
            </a:r>
          </a:p>
        </p:txBody>
      </p:sp>
      <p:grpSp>
        <p:nvGrpSpPr>
          <p:cNvPr id="54" name="Group 53">
            <a:extLst>
              <a:ext uri="{FF2B5EF4-FFF2-40B4-BE49-F238E27FC236}">
                <a16:creationId xmlns:a16="http://schemas.microsoft.com/office/drawing/2014/main" id="{35404842-8141-ED03-42A1-F3A0A3CDAD22}"/>
              </a:ext>
            </a:extLst>
          </p:cNvPr>
          <p:cNvGrpSpPr/>
          <p:nvPr/>
        </p:nvGrpSpPr>
        <p:grpSpPr>
          <a:xfrm>
            <a:off x="4849905" y="2954756"/>
            <a:ext cx="4589930" cy="176972"/>
            <a:chOff x="4849905" y="2954756"/>
            <a:chExt cx="4589930" cy="176972"/>
          </a:xfrm>
        </p:grpSpPr>
        <p:sp>
          <p:nvSpPr>
            <p:cNvPr id="17" name="TextBox 16">
              <a:extLst>
                <a:ext uri="{FF2B5EF4-FFF2-40B4-BE49-F238E27FC236}">
                  <a16:creationId xmlns:a16="http://schemas.microsoft.com/office/drawing/2014/main" id="{4A4ED78B-83E5-4553-1DCD-3EC89BD814BC}"/>
                </a:ext>
              </a:extLst>
            </p:cNvPr>
            <p:cNvSpPr txBox="1"/>
            <p:nvPr/>
          </p:nvSpPr>
          <p:spPr>
            <a:xfrm>
              <a:off x="4849905" y="2954756"/>
              <a:ext cx="4589930" cy="176972"/>
            </a:xfrm>
            <a:prstGeom prst="rect">
              <a:avLst/>
            </a:prstGeom>
            <a:solidFill>
              <a:srgbClr val="66C299"/>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BRS</a:t>
              </a:r>
            </a:p>
          </p:txBody>
        </p:sp>
        <p:pic>
          <p:nvPicPr>
            <p:cNvPr id="53" name="Graphic 52">
              <a:extLst>
                <a:ext uri="{FF2B5EF4-FFF2-40B4-BE49-F238E27FC236}">
                  <a16:creationId xmlns:a16="http://schemas.microsoft.com/office/drawing/2014/main" id="{B0A705EC-4575-0526-5AF5-0336D62E206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9231574" y="2974266"/>
              <a:ext cx="181368" cy="151939"/>
            </a:xfrm>
            <a:prstGeom prst="rect">
              <a:avLst/>
            </a:prstGeom>
          </p:spPr>
        </p:pic>
      </p:grpSp>
      <p:grpSp>
        <p:nvGrpSpPr>
          <p:cNvPr id="58" name="Group 57">
            <a:extLst>
              <a:ext uri="{FF2B5EF4-FFF2-40B4-BE49-F238E27FC236}">
                <a16:creationId xmlns:a16="http://schemas.microsoft.com/office/drawing/2014/main" id="{41D51850-0026-5E0B-EC9B-133830F60120}"/>
              </a:ext>
            </a:extLst>
          </p:cNvPr>
          <p:cNvGrpSpPr/>
          <p:nvPr/>
        </p:nvGrpSpPr>
        <p:grpSpPr>
          <a:xfrm>
            <a:off x="4849905" y="3139884"/>
            <a:ext cx="4195483" cy="176972"/>
            <a:chOff x="4849905" y="3139884"/>
            <a:chExt cx="4195483" cy="176972"/>
          </a:xfrm>
        </p:grpSpPr>
        <p:sp>
          <p:nvSpPr>
            <p:cNvPr id="50" name="TextBox 49">
              <a:extLst>
                <a:ext uri="{FF2B5EF4-FFF2-40B4-BE49-F238E27FC236}">
                  <a16:creationId xmlns:a16="http://schemas.microsoft.com/office/drawing/2014/main" id="{A2AEE8E3-1F8C-699F-7080-9CB8E39AD211}"/>
                </a:ext>
              </a:extLst>
            </p:cNvPr>
            <p:cNvSpPr txBox="1"/>
            <p:nvPr/>
          </p:nvSpPr>
          <p:spPr>
            <a:xfrm>
              <a:off x="4849905" y="3139884"/>
              <a:ext cx="4195483" cy="176972"/>
            </a:xfrm>
            <a:prstGeom prst="rect">
              <a:avLst/>
            </a:prstGeom>
            <a:solidFill>
              <a:srgbClr val="66C299"/>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KDSS</a:t>
              </a:r>
            </a:p>
          </p:txBody>
        </p:sp>
        <p:pic>
          <p:nvPicPr>
            <p:cNvPr id="55" name="Graphic 54">
              <a:extLst>
                <a:ext uri="{FF2B5EF4-FFF2-40B4-BE49-F238E27FC236}">
                  <a16:creationId xmlns:a16="http://schemas.microsoft.com/office/drawing/2014/main" id="{25F678D4-8D84-C81A-FC20-601ACF2D683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8846091" y="3148924"/>
              <a:ext cx="181368" cy="151939"/>
            </a:xfrm>
            <a:prstGeom prst="rect">
              <a:avLst/>
            </a:prstGeom>
          </p:spPr>
        </p:pic>
      </p:grpSp>
      <p:grpSp>
        <p:nvGrpSpPr>
          <p:cNvPr id="60" name="Group 59">
            <a:extLst>
              <a:ext uri="{FF2B5EF4-FFF2-40B4-BE49-F238E27FC236}">
                <a16:creationId xmlns:a16="http://schemas.microsoft.com/office/drawing/2014/main" id="{9F8C0968-ED20-5F42-E518-E0A858EAFBF3}"/>
              </a:ext>
            </a:extLst>
          </p:cNvPr>
          <p:cNvGrpSpPr/>
          <p:nvPr/>
        </p:nvGrpSpPr>
        <p:grpSpPr>
          <a:xfrm>
            <a:off x="4849905" y="3492361"/>
            <a:ext cx="3424519" cy="176972"/>
            <a:chOff x="4849905" y="3492361"/>
            <a:chExt cx="3424519" cy="176972"/>
          </a:xfrm>
        </p:grpSpPr>
        <p:sp>
          <p:nvSpPr>
            <p:cNvPr id="52" name="TextBox 51">
              <a:extLst>
                <a:ext uri="{FF2B5EF4-FFF2-40B4-BE49-F238E27FC236}">
                  <a16:creationId xmlns:a16="http://schemas.microsoft.com/office/drawing/2014/main" id="{BB51F7E7-99AA-7209-3102-E98B4525EE9B}"/>
                </a:ext>
              </a:extLst>
            </p:cNvPr>
            <p:cNvSpPr txBox="1"/>
            <p:nvPr/>
          </p:nvSpPr>
          <p:spPr>
            <a:xfrm>
              <a:off x="4849905" y="3492361"/>
              <a:ext cx="3424519" cy="176972"/>
            </a:xfrm>
            <a:prstGeom prst="rect">
              <a:avLst/>
            </a:prstGeom>
            <a:solidFill>
              <a:srgbClr val="66C299"/>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IDECS</a:t>
              </a:r>
            </a:p>
          </p:txBody>
        </p:sp>
        <p:pic>
          <p:nvPicPr>
            <p:cNvPr id="59" name="Graphic 58">
              <a:extLst>
                <a:ext uri="{FF2B5EF4-FFF2-40B4-BE49-F238E27FC236}">
                  <a16:creationId xmlns:a16="http://schemas.microsoft.com/office/drawing/2014/main" id="{5FC771E5-91A2-58BD-216B-770E2F64E3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8093055" y="3502602"/>
              <a:ext cx="181368" cy="151939"/>
            </a:xfrm>
            <a:prstGeom prst="rect">
              <a:avLst/>
            </a:prstGeom>
          </p:spPr>
        </p:pic>
      </p:grpSp>
      <p:grpSp>
        <p:nvGrpSpPr>
          <p:cNvPr id="70" name="Group 69">
            <a:extLst>
              <a:ext uri="{FF2B5EF4-FFF2-40B4-BE49-F238E27FC236}">
                <a16:creationId xmlns:a16="http://schemas.microsoft.com/office/drawing/2014/main" id="{58B98D0A-9BE6-784E-2DEA-D1751C9C7250}"/>
              </a:ext>
            </a:extLst>
          </p:cNvPr>
          <p:cNvGrpSpPr/>
          <p:nvPr/>
        </p:nvGrpSpPr>
        <p:grpSpPr>
          <a:xfrm>
            <a:off x="6355976" y="4564918"/>
            <a:ext cx="1541930" cy="176972"/>
            <a:chOff x="6355976" y="4564918"/>
            <a:chExt cx="1541930" cy="176972"/>
          </a:xfrm>
        </p:grpSpPr>
        <p:sp>
          <p:nvSpPr>
            <p:cNvPr id="28" name="TextBox 27">
              <a:extLst>
                <a:ext uri="{FF2B5EF4-FFF2-40B4-BE49-F238E27FC236}">
                  <a16:creationId xmlns:a16="http://schemas.microsoft.com/office/drawing/2014/main" id="{51B3CCD8-A236-134F-ACE4-25706BFDEA10}"/>
                </a:ext>
              </a:extLst>
            </p:cNvPr>
            <p:cNvSpPr txBox="1"/>
            <p:nvPr/>
          </p:nvSpPr>
          <p:spPr>
            <a:xfrm>
              <a:off x="6355976" y="4564918"/>
              <a:ext cx="154193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AFBEAT</a:t>
              </a:r>
            </a:p>
          </p:txBody>
        </p:sp>
        <p:pic>
          <p:nvPicPr>
            <p:cNvPr id="67" name="Graphic 66">
              <a:extLst>
                <a:ext uri="{FF2B5EF4-FFF2-40B4-BE49-F238E27FC236}">
                  <a16:creationId xmlns:a16="http://schemas.microsoft.com/office/drawing/2014/main" id="{22BC201A-7CAD-7B6F-7752-29A60F83568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7700682" y="4568185"/>
              <a:ext cx="181368" cy="151939"/>
            </a:xfrm>
            <a:prstGeom prst="rect">
              <a:avLst/>
            </a:prstGeom>
          </p:spPr>
        </p:pic>
      </p:grpSp>
      <p:grpSp>
        <p:nvGrpSpPr>
          <p:cNvPr id="69" name="Group 68">
            <a:extLst>
              <a:ext uri="{FF2B5EF4-FFF2-40B4-BE49-F238E27FC236}">
                <a16:creationId xmlns:a16="http://schemas.microsoft.com/office/drawing/2014/main" id="{F9D64E16-233A-218D-90B8-FAF1C2A5FB94}"/>
              </a:ext>
            </a:extLst>
          </p:cNvPr>
          <p:cNvGrpSpPr/>
          <p:nvPr/>
        </p:nvGrpSpPr>
        <p:grpSpPr>
          <a:xfrm>
            <a:off x="6355976" y="4736316"/>
            <a:ext cx="1541930" cy="176972"/>
            <a:chOff x="6355976" y="4736316"/>
            <a:chExt cx="1541930" cy="176972"/>
          </a:xfrm>
        </p:grpSpPr>
        <p:sp>
          <p:nvSpPr>
            <p:cNvPr id="29" name="TextBox 28">
              <a:extLst>
                <a:ext uri="{FF2B5EF4-FFF2-40B4-BE49-F238E27FC236}">
                  <a16:creationId xmlns:a16="http://schemas.microsoft.com/office/drawing/2014/main" id="{28840C60-8FB7-8271-96A9-67E8CF0B5062}"/>
                </a:ext>
              </a:extLst>
            </p:cNvPr>
            <p:cNvSpPr txBox="1"/>
            <p:nvPr/>
          </p:nvSpPr>
          <p:spPr>
            <a:xfrm>
              <a:off x="6355976" y="4736316"/>
              <a:ext cx="154193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BEAST</a:t>
              </a:r>
            </a:p>
          </p:txBody>
        </p:sp>
        <p:pic>
          <p:nvPicPr>
            <p:cNvPr id="68" name="Graphic 67">
              <a:extLst>
                <a:ext uri="{FF2B5EF4-FFF2-40B4-BE49-F238E27FC236}">
                  <a16:creationId xmlns:a16="http://schemas.microsoft.com/office/drawing/2014/main" id="{8E8A19EF-1040-C5C9-00EA-6EB49B61CF8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7700682" y="4747574"/>
              <a:ext cx="181368" cy="151939"/>
            </a:xfrm>
            <a:prstGeom prst="rect">
              <a:avLst/>
            </a:prstGeom>
          </p:spPr>
        </p:pic>
      </p:grpSp>
      <p:grpSp>
        <p:nvGrpSpPr>
          <p:cNvPr id="72" name="Group 71">
            <a:extLst>
              <a:ext uri="{FF2B5EF4-FFF2-40B4-BE49-F238E27FC236}">
                <a16:creationId xmlns:a16="http://schemas.microsoft.com/office/drawing/2014/main" id="{45A6B1DD-8BC7-F38A-A81C-B32D6E788FB3}"/>
              </a:ext>
            </a:extLst>
          </p:cNvPr>
          <p:cNvGrpSpPr/>
          <p:nvPr/>
        </p:nvGrpSpPr>
        <p:grpSpPr>
          <a:xfrm>
            <a:off x="7126941" y="5085516"/>
            <a:ext cx="1541930" cy="176972"/>
            <a:chOff x="7126941" y="5085516"/>
            <a:chExt cx="1541930" cy="176972"/>
          </a:xfrm>
        </p:grpSpPr>
        <p:sp>
          <p:nvSpPr>
            <p:cNvPr id="31" name="TextBox 30">
              <a:extLst>
                <a:ext uri="{FF2B5EF4-FFF2-40B4-BE49-F238E27FC236}">
                  <a16:creationId xmlns:a16="http://schemas.microsoft.com/office/drawing/2014/main" id="{E0DCB1F7-5574-798D-DEB4-12F49999B0CA}"/>
                </a:ext>
              </a:extLst>
            </p:cNvPr>
            <p:cNvSpPr txBox="1"/>
            <p:nvPr/>
          </p:nvSpPr>
          <p:spPr>
            <a:xfrm>
              <a:off x="7126941" y="5085516"/>
              <a:ext cx="154193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RESPLAN</a:t>
              </a:r>
            </a:p>
          </p:txBody>
        </p:sp>
        <p:pic>
          <p:nvPicPr>
            <p:cNvPr id="71" name="Graphic 70">
              <a:extLst>
                <a:ext uri="{FF2B5EF4-FFF2-40B4-BE49-F238E27FC236}">
                  <a16:creationId xmlns:a16="http://schemas.microsoft.com/office/drawing/2014/main" id="{88FB50E8-BEB6-1980-108D-46285848567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8487503" y="5103017"/>
              <a:ext cx="181368" cy="151939"/>
            </a:xfrm>
            <a:prstGeom prst="rect">
              <a:avLst/>
            </a:prstGeom>
          </p:spPr>
        </p:pic>
      </p:grpSp>
      <p:grpSp>
        <p:nvGrpSpPr>
          <p:cNvPr id="74" name="Group 73">
            <a:extLst>
              <a:ext uri="{FF2B5EF4-FFF2-40B4-BE49-F238E27FC236}">
                <a16:creationId xmlns:a16="http://schemas.microsoft.com/office/drawing/2014/main" id="{A75F5728-6235-AF44-4740-2CB58C123F33}"/>
              </a:ext>
            </a:extLst>
          </p:cNvPr>
          <p:cNvGrpSpPr/>
          <p:nvPr/>
        </p:nvGrpSpPr>
        <p:grpSpPr>
          <a:xfrm>
            <a:off x="7503458" y="5427981"/>
            <a:ext cx="1541930" cy="176972"/>
            <a:chOff x="7503458" y="5427981"/>
            <a:chExt cx="1541930" cy="176972"/>
          </a:xfrm>
        </p:grpSpPr>
        <p:sp>
          <p:nvSpPr>
            <p:cNvPr id="33" name="TextBox 32">
              <a:extLst>
                <a:ext uri="{FF2B5EF4-FFF2-40B4-BE49-F238E27FC236}">
                  <a16:creationId xmlns:a16="http://schemas.microsoft.com/office/drawing/2014/main" id="{80D1B06A-6CB6-F33C-D139-1492E70A2799}"/>
                </a:ext>
              </a:extLst>
            </p:cNvPr>
            <p:cNvSpPr txBox="1"/>
            <p:nvPr/>
          </p:nvSpPr>
          <p:spPr>
            <a:xfrm>
              <a:off x="7503458" y="5427981"/>
              <a:ext cx="154193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PBAS WEB</a:t>
              </a:r>
            </a:p>
          </p:txBody>
        </p:sp>
        <p:pic>
          <p:nvPicPr>
            <p:cNvPr id="73" name="Graphic 72">
              <a:extLst>
                <a:ext uri="{FF2B5EF4-FFF2-40B4-BE49-F238E27FC236}">
                  <a16:creationId xmlns:a16="http://schemas.microsoft.com/office/drawing/2014/main" id="{139D6149-AA73-375F-AF16-66DB1D5529E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8846091" y="5441740"/>
              <a:ext cx="181368" cy="151939"/>
            </a:xfrm>
            <a:prstGeom prst="rect">
              <a:avLst/>
            </a:prstGeom>
          </p:spPr>
        </p:pic>
      </p:grpSp>
      <p:cxnSp>
        <p:nvCxnSpPr>
          <p:cNvPr id="76" name="Straight Arrow Connector 75">
            <a:extLst>
              <a:ext uri="{FF2B5EF4-FFF2-40B4-BE49-F238E27FC236}">
                <a16:creationId xmlns:a16="http://schemas.microsoft.com/office/drawing/2014/main" id="{BE7B38DB-3907-68D2-164A-08FFA6C58327}"/>
              </a:ext>
            </a:extLst>
          </p:cNvPr>
          <p:cNvCxnSpPr>
            <a:cxnSpLocks/>
          </p:cNvCxnSpPr>
          <p:nvPr/>
        </p:nvCxnSpPr>
        <p:spPr>
          <a:xfrm>
            <a:off x="10830189" y="2615289"/>
            <a:ext cx="0" cy="396852"/>
          </a:xfrm>
          <a:prstGeom prst="straightConnector1">
            <a:avLst/>
          </a:prstGeom>
          <a:ln w="28575">
            <a:solidFill>
              <a:srgbClr val="A11D2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AE47E6B0-2F88-8380-1340-2E72C1DDCBDA}"/>
              </a:ext>
            </a:extLst>
          </p:cNvPr>
          <p:cNvCxnSpPr>
            <a:cxnSpLocks/>
          </p:cNvCxnSpPr>
          <p:nvPr/>
        </p:nvCxnSpPr>
        <p:spPr>
          <a:xfrm flipV="1">
            <a:off x="10830189" y="3864067"/>
            <a:ext cx="0" cy="348220"/>
          </a:xfrm>
          <a:prstGeom prst="straightConnector1">
            <a:avLst/>
          </a:prstGeom>
          <a:ln w="28575">
            <a:solidFill>
              <a:srgbClr val="A11D2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B4E83ABC-8B74-8D0E-C701-1BD5F7A46625}"/>
              </a:ext>
            </a:extLst>
          </p:cNvPr>
          <p:cNvSpPr txBox="1"/>
          <p:nvPr/>
        </p:nvSpPr>
        <p:spPr>
          <a:xfrm>
            <a:off x="10518832" y="3167549"/>
            <a:ext cx="721659" cy="338554"/>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CROSS DOMAIN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3" name="Connector: Elbow 82">
            <a:extLst>
              <a:ext uri="{FF2B5EF4-FFF2-40B4-BE49-F238E27FC236}">
                <a16:creationId xmlns:a16="http://schemas.microsoft.com/office/drawing/2014/main" id="{A4F481F3-EA4F-EC1F-A93B-EF9C52F980C9}"/>
              </a:ext>
            </a:extLst>
          </p:cNvPr>
          <p:cNvCxnSpPr>
            <a:cxnSpLocks/>
          </p:cNvCxnSpPr>
          <p:nvPr/>
        </p:nvCxnSpPr>
        <p:spPr>
          <a:xfrm flipV="1">
            <a:off x="3754371" y="1607773"/>
            <a:ext cx="72707" cy="89743"/>
          </a:xfrm>
          <a:prstGeom prst="bentConnector2">
            <a:avLst/>
          </a:prstGeom>
          <a:ln>
            <a:solidFill>
              <a:srgbClr val="5293CF"/>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9D6EE1F2-4ADA-664E-1299-7FD470BA7B90}"/>
              </a:ext>
            </a:extLst>
          </p:cNvPr>
          <p:cNvCxnSpPr>
            <a:cxnSpLocks/>
          </p:cNvCxnSpPr>
          <p:nvPr/>
        </p:nvCxnSpPr>
        <p:spPr>
          <a:xfrm flipV="1">
            <a:off x="9302349" y="801523"/>
            <a:ext cx="60511" cy="419135"/>
          </a:xfrm>
          <a:prstGeom prst="bentConnector2">
            <a:avLst/>
          </a:prstGeom>
          <a:ln>
            <a:solidFill>
              <a:srgbClr val="5293CF"/>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D3BC50EE-79DC-245D-5890-55A0B480323B}"/>
              </a:ext>
            </a:extLst>
          </p:cNvPr>
          <p:cNvCxnSpPr>
            <a:cxnSpLocks/>
          </p:cNvCxnSpPr>
          <p:nvPr/>
        </p:nvCxnSpPr>
        <p:spPr>
          <a:xfrm rot="5400000" flipH="1" flipV="1">
            <a:off x="9353071" y="970601"/>
            <a:ext cx="302824" cy="147563"/>
          </a:xfrm>
          <a:prstGeom prst="bentConnector3">
            <a:avLst>
              <a:gd name="adj1" fmla="val -3472"/>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A17C860F-0EBB-80CA-03DA-A74F30843CE2}"/>
              </a:ext>
            </a:extLst>
          </p:cNvPr>
          <p:cNvCxnSpPr>
            <a:cxnSpLocks/>
          </p:cNvCxnSpPr>
          <p:nvPr/>
        </p:nvCxnSpPr>
        <p:spPr>
          <a:xfrm flipV="1">
            <a:off x="9222608" y="2026150"/>
            <a:ext cx="67234" cy="121138"/>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3773476C-5065-5388-D80D-7D978094D65D}"/>
              </a:ext>
            </a:extLst>
          </p:cNvPr>
          <p:cNvCxnSpPr>
            <a:cxnSpLocks/>
          </p:cNvCxnSpPr>
          <p:nvPr/>
        </p:nvCxnSpPr>
        <p:spPr>
          <a:xfrm flipV="1">
            <a:off x="9403976" y="2038964"/>
            <a:ext cx="164288" cy="319514"/>
          </a:xfrm>
          <a:prstGeom prst="bentConnector2">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334616CA-7E6A-D7B8-8F8A-AC5C0CA33589}"/>
              </a:ext>
            </a:extLst>
          </p:cNvPr>
          <p:cNvCxnSpPr>
            <a:cxnSpLocks/>
          </p:cNvCxnSpPr>
          <p:nvPr/>
        </p:nvCxnSpPr>
        <p:spPr>
          <a:xfrm flipV="1">
            <a:off x="6360458" y="2612366"/>
            <a:ext cx="67234" cy="121138"/>
          </a:xfrm>
          <a:prstGeom prst="bentConnector2">
            <a:avLst/>
          </a:prstGeom>
          <a:ln>
            <a:solidFill>
              <a:srgbClr val="A11D2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A13CD68B-B339-6280-9CF5-ED98250E3B6B}"/>
              </a:ext>
            </a:extLst>
          </p:cNvPr>
          <p:cNvCxnSpPr>
            <a:cxnSpLocks/>
          </p:cNvCxnSpPr>
          <p:nvPr/>
        </p:nvCxnSpPr>
        <p:spPr>
          <a:xfrm rot="16200000" flipH="1">
            <a:off x="7814000" y="4024481"/>
            <a:ext cx="223673" cy="87573"/>
          </a:xfrm>
          <a:prstGeom prst="bentConnector3">
            <a:avLst>
              <a:gd name="adj1" fmla="val -99"/>
            </a:avLst>
          </a:prstGeom>
          <a:ln>
            <a:solidFill>
              <a:srgbClr val="418569"/>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B06E4CBF-8D73-CBFA-CDB1-FAC2C78747FE}"/>
              </a:ext>
            </a:extLst>
          </p:cNvPr>
          <p:cNvCxnSpPr>
            <a:cxnSpLocks/>
          </p:cNvCxnSpPr>
          <p:nvPr/>
        </p:nvCxnSpPr>
        <p:spPr>
          <a:xfrm>
            <a:off x="9005047" y="3763515"/>
            <a:ext cx="123431" cy="416589"/>
          </a:xfrm>
          <a:prstGeom prst="bentConnector2">
            <a:avLst/>
          </a:prstGeom>
          <a:ln>
            <a:solidFill>
              <a:srgbClr val="418569"/>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A33A96C5-E96A-E05A-A389-2D09C17275A9}"/>
              </a:ext>
            </a:extLst>
          </p:cNvPr>
          <p:cNvCxnSpPr>
            <a:cxnSpLocks/>
          </p:cNvCxnSpPr>
          <p:nvPr/>
        </p:nvCxnSpPr>
        <p:spPr>
          <a:xfrm rot="16200000" flipH="1">
            <a:off x="7412239" y="4022686"/>
            <a:ext cx="208295" cy="106540"/>
          </a:xfrm>
          <a:prstGeom prst="bentConnector3">
            <a:avLst>
              <a:gd name="adj1" fmla="val 50000"/>
            </a:avLst>
          </a:prstGeom>
          <a:ln>
            <a:solidFill>
              <a:srgbClr val="418569"/>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7033B2F8-2DFB-CF5F-06F5-7D40635454CD}"/>
              </a:ext>
            </a:extLst>
          </p:cNvPr>
          <p:cNvGrpSpPr/>
          <p:nvPr/>
        </p:nvGrpSpPr>
        <p:grpSpPr>
          <a:xfrm>
            <a:off x="6355976" y="3851745"/>
            <a:ext cx="1541930" cy="176972"/>
            <a:chOff x="6355976" y="3851745"/>
            <a:chExt cx="1541930" cy="176972"/>
          </a:xfrm>
        </p:grpSpPr>
        <p:sp>
          <p:nvSpPr>
            <p:cNvPr id="22" name="TextBox 21">
              <a:extLst>
                <a:ext uri="{FF2B5EF4-FFF2-40B4-BE49-F238E27FC236}">
                  <a16:creationId xmlns:a16="http://schemas.microsoft.com/office/drawing/2014/main" id="{E215C2D0-745B-E814-EC56-8350F9EFC455}"/>
                </a:ext>
              </a:extLst>
            </p:cNvPr>
            <p:cNvSpPr txBox="1"/>
            <p:nvPr/>
          </p:nvSpPr>
          <p:spPr>
            <a:xfrm>
              <a:off x="6355976" y="3851745"/>
              <a:ext cx="1541930" cy="176972"/>
            </a:xfrm>
            <a:prstGeom prst="rect">
              <a:avLst/>
            </a:prstGeom>
            <a:solidFill>
              <a:srgbClr val="418569"/>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APPS</a:t>
              </a:r>
            </a:p>
          </p:txBody>
        </p:sp>
        <p:pic>
          <p:nvPicPr>
            <p:cNvPr id="63" name="Graphic 62">
              <a:extLst>
                <a:ext uri="{FF2B5EF4-FFF2-40B4-BE49-F238E27FC236}">
                  <a16:creationId xmlns:a16="http://schemas.microsoft.com/office/drawing/2014/main" id="{0FF835A6-CE88-2A90-64D1-40A3F686F43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7700682" y="3864067"/>
              <a:ext cx="181368" cy="151939"/>
            </a:xfrm>
            <a:prstGeom prst="rect">
              <a:avLst/>
            </a:prstGeom>
          </p:spPr>
        </p:pic>
      </p:grpSp>
      <p:grpSp>
        <p:nvGrpSpPr>
          <p:cNvPr id="66" name="Group 65">
            <a:extLst>
              <a:ext uri="{FF2B5EF4-FFF2-40B4-BE49-F238E27FC236}">
                <a16:creationId xmlns:a16="http://schemas.microsoft.com/office/drawing/2014/main" id="{865060E4-10DC-C912-3209-ACCFE7F295FA}"/>
              </a:ext>
            </a:extLst>
          </p:cNvPr>
          <p:cNvGrpSpPr/>
          <p:nvPr/>
        </p:nvGrpSpPr>
        <p:grpSpPr>
          <a:xfrm>
            <a:off x="6355976" y="4028461"/>
            <a:ext cx="1147483" cy="176972"/>
            <a:chOff x="6355976" y="4028461"/>
            <a:chExt cx="1147483" cy="176972"/>
          </a:xfrm>
        </p:grpSpPr>
        <p:sp>
          <p:nvSpPr>
            <p:cNvPr id="23" name="TextBox 22">
              <a:extLst>
                <a:ext uri="{FF2B5EF4-FFF2-40B4-BE49-F238E27FC236}">
                  <a16:creationId xmlns:a16="http://schemas.microsoft.com/office/drawing/2014/main" id="{19FEB256-EA6F-ACCD-104A-FFA52154AB1F}"/>
                </a:ext>
              </a:extLst>
            </p:cNvPr>
            <p:cNvSpPr txBox="1"/>
            <p:nvPr/>
          </p:nvSpPr>
          <p:spPr>
            <a:xfrm>
              <a:off x="6355976" y="4028461"/>
              <a:ext cx="1147483" cy="176972"/>
            </a:xfrm>
            <a:prstGeom prst="rect">
              <a:avLst/>
            </a:prstGeom>
            <a:solidFill>
              <a:srgbClr val="418569"/>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CMS</a:t>
              </a:r>
            </a:p>
          </p:txBody>
        </p:sp>
        <p:pic>
          <p:nvPicPr>
            <p:cNvPr id="65" name="Graphic 64">
              <a:extLst>
                <a:ext uri="{FF2B5EF4-FFF2-40B4-BE49-F238E27FC236}">
                  <a16:creationId xmlns:a16="http://schemas.microsoft.com/office/drawing/2014/main" id="{4C907746-D020-BE24-4CBC-E1F02E3E01A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7299677" y="4033487"/>
              <a:ext cx="181368" cy="151939"/>
            </a:xfrm>
            <a:prstGeom prst="rect">
              <a:avLst/>
            </a:prstGeom>
          </p:spPr>
        </p:pic>
      </p:grpSp>
      <p:grpSp>
        <p:nvGrpSpPr>
          <p:cNvPr id="62" name="Group 61">
            <a:extLst>
              <a:ext uri="{FF2B5EF4-FFF2-40B4-BE49-F238E27FC236}">
                <a16:creationId xmlns:a16="http://schemas.microsoft.com/office/drawing/2014/main" id="{73F2DDED-F876-8D2B-56F7-7B9DCBB08CA5}"/>
              </a:ext>
            </a:extLst>
          </p:cNvPr>
          <p:cNvGrpSpPr/>
          <p:nvPr/>
        </p:nvGrpSpPr>
        <p:grpSpPr>
          <a:xfrm>
            <a:off x="6355976" y="3675029"/>
            <a:ext cx="2689412" cy="176972"/>
            <a:chOff x="6355976" y="3675029"/>
            <a:chExt cx="2689412" cy="176972"/>
          </a:xfrm>
        </p:grpSpPr>
        <p:sp>
          <p:nvSpPr>
            <p:cNvPr id="21" name="TextBox 20">
              <a:extLst>
                <a:ext uri="{FF2B5EF4-FFF2-40B4-BE49-F238E27FC236}">
                  <a16:creationId xmlns:a16="http://schemas.microsoft.com/office/drawing/2014/main" id="{D849D4A4-E2BB-E850-6AAD-6B304F810114}"/>
                </a:ext>
              </a:extLst>
            </p:cNvPr>
            <p:cNvSpPr txBox="1"/>
            <p:nvPr/>
          </p:nvSpPr>
          <p:spPr>
            <a:xfrm>
              <a:off x="6355976" y="3675029"/>
              <a:ext cx="2689412" cy="176972"/>
            </a:xfrm>
            <a:prstGeom prst="rect">
              <a:avLst/>
            </a:prstGeom>
            <a:solidFill>
              <a:srgbClr val="418569"/>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AF MIDAS</a:t>
              </a:r>
            </a:p>
          </p:txBody>
        </p:sp>
        <p:pic>
          <p:nvPicPr>
            <p:cNvPr id="61" name="Graphic 60">
              <a:extLst>
                <a:ext uri="{FF2B5EF4-FFF2-40B4-BE49-F238E27FC236}">
                  <a16:creationId xmlns:a16="http://schemas.microsoft.com/office/drawing/2014/main" id="{3752C187-2187-F089-1639-1B0F3B5FF65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8846091" y="3676964"/>
              <a:ext cx="181368" cy="151939"/>
            </a:xfrm>
            <a:prstGeom prst="rect">
              <a:avLst/>
            </a:prstGeom>
          </p:spPr>
        </p:pic>
      </p:grpSp>
      <p:cxnSp>
        <p:nvCxnSpPr>
          <p:cNvPr id="115" name="Connector: Elbow 114">
            <a:extLst>
              <a:ext uri="{FF2B5EF4-FFF2-40B4-BE49-F238E27FC236}">
                <a16:creationId xmlns:a16="http://schemas.microsoft.com/office/drawing/2014/main" id="{B31D92F5-DB0E-BB51-7CD6-4F92F9E7AFA6}"/>
              </a:ext>
            </a:extLst>
          </p:cNvPr>
          <p:cNvCxnSpPr>
            <a:cxnSpLocks/>
          </p:cNvCxnSpPr>
          <p:nvPr/>
        </p:nvCxnSpPr>
        <p:spPr>
          <a:xfrm>
            <a:off x="8274424" y="3580847"/>
            <a:ext cx="86204" cy="596080"/>
          </a:xfrm>
          <a:prstGeom prst="bentConnector2">
            <a:avLst/>
          </a:prstGeom>
          <a:ln>
            <a:solidFill>
              <a:srgbClr val="66C299"/>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E3AD9BAD-A651-E4A3-6A4A-78C05E77B2AD}"/>
              </a:ext>
            </a:extLst>
          </p:cNvPr>
          <p:cNvCxnSpPr>
            <a:cxnSpLocks/>
            <a:stCxn id="51" idx="3"/>
          </p:cNvCxnSpPr>
          <p:nvPr/>
        </p:nvCxnSpPr>
        <p:spPr>
          <a:xfrm>
            <a:off x="8668872" y="3405342"/>
            <a:ext cx="86204" cy="771584"/>
          </a:xfrm>
          <a:prstGeom prst="bentConnector2">
            <a:avLst/>
          </a:prstGeom>
          <a:ln>
            <a:solidFill>
              <a:srgbClr val="66C299"/>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C4C618F2-17A7-A2A5-D4E2-7FD93D220777}"/>
              </a:ext>
            </a:extLst>
          </p:cNvPr>
          <p:cNvCxnSpPr>
            <a:cxnSpLocks/>
          </p:cNvCxnSpPr>
          <p:nvPr/>
        </p:nvCxnSpPr>
        <p:spPr>
          <a:xfrm>
            <a:off x="9045198" y="3237410"/>
            <a:ext cx="86204" cy="771584"/>
          </a:xfrm>
          <a:prstGeom prst="bentConnector2">
            <a:avLst/>
          </a:prstGeom>
          <a:ln>
            <a:solidFill>
              <a:srgbClr val="66C299"/>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BD7094A8-D940-8B6A-6507-76A158F37BFE}"/>
              </a:ext>
            </a:extLst>
          </p:cNvPr>
          <p:cNvCxnSpPr>
            <a:cxnSpLocks/>
          </p:cNvCxnSpPr>
          <p:nvPr/>
        </p:nvCxnSpPr>
        <p:spPr>
          <a:xfrm rot="16200000" flipH="1">
            <a:off x="8882520" y="3554588"/>
            <a:ext cx="1137891" cy="95360"/>
          </a:xfrm>
          <a:prstGeom prst="bentConnector3">
            <a:avLst>
              <a:gd name="adj1" fmla="val 1154"/>
            </a:avLst>
          </a:prstGeom>
          <a:ln>
            <a:solidFill>
              <a:srgbClr val="66C299"/>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4F2EBEB9-A1B7-0A97-B02F-081F364E2A37}"/>
              </a:ext>
            </a:extLst>
          </p:cNvPr>
          <p:cNvCxnSpPr>
            <a:cxnSpLocks/>
          </p:cNvCxnSpPr>
          <p:nvPr/>
        </p:nvCxnSpPr>
        <p:spPr>
          <a:xfrm flipV="1">
            <a:off x="7892219" y="4553418"/>
            <a:ext cx="67234" cy="121138"/>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id="{FD9BCAB6-1008-F26D-4BA7-221687FD7977}"/>
              </a:ext>
            </a:extLst>
          </p:cNvPr>
          <p:cNvCxnSpPr>
            <a:cxnSpLocks/>
          </p:cNvCxnSpPr>
          <p:nvPr/>
        </p:nvCxnSpPr>
        <p:spPr>
          <a:xfrm flipV="1">
            <a:off x="7897906" y="4647445"/>
            <a:ext cx="61547" cy="177357"/>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3843612C-A51D-5646-B6B2-B25E9C42B79C}"/>
              </a:ext>
            </a:extLst>
          </p:cNvPr>
          <p:cNvCxnSpPr>
            <a:cxnSpLocks/>
            <a:stCxn id="30" idx="3"/>
          </p:cNvCxnSpPr>
          <p:nvPr/>
        </p:nvCxnSpPr>
        <p:spPr>
          <a:xfrm flipV="1">
            <a:off x="8274424" y="4553418"/>
            <a:ext cx="76719" cy="445908"/>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or: Elbow 130">
            <a:extLst>
              <a:ext uri="{FF2B5EF4-FFF2-40B4-BE49-F238E27FC236}">
                <a16:creationId xmlns:a16="http://schemas.microsoft.com/office/drawing/2014/main" id="{02FF4447-A29F-5A55-CFB7-BE1D1BA24365}"/>
              </a:ext>
            </a:extLst>
          </p:cNvPr>
          <p:cNvCxnSpPr>
            <a:cxnSpLocks/>
          </p:cNvCxnSpPr>
          <p:nvPr/>
        </p:nvCxnSpPr>
        <p:spPr>
          <a:xfrm flipV="1">
            <a:off x="8668871" y="4553418"/>
            <a:ext cx="73962" cy="620584"/>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a:extLst>
              <a:ext uri="{FF2B5EF4-FFF2-40B4-BE49-F238E27FC236}">
                <a16:creationId xmlns:a16="http://schemas.microsoft.com/office/drawing/2014/main" id="{3EB1BAE1-96CE-FE17-822B-FE9B61A0F586}"/>
              </a:ext>
            </a:extLst>
          </p:cNvPr>
          <p:cNvCxnSpPr>
            <a:cxnSpLocks/>
          </p:cNvCxnSpPr>
          <p:nvPr/>
        </p:nvCxnSpPr>
        <p:spPr>
          <a:xfrm flipV="1">
            <a:off x="8668871" y="4724330"/>
            <a:ext cx="73962" cy="620584"/>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F244BE76-1F99-C448-1F2B-F8E7A03D264A}"/>
              </a:ext>
            </a:extLst>
          </p:cNvPr>
          <p:cNvCxnSpPr>
            <a:cxnSpLocks/>
          </p:cNvCxnSpPr>
          <p:nvPr/>
        </p:nvCxnSpPr>
        <p:spPr>
          <a:xfrm flipV="1">
            <a:off x="9011604" y="4553418"/>
            <a:ext cx="116874" cy="963049"/>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82AE0DD-E7F7-A923-278E-54E8D28A2280}"/>
              </a:ext>
            </a:extLst>
          </p:cNvPr>
          <p:cNvSpPr txBox="1"/>
          <p:nvPr/>
        </p:nvSpPr>
        <p:spPr>
          <a:xfrm>
            <a:off x="284117" y="6542160"/>
            <a:ext cx="15071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Remaining Systems</a:t>
            </a:r>
          </a:p>
        </p:txBody>
      </p:sp>
      <p:sp>
        <p:nvSpPr>
          <p:cNvPr id="139" name="TextBox 138">
            <a:extLst>
              <a:ext uri="{FF2B5EF4-FFF2-40B4-BE49-F238E27FC236}">
                <a16:creationId xmlns:a16="http://schemas.microsoft.com/office/drawing/2014/main" id="{BF3349C8-4B8B-E92D-01C2-0AE8664FD6CF}"/>
              </a:ext>
            </a:extLst>
          </p:cNvPr>
          <p:cNvSpPr txBox="1"/>
          <p:nvPr/>
        </p:nvSpPr>
        <p:spPr>
          <a:xfrm>
            <a:off x="1833281" y="6542160"/>
            <a:ext cx="1507108"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39</a:t>
            </a:r>
          </a:p>
        </p:txBody>
      </p:sp>
      <p:sp>
        <p:nvSpPr>
          <p:cNvPr id="140" name="TextBox 139">
            <a:extLst>
              <a:ext uri="{FF2B5EF4-FFF2-40B4-BE49-F238E27FC236}">
                <a16:creationId xmlns:a16="http://schemas.microsoft.com/office/drawing/2014/main" id="{DC0E0C8E-DA64-3986-A1C2-DACB6285EAA2}"/>
              </a:ext>
            </a:extLst>
          </p:cNvPr>
          <p:cNvSpPr txBox="1"/>
          <p:nvPr/>
        </p:nvSpPr>
        <p:spPr>
          <a:xfrm>
            <a:off x="3342797" y="6542160"/>
            <a:ext cx="1507108"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37</a:t>
            </a:r>
          </a:p>
        </p:txBody>
      </p:sp>
      <p:sp>
        <p:nvSpPr>
          <p:cNvPr id="141" name="TextBox 140">
            <a:extLst>
              <a:ext uri="{FF2B5EF4-FFF2-40B4-BE49-F238E27FC236}">
                <a16:creationId xmlns:a16="http://schemas.microsoft.com/office/drawing/2014/main" id="{13C5C839-D9E5-115D-6EC7-4878355AEB45}"/>
              </a:ext>
            </a:extLst>
          </p:cNvPr>
          <p:cNvSpPr txBox="1"/>
          <p:nvPr/>
        </p:nvSpPr>
        <p:spPr>
          <a:xfrm>
            <a:off x="4864556" y="6542160"/>
            <a:ext cx="1507108"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28</a:t>
            </a:r>
          </a:p>
        </p:txBody>
      </p:sp>
      <p:sp>
        <p:nvSpPr>
          <p:cNvPr id="142" name="TextBox 141">
            <a:extLst>
              <a:ext uri="{FF2B5EF4-FFF2-40B4-BE49-F238E27FC236}">
                <a16:creationId xmlns:a16="http://schemas.microsoft.com/office/drawing/2014/main" id="{D5D29E47-7229-E519-5A98-FFF540DCDD38}"/>
              </a:ext>
            </a:extLst>
          </p:cNvPr>
          <p:cNvSpPr txBox="1"/>
          <p:nvPr/>
        </p:nvSpPr>
        <p:spPr>
          <a:xfrm>
            <a:off x="6394075" y="6542160"/>
            <a:ext cx="1507108"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18</a:t>
            </a:r>
          </a:p>
        </p:txBody>
      </p:sp>
      <p:sp>
        <p:nvSpPr>
          <p:cNvPr id="143" name="TextBox 142">
            <a:extLst>
              <a:ext uri="{FF2B5EF4-FFF2-40B4-BE49-F238E27FC236}">
                <a16:creationId xmlns:a16="http://schemas.microsoft.com/office/drawing/2014/main" id="{68A9FF4E-8706-3DD0-F1AF-13750714907B}"/>
              </a:ext>
            </a:extLst>
          </p:cNvPr>
          <p:cNvSpPr txBox="1"/>
          <p:nvPr/>
        </p:nvSpPr>
        <p:spPr>
          <a:xfrm>
            <a:off x="7923594" y="6542160"/>
            <a:ext cx="1507108"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9</a:t>
            </a:r>
          </a:p>
        </p:txBody>
      </p:sp>
      <p:sp>
        <p:nvSpPr>
          <p:cNvPr id="18" name="TextBox 17">
            <a:extLst>
              <a:ext uri="{FF2B5EF4-FFF2-40B4-BE49-F238E27FC236}">
                <a16:creationId xmlns:a16="http://schemas.microsoft.com/office/drawing/2014/main" id="{46DA78E5-BF26-A411-9B0B-D1DC09AEE0D3}"/>
              </a:ext>
            </a:extLst>
          </p:cNvPr>
          <p:cNvSpPr txBox="1"/>
          <p:nvPr/>
        </p:nvSpPr>
        <p:spPr>
          <a:xfrm>
            <a:off x="1543433" y="1369224"/>
            <a:ext cx="9882492" cy="176972"/>
          </a:xfrm>
          <a:prstGeom prst="rect">
            <a:avLst/>
          </a:prstGeom>
          <a:solidFill>
            <a:srgbClr val="5293CF"/>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NAF Accounting (A1/AA)</a:t>
            </a:r>
          </a:p>
        </p:txBody>
      </p:sp>
      <p:cxnSp>
        <p:nvCxnSpPr>
          <p:cNvPr id="19" name="Connector: Elbow 18">
            <a:extLst>
              <a:ext uri="{FF2B5EF4-FFF2-40B4-BE49-F238E27FC236}">
                <a16:creationId xmlns:a16="http://schemas.microsoft.com/office/drawing/2014/main" id="{FC8591B8-667A-1271-8383-491A24459673}"/>
              </a:ext>
            </a:extLst>
          </p:cNvPr>
          <p:cNvCxnSpPr>
            <a:cxnSpLocks/>
          </p:cNvCxnSpPr>
          <p:nvPr/>
        </p:nvCxnSpPr>
        <p:spPr>
          <a:xfrm flipV="1">
            <a:off x="7165696" y="906291"/>
            <a:ext cx="67234" cy="121138"/>
          </a:xfrm>
          <a:prstGeom prst="bentConnector2">
            <a:avLst/>
          </a:prstGeom>
          <a:ln>
            <a:solidFill>
              <a:srgbClr val="5293CF"/>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99060819-2F6D-7712-8D4D-1C6970952640}"/>
              </a:ext>
            </a:extLst>
          </p:cNvPr>
          <p:cNvCxnSpPr>
            <a:cxnSpLocks/>
          </p:cNvCxnSpPr>
          <p:nvPr/>
        </p:nvCxnSpPr>
        <p:spPr>
          <a:xfrm flipV="1">
            <a:off x="9412942" y="869275"/>
            <a:ext cx="67234" cy="121138"/>
          </a:xfrm>
          <a:prstGeom prst="bentConnector2">
            <a:avLst/>
          </a:prstGeom>
          <a:ln>
            <a:solidFill>
              <a:srgbClr val="5293CF"/>
            </a:solidFill>
            <a:tailEnd type="triangle"/>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1FA89FFA-F12C-1C8D-5D14-24DEFD8D283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6967426" y="927788"/>
            <a:ext cx="181368" cy="151939"/>
          </a:xfrm>
          <a:prstGeom prst="rect">
            <a:avLst/>
          </a:prstGeom>
        </p:spPr>
      </p:pic>
      <p:pic>
        <p:nvPicPr>
          <p:cNvPr id="20" name="Graphic 19">
            <a:extLst>
              <a:ext uri="{FF2B5EF4-FFF2-40B4-BE49-F238E27FC236}">
                <a16:creationId xmlns:a16="http://schemas.microsoft.com/office/drawing/2014/main" id="{13485B4D-6671-E14A-AECE-BE3E31109C2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8455961" y="3326029"/>
            <a:ext cx="181368" cy="151939"/>
          </a:xfrm>
          <a:prstGeom prst="rect">
            <a:avLst/>
          </a:prstGeom>
        </p:spPr>
      </p:pic>
      <p:cxnSp>
        <p:nvCxnSpPr>
          <p:cNvPr id="56" name="Connector: Elbow 55">
            <a:extLst>
              <a:ext uri="{FF2B5EF4-FFF2-40B4-BE49-F238E27FC236}">
                <a16:creationId xmlns:a16="http://schemas.microsoft.com/office/drawing/2014/main" id="{91EC99A6-B1D4-C93E-352D-4F9B33F0220C}"/>
              </a:ext>
            </a:extLst>
          </p:cNvPr>
          <p:cNvCxnSpPr>
            <a:cxnSpLocks/>
          </p:cNvCxnSpPr>
          <p:nvPr/>
        </p:nvCxnSpPr>
        <p:spPr>
          <a:xfrm>
            <a:off x="9498019" y="1199598"/>
            <a:ext cx="71551" cy="640040"/>
          </a:xfrm>
          <a:prstGeom prst="bentConnector2">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83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81F2F7D-AAE2-FA8B-EB21-E4EAF4286B64}"/>
              </a:ext>
            </a:extLst>
          </p:cNvPr>
          <p:cNvGraphicFramePr>
            <a:graphicFrameLocks/>
          </p:cNvGraphicFramePr>
          <p:nvPr/>
        </p:nvGraphicFramePr>
        <p:xfrm>
          <a:off x="242049" y="94783"/>
          <a:ext cx="11497239" cy="646749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30258">
                  <a:extLst>
                    <a:ext uri="{9D8B030D-6E8A-4147-A177-3AD203B41FA5}">
                      <a16:colId xmlns:a16="http://schemas.microsoft.com/office/drawing/2014/main" val="1095743755"/>
                    </a:ext>
                  </a:extLst>
                </a:gridCol>
                <a:gridCol w="1541007">
                  <a:extLst>
                    <a:ext uri="{9D8B030D-6E8A-4147-A177-3AD203B41FA5}">
                      <a16:colId xmlns:a16="http://schemas.microsoft.com/office/drawing/2014/main" val="189278384"/>
                    </a:ext>
                  </a:extLst>
                </a:gridCol>
                <a:gridCol w="1522983">
                  <a:extLst>
                    <a:ext uri="{9D8B030D-6E8A-4147-A177-3AD203B41FA5}">
                      <a16:colId xmlns:a16="http://schemas.microsoft.com/office/drawing/2014/main" val="3625713717"/>
                    </a:ext>
                  </a:extLst>
                </a:gridCol>
                <a:gridCol w="1522983">
                  <a:extLst>
                    <a:ext uri="{9D8B030D-6E8A-4147-A177-3AD203B41FA5}">
                      <a16:colId xmlns:a16="http://schemas.microsoft.com/office/drawing/2014/main" val="3612123186"/>
                    </a:ext>
                  </a:extLst>
                </a:gridCol>
                <a:gridCol w="1541007">
                  <a:extLst>
                    <a:ext uri="{9D8B030D-6E8A-4147-A177-3AD203B41FA5}">
                      <a16:colId xmlns:a16="http://schemas.microsoft.com/office/drawing/2014/main" val="3795988500"/>
                    </a:ext>
                  </a:extLst>
                </a:gridCol>
                <a:gridCol w="1536500">
                  <a:extLst>
                    <a:ext uri="{9D8B030D-6E8A-4147-A177-3AD203B41FA5}">
                      <a16:colId xmlns:a16="http://schemas.microsoft.com/office/drawing/2014/main" val="1613351962"/>
                    </a:ext>
                  </a:extLst>
                </a:gridCol>
                <a:gridCol w="1148996">
                  <a:extLst>
                    <a:ext uri="{9D8B030D-6E8A-4147-A177-3AD203B41FA5}">
                      <a16:colId xmlns:a16="http://schemas.microsoft.com/office/drawing/2014/main" val="702258516"/>
                    </a:ext>
                  </a:extLst>
                </a:gridCol>
                <a:gridCol w="1153505">
                  <a:extLst>
                    <a:ext uri="{9D8B030D-6E8A-4147-A177-3AD203B41FA5}">
                      <a16:colId xmlns:a16="http://schemas.microsoft.com/office/drawing/2014/main" val="824046133"/>
                    </a:ext>
                  </a:extLst>
                </a:gridCol>
              </a:tblGrid>
              <a:tr h="476177">
                <a:tc>
                  <a:txBody>
                    <a:bodyPr/>
                    <a:lstStyle/>
                    <a:p>
                      <a:pPr algn="ctr"/>
                      <a:r>
                        <a:rPr lang="en-US" sz="800">
                          <a:latin typeface="Arial" panose="020B0604020202020204" pitchFamily="34" charset="0"/>
                          <a:cs typeface="Arial" panose="020B0604020202020204" pitchFamily="34" charset="0"/>
                        </a:rPr>
                        <a:t>Capabilities</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 24</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FY25</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FY26</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FY27</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FY28</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FY29</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FY30+</a:t>
                      </a:r>
                    </a:p>
                  </a:txBody>
                  <a:tcPr anchor="ctr">
                    <a:solidFill>
                      <a:schemeClr val="tx1"/>
                    </a:solidFill>
                  </a:tcPr>
                </a:tc>
                <a:extLst>
                  <a:ext uri="{0D108BD9-81ED-4DB2-BD59-A6C34878D82A}">
                    <a16:rowId xmlns:a16="http://schemas.microsoft.com/office/drawing/2014/main" val="3036015854"/>
                  </a:ext>
                </a:extLst>
              </a:tr>
              <a:tr h="231196">
                <a:tc>
                  <a:txBody>
                    <a:bodyPr/>
                    <a:lstStyle/>
                    <a:p>
                      <a:pPr algn="ctr"/>
                      <a:r>
                        <a:rPr lang="en-US" sz="800" b="1">
                          <a:solidFill>
                            <a:schemeClr val="bg1"/>
                          </a:solidFill>
                          <a:latin typeface="Arial" panose="020B0604020202020204" pitchFamily="34" charset="0"/>
                          <a:cs typeface="Arial" panose="020B0604020202020204" pitchFamily="34" charset="0"/>
                        </a:rPr>
                        <a:t>LCNC</a:t>
                      </a:r>
                    </a:p>
                    <a:p>
                      <a:pPr algn="ctr"/>
                      <a:r>
                        <a:rPr lang="en-US" sz="800">
                          <a:solidFill>
                            <a:schemeClr val="bg1"/>
                          </a:solidFill>
                          <a:latin typeface="Arial" panose="020B0604020202020204" pitchFamily="34" charset="0"/>
                          <a:cs typeface="Arial" panose="020B0604020202020204" pitchFamily="34" charset="0"/>
                        </a:rPr>
                        <a:t>Audit</a:t>
                      </a:r>
                      <a:endParaRPr lang="en-US" sz="800">
                        <a:solidFill>
                          <a:schemeClr val="bg1"/>
                        </a:solidFill>
                      </a:endParaRPr>
                    </a:p>
                  </a:txBody>
                  <a:tcPr anchor="ctr">
                    <a:solidFill>
                      <a:srgbClr val="F6851F"/>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77657565"/>
                  </a:ext>
                </a:extLst>
              </a:tr>
              <a:tr h="1162930">
                <a:tc>
                  <a:txBody>
                    <a:bodyPr/>
                    <a:lstStyle/>
                    <a:p>
                      <a:pPr algn="ctr"/>
                      <a:r>
                        <a:rPr lang="en-US" sz="800" b="1">
                          <a:solidFill>
                            <a:schemeClr val="bg1"/>
                          </a:solidFill>
                          <a:latin typeface="Arial" panose="020B0604020202020204" pitchFamily="34" charset="0"/>
                          <a:cs typeface="Arial" panose="020B0604020202020204" pitchFamily="34" charset="0"/>
                        </a:rPr>
                        <a:t>LCNC</a:t>
                      </a:r>
                    </a:p>
                    <a:p>
                      <a:pPr algn="ctr"/>
                      <a:endParaRPr lang="en-US" sz="800" b="1">
                        <a:solidFill>
                          <a:schemeClr val="bg1"/>
                        </a:solidFill>
                        <a:latin typeface="Arial" panose="020B0604020202020204" pitchFamily="34" charset="0"/>
                        <a:cs typeface="Arial" panose="020B0604020202020204" pitchFamily="34" charset="0"/>
                      </a:endParaRPr>
                    </a:p>
                    <a:p>
                      <a:pPr algn="ctr"/>
                      <a:r>
                        <a:rPr lang="en-US" sz="800" b="0">
                          <a:solidFill>
                            <a:schemeClr val="bg1"/>
                          </a:solidFill>
                          <a:latin typeface="Arial" panose="020B0604020202020204" pitchFamily="34" charset="0"/>
                          <a:cs typeface="Arial" panose="020B0604020202020204" pitchFamily="34" charset="0"/>
                        </a:rPr>
                        <a:t>Other</a:t>
                      </a:r>
                    </a:p>
                    <a:p>
                      <a:endParaRPr lang="en-US"/>
                    </a:p>
                  </a:txBody>
                  <a:tcPr anchor="ctr">
                    <a:solidFill>
                      <a:srgbClr val="F6851F"/>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1243999413"/>
                  </a:ext>
                </a:extLst>
              </a:tr>
              <a:tr h="5244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LCNC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Financial Service</a:t>
                      </a:r>
                    </a:p>
                  </a:txBody>
                  <a:tcPr anchor="ctr">
                    <a:solidFill>
                      <a:srgbClr val="F6851F"/>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2482784048"/>
                  </a:ext>
                </a:extLst>
              </a:tr>
              <a:tr h="1896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CDMS Tool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Analytics &amp; Reporting</a:t>
                      </a:r>
                      <a:endParaRPr kumimoji="0" lang="en-US" sz="800" b="0" i="0" u="none" strike="noStrike" kern="1200" cap="none" spc="0" normalizeH="0" baseline="0" noProof="0">
                        <a:ln>
                          <a:noFill/>
                        </a:ln>
                        <a:solidFill>
                          <a:prstClr val="white"/>
                        </a:solidFill>
                        <a:effectLst/>
                        <a:uLnTx/>
                        <a:uFillTx/>
                        <a:latin typeface="+mn-lt"/>
                        <a:ea typeface="+mn-ea"/>
                        <a:cs typeface="+mn-cs"/>
                      </a:endParaRPr>
                    </a:p>
                  </a:txBody>
                  <a:tcPr anchor="ctr">
                    <a:solidFill>
                      <a:srgbClr val="224F4B"/>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2286616651"/>
                  </a:ext>
                </a:extLst>
              </a:tr>
              <a:tr h="10047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Cross Functional Portfolio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(Non-FM ERP CMP)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n-lt"/>
                        <a:ea typeface="+mn-ea"/>
                        <a:cs typeface="+mn-cs"/>
                      </a:endParaRPr>
                    </a:p>
                  </a:txBody>
                  <a:tcPr anchor="ctr">
                    <a:solidFill>
                      <a:schemeClr val="bg2">
                        <a:lumMod val="2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2676862378"/>
                  </a:ext>
                </a:extLst>
              </a:tr>
            </a:tbl>
          </a:graphicData>
        </a:graphic>
      </p:graphicFrame>
      <p:sp>
        <p:nvSpPr>
          <p:cNvPr id="3" name="Rectangle 2">
            <a:extLst>
              <a:ext uri="{FF2B5EF4-FFF2-40B4-BE49-F238E27FC236}">
                <a16:creationId xmlns:a16="http://schemas.microsoft.com/office/drawing/2014/main" id="{1F2E86EB-2D0E-971C-7A20-64B399C1A1CC}"/>
              </a:ext>
            </a:extLst>
          </p:cNvPr>
          <p:cNvSpPr/>
          <p:nvPr/>
        </p:nvSpPr>
        <p:spPr>
          <a:xfrm>
            <a:off x="1792940" y="588212"/>
            <a:ext cx="1506071" cy="597406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334D094C-AA1B-C720-176E-335304F5D2E0}"/>
              </a:ext>
            </a:extLst>
          </p:cNvPr>
          <p:cNvSpPr txBox="1"/>
          <p:nvPr/>
        </p:nvSpPr>
        <p:spPr>
          <a:xfrm>
            <a:off x="1797424" y="598061"/>
            <a:ext cx="9928411" cy="176972"/>
          </a:xfrm>
          <a:prstGeom prst="rect">
            <a:avLst/>
          </a:prstGeom>
          <a:solidFill>
            <a:srgbClr val="F6851F"/>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EGRC</a:t>
            </a:r>
          </a:p>
        </p:txBody>
      </p:sp>
      <p:sp>
        <p:nvSpPr>
          <p:cNvPr id="38" name="TextBox 37">
            <a:extLst>
              <a:ext uri="{FF2B5EF4-FFF2-40B4-BE49-F238E27FC236}">
                <a16:creationId xmlns:a16="http://schemas.microsoft.com/office/drawing/2014/main" id="{2CC0A4F1-6683-1D19-0CE4-17D4ED1F1C69}"/>
              </a:ext>
            </a:extLst>
          </p:cNvPr>
          <p:cNvSpPr txBox="1"/>
          <p:nvPr/>
        </p:nvSpPr>
        <p:spPr>
          <a:xfrm>
            <a:off x="1797424" y="911825"/>
            <a:ext cx="9928411" cy="176972"/>
          </a:xfrm>
          <a:prstGeom prst="rect">
            <a:avLst/>
          </a:prstGeom>
          <a:solidFill>
            <a:srgbClr val="F6851F"/>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Other Low Side (FM SUITE)</a:t>
            </a:r>
          </a:p>
        </p:txBody>
      </p:sp>
      <p:sp>
        <p:nvSpPr>
          <p:cNvPr id="39" name="TextBox 38">
            <a:extLst>
              <a:ext uri="{FF2B5EF4-FFF2-40B4-BE49-F238E27FC236}">
                <a16:creationId xmlns:a16="http://schemas.microsoft.com/office/drawing/2014/main" id="{CA38DA40-26F7-714A-6293-5EDAC46EF158}"/>
              </a:ext>
            </a:extLst>
          </p:cNvPr>
          <p:cNvSpPr txBox="1"/>
          <p:nvPr/>
        </p:nvSpPr>
        <p:spPr>
          <a:xfrm>
            <a:off x="1797424" y="1265769"/>
            <a:ext cx="9928411" cy="176972"/>
          </a:xfrm>
          <a:prstGeom prst="rect">
            <a:avLst/>
          </a:prstGeom>
          <a:gradFill>
            <a:gsLst>
              <a:gs pos="0">
                <a:srgbClr val="F6851F"/>
              </a:gs>
              <a:gs pos="31000">
                <a:srgbClr val="F6851F"/>
              </a:gs>
              <a:gs pos="83000">
                <a:schemeClr val="tx1">
                  <a:lumMod val="85000"/>
                  <a:lumOff val="15000"/>
                </a:schemeClr>
              </a:gs>
              <a:gs pos="100000">
                <a:srgbClr val="000000"/>
              </a:gs>
            </a:gsLst>
            <a:lin ang="0" scaled="1"/>
          </a:gra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PCS-A</a:t>
            </a:r>
          </a:p>
        </p:txBody>
      </p:sp>
      <p:sp>
        <p:nvSpPr>
          <p:cNvPr id="40" name="TextBox 39">
            <a:extLst>
              <a:ext uri="{FF2B5EF4-FFF2-40B4-BE49-F238E27FC236}">
                <a16:creationId xmlns:a16="http://schemas.microsoft.com/office/drawing/2014/main" id="{EFA846A7-69B3-DC0B-EF63-5CCD4A02CF4E}"/>
              </a:ext>
            </a:extLst>
          </p:cNvPr>
          <p:cNvSpPr txBox="1"/>
          <p:nvPr/>
        </p:nvSpPr>
        <p:spPr>
          <a:xfrm>
            <a:off x="10161493" y="1258251"/>
            <a:ext cx="1564342" cy="176972"/>
          </a:xfrm>
          <a:prstGeom prst="rect">
            <a:avLst/>
          </a:prstGeom>
          <a:pattFill prst="wdDnDiag">
            <a:fgClr>
              <a:schemeClr val="tx1">
                <a:lumMod val="85000"/>
                <a:lumOff val="15000"/>
              </a:schemeClr>
            </a:fgClr>
            <a:bgClr>
              <a:schemeClr val="tx1">
                <a:lumMod val="75000"/>
                <a:lumOff val="25000"/>
              </a:schemeClr>
            </a:bgClr>
          </a:patt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44" name="TextBox 43">
            <a:extLst>
              <a:ext uri="{FF2B5EF4-FFF2-40B4-BE49-F238E27FC236}">
                <a16:creationId xmlns:a16="http://schemas.microsoft.com/office/drawing/2014/main" id="{337EEBF3-9FA4-5605-17FD-E6BBCFD261FE}"/>
              </a:ext>
            </a:extLst>
          </p:cNvPr>
          <p:cNvSpPr txBox="1"/>
          <p:nvPr/>
        </p:nvSpPr>
        <p:spPr>
          <a:xfrm>
            <a:off x="1797424" y="2101640"/>
            <a:ext cx="9928411" cy="176972"/>
          </a:xfrm>
          <a:prstGeom prst="rect">
            <a:avLst/>
          </a:prstGeom>
          <a:solidFill>
            <a:srgbClr val="F6851F"/>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CSP</a:t>
            </a:r>
          </a:p>
        </p:txBody>
      </p:sp>
      <p:sp>
        <p:nvSpPr>
          <p:cNvPr id="46" name="TextBox 45">
            <a:extLst>
              <a:ext uri="{FF2B5EF4-FFF2-40B4-BE49-F238E27FC236}">
                <a16:creationId xmlns:a16="http://schemas.microsoft.com/office/drawing/2014/main" id="{68E3A323-9D58-35E7-AFCA-1812215F7D40}"/>
              </a:ext>
            </a:extLst>
          </p:cNvPr>
          <p:cNvSpPr txBox="1"/>
          <p:nvPr/>
        </p:nvSpPr>
        <p:spPr>
          <a:xfrm>
            <a:off x="1797424" y="2623592"/>
            <a:ext cx="9928411" cy="176972"/>
          </a:xfrm>
          <a:prstGeom prst="rect">
            <a:avLst/>
          </a:prstGeom>
          <a:solidFill>
            <a:srgbClr val="224F4B"/>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Data Visualizations with Drill – Down Capabilities and Dashboards (FASTR)</a:t>
            </a:r>
          </a:p>
        </p:txBody>
      </p:sp>
      <p:sp>
        <p:nvSpPr>
          <p:cNvPr id="53" name="TextBox 52">
            <a:extLst>
              <a:ext uri="{FF2B5EF4-FFF2-40B4-BE49-F238E27FC236}">
                <a16:creationId xmlns:a16="http://schemas.microsoft.com/office/drawing/2014/main" id="{1219AE26-1484-D9B4-F783-984DD5082A23}"/>
              </a:ext>
            </a:extLst>
          </p:cNvPr>
          <p:cNvSpPr txBox="1"/>
          <p:nvPr/>
        </p:nvSpPr>
        <p:spPr>
          <a:xfrm>
            <a:off x="5974976" y="3816200"/>
            <a:ext cx="1573305" cy="176972"/>
          </a:xfrm>
          <a:prstGeom prst="rect">
            <a:avLst/>
          </a:prstGeom>
          <a:solidFill>
            <a:srgbClr val="224F4B"/>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KDSS</a:t>
            </a:r>
          </a:p>
        </p:txBody>
      </p:sp>
      <p:sp>
        <p:nvSpPr>
          <p:cNvPr id="54" name="TextBox 53">
            <a:extLst>
              <a:ext uri="{FF2B5EF4-FFF2-40B4-BE49-F238E27FC236}">
                <a16:creationId xmlns:a16="http://schemas.microsoft.com/office/drawing/2014/main" id="{E92D70A8-B65C-5F1F-343E-B12CFFE979E9}"/>
              </a:ext>
            </a:extLst>
          </p:cNvPr>
          <p:cNvSpPr txBox="1"/>
          <p:nvPr/>
        </p:nvSpPr>
        <p:spPr>
          <a:xfrm>
            <a:off x="6761628" y="3993172"/>
            <a:ext cx="1573305" cy="176972"/>
          </a:xfrm>
          <a:prstGeom prst="rect">
            <a:avLst/>
          </a:prstGeom>
          <a:solidFill>
            <a:srgbClr val="224F4B"/>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RESPLAN</a:t>
            </a:r>
          </a:p>
        </p:txBody>
      </p:sp>
      <p:sp>
        <p:nvSpPr>
          <p:cNvPr id="55" name="TextBox 54">
            <a:extLst>
              <a:ext uri="{FF2B5EF4-FFF2-40B4-BE49-F238E27FC236}">
                <a16:creationId xmlns:a16="http://schemas.microsoft.com/office/drawing/2014/main" id="{7D746C72-8474-5D9C-D833-E9808F1DCD79}"/>
              </a:ext>
            </a:extLst>
          </p:cNvPr>
          <p:cNvSpPr txBox="1"/>
          <p:nvPr/>
        </p:nvSpPr>
        <p:spPr>
          <a:xfrm>
            <a:off x="7487769" y="4170144"/>
            <a:ext cx="1573305" cy="176972"/>
          </a:xfrm>
          <a:prstGeom prst="rect">
            <a:avLst/>
          </a:prstGeom>
          <a:solidFill>
            <a:srgbClr val="224F4B"/>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BRS</a:t>
            </a:r>
          </a:p>
        </p:txBody>
      </p:sp>
      <p:sp>
        <p:nvSpPr>
          <p:cNvPr id="56" name="TextBox 55">
            <a:extLst>
              <a:ext uri="{FF2B5EF4-FFF2-40B4-BE49-F238E27FC236}">
                <a16:creationId xmlns:a16="http://schemas.microsoft.com/office/drawing/2014/main" id="{0C4F5DB5-5967-5B73-EE1C-4338869FDF99}"/>
              </a:ext>
            </a:extLst>
          </p:cNvPr>
          <p:cNvSpPr txBox="1"/>
          <p:nvPr/>
        </p:nvSpPr>
        <p:spPr>
          <a:xfrm>
            <a:off x="1797424" y="4516918"/>
            <a:ext cx="9928411" cy="176973"/>
          </a:xfrm>
          <a:prstGeom prst="rect">
            <a:avLst/>
          </a:prstGeom>
          <a:pattFill prst="wdDnDiag">
            <a:fgClr>
              <a:schemeClr val="tx1">
                <a:lumMod val="85000"/>
                <a:lumOff val="15000"/>
              </a:schemeClr>
            </a:fgClr>
            <a:bgClr>
              <a:schemeClr val="tx1">
                <a:lumMod val="75000"/>
                <a:lumOff val="25000"/>
              </a:schemeClr>
            </a:bgClr>
          </a:patt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Acquisition Portfolio</a:t>
            </a:r>
          </a:p>
        </p:txBody>
      </p:sp>
      <p:sp>
        <p:nvSpPr>
          <p:cNvPr id="58" name="TextBox 57">
            <a:extLst>
              <a:ext uri="{FF2B5EF4-FFF2-40B4-BE49-F238E27FC236}">
                <a16:creationId xmlns:a16="http://schemas.microsoft.com/office/drawing/2014/main" id="{B46F495A-1A70-D2C9-E478-6487F21FE7E7}"/>
              </a:ext>
            </a:extLst>
          </p:cNvPr>
          <p:cNvSpPr txBox="1"/>
          <p:nvPr/>
        </p:nvSpPr>
        <p:spPr>
          <a:xfrm>
            <a:off x="1797424" y="5539723"/>
            <a:ext cx="9928411" cy="176973"/>
          </a:xfrm>
          <a:prstGeom prst="rect">
            <a:avLst/>
          </a:prstGeom>
          <a:pattFill prst="wdDnDiag">
            <a:fgClr>
              <a:schemeClr val="tx1">
                <a:lumMod val="85000"/>
                <a:lumOff val="15000"/>
              </a:schemeClr>
            </a:fgClr>
            <a:bgClr>
              <a:schemeClr val="tx1">
                <a:lumMod val="75000"/>
                <a:lumOff val="25000"/>
              </a:schemeClr>
            </a:bgClr>
          </a:patt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HCM CPM Low Side (AFIPPS)</a:t>
            </a:r>
          </a:p>
        </p:txBody>
      </p:sp>
      <p:sp>
        <p:nvSpPr>
          <p:cNvPr id="59" name="TextBox 58">
            <a:extLst>
              <a:ext uri="{FF2B5EF4-FFF2-40B4-BE49-F238E27FC236}">
                <a16:creationId xmlns:a16="http://schemas.microsoft.com/office/drawing/2014/main" id="{CA8B6B67-EBB2-44A2-6CAB-1D3ED58FA603}"/>
              </a:ext>
            </a:extLst>
          </p:cNvPr>
          <p:cNvSpPr txBox="1"/>
          <p:nvPr/>
        </p:nvSpPr>
        <p:spPr>
          <a:xfrm>
            <a:off x="1797424" y="6067249"/>
            <a:ext cx="9928411" cy="176973"/>
          </a:xfrm>
          <a:prstGeom prst="rect">
            <a:avLst/>
          </a:prstGeom>
          <a:pattFill prst="wdDnDiag">
            <a:fgClr>
              <a:srgbClr val="7155A4"/>
            </a:fgClr>
            <a:bgClr>
              <a:srgbClr val="8164AC"/>
            </a:bgClr>
          </a:pattFill>
          <a:ln w="9525">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ATAAPS</a:t>
            </a:r>
          </a:p>
        </p:txBody>
      </p:sp>
      <p:sp>
        <p:nvSpPr>
          <p:cNvPr id="66" name="TextBox 65">
            <a:extLst>
              <a:ext uri="{FF2B5EF4-FFF2-40B4-BE49-F238E27FC236}">
                <a16:creationId xmlns:a16="http://schemas.microsoft.com/office/drawing/2014/main" id="{A2027B0C-0C70-E128-1B15-D5BAF7ADF8A2}"/>
              </a:ext>
            </a:extLst>
          </p:cNvPr>
          <p:cNvSpPr txBox="1"/>
          <p:nvPr/>
        </p:nvSpPr>
        <p:spPr>
          <a:xfrm>
            <a:off x="1797424" y="6244222"/>
            <a:ext cx="3034553" cy="176972"/>
          </a:xfrm>
          <a:prstGeom prst="rect">
            <a:avLst/>
          </a:prstGeom>
          <a:solidFill>
            <a:srgbClr val="A11D2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JOCAS II T&amp;A</a:t>
            </a:r>
          </a:p>
        </p:txBody>
      </p:sp>
      <p:grpSp>
        <p:nvGrpSpPr>
          <p:cNvPr id="69" name="Group 68">
            <a:extLst>
              <a:ext uri="{FF2B5EF4-FFF2-40B4-BE49-F238E27FC236}">
                <a16:creationId xmlns:a16="http://schemas.microsoft.com/office/drawing/2014/main" id="{9E4E1E39-DB3D-0D9E-528B-D0822F2D0B02}"/>
              </a:ext>
            </a:extLst>
          </p:cNvPr>
          <p:cNvGrpSpPr/>
          <p:nvPr/>
        </p:nvGrpSpPr>
        <p:grpSpPr>
          <a:xfrm>
            <a:off x="5197286" y="1450259"/>
            <a:ext cx="1961031" cy="176972"/>
            <a:chOff x="5188321" y="1291468"/>
            <a:chExt cx="1961031" cy="176972"/>
          </a:xfrm>
        </p:grpSpPr>
        <p:sp>
          <p:nvSpPr>
            <p:cNvPr id="41" name="TextBox 40">
              <a:extLst>
                <a:ext uri="{FF2B5EF4-FFF2-40B4-BE49-F238E27FC236}">
                  <a16:creationId xmlns:a16="http://schemas.microsoft.com/office/drawing/2014/main" id="{E23427F7-7E05-0ABF-BA52-F250B332B43B}"/>
                </a:ext>
              </a:extLst>
            </p:cNvPr>
            <p:cNvSpPr txBox="1"/>
            <p:nvPr/>
          </p:nvSpPr>
          <p:spPr>
            <a:xfrm>
              <a:off x="5188321" y="1291468"/>
              <a:ext cx="1961031" cy="176972"/>
            </a:xfrm>
            <a:prstGeom prst="rect">
              <a:avLst/>
            </a:prstGeom>
            <a:solidFill>
              <a:srgbClr val="F6851F"/>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err="1">
                  <a:ln>
                    <a:noFill/>
                  </a:ln>
                  <a:solidFill>
                    <a:prstClr val="white"/>
                  </a:solidFill>
                  <a:effectLst/>
                  <a:uLnTx/>
                  <a:uFillTx/>
                  <a:latin typeface="Arial Black" panose="020B0A04020102020204" pitchFamily="34" charset="0"/>
                  <a:ea typeface="+mn-ea"/>
                  <a:cs typeface="+mn-cs"/>
                </a:rPr>
                <a:t>eFIN</a:t>
              </a:r>
              <a:endPar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68" name="Graphic 67">
              <a:extLst>
                <a:ext uri="{FF2B5EF4-FFF2-40B4-BE49-F238E27FC236}">
                  <a16:creationId xmlns:a16="http://schemas.microsoft.com/office/drawing/2014/main" id="{23FBC778-8748-F226-EC60-6B32914B01C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6939800" y="1299392"/>
              <a:ext cx="181368" cy="151939"/>
            </a:xfrm>
            <a:prstGeom prst="rect">
              <a:avLst/>
            </a:prstGeom>
          </p:spPr>
        </p:pic>
      </p:grpSp>
      <p:grpSp>
        <p:nvGrpSpPr>
          <p:cNvPr id="74" name="Group 73">
            <a:extLst>
              <a:ext uri="{FF2B5EF4-FFF2-40B4-BE49-F238E27FC236}">
                <a16:creationId xmlns:a16="http://schemas.microsoft.com/office/drawing/2014/main" id="{81353D8B-D650-4A05-5D86-96A0D4A195CD}"/>
              </a:ext>
            </a:extLst>
          </p:cNvPr>
          <p:cNvGrpSpPr/>
          <p:nvPr/>
        </p:nvGrpSpPr>
        <p:grpSpPr>
          <a:xfrm>
            <a:off x="5968250" y="1623735"/>
            <a:ext cx="1961031" cy="176972"/>
            <a:chOff x="5959285" y="1464944"/>
            <a:chExt cx="1961031" cy="176972"/>
          </a:xfrm>
        </p:grpSpPr>
        <p:sp>
          <p:nvSpPr>
            <p:cNvPr id="42" name="TextBox 41">
              <a:extLst>
                <a:ext uri="{FF2B5EF4-FFF2-40B4-BE49-F238E27FC236}">
                  <a16:creationId xmlns:a16="http://schemas.microsoft.com/office/drawing/2014/main" id="{ED7DA083-130F-EC16-F82F-1D1B62968DEF}"/>
                </a:ext>
              </a:extLst>
            </p:cNvPr>
            <p:cNvSpPr txBox="1"/>
            <p:nvPr/>
          </p:nvSpPr>
          <p:spPr>
            <a:xfrm>
              <a:off x="5959285" y="1464944"/>
              <a:ext cx="1961031" cy="176972"/>
            </a:xfrm>
            <a:prstGeom prst="rect">
              <a:avLst/>
            </a:prstGeom>
            <a:solidFill>
              <a:srgbClr val="F6851F"/>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FM WORKFLOW</a:t>
              </a:r>
            </a:p>
          </p:txBody>
        </p:sp>
        <p:pic>
          <p:nvPicPr>
            <p:cNvPr id="71" name="Graphic 70">
              <a:extLst>
                <a:ext uri="{FF2B5EF4-FFF2-40B4-BE49-F238E27FC236}">
                  <a16:creationId xmlns:a16="http://schemas.microsoft.com/office/drawing/2014/main" id="{FC9C0267-1C93-46CF-1DE8-564D27B643D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7697318" y="1474992"/>
              <a:ext cx="181368" cy="151939"/>
            </a:xfrm>
            <a:prstGeom prst="rect">
              <a:avLst/>
            </a:prstGeom>
          </p:spPr>
        </p:pic>
      </p:grpSp>
      <p:grpSp>
        <p:nvGrpSpPr>
          <p:cNvPr id="73" name="Group 72">
            <a:extLst>
              <a:ext uri="{FF2B5EF4-FFF2-40B4-BE49-F238E27FC236}">
                <a16:creationId xmlns:a16="http://schemas.microsoft.com/office/drawing/2014/main" id="{30376838-C7E4-A8FB-7658-0EAB0C182A1E}"/>
              </a:ext>
            </a:extLst>
          </p:cNvPr>
          <p:cNvGrpSpPr/>
          <p:nvPr/>
        </p:nvGrpSpPr>
        <p:grpSpPr>
          <a:xfrm>
            <a:off x="5968250" y="1797211"/>
            <a:ext cx="1961031" cy="176972"/>
            <a:chOff x="5959285" y="1638420"/>
            <a:chExt cx="1961031" cy="176972"/>
          </a:xfrm>
        </p:grpSpPr>
        <p:sp>
          <p:nvSpPr>
            <p:cNvPr id="43" name="TextBox 42">
              <a:extLst>
                <a:ext uri="{FF2B5EF4-FFF2-40B4-BE49-F238E27FC236}">
                  <a16:creationId xmlns:a16="http://schemas.microsoft.com/office/drawing/2014/main" id="{B110FCBF-A9D4-257F-411D-A1D2FCFDCA40}"/>
                </a:ext>
              </a:extLst>
            </p:cNvPr>
            <p:cNvSpPr txBox="1"/>
            <p:nvPr/>
          </p:nvSpPr>
          <p:spPr>
            <a:xfrm>
              <a:off x="5959285" y="1638420"/>
              <a:ext cx="1961031" cy="176972"/>
            </a:xfrm>
            <a:prstGeom prst="rect">
              <a:avLst/>
            </a:prstGeom>
            <a:solidFill>
              <a:srgbClr val="F6851F"/>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RTS</a:t>
              </a:r>
            </a:p>
          </p:txBody>
        </p:sp>
        <p:pic>
          <p:nvPicPr>
            <p:cNvPr id="72" name="Graphic 71">
              <a:extLst>
                <a:ext uri="{FF2B5EF4-FFF2-40B4-BE49-F238E27FC236}">
                  <a16:creationId xmlns:a16="http://schemas.microsoft.com/office/drawing/2014/main" id="{02A95842-35F4-2B18-D2A1-F3C13B81E28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7697318" y="1653915"/>
              <a:ext cx="181368" cy="151939"/>
            </a:xfrm>
            <a:prstGeom prst="rect">
              <a:avLst/>
            </a:prstGeom>
          </p:spPr>
        </p:pic>
      </p:grpSp>
      <p:grpSp>
        <p:nvGrpSpPr>
          <p:cNvPr id="76" name="Group 75">
            <a:extLst>
              <a:ext uri="{FF2B5EF4-FFF2-40B4-BE49-F238E27FC236}">
                <a16:creationId xmlns:a16="http://schemas.microsoft.com/office/drawing/2014/main" id="{A697EAA8-EB94-72C7-2743-638EA0349FCE}"/>
              </a:ext>
            </a:extLst>
          </p:cNvPr>
          <p:cNvGrpSpPr/>
          <p:nvPr/>
        </p:nvGrpSpPr>
        <p:grpSpPr>
          <a:xfrm>
            <a:off x="3675528" y="2278612"/>
            <a:ext cx="1936377" cy="176972"/>
            <a:chOff x="3666563" y="2119821"/>
            <a:chExt cx="1936377" cy="176972"/>
          </a:xfrm>
        </p:grpSpPr>
        <p:sp>
          <p:nvSpPr>
            <p:cNvPr id="45" name="TextBox 44">
              <a:extLst>
                <a:ext uri="{FF2B5EF4-FFF2-40B4-BE49-F238E27FC236}">
                  <a16:creationId xmlns:a16="http://schemas.microsoft.com/office/drawing/2014/main" id="{3D5CBB5E-FA80-EFDB-C05F-31E4D34BE131}"/>
                </a:ext>
              </a:extLst>
            </p:cNvPr>
            <p:cNvSpPr txBox="1"/>
            <p:nvPr/>
          </p:nvSpPr>
          <p:spPr>
            <a:xfrm>
              <a:off x="3666563" y="2119821"/>
              <a:ext cx="1936377" cy="176972"/>
            </a:xfrm>
            <a:prstGeom prst="rect">
              <a:avLst/>
            </a:prstGeom>
            <a:solidFill>
              <a:srgbClr val="F6851F"/>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ITSM SERVICE NOW</a:t>
              </a:r>
            </a:p>
          </p:txBody>
        </p:sp>
        <p:pic>
          <p:nvPicPr>
            <p:cNvPr id="75" name="Graphic 74">
              <a:extLst>
                <a:ext uri="{FF2B5EF4-FFF2-40B4-BE49-F238E27FC236}">
                  <a16:creationId xmlns:a16="http://schemas.microsoft.com/office/drawing/2014/main" id="{B8AA3A2A-65DC-B9D3-5393-CC05F52522C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5419332" y="2126910"/>
              <a:ext cx="181368" cy="151939"/>
            </a:xfrm>
            <a:prstGeom prst="rect">
              <a:avLst/>
            </a:prstGeom>
          </p:spPr>
        </p:pic>
      </p:grpSp>
      <p:grpSp>
        <p:nvGrpSpPr>
          <p:cNvPr id="78" name="Group 77">
            <a:extLst>
              <a:ext uri="{FF2B5EF4-FFF2-40B4-BE49-F238E27FC236}">
                <a16:creationId xmlns:a16="http://schemas.microsoft.com/office/drawing/2014/main" id="{25E784BC-10A5-BC9C-CEC7-0BBCD42E1BF5}"/>
              </a:ext>
            </a:extLst>
          </p:cNvPr>
          <p:cNvGrpSpPr/>
          <p:nvPr/>
        </p:nvGrpSpPr>
        <p:grpSpPr>
          <a:xfrm>
            <a:off x="1797424" y="2800564"/>
            <a:ext cx="1878104" cy="176972"/>
            <a:chOff x="1788459" y="2641773"/>
            <a:chExt cx="1878104" cy="176972"/>
          </a:xfrm>
        </p:grpSpPr>
        <p:sp>
          <p:nvSpPr>
            <p:cNvPr id="47" name="TextBox 46">
              <a:extLst>
                <a:ext uri="{FF2B5EF4-FFF2-40B4-BE49-F238E27FC236}">
                  <a16:creationId xmlns:a16="http://schemas.microsoft.com/office/drawing/2014/main" id="{57E7EC2D-074B-FB20-FA47-E1A3D4D95F3E}"/>
                </a:ext>
              </a:extLst>
            </p:cNvPr>
            <p:cNvSpPr txBox="1"/>
            <p:nvPr/>
          </p:nvSpPr>
          <p:spPr>
            <a:xfrm>
              <a:off x="1788459" y="2641773"/>
              <a:ext cx="1878104" cy="176972"/>
            </a:xfrm>
            <a:prstGeom prst="rect">
              <a:avLst/>
            </a:prstGeom>
            <a:solidFill>
              <a:srgbClr val="224F4B"/>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FACTS (Complete) AFBEAT</a:t>
              </a:r>
            </a:p>
          </p:txBody>
        </p:sp>
        <p:pic>
          <p:nvPicPr>
            <p:cNvPr id="77" name="Graphic 76">
              <a:extLst>
                <a:ext uri="{FF2B5EF4-FFF2-40B4-BE49-F238E27FC236}">
                  <a16:creationId xmlns:a16="http://schemas.microsoft.com/office/drawing/2014/main" id="{8684F257-843A-8357-FA71-D6161532411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3470707" y="2654766"/>
              <a:ext cx="181368" cy="151939"/>
            </a:xfrm>
            <a:prstGeom prst="rect">
              <a:avLst/>
            </a:prstGeom>
          </p:spPr>
        </p:pic>
      </p:grpSp>
      <p:grpSp>
        <p:nvGrpSpPr>
          <p:cNvPr id="83" name="Group 82">
            <a:extLst>
              <a:ext uri="{FF2B5EF4-FFF2-40B4-BE49-F238E27FC236}">
                <a16:creationId xmlns:a16="http://schemas.microsoft.com/office/drawing/2014/main" id="{7A5F7F75-B998-4DC8-FB2B-8E54DB1A150F}"/>
              </a:ext>
            </a:extLst>
          </p:cNvPr>
          <p:cNvGrpSpPr/>
          <p:nvPr/>
        </p:nvGrpSpPr>
        <p:grpSpPr>
          <a:xfrm>
            <a:off x="4187233" y="2964786"/>
            <a:ext cx="1521758" cy="176973"/>
            <a:chOff x="3666563" y="2809780"/>
            <a:chExt cx="1521758" cy="176973"/>
          </a:xfrm>
        </p:grpSpPr>
        <p:sp>
          <p:nvSpPr>
            <p:cNvPr id="48" name="TextBox 47">
              <a:extLst>
                <a:ext uri="{FF2B5EF4-FFF2-40B4-BE49-F238E27FC236}">
                  <a16:creationId xmlns:a16="http://schemas.microsoft.com/office/drawing/2014/main" id="{9251CA1E-A085-5083-F5E2-A9388AB7689A}"/>
                </a:ext>
              </a:extLst>
            </p:cNvPr>
            <p:cNvSpPr txBox="1"/>
            <p:nvPr/>
          </p:nvSpPr>
          <p:spPr>
            <a:xfrm>
              <a:off x="3666563" y="2809780"/>
              <a:ext cx="1521758" cy="176973"/>
            </a:xfrm>
            <a:prstGeom prst="rect">
              <a:avLst/>
            </a:prstGeom>
            <a:solidFill>
              <a:srgbClr val="224F4B"/>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DQS</a:t>
              </a:r>
            </a:p>
          </p:txBody>
        </p:sp>
        <p:pic>
          <p:nvPicPr>
            <p:cNvPr id="79" name="Graphic 78">
              <a:extLst>
                <a:ext uri="{FF2B5EF4-FFF2-40B4-BE49-F238E27FC236}">
                  <a16:creationId xmlns:a16="http://schemas.microsoft.com/office/drawing/2014/main" id="{7A65F97D-B7C8-5437-7A94-5CE183C7104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4997987" y="2823761"/>
              <a:ext cx="181368" cy="151939"/>
            </a:xfrm>
            <a:prstGeom prst="rect">
              <a:avLst/>
            </a:prstGeom>
          </p:spPr>
        </p:pic>
      </p:grpSp>
      <p:grpSp>
        <p:nvGrpSpPr>
          <p:cNvPr id="84" name="Group 83">
            <a:extLst>
              <a:ext uri="{FF2B5EF4-FFF2-40B4-BE49-F238E27FC236}">
                <a16:creationId xmlns:a16="http://schemas.microsoft.com/office/drawing/2014/main" id="{96679808-B73D-E68A-C5D6-7A5FFE13EB8A}"/>
              </a:ext>
            </a:extLst>
          </p:cNvPr>
          <p:cNvGrpSpPr/>
          <p:nvPr/>
        </p:nvGrpSpPr>
        <p:grpSpPr>
          <a:xfrm>
            <a:off x="4436406" y="3143904"/>
            <a:ext cx="1531843" cy="177017"/>
            <a:chOff x="4427441" y="2985113"/>
            <a:chExt cx="1531843" cy="177017"/>
          </a:xfrm>
        </p:grpSpPr>
        <p:sp>
          <p:nvSpPr>
            <p:cNvPr id="49" name="TextBox 48">
              <a:extLst>
                <a:ext uri="{FF2B5EF4-FFF2-40B4-BE49-F238E27FC236}">
                  <a16:creationId xmlns:a16="http://schemas.microsoft.com/office/drawing/2014/main" id="{84DEE104-5338-00FC-282E-2407EE054A8B}"/>
                </a:ext>
              </a:extLst>
            </p:cNvPr>
            <p:cNvSpPr txBox="1"/>
            <p:nvPr/>
          </p:nvSpPr>
          <p:spPr>
            <a:xfrm>
              <a:off x="4427441" y="2985157"/>
              <a:ext cx="1531843" cy="176973"/>
            </a:xfrm>
            <a:prstGeom prst="rect">
              <a:avLst/>
            </a:prstGeom>
            <a:solidFill>
              <a:srgbClr val="224F4B"/>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QA METRICS</a:t>
              </a:r>
            </a:p>
          </p:txBody>
        </p:sp>
        <p:pic>
          <p:nvPicPr>
            <p:cNvPr id="80" name="Graphic 79">
              <a:extLst>
                <a:ext uri="{FF2B5EF4-FFF2-40B4-BE49-F238E27FC236}">
                  <a16:creationId xmlns:a16="http://schemas.microsoft.com/office/drawing/2014/main" id="{CCA16749-8868-0011-A960-7D2223563F6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5777916" y="2985113"/>
              <a:ext cx="181368" cy="151939"/>
            </a:xfrm>
            <a:prstGeom prst="rect">
              <a:avLst/>
            </a:prstGeom>
          </p:spPr>
        </p:pic>
      </p:grpSp>
      <p:grpSp>
        <p:nvGrpSpPr>
          <p:cNvPr id="85" name="Group 84">
            <a:extLst>
              <a:ext uri="{FF2B5EF4-FFF2-40B4-BE49-F238E27FC236}">
                <a16:creationId xmlns:a16="http://schemas.microsoft.com/office/drawing/2014/main" id="{7CCDF5C2-D9E5-6C5D-6358-4D7E275274E2}"/>
              </a:ext>
            </a:extLst>
          </p:cNvPr>
          <p:cNvGrpSpPr/>
          <p:nvPr/>
        </p:nvGrpSpPr>
        <p:grpSpPr>
          <a:xfrm>
            <a:off x="1797424" y="3295843"/>
            <a:ext cx="4170826" cy="178011"/>
            <a:chOff x="1788459" y="3137052"/>
            <a:chExt cx="4170826" cy="178011"/>
          </a:xfrm>
        </p:grpSpPr>
        <p:sp>
          <p:nvSpPr>
            <p:cNvPr id="50" name="TextBox 49">
              <a:extLst>
                <a:ext uri="{FF2B5EF4-FFF2-40B4-BE49-F238E27FC236}">
                  <a16:creationId xmlns:a16="http://schemas.microsoft.com/office/drawing/2014/main" id="{E867F082-B855-5533-AC02-F45EBC3ECA33}"/>
                </a:ext>
              </a:extLst>
            </p:cNvPr>
            <p:cNvSpPr txBox="1"/>
            <p:nvPr/>
          </p:nvSpPr>
          <p:spPr>
            <a:xfrm>
              <a:off x="1788459" y="3137052"/>
              <a:ext cx="4170826" cy="176973"/>
            </a:xfrm>
            <a:prstGeom prst="rect">
              <a:avLst/>
            </a:prstGeom>
            <a:solidFill>
              <a:srgbClr val="224F4B"/>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CRIS</a:t>
              </a:r>
            </a:p>
          </p:txBody>
        </p:sp>
        <p:pic>
          <p:nvPicPr>
            <p:cNvPr id="81" name="Graphic 80">
              <a:extLst>
                <a:ext uri="{FF2B5EF4-FFF2-40B4-BE49-F238E27FC236}">
                  <a16:creationId xmlns:a16="http://schemas.microsoft.com/office/drawing/2014/main" id="{EAACA4BC-347E-FC6B-78F7-4082AFB074E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5777916" y="3163124"/>
              <a:ext cx="181368" cy="151939"/>
            </a:xfrm>
            <a:prstGeom prst="rect">
              <a:avLst/>
            </a:prstGeom>
          </p:spPr>
        </p:pic>
      </p:grpSp>
      <p:grpSp>
        <p:nvGrpSpPr>
          <p:cNvPr id="86" name="Group 85">
            <a:extLst>
              <a:ext uri="{FF2B5EF4-FFF2-40B4-BE49-F238E27FC236}">
                <a16:creationId xmlns:a16="http://schemas.microsoft.com/office/drawing/2014/main" id="{20A02B5A-B68F-1E9D-5A01-36A3FAFECD21}"/>
              </a:ext>
            </a:extLst>
          </p:cNvPr>
          <p:cNvGrpSpPr/>
          <p:nvPr/>
        </p:nvGrpSpPr>
        <p:grpSpPr>
          <a:xfrm>
            <a:off x="3310219" y="3471220"/>
            <a:ext cx="1521758" cy="176973"/>
            <a:chOff x="3301254" y="3312429"/>
            <a:chExt cx="1521758" cy="176973"/>
          </a:xfrm>
        </p:grpSpPr>
        <p:sp>
          <p:nvSpPr>
            <p:cNvPr id="51" name="TextBox 50">
              <a:extLst>
                <a:ext uri="{FF2B5EF4-FFF2-40B4-BE49-F238E27FC236}">
                  <a16:creationId xmlns:a16="http://schemas.microsoft.com/office/drawing/2014/main" id="{4DD33A58-5C85-50E5-387E-7C9C2366E409}"/>
                </a:ext>
              </a:extLst>
            </p:cNvPr>
            <p:cNvSpPr txBox="1"/>
            <p:nvPr/>
          </p:nvSpPr>
          <p:spPr>
            <a:xfrm>
              <a:off x="3301254" y="3312429"/>
              <a:ext cx="1521758" cy="176973"/>
            </a:xfrm>
            <a:prstGeom prst="rect">
              <a:avLst/>
            </a:prstGeom>
            <a:solidFill>
              <a:srgbClr val="224F4B"/>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ACC TOOL</a:t>
              </a:r>
            </a:p>
          </p:txBody>
        </p:sp>
        <p:pic>
          <p:nvPicPr>
            <p:cNvPr id="82" name="Graphic 81">
              <a:extLst>
                <a:ext uri="{FF2B5EF4-FFF2-40B4-BE49-F238E27FC236}">
                  <a16:creationId xmlns:a16="http://schemas.microsoft.com/office/drawing/2014/main" id="{9D85CF8C-47D7-FDFD-D311-AC5EF023D9B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4632680" y="3319872"/>
              <a:ext cx="181368" cy="151939"/>
            </a:xfrm>
            <a:prstGeom prst="rect">
              <a:avLst/>
            </a:prstGeom>
          </p:spPr>
        </p:pic>
      </p:grpSp>
      <p:grpSp>
        <p:nvGrpSpPr>
          <p:cNvPr id="92" name="Group 91">
            <a:extLst>
              <a:ext uri="{FF2B5EF4-FFF2-40B4-BE49-F238E27FC236}">
                <a16:creationId xmlns:a16="http://schemas.microsoft.com/office/drawing/2014/main" id="{ACAA63F5-CCDE-DAB2-C646-072F0C9A36E2}"/>
              </a:ext>
            </a:extLst>
          </p:cNvPr>
          <p:cNvGrpSpPr/>
          <p:nvPr/>
        </p:nvGrpSpPr>
        <p:grpSpPr>
          <a:xfrm>
            <a:off x="3665441" y="4683231"/>
            <a:ext cx="1541930" cy="176972"/>
            <a:chOff x="3656476" y="4524440"/>
            <a:chExt cx="1541930" cy="176972"/>
          </a:xfrm>
        </p:grpSpPr>
        <p:sp>
          <p:nvSpPr>
            <p:cNvPr id="60" name="TextBox 59">
              <a:extLst>
                <a:ext uri="{FF2B5EF4-FFF2-40B4-BE49-F238E27FC236}">
                  <a16:creationId xmlns:a16="http://schemas.microsoft.com/office/drawing/2014/main" id="{A6DABB7F-53E2-723F-C552-AC49A76AC3AD}"/>
                </a:ext>
              </a:extLst>
            </p:cNvPr>
            <p:cNvSpPr txBox="1"/>
            <p:nvPr/>
          </p:nvSpPr>
          <p:spPr>
            <a:xfrm>
              <a:off x="3656476" y="4524440"/>
              <a:ext cx="154193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AUS</a:t>
              </a:r>
            </a:p>
          </p:txBody>
        </p:sp>
        <p:pic>
          <p:nvPicPr>
            <p:cNvPr id="87" name="Graphic 86">
              <a:extLst>
                <a:ext uri="{FF2B5EF4-FFF2-40B4-BE49-F238E27FC236}">
                  <a16:creationId xmlns:a16="http://schemas.microsoft.com/office/drawing/2014/main" id="{D39C1D9C-3280-7708-0BFD-49C0A4B7E90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4997986" y="4536956"/>
              <a:ext cx="181368" cy="151939"/>
            </a:xfrm>
            <a:prstGeom prst="rect">
              <a:avLst/>
            </a:prstGeom>
          </p:spPr>
        </p:pic>
      </p:grpSp>
      <p:grpSp>
        <p:nvGrpSpPr>
          <p:cNvPr id="90" name="Group 89">
            <a:extLst>
              <a:ext uri="{FF2B5EF4-FFF2-40B4-BE49-F238E27FC236}">
                <a16:creationId xmlns:a16="http://schemas.microsoft.com/office/drawing/2014/main" id="{7B869D84-3365-7297-BAE5-CE2FC0B063C1}"/>
              </a:ext>
            </a:extLst>
          </p:cNvPr>
          <p:cNvGrpSpPr/>
          <p:nvPr/>
        </p:nvGrpSpPr>
        <p:grpSpPr>
          <a:xfrm>
            <a:off x="3668805" y="4868470"/>
            <a:ext cx="1541930" cy="176972"/>
            <a:chOff x="3656476" y="4869864"/>
            <a:chExt cx="1541930" cy="176972"/>
          </a:xfrm>
        </p:grpSpPr>
        <p:sp>
          <p:nvSpPr>
            <p:cNvPr id="62" name="TextBox 61">
              <a:extLst>
                <a:ext uri="{FF2B5EF4-FFF2-40B4-BE49-F238E27FC236}">
                  <a16:creationId xmlns:a16="http://schemas.microsoft.com/office/drawing/2014/main" id="{8C20BA05-DAF6-5EC9-5466-A88E46A87AB0}"/>
                </a:ext>
              </a:extLst>
            </p:cNvPr>
            <p:cNvSpPr txBox="1"/>
            <p:nvPr/>
          </p:nvSpPr>
          <p:spPr>
            <a:xfrm>
              <a:off x="3656476" y="4869864"/>
              <a:ext cx="154193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FMRPT</a:t>
              </a:r>
            </a:p>
          </p:txBody>
        </p:sp>
        <p:pic>
          <p:nvPicPr>
            <p:cNvPr id="89" name="Graphic 88">
              <a:extLst>
                <a:ext uri="{FF2B5EF4-FFF2-40B4-BE49-F238E27FC236}">
                  <a16:creationId xmlns:a16="http://schemas.microsoft.com/office/drawing/2014/main" id="{601B9C4C-6515-8B61-30A0-35853A12FD6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4997986" y="4886101"/>
              <a:ext cx="181368" cy="151939"/>
            </a:xfrm>
            <a:prstGeom prst="rect">
              <a:avLst/>
            </a:prstGeom>
          </p:spPr>
        </p:pic>
      </p:grpSp>
      <p:grpSp>
        <p:nvGrpSpPr>
          <p:cNvPr id="94" name="Group 93">
            <a:extLst>
              <a:ext uri="{FF2B5EF4-FFF2-40B4-BE49-F238E27FC236}">
                <a16:creationId xmlns:a16="http://schemas.microsoft.com/office/drawing/2014/main" id="{302269BA-0CD3-FEC2-9DB2-FD913DEDC78E}"/>
              </a:ext>
            </a:extLst>
          </p:cNvPr>
          <p:cNvGrpSpPr/>
          <p:nvPr/>
        </p:nvGrpSpPr>
        <p:grpSpPr>
          <a:xfrm>
            <a:off x="4858870" y="5300654"/>
            <a:ext cx="2326340" cy="176972"/>
            <a:chOff x="4864431" y="5260139"/>
            <a:chExt cx="2326340" cy="176972"/>
          </a:xfrm>
        </p:grpSpPr>
        <p:sp>
          <p:nvSpPr>
            <p:cNvPr id="63" name="TextBox 62">
              <a:extLst>
                <a:ext uri="{FF2B5EF4-FFF2-40B4-BE49-F238E27FC236}">
                  <a16:creationId xmlns:a16="http://schemas.microsoft.com/office/drawing/2014/main" id="{BF666216-81F9-D878-8A73-11B9AFA78368}"/>
                </a:ext>
              </a:extLst>
            </p:cNvPr>
            <p:cNvSpPr txBox="1"/>
            <p:nvPr/>
          </p:nvSpPr>
          <p:spPr>
            <a:xfrm>
              <a:off x="4864431" y="5260139"/>
              <a:ext cx="232634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FINCON</a:t>
              </a:r>
            </a:p>
          </p:txBody>
        </p:sp>
        <p:pic>
          <p:nvPicPr>
            <p:cNvPr id="93" name="Graphic 92">
              <a:extLst>
                <a:ext uri="{FF2B5EF4-FFF2-40B4-BE49-F238E27FC236}">
                  <a16:creationId xmlns:a16="http://schemas.microsoft.com/office/drawing/2014/main" id="{222B02BD-C780-CD84-6A11-AEE843C5DDE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6939800" y="5274512"/>
              <a:ext cx="181368" cy="151939"/>
            </a:xfrm>
            <a:prstGeom prst="rect">
              <a:avLst/>
            </a:prstGeom>
          </p:spPr>
        </p:pic>
      </p:grpSp>
      <p:grpSp>
        <p:nvGrpSpPr>
          <p:cNvPr id="96" name="Group 95">
            <a:extLst>
              <a:ext uri="{FF2B5EF4-FFF2-40B4-BE49-F238E27FC236}">
                <a16:creationId xmlns:a16="http://schemas.microsoft.com/office/drawing/2014/main" id="{415CDF04-73E0-FE91-4B41-AF3EF9AAD9F5}"/>
              </a:ext>
            </a:extLst>
          </p:cNvPr>
          <p:cNvGrpSpPr/>
          <p:nvPr/>
        </p:nvGrpSpPr>
        <p:grpSpPr>
          <a:xfrm>
            <a:off x="6371882" y="5714562"/>
            <a:ext cx="1528481" cy="176972"/>
            <a:chOff x="4437530" y="5566531"/>
            <a:chExt cx="1528481" cy="176972"/>
          </a:xfrm>
        </p:grpSpPr>
        <p:sp>
          <p:nvSpPr>
            <p:cNvPr id="64" name="TextBox 63">
              <a:extLst>
                <a:ext uri="{FF2B5EF4-FFF2-40B4-BE49-F238E27FC236}">
                  <a16:creationId xmlns:a16="http://schemas.microsoft.com/office/drawing/2014/main" id="{33C0B1F9-2159-7F4B-3775-CB57A5F2810F}"/>
                </a:ext>
              </a:extLst>
            </p:cNvPr>
            <p:cNvSpPr txBox="1"/>
            <p:nvPr/>
          </p:nvSpPr>
          <p:spPr>
            <a:xfrm>
              <a:off x="4437530" y="5566531"/>
              <a:ext cx="1528481"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LEAVEWEB (Capabilities)</a:t>
              </a:r>
            </a:p>
          </p:txBody>
        </p:sp>
        <p:pic>
          <p:nvPicPr>
            <p:cNvPr id="95" name="Graphic 94">
              <a:extLst>
                <a:ext uri="{FF2B5EF4-FFF2-40B4-BE49-F238E27FC236}">
                  <a16:creationId xmlns:a16="http://schemas.microsoft.com/office/drawing/2014/main" id="{DD092AED-2D53-0D1C-B296-D49986D4BA3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5777916" y="5575148"/>
              <a:ext cx="181368" cy="151939"/>
            </a:xfrm>
            <a:prstGeom prst="rect">
              <a:avLst/>
            </a:prstGeom>
          </p:spPr>
        </p:pic>
      </p:grpSp>
      <p:grpSp>
        <p:nvGrpSpPr>
          <p:cNvPr id="98" name="Group 97">
            <a:extLst>
              <a:ext uri="{FF2B5EF4-FFF2-40B4-BE49-F238E27FC236}">
                <a16:creationId xmlns:a16="http://schemas.microsoft.com/office/drawing/2014/main" id="{98EC250D-4A1D-286F-4D43-8B6598A6945B}"/>
              </a:ext>
            </a:extLst>
          </p:cNvPr>
          <p:cNvGrpSpPr/>
          <p:nvPr/>
        </p:nvGrpSpPr>
        <p:grpSpPr>
          <a:xfrm>
            <a:off x="6819812" y="5873447"/>
            <a:ext cx="1954309" cy="176972"/>
            <a:chOff x="5195043" y="5734539"/>
            <a:chExt cx="1954309" cy="176972"/>
          </a:xfrm>
        </p:grpSpPr>
        <p:sp>
          <p:nvSpPr>
            <p:cNvPr id="65" name="TextBox 64">
              <a:extLst>
                <a:ext uri="{FF2B5EF4-FFF2-40B4-BE49-F238E27FC236}">
                  <a16:creationId xmlns:a16="http://schemas.microsoft.com/office/drawing/2014/main" id="{BB0CF661-E4B4-24C0-5733-74EAF53ADBF4}"/>
                </a:ext>
              </a:extLst>
            </p:cNvPr>
            <p:cNvSpPr txBox="1"/>
            <p:nvPr/>
          </p:nvSpPr>
          <p:spPr>
            <a:xfrm>
              <a:off x="5195043" y="5734539"/>
              <a:ext cx="1954309"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AFMTS</a:t>
              </a:r>
            </a:p>
          </p:txBody>
        </p:sp>
        <p:pic>
          <p:nvPicPr>
            <p:cNvPr id="97" name="Graphic 96">
              <a:extLst>
                <a:ext uri="{FF2B5EF4-FFF2-40B4-BE49-F238E27FC236}">
                  <a16:creationId xmlns:a16="http://schemas.microsoft.com/office/drawing/2014/main" id="{E001C9BE-09D2-89FC-412F-475698973FE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6939881" y="5756519"/>
              <a:ext cx="181368" cy="151939"/>
            </a:xfrm>
            <a:prstGeom prst="rect">
              <a:avLst/>
            </a:prstGeom>
          </p:spPr>
        </p:pic>
      </p:grpSp>
      <p:cxnSp>
        <p:nvCxnSpPr>
          <p:cNvPr id="106" name="Connector: Elbow 105">
            <a:extLst>
              <a:ext uri="{FF2B5EF4-FFF2-40B4-BE49-F238E27FC236}">
                <a16:creationId xmlns:a16="http://schemas.microsoft.com/office/drawing/2014/main" id="{6DB53FF2-DAC0-B118-6FBA-C1DEE6C60A87}"/>
              </a:ext>
            </a:extLst>
          </p:cNvPr>
          <p:cNvCxnSpPr>
            <a:cxnSpLocks/>
          </p:cNvCxnSpPr>
          <p:nvPr/>
        </p:nvCxnSpPr>
        <p:spPr>
          <a:xfrm flipV="1">
            <a:off x="7139102" y="1450045"/>
            <a:ext cx="67234" cy="121138"/>
          </a:xfrm>
          <a:prstGeom prst="bentConnector2">
            <a:avLst/>
          </a:prstGeom>
          <a:ln>
            <a:solidFill>
              <a:srgbClr val="F6851F"/>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A0281BE8-FB97-9D6D-2345-BDC55505FB94}"/>
              </a:ext>
            </a:extLst>
          </p:cNvPr>
          <p:cNvCxnSpPr>
            <a:cxnSpLocks/>
          </p:cNvCxnSpPr>
          <p:nvPr/>
        </p:nvCxnSpPr>
        <p:spPr>
          <a:xfrm flipV="1">
            <a:off x="7929281" y="1450045"/>
            <a:ext cx="67234" cy="262176"/>
          </a:xfrm>
          <a:prstGeom prst="bentConnector2">
            <a:avLst/>
          </a:prstGeom>
          <a:ln>
            <a:solidFill>
              <a:srgbClr val="F6851F"/>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8BA31557-B450-42FE-52AA-A5B4A913BBAC}"/>
              </a:ext>
            </a:extLst>
          </p:cNvPr>
          <p:cNvCxnSpPr>
            <a:cxnSpLocks/>
          </p:cNvCxnSpPr>
          <p:nvPr/>
        </p:nvCxnSpPr>
        <p:spPr>
          <a:xfrm flipV="1">
            <a:off x="7929281" y="1611397"/>
            <a:ext cx="67234" cy="262176"/>
          </a:xfrm>
          <a:prstGeom prst="bentConnector2">
            <a:avLst/>
          </a:prstGeom>
          <a:ln>
            <a:solidFill>
              <a:srgbClr val="F6851F"/>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57418D80-27A5-A984-9E83-70D65FE22351}"/>
              </a:ext>
            </a:extLst>
          </p:cNvPr>
          <p:cNvCxnSpPr>
            <a:cxnSpLocks/>
          </p:cNvCxnSpPr>
          <p:nvPr/>
        </p:nvCxnSpPr>
        <p:spPr>
          <a:xfrm flipV="1">
            <a:off x="5616389" y="2282732"/>
            <a:ext cx="67234" cy="121138"/>
          </a:xfrm>
          <a:prstGeom prst="bentConnector2">
            <a:avLst/>
          </a:prstGeom>
          <a:ln>
            <a:solidFill>
              <a:srgbClr val="F6851F"/>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CAC2EA92-7598-8D6E-4CFE-F517B1A0A5E0}"/>
              </a:ext>
            </a:extLst>
          </p:cNvPr>
          <p:cNvCxnSpPr>
            <a:cxnSpLocks/>
          </p:cNvCxnSpPr>
          <p:nvPr/>
        </p:nvCxnSpPr>
        <p:spPr>
          <a:xfrm flipV="1">
            <a:off x="3661044" y="2803912"/>
            <a:ext cx="67234" cy="121138"/>
          </a:xfrm>
          <a:prstGeom prst="bentConnector2">
            <a:avLst/>
          </a:prstGeom>
          <a:ln>
            <a:solidFill>
              <a:srgbClr val="224F4B"/>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93538AB6-DB9B-96C1-C637-B4122EE993FA}"/>
              </a:ext>
            </a:extLst>
          </p:cNvPr>
          <p:cNvCxnSpPr>
            <a:cxnSpLocks/>
          </p:cNvCxnSpPr>
          <p:nvPr/>
        </p:nvCxnSpPr>
        <p:spPr>
          <a:xfrm flipV="1">
            <a:off x="5708991" y="2800127"/>
            <a:ext cx="80683" cy="253146"/>
          </a:xfrm>
          <a:prstGeom prst="bentConnector2">
            <a:avLst/>
          </a:prstGeom>
          <a:ln>
            <a:solidFill>
              <a:srgbClr val="224F4B"/>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5C74A0E0-3483-ADB3-7D52-93457B4D196A}"/>
              </a:ext>
            </a:extLst>
          </p:cNvPr>
          <p:cNvCxnSpPr>
            <a:cxnSpLocks/>
          </p:cNvCxnSpPr>
          <p:nvPr/>
        </p:nvCxnSpPr>
        <p:spPr>
          <a:xfrm flipV="1">
            <a:off x="5968249" y="2803912"/>
            <a:ext cx="89651" cy="428523"/>
          </a:xfrm>
          <a:prstGeom prst="bentConnector2">
            <a:avLst/>
          </a:prstGeom>
          <a:ln>
            <a:solidFill>
              <a:srgbClr val="224F4B"/>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DCB5498F-FDA4-9C33-6A1B-89F671D9A7E6}"/>
              </a:ext>
            </a:extLst>
          </p:cNvPr>
          <p:cNvCxnSpPr>
            <a:cxnSpLocks/>
          </p:cNvCxnSpPr>
          <p:nvPr/>
        </p:nvCxnSpPr>
        <p:spPr>
          <a:xfrm flipV="1">
            <a:off x="5968249" y="2960619"/>
            <a:ext cx="89651" cy="428523"/>
          </a:xfrm>
          <a:prstGeom prst="bentConnector2">
            <a:avLst/>
          </a:prstGeom>
          <a:ln>
            <a:solidFill>
              <a:srgbClr val="224F4B"/>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95E22DF7-487C-DFE3-24E1-ECCE511A143F}"/>
              </a:ext>
            </a:extLst>
          </p:cNvPr>
          <p:cNvCxnSpPr>
            <a:cxnSpLocks/>
          </p:cNvCxnSpPr>
          <p:nvPr/>
        </p:nvCxnSpPr>
        <p:spPr>
          <a:xfrm flipV="1">
            <a:off x="4798361" y="3462255"/>
            <a:ext cx="67234" cy="121138"/>
          </a:xfrm>
          <a:prstGeom prst="bentConnector2">
            <a:avLst/>
          </a:prstGeom>
          <a:ln>
            <a:solidFill>
              <a:srgbClr val="224F4B"/>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EAF72F26-0037-508A-009F-78A0120CA74D}"/>
              </a:ext>
            </a:extLst>
          </p:cNvPr>
          <p:cNvCxnSpPr>
            <a:cxnSpLocks/>
            <a:stCxn id="53" idx="3"/>
          </p:cNvCxnSpPr>
          <p:nvPr/>
        </p:nvCxnSpPr>
        <p:spPr>
          <a:xfrm flipV="1">
            <a:off x="7548281" y="2816343"/>
            <a:ext cx="59392" cy="1088343"/>
          </a:xfrm>
          <a:prstGeom prst="bentConnector2">
            <a:avLst/>
          </a:prstGeom>
          <a:ln>
            <a:solidFill>
              <a:srgbClr val="224F4B"/>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0BBD8419-78CA-5FE1-4C7F-B0887756FB9D}"/>
              </a:ext>
            </a:extLst>
          </p:cNvPr>
          <p:cNvCxnSpPr>
            <a:cxnSpLocks/>
            <a:stCxn id="54" idx="3"/>
          </p:cNvCxnSpPr>
          <p:nvPr/>
        </p:nvCxnSpPr>
        <p:spPr>
          <a:xfrm flipV="1">
            <a:off x="8334933" y="2816343"/>
            <a:ext cx="59392" cy="1265315"/>
          </a:xfrm>
          <a:prstGeom prst="bentConnector2">
            <a:avLst/>
          </a:prstGeom>
          <a:ln>
            <a:solidFill>
              <a:srgbClr val="224F4B"/>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id="{B4B3A97E-D2F6-C785-3B5C-AE8F7E00C8BD}"/>
              </a:ext>
            </a:extLst>
          </p:cNvPr>
          <p:cNvCxnSpPr>
            <a:cxnSpLocks/>
            <a:stCxn id="55" idx="3"/>
          </p:cNvCxnSpPr>
          <p:nvPr/>
        </p:nvCxnSpPr>
        <p:spPr>
          <a:xfrm flipV="1">
            <a:off x="9061074" y="2816343"/>
            <a:ext cx="47626" cy="1442287"/>
          </a:xfrm>
          <a:prstGeom prst="bentConnector2">
            <a:avLst/>
          </a:prstGeom>
          <a:ln>
            <a:solidFill>
              <a:srgbClr val="224F4B"/>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6DC823F7-5E72-7331-9977-92A992F0F456}"/>
              </a:ext>
            </a:extLst>
          </p:cNvPr>
          <p:cNvCxnSpPr>
            <a:cxnSpLocks/>
          </p:cNvCxnSpPr>
          <p:nvPr/>
        </p:nvCxnSpPr>
        <p:spPr>
          <a:xfrm flipV="1">
            <a:off x="5210735" y="4681926"/>
            <a:ext cx="67234" cy="121138"/>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ctor: Elbow 129">
            <a:extLst>
              <a:ext uri="{FF2B5EF4-FFF2-40B4-BE49-F238E27FC236}">
                <a16:creationId xmlns:a16="http://schemas.microsoft.com/office/drawing/2014/main" id="{D390BC2B-4BA0-1972-B419-0B8E6B3C690F}"/>
              </a:ext>
            </a:extLst>
          </p:cNvPr>
          <p:cNvCxnSpPr>
            <a:cxnSpLocks/>
          </p:cNvCxnSpPr>
          <p:nvPr/>
        </p:nvCxnSpPr>
        <p:spPr>
          <a:xfrm flipV="1">
            <a:off x="5207371" y="4795872"/>
            <a:ext cx="70598" cy="172586"/>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4B686BA8-A75F-A813-67CE-AA86A4437D4E}"/>
              </a:ext>
            </a:extLst>
          </p:cNvPr>
          <p:cNvCxnSpPr>
            <a:cxnSpLocks/>
            <a:stCxn id="63" idx="3"/>
          </p:cNvCxnSpPr>
          <p:nvPr/>
        </p:nvCxnSpPr>
        <p:spPr>
          <a:xfrm flipV="1">
            <a:off x="7185210" y="4676600"/>
            <a:ext cx="104762" cy="712540"/>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nector: Elbow 139">
            <a:extLst>
              <a:ext uri="{FF2B5EF4-FFF2-40B4-BE49-F238E27FC236}">
                <a16:creationId xmlns:a16="http://schemas.microsoft.com/office/drawing/2014/main" id="{C46E5C36-1AFA-C54E-5CF0-5339C09D1566}"/>
              </a:ext>
            </a:extLst>
          </p:cNvPr>
          <p:cNvCxnSpPr>
            <a:cxnSpLocks/>
          </p:cNvCxnSpPr>
          <p:nvPr/>
        </p:nvCxnSpPr>
        <p:spPr>
          <a:xfrm flipV="1">
            <a:off x="7901985" y="5706303"/>
            <a:ext cx="67234" cy="121138"/>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A063AFF5-E687-BBF7-E603-00C59770FBEB}"/>
              </a:ext>
            </a:extLst>
          </p:cNvPr>
          <p:cNvCxnSpPr>
            <a:cxnSpLocks/>
          </p:cNvCxnSpPr>
          <p:nvPr/>
        </p:nvCxnSpPr>
        <p:spPr>
          <a:xfrm flipV="1">
            <a:off x="4835335" y="6245232"/>
            <a:ext cx="67234" cy="121138"/>
          </a:xfrm>
          <a:prstGeom prst="bentConnector2">
            <a:avLst/>
          </a:prstGeom>
          <a:ln>
            <a:solidFill>
              <a:srgbClr val="A11D24"/>
            </a:solidFill>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CA7430F1-352D-2CB7-830B-B4E483C4B31B}"/>
              </a:ext>
            </a:extLst>
          </p:cNvPr>
          <p:cNvSpPr txBox="1"/>
          <p:nvPr/>
        </p:nvSpPr>
        <p:spPr>
          <a:xfrm>
            <a:off x="293082" y="6642556"/>
            <a:ext cx="15071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Remaining Systems</a:t>
            </a:r>
          </a:p>
        </p:txBody>
      </p:sp>
      <p:sp>
        <p:nvSpPr>
          <p:cNvPr id="143" name="TextBox 142">
            <a:extLst>
              <a:ext uri="{FF2B5EF4-FFF2-40B4-BE49-F238E27FC236}">
                <a16:creationId xmlns:a16="http://schemas.microsoft.com/office/drawing/2014/main" id="{2D4E48F9-F35E-766B-9948-41E465B4D23D}"/>
              </a:ext>
            </a:extLst>
          </p:cNvPr>
          <p:cNvSpPr txBox="1"/>
          <p:nvPr/>
        </p:nvSpPr>
        <p:spPr>
          <a:xfrm>
            <a:off x="1842246" y="6642556"/>
            <a:ext cx="1507108"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39</a:t>
            </a:r>
          </a:p>
        </p:txBody>
      </p:sp>
      <p:sp>
        <p:nvSpPr>
          <p:cNvPr id="144" name="TextBox 143">
            <a:extLst>
              <a:ext uri="{FF2B5EF4-FFF2-40B4-BE49-F238E27FC236}">
                <a16:creationId xmlns:a16="http://schemas.microsoft.com/office/drawing/2014/main" id="{6C492A77-AE6E-0ADE-A2E6-C64D4DEBF992}"/>
              </a:ext>
            </a:extLst>
          </p:cNvPr>
          <p:cNvSpPr txBox="1"/>
          <p:nvPr/>
        </p:nvSpPr>
        <p:spPr>
          <a:xfrm>
            <a:off x="3351762" y="6642556"/>
            <a:ext cx="1507108"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37</a:t>
            </a:r>
          </a:p>
        </p:txBody>
      </p:sp>
      <p:sp>
        <p:nvSpPr>
          <p:cNvPr id="145" name="TextBox 144">
            <a:extLst>
              <a:ext uri="{FF2B5EF4-FFF2-40B4-BE49-F238E27FC236}">
                <a16:creationId xmlns:a16="http://schemas.microsoft.com/office/drawing/2014/main" id="{BC63EB5A-8703-BA26-9FCF-F82DE57EDA8A}"/>
              </a:ext>
            </a:extLst>
          </p:cNvPr>
          <p:cNvSpPr txBox="1"/>
          <p:nvPr/>
        </p:nvSpPr>
        <p:spPr>
          <a:xfrm>
            <a:off x="4873521" y="6642556"/>
            <a:ext cx="1507108"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28</a:t>
            </a:r>
          </a:p>
        </p:txBody>
      </p:sp>
      <p:sp>
        <p:nvSpPr>
          <p:cNvPr id="146" name="TextBox 145">
            <a:extLst>
              <a:ext uri="{FF2B5EF4-FFF2-40B4-BE49-F238E27FC236}">
                <a16:creationId xmlns:a16="http://schemas.microsoft.com/office/drawing/2014/main" id="{5277F424-810E-0CBB-54D8-EA21B2E07988}"/>
              </a:ext>
            </a:extLst>
          </p:cNvPr>
          <p:cNvSpPr txBox="1"/>
          <p:nvPr/>
        </p:nvSpPr>
        <p:spPr>
          <a:xfrm>
            <a:off x="6403040" y="6642556"/>
            <a:ext cx="1507108"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18</a:t>
            </a:r>
          </a:p>
        </p:txBody>
      </p:sp>
      <p:sp>
        <p:nvSpPr>
          <p:cNvPr id="147" name="TextBox 146">
            <a:extLst>
              <a:ext uri="{FF2B5EF4-FFF2-40B4-BE49-F238E27FC236}">
                <a16:creationId xmlns:a16="http://schemas.microsoft.com/office/drawing/2014/main" id="{91E0ACC0-E8F7-4A80-C344-39BFF5A43B7F}"/>
              </a:ext>
            </a:extLst>
          </p:cNvPr>
          <p:cNvSpPr txBox="1"/>
          <p:nvPr/>
        </p:nvSpPr>
        <p:spPr>
          <a:xfrm>
            <a:off x="7932559" y="6642556"/>
            <a:ext cx="1507108"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9</a:t>
            </a:r>
          </a:p>
        </p:txBody>
      </p:sp>
      <p:cxnSp>
        <p:nvCxnSpPr>
          <p:cNvPr id="5" name="Connector: Elbow 4">
            <a:extLst>
              <a:ext uri="{FF2B5EF4-FFF2-40B4-BE49-F238E27FC236}">
                <a16:creationId xmlns:a16="http://schemas.microsoft.com/office/drawing/2014/main" id="{3901C676-A3CE-4241-719B-4719B345A823}"/>
              </a:ext>
            </a:extLst>
          </p:cNvPr>
          <p:cNvCxnSpPr>
            <a:cxnSpLocks/>
          </p:cNvCxnSpPr>
          <p:nvPr/>
        </p:nvCxnSpPr>
        <p:spPr>
          <a:xfrm rot="5400000" flipH="1" flipV="1">
            <a:off x="8699602" y="5775437"/>
            <a:ext cx="242137" cy="93099"/>
          </a:xfrm>
          <a:prstGeom prst="bentConnector3">
            <a:avLst>
              <a:gd name="adj1" fmla="val 2584"/>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83582EE-0F42-E849-BB3D-E414B4974D08}"/>
              </a:ext>
            </a:extLst>
          </p:cNvPr>
          <p:cNvGrpSpPr/>
          <p:nvPr/>
        </p:nvGrpSpPr>
        <p:grpSpPr>
          <a:xfrm>
            <a:off x="3679308" y="5059951"/>
            <a:ext cx="1541930" cy="176972"/>
            <a:chOff x="3656476" y="4721384"/>
            <a:chExt cx="1541930" cy="176972"/>
          </a:xfrm>
        </p:grpSpPr>
        <p:sp>
          <p:nvSpPr>
            <p:cNvPr id="6" name="TextBox 5">
              <a:extLst>
                <a:ext uri="{FF2B5EF4-FFF2-40B4-BE49-F238E27FC236}">
                  <a16:creationId xmlns:a16="http://schemas.microsoft.com/office/drawing/2014/main" id="{337023C0-DBC0-EA5D-2DF5-644D0DC9FB68}"/>
                </a:ext>
              </a:extLst>
            </p:cNvPr>
            <p:cNvSpPr txBox="1"/>
            <p:nvPr/>
          </p:nvSpPr>
          <p:spPr>
            <a:xfrm>
              <a:off x="3656476" y="4721384"/>
              <a:ext cx="154193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a:ln>
                    <a:noFill/>
                  </a:ln>
                  <a:solidFill>
                    <a:prstClr val="white"/>
                  </a:solidFill>
                  <a:effectLst/>
                  <a:uLnTx/>
                  <a:uFillTx/>
                  <a:latin typeface="Arial Black" panose="020B0A04020102020204" pitchFamily="34" charset="0"/>
                  <a:ea typeface="+mn-ea"/>
                  <a:cs typeface="+mn-cs"/>
                </a:rPr>
                <a:t>JON MGMT</a:t>
              </a:r>
            </a:p>
          </p:txBody>
        </p:sp>
        <p:pic>
          <p:nvPicPr>
            <p:cNvPr id="7" name="Graphic 6">
              <a:extLst>
                <a:ext uri="{FF2B5EF4-FFF2-40B4-BE49-F238E27FC236}">
                  <a16:creationId xmlns:a16="http://schemas.microsoft.com/office/drawing/2014/main" id="{D5ECBE13-D0A7-8102-6638-268355477D5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869" t="50000" r="34933"/>
            <a:stretch/>
          </p:blipFill>
          <p:spPr>
            <a:xfrm>
              <a:off x="4997986" y="4723325"/>
              <a:ext cx="181368" cy="151939"/>
            </a:xfrm>
            <a:prstGeom prst="rect">
              <a:avLst/>
            </a:prstGeom>
          </p:spPr>
        </p:pic>
      </p:grpSp>
      <p:cxnSp>
        <p:nvCxnSpPr>
          <p:cNvPr id="8" name="Connector: Elbow 7">
            <a:extLst>
              <a:ext uri="{FF2B5EF4-FFF2-40B4-BE49-F238E27FC236}">
                <a16:creationId xmlns:a16="http://schemas.microsoft.com/office/drawing/2014/main" id="{DE8C9EC2-05E8-D1DD-395E-1E3EC38F2C6D}"/>
              </a:ext>
            </a:extLst>
          </p:cNvPr>
          <p:cNvCxnSpPr>
            <a:cxnSpLocks/>
          </p:cNvCxnSpPr>
          <p:nvPr/>
        </p:nvCxnSpPr>
        <p:spPr>
          <a:xfrm flipV="1">
            <a:off x="5221238" y="4967796"/>
            <a:ext cx="56731" cy="245237"/>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45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6D0DE66-29EA-11DC-B189-8678E948E2BF}"/>
              </a:ext>
            </a:extLst>
          </p:cNvPr>
          <p:cNvSpPr>
            <a:spLocks noGrp="1"/>
          </p:cNvSpPr>
          <p:nvPr>
            <p:ph idx="1"/>
          </p:nvPr>
        </p:nvSpPr>
        <p:spPr>
          <a:xfrm>
            <a:off x="8437939" y="1697012"/>
            <a:ext cx="3442227" cy="2160980"/>
          </a:xfrm>
          <a:ln>
            <a:solidFill>
              <a:srgbClr val="183054"/>
            </a:solidFill>
          </a:ln>
        </p:spPr>
        <p:txBody>
          <a:bodyPr/>
          <a:lstStyle/>
          <a:p>
            <a:pPr marL="53975" indent="0" eaLnBrk="0" hangingPunct="0">
              <a:spcBef>
                <a:spcPct val="0"/>
              </a:spcBef>
              <a:buNone/>
            </a:pPr>
            <a:r>
              <a:rPr lang="en-US" sz="1200" kern="1200">
                <a:solidFill>
                  <a:srgbClr val="02335E"/>
                </a:solidFill>
                <a:latin typeface="Arial" panose="020B0604020202020204" pitchFamily="34" charset="0"/>
                <a:cs typeface="Arial" panose="020B0604020202020204" pitchFamily="34" charset="0"/>
              </a:rPr>
              <a:t>Results</a:t>
            </a:r>
          </a:p>
          <a:p>
            <a:pPr marL="339725" eaLnBrk="0" hangingPunct="0">
              <a:spcBef>
                <a:spcPct val="0"/>
              </a:spcBef>
              <a:buFont typeface="Arial" panose="020B0604020202020204" pitchFamily="34" charset="0"/>
              <a:buChar char="•"/>
            </a:pPr>
            <a:r>
              <a:rPr lang="en-US" sz="1200" b="0" kern="1200">
                <a:solidFill>
                  <a:srgbClr val="02335E"/>
                </a:solidFill>
                <a:latin typeface="Arial" panose="020B0604020202020204" pitchFamily="34" charset="0"/>
                <a:cs typeface="Arial" panose="020B0604020202020204" pitchFamily="34" charset="0"/>
              </a:rPr>
              <a:t>Increased system knowledge</a:t>
            </a:r>
          </a:p>
          <a:p>
            <a:pPr marL="339725" eaLnBrk="0" hangingPunct="0">
              <a:spcBef>
                <a:spcPct val="0"/>
              </a:spcBef>
              <a:buFont typeface="Arial" panose="020B0604020202020204" pitchFamily="34" charset="0"/>
              <a:buChar char="•"/>
            </a:pPr>
            <a:r>
              <a:rPr lang="en-US" sz="1200" b="0" kern="1200">
                <a:solidFill>
                  <a:srgbClr val="02335E"/>
                </a:solidFill>
                <a:latin typeface="Arial" panose="020B0604020202020204" pitchFamily="34" charset="0"/>
                <a:cs typeface="Arial" panose="020B0604020202020204" pitchFamily="34" charset="0"/>
              </a:rPr>
              <a:t>Reduced learning curves and training requirements</a:t>
            </a:r>
          </a:p>
          <a:p>
            <a:pPr marL="339725" eaLnBrk="0" hangingPunct="0">
              <a:spcBef>
                <a:spcPct val="0"/>
              </a:spcBef>
              <a:buFont typeface="Arial" panose="020B0604020202020204" pitchFamily="34" charset="0"/>
              <a:buChar char="•"/>
            </a:pPr>
            <a:r>
              <a:rPr lang="en-US" sz="1200" b="0" kern="1200">
                <a:solidFill>
                  <a:srgbClr val="02335E"/>
                </a:solidFill>
                <a:latin typeface="Arial" panose="020B0604020202020204" pitchFamily="34" charset="0"/>
                <a:cs typeface="Arial" panose="020B0604020202020204" pitchFamily="34" charset="0"/>
              </a:rPr>
              <a:t>Manual processes eliminated</a:t>
            </a:r>
          </a:p>
          <a:p>
            <a:pPr marL="339725" eaLnBrk="0" hangingPunct="0">
              <a:spcBef>
                <a:spcPct val="0"/>
              </a:spcBef>
              <a:buFont typeface="Arial" panose="020B0604020202020204" pitchFamily="34" charset="0"/>
              <a:buChar char="•"/>
            </a:pPr>
            <a:r>
              <a:rPr lang="en-US" sz="1200" b="0" kern="1200">
                <a:solidFill>
                  <a:srgbClr val="02335E"/>
                </a:solidFill>
                <a:latin typeface="Arial" panose="020B0604020202020204" pitchFamily="34" charset="0"/>
                <a:cs typeface="Arial" panose="020B0604020202020204" pitchFamily="34" charset="0"/>
              </a:rPr>
              <a:t>Enhanced decision making</a:t>
            </a:r>
          </a:p>
          <a:p>
            <a:pPr marL="339725" eaLnBrk="0" hangingPunct="0">
              <a:spcBef>
                <a:spcPct val="0"/>
              </a:spcBef>
              <a:buFont typeface="Arial" panose="020B0604020202020204" pitchFamily="34" charset="0"/>
              <a:buChar char="•"/>
            </a:pPr>
            <a:r>
              <a:rPr lang="en-US" sz="1200" b="0" kern="1200">
                <a:solidFill>
                  <a:srgbClr val="02335E"/>
                </a:solidFill>
                <a:latin typeface="Arial" panose="020B0604020202020204" pitchFamily="34" charset="0"/>
                <a:cs typeface="Arial" panose="020B0604020202020204" pitchFamily="34" charset="0"/>
              </a:rPr>
              <a:t>Consistent, accurate source data</a:t>
            </a:r>
          </a:p>
          <a:p>
            <a:pPr marL="339725" eaLnBrk="0" hangingPunct="0">
              <a:spcBef>
                <a:spcPct val="0"/>
              </a:spcBef>
              <a:buFont typeface="Arial" panose="020B0604020202020204" pitchFamily="34" charset="0"/>
              <a:buChar char="•"/>
            </a:pPr>
            <a:r>
              <a:rPr lang="en-US" sz="1200" b="0" kern="1200">
                <a:solidFill>
                  <a:srgbClr val="02335E"/>
                </a:solidFill>
                <a:latin typeface="Arial" panose="020B0604020202020204" pitchFamily="34" charset="0"/>
                <a:cs typeface="Arial" panose="020B0604020202020204" pitchFamily="34" charset="0"/>
              </a:rPr>
              <a:t>Faster future upgrades to new technologies</a:t>
            </a:r>
          </a:p>
          <a:p>
            <a:pPr marL="339725" eaLnBrk="0" hangingPunct="0">
              <a:spcBef>
                <a:spcPct val="0"/>
              </a:spcBef>
              <a:buFont typeface="Arial" panose="020B0604020202020204" pitchFamily="34" charset="0"/>
              <a:buChar char="•"/>
            </a:pPr>
            <a:r>
              <a:rPr lang="en-US" sz="1200" b="0" kern="1200">
                <a:solidFill>
                  <a:srgbClr val="02335E"/>
                </a:solidFill>
                <a:latin typeface="Arial" panose="020B0604020202020204" pitchFamily="34" charset="0"/>
                <a:cs typeface="Arial" panose="020B0604020202020204" pitchFamily="34" charset="0"/>
              </a:rPr>
              <a:t>Cost and time savings</a:t>
            </a:r>
          </a:p>
          <a:p>
            <a:pPr marL="339725" eaLnBrk="0" hangingPunct="0">
              <a:spcBef>
                <a:spcPct val="0"/>
              </a:spcBef>
              <a:buFont typeface="Arial" panose="020B0604020202020204" pitchFamily="34" charset="0"/>
              <a:buChar char="•"/>
            </a:pPr>
            <a:r>
              <a:rPr lang="en-US" sz="1200" b="0" kern="1200">
                <a:solidFill>
                  <a:srgbClr val="02335E"/>
                </a:solidFill>
                <a:latin typeface="Arial" panose="020B0604020202020204" pitchFamily="34" charset="0"/>
                <a:cs typeface="Arial" panose="020B0604020202020204" pitchFamily="34" charset="0"/>
              </a:rPr>
              <a:t>Enhanced cybersecurity and audit posture</a:t>
            </a:r>
          </a:p>
        </p:txBody>
      </p:sp>
      <p:sp>
        <p:nvSpPr>
          <p:cNvPr id="8" name="TextBox 7">
            <a:extLst>
              <a:ext uri="{FF2B5EF4-FFF2-40B4-BE49-F238E27FC236}">
                <a16:creationId xmlns:a16="http://schemas.microsoft.com/office/drawing/2014/main" id="{2E9F6A30-1605-4C68-799D-C78935F7253D}"/>
              </a:ext>
            </a:extLst>
          </p:cNvPr>
          <p:cNvSpPr txBox="1"/>
          <p:nvPr/>
        </p:nvSpPr>
        <p:spPr>
          <a:xfrm>
            <a:off x="501889" y="1697012"/>
            <a:ext cx="3164973" cy="1569660"/>
          </a:xfrm>
          <a:prstGeom prst="rect">
            <a:avLst/>
          </a:prstGeom>
          <a:noFill/>
          <a:ln>
            <a:solidFill>
              <a:srgbClr val="183054"/>
            </a:solidFill>
          </a:ln>
        </p:spPr>
        <p:txBody>
          <a:bodyPr wrap="square" lIns="91440" tIns="45720" rIns="91440" bIns="45720" anchor="t">
            <a:spAutoFit/>
          </a:bodyPr>
          <a:lstStyle/>
          <a:p>
            <a:pPr>
              <a:defRPr/>
            </a:pPr>
            <a:r>
              <a:rPr lang="en-US" sz="1200" b="1">
                <a:solidFill>
                  <a:srgbClr val="02335E"/>
                </a:solidFill>
                <a:cs typeface="Arial" panose="020B0604020202020204" pitchFamily="34" charset="0"/>
              </a:rPr>
              <a:t>CIO’s Pledge</a:t>
            </a:r>
          </a:p>
          <a:p>
            <a:pPr marL="171450" indent="-171450">
              <a:buFont typeface="Arial" panose="020B0604020202020204" pitchFamily="34" charset="0"/>
              <a:buChar char="•"/>
              <a:defRPr/>
            </a:pPr>
            <a:r>
              <a:rPr lang="en-US" sz="1200">
                <a:solidFill>
                  <a:srgbClr val="02335E"/>
                </a:solidFill>
                <a:cs typeface="Arial" panose="020B0604020202020204" pitchFamily="34" charset="0"/>
              </a:rPr>
              <a:t>Deliver functional requirements</a:t>
            </a:r>
          </a:p>
          <a:p>
            <a:pPr marL="171450" indent="-171450">
              <a:buFont typeface="Arial" panose="020B0604020202020204" pitchFamily="34" charset="0"/>
              <a:buChar char="•"/>
              <a:defRPr/>
            </a:pPr>
            <a:r>
              <a:rPr lang="en-US" sz="1200">
                <a:solidFill>
                  <a:srgbClr val="02335E"/>
                </a:solidFill>
                <a:cs typeface="Arial" panose="020B0604020202020204" pitchFamily="34" charset="0"/>
              </a:rPr>
              <a:t>Communicate changes</a:t>
            </a:r>
          </a:p>
          <a:p>
            <a:pPr marL="171450" indent="-171450">
              <a:buFont typeface="Arial" panose="020B0604020202020204" pitchFamily="34" charset="0"/>
              <a:buChar char="•"/>
              <a:defRPr/>
            </a:pPr>
            <a:r>
              <a:rPr lang="en-US" sz="1200">
                <a:solidFill>
                  <a:srgbClr val="02335E"/>
                </a:solidFill>
                <a:cs typeface="Arial" panose="020B0604020202020204" pitchFamily="34" charset="0"/>
              </a:rPr>
              <a:t>Gradual transition - no capability lost</a:t>
            </a:r>
          </a:p>
          <a:p>
            <a:pPr marL="171450" indent="-171450">
              <a:buFont typeface="Arial" panose="020B0604020202020204" pitchFamily="34" charset="0"/>
              <a:buChar char="•"/>
              <a:defRPr/>
            </a:pPr>
            <a:r>
              <a:rPr lang="en-US" sz="1200">
                <a:solidFill>
                  <a:srgbClr val="02335E"/>
                </a:solidFill>
                <a:cs typeface="Arial" panose="020B0604020202020204" pitchFamily="34" charset="0"/>
              </a:rPr>
              <a:t>Education and Training</a:t>
            </a:r>
          </a:p>
          <a:p>
            <a:pPr marL="171450" indent="-171450">
              <a:buFont typeface="Arial" panose="020B0604020202020204" pitchFamily="34" charset="0"/>
              <a:buChar char="•"/>
              <a:defRPr/>
            </a:pPr>
            <a:r>
              <a:rPr lang="en-US" sz="1200">
                <a:solidFill>
                  <a:srgbClr val="02335E"/>
                </a:solidFill>
                <a:cs typeface="Arial" panose="020B0604020202020204" pitchFamily="34" charset="0"/>
              </a:rPr>
              <a:t>Alignment with missions – processes will be updated with system changes to ensure all teams can focus on mission</a:t>
            </a:r>
          </a:p>
        </p:txBody>
      </p:sp>
      <p:sp>
        <p:nvSpPr>
          <p:cNvPr id="10" name="TextBox 9">
            <a:extLst>
              <a:ext uri="{FF2B5EF4-FFF2-40B4-BE49-F238E27FC236}">
                <a16:creationId xmlns:a16="http://schemas.microsoft.com/office/drawing/2014/main" id="{89375D10-14C6-E3E7-ED81-437EAB4FCDAF}"/>
              </a:ext>
            </a:extLst>
          </p:cNvPr>
          <p:cNvSpPr txBox="1"/>
          <p:nvPr/>
        </p:nvSpPr>
        <p:spPr>
          <a:xfrm>
            <a:off x="4770364" y="1697012"/>
            <a:ext cx="2526217" cy="1384995"/>
          </a:xfrm>
          <a:prstGeom prst="rect">
            <a:avLst/>
          </a:prstGeom>
          <a:noFill/>
          <a:ln>
            <a:solidFill>
              <a:srgbClr val="183054"/>
            </a:solidFill>
          </a:ln>
        </p:spPr>
        <p:txBody>
          <a:bodyPr wrap="square" lIns="91440" tIns="45720" rIns="91440" bIns="45720" anchor="t">
            <a:spAutoFit/>
          </a:bodyPr>
          <a:lstStyle/>
          <a:p>
            <a:pPr>
              <a:defRPr/>
            </a:pPr>
            <a:r>
              <a:rPr lang="en-US" sz="1200">
                <a:solidFill>
                  <a:srgbClr val="02335E"/>
                </a:solidFill>
                <a:cs typeface="Arial" panose="020B0604020202020204" pitchFamily="34" charset="0"/>
              </a:rPr>
              <a:t>We need your help!</a:t>
            </a:r>
          </a:p>
          <a:p>
            <a:pPr>
              <a:defRPr/>
            </a:pPr>
            <a:endParaRPr lang="en-US" sz="1200">
              <a:solidFill>
                <a:srgbClr val="02335E"/>
              </a:solidFill>
              <a:cs typeface="Arial" panose="020B0604020202020204" pitchFamily="34" charset="0"/>
            </a:endParaRPr>
          </a:p>
          <a:p>
            <a:pPr>
              <a:defRPr/>
            </a:pPr>
            <a:r>
              <a:rPr lang="en-US" sz="1200">
                <a:solidFill>
                  <a:srgbClr val="02335E"/>
                </a:solidFill>
                <a:cs typeface="Arial" panose="020B0604020202020204" pitchFamily="34" charset="0"/>
              </a:rPr>
              <a:t>Need the best to volunteer</a:t>
            </a:r>
          </a:p>
          <a:p>
            <a:pPr>
              <a:defRPr/>
            </a:pPr>
            <a:endParaRPr lang="en-US" sz="1200">
              <a:solidFill>
                <a:srgbClr val="02335E"/>
              </a:solidFill>
              <a:cs typeface="Arial" panose="020B0604020202020204" pitchFamily="34" charset="0"/>
            </a:endParaRPr>
          </a:p>
          <a:p>
            <a:pPr>
              <a:defRPr/>
            </a:pPr>
            <a:r>
              <a:rPr lang="en-US" sz="1200">
                <a:solidFill>
                  <a:srgbClr val="02335E"/>
                </a:solidFill>
                <a:cs typeface="Arial" panose="020B0604020202020204" pitchFamily="34" charset="0"/>
              </a:rPr>
              <a:t>Knowledgeable, available, authoritative representation from all organizational level</a:t>
            </a:r>
          </a:p>
        </p:txBody>
      </p:sp>
      <p:sp>
        <p:nvSpPr>
          <p:cNvPr id="15" name="Rectangle 14">
            <a:extLst>
              <a:ext uri="{FF2B5EF4-FFF2-40B4-BE49-F238E27FC236}">
                <a16:creationId xmlns:a16="http://schemas.microsoft.com/office/drawing/2014/main" id="{BD00BA19-ABFF-0247-35AC-5585810E90BE}"/>
              </a:ext>
            </a:extLst>
          </p:cNvPr>
          <p:cNvSpPr/>
          <p:nvPr/>
        </p:nvSpPr>
        <p:spPr>
          <a:xfrm>
            <a:off x="3828638" y="1697012"/>
            <a:ext cx="784190" cy="1323439"/>
          </a:xfrm>
          <a:prstGeom prst="rect">
            <a:avLst/>
          </a:prstGeom>
          <a:noFill/>
        </p:spPr>
        <p:txBody>
          <a:bodyPr wrap="none" lIns="91440" tIns="45720" rIns="91440" bIns="45720">
            <a:spAutoFit/>
          </a:bodyPr>
          <a:lstStyle/>
          <a:p>
            <a:pPr algn="ctr"/>
            <a:r>
              <a:rPr lang="en-US" sz="8000" b="1">
                <a:ln w="22225">
                  <a:noFill/>
                  <a:prstDash val="solid"/>
                </a:ln>
                <a:solidFill>
                  <a:srgbClr val="0C2D83"/>
                </a:solidFill>
              </a:rPr>
              <a:t>+</a:t>
            </a:r>
            <a:endParaRPr lang="en-US" sz="8000" b="1" cap="none" spc="0">
              <a:ln w="22225">
                <a:noFill/>
                <a:prstDash val="solid"/>
              </a:ln>
              <a:solidFill>
                <a:srgbClr val="0C2D83"/>
              </a:solidFill>
              <a:effectLst/>
            </a:endParaRPr>
          </a:p>
        </p:txBody>
      </p:sp>
      <p:sp>
        <p:nvSpPr>
          <p:cNvPr id="16" name="Rectangle 15">
            <a:extLst>
              <a:ext uri="{FF2B5EF4-FFF2-40B4-BE49-F238E27FC236}">
                <a16:creationId xmlns:a16="http://schemas.microsoft.com/office/drawing/2014/main" id="{89678490-2B6A-16F4-7227-08E6B8DB77DF}"/>
              </a:ext>
            </a:extLst>
          </p:cNvPr>
          <p:cNvSpPr/>
          <p:nvPr/>
        </p:nvSpPr>
        <p:spPr>
          <a:xfrm>
            <a:off x="7475165" y="1697011"/>
            <a:ext cx="784189" cy="1323439"/>
          </a:xfrm>
          <a:prstGeom prst="rect">
            <a:avLst/>
          </a:prstGeom>
          <a:noFill/>
        </p:spPr>
        <p:txBody>
          <a:bodyPr wrap="none" lIns="91440" tIns="45720" rIns="91440" bIns="45720">
            <a:spAutoFit/>
          </a:bodyPr>
          <a:lstStyle/>
          <a:p>
            <a:pPr algn="ctr"/>
            <a:r>
              <a:rPr lang="en-US" sz="8000" b="1">
                <a:ln w="22225">
                  <a:noFill/>
                  <a:prstDash val="solid"/>
                </a:ln>
                <a:solidFill>
                  <a:srgbClr val="0C2D83"/>
                </a:solidFill>
              </a:rPr>
              <a:t>=</a:t>
            </a:r>
          </a:p>
        </p:txBody>
      </p:sp>
      <p:grpSp>
        <p:nvGrpSpPr>
          <p:cNvPr id="17" name="Group 16">
            <a:extLst>
              <a:ext uri="{FF2B5EF4-FFF2-40B4-BE49-F238E27FC236}">
                <a16:creationId xmlns:a16="http://schemas.microsoft.com/office/drawing/2014/main" id="{94778361-DB3D-331E-5B6A-F97402E78875}"/>
              </a:ext>
            </a:extLst>
          </p:cNvPr>
          <p:cNvGrpSpPr/>
          <p:nvPr/>
        </p:nvGrpSpPr>
        <p:grpSpPr>
          <a:xfrm>
            <a:off x="3666862" y="3306334"/>
            <a:ext cx="4538964" cy="2476020"/>
            <a:chOff x="7387168" y="1270811"/>
            <a:chExt cx="3879376" cy="2145039"/>
          </a:xfrm>
        </p:grpSpPr>
        <p:pic>
          <p:nvPicPr>
            <p:cNvPr id="18" name="Picture 17">
              <a:extLst>
                <a:ext uri="{FF2B5EF4-FFF2-40B4-BE49-F238E27FC236}">
                  <a16:creationId xmlns:a16="http://schemas.microsoft.com/office/drawing/2014/main" id="{817A47DD-9136-BA0E-9C45-A23361B35288}"/>
                </a:ext>
              </a:extLst>
            </p:cNvPr>
            <p:cNvPicPr>
              <a:picLocks noChangeAspect="1"/>
            </p:cNvPicPr>
            <p:nvPr/>
          </p:nvPicPr>
          <p:blipFill>
            <a:blip r:embed="rId3"/>
            <a:stretch>
              <a:fillRect/>
            </a:stretch>
          </p:blipFill>
          <p:spPr>
            <a:xfrm>
              <a:off x="7387168" y="1270811"/>
              <a:ext cx="3879376" cy="2145039"/>
            </a:xfrm>
            <a:prstGeom prst="rect">
              <a:avLst/>
            </a:prstGeom>
          </p:spPr>
        </p:pic>
        <p:pic>
          <p:nvPicPr>
            <p:cNvPr id="19" name="Picture 18" descr="A logo of a military service&#10;&#10;Description automatically generated">
              <a:extLst>
                <a:ext uri="{FF2B5EF4-FFF2-40B4-BE49-F238E27FC236}">
                  <a16:creationId xmlns:a16="http://schemas.microsoft.com/office/drawing/2014/main" id="{2EACDC28-5331-D85E-58E3-D284ABF558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3062" y="1887539"/>
              <a:ext cx="784189" cy="796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3" name="Title 2">
            <a:extLst>
              <a:ext uri="{FF2B5EF4-FFF2-40B4-BE49-F238E27FC236}">
                <a16:creationId xmlns:a16="http://schemas.microsoft.com/office/drawing/2014/main" id="{96B9C998-55CD-20F9-F21F-79854357363C}"/>
              </a:ext>
            </a:extLst>
          </p:cNvPr>
          <p:cNvSpPr>
            <a:spLocks noGrp="1"/>
          </p:cNvSpPr>
          <p:nvPr>
            <p:ph type="title"/>
          </p:nvPr>
        </p:nvSpPr>
        <p:spPr/>
        <p:txBody>
          <a:bodyPr/>
          <a:lstStyle/>
          <a:p>
            <a:pPr>
              <a:lnSpc>
                <a:spcPct val="90000"/>
              </a:lnSpc>
              <a:defRPr/>
            </a:pPr>
            <a:r>
              <a:rPr lang="en-US" dirty="0"/>
              <a:t>One Team, One Mission</a:t>
            </a:r>
          </a:p>
        </p:txBody>
      </p:sp>
      <p:sp>
        <p:nvSpPr>
          <p:cNvPr id="2" name="TextBox 1">
            <a:extLst>
              <a:ext uri="{FF2B5EF4-FFF2-40B4-BE49-F238E27FC236}">
                <a16:creationId xmlns:a16="http://schemas.microsoft.com/office/drawing/2014/main" id="{19868CCA-3E6A-6D44-08E2-F2F80FEFC817}"/>
              </a:ext>
            </a:extLst>
          </p:cNvPr>
          <p:cNvSpPr txBox="1"/>
          <p:nvPr/>
        </p:nvSpPr>
        <p:spPr>
          <a:xfrm>
            <a:off x="501889" y="5843910"/>
            <a:ext cx="11165305" cy="646331"/>
          </a:xfrm>
          <a:prstGeom prst="rect">
            <a:avLst/>
          </a:prstGeom>
          <a:solidFill>
            <a:srgbClr val="0C2D83"/>
          </a:solidFill>
        </p:spPr>
        <p:txBody>
          <a:bodyPr wrap="square" rtlCol="0">
            <a:spAutoFit/>
          </a:bodyPr>
          <a:lstStyle/>
          <a:p>
            <a:pPr algn="ctr"/>
            <a:r>
              <a:rPr lang="en-US" b="1" dirty="0">
                <a:solidFill>
                  <a:schemeClr val="bg1"/>
                </a:solidFill>
              </a:rPr>
              <a:t>INTENT IS TO REDUCE SYSTEMS, NOT PEOPLE</a:t>
            </a:r>
          </a:p>
          <a:p>
            <a:pPr algn="ctr"/>
            <a:r>
              <a:rPr lang="en-US" b="1" dirty="0">
                <a:solidFill>
                  <a:schemeClr val="bg1"/>
                </a:solidFill>
              </a:rPr>
              <a:t>Merge capabilities into modern, efficient, cost effective, industry standard platforms</a:t>
            </a:r>
          </a:p>
        </p:txBody>
      </p:sp>
    </p:spTree>
    <p:extLst>
      <p:ext uri="{BB962C8B-B14F-4D97-AF65-F5344CB8AC3E}">
        <p14:creationId xmlns:p14="http://schemas.microsoft.com/office/powerpoint/2010/main" val="172890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AI-generated content may be incorrect.">
            <a:extLst>
              <a:ext uri="{FF2B5EF4-FFF2-40B4-BE49-F238E27FC236}">
                <a16:creationId xmlns:a16="http://schemas.microsoft.com/office/drawing/2014/main" id="{7E2F9BCA-2590-687B-84BB-9B8506DFAA78}"/>
              </a:ext>
            </a:extLst>
          </p:cNvPr>
          <p:cNvPicPr>
            <a:picLocks noChangeAspect="1"/>
          </p:cNvPicPr>
          <p:nvPr/>
        </p:nvPicPr>
        <p:blipFill>
          <a:blip r:embed="rId2" cstate="print">
            <a:extLst>
              <a:ext uri="{28A0092B-C50C-407E-A947-70E740481C1C}">
                <a14:useLocalDpi xmlns:a14="http://schemas.microsoft.com/office/drawing/2010/main" val="0"/>
              </a:ext>
            </a:extLst>
          </a:blip>
          <a:srcRect t="14378" b="779"/>
          <a:stretch/>
        </p:blipFill>
        <p:spPr>
          <a:xfrm>
            <a:off x="0" y="1259840"/>
            <a:ext cx="12192000" cy="5166361"/>
          </a:xfrm>
          <a:prstGeom prst="rect">
            <a:avLst/>
          </a:prstGeom>
        </p:spPr>
      </p:pic>
      <p:sp>
        <p:nvSpPr>
          <p:cNvPr id="2" name="Title 1">
            <a:extLst>
              <a:ext uri="{FF2B5EF4-FFF2-40B4-BE49-F238E27FC236}">
                <a16:creationId xmlns:a16="http://schemas.microsoft.com/office/drawing/2014/main" id="{E3C90CC3-8977-4167-6516-287030B1D1BC}"/>
              </a:ext>
            </a:extLst>
          </p:cNvPr>
          <p:cNvSpPr>
            <a:spLocks noGrp="1"/>
          </p:cNvSpPr>
          <p:nvPr>
            <p:ph type="title"/>
          </p:nvPr>
        </p:nvSpPr>
        <p:spPr/>
        <p:txBody>
          <a:bodyPr/>
          <a:lstStyle/>
          <a:p>
            <a:pPr marL="0" marR="0" lvl="0" indent="0" defTabSz="914400" latinLnBrk="0">
              <a:lnSpc>
                <a:spcPct val="90000"/>
              </a:lnSpc>
              <a:buClrTx/>
              <a:buSzTx/>
              <a:buFontTx/>
              <a:buNone/>
              <a:tabLst/>
              <a:defRPr/>
            </a:pPr>
            <a:r>
              <a:rPr lang="en-US" dirty="0"/>
              <a:t>Desired Outcomes</a:t>
            </a:r>
          </a:p>
        </p:txBody>
      </p:sp>
      <p:sp>
        <p:nvSpPr>
          <p:cNvPr id="3" name="Content Placeholder 2">
            <a:extLst>
              <a:ext uri="{FF2B5EF4-FFF2-40B4-BE49-F238E27FC236}">
                <a16:creationId xmlns:a16="http://schemas.microsoft.com/office/drawing/2014/main" id="{A52C8830-F7FD-9CA7-A689-176076D3AD91}"/>
              </a:ext>
            </a:extLst>
          </p:cNvPr>
          <p:cNvSpPr>
            <a:spLocks noGrp="1"/>
          </p:cNvSpPr>
          <p:nvPr>
            <p:ph idx="1"/>
          </p:nvPr>
        </p:nvSpPr>
        <p:spPr>
          <a:xfrm>
            <a:off x="1818640" y="2018030"/>
            <a:ext cx="9746828" cy="2574290"/>
          </a:xfrm>
        </p:spPr>
        <p:txBody>
          <a:bodyPr/>
          <a:lstStyle/>
          <a:p>
            <a:pPr marL="0" indent="0">
              <a:buNone/>
            </a:pPr>
            <a:r>
              <a:rPr lang="en-US" sz="2800" kern="1200" dirty="0">
                <a:solidFill>
                  <a:schemeClr val="tx1"/>
                </a:solidFill>
                <a:effectLst/>
                <a:latin typeface="+mn-lt"/>
                <a:ea typeface="+mn-ea"/>
                <a:cs typeface="+mn-cs"/>
              </a:rPr>
              <a:t>Reduce Number of Systems &amp; IT Spend</a:t>
            </a:r>
            <a:endParaRPr lang="en-US" sz="2800" kern="1200">
              <a:solidFill>
                <a:schemeClr val="tx1"/>
              </a:solidFill>
              <a:effectLst/>
              <a:latin typeface="+mn-lt"/>
              <a:ea typeface="+mn-ea"/>
              <a:cs typeface="+mn-cs"/>
            </a:endParaRPr>
          </a:p>
          <a:p>
            <a:endParaRPr lang="en-US" sz="2800" kern="1200" dirty="0">
              <a:solidFill>
                <a:schemeClr val="tx1"/>
              </a:solidFill>
              <a:effectLst/>
              <a:latin typeface="+mn-lt"/>
              <a:ea typeface="+mn-ea"/>
              <a:cs typeface="+mn-cs"/>
            </a:endParaRPr>
          </a:p>
          <a:p>
            <a:pPr marL="0" indent="0">
              <a:buNone/>
            </a:pPr>
            <a:r>
              <a:rPr lang="en-US" sz="2800" kern="1200" dirty="0"/>
              <a:t>Future End-State aligned with Industry Best Practices</a:t>
            </a:r>
            <a:endParaRPr lang="en-US" sz="2800" kern="1200"/>
          </a:p>
        </p:txBody>
      </p:sp>
      <p:grpSp>
        <p:nvGrpSpPr>
          <p:cNvPr id="11" name="Group 10">
            <a:extLst>
              <a:ext uri="{FF2B5EF4-FFF2-40B4-BE49-F238E27FC236}">
                <a16:creationId xmlns:a16="http://schemas.microsoft.com/office/drawing/2014/main" id="{D891CF44-CA97-1C12-7505-95A91D2FD545}"/>
              </a:ext>
            </a:extLst>
          </p:cNvPr>
          <p:cNvGrpSpPr/>
          <p:nvPr/>
        </p:nvGrpSpPr>
        <p:grpSpPr>
          <a:xfrm>
            <a:off x="626532" y="1777999"/>
            <a:ext cx="1033939" cy="1033939"/>
            <a:chOff x="545778" y="1648619"/>
            <a:chExt cx="1168400" cy="1168400"/>
          </a:xfrm>
        </p:grpSpPr>
        <p:sp>
          <p:nvSpPr>
            <p:cNvPr id="5" name="Oval 4">
              <a:extLst>
                <a:ext uri="{FF2B5EF4-FFF2-40B4-BE49-F238E27FC236}">
                  <a16:creationId xmlns:a16="http://schemas.microsoft.com/office/drawing/2014/main" id="{BCF260BB-C222-2E99-08FC-7541B52ACFFC}"/>
                </a:ext>
              </a:extLst>
            </p:cNvPr>
            <p:cNvSpPr/>
            <p:nvPr/>
          </p:nvSpPr>
          <p:spPr bwMode="auto">
            <a:xfrm>
              <a:off x="545778" y="1648619"/>
              <a:ext cx="1168400" cy="1168400"/>
            </a:xfrm>
            <a:prstGeom prst="ellipse">
              <a:avLst/>
            </a:prstGeom>
            <a:solidFill>
              <a:srgbClr val="183054"/>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8" name="Graphic 7">
              <a:extLst>
                <a:ext uri="{FF2B5EF4-FFF2-40B4-BE49-F238E27FC236}">
                  <a16:creationId xmlns:a16="http://schemas.microsoft.com/office/drawing/2014/main" id="{85E923B7-F922-F26C-8762-7698EC1C85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095" y="1872452"/>
              <a:ext cx="662945" cy="662945"/>
            </a:xfrm>
            <a:prstGeom prst="rect">
              <a:avLst/>
            </a:prstGeom>
          </p:spPr>
        </p:pic>
      </p:grpSp>
      <p:grpSp>
        <p:nvGrpSpPr>
          <p:cNvPr id="12" name="Group 11">
            <a:extLst>
              <a:ext uri="{FF2B5EF4-FFF2-40B4-BE49-F238E27FC236}">
                <a16:creationId xmlns:a16="http://schemas.microsoft.com/office/drawing/2014/main" id="{29790530-10FC-DE62-834E-D6B44E2763C3}"/>
              </a:ext>
            </a:extLst>
          </p:cNvPr>
          <p:cNvGrpSpPr/>
          <p:nvPr/>
        </p:nvGrpSpPr>
        <p:grpSpPr>
          <a:xfrm>
            <a:off x="626532" y="3134359"/>
            <a:ext cx="1033939" cy="1033939"/>
            <a:chOff x="545778" y="3004979"/>
            <a:chExt cx="1168400" cy="1168400"/>
          </a:xfrm>
        </p:grpSpPr>
        <p:sp>
          <p:nvSpPr>
            <p:cNvPr id="6" name="Oval 5">
              <a:extLst>
                <a:ext uri="{FF2B5EF4-FFF2-40B4-BE49-F238E27FC236}">
                  <a16:creationId xmlns:a16="http://schemas.microsoft.com/office/drawing/2014/main" id="{F5DFCF4F-0697-906C-B480-D0418DEDF1F3}"/>
                </a:ext>
              </a:extLst>
            </p:cNvPr>
            <p:cNvSpPr/>
            <p:nvPr/>
          </p:nvSpPr>
          <p:spPr bwMode="auto">
            <a:xfrm>
              <a:off x="545778" y="3004979"/>
              <a:ext cx="1168400" cy="1168400"/>
            </a:xfrm>
            <a:prstGeom prst="ellipse">
              <a:avLst/>
            </a:prstGeom>
            <a:solidFill>
              <a:srgbClr val="183054"/>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10" name="Graphic 9">
              <a:extLst>
                <a:ext uri="{FF2B5EF4-FFF2-40B4-BE49-F238E27FC236}">
                  <a16:creationId xmlns:a16="http://schemas.microsoft.com/office/drawing/2014/main" id="{A27037EB-79A7-92C2-F201-C2DED5DB0F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485" y="3370483"/>
              <a:ext cx="728985" cy="437391"/>
            </a:xfrm>
            <a:prstGeom prst="rect">
              <a:avLst/>
            </a:prstGeom>
          </p:spPr>
        </p:pic>
      </p:grpSp>
    </p:spTree>
    <p:extLst>
      <p:ext uri="{BB962C8B-B14F-4D97-AF65-F5344CB8AC3E}">
        <p14:creationId xmlns:p14="http://schemas.microsoft.com/office/powerpoint/2010/main" val="3990274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4A49-9589-B37C-0387-AAFA353F9C7B}"/>
              </a:ext>
            </a:extLst>
          </p:cNvPr>
          <p:cNvSpPr>
            <a:spLocks noGrp="1"/>
          </p:cNvSpPr>
          <p:nvPr>
            <p:ph type="title"/>
          </p:nvPr>
        </p:nvSpPr>
        <p:spPr/>
        <p:txBody>
          <a:bodyPr/>
          <a:lstStyle/>
          <a:p>
            <a:pPr>
              <a:lnSpc>
                <a:spcPct val="90000"/>
              </a:lnSpc>
              <a:defRPr/>
            </a:pPr>
            <a:r>
              <a:rPr lang="en-US" dirty="0"/>
              <a:t>End State - Future FM Portfolio</a:t>
            </a:r>
          </a:p>
        </p:txBody>
      </p:sp>
      <p:sp>
        <p:nvSpPr>
          <p:cNvPr id="4" name="Slide Number Placeholder 3">
            <a:extLst>
              <a:ext uri="{FF2B5EF4-FFF2-40B4-BE49-F238E27FC236}">
                <a16:creationId xmlns:a16="http://schemas.microsoft.com/office/drawing/2014/main" id="{41559805-7F36-B367-2880-34F166660B19}"/>
              </a:ext>
            </a:extLst>
          </p:cNvPr>
          <p:cNvSpPr>
            <a:spLocks noGrp="1"/>
          </p:cNvSpPr>
          <p:nvPr>
            <p:ph type="sldNum" sz="quarter" idx="11"/>
          </p:nvPr>
        </p:nvSpPr>
        <p:spPr/>
        <p:txBody>
          <a:bodyPr/>
          <a:lstStyle/>
          <a:p>
            <a:pPr marL="25400"/>
            <a:fld id="{81D60167-4931-47E6-BA6A-407CBD079E47}" type="slidenum">
              <a:rPr lang="en-US" spc="-5"/>
              <a:pPr marL="25400"/>
              <a:t>14</a:t>
            </a:fld>
            <a:endParaRPr lang="en-US" spc="-5"/>
          </a:p>
        </p:txBody>
      </p:sp>
      <p:grpSp>
        <p:nvGrpSpPr>
          <p:cNvPr id="56" name="Group 55">
            <a:extLst>
              <a:ext uri="{FF2B5EF4-FFF2-40B4-BE49-F238E27FC236}">
                <a16:creationId xmlns:a16="http://schemas.microsoft.com/office/drawing/2014/main" id="{BE1CBD22-2B99-23E7-A36A-B700640384C6}"/>
              </a:ext>
            </a:extLst>
          </p:cNvPr>
          <p:cNvGrpSpPr/>
          <p:nvPr/>
        </p:nvGrpSpPr>
        <p:grpSpPr>
          <a:xfrm>
            <a:off x="1201479" y="1269241"/>
            <a:ext cx="10132828" cy="5184545"/>
            <a:chOff x="-4395" y="259564"/>
            <a:chExt cx="12065619" cy="6627348"/>
          </a:xfrm>
        </p:grpSpPr>
        <p:sp>
          <p:nvSpPr>
            <p:cNvPr id="11" name="Rectangle 10">
              <a:extLst>
                <a:ext uri="{FF2B5EF4-FFF2-40B4-BE49-F238E27FC236}">
                  <a16:creationId xmlns:a16="http://schemas.microsoft.com/office/drawing/2014/main" id="{91089393-DA35-F4D6-DB08-7102CEA75BFC}"/>
                </a:ext>
              </a:extLst>
            </p:cNvPr>
            <p:cNvSpPr/>
            <p:nvPr/>
          </p:nvSpPr>
          <p:spPr>
            <a:xfrm>
              <a:off x="30767" y="259564"/>
              <a:ext cx="11774574" cy="6627348"/>
            </a:xfrm>
            <a:prstGeom prst="rect">
              <a:avLst/>
            </a:prstGeom>
            <a:solidFill>
              <a:srgbClr val="B9BFC8">
                <a:alpha val="40000"/>
              </a:srgbClr>
            </a:solidFill>
            <a:ln w="0">
              <a:solidFill>
                <a:srgbClr val="B9BF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latin typeface="Arial"/>
              </a:endParaRPr>
            </a:p>
          </p:txBody>
        </p:sp>
        <p:sp>
          <p:nvSpPr>
            <p:cNvPr id="6" name="Freeform: Shape 5">
              <a:extLst>
                <a:ext uri="{FF2B5EF4-FFF2-40B4-BE49-F238E27FC236}">
                  <a16:creationId xmlns:a16="http://schemas.microsoft.com/office/drawing/2014/main" id="{50FA480B-CF1E-A8CF-418D-EC13698D260B}"/>
                </a:ext>
              </a:extLst>
            </p:cNvPr>
            <p:cNvSpPr/>
            <p:nvPr/>
          </p:nvSpPr>
          <p:spPr>
            <a:xfrm>
              <a:off x="874402" y="3655574"/>
              <a:ext cx="10032777" cy="2236088"/>
            </a:xfrm>
            <a:custGeom>
              <a:avLst/>
              <a:gdLst>
                <a:gd name="connsiteX0" fmla="*/ 10032682 w 10032777"/>
                <a:gd name="connsiteY0" fmla="*/ 188786 h 2236088"/>
                <a:gd name="connsiteX1" fmla="*/ 8616696 w 10032777"/>
                <a:gd name="connsiteY1" fmla="*/ 1255014 h 2236088"/>
                <a:gd name="connsiteX2" fmla="*/ 7788402 w 10032777"/>
                <a:gd name="connsiteY2" fmla="*/ 1053560 h 2236088"/>
                <a:gd name="connsiteX3" fmla="*/ 7195185 w 10032777"/>
                <a:gd name="connsiteY3" fmla="*/ 1478947 h 2236088"/>
                <a:gd name="connsiteX4" fmla="*/ 6865430 w 10032777"/>
                <a:gd name="connsiteY4" fmla="*/ 1372457 h 2236088"/>
                <a:gd name="connsiteX5" fmla="*/ 5631085 w 10032777"/>
                <a:gd name="connsiteY5" fmla="*/ 1916239 h 2236088"/>
                <a:gd name="connsiteX6" fmla="*/ 4995863 w 10032777"/>
                <a:gd name="connsiteY6" fmla="*/ 1802987 h 2236088"/>
                <a:gd name="connsiteX7" fmla="*/ 3962591 w 10032777"/>
                <a:gd name="connsiteY7" fmla="*/ 2236089 h 2236088"/>
                <a:gd name="connsiteX8" fmla="*/ 2978849 w 10032777"/>
                <a:gd name="connsiteY8" fmla="*/ 1855184 h 2236088"/>
                <a:gd name="connsiteX9" fmla="*/ 2639949 w 10032777"/>
                <a:gd name="connsiteY9" fmla="*/ 1916239 h 2236088"/>
                <a:gd name="connsiteX10" fmla="*/ 1757553 w 10032777"/>
                <a:gd name="connsiteY10" fmla="*/ 1377696 h 2236088"/>
                <a:gd name="connsiteX11" fmla="*/ 1201960 w 10032777"/>
                <a:gd name="connsiteY11" fmla="*/ 1478947 h 2236088"/>
                <a:gd name="connsiteX12" fmla="*/ 0 w 10032777"/>
                <a:gd name="connsiteY12" fmla="*/ 583311 h 2236088"/>
                <a:gd name="connsiteX13" fmla="*/ 26860 w 10032777"/>
                <a:gd name="connsiteY13" fmla="*/ 394335 h 2236088"/>
                <a:gd name="connsiteX14" fmla="*/ 1202055 w 10032777"/>
                <a:gd name="connsiteY14" fmla="*/ 1101185 h 2236088"/>
                <a:gd name="connsiteX15" fmla="*/ 1757648 w 10032777"/>
                <a:gd name="connsiteY15" fmla="*/ 999934 h 2236088"/>
                <a:gd name="connsiteX16" fmla="*/ 2640044 w 10032777"/>
                <a:gd name="connsiteY16" fmla="*/ 1538478 h 2236088"/>
                <a:gd name="connsiteX17" fmla="*/ 2978944 w 10032777"/>
                <a:gd name="connsiteY17" fmla="*/ 1477423 h 2236088"/>
                <a:gd name="connsiteX18" fmla="*/ 3962686 w 10032777"/>
                <a:gd name="connsiteY18" fmla="*/ 1858328 h 2236088"/>
                <a:gd name="connsiteX19" fmla="*/ 4995958 w 10032777"/>
                <a:gd name="connsiteY19" fmla="*/ 1425226 h 2236088"/>
                <a:gd name="connsiteX20" fmla="*/ 5631180 w 10032777"/>
                <a:gd name="connsiteY20" fmla="*/ 1538478 h 2236088"/>
                <a:gd name="connsiteX21" fmla="*/ 6865525 w 10032777"/>
                <a:gd name="connsiteY21" fmla="*/ 994696 h 2236088"/>
                <a:gd name="connsiteX22" fmla="*/ 7195280 w 10032777"/>
                <a:gd name="connsiteY22" fmla="*/ 1101185 h 2236088"/>
                <a:gd name="connsiteX23" fmla="*/ 7788498 w 10032777"/>
                <a:gd name="connsiteY23" fmla="*/ 675799 h 2236088"/>
                <a:gd name="connsiteX24" fmla="*/ 8616791 w 10032777"/>
                <a:gd name="connsiteY24" fmla="*/ 877253 h 2236088"/>
                <a:gd name="connsiteX25" fmla="*/ 10010680 w 10032777"/>
                <a:gd name="connsiteY25" fmla="*/ 0 h 2236088"/>
                <a:gd name="connsiteX26" fmla="*/ 10032777 w 10032777"/>
                <a:gd name="connsiteY26" fmla="*/ 188786 h 2236088"/>
                <a:gd name="connsiteX27" fmla="*/ 10032777 w 10032777"/>
                <a:gd name="connsiteY27" fmla="*/ 188786 h 223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32777" h="2236088">
                  <a:moveTo>
                    <a:pt x="10032682" y="188786"/>
                  </a:moveTo>
                  <a:cubicBezTo>
                    <a:pt x="10032682" y="777716"/>
                    <a:pt x="9398699" y="1255014"/>
                    <a:pt x="8616696" y="1255014"/>
                  </a:cubicBezTo>
                  <a:cubicBezTo>
                    <a:pt x="8307324" y="1255014"/>
                    <a:pt x="8021193" y="1180338"/>
                    <a:pt x="7788402" y="1053560"/>
                  </a:cubicBezTo>
                  <a:cubicBezTo>
                    <a:pt x="7665625" y="1308830"/>
                    <a:pt x="7445788" y="1478947"/>
                    <a:pt x="7195185" y="1478947"/>
                  </a:cubicBezTo>
                  <a:cubicBezTo>
                    <a:pt x="7075933" y="1478947"/>
                    <a:pt x="6963632" y="1440275"/>
                    <a:pt x="6865430" y="1372457"/>
                  </a:cubicBezTo>
                  <a:cubicBezTo>
                    <a:pt x="6622733" y="1696974"/>
                    <a:pt x="6160770" y="1916239"/>
                    <a:pt x="5631085" y="1916239"/>
                  </a:cubicBezTo>
                  <a:cubicBezTo>
                    <a:pt x="5402675" y="1916239"/>
                    <a:pt x="5186934" y="1875377"/>
                    <a:pt x="4995863" y="1802987"/>
                  </a:cubicBezTo>
                  <a:cubicBezTo>
                    <a:pt x="4761929" y="2065687"/>
                    <a:pt x="4386168" y="2236089"/>
                    <a:pt x="3962591" y="2236089"/>
                  </a:cubicBezTo>
                  <a:cubicBezTo>
                    <a:pt x="3567684" y="2236089"/>
                    <a:pt x="3214402" y="2088071"/>
                    <a:pt x="2978849" y="1855184"/>
                  </a:cubicBezTo>
                  <a:cubicBezTo>
                    <a:pt x="2872835" y="1894618"/>
                    <a:pt x="2758821" y="1916239"/>
                    <a:pt x="2639949" y="1916239"/>
                  </a:cubicBezTo>
                  <a:cubicBezTo>
                    <a:pt x="2261997" y="1916239"/>
                    <a:pt x="1932337" y="1699355"/>
                    <a:pt x="1757553" y="1377696"/>
                  </a:cubicBezTo>
                  <a:cubicBezTo>
                    <a:pt x="1591342" y="1442371"/>
                    <a:pt x="1402461" y="1478947"/>
                    <a:pt x="1201960" y="1478947"/>
                  </a:cubicBezTo>
                  <a:cubicBezTo>
                    <a:pt x="538067" y="1478947"/>
                    <a:pt x="0" y="1077944"/>
                    <a:pt x="0" y="583311"/>
                  </a:cubicBezTo>
                  <a:cubicBezTo>
                    <a:pt x="0" y="518446"/>
                    <a:pt x="9239" y="455200"/>
                    <a:pt x="26860" y="394335"/>
                  </a:cubicBezTo>
                  <a:cubicBezTo>
                    <a:pt x="143161" y="798290"/>
                    <a:pt x="625126" y="1101185"/>
                    <a:pt x="1202055" y="1101185"/>
                  </a:cubicBezTo>
                  <a:cubicBezTo>
                    <a:pt x="1402461" y="1101185"/>
                    <a:pt x="1591437" y="1064609"/>
                    <a:pt x="1757648" y="999934"/>
                  </a:cubicBezTo>
                  <a:cubicBezTo>
                    <a:pt x="1932432" y="1321498"/>
                    <a:pt x="2262092" y="1538478"/>
                    <a:pt x="2640044" y="1538478"/>
                  </a:cubicBezTo>
                  <a:cubicBezTo>
                    <a:pt x="2758916" y="1538478"/>
                    <a:pt x="2873026" y="1516951"/>
                    <a:pt x="2978944" y="1477423"/>
                  </a:cubicBezTo>
                  <a:cubicBezTo>
                    <a:pt x="3214497" y="1710309"/>
                    <a:pt x="3567779" y="1858328"/>
                    <a:pt x="3962686" y="1858328"/>
                  </a:cubicBezTo>
                  <a:cubicBezTo>
                    <a:pt x="4386263" y="1858328"/>
                    <a:pt x="4762024" y="1687925"/>
                    <a:pt x="4995958" y="1425226"/>
                  </a:cubicBezTo>
                  <a:cubicBezTo>
                    <a:pt x="5187029" y="1497616"/>
                    <a:pt x="5402771" y="1538478"/>
                    <a:pt x="5631180" y="1538478"/>
                  </a:cubicBezTo>
                  <a:cubicBezTo>
                    <a:pt x="6160960" y="1538478"/>
                    <a:pt x="6622828" y="1319213"/>
                    <a:pt x="6865525" y="994696"/>
                  </a:cubicBezTo>
                  <a:cubicBezTo>
                    <a:pt x="6963728" y="1062609"/>
                    <a:pt x="7076027" y="1101185"/>
                    <a:pt x="7195280" y="1101185"/>
                  </a:cubicBezTo>
                  <a:cubicBezTo>
                    <a:pt x="7445883" y="1101185"/>
                    <a:pt x="7665720" y="931069"/>
                    <a:pt x="7788498" y="675799"/>
                  </a:cubicBezTo>
                  <a:cubicBezTo>
                    <a:pt x="8021289" y="802576"/>
                    <a:pt x="8307420" y="877253"/>
                    <a:pt x="8616791" y="877253"/>
                  </a:cubicBezTo>
                  <a:cubicBezTo>
                    <a:pt x="9313069" y="877253"/>
                    <a:pt x="9892188" y="498729"/>
                    <a:pt x="10010680" y="0"/>
                  </a:cubicBezTo>
                  <a:cubicBezTo>
                    <a:pt x="10025253" y="61246"/>
                    <a:pt x="10032777" y="124396"/>
                    <a:pt x="10032777" y="188786"/>
                  </a:cubicBezTo>
                  <a:lnTo>
                    <a:pt x="10032777" y="188786"/>
                  </a:lnTo>
                  <a:close/>
                </a:path>
              </a:pathLst>
            </a:custGeom>
            <a:solidFill>
              <a:srgbClr val="CCCCCB"/>
            </a:solidFill>
            <a:ln w="0" cap="flat">
              <a:noFill/>
              <a:prstDash val="solid"/>
              <a:miter/>
            </a:ln>
          </p:spPr>
          <p:txBody>
            <a:bodyPr rtlCol="0" anchor="ctr"/>
            <a:lstStyle/>
            <a:p>
              <a:endParaRPr lang="en-US" sz="1050">
                <a:solidFill>
                  <a:srgbClr val="000000"/>
                </a:solidFill>
              </a:endParaRPr>
            </a:p>
          </p:txBody>
        </p:sp>
        <p:sp>
          <p:nvSpPr>
            <p:cNvPr id="7" name="Freeform: Shape 6">
              <a:extLst>
                <a:ext uri="{FF2B5EF4-FFF2-40B4-BE49-F238E27FC236}">
                  <a16:creationId xmlns:a16="http://schemas.microsoft.com/office/drawing/2014/main" id="{AA7660EC-7395-9CEF-610F-E38CFAB854E4}"/>
                </a:ext>
              </a:extLst>
            </p:cNvPr>
            <p:cNvSpPr/>
            <p:nvPr/>
          </p:nvSpPr>
          <p:spPr>
            <a:xfrm>
              <a:off x="428653" y="881481"/>
              <a:ext cx="10840402" cy="4723828"/>
            </a:xfrm>
            <a:custGeom>
              <a:avLst/>
              <a:gdLst>
                <a:gd name="connsiteX0" fmla="*/ 10840307 w 10840402"/>
                <a:gd name="connsiteY0" fmla="*/ 2676525 h 4723828"/>
                <a:gd name="connsiteX1" fmla="*/ 10816494 w 10840402"/>
                <a:gd name="connsiteY1" fmla="*/ 2865311 h 4723828"/>
                <a:gd name="connsiteX2" fmla="*/ 10816494 w 10840402"/>
                <a:gd name="connsiteY2" fmla="*/ 2865596 h 4723828"/>
                <a:gd name="connsiteX3" fmla="*/ 9310307 w 10840402"/>
                <a:gd name="connsiteY3" fmla="*/ 3742849 h 4723828"/>
                <a:gd name="connsiteX4" fmla="*/ 8415338 w 10840402"/>
                <a:gd name="connsiteY4" fmla="*/ 3541395 h 4723828"/>
                <a:gd name="connsiteX5" fmla="*/ 7774401 w 10840402"/>
                <a:gd name="connsiteY5" fmla="*/ 3966782 h 4723828"/>
                <a:gd name="connsiteX6" fmla="*/ 7418070 w 10840402"/>
                <a:gd name="connsiteY6" fmla="*/ 3860292 h 4723828"/>
                <a:gd name="connsiteX7" fmla="*/ 6084380 w 10840402"/>
                <a:gd name="connsiteY7" fmla="*/ 4403979 h 4723828"/>
                <a:gd name="connsiteX8" fmla="*/ 5398008 w 10840402"/>
                <a:gd name="connsiteY8" fmla="*/ 4290727 h 4723828"/>
                <a:gd name="connsiteX9" fmla="*/ 4281583 w 10840402"/>
                <a:gd name="connsiteY9" fmla="*/ 4723829 h 4723828"/>
                <a:gd name="connsiteX10" fmla="*/ 3218688 w 10840402"/>
                <a:gd name="connsiteY10" fmla="*/ 4342924 h 4723828"/>
                <a:gd name="connsiteX11" fmla="*/ 2852452 w 10840402"/>
                <a:gd name="connsiteY11" fmla="*/ 4403979 h 4723828"/>
                <a:gd name="connsiteX12" fmla="*/ 1899095 w 10840402"/>
                <a:gd name="connsiteY12" fmla="*/ 3865531 h 4723828"/>
                <a:gd name="connsiteX13" fmla="*/ 1298829 w 10840402"/>
                <a:gd name="connsiteY13" fmla="*/ 3966782 h 4723828"/>
                <a:gd name="connsiteX14" fmla="*/ 29051 w 10840402"/>
                <a:gd name="connsiteY14" fmla="*/ 3259836 h 4723828"/>
                <a:gd name="connsiteX15" fmla="*/ 0 w 10840402"/>
                <a:gd name="connsiteY15" fmla="*/ 3071051 h 4723828"/>
                <a:gd name="connsiteX16" fmla="*/ 855821 w 10840402"/>
                <a:gd name="connsiteY16" fmla="*/ 2228755 h 4723828"/>
                <a:gd name="connsiteX17" fmla="*/ 853916 w 10840402"/>
                <a:gd name="connsiteY17" fmla="*/ 2175224 h 4723828"/>
                <a:gd name="connsiteX18" fmla="*/ 2383917 w 10840402"/>
                <a:gd name="connsiteY18" fmla="*/ 1108996 h 4723828"/>
                <a:gd name="connsiteX19" fmla="*/ 2738342 w 10840402"/>
                <a:gd name="connsiteY19" fmla="*/ 1137761 h 4723828"/>
                <a:gd name="connsiteX20" fmla="*/ 3629216 w 10840402"/>
                <a:gd name="connsiteY20" fmla="*/ 938403 h 4723828"/>
                <a:gd name="connsiteX21" fmla="*/ 3782282 w 10840402"/>
                <a:gd name="connsiteY21" fmla="*/ 943642 h 4723828"/>
                <a:gd name="connsiteX22" fmla="*/ 5390579 w 10840402"/>
                <a:gd name="connsiteY22" fmla="*/ 0 h 4723828"/>
                <a:gd name="connsiteX23" fmla="*/ 6937058 w 10840402"/>
                <a:gd name="connsiteY23" fmla="*/ 802481 h 4723828"/>
                <a:gd name="connsiteX24" fmla="*/ 7792974 w 10840402"/>
                <a:gd name="connsiteY24" fmla="*/ 1088993 h 4723828"/>
                <a:gd name="connsiteX25" fmla="*/ 9082659 w 10840402"/>
                <a:gd name="connsiteY25" fmla="*/ 1622012 h 4723828"/>
                <a:gd name="connsiteX26" fmla="*/ 9310401 w 10840402"/>
                <a:gd name="connsiteY26" fmla="*/ 1610297 h 4723828"/>
                <a:gd name="connsiteX27" fmla="*/ 10840402 w 10840402"/>
                <a:gd name="connsiteY27" fmla="*/ 2676525 h 4723828"/>
                <a:gd name="connsiteX28" fmla="*/ 10840402 w 10840402"/>
                <a:gd name="connsiteY28" fmla="*/ 2676525 h 47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40402" h="4723828">
                  <a:moveTo>
                    <a:pt x="10840307" y="2676525"/>
                  </a:moveTo>
                  <a:cubicBezTo>
                    <a:pt x="10840307" y="2740914"/>
                    <a:pt x="10832211" y="2803970"/>
                    <a:pt x="10816494" y="2865311"/>
                  </a:cubicBezTo>
                  <a:cubicBezTo>
                    <a:pt x="10816304" y="2865406"/>
                    <a:pt x="10816494" y="2865406"/>
                    <a:pt x="10816494" y="2865596"/>
                  </a:cubicBezTo>
                  <a:cubicBezTo>
                    <a:pt x="10688384" y="3364325"/>
                    <a:pt x="10062686" y="3742849"/>
                    <a:pt x="9310307" y="3742849"/>
                  </a:cubicBezTo>
                  <a:cubicBezTo>
                    <a:pt x="8976074" y="3742849"/>
                    <a:pt x="8666892" y="3668173"/>
                    <a:pt x="8415338" y="3541395"/>
                  </a:cubicBezTo>
                  <a:cubicBezTo>
                    <a:pt x="8282655" y="3796665"/>
                    <a:pt x="8045196" y="3966782"/>
                    <a:pt x="7774401" y="3966782"/>
                  </a:cubicBezTo>
                  <a:cubicBezTo>
                    <a:pt x="7645527" y="3966782"/>
                    <a:pt x="7524179" y="3928110"/>
                    <a:pt x="7418070" y="3860292"/>
                  </a:cubicBezTo>
                  <a:cubicBezTo>
                    <a:pt x="7155752" y="4184809"/>
                    <a:pt x="6656737" y="4403979"/>
                    <a:pt x="6084380" y="4403979"/>
                  </a:cubicBezTo>
                  <a:cubicBezTo>
                    <a:pt x="5837587" y="4403979"/>
                    <a:pt x="5604415" y="4363117"/>
                    <a:pt x="5398008" y="4290727"/>
                  </a:cubicBezTo>
                  <a:cubicBezTo>
                    <a:pt x="5145215" y="4553426"/>
                    <a:pt x="4739259" y="4723829"/>
                    <a:pt x="4281583" y="4723829"/>
                  </a:cubicBezTo>
                  <a:cubicBezTo>
                    <a:pt x="3854863" y="4723829"/>
                    <a:pt x="3473196" y="4575810"/>
                    <a:pt x="3218688" y="4342924"/>
                  </a:cubicBezTo>
                  <a:cubicBezTo>
                    <a:pt x="3104198" y="4382357"/>
                    <a:pt x="2980944" y="4403979"/>
                    <a:pt x="2852452" y="4403979"/>
                  </a:cubicBezTo>
                  <a:cubicBezTo>
                    <a:pt x="2444020" y="4403979"/>
                    <a:pt x="2087880" y="4187095"/>
                    <a:pt x="1899095" y="3865531"/>
                  </a:cubicBezTo>
                  <a:cubicBezTo>
                    <a:pt x="1719548" y="3930206"/>
                    <a:pt x="1515428" y="3966782"/>
                    <a:pt x="1298829" y="3966782"/>
                  </a:cubicBezTo>
                  <a:cubicBezTo>
                    <a:pt x="675513" y="3966782"/>
                    <a:pt x="154781" y="3663791"/>
                    <a:pt x="29051" y="3259836"/>
                  </a:cubicBezTo>
                  <a:cubicBezTo>
                    <a:pt x="10096" y="3199066"/>
                    <a:pt x="0" y="3135916"/>
                    <a:pt x="0" y="3071051"/>
                  </a:cubicBezTo>
                  <a:cubicBezTo>
                    <a:pt x="0" y="2683574"/>
                    <a:pt x="356616" y="2353628"/>
                    <a:pt x="855821" y="2228755"/>
                  </a:cubicBezTo>
                  <a:cubicBezTo>
                    <a:pt x="854583" y="2211038"/>
                    <a:pt x="853916" y="2193131"/>
                    <a:pt x="853916" y="2175224"/>
                  </a:cubicBezTo>
                  <a:cubicBezTo>
                    <a:pt x="853916" y="1586389"/>
                    <a:pt x="1538954" y="1108996"/>
                    <a:pt x="2383917" y="1108996"/>
                  </a:cubicBezTo>
                  <a:cubicBezTo>
                    <a:pt x="2505932" y="1108996"/>
                    <a:pt x="2624614" y="1118997"/>
                    <a:pt x="2738342" y="1137761"/>
                  </a:cubicBezTo>
                  <a:cubicBezTo>
                    <a:pt x="2989231" y="1012222"/>
                    <a:pt x="3296888" y="938403"/>
                    <a:pt x="3629216" y="938403"/>
                  </a:cubicBezTo>
                  <a:cubicBezTo>
                    <a:pt x="3680841" y="938403"/>
                    <a:pt x="3731990" y="940213"/>
                    <a:pt x="3782282" y="943642"/>
                  </a:cubicBezTo>
                  <a:cubicBezTo>
                    <a:pt x="3974402" y="399955"/>
                    <a:pt x="4621625" y="0"/>
                    <a:pt x="5390579" y="0"/>
                  </a:cubicBezTo>
                  <a:cubicBezTo>
                    <a:pt x="6091142" y="0"/>
                    <a:pt x="6690646" y="332042"/>
                    <a:pt x="6937058" y="802481"/>
                  </a:cubicBezTo>
                  <a:cubicBezTo>
                    <a:pt x="7275005" y="820103"/>
                    <a:pt x="7576662" y="926973"/>
                    <a:pt x="7792974" y="1088993"/>
                  </a:cubicBezTo>
                  <a:cubicBezTo>
                    <a:pt x="8347424" y="1138809"/>
                    <a:pt x="8818436" y="1341120"/>
                    <a:pt x="9082659" y="1622012"/>
                  </a:cubicBezTo>
                  <a:cubicBezTo>
                    <a:pt x="9156954" y="1614297"/>
                    <a:pt x="9232964" y="1610297"/>
                    <a:pt x="9310401" y="1610297"/>
                  </a:cubicBezTo>
                  <a:cubicBezTo>
                    <a:pt x="10155365" y="1610297"/>
                    <a:pt x="10840402" y="2087594"/>
                    <a:pt x="10840402" y="2676525"/>
                  </a:cubicBezTo>
                  <a:lnTo>
                    <a:pt x="10840402" y="2676525"/>
                  </a:lnTo>
                  <a:close/>
                </a:path>
              </a:pathLst>
            </a:custGeom>
            <a:solidFill>
              <a:srgbClr val="FFFFFF"/>
            </a:solidFill>
            <a:ln w="0" cap="flat">
              <a:noFill/>
              <a:prstDash val="solid"/>
              <a:miter/>
            </a:ln>
          </p:spPr>
          <p:txBody>
            <a:bodyPr rtlCol="0" anchor="ctr"/>
            <a:lstStyle/>
            <a:p>
              <a:endParaRPr lang="en-US" sz="1050">
                <a:solidFill>
                  <a:srgbClr val="000000"/>
                </a:solidFill>
              </a:endParaRPr>
            </a:p>
          </p:txBody>
        </p:sp>
        <p:sp>
          <p:nvSpPr>
            <p:cNvPr id="8" name="Freeform: Shape 7">
              <a:extLst>
                <a:ext uri="{FF2B5EF4-FFF2-40B4-BE49-F238E27FC236}">
                  <a16:creationId xmlns:a16="http://schemas.microsoft.com/office/drawing/2014/main" id="{AB4E2DDA-BE13-DC4A-8074-62F9832657BB}"/>
                </a:ext>
              </a:extLst>
            </p:cNvPr>
            <p:cNvSpPr/>
            <p:nvPr/>
          </p:nvSpPr>
          <p:spPr>
            <a:xfrm>
              <a:off x="874402" y="3813974"/>
              <a:ext cx="10032777" cy="1578101"/>
            </a:xfrm>
            <a:custGeom>
              <a:avLst/>
              <a:gdLst>
                <a:gd name="connsiteX0" fmla="*/ 10032682 w 10032777"/>
                <a:gd name="connsiteY0" fmla="*/ 133159 h 1578101"/>
                <a:gd name="connsiteX1" fmla="*/ 8616696 w 10032777"/>
                <a:gd name="connsiteY1" fmla="*/ 885730 h 1578101"/>
                <a:gd name="connsiteX2" fmla="*/ 7788402 w 10032777"/>
                <a:gd name="connsiteY2" fmla="*/ 743522 h 1578101"/>
                <a:gd name="connsiteX3" fmla="*/ 7195185 w 10032777"/>
                <a:gd name="connsiteY3" fmla="*/ 1043749 h 1578101"/>
                <a:gd name="connsiteX4" fmla="*/ 6865430 w 10032777"/>
                <a:gd name="connsiteY4" fmla="*/ 968597 h 1578101"/>
                <a:gd name="connsiteX5" fmla="*/ 5631085 w 10032777"/>
                <a:gd name="connsiteY5" fmla="*/ 1352359 h 1578101"/>
                <a:gd name="connsiteX6" fmla="*/ 4995863 w 10032777"/>
                <a:gd name="connsiteY6" fmla="*/ 1272445 h 1578101"/>
                <a:gd name="connsiteX7" fmla="*/ 3962591 w 10032777"/>
                <a:gd name="connsiteY7" fmla="*/ 1578102 h 1578101"/>
                <a:gd name="connsiteX8" fmla="*/ 2978849 w 10032777"/>
                <a:gd name="connsiteY8" fmla="*/ 1309211 h 1578101"/>
                <a:gd name="connsiteX9" fmla="*/ 2639949 w 10032777"/>
                <a:gd name="connsiteY9" fmla="*/ 1352264 h 1578101"/>
                <a:gd name="connsiteX10" fmla="*/ 1757553 w 10032777"/>
                <a:gd name="connsiteY10" fmla="*/ 972217 h 1578101"/>
                <a:gd name="connsiteX11" fmla="*/ 1201960 w 10032777"/>
                <a:gd name="connsiteY11" fmla="*/ 1043654 h 1578101"/>
                <a:gd name="connsiteX12" fmla="*/ 0 w 10032777"/>
                <a:gd name="connsiteY12" fmla="*/ 411480 h 1578101"/>
                <a:gd name="connsiteX13" fmla="*/ 26860 w 10032777"/>
                <a:gd name="connsiteY13" fmla="*/ 278130 h 1578101"/>
                <a:gd name="connsiteX14" fmla="*/ 1202055 w 10032777"/>
                <a:gd name="connsiteY14" fmla="*/ 777049 h 1578101"/>
                <a:gd name="connsiteX15" fmla="*/ 1757648 w 10032777"/>
                <a:gd name="connsiteY15" fmla="*/ 705612 h 1578101"/>
                <a:gd name="connsiteX16" fmla="*/ 2640044 w 10032777"/>
                <a:gd name="connsiteY16" fmla="*/ 1085659 h 1578101"/>
                <a:gd name="connsiteX17" fmla="*/ 2978944 w 10032777"/>
                <a:gd name="connsiteY17" fmla="*/ 1042606 h 1578101"/>
                <a:gd name="connsiteX18" fmla="*/ 3962686 w 10032777"/>
                <a:gd name="connsiteY18" fmla="*/ 1311497 h 1578101"/>
                <a:gd name="connsiteX19" fmla="*/ 4995958 w 10032777"/>
                <a:gd name="connsiteY19" fmla="*/ 1005840 h 1578101"/>
                <a:gd name="connsiteX20" fmla="*/ 5631180 w 10032777"/>
                <a:gd name="connsiteY20" fmla="*/ 1085755 h 1578101"/>
                <a:gd name="connsiteX21" fmla="*/ 6865525 w 10032777"/>
                <a:gd name="connsiteY21" fmla="*/ 701992 h 1578101"/>
                <a:gd name="connsiteX22" fmla="*/ 7195280 w 10032777"/>
                <a:gd name="connsiteY22" fmla="*/ 777145 h 1578101"/>
                <a:gd name="connsiteX23" fmla="*/ 7788498 w 10032777"/>
                <a:gd name="connsiteY23" fmla="*/ 476917 h 1578101"/>
                <a:gd name="connsiteX24" fmla="*/ 8616791 w 10032777"/>
                <a:gd name="connsiteY24" fmla="*/ 619125 h 1578101"/>
                <a:gd name="connsiteX25" fmla="*/ 10010680 w 10032777"/>
                <a:gd name="connsiteY25" fmla="*/ 0 h 1578101"/>
                <a:gd name="connsiteX26" fmla="*/ 10032777 w 10032777"/>
                <a:gd name="connsiteY26" fmla="*/ 133255 h 1578101"/>
                <a:gd name="connsiteX27" fmla="*/ 10032777 w 10032777"/>
                <a:gd name="connsiteY27" fmla="*/ 133255 h 157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32777" h="1578101">
                  <a:moveTo>
                    <a:pt x="10032682" y="133159"/>
                  </a:moveTo>
                  <a:cubicBezTo>
                    <a:pt x="10032682" y="548830"/>
                    <a:pt x="9398699" y="885730"/>
                    <a:pt x="8616696" y="885730"/>
                  </a:cubicBezTo>
                  <a:cubicBezTo>
                    <a:pt x="8307324" y="885730"/>
                    <a:pt x="8021193" y="833056"/>
                    <a:pt x="7788402" y="743522"/>
                  </a:cubicBezTo>
                  <a:cubicBezTo>
                    <a:pt x="7665625" y="923734"/>
                    <a:pt x="7445788" y="1043749"/>
                    <a:pt x="7195185" y="1043749"/>
                  </a:cubicBezTo>
                  <a:cubicBezTo>
                    <a:pt x="7075933" y="1043749"/>
                    <a:pt x="6963632" y="1016508"/>
                    <a:pt x="6865430" y="968597"/>
                  </a:cubicBezTo>
                  <a:cubicBezTo>
                    <a:pt x="6622733" y="1197673"/>
                    <a:pt x="6160770" y="1352359"/>
                    <a:pt x="5631085" y="1352359"/>
                  </a:cubicBezTo>
                  <a:cubicBezTo>
                    <a:pt x="5402675" y="1352359"/>
                    <a:pt x="5186934" y="1323499"/>
                    <a:pt x="4995863" y="1272445"/>
                  </a:cubicBezTo>
                  <a:cubicBezTo>
                    <a:pt x="4761929" y="1457897"/>
                    <a:pt x="4386168" y="1578102"/>
                    <a:pt x="3962591" y="1578102"/>
                  </a:cubicBezTo>
                  <a:cubicBezTo>
                    <a:pt x="3567684" y="1578102"/>
                    <a:pt x="3214402" y="1473613"/>
                    <a:pt x="2978849" y="1309211"/>
                  </a:cubicBezTo>
                  <a:cubicBezTo>
                    <a:pt x="2872835" y="1337119"/>
                    <a:pt x="2758821" y="1352264"/>
                    <a:pt x="2639949" y="1352264"/>
                  </a:cubicBezTo>
                  <a:cubicBezTo>
                    <a:pt x="2261997" y="1352264"/>
                    <a:pt x="1932337" y="1199198"/>
                    <a:pt x="1757553" y="972217"/>
                  </a:cubicBezTo>
                  <a:cubicBezTo>
                    <a:pt x="1591342" y="1017937"/>
                    <a:pt x="1402461" y="1043654"/>
                    <a:pt x="1201960" y="1043654"/>
                  </a:cubicBezTo>
                  <a:cubicBezTo>
                    <a:pt x="538067" y="1043654"/>
                    <a:pt x="0" y="760571"/>
                    <a:pt x="0" y="411480"/>
                  </a:cubicBezTo>
                  <a:cubicBezTo>
                    <a:pt x="0" y="365760"/>
                    <a:pt x="9239" y="321088"/>
                    <a:pt x="26860" y="278130"/>
                  </a:cubicBezTo>
                  <a:cubicBezTo>
                    <a:pt x="143161" y="563213"/>
                    <a:pt x="625126" y="777049"/>
                    <a:pt x="1202055" y="777049"/>
                  </a:cubicBezTo>
                  <a:cubicBezTo>
                    <a:pt x="1402461" y="777049"/>
                    <a:pt x="1591437" y="751237"/>
                    <a:pt x="1757648" y="705612"/>
                  </a:cubicBezTo>
                  <a:cubicBezTo>
                    <a:pt x="1932432" y="932593"/>
                    <a:pt x="2262092" y="1085659"/>
                    <a:pt x="2640044" y="1085659"/>
                  </a:cubicBezTo>
                  <a:cubicBezTo>
                    <a:pt x="2758916" y="1085659"/>
                    <a:pt x="2873026" y="1070419"/>
                    <a:pt x="2978944" y="1042606"/>
                  </a:cubicBezTo>
                  <a:cubicBezTo>
                    <a:pt x="3214497" y="1207008"/>
                    <a:pt x="3567779" y="1311497"/>
                    <a:pt x="3962686" y="1311497"/>
                  </a:cubicBezTo>
                  <a:cubicBezTo>
                    <a:pt x="4386263" y="1311497"/>
                    <a:pt x="4762024" y="1191292"/>
                    <a:pt x="4995958" y="1005840"/>
                  </a:cubicBezTo>
                  <a:cubicBezTo>
                    <a:pt x="5187029" y="1056894"/>
                    <a:pt x="5402771" y="1085755"/>
                    <a:pt x="5631180" y="1085755"/>
                  </a:cubicBezTo>
                  <a:cubicBezTo>
                    <a:pt x="6160960" y="1085755"/>
                    <a:pt x="6622828" y="931069"/>
                    <a:pt x="6865525" y="701992"/>
                  </a:cubicBezTo>
                  <a:cubicBezTo>
                    <a:pt x="6963728" y="749903"/>
                    <a:pt x="7076027" y="777145"/>
                    <a:pt x="7195280" y="777145"/>
                  </a:cubicBezTo>
                  <a:cubicBezTo>
                    <a:pt x="7445883" y="777145"/>
                    <a:pt x="7665720" y="657130"/>
                    <a:pt x="7788498" y="476917"/>
                  </a:cubicBezTo>
                  <a:cubicBezTo>
                    <a:pt x="8021289" y="566356"/>
                    <a:pt x="8307420" y="619125"/>
                    <a:pt x="8616791" y="619125"/>
                  </a:cubicBezTo>
                  <a:cubicBezTo>
                    <a:pt x="9313069" y="619125"/>
                    <a:pt x="9892188" y="351949"/>
                    <a:pt x="10010680" y="0"/>
                  </a:cubicBezTo>
                  <a:cubicBezTo>
                    <a:pt x="10025253" y="43243"/>
                    <a:pt x="10032777" y="87821"/>
                    <a:pt x="10032777" y="133255"/>
                  </a:cubicBezTo>
                  <a:lnTo>
                    <a:pt x="10032777" y="133255"/>
                  </a:lnTo>
                  <a:close/>
                </a:path>
              </a:pathLst>
            </a:custGeom>
            <a:solidFill>
              <a:srgbClr val="F2F3F3"/>
            </a:solidFill>
            <a:ln w="0" cap="flat">
              <a:noFill/>
              <a:prstDash val="solid"/>
              <a:miter/>
            </a:ln>
          </p:spPr>
          <p:txBody>
            <a:bodyPr rtlCol="0" anchor="ctr"/>
            <a:lstStyle/>
            <a:p>
              <a:endParaRPr lang="en-US" sz="1050">
                <a:solidFill>
                  <a:srgbClr val="000000"/>
                </a:solidFill>
              </a:endParaRPr>
            </a:p>
          </p:txBody>
        </p:sp>
        <p:sp>
          <p:nvSpPr>
            <p:cNvPr id="10" name="Rectangle: Rounded Corners 9">
              <a:extLst>
                <a:ext uri="{FF2B5EF4-FFF2-40B4-BE49-F238E27FC236}">
                  <a16:creationId xmlns:a16="http://schemas.microsoft.com/office/drawing/2014/main" id="{BF564573-F04B-701A-93EC-61957AAAFDB2}"/>
                </a:ext>
              </a:extLst>
            </p:cNvPr>
            <p:cNvSpPr/>
            <p:nvPr/>
          </p:nvSpPr>
          <p:spPr>
            <a:xfrm>
              <a:off x="1072182" y="2546003"/>
              <a:ext cx="2294486" cy="1944721"/>
            </a:xfrm>
            <a:prstGeom prst="roundRect">
              <a:avLst/>
            </a:prstGeom>
            <a:gradFill flip="none" rotWithShape="1">
              <a:gsLst>
                <a:gs pos="0">
                  <a:srgbClr val="478FCD">
                    <a:shade val="30000"/>
                    <a:satMod val="115000"/>
                  </a:srgbClr>
                </a:gs>
                <a:gs pos="50000">
                  <a:srgbClr val="478FCD">
                    <a:shade val="67500"/>
                    <a:satMod val="115000"/>
                  </a:srgbClr>
                </a:gs>
                <a:gs pos="100000">
                  <a:srgbClr val="478FCD">
                    <a:shade val="100000"/>
                    <a:satMod val="115000"/>
                  </a:srgbClr>
                </a:gs>
              </a:gsLst>
              <a:lin ang="16200000" scaled="1"/>
              <a:tileRect/>
            </a:gra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rgbClr val="FFFFFF"/>
                  </a:solidFill>
                  <a:latin typeface="Arial"/>
                </a:rPr>
                <a:t> </a:t>
              </a:r>
            </a:p>
          </p:txBody>
        </p:sp>
        <p:sp>
          <p:nvSpPr>
            <p:cNvPr id="12" name="TextBox 11">
              <a:extLst>
                <a:ext uri="{FF2B5EF4-FFF2-40B4-BE49-F238E27FC236}">
                  <a16:creationId xmlns:a16="http://schemas.microsoft.com/office/drawing/2014/main" id="{96C13B84-928A-CA33-4587-8D75CBFD3533}"/>
                </a:ext>
              </a:extLst>
            </p:cNvPr>
            <p:cNvSpPr txBox="1"/>
            <p:nvPr/>
          </p:nvSpPr>
          <p:spPr>
            <a:xfrm>
              <a:off x="-4395" y="6434913"/>
              <a:ext cx="12065619" cy="432770"/>
            </a:xfrm>
            <a:prstGeom prst="rect">
              <a:avLst/>
            </a:prstGeom>
            <a:noFill/>
          </p:spPr>
          <p:txBody>
            <a:bodyPr wrap="square">
              <a:spAutoFit/>
            </a:bodyPr>
            <a:lstStyle/>
            <a:p>
              <a:pPr algn="ctr"/>
              <a:r>
                <a:rPr lang="en-US" sz="1600" b="1" baseline="30000">
                  <a:solidFill>
                    <a:srgbClr val="02335E"/>
                  </a:solidFill>
                  <a:cs typeface="Arial" panose="020B0604020202020204" pitchFamily="34" charset="0"/>
                </a:rPr>
                <a:t>FM CIO Transformed based on industry best practices</a:t>
              </a:r>
              <a:endParaRPr lang="en-US" sz="1600" b="1">
                <a:solidFill>
                  <a:srgbClr val="02335E"/>
                </a:solidFill>
                <a:cs typeface="Arial" panose="020B0604020202020204" pitchFamily="34" charset="0"/>
              </a:endParaRPr>
            </a:p>
          </p:txBody>
        </p:sp>
        <p:sp>
          <p:nvSpPr>
            <p:cNvPr id="13" name="Rectangle: Rounded Corners 12">
              <a:extLst>
                <a:ext uri="{FF2B5EF4-FFF2-40B4-BE49-F238E27FC236}">
                  <a16:creationId xmlns:a16="http://schemas.microsoft.com/office/drawing/2014/main" id="{99995868-7E71-5D76-1C28-022FA6EF96E6}"/>
                </a:ext>
              </a:extLst>
            </p:cNvPr>
            <p:cNvSpPr/>
            <p:nvPr/>
          </p:nvSpPr>
          <p:spPr>
            <a:xfrm>
              <a:off x="3462505" y="2546003"/>
              <a:ext cx="3350329" cy="1944721"/>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rgbClr val="FFFFFF"/>
                  </a:solidFill>
                  <a:latin typeface="Arial"/>
                </a:rPr>
                <a:t> </a:t>
              </a:r>
            </a:p>
          </p:txBody>
        </p:sp>
        <p:sp>
          <p:nvSpPr>
            <p:cNvPr id="14" name="Rectangle: Rounded Corners 13">
              <a:extLst>
                <a:ext uri="{FF2B5EF4-FFF2-40B4-BE49-F238E27FC236}">
                  <a16:creationId xmlns:a16="http://schemas.microsoft.com/office/drawing/2014/main" id="{1DA28307-1890-8C5B-ED63-0F6933DA32BD}"/>
                </a:ext>
              </a:extLst>
            </p:cNvPr>
            <p:cNvSpPr/>
            <p:nvPr/>
          </p:nvSpPr>
          <p:spPr>
            <a:xfrm>
              <a:off x="6926921" y="2546003"/>
              <a:ext cx="3350325" cy="1944721"/>
            </a:xfrm>
            <a:prstGeom prst="roundRect">
              <a:avLst/>
            </a:prstGeom>
            <a:gradFill flip="none" rotWithShape="1">
              <a:gsLst>
                <a:gs pos="0">
                  <a:srgbClr val="F99D36">
                    <a:shade val="30000"/>
                    <a:satMod val="115000"/>
                  </a:srgbClr>
                </a:gs>
                <a:gs pos="50000">
                  <a:srgbClr val="F99D36">
                    <a:shade val="67500"/>
                    <a:satMod val="115000"/>
                  </a:srgbClr>
                </a:gs>
                <a:gs pos="100000">
                  <a:srgbClr val="F99D36">
                    <a:shade val="100000"/>
                    <a:satMod val="115000"/>
                  </a:srgbClr>
                </a:gs>
              </a:gsLst>
              <a:lin ang="16200000" scaled="1"/>
              <a:tileRect/>
            </a:gra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rgbClr val="FFFFFF"/>
                  </a:solidFill>
                  <a:latin typeface="Arial"/>
                </a:rPr>
                <a:t> </a:t>
              </a:r>
            </a:p>
          </p:txBody>
        </p:sp>
        <p:sp>
          <p:nvSpPr>
            <p:cNvPr id="16" name="Rectangle 29">
              <a:extLst>
                <a:ext uri="{FF2B5EF4-FFF2-40B4-BE49-F238E27FC236}">
                  <a16:creationId xmlns:a16="http://schemas.microsoft.com/office/drawing/2014/main" id="{3CD59857-7E6D-6A64-5BA9-A269B6802C15}"/>
                </a:ext>
              </a:extLst>
            </p:cNvPr>
            <p:cNvSpPr>
              <a:spLocks noChangeArrowheads="1"/>
            </p:cNvSpPr>
            <p:nvPr/>
          </p:nvSpPr>
          <p:spPr bwMode="auto">
            <a:xfrm>
              <a:off x="1185972" y="1786601"/>
              <a:ext cx="2077532" cy="64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00"/>
                  </a:solidFill>
                  <a:cs typeface="Arial" panose="020B0604020202020204" pitchFamily="34" charset="0"/>
                </a:rPr>
                <a:t>ENTERPRISE RESOURCE PLANNING (ERP)</a:t>
              </a:r>
            </a:p>
          </p:txBody>
        </p:sp>
        <p:sp>
          <p:nvSpPr>
            <p:cNvPr id="17" name="Rectangle 29">
              <a:extLst>
                <a:ext uri="{FF2B5EF4-FFF2-40B4-BE49-F238E27FC236}">
                  <a16:creationId xmlns:a16="http://schemas.microsoft.com/office/drawing/2014/main" id="{91B09C3A-CA8C-C4FC-4287-7FBFAE8B62C9}"/>
                </a:ext>
              </a:extLst>
            </p:cNvPr>
            <p:cNvSpPr>
              <a:spLocks noChangeArrowheads="1"/>
            </p:cNvSpPr>
            <p:nvPr/>
          </p:nvSpPr>
          <p:spPr bwMode="auto">
            <a:xfrm>
              <a:off x="1799446" y="3262844"/>
              <a:ext cx="760796" cy="22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a:solidFill>
                    <a:srgbClr val="FFFFFF"/>
                  </a:solidFill>
                  <a:cs typeface="Arial" panose="020B0604020202020204" pitchFamily="34" charset="0"/>
                </a:rPr>
                <a:t>DEAMS</a:t>
              </a:r>
              <a:endParaRPr lang="en-US" altLang="en-US" sz="1200" b="1">
                <a:solidFill>
                  <a:srgbClr val="000000"/>
                </a:solidFill>
                <a:cs typeface="Arial" panose="020B0604020202020204" pitchFamily="34" charset="0"/>
              </a:endParaRPr>
            </a:p>
          </p:txBody>
        </p:sp>
        <p:sp>
          <p:nvSpPr>
            <p:cNvPr id="18" name="Rectangle 40">
              <a:extLst>
                <a:ext uri="{FF2B5EF4-FFF2-40B4-BE49-F238E27FC236}">
                  <a16:creationId xmlns:a16="http://schemas.microsoft.com/office/drawing/2014/main" id="{1E08913F-096A-E729-14CB-56808DB4A092}"/>
                </a:ext>
              </a:extLst>
            </p:cNvPr>
            <p:cNvSpPr>
              <a:spLocks noChangeArrowheads="1"/>
            </p:cNvSpPr>
            <p:nvPr/>
          </p:nvSpPr>
          <p:spPr bwMode="auto">
            <a:xfrm>
              <a:off x="1661065" y="2864655"/>
              <a:ext cx="1014397" cy="31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FFFFFF"/>
                  </a:solidFill>
                  <a:cs typeface="Arial" panose="020B0604020202020204" pitchFamily="34" charset="0"/>
                </a:rPr>
                <a:t>General Fund</a:t>
              </a:r>
            </a:p>
            <a:p>
              <a:pPr algn="ctr"/>
              <a:r>
                <a:rPr lang="en-US" altLang="en-US" sz="800">
                  <a:solidFill>
                    <a:srgbClr val="FFFFFF"/>
                  </a:solidFill>
                  <a:cs typeface="Arial" panose="020B0604020202020204" pitchFamily="34" charset="0"/>
                </a:rPr>
                <a:t>Accounting</a:t>
              </a:r>
              <a:endParaRPr lang="en-US" altLang="en-US" sz="800">
                <a:solidFill>
                  <a:srgbClr val="000000"/>
                </a:solidFill>
                <a:cs typeface="Arial" panose="020B0604020202020204" pitchFamily="34" charset="0"/>
              </a:endParaRPr>
            </a:p>
          </p:txBody>
        </p:sp>
        <p:sp>
          <p:nvSpPr>
            <p:cNvPr id="19" name="Rectangle 29">
              <a:extLst>
                <a:ext uri="{FF2B5EF4-FFF2-40B4-BE49-F238E27FC236}">
                  <a16:creationId xmlns:a16="http://schemas.microsoft.com/office/drawing/2014/main" id="{A7AD7E48-121B-1CA9-DE0C-3FD6248A26B5}"/>
                </a:ext>
              </a:extLst>
            </p:cNvPr>
            <p:cNvSpPr>
              <a:spLocks noChangeArrowheads="1"/>
            </p:cNvSpPr>
            <p:nvPr/>
          </p:nvSpPr>
          <p:spPr bwMode="auto">
            <a:xfrm>
              <a:off x="4073536" y="1798889"/>
              <a:ext cx="2077532" cy="64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00"/>
                  </a:solidFill>
                  <a:cs typeface="Arial" panose="020B0604020202020204" pitchFamily="34" charset="0"/>
                </a:rPr>
                <a:t>CORPORATE PERFORMANCE MANAGEMENT (CPM)</a:t>
              </a:r>
            </a:p>
          </p:txBody>
        </p:sp>
        <p:sp>
          <p:nvSpPr>
            <p:cNvPr id="20" name="Rectangle 30">
              <a:extLst>
                <a:ext uri="{FF2B5EF4-FFF2-40B4-BE49-F238E27FC236}">
                  <a16:creationId xmlns:a16="http://schemas.microsoft.com/office/drawing/2014/main" id="{D8D68D3B-B26E-B4D6-BAF9-F9896F6CDC48}"/>
                </a:ext>
              </a:extLst>
            </p:cNvPr>
            <p:cNvSpPr>
              <a:spLocks noChangeArrowheads="1"/>
            </p:cNvSpPr>
            <p:nvPr/>
          </p:nvSpPr>
          <p:spPr bwMode="auto">
            <a:xfrm>
              <a:off x="3592117" y="3501958"/>
              <a:ext cx="940164" cy="45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a:solidFill>
                    <a:srgbClr val="FFFFFF"/>
                  </a:solidFill>
                  <a:cs typeface="Arial" panose="020B0604020202020204" pitchFamily="34" charset="0"/>
                </a:rPr>
                <a:t>PBES </a:t>
              </a:r>
            </a:p>
            <a:p>
              <a:pPr algn="ctr"/>
              <a:r>
                <a:rPr lang="en-US" altLang="en-US" sz="1050" b="1">
                  <a:solidFill>
                    <a:srgbClr val="FFFFFF"/>
                  </a:solidFill>
                  <a:cs typeface="Arial" panose="020B0604020202020204" pitchFamily="34" charset="0"/>
                </a:rPr>
                <a:t>NIPR/SIPR</a:t>
              </a:r>
              <a:endParaRPr lang="en-US" altLang="en-US" sz="1200" b="1">
                <a:solidFill>
                  <a:srgbClr val="000000"/>
                </a:solidFill>
                <a:cs typeface="Arial" panose="020B0604020202020204" pitchFamily="34" charset="0"/>
              </a:endParaRPr>
            </a:p>
          </p:txBody>
        </p:sp>
        <p:sp>
          <p:nvSpPr>
            <p:cNvPr id="21" name="Rectangle: Rounded Corners 20">
              <a:extLst>
                <a:ext uri="{FF2B5EF4-FFF2-40B4-BE49-F238E27FC236}">
                  <a16:creationId xmlns:a16="http://schemas.microsoft.com/office/drawing/2014/main" id="{BDB66337-2CAE-8BB6-8EF4-3CDE645E369A}"/>
                </a:ext>
              </a:extLst>
            </p:cNvPr>
            <p:cNvSpPr/>
            <p:nvPr/>
          </p:nvSpPr>
          <p:spPr>
            <a:xfrm>
              <a:off x="1072182" y="1192229"/>
              <a:ext cx="9205861" cy="418010"/>
            </a:xfrm>
            <a:prstGeom prst="roundRect">
              <a:avLst/>
            </a:prstGeom>
            <a:solidFill>
              <a:srgbClr val="224F4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latin typeface="Arial"/>
              </a:endParaRPr>
            </a:p>
          </p:txBody>
        </p:sp>
        <p:sp>
          <p:nvSpPr>
            <p:cNvPr id="22" name="Rectangle 32">
              <a:extLst>
                <a:ext uri="{FF2B5EF4-FFF2-40B4-BE49-F238E27FC236}">
                  <a16:creationId xmlns:a16="http://schemas.microsoft.com/office/drawing/2014/main" id="{9877D5FB-83E7-6B19-FE85-3AAC444BA149}"/>
                </a:ext>
              </a:extLst>
            </p:cNvPr>
            <p:cNvSpPr>
              <a:spLocks noChangeArrowheads="1"/>
            </p:cNvSpPr>
            <p:nvPr/>
          </p:nvSpPr>
          <p:spPr bwMode="auto">
            <a:xfrm>
              <a:off x="7128447" y="3563376"/>
              <a:ext cx="875249" cy="22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50" b="1">
                  <a:solidFill>
                    <a:srgbClr val="FFFFFF"/>
                  </a:solidFill>
                  <a:cs typeface="Arial" panose="020B0604020202020204" pitchFamily="34" charset="0"/>
                </a:rPr>
                <a:t>FM SUITE</a:t>
              </a:r>
              <a:endParaRPr lang="en-US" altLang="en-US" sz="1200" b="1">
                <a:solidFill>
                  <a:srgbClr val="000000"/>
                </a:solidFill>
                <a:cs typeface="Arial" panose="020B0604020202020204" pitchFamily="34" charset="0"/>
              </a:endParaRPr>
            </a:p>
          </p:txBody>
        </p:sp>
        <p:sp>
          <p:nvSpPr>
            <p:cNvPr id="23" name="Rectangle 33">
              <a:extLst>
                <a:ext uri="{FF2B5EF4-FFF2-40B4-BE49-F238E27FC236}">
                  <a16:creationId xmlns:a16="http://schemas.microsoft.com/office/drawing/2014/main" id="{C5E632EB-E818-E8AA-9C5D-CF11418A6382}"/>
                </a:ext>
              </a:extLst>
            </p:cNvPr>
            <p:cNvSpPr>
              <a:spLocks noChangeArrowheads="1"/>
            </p:cNvSpPr>
            <p:nvPr/>
          </p:nvSpPr>
          <p:spPr bwMode="auto">
            <a:xfrm>
              <a:off x="4750747" y="3649529"/>
              <a:ext cx="920019" cy="22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50" b="1">
                  <a:solidFill>
                    <a:srgbClr val="FFFFFF"/>
                  </a:solidFill>
                  <a:cs typeface="Arial" panose="020B0604020202020204" pitchFamily="34" charset="0"/>
                </a:rPr>
                <a:t>CPM NIPR</a:t>
              </a:r>
              <a:endParaRPr lang="en-US" altLang="en-US" sz="1200" b="1">
                <a:solidFill>
                  <a:srgbClr val="000000"/>
                </a:solidFill>
                <a:cs typeface="Arial" panose="020B0604020202020204" pitchFamily="34" charset="0"/>
              </a:endParaRPr>
            </a:p>
          </p:txBody>
        </p:sp>
        <p:sp>
          <p:nvSpPr>
            <p:cNvPr id="24" name="Rectangle 35">
              <a:extLst>
                <a:ext uri="{FF2B5EF4-FFF2-40B4-BE49-F238E27FC236}">
                  <a16:creationId xmlns:a16="http://schemas.microsoft.com/office/drawing/2014/main" id="{81C1C243-0612-F5EC-9AB2-B7E1D7D5E187}"/>
                </a:ext>
              </a:extLst>
            </p:cNvPr>
            <p:cNvSpPr>
              <a:spLocks noChangeArrowheads="1"/>
            </p:cNvSpPr>
            <p:nvPr/>
          </p:nvSpPr>
          <p:spPr bwMode="auto">
            <a:xfrm>
              <a:off x="5796892" y="3518363"/>
              <a:ext cx="859579" cy="45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a:solidFill>
                    <a:srgbClr val="FFFFFF"/>
                  </a:solidFill>
                  <a:cs typeface="Arial" panose="020B0604020202020204" pitchFamily="34" charset="0"/>
                </a:rPr>
                <a:t>AFTOC &amp;</a:t>
              </a:r>
            </a:p>
            <a:p>
              <a:r>
                <a:rPr lang="en-US" altLang="en-US" sz="1050" b="1">
                  <a:solidFill>
                    <a:srgbClr val="FFFFFF"/>
                  </a:solidFill>
                  <a:cs typeface="Arial" panose="020B0604020202020204" pitchFamily="34" charset="0"/>
                </a:rPr>
                <a:t>JOCAS II</a:t>
              </a:r>
              <a:endParaRPr lang="en-US" altLang="en-US" sz="1200">
                <a:solidFill>
                  <a:srgbClr val="000000"/>
                </a:solidFill>
              </a:endParaRPr>
            </a:p>
          </p:txBody>
        </p:sp>
        <p:sp>
          <p:nvSpPr>
            <p:cNvPr id="25" name="Rectangle 45">
              <a:extLst>
                <a:ext uri="{FF2B5EF4-FFF2-40B4-BE49-F238E27FC236}">
                  <a16:creationId xmlns:a16="http://schemas.microsoft.com/office/drawing/2014/main" id="{F256F463-3DE5-B300-9EEF-49E7DA558BC0}"/>
                </a:ext>
              </a:extLst>
            </p:cNvPr>
            <p:cNvSpPr>
              <a:spLocks noChangeArrowheads="1"/>
            </p:cNvSpPr>
            <p:nvPr/>
          </p:nvSpPr>
          <p:spPr bwMode="auto">
            <a:xfrm>
              <a:off x="5890207" y="3056952"/>
              <a:ext cx="717697" cy="15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cs typeface="Arial" panose="020B0604020202020204" pitchFamily="34" charset="0"/>
                </a:rPr>
                <a:t>Cost Support</a:t>
              </a:r>
              <a:endParaRPr lang="en-US" altLang="en-US" sz="800">
                <a:solidFill>
                  <a:srgbClr val="000000"/>
                </a:solidFill>
                <a:cs typeface="Arial" panose="020B0604020202020204" pitchFamily="34" charset="0"/>
              </a:endParaRPr>
            </a:p>
          </p:txBody>
        </p:sp>
        <p:sp>
          <p:nvSpPr>
            <p:cNvPr id="26" name="Rectangle 50">
              <a:extLst>
                <a:ext uri="{FF2B5EF4-FFF2-40B4-BE49-F238E27FC236}">
                  <a16:creationId xmlns:a16="http://schemas.microsoft.com/office/drawing/2014/main" id="{4DBEDF18-6074-8080-808A-E2D386A8EA1A}"/>
                </a:ext>
              </a:extLst>
            </p:cNvPr>
            <p:cNvSpPr>
              <a:spLocks noChangeArrowheads="1"/>
            </p:cNvSpPr>
            <p:nvPr/>
          </p:nvSpPr>
          <p:spPr bwMode="auto">
            <a:xfrm>
              <a:off x="3533747" y="3064595"/>
              <a:ext cx="1072972" cy="31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FFFFFF"/>
                  </a:solidFill>
                  <a:cs typeface="Arial" panose="020B0604020202020204" pitchFamily="34" charset="0"/>
                </a:rPr>
                <a:t>Program &amp; Budget </a:t>
              </a:r>
            </a:p>
            <a:p>
              <a:pPr algn="ctr"/>
              <a:r>
                <a:rPr lang="en-US" altLang="en-US" sz="800">
                  <a:solidFill>
                    <a:srgbClr val="FFFFFF"/>
                  </a:solidFill>
                  <a:cs typeface="Arial" panose="020B0604020202020204" pitchFamily="34" charset="0"/>
                </a:rPr>
                <a:t>Formulation</a:t>
              </a:r>
              <a:endParaRPr lang="en-US" altLang="en-US" sz="800">
                <a:solidFill>
                  <a:srgbClr val="000000"/>
                </a:solidFill>
                <a:cs typeface="Arial" panose="020B0604020202020204" pitchFamily="34" charset="0"/>
              </a:endParaRPr>
            </a:p>
          </p:txBody>
        </p:sp>
        <p:sp>
          <p:nvSpPr>
            <p:cNvPr id="27" name="Rectangle 57">
              <a:extLst>
                <a:ext uri="{FF2B5EF4-FFF2-40B4-BE49-F238E27FC236}">
                  <a16:creationId xmlns:a16="http://schemas.microsoft.com/office/drawing/2014/main" id="{62072B06-D9E1-5DD3-B083-909C27B55C27}"/>
                </a:ext>
              </a:extLst>
            </p:cNvPr>
            <p:cNvSpPr>
              <a:spLocks noChangeArrowheads="1"/>
            </p:cNvSpPr>
            <p:nvPr/>
          </p:nvSpPr>
          <p:spPr bwMode="auto">
            <a:xfrm>
              <a:off x="7276681" y="3090986"/>
              <a:ext cx="540180" cy="31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FFFFFF"/>
                  </a:solidFill>
                  <a:cs typeface="Arial" panose="020B0604020202020204" pitchFamily="34" charset="0"/>
                </a:rPr>
                <a:t>Budget</a:t>
              </a:r>
            </a:p>
            <a:p>
              <a:pPr algn="ctr"/>
              <a:r>
                <a:rPr lang="en-US" altLang="en-US" sz="800">
                  <a:solidFill>
                    <a:srgbClr val="FFFFFF"/>
                  </a:solidFill>
                  <a:cs typeface="Arial" panose="020B0604020202020204" pitchFamily="34" charset="0"/>
                </a:rPr>
                <a:t>Execution</a:t>
              </a:r>
              <a:endParaRPr lang="en-US" altLang="en-US" sz="800">
                <a:solidFill>
                  <a:srgbClr val="000000"/>
                </a:solidFill>
                <a:cs typeface="Arial" panose="020B0604020202020204" pitchFamily="34" charset="0"/>
              </a:endParaRPr>
            </a:p>
          </p:txBody>
        </p:sp>
        <p:sp>
          <p:nvSpPr>
            <p:cNvPr id="28" name="Rectangle: Rounded Corners 27">
              <a:extLst>
                <a:ext uri="{FF2B5EF4-FFF2-40B4-BE49-F238E27FC236}">
                  <a16:creationId xmlns:a16="http://schemas.microsoft.com/office/drawing/2014/main" id="{C276BD4D-385C-E865-B75E-12649C283DA8}"/>
                </a:ext>
              </a:extLst>
            </p:cNvPr>
            <p:cNvSpPr/>
            <p:nvPr/>
          </p:nvSpPr>
          <p:spPr>
            <a:xfrm>
              <a:off x="1072182" y="4596216"/>
              <a:ext cx="9205861" cy="418010"/>
            </a:xfrm>
            <a:prstGeom prst="roundRect">
              <a:avLst/>
            </a:prstGeom>
            <a:solidFill>
              <a:srgbClr val="02335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latin typeface="Arial"/>
              </a:endParaRPr>
            </a:p>
          </p:txBody>
        </p:sp>
        <p:sp>
          <p:nvSpPr>
            <p:cNvPr id="29" name="Rectangle 57">
              <a:extLst>
                <a:ext uri="{FF2B5EF4-FFF2-40B4-BE49-F238E27FC236}">
                  <a16:creationId xmlns:a16="http://schemas.microsoft.com/office/drawing/2014/main" id="{266D9D9E-23F6-FCE7-072D-45B80B5C26F8}"/>
                </a:ext>
              </a:extLst>
            </p:cNvPr>
            <p:cNvSpPr>
              <a:spLocks noChangeArrowheads="1"/>
            </p:cNvSpPr>
            <p:nvPr/>
          </p:nvSpPr>
          <p:spPr bwMode="auto">
            <a:xfrm>
              <a:off x="4812049" y="3047900"/>
              <a:ext cx="717697" cy="31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FFFFFF"/>
                  </a:solidFill>
                  <a:cs typeface="Arial" panose="020B0604020202020204" pitchFamily="34" charset="0"/>
                </a:rPr>
                <a:t>Execution</a:t>
              </a:r>
            </a:p>
            <a:p>
              <a:pPr algn="ctr"/>
              <a:r>
                <a:rPr lang="en-US" altLang="en-US" sz="800">
                  <a:solidFill>
                    <a:srgbClr val="FFFFFF"/>
                  </a:solidFill>
                  <a:cs typeface="Arial" panose="020B0604020202020204" pitchFamily="34" charset="0"/>
                </a:rPr>
                <a:t>Management</a:t>
              </a:r>
              <a:endParaRPr lang="en-US" altLang="en-US" sz="800">
                <a:solidFill>
                  <a:srgbClr val="000000"/>
                </a:solidFill>
                <a:cs typeface="Arial" panose="020B0604020202020204" pitchFamily="34" charset="0"/>
              </a:endParaRPr>
            </a:p>
          </p:txBody>
        </p:sp>
        <p:cxnSp>
          <p:nvCxnSpPr>
            <p:cNvPr id="30" name="Straight Connector 29">
              <a:extLst>
                <a:ext uri="{FF2B5EF4-FFF2-40B4-BE49-F238E27FC236}">
                  <a16:creationId xmlns:a16="http://schemas.microsoft.com/office/drawing/2014/main" id="{32D3B5BC-B88E-70C8-5ABD-667B346E8772}"/>
                </a:ext>
              </a:extLst>
            </p:cNvPr>
            <p:cNvCxnSpPr/>
            <p:nvPr/>
          </p:nvCxnSpPr>
          <p:spPr>
            <a:xfrm>
              <a:off x="4677961" y="2990561"/>
              <a:ext cx="0" cy="9649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0F3BC7-C854-803F-1A18-077389EC6706}"/>
                </a:ext>
              </a:extLst>
            </p:cNvPr>
            <p:cNvCxnSpPr/>
            <p:nvPr/>
          </p:nvCxnSpPr>
          <p:spPr>
            <a:xfrm>
              <a:off x="5720719" y="2960573"/>
              <a:ext cx="0" cy="9649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29">
              <a:extLst>
                <a:ext uri="{FF2B5EF4-FFF2-40B4-BE49-F238E27FC236}">
                  <a16:creationId xmlns:a16="http://schemas.microsoft.com/office/drawing/2014/main" id="{156F40F4-3883-3489-8C2A-52AC2E0F09A5}"/>
                </a:ext>
              </a:extLst>
            </p:cNvPr>
            <p:cNvSpPr>
              <a:spLocks noChangeArrowheads="1"/>
            </p:cNvSpPr>
            <p:nvPr/>
          </p:nvSpPr>
          <p:spPr bwMode="auto">
            <a:xfrm>
              <a:off x="7647227" y="2020149"/>
              <a:ext cx="1909712" cy="42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00"/>
                  </a:solidFill>
                  <a:cs typeface="Arial" panose="020B0604020202020204" pitchFamily="34" charset="0"/>
                </a:rPr>
                <a:t>LOW CODE NO CODE/</a:t>
              </a:r>
            </a:p>
            <a:p>
              <a:pPr algn="ctr"/>
              <a:r>
                <a:rPr lang="en-US" altLang="en-US" sz="1000" b="1">
                  <a:solidFill>
                    <a:srgbClr val="000000"/>
                  </a:solidFill>
                  <a:cs typeface="Arial" panose="020B0604020202020204" pitchFamily="34" charset="0"/>
                </a:rPr>
                <a:t>OTHER</a:t>
              </a:r>
            </a:p>
          </p:txBody>
        </p:sp>
        <p:grpSp>
          <p:nvGrpSpPr>
            <p:cNvPr id="33" name="Group 32">
              <a:extLst>
                <a:ext uri="{FF2B5EF4-FFF2-40B4-BE49-F238E27FC236}">
                  <a16:creationId xmlns:a16="http://schemas.microsoft.com/office/drawing/2014/main" id="{1D62D16F-9217-979C-1D76-E128EACD1C18}"/>
                </a:ext>
              </a:extLst>
            </p:cNvPr>
            <p:cNvGrpSpPr/>
            <p:nvPr/>
          </p:nvGrpSpPr>
          <p:grpSpPr>
            <a:xfrm>
              <a:off x="4466252" y="1295427"/>
              <a:ext cx="2373798" cy="225640"/>
              <a:chOff x="4701353" y="2020886"/>
              <a:chExt cx="2373798" cy="225640"/>
            </a:xfrm>
          </p:grpSpPr>
          <p:sp>
            <p:nvSpPr>
              <p:cNvPr id="34" name="Rectangle 38">
                <a:extLst>
                  <a:ext uri="{FF2B5EF4-FFF2-40B4-BE49-F238E27FC236}">
                    <a16:creationId xmlns:a16="http://schemas.microsoft.com/office/drawing/2014/main" id="{5227C170-DAB0-41CF-7ED6-774D25916693}"/>
                  </a:ext>
                </a:extLst>
              </p:cNvPr>
              <p:cNvSpPr>
                <a:spLocks noChangeArrowheads="1"/>
              </p:cNvSpPr>
              <p:nvPr/>
            </p:nvSpPr>
            <p:spPr bwMode="auto">
              <a:xfrm>
                <a:off x="4701353" y="2020886"/>
                <a:ext cx="626776" cy="22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50" b="1" dirty="0">
                    <a:solidFill>
                      <a:srgbClr val="FFFFFF"/>
                    </a:solidFill>
                    <a:cs typeface="Arial" panose="020B0604020202020204" pitchFamily="34" charset="0"/>
                  </a:rPr>
                  <a:t>FASTR</a:t>
                </a:r>
                <a:endParaRPr lang="en-US" altLang="en-US" sz="1200" b="1" dirty="0">
                  <a:solidFill>
                    <a:srgbClr val="000000"/>
                  </a:solidFill>
                  <a:cs typeface="Arial" panose="020B0604020202020204" pitchFamily="34" charset="0"/>
                </a:endParaRPr>
              </a:p>
            </p:txBody>
          </p:sp>
          <p:sp>
            <p:nvSpPr>
              <p:cNvPr id="35" name="Rectangle 43">
                <a:extLst>
                  <a:ext uri="{FF2B5EF4-FFF2-40B4-BE49-F238E27FC236}">
                    <a16:creationId xmlns:a16="http://schemas.microsoft.com/office/drawing/2014/main" id="{317BF561-DD4A-155A-735F-A1F87D07A9C1}"/>
                  </a:ext>
                </a:extLst>
              </p:cNvPr>
              <p:cNvSpPr>
                <a:spLocks noChangeArrowheads="1"/>
              </p:cNvSpPr>
              <p:nvPr/>
            </p:nvSpPr>
            <p:spPr bwMode="auto">
              <a:xfrm>
                <a:off x="5427883" y="2068759"/>
                <a:ext cx="1647268" cy="15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cs typeface="Arial" panose="020B0604020202020204" pitchFamily="34" charset="0"/>
                  </a:rPr>
                  <a:t>Analytics &amp; Reporting (</a:t>
                </a:r>
                <a:r>
                  <a:rPr lang="en-US" altLang="en-US" sz="800" b="1">
                    <a:solidFill>
                      <a:srgbClr val="FFFFFF"/>
                    </a:solidFill>
                    <a:cs typeface="Arial" panose="020B0604020202020204" pitchFamily="34" charset="0"/>
                  </a:rPr>
                  <a:t>CDMS)</a:t>
                </a:r>
                <a:endParaRPr lang="en-US" altLang="en-US" sz="800" b="1">
                  <a:solidFill>
                    <a:srgbClr val="000000"/>
                  </a:solidFill>
                  <a:cs typeface="Arial" panose="020B0604020202020204" pitchFamily="34" charset="0"/>
                </a:endParaRPr>
              </a:p>
            </p:txBody>
          </p:sp>
        </p:grpSp>
        <p:sp>
          <p:nvSpPr>
            <p:cNvPr id="36" name="Rectangle 95">
              <a:extLst>
                <a:ext uri="{FF2B5EF4-FFF2-40B4-BE49-F238E27FC236}">
                  <a16:creationId xmlns:a16="http://schemas.microsoft.com/office/drawing/2014/main" id="{8807546F-1183-DC68-7AE9-B26A120A912C}"/>
                </a:ext>
              </a:extLst>
            </p:cNvPr>
            <p:cNvSpPr>
              <a:spLocks noChangeArrowheads="1"/>
            </p:cNvSpPr>
            <p:nvPr/>
          </p:nvSpPr>
          <p:spPr bwMode="auto">
            <a:xfrm>
              <a:off x="3439497" y="4697406"/>
              <a:ext cx="2117608" cy="22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50" b="1">
                  <a:solidFill>
                    <a:srgbClr val="FFFFFF"/>
                  </a:solidFill>
                  <a:cs typeface="Arial" panose="020B0604020202020204" pitchFamily="34" charset="0"/>
                </a:rPr>
                <a:t>FM IT SERVICES &amp; CSP</a:t>
              </a:r>
              <a:endParaRPr lang="en-US" altLang="en-US" sz="1200" b="1">
                <a:solidFill>
                  <a:srgbClr val="000000"/>
                </a:solidFill>
                <a:cs typeface="Arial" panose="020B0604020202020204" pitchFamily="34" charset="0"/>
              </a:endParaRPr>
            </a:p>
          </p:txBody>
        </p:sp>
        <p:sp>
          <p:nvSpPr>
            <p:cNvPr id="37" name="Rectangle 96">
              <a:extLst>
                <a:ext uri="{FF2B5EF4-FFF2-40B4-BE49-F238E27FC236}">
                  <a16:creationId xmlns:a16="http://schemas.microsoft.com/office/drawing/2014/main" id="{CFBE6621-8A32-4AC4-45D8-136ECA1AD747}"/>
                </a:ext>
              </a:extLst>
            </p:cNvPr>
            <p:cNvSpPr>
              <a:spLocks noChangeArrowheads="1"/>
            </p:cNvSpPr>
            <p:nvPr/>
          </p:nvSpPr>
          <p:spPr bwMode="auto">
            <a:xfrm>
              <a:off x="5871896" y="4723474"/>
              <a:ext cx="1605275" cy="15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cs typeface="Arial" panose="020B0604020202020204" pitchFamily="34" charset="0"/>
                </a:rPr>
                <a:t>Customer Service Workflows </a:t>
              </a:r>
              <a:endParaRPr lang="en-US" altLang="en-US" sz="800">
                <a:solidFill>
                  <a:srgbClr val="000000"/>
                </a:solidFill>
                <a:cs typeface="Arial" panose="020B0604020202020204" pitchFamily="34" charset="0"/>
              </a:endParaRPr>
            </a:p>
          </p:txBody>
        </p:sp>
        <p:cxnSp>
          <p:nvCxnSpPr>
            <p:cNvPr id="38" name="Straight Connector 37">
              <a:extLst>
                <a:ext uri="{FF2B5EF4-FFF2-40B4-BE49-F238E27FC236}">
                  <a16:creationId xmlns:a16="http://schemas.microsoft.com/office/drawing/2014/main" id="{728CB68C-4880-9D74-1C6C-06BD6BD8368F}"/>
                </a:ext>
              </a:extLst>
            </p:cNvPr>
            <p:cNvCxnSpPr/>
            <p:nvPr/>
          </p:nvCxnSpPr>
          <p:spPr>
            <a:xfrm>
              <a:off x="8128823" y="2960573"/>
              <a:ext cx="0" cy="9649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2">
              <a:extLst>
                <a:ext uri="{FF2B5EF4-FFF2-40B4-BE49-F238E27FC236}">
                  <a16:creationId xmlns:a16="http://schemas.microsoft.com/office/drawing/2014/main" id="{8600D07D-91DF-8FAD-F330-92C75C7535C8}"/>
                </a:ext>
              </a:extLst>
            </p:cNvPr>
            <p:cNvSpPr>
              <a:spLocks noChangeArrowheads="1"/>
            </p:cNvSpPr>
            <p:nvPr/>
          </p:nvSpPr>
          <p:spPr bwMode="auto">
            <a:xfrm>
              <a:off x="8223094" y="3573237"/>
              <a:ext cx="543953" cy="22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50" b="1">
                  <a:solidFill>
                    <a:srgbClr val="FFFFFF"/>
                  </a:solidFill>
                  <a:cs typeface="Arial" panose="020B0604020202020204" pitchFamily="34" charset="0"/>
                </a:rPr>
                <a:t>EGRC</a:t>
              </a:r>
              <a:endParaRPr lang="en-US" altLang="en-US" sz="1200" b="1">
                <a:solidFill>
                  <a:srgbClr val="000000"/>
                </a:solidFill>
                <a:cs typeface="Arial" panose="020B0604020202020204" pitchFamily="34" charset="0"/>
              </a:endParaRPr>
            </a:p>
          </p:txBody>
        </p:sp>
        <p:sp>
          <p:nvSpPr>
            <p:cNvPr id="40" name="Rectangle 57">
              <a:extLst>
                <a:ext uri="{FF2B5EF4-FFF2-40B4-BE49-F238E27FC236}">
                  <a16:creationId xmlns:a16="http://schemas.microsoft.com/office/drawing/2014/main" id="{EF836D76-74BF-D60D-693D-468F6D1F3790}"/>
                </a:ext>
              </a:extLst>
            </p:cNvPr>
            <p:cNvSpPr>
              <a:spLocks noChangeArrowheads="1"/>
            </p:cNvSpPr>
            <p:nvPr/>
          </p:nvSpPr>
          <p:spPr bwMode="auto">
            <a:xfrm>
              <a:off x="8268382" y="3085193"/>
              <a:ext cx="280588" cy="15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FFFFFF"/>
                  </a:solidFill>
                  <a:cs typeface="Arial" panose="020B0604020202020204" pitchFamily="34" charset="0"/>
                </a:rPr>
                <a:t>Audit</a:t>
              </a:r>
              <a:endParaRPr lang="en-US" altLang="en-US" sz="800">
                <a:solidFill>
                  <a:srgbClr val="000000"/>
                </a:solidFill>
                <a:cs typeface="Arial" panose="020B0604020202020204" pitchFamily="34" charset="0"/>
              </a:endParaRPr>
            </a:p>
          </p:txBody>
        </p:sp>
        <p:sp>
          <p:nvSpPr>
            <p:cNvPr id="41" name="Rectangle: Rounded Corners 40">
              <a:extLst>
                <a:ext uri="{FF2B5EF4-FFF2-40B4-BE49-F238E27FC236}">
                  <a16:creationId xmlns:a16="http://schemas.microsoft.com/office/drawing/2014/main" id="{850053A6-E59B-BE5A-3152-1C6A33290253}"/>
                </a:ext>
              </a:extLst>
            </p:cNvPr>
            <p:cNvSpPr/>
            <p:nvPr/>
          </p:nvSpPr>
          <p:spPr>
            <a:xfrm>
              <a:off x="10355255" y="4824410"/>
              <a:ext cx="1598100" cy="1446280"/>
            </a:xfrm>
            <a:prstGeom prst="roundRect">
              <a:avLst/>
            </a:prstGeom>
            <a:solidFill>
              <a:schemeClr val="tx1">
                <a:lumMod val="65000"/>
                <a:lumOff val="3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rgbClr val="FFFFFF"/>
                  </a:solidFill>
                  <a:latin typeface="Arial"/>
                </a:rPr>
                <a:t> </a:t>
              </a:r>
            </a:p>
          </p:txBody>
        </p:sp>
        <p:cxnSp>
          <p:nvCxnSpPr>
            <p:cNvPr id="42" name="Straight Arrow Connector 41">
              <a:extLst>
                <a:ext uri="{FF2B5EF4-FFF2-40B4-BE49-F238E27FC236}">
                  <a16:creationId xmlns:a16="http://schemas.microsoft.com/office/drawing/2014/main" id="{F24C4851-BDD8-DB1B-791D-5D5A612AACAB}"/>
                </a:ext>
              </a:extLst>
            </p:cNvPr>
            <p:cNvCxnSpPr>
              <a:cxnSpLocks/>
            </p:cNvCxnSpPr>
            <p:nvPr/>
          </p:nvCxnSpPr>
          <p:spPr>
            <a:xfrm>
              <a:off x="11117541" y="3531479"/>
              <a:ext cx="0" cy="118158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43" name="Rectangle 32">
              <a:extLst>
                <a:ext uri="{FF2B5EF4-FFF2-40B4-BE49-F238E27FC236}">
                  <a16:creationId xmlns:a16="http://schemas.microsoft.com/office/drawing/2014/main" id="{76F657A6-B1C8-B3A1-FAAB-052C67EBC072}"/>
                </a:ext>
              </a:extLst>
            </p:cNvPr>
            <p:cNvSpPr>
              <a:spLocks noChangeArrowheads="1"/>
            </p:cNvSpPr>
            <p:nvPr/>
          </p:nvSpPr>
          <p:spPr bwMode="auto">
            <a:xfrm>
              <a:off x="10418830" y="4991152"/>
              <a:ext cx="1461730" cy="45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a:solidFill>
                    <a:srgbClr val="FFFFFF"/>
                  </a:solidFill>
                  <a:cs typeface="Arial" panose="020B0604020202020204" pitchFamily="34" charset="0"/>
                </a:rPr>
                <a:t>OTHER NON-FM</a:t>
              </a:r>
            </a:p>
            <a:p>
              <a:pPr algn="ctr"/>
              <a:r>
                <a:rPr lang="en-US" altLang="en-US" sz="1050" b="1">
                  <a:solidFill>
                    <a:srgbClr val="FFFFFF"/>
                  </a:solidFill>
                  <a:cs typeface="Arial" panose="020B0604020202020204" pitchFamily="34" charset="0"/>
                </a:rPr>
                <a:t>SYSTEMS</a:t>
              </a:r>
              <a:endParaRPr lang="en-US" altLang="en-US" sz="1200" b="1">
                <a:solidFill>
                  <a:srgbClr val="FFFFFF"/>
                </a:solidFill>
                <a:cs typeface="Arial" panose="020B0604020202020204" pitchFamily="34" charset="0"/>
              </a:endParaRPr>
            </a:p>
          </p:txBody>
        </p:sp>
        <p:sp>
          <p:nvSpPr>
            <p:cNvPr id="44" name="Rectangle 57">
              <a:extLst>
                <a:ext uri="{FF2B5EF4-FFF2-40B4-BE49-F238E27FC236}">
                  <a16:creationId xmlns:a16="http://schemas.microsoft.com/office/drawing/2014/main" id="{C2345196-B5CC-7A88-5901-BEA4720DD67C}"/>
                </a:ext>
              </a:extLst>
            </p:cNvPr>
            <p:cNvSpPr>
              <a:spLocks noChangeArrowheads="1"/>
            </p:cNvSpPr>
            <p:nvPr/>
          </p:nvSpPr>
          <p:spPr bwMode="auto">
            <a:xfrm>
              <a:off x="10939427" y="5548133"/>
              <a:ext cx="421838" cy="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600">
                  <a:solidFill>
                    <a:srgbClr val="FFFFFF"/>
                  </a:solidFill>
                  <a:cs typeface="Arial" panose="020B0604020202020204" pitchFamily="34" charset="0"/>
                </a:rPr>
                <a:t>AFIPPS</a:t>
              </a:r>
              <a:br>
                <a:rPr lang="en-US" altLang="en-US" sz="600">
                  <a:solidFill>
                    <a:srgbClr val="FFFFFF"/>
                  </a:solidFill>
                  <a:cs typeface="Arial" panose="020B0604020202020204" pitchFamily="34" charset="0"/>
                </a:rPr>
              </a:br>
              <a:r>
                <a:rPr lang="en-US" altLang="en-US" sz="600">
                  <a:solidFill>
                    <a:srgbClr val="FFFFFF"/>
                  </a:solidFill>
                  <a:cs typeface="Arial" panose="020B0604020202020204" pitchFamily="34" charset="0"/>
                </a:rPr>
                <a:t>ARTEMIS</a:t>
              </a:r>
            </a:p>
            <a:p>
              <a:pPr algn="ctr"/>
              <a:r>
                <a:rPr lang="en-US" altLang="en-US" sz="600">
                  <a:solidFill>
                    <a:srgbClr val="FFFFFF"/>
                  </a:solidFill>
                  <a:cs typeface="Arial" panose="020B0604020202020204" pitchFamily="34" charset="0"/>
                </a:rPr>
                <a:t>CON-IT</a:t>
              </a:r>
            </a:p>
            <a:p>
              <a:pPr algn="ctr"/>
              <a:r>
                <a:rPr lang="en-US" altLang="en-US" sz="600">
                  <a:solidFill>
                    <a:srgbClr val="FFFFFF"/>
                  </a:solidFill>
                  <a:cs typeface="Arial" panose="020B0604020202020204" pitchFamily="34" charset="0"/>
                </a:rPr>
                <a:t>ATAAPS</a:t>
              </a:r>
            </a:p>
          </p:txBody>
        </p:sp>
        <p:sp>
          <p:nvSpPr>
            <p:cNvPr id="45" name="Rectangle 57">
              <a:extLst>
                <a:ext uri="{FF2B5EF4-FFF2-40B4-BE49-F238E27FC236}">
                  <a16:creationId xmlns:a16="http://schemas.microsoft.com/office/drawing/2014/main" id="{8709EC9C-DCA6-84DD-7F22-8C38FDDA9B2E}"/>
                </a:ext>
              </a:extLst>
            </p:cNvPr>
            <p:cNvSpPr>
              <a:spLocks noChangeArrowheads="1"/>
            </p:cNvSpPr>
            <p:nvPr/>
          </p:nvSpPr>
          <p:spPr bwMode="auto">
            <a:xfrm>
              <a:off x="8962508" y="3077696"/>
              <a:ext cx="339761" cy="15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FFFFFF"/>
                  </a:solidFill>
                  <a:cs typeface="Arial" panose="020B0604020202020204" pitchFamily="34" charset="0"/>
                </a:rPr>
                <a:t>Travel</a:t>
              </a:r>
              <a:endParaRPr lang="en-US" altLang="en-US" sz="800">
                <a:solidFill>
                  <a:srgbClr val="000000"/>
                </a:solidFill>
                <a:cs typeface="Arial" panose="020B0604020202020204" pitchFamily="34" charset="0"/>
              </a:endParaRPr>
            </a:p>
          </p:txBody>
        </p:sp>
        <p:cxnSp>
          <p:nvCxnSpPr>
            <p:cNvPr id="46" name="Straight Connector 45">
              <a:extLst>
                <a:ext uri="{FF2B5EF4-FFF2-40B4-BE49-F238E27FC236}">
                  <a16:creationId xmlns:a16="http://schemas.microsoft.com/office/drawing/2014/main" id="{E21D5037-F7BD-6120-B623-7E95017737A6}"/>
                </a:ext>
              </a:extLst>
            </p:cNvPr>
            <p:cNvCxnSpPr/>
            <p:nvPr/>
          </p:nvCxnSpPr>
          <p:spPr>
            <a:xfrm>
              <a:off x="8770879" y="2960573"/>
              <a:ext cx="0" cy="9649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6D5287B-3F89-C46E-926B-261F6712650F}"/>
                </a:ext>
              </a:extLst>
            </p:cNvPr>
            <p:cNvCxnSpPr/>
            <p:nvPr/>
          </p:nvCxnSpPr>
          <p:spPr>
            <a:xfrm>
              <a:off x="9489730" y="2960573"/>
              <a:ext cx="0" cy="9649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32">
              <a:extLst>
                <a:ext uri="{FF2B5EF4-FFF2-40B4-BE49-F238E27FC236}">
                  <a16:creationId xmlns:a16="http://schemas.microsoft.com/office/drawing/2014/main" id="{78BC0516-5015-B320-88B9-7E7CC5E4C486}"/>
                </a:ext>
              </a:extLst>
            </p:cNvPr>
            <p:cNvSpPr>
              <a:spLocks noChangeArrowheads="1"/>
            </p:cNvSpPr>
            <p:nvPr/>
          </p:nvSpPr>
          <p:spPr bwMode="auto">
            <a:xfrm>
              <a:off x="8901737" y="3573239"/>
              <a:ext cx="523806" cy="22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50" b="1">
                  <a:solidFill>
                    <a:srgbClr val="FFFFFF"/>
                  </a:solidFill>
                  <a:cs typeface="Arial" panose="020B0604020202020204" pitchFamily="34" charset="0"/>
                </a:rPr>
                <a:t>PCSA</a:t>
              </a:r>
              <a:endParaRPr lang="en-US" altLang="en-US" sz="1200" b="1">
                <a:solidFill>
                  <a:srgbClr val="000000"/>
                </a:solidFill>
                <a:cs typeface="Arial" panose="020B0604020202020204" pitchFamily="34" charset="0"/>
              </a:endParaRPr>
            </a:p>
          </p:txBody>
        </p:sp>
        <p:sp>
          <p:nvSpPr>
            <p:cNvPr id="49" name="Rectangle 32">
              <a:extLst>
                <a:ext uri="{FF2B5EF4-FFF2-40B4-BE49-F238E27FC236}">
                  <a16:creationId xmlns:a16="http://schemas.microsoft.com/office/drawing/2014/main" id="{DBF7509A-37EF-4C70-DA4B-20FFEBADEB32}"/>
                </a:ext>
              </a:extLst>
            </p:cNvPr>
            <p:cNvSpPr>
              <a:spLocks noChangeArrowheads="1"/>
            </p:cNvSpPr>
            <p:nvPr/>
          </p:nvSpPr>
          <p:spPr bwMode="auto">
            <a:xfrm>
              <a:off x="9637217" y="3573239"/>
              <a:ext cx="555145" cy="22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50" b="1">
                  <a:solidFill>
                    <a:srgbClr val="FFFFFF"/>
                  </a:solidFill>
                  <a:cs typeface="Arial" panose="020B0604020202020204" pitchFamily="34" charset="0"/>
                </a:rPr>
                <a:t>RPA’s</a:t>
              </a:r>
              <a:endParaRPr lang="en-US" altLang="en-US" sz="1200" b="1">
                <a:solidFill>
                  <a:srgbClr val="000000"/>
                </a:solidFill>
                <a:cs typeface="Arial" panose="020B0604020202020204" pitchFamily="34" charset="0"/>
              </a:endParaRPr>
            </a:p>
          </p:txBody>
        </p:sp>
        <p:cxnSp>
          <p:nvCxnSpPr>
            <p:cNvPr id="50" name="Straight Connector 49">
              <a:extLst>
                <a:ext uri="{FF2B5EF4-FFF2-40B4-BE49-F238E27FC236}">
                  <a16:creationId xmlns:a16="http://schemas.microsoft.com/office/drawing/2014/main" id="{832FD83C-7C4D-193E-16AA-6983A536F241}"/>
                </a:ext>
              </a:extLst>
            </p:cNvPr>
            <p:cNvCxnSpPr/>
            <p:nvPr/>
          </p:nvCxnSpPr>
          <p:spPr>
            <a:xfrm flipH="1">
              <a:off x="10355255" y="3533591"/>
              <a:ext cx="762286" cy="0"/>
            </a:xfrm>
            <a:prstGeom prst="line">
              <a:avLst/>
            </a:prstGeom>
            <a:ln w="15875"/>
          </p:spPr>
          <p:style>
            <a:lnRef idx="1">
              <a:schemeClr val="dk1"/>
            </a:lnRef>
            <a:fillRef idx="0">
              <a:schemeClr val="dk1"/>
            </a:fillRef>
            <a:effectRef idx="0">
              <a:schemeClr val="dk1"/>
            </a:effectRef>
            <a:fontRef idx="minor">
              <a:schemeClr val="tx1"/>
            </a:fontRef>
          </p:style>
        </p:cxnSp>
        <p:sp>
          <p:nvSpPr>
            <p:cNvPr id="51" name="Rectangle 57">
              <a:extLst>
                <a:ext uri="{FF2B5EF4-FFF2-40B4-BE49-F238E27FC236}">
                  <a16:creationId xmlns:a16="http://schemas.microsoft.com/office/drawing/2014/main" id="{9334DAB9-808E-540E-717E-088FE4E61F56}"/>
                </a:ext>
              </a:extLst>
            </p:cNvPr>
            <p:cNvSpPr>
              <a:spLocks noChangeArrowheads="1"/>
            </p:cNvSpPr>
            <p:nvPr/>
          </p:nvSpPr>
          <p:spPr bwMode="auto">
            <a:xfrm>
              <a:off x="9596332" y="3021735"/>
              <a:ext cx="498188" cy="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FFFFFF"/>
                  </a:solidFill>
                  <a:cs typeface="Arial" panose="020B0604020202020204" pitchFamily="34" charset="0"/>
                </a:rPr>
                <a:t>Ad hoc</a:t>
              </a:r>
              <a:br>
                <a:rPr lang="en-US" altLang="en-US" sz="800">
                  <a:solidFill>
                    <a:srgbClr val="FFFFFF"/>
                  </a:solidFill>
                  <a:cs typeface="Arial" panose="020B0604020202020204" pitchFamily="34" charset="0"/>
                </a:rPr>
              </a:br>
              <a:r>
                <a:rPr lang="en-US" altLang="en-US" sz="800">
                  <a:solidFill>
                    <a:srgbClr val="FFFFFF"/>
                  </a:solidFill>
                  <a:cs typeface="Arial" panose="020B0604020202020204" pitchFamily="34" charset="0"/>
                </a:rPr>
                <a:t>Business</a:t>
              </a:r>
            </a:p>
            <a:p>
              <a:pPr algn="ctr"/>
              <a:r>
                <a:rPr lang="en-US" altLang="en-US" sz="800">
                  <a:solidFill>
                    <a:srgbClr val="FFFFFF"/>
                  </a:solidFill>
                  <a:cs typeface="Arial" panose="020B0604020202020204" pitchFamily="34" charset="0"/>
                </a:rPr>
                <a:t>Tools</a:t>
              </a:r>
              <a:endParaRPr lang="en-US" altLang="en-US" sz="800">
                <a:solidFill>
                  <a:srgbClr val="000000"/>
                </a:solidFill>
                <a:cs typeface="Arial" panose="020B0604020202020204" pitchFamily="34" charset="0"/>
              </a:endParaRPr>
            </a:p>
          </p:txBody>
        </p:sp>
        <p:sp>
          <p:nvSpPr>
            <p:cNvPr id="52" name="Rectangle: Rounded Corners 51">
              <a:extLst>
                <a:ext uri="{FF2B5EF4-FFF2-40B4-BE49-F238E27FC236}">
                  <a16:creationId xmlns:a16="http://schemas.microsoft.com/office/drawing/2014/main" id="{FEBF212A-995C-36DE-E9C7-4AD4173AD7BD}"/>
                </a:ext>
              </a:extLst>
            </p:cNvPr>
            <p:cNvSpPr/>
            <p:nvPr/>
          </p:nvSpPr>
          <p:spPr>
            <a:xfrm>
              <a:off x="1787866" y="3611767"/>
              <a:ext cx="834343" cy="582320"/>
            </a:xfrm>
            <a:prstGeom prst="roundRect">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latin typeface="Arial"/>
              </a:endParaRPr>
            </a:p>
          </p:txBody>
        </p:sp>
        <p:grpSp>
          <p:nvGrpSpPr>
            <p:cNvPr id="53" name="Group 52">
              <a:extLst>
                <a:ext uri="{FF2B5EF4-FFF2-40B4-BE49-F238E27FC236}">
                  <a16:creationId xmlns:a16="http://schemas.microsoft.com/office/drawing/2014/main" id="{5D143B81-0B56-315D-5603-09A043ED8385}"/>
                </a:ext>
              </a:extLst>
            </p:cNvPr>
            <p:cNvGrpSpPr/>
            <p:nvPr/>
          </p:nvGrpSpPr>
          <p:grpSpPr>
            <a:xfrm>
              <a:off x="1697839" y="3655574"/>
              <a:ext cx="1014397" cy="502942"/>
              <a:chOff x="1687002" y="3657796"/>
              <a:chExt cx="1014397" cy="502942"/>
            </a:xfrm>
          </p:grpSpPr>
          <p:sp>
            <p:nvSpPr>
              <p:cNvPr id="54" name="Rectangle 29">
                <a:extLst>
                  <a:ext uri="{FF2B5EF4-FFF2-40B4-BE49-F238E27FC236}">
                    <a16:creationId xmlns:a16="http://schemas.microsoft.com/office/drawing/2014/main" id="{B3CB5654-56A2-7016-C0D7-21A857E0E4DF}"/>
                  </a:ext>
                </a:extLst>
              </p:cNvPr>
              <p:cNvSpPr>
                <a:spLocks noChangeArrowheads="1"/>
              </p:cNvSpPr>
              <p:nvPr/>
            </p:nvSpPr>
            <p:spPr bwMode="auto">
              <a:xfrm>
                <a:off x="1787866" y="3954188"/>
                <a:ext cx="760796" cy="2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dirty="0">
                    <a:solidFill>
                      <a:srgbClr val="FFFFFF"/>
                    </a:solidFill>
                    <a:cs typeface="Arial" panose="020B0604020202020204" pitchFamily="34" charset="0"/>
                  </a:rPr>
                  <a:t>MRO</a:t>
                </a:r>
                <a:endParaRPr lang="en-US" altLang="en-US" sz="1200" b="1" dirty="0">
                  <a:solidFill>
                    <a:srgbClr val="000000"/>
                  </a:solidFill>
                  <a:cs typeface="Arial" panose="020B0604020202020204" pitchFamily="34" charset="0"/>
                </a:endParaRPr>
              </a:p>
            </p:txBody>
          </p:sp>
          <p:sp>
            <p:nvSpPr>
              <p:cNvPr id="55" name="Rectangle 40">
                <a:extLst>
                  <a:ext uri="{FF2B5EF4-FFF2-40B4-BE49-F238E27FC236}">
                    <a16:creationId xmlns:a16="http://schemas.microsoft.com/office/drawing/2014/main" id="{707C6E2C-D7FC-79EF-E439-425D3CFA4EA9}"/>
                  </a:ext>
                </a:extLst>
              </p:cNvPr>
              <p:cNvSpPr>
                <a:spLocks noChangeArrowheads="1"/>
              </p:cNvSpPr>
              <p:nvPr/>
            </p:nvSpPr>
            <p:spPr bwMode="auto">
              <a:xfrm>
                <a:off x="1687002" y="3657796"/>
                <a:ext cx="1014397" cy="25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600">
                    <a:solidFill>
                      <a:srgbClr val="FFFFFF"/>
                    </a:solidFill>
                    <a:cs typeface="Arial" panose="020B0604020202020204" pitchFamily="34" charset="0"/>
                  </a:rPr>
                  <a:t>WCF</a:t>
                </a:r>
              </a:p>
              <a:p>
                <a:pPr algn="ctr"/>
                <a:r>
                  <a:rPr lang="en-US" altLang="en-US" sz="600">
                    <a:solidFill>
                      <a:srgbClr val="FFFFFF"/>
                    </a:solidFill>
                    <a:cs typeface="Arial" panose="020B0604020202020204" pitchFamily="34" charset="0"/>
                  </a:rPr>
                  <a:t>Accounting</a:t>
                </a:r>
                <a:endParaRPr lang="en-US" altLang="en-US" sz="1200">
                  <a:solidFill>
                    <a:srgbClr val="000000"/>
                  </a:solidFill>
                  <a:cs typeface="Arial" panose="020B0604020202020204" pitchFamily="34" charset="0"/>
                </a:endParaRPr>
              </a:p>
            </p:txBody>
          </p:sp>
        </p:grpSp>
      </p:grpSp>
    </p:spTree>
    <p:extLst>
      <p:ext uri="{BB962C8B-B14F-4D97-AF65-F5344CB8AC3E}">
        <p14:creationId xmlns:p14="http://schemas.microsoft.com/office/powerpoint/2010/main" val="207165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AI-generated content may be incorrect.">
            <a:extLst>
              <a:ext uri="{FF2B5EF4-FFF2-40B4-BE49-F238E27FC236}">
                <a16:creationId xmlns:a16="http://schemas.microsoft.com/office/drawing/2014/main" id="{0562F569-8F31-665F-E9F2-BB1EE94F9674}"/>
              </a:ext>
            </a:extLst>
          </p:cNvPr>
          <p:cNvPicPr>
            <a:picLocks noChangeAspect="1"/>
          </p:cNvPicPr>
          <p:nvPr/>
        </p:nvPicPr>
        <p:blipFill>
          <a:blip r:embed="rId3" cstate="print">
            <a:extLst>
              <a:ext uri="{28A0092B-C50C-407E-A947-70E740481C1C}">
                <a14:useLocalDpi xmlns:a14="http://schemas.microsoft.com/office/drawing/2010/main" val="0"/>
              </a:ext>
            </a:extLst>
          </a:blip>
          <a:srcRect t="14378" b="779"/>
          <a:stretch/>
        </p:blipFill>
        <p:spPr>
          <a:xfrm>
            <a:off x="0" y="1259840"/>
            <a:ext cx="12192000" cy="5166361"/>
          </a:xfrm>
          <a:prstGeom prst="rect">
            <a:avLst/>
          </a:prstGeom>
        </p:spPr>
      </p:pic>
      <p:sp>
        <p:nvSpPr>
          <p:cNvPr id="2" name="Title 1">
            <a:extLst>
              <a:ext uri="{FF2B5EF4-FFF2-40B4-BE49-F238E27FC236}">
                <a16:creationId xmlns:a16="http://schemas.microsoft.com/office/drawing/2014/main" id="{902A8E6C-F350-050B-6649-8B4B81D0C756}"/>
              </a:ext>
            </a:extLst>
          </p:cNvPr>
          <p:cNvSpPr>
            <a:spLocks noGrp="1"/>
          </p:cNvSpPr>
          <p:nvPr>
            <p:ph type="title"/>
          </p:nvPr>
        </p:nvSpPr>
        <p:spPr/>
        <p:txBody>
          <a:bodyPr/>
          <a:lstStyle/>
          <a:p>
            <a:r>
              <a:rPr lang="en-US" sz="3200">
                <a:solidFill>
                  <a:srgbClr val="02335E"/>
                </a:solidFill>
                <a:latin typeface="Arial" panose="020B0604020202020204" pitchFamily="34" charset="0"/>
                <a:cs typeface="Arial" panose="020B0604020202020204" pitchFamily="34" charset="0"/>
              </a:rPr>
              <a:t>Potential Rationalization Path</a:t>
            </a:r>
          </a:p>
        </p:txBody>
      </p:sp>
      <p:sp>
        <p:nvSpPr>
          <p:cNvPr id="4" name="Slide Number Placeholder 3">
            <a:extLst>
              <a:ext uri="{FF2B5EF4-FFF2-40B4-BE49-F238E27FC236}">
                <a16:creationId xmlns:a16="http://schemas.microsoft.com/office/drawing/2014/main" id="{73F9A547-D694-F842-F315-C043F97DC4A9}"/>
              </a:ext>
            </a:extLst>
          </p:cNvPr>
          <p:cNvSpPr>
            <a:spLocks noGrp="1"/>
          </p:cNvSpPr>
          <p:nvPr>
            <p:ph type="sldNum" sz="quarter" idx="11"/>
          </p:nvPr>
        </p:nvSpPr>
        <p:spPr/>
        <p:txBody>
          <a:bodyPr/>
          <a:lstStyle/>
          <a:p>
            <a:pPr marL="25400"/>
            <a:fld id="{81D60167-4931-47E6-BA6A-407CBD079E47}" type="slidenum">
              <a:rPr lang="en-US" spc="-5"/>
              <a:pPr marL="25400"/>
              <a:t>15</a:t>
            </a:fld>
            <a:endParaRPr lang="en-US" spc="-5"/>
          </a:p>
        </p:txBody>
      </p:sp>
      <p:grpSp>
        <p:nvGrpSpPr>
          <p:cNvPr id="40" name="Group 39">
            <a:extLst>
              <a:ext uri="{FF2B5EF4-FFF2-40B4-BE49-F238E27FC236}">
                <a16:creationId xmlns:a16="http://schemas.microsoft.com/office/drawing/2014/main" id="{75C05B3B-65AD-C701-E9D9-B4E7879DC87E}"/>
              </a:ext>
            </a:extLst>
          </p:cNvPr>
          <p:cNvGrpSpPr/>
          <p:nvPr/>
        </p:nvGrpSpPr>
        <p:grpSpPr>
          <a:xfrm>
            <a:off x="1262584" y="1670374"/>
            <a:ext cx="6741934" cy="3927786"/>
            <a:chOff x="5462330" y="1903541"/>
            <a:chExt cx="6136755" cy="3418041"/>
          </a:xfrm>
        </p:grpSpPr>
        <p:sp>
          <p:nvSpPr>
            <p:cNvPr id="11" name="TextBox 10">
              <a:extLst>
                <a:ext uri="{FF2B5EF4-FFF2-40B4-BE49-F238E27FC236}">
                  <a16:creationId xmlns:a16="http://schemas.microsoft.com/office/drawing/2014/main" id="{0B9A4828-570B-17E0-66EF-1D5B92E0BDC2}"/>
                </a:ext>
              </a:extLst>
            </p:cNvPr>
            <p:cNvSpPr txBox="1"/>
            <p:nvPr/>
          </p:nvSpPr>
          <p:spPr>
            <a:xfrm>
              <a:off x="8074329" y="2171329"/>
              <a:ext cx="2953636" cy="330328"/>
            </a:xfrm>
            <a:prstGeom prst="rect">
              <a:avLst/>
            </a:prstGeom>
            <a:noFill/>
          </p:spPr>
          <p:txBody>
            <a:bodyPr wrap="square" lIns="91440" tIns="45720" rIns="91440" bIns="45720" anchor="t">
              <a:spAutoFit/>
            </a:bodyPr>
            <a:lstStyle/>
            <a:p>
              <a:pPr algn="r"/>
              <a:r>
                <a:rPr lang="en-US" sz="2800" b="1" baseline="30000">
                  <a:solidFill>
                    <a:srgbClr val="02335E"/>
                  </a:solidFill>
                  <a:latin typeface="Arial"/>
                  <a:cs typeface="Arial"/>
                </a:rPr>
                <a:t>75% REDUCTION </a:t>
              </a:r>
              <a:endParaRPr lang="en-US" sz="2800" b="1" baseline="30000">
                <a:solidFill>
                  <a:srgbClr val="02335E"/>
                </a:solidFill>
                <a:cs typeface="Arial" panose="020B0604020202020204" pitchFamily="34" charset="0"/>
              </a:endParaRPr>
            </a:p>
          </p:txBody>
        </p:sp>
        <p:sp>
          <p:nvSpPr>
            <p:cNvPr id="17" name="Parallelogram 16">
              <a:extLst>
                <a:ext uri="{FF2B5EF4-FFF2-40B4-BE49-F238E27FC236}">
                  <a16:creationId xmlns:a16="http://schemas.microsoft.com/office/drawing/2014/main" id="{E127D941-9A9D-18FB-C67B-560C1AEAA8C8}"/>
                </a:ext>
              </a:extLst>
            </p:cNvPr>
            <p:cNvSpPr/>
            <p:nvPr/>
          </p:nvSpPr>
          <p:spPr bwMode="auto">
            <a:xfrm rot="20083697">
              <a:off x="7493783" y="4715318"/>
              <a:ext cx="794008" cy="606264"/>
            </a:xfrm>
            <a:prstGeom prst="parallelogram">
              <a:avLst>
                <a:gd name="adj" fmla="val 46004"/>
              </a:avLst>
            </a:prstGeom>
            <a:solidFill>
              <a:srgbClr val="4176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8" name="Parallelogram 17">
              <a:extLst>
                <a:ext uri="{FF2B5EF4-FFF2-40B4-BE49-F238E27FC236}">
                  <a16:creationId xmlns:a16="http://schemas.microsoft.com/office/drawing/2014/main" id="{DB6C5B62-6C3E-BF47-D152-049B91C11AD8}"/>
                </a:ext>
              </a:extLst>
            </p:cNvPr>
            <p:cNvSpPr/>
            <p:nvPr/>
          </p:nvSpPr>
          <p:spPr bwMode="auto">
            <a:xfrm rot="20083697">
              <a:off x="8157811" y="4428240"/>
              <a:ext cx="787505" cy="606264"/>
            </a:xfrm>
            <a:prstGeom prst="parallelogram">
              <a:avLst>
                <a:gd name="adj" fmla="val 46004"/>
              </a:avLst>
            </a:prstGeom>
            <a:solidFill>
              <a:srgbClr val="4176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9" name="Parallelogram 18">
              <a:extLst>
                <a:ext uri="{FF2B5EF4-FFF2-40B4-BE49-F238E27FC236}">
                  <a16:creationId xmlns:a16="http://schemas.microsoft.com/office/drawing/2014/main" id="{4099071A-5258-9BCB-E69F-A4575A5EAD64}"/>
                </a:ext>
              </a:extLst>
            </p:cNvPr>
            <p:cNvSpPr/>
            <p:nvPr/>
          </p:nvSpPr>
          <p:spPr bwMode="auto">
            <a:xfrm rot="20103531">
              <a:off x="8824198" y="4129389"/>
              <a:ext cx="787505" cy="606264"/>
            </a:xfrm>
            <a:prstGeom prst="parallelogram">
              <a:avLst>
                <a:gd name="adj" fmla="val 46950"/>
              </a:avLst>
            </a:prstGeom>
            <a:solidFill>
              <a:srgbClr val="4176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0" name="Parallelogram 19">
              <a:extLst>
                <a:ext uri="{FF2B5EF4-FFF2-40B4-BE49-F238E27FC236}">
                  <a16:creationId xmlns:a16="http://schemas.microsoft.com/office/drawing/2014/main" id="{0098E8E0-26CC-BCD1-C422-088BC8F6B979}"/>
                </a:ext>
              </a:extLst>
            </p:cNvPr>
            <p:cNvSpPr/>
            <p:nvPr/>
          </p:nvSpPr>
          <p:spPr bwMode="auto">
            <a:xfrm rot="20083697">
              <a:off x="9494598" y="3840087"/>
              <a:ext cx="787505" cy="606264"/>
            </a:xfrm>
            <a:prstGeom prst="parallelogram">
              <a:avLst>
                <a:gd name="adj" fmla="val 46004"/>
              </a:avLst>
            </a:prstGeom>
            <a:solidFill>
              <a:srgbClr val="4176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1" name="Parallelogram 20">
              <a:extLst>
                <a:ext uri="{FF2B5EF4-FFF2-40B4-BE49-F238E27FC236}">
                  <a16:creationId xmlns:a16="http://schemas.microsoft.com/office/drawing/2014/main" id="{520F11BC-61AB-857D-9606-E0611F4E4402}"/>
                </a:ext>
              </a:extLst>
            </p:cNvPr>
            <p:cNvSpPr/>
            <p:nvPr/>
          </p:nvSpPr>
          <p:spPr bwMode="auto">
            <a:xfrm rot="20083697">
              <a:off x="10185949" y="3543805"/>
              <a:ext cx="787505" cy="606264"/>
            </a:xfrm>
            <a:prstGeom prst="parallelogram">
              <a:avLst>
                <a:gd name="adj" fmla="val 46004"/>
              </a:avLst>
            </a:prstGeom>
            <a:solidFill>
              <a:srgbClr val="4176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7" name="TextBox 26">
              <a:extLst>
                <a:ext uri="{FF2B5EF4-FFF2-40B4-BE49-F238E27FC236}">
                  <a16:creationId xmlns:a16="http://schemas.microsoft.com/office/drawing/2014/main" id="{D6EB4C80-C0AE-8914-68F8-27C16348EB20}"/>
                </a:ext>
              </a:extLst>
            </p:cNvPr>
            <p:cNvSpPr txBox="1"/>
            <p:nvPr/>
          </p:nvSpPr>
          <p:spPr>
            <a:xfrm>
              <a:off x="7648572" y="4854422"/>
              <a:ext cx="496864" cy="267834"/>
            </a:xfrm>
            <a:prstGeom prst="rect">
              <a:avLst/>
            </a:prstGeom>
            <a:noFill/>
          </p:spPr>
          <p:txBody>
            <a:bodyPr wrap="square" rtlCol="0">
              <a:spAutoFit/>
            </a:bodyPr>
            <a:lstStyle/>
            <a:p>
              <a:r>
                <a:rPr lang="en-US" b="1" err="1">
                  <a:solidFill>
                    <a:schemeClr val="bg1"/>
                  </a:solidFill>
                  <a:latin typeface="Calibri" panose="020F0502020204030204" pitchFamily="34" charset="0"/>
                  <a:cs typeface="Calibri" panose="020F0502020204030204" pitchFamily="34" charset="0"/>
                </a:rPr>
                <a:t>FYxx</a:t>
              </a:r>
              <a:endParaRPr lang="en-US" b="1">
                <a:solidFill>
                  <a:schemeClr val="bg1"/>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A897E6A8-824E-9E2D-6DF7-3885CBC31C41}"/>
                </a:ext>
              </a:extLst>
            </p:cNvPr>
            <p:cNvSpPr txBox="1"/>
            <p:nvPr/>
          </p:nvSpPr>
          <p:spPr>
            <a:xfrm>
              <a:off x="8307609" y="4566116"/>
              <a:ext cx="554917" cy="267834"/>
            </a:xfrm>
            <a:prstGeom prst="rect">
              <a:avLst/>
            </a:prstGeom>
            <a:noFill/>
          </p:spPr>
          <p:txBody>
            <a:bodyPr wrap="square" rtlCol="0">
              <a:spAutoFit/>
            </a:bodyPr>
            <a:lstStyle/>
            <a:p>
              <a:r>
                <a:rPr lang="en-US" b="1" err="1">
                  <a:solidFill>
                    <a:schemeClr val="bg1"/>
                  </a:solidFill>
                  <a:latin typeface="Calibri" panose="020F0502020204030204" pitchFamily="34" charset="0"/>
                  <a:cs typeface="Calibri" panose="020F0502020204030204" pitchFamily="34" charset="0"/>
                </a:rPr>
                <a:t>FYxx</a:t>
              </a:r>
              <a:endParaRPr lang="en-US" b="1">
                <a:solidFill>
                  <a:schemeClr val="bg1"/>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00165A92-2A4C-F843-DFCF-BB2BF23BA890}"/>
                </a:ext>
              </a:extLst>
            </p:cNvPr>
            <p:cNvSpPr txBox="1"/>
            <p:nvPr/>
          </p:nvSpPr>
          <p:spPr>
            <a:xfrm>
              <a:off x="8978719" y="4279560"/>
              <a:ext cx="507157" cy="267834"/>
            </a:xfrm>
            <a:prstGeom prst="rect">
              <a:avLst/>
            </a:prstGeom>
            <a:noFill/>
          </p:spPr>
          <p:txBody>
            <a:bodyPr wrap="square" rtlCol="0">
              <a:spAutoFit/>
            </a:bodyPr>
            <a:lstStyle/>
            <a:p>
              <a:r>
                <a:rPr lang="en-US" b="1" err="1">
                  <a:solidFill>
                    <a:schemeClr val="bg1"/>
                  </a:solidFill>
                  <a:latin typeface="Calibri" panose="020F0502020204030204" pitchFamily="34" charset="0"/>
                  <a:cs typeface="Calibri" panose="020F0502020204030204" pitchFamily="34" charset="0"/>
                </a:rPr>
                <a:t>FYxx</a:t>
              </a:r>
              <a:endParaRPr lang="en-US" b="1">
                <a:solidFill>
                  <a:schemeClr val="bg1"/>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28ED6C7E-ECAA-982A-9E0C-6B5B9017E48A}"/>
                </a:ext>
              </a:extLst>
            </p:cNvPr>
            <p:cNvSpPr txBox="1"/>
            <p:nvPr/>
          </p:nvSpPr>
          <p:spPr>
            <a:xfrm>
              <a:off x="9648281" y="4007074"/>
              <a:ext cx="507157" cy="267834"/>
            </a:xfrm>
            <a:prstGeom prst="rect">
              <a:avLst/>
            </a:prstGeom>
            <a:noFill/>
          </p:spPr>
          <p:txBody>
            <a:bodyPr wrap="square" rtlCol="0">
              <a:spAutoFit/>
            </a:bodyPr>
            <a:lstStyle/>
            <a:p>
              <a:r>
                <a:rPr lang="en-US" b="1" err="1">
                  <a:solidFill>
                    <a:schemeClr val="bg1"/>
                  </a:solidFill>
                  <a:latin typeface="Calibri" panose="020F0502020204030204" pitchFamily="34" charset="0"/>
                  <a:cs typeface="Calibri" panose="020F0502020204030204" pitchFamily="34" charset="0"/>
                </a:rPr>
                <a:t>FYxx</a:t>
              </a:r>
              <a:endParaRPr lang="en-US" b="1">
                <a:solidFill>
                  <a:schemeClr val="bg1"/>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573D9038-3E0B-9DD0-A6C7-452D593E955F}"/>
                </a:ext>
              </a:extLst>
            </p:cNvPr>
            <p:cNvSpPr txBox="1"/>
            <p:nvPr/>
          </p:nvSpPr>
          <p:spPr>
            <a:xfrm>
              <a:off x="10336753" y="3684797"/>
              <a:ext cx="512529" cy="267834"/>
            </a:xfrm>
            <a:prstGeom prst="rect">
              <a:avLst/>
            </a:prstGeom>
            <a:noFill/>
          </p:spPr>
          <p:txBody>
            <a:bodyPr wrap="square" rtlCol="0">
              <a:spAutoFit/>
            </a:bodyPr>
            <a:lstStyle/>
            <a:p>
              <a:r>
                <a:rPr lang="en-US" b="1" err="1">
                  <a:solidFill>
                    <a:schemeClr val="bg1"/>
                  </a:solidFill>
                  <a:latin typeface="Calibri" panose="020F0502020204030204" pitchFamily="34" charset="0"/>
                  <a:cs typeface="Calibri" panose="020F0502020204030204" pitchFamily="34" charset="0"/>
                </a:rPr>
                <a:t>FYxx</a:t>
              </a:r>
              <a:endParaRPr lang="en-US" b="1">
                <a:solidFill>
                  <a:schemeClr val="bg1"/>
                </a:solidFill>
                <a:latin typeface="Calibri" panose="020F0502020204030204" pitchFamily="34" charset="0"/>
                <a:cs typeface="Calibri" panose="020F0502020204030204" pitchFamily="34" charset="0"/>
              </a:endParaRPr>
            </a:p>
          </p:txBody>
        </p:sp>
        <p:sp>
          <p:nvSpPr>
            <p:cNvPr id="32" name="Parallelogram 31">
              <a:extLst>
                <a:ext uri="{FF2B5EF4-FFF2-40B4-BE49-F238E27FC236}">
                  <a16:creationId xmlns:a16="http://schemas.microsoft.com/office/drawing/2014/main" id="{4BBF8A16-BE64-25CA-A6D1-53B3EBDB5951}"/>
                </a:ext>
              </a:extLst>
            </p:cNvPr>
            <p:cNvSpPr/>
            <p:nvPr/>
          </p:nvSpPr>
          <p:spPr bwMode="auto">
            <a:xfrm rot="17864386">
              <a:off x="7217084" y="2654110"/>
              <a:ext cx="2016738" cy="1303504"/>
            </a:xfrm>
            <a:prstGeom prst="parallelogram">
              <a:avLst>
                <a:gd name="adj" fmla="val 130503"/>
              </a:avLst>
            </a:prstGeom>
            <a:solidFill>
              <a:srgbClr val="4176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3" name="Trapezoid 2">
              <a:extLst>
                <a:ext uri="{FF2B5EF4-FFF2-40B4-BE49-F238E27FC236}">
                  <a16:creationId xmlns:a16="http://schemas.microsoft.com/office/drawing/2014/main" id="{69FB91DC-DC22-AE19-63D3-359B5A119F39}"/>
                </a:ext>
              </a:extLst>
            </p:cNvPr>
            <p:cNvSpPr/>
            <p:nvPr/>
          </p:nvSpPr>
          <p:spPr bwMode="auto">
            <a:xfrm rot="5400000">
              <a:off x="6438456" y="3116423"/>
              <a:ext cx="2893434" cy="467669"/>
            </a:xfrm>
            <a:prstGeom prst="trapezoid">
              <a:avLst>
                <a:gd name="adj" fmla="val 43644"/>
              </a:avLst>
            </a:prstGeom>
            <a:solidFill>
              <a:srgbClr val="5293C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8AE31AAC-1E4C-B869-A57E-5E7273ADBF39}"/>
                </a:ext>
              </a:extLst>
            </p:cNvPr>
            <p:cNvSpPr txBox="1"/>
            <p:nvPr/>
          </p:nvSpPr>
          <p:spPr>
            <a:xfrm>
              <a:off x="7675292" y="3141070"/>
              <a:ext cx="443716" cy="400110"/>
            </a:xfrm>
            <a:prstGeom prst="rect">
              <a:avLst/>
            </a:prstGeom>
            <a:noFill/>
          </p:spPr>
          <p:txBody>
            <a:bodyPr wrap="square" rtlCol="0">
              <a:spAutoFit/>
            </a:bodyPr>
            <a:lstStyle/>
            <a:p>
              <a:r>
                <a:rPr lang="en-US" sz="2000" b="1">
                  <a:solidFill>
                    <a:schemeClr val="bg1"/>
                  </a:solidFill>
                  <a:latin typeface="Calibri" panose="020F0502020204030204" pitchFamily="34" charset="0"/>
                  <a:cs typeface="Calibri" panose="020F0502020204030204" pitchFamily="34" charset="0"/>
                </a:rPr>
                <a:t>39</a:t>
              </a:r>
            </a:p>
          </p:txBody>
        </p:sp>
        <p:sp>
          <p:nvSpPr>
            <p:cNvPr id="33" name="Parallelogram 32">
              <a:extLst>
                <a:ext uri="{FF2B5EF4-FFF2-40B4-BE49-F238E27FC236}">
                  <a16:creationId xmlns:a16="http://schemas.microsoft.com/office/drawing/2014/main" id="{45DD4C7B-3FF4-F3D1-368C-082899837D90}"/>
                </a:ext>
              </a:extLst>
            </p:cNvPr>
            <p:cNvSpPr/>
            <p:nvPr/>
          </p:nvSpPr>
          <p:spPr bwMode="auto">
            <a:xfrm rot="17590017">
              <a:off x="8080267" y="2866092"/>
              <a:ext cx="1609809" cy="936981"/>
            </a:xfrm>
            <a:prstGeom prst="parallelogram">
              <a:avLst>
                <a:gd name="adj" fmla="val 130503"/>
              </a:avLst>
            </a:prstGeom>
            <a:solidFill>
              <a:srgbClr val="4176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5" name="Trapezoid 4">
              <a:extLst>
                <a:ext uri="{FF2B5EF4-FFF2-40B4-BE49-F238E27FC236}">
                  <a16:creationId xmlns:a16="http://schemas.microsoft.com/office/drawing/2014/main" id="{77EC10BE-6125-4F68-7CCF-869B7547D617}"/>
                </a:ext>
              </a:extLst>
            </p:cNvPr>
            <p:cNvSpPr/>
            <p:nvPr/>
          </p:nvSpPr>
          <p:spPr bwMode="auto">
            <a:xfrm rot="5400000">
              <a:off x="7400119" y="3116422"/>
              <a:ext cx="2302890" cy="467669"/>
            </a:xfrm>
            <a:prstGeom prst="trapezoid">
              <a:avLst>
                <a:gd name="adj" fmla="val 43644"/>
              </a:avLst>
            </a:prstGeom>
            <a:solidFill>
              <a:srgbClr val="5293C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D7FC969C-4DFA-EA7D-9F0E-2FE969DBE4A2}"/>
                </a:ext>
              </a:extLst>
            </p:cNvPr>
            <p:cNvSpPr txBox="1"/>
            <p:nvPr/>
          </p:nvSpPr>
          <p:spPr>
            <a:xfrm>
              <a:off x="8341681" y="3141070"/>
              <a:ext cx="443716" cy="400110"/>
            </a:xfrm>
            <a:prstGeom prst="rect">
              <a:avLst/>
            </a:prstGeom>
            <a:noFill/>
          </p:spPr>
          <p:txBody>
            <a:bodyPr wrap="square" rtlCol="0">
              <a:spAutoFit/>
            </a:bodyPr>
            <a:lstStyle/>
            <a:p>
              <a:r>
                <a:rPr lang="en-US" sz="2000" b="1">
                  <a:solidFill>
                    <a:schemeClr val="bg1"/>
                  </a:solidFill>
                  <a:latin typeface="Calibri" panose="020F0502020204030204" pitchFamily="34" charset="0"/>
                  <a:cs typeface="Calibri" panose="020F0502020204030204" pitchFamily="34" charset="0"/>
                </a:rPr>
                <a:t>37</a:t>
              </a:r>
            </a:p>
          </p:txBody>
        </p:sp>
        <p:sp>
          <p:nvSpPr>
            <p:cNvPr id="34" name="Parallelogram 33">
              <a:extLst>
                <a:ext uri="{FF2B5EF4-FFF2-40B4-BE49-F238E27FC236}">
                  <a16:creationId xmlns:a16="http://schemas.microsoft.com/office/drawing/2014/main" id="{A17CDBD5-5F7F-802D-A0CA-26946EFCC9BF}"/>
                </a:ext>
              </a:extLst>
            </p:cNvPr>
            <p:cNvSpPr/>
            <p:nvPr/>
          </p:nvSpPr>
          <p:spPr bwMode="auto">
            <a:xfrm rot="17254533">
              <a:off x="8999983" y="3022840"/>
              <a:ext cx="1102328" cy="555410"/>
            </a:xfrm>
            <a:prstGeom prst="parallelogram">
              <a:avLst>
                <a:gd name="adj" fmla="val 130503"/>
              </a:avLst>
            </a:prstGeom>
            <a:solidFill>
              <a:srgbClr val="4176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4" name="Trapezoid 13">
              <a:extLst>
                <a:ext uri="{FF2B5EF4-FFF2-40B4-BE49-F238E27FC236}">
                  <a16:creationId xmlns:a16="http://schemas.microsoft.com/office/drawing/2014/main" id="{220AB254-8C01-8A74-9C5B-566E1752D744}"/>
                </a:ext>
              </a:extLst>
            </p:cNvPr>
            <p:cNvSpPr/>
            <p:nvPr/>
          </p:nvSpPr>
          <p:spPr bwMode="auto">
            <a:xfrm rot="5400000">
              <a:off x="8349580" y="3106826"/>
              <a:ext cx="1736743" cy="467669"/>
            </a:xfrm>
            <a:prstGeom prst="trapezoid">
              <a:avLst>
                <a:gd name="adj" fmla="val 43644"/>
              </a:avLst>
            </a:prstGeom>
            <a:solidFill>
              <a:srgbClr val="5293C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5D9E8891-C953-06A0-18B3-602D27184674}"/>
                </a:ext>
              </a:extLst>
            </p:cNvPr>
            <p:cNvSpPr txBox="1"/>
            <p:nvPr/>
          </p:nvSpPr>
          <p:spPr>
            <a:xfrm>
              <a:off x="9003967" y="3141070"/>
              <a:ext cx="443716" cy="400110"/>
            </a:xfrm>
            <a:prstGeom prst="rect">
              <a:avLst/>
            </a:prstGeom>
            <a:noFill/>
          </p:spPr>
          <p:txBody>
            <a:bodyPr wrap="square" rtlCol="0">
              <a:spAutoFit/>
            </a:bodyPr>
            <a:lstStyle/>
            <a:p>
              <a:r>
                <a:rPr lang="en-US" sz="2000" b="1">
                  <a:solidFill>
                    <a:schemeClr val="bg1"/>
                  </a:solidFill>
                  <a:latin typeface="Calibri" panose="020F0502020204030204" pitchFamily="34" charset="0"/>
                  <a:cs typeface="Calibri" panose="020F0502020204030204" pitchFamily="34" charset="0"/>
                </a:rPr>
                <a:t>28</a:t>
              </a:r>
            </a:p>
          </p:txBody>
        </p:sp>
        <p:sp>
          <p:nvSpPr>
            <p:cNvPr id="35" name="Parallelogram 34">
              <a:extLst>
                <a:ext uri="{FF2B5EF4-FFF2-40B4-BE49-F238E27FC236}">
                  <a16:creationId xmlns:a16="http://schemas.microsoft.com/office/drawing/2014/main" id="{B0F519D0-150F-40C4-DF86-3E38E701D376}"/>
                </a:ext>
              </a:extLst>
            </p:cNvPr>
            <p:cNvSpPr/>
            <p:nvPr/>
          </p:nvSpPr>
          <p:spPr bwMode="auto">
            <a:xfrm rot="16200000">
              <a:off x="9896568" y="3192687"/>
              <a:ext cx="790464" cy="370820"/>
            </a:xfrm>
            <a:prstGeom prst="parallelogram">
              <a:avLst>
                <a:gd name="adj" fmla="val 130503"/>
              </a:avLst>
            </a:prstGeom>
            <a:solidFill>
              <a:srgbClr val="4176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6" name="Trapezoid 15">
              <a:extLst>
                <a:ext uri="{FF2B5EF4-FFF2-40B4-BE49-F238E27FC236}">
                  <a16:creationId xmlns:a16="http://schemas.microsoft.com/office/drawing/2014/main" id="{198AFFE3-1C42-A0E4-711C-E59B9AA2842E}"/>
                </a:ext>
              </a:extLst>
            </p:cNvPr>
            <p:cNvSpPr/>
            <p:nvPr/>
          </p:nvSpPr>
          <p:spPr bwMode="auto">
            <a:xfrm rot="5400000">
              <a:off x="10300320" y="3118604"/>
              <a:ext cx="540522" cy="467669"/>
            </a:xfrm>
            <a:prstGeom prst="trapezoid">
              <a:avLst>
                <a:gd name="adj" fmla="val 43644"/>
              </a:avLst>
            </a:prstGeom>
            <a:solidFill>
              <a:srgbClr val="5293C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E8A52D26-7105-8828-EEF6-4395C5A9C144}"/>
                </a:ext>
              </a:extLst>
            </p:cNvPr>
            <p:cNvSpPr txBox="1"/>
            <p:nvPr/>
          </p:nvSpPr>
          <p:spPr>
            <a:xfrm>
              <a:off x="10369820" y="3148891"/>
              <a:ext cx="443716" cy="400110"/>
            </a:xfrm>
            <a:prstGeom prst="rect">
              <a:avLst/>
            </a:prstGeom>
            <a:noFill/>
          </p:spPr>
          <p:txBody>
            <a:bodyPr wrap="square" rtlCol="0">
              <a:spAutoFit/>
            </a:bodyPr>
            <a:lstStyle/>
            <a:p>
              <a:r>
                <a:rPr lang="en-US" sz="2000" b="1">
                  <a:solidFill>
                    <a:schemeClr val="bg1"/>
                  </a:solidFill>
                  <a:latin typeface="Calibri" panose="020F0502020204030204" pitchFamily="34" charset="0"/>
                  <a:cs typeface="Calibri" panose="020F0502020204030204" pitchFamily="34" charset="0"/>
                </a:rPr>
                <a:t>9</a:t>
              </a:r>
            </a:p>
          </p:txBody>
        </p:sp>
        <p:sp>
          <p:nvSpPr>
            <p:cNvPr id="15" name="Trapezoid 14">
              <a:extLst>
                <a:ext uri="{FF2B5EF4-FFF2-40B4-BE49-F238E27FC236}">
                  <a16:creationId xmlns:a16="http://schemas.microsoft.com/office/drawing/2014/main" id="{FE8A1E0E-1FB1-DE29-37E6-A8F226DCB2CA}"/>
                </a:ext>
              </a:extLst>
            </p:cNvPr>
            <p:cNvSpPr/>
            <p:nvPr/>
          </p:nvSpPr>
          <p:spPr bwMode="auto">
            <a:xfrm rot="5400000">
              <a:off x="9317422" y="3115112"/>
              <a:ext cx="1133838" cy="467669"/>
            </a:xfrm>
            <a:prstGeom prst="trapezoid">
              <a:avLst>
                <a:gd name="adj" fmla="val 43644"/>
              </a:avLst>
            </a:prstGeom>
            <a:solidFill>
              <a:srgbClr val="5293C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0EDCB09D-D4ED-6464-DB02-83638E76804B}"/>
                </a:ext>
              </a:extLst>
            </p:cNvPr>
            <p:cNvSpPr txBox="1"/>
            <p:nvPr/>
          </p:nvSpPr>
          <p:spPr>
            <a:xfrm>
              <a:off x="9662483" y="3141070"/>
              <a:ext cx="443716" cy="400110"/>
            </a:xfrm>
            <a:prstGeom prst="rect">
              <a:avLst/>
            </a:prstGeom>
            <a:noFill/>
          </p:spPr>
          <p:txBody>
            <a:bodyPr wrap="square" rtlCol="0">
              <a:spAutoFit/>
            </a:bodyPr>
            <a:lstStyle/>
            <a:p>
              <a:r>
                <a:rPr lang="en-US" sz="2000" b="1">
                  <a:solidFill>
                    <a:schemeClr val="bg1"/>
                  </a:solidFill>
                  <a:latin typeface="Calibri" panose="020F0502020204030204" pitchFamily="34" charset="0"/>
                  <a:cs typeface="Calibri" panose="020F0502020204030204" pitchFamily="34" charset="0"/>
                </a:rPr>
                <a:t>18</a:t>
              </a:r>
            </a:p>
          </p:txBody>
        </p:sp>
        <p:pic>
          <p:nvPicPr>
            <p:cNvPr id="37" name="Picture 36">
              <a:extLst>
                <a:ext uri="{FF2B5EF4-FFF2-40B4-BE49-F238E27FC236}">
                  <a16:creationId xmlns:a16="http://schemas.microsoft.com/office/drawing/2014/main" id="{CFAFAF4B-3093-668A-5186-B43E0760AB48}"/>
                </a:ext>
              </a:extLst>
            </p:cNvPr>
            <p:cNvPicPr>
              <a:picLocks noChangeAspect="1"/>
            </p:cNvPicPr>
            <p:nvPr/>
          </p:nvPicPr>
          <p:blipFill>
            <a:blip r:embed="rId4"/>
            <a:stretch>
              <a:fillRect/>
            </a:stretch>
          </p:blipFill>
          <p:spPr>
            <a:xfrm>
              <a:off x="10846610" y="3199505"/>
              <a:ext cx="752475" cy="933450"/>
            </a:xfrm>
            <a:prstGeom prst="rect">
              <a:avLst/>
            </a:prstGeom>
          </p:spPr>
        </p:pic>
        <p:pic>
          <p:nvPicPr>
            <p:cNvPr id="39" name="Picture 38">
              <a:extLst>
                <a:ext uri="{FF2B5EF4-FFF2-40B4-BE49-F238E27FC236}">
                  <a16:creationId xmlns:a16="http://schemas.microsoft.com/office/drawing/2014/main" id="{FD12C1A5-B042-F58A-0648-819333448316}"/>
                </a:ext>
              </a:extLst>
            </p:cNvPr>
            <p:cNvPicPr>
              <a:picLocks noChangeAspect="1"/>
            </p:cNvPicPr>
            <p:nvPr/>
          </p:nvPicPr>
          <p:blipFill>
            <a:blip r:embed="rId5"/>
            <a:stretch>
              <a:fillRect/>
            </a:stretch>
          </p:blipFill>
          <p:spPr>
            <a:xfrm>
              <a:off x="5462330" y="2033184"/>
              <a:ext cx="2186242" cy="3034111"/>
            </a:xfrm>
            <a:prstGeom prst="rect">
              <a:avLst/>
            </a:prstGeom>
          </p:spPr>
        </p:pic>
      </p:grpSp>
      <p:sp>
        <p:nvSpPr>
          <p:cNvPr id="6" name="TextBox 5">
            <a:extLst>
              <a:ext uri="{FF2B5EF4-FFF2-40B4-BE49-F238E27FC236}">
                <a16:creationId xmlns:a16="http://schemas.microsoft.com/office/drawing/2014/main" id="{2EEF53B3-EDFB-75D1-A22D-248611FD07D9}"/>
              </a:ext>
            </a:extLst>
          </p:cNvPr>
          <p:cNvSpPr txBox="1"/>
          <p:nvPr/>
        </p:nvSpPr>
        <p:spPr>
          <a:xfrm>
            <a:off x="8517385" y="2009679"/>
            <a:ext cx="3124171" cy="3785652"/>
          </a:xfrm>
          <a:prstGeom prst="rect">
            <a:avLst/>
          </a:prstGeom>
          <a:noFill/>
        </p:spPr>
        <p:txBody>
          <a:bodyPr wrap="square" rtlCol="0">
            <a:spAutoFit/>
          </a:bodyPr>
          <a:lstStyle/>
          <a:p>
            <a:r>
              <a:rPr lang="en-US" sz="1600" dirty="0"/>
              <a:t>Following industry best practices while ensuring support for FM mission sets, there is a possibility of reducing the current FM portfolio by nearly 75% over the next FYDP. </a:t>
            </a:r>
          </a:p>
          <a:p>
            <a:endParaRPr lang="en-US" sz="1600" dirty="0"/>
          </a:p>
          <a:p>
            <a:r>
              <a:rPr lang="en-US" sz="1600" dirty="0"/>
              <a:t>This would result in significant long-term IT spend savings, improved security posture, lower IT learning curve, and standardize data and reporting across the enterprise.  All while supporting FM’s path to clean audit report. </a:t>
            </a:r>
          </a:p>
        </p:txBody>
      </p:sp>
    </p:spTree>
    <p:extLst>
      <p:ext uri="{BB962C8B-B14F-4D97-AF65-F5344CB8AC3E}">
        <p14:creationId xmlns:p14="http://schemas.microsoft.com/office/powerpoint/2010/main" val="426246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AI-generated content may be incorrect.">
            <a:extLst>
              <a:ext uri="{FF2B5EF4-FFF2-40B4-BE49-F238E27FC236}">
                <a16:creationId xmlns:a16="http://schemas.microsoft.com/office/drawing/2014/main" id="{0A604446-BB39-21BF-8D8F-1732F14C54D1}"/>
              </a:ext>
            </a:extLst>
          </p:cNvPr>
          <p:cNvPicPr>
            <a:picLocks noChangeAspect="1"/>
          </p:cNvPicPr>
          <p:nvPr/>
        </p:nvPicPr>
        <p:blipFill>
          <a:blip r:embed="rId3" cstate="print">
            <a:extLst>
              <a:ext uri="{28A0092B-C50C-407E-A947-70E740481C1C}">
                <a14:useLocalDpi xmlns:a14="http://schemas.microsoft.com/office/drawing/2010/main" val="0"/>
              </a:ext>
            </a:extLst>
          </a:blip>
          <a:srcRect t="14378" b="779"/>
          <a:stretch/>
        </p:blipFill>
        <p:spPr>
          <a:xfrm>
            <a:off x="0" y="1259840"/>
            <a:ext cx="12192000" cy="5166361"/>
          </a:xfrm>
          <a:prstGeom prst="rect">
            <a:avLst/>
          </a:prstGeom>
        </p:spPr>
      </p:pic>
      <p:sp>
        <p:nvSpPr>
          <p:cNvPr id="2" name="Title 1">
            <a:extLst>
              <a:ext uri="{FF2B5EF4-FFF2-40B4-BE49-F238E27FC236}">
                <a16:creationId xmlns:a16="http://schemas.microsoft.com/office/drawing/2014/main" id="{C721FE39-6CA2-AD63-D79C-9C82A5201E57}"/>
              </a:ext>
            </a:extLst>
          </p:cNvPr>
          <p:cNvSpPr>
            <a:spLocks noGrp="1"/>
          </p:cNvSpPr>
          <p:nvPr>
            <p:ph type="title"/>
          </p:nvPr>
        </p:nvSpPr>
        <p:spPr/>
        <p:txBody>
          <a:bodyPr/>
          <a:lstStyle/>
          <a:p>
            <a:r>
              <a:rPr lang="en-US"/>
              <a:t>Next Steps</a:t>
            </a:r>
          </a:p>
        </p:txBody>
      </p:sp>
      <p:sp>
        <p:nvSpPr>
          <p:cNvPr id="4" name="Slide Number Placeholder 3">
            <a:extLst>
              <a:ext uri="{FF2B5EF4-FFF2-40B4-BE49-F238E27FC236}">
                <a16:creationId xmlns:a16="http://schemas.microsoft.com/office/drawing/2014/main" id="{4D1AB74D-F0F0-9BC2-FB53-4D44D6A406B1}"/>
              </a:ext>
            </a:extLst>
          </p:cNvPr>
          <p:cNvSpPr>
            <a:spLocks noGrp="1"/>
          </p:cNvSpPr>
          <p:nvPr>
            <p:ph type="sldNum" sz="quarter" idx="11"/>
          </p:nvPr>
        </p:nvSpPr>
        <p:spPr/>
        <p:txBody>
          <a:bodyPr/>
          <a:lstStyle/>
          <a:p>
            <a:pPr marL="25400"/>
            <a:fld id="{81D60167-4931-47E6-BA6A-407CBD079E47}" type="slidenum">
              <a:rPr lang="en-US" spc="-5" smtClean="0"/>
              <a:pPr marL="25400"/>
              <a:t>16</a:t>
            </a:fld>
            <a:endParaRPr lang="en-US" spc="-5"/>
          </a:p>
        </p:txBody>
      </p:sp>
      <p:sp>
        <p:nvSpPr>
          <p:cNvPr id="3" name="Content Placeholder 2">
            <a:extLst>
              <a:ext uri="{FF2B5EF4-FFF2-40B4-BE49-F238E27FC236}">
                <a16:creationId xmlns:a16="http://schemas.microsoft.com/office/drawing/2014/main" id="{CE199D15-C339-5A9F-75FA-87E0E5EB458F}"/>
              </a:ext>
            </a:extLst>
          </p:cNvPr>
          <p:cNvSpPr>
            <a:spLocks noGrp="1"/>
          </p:cNvSpPr>
          <p:nvPr>
            <p:ph idx="1"/>
          </p:nvPr>
        </p:nvSpPr>
        <p:spPr>
          <a:xfrm>
            <a:off x="496887" y="1269918"/>
            <a:ext cx="11198225" cy="5407107"/>
          </a:xfrm>
        </p:spPr>
        <p:txBody>
          <a:bodyPr/>
          <a:lstStyle/>
          <a:p>
            <a:r>
              <a:rPr lang="en-US" b="0">
                <a:cs typeface="Arial"/>
              </a:rPr>
              <a:t>Develop consensus on way forward</a:t>
            </a:r>
          </a:p>
          <a:p>
            <a:r>
              <a:rPr lang="en-US" b="0">
                <a:cs typeface="Arial"/>
              </a:rPr>
              <a:t>Seeking your participation with the systems Plans of Action and Milestones (POAMs)</a:t>
            </a:r>
          </a:p>
          <a:p>
            <a:pPr lvl="1"/>
            <a:r>
              <a:rPr lang="en-US" b="0">
                <a:cs typeface="Arial"/>
              </a:rPr>
              <a:t>Provide Subject Matter Experts (SME)</a:t>
            </a:r>
          </a:p>
          <a:p>
            <a:pPr marL="1026795" lvl="2" indent="-223520"/>
            <a:r>
              <a:rPr lang="en-US" b="0">
                <a:cs typeface="Arial"/>
              </a:rPr>
              <a:t>Experienced end users</a:t>
            </a:r>
          </a:p>
          <a:p>
            <a:pPr marL="1026795" lvl="2" indent="-223520"/>
            <a:r>
              <a:rPr lang="en-US" b="0">
                <a:cs typeface="Arial"/>
              </a:rPr>
              <a:t>Technical experts</a:t>
            </a:r>
          </a:p>
          <a:p>
            <a:pPr lvl="1"/>
            <a:r>
              <a:rPr lang="en-US" b="0">
                <a:cs typeface="Arial"/>
              </a:rPr>
              <a:t>Requirements and functionality reviews</a:t>
            </a:r>
          </a:p>
          <a:p>
            <a:pPr lvl="1"/>
            <a:r>
              <a:rPr lang="en-US" b="0">
                <a:cs typeface="Arial"/>
              </a:rPr>
              <a:t>System and data level architecture development in standardized formats</a:t>
            </a:r>
          </a:p>
          <a:p>
            <a:pPr lvl="1"/>
            <a:r>
              <a:rPr lang="en-US" b="0">
                <a:cs typeface="Arial"/>
              </a:rPr>
              <a:t>Realistic executable timeline</a:t>
            </a:r>
          </a:p>
          <a:p>
            <a:pPr lvl="1"/>
            <a:r>
              <a:rPr lang="en-US" b="0">
                <a:cs typeface="Arial"/>
              </a:rPr>
              <a:t>Advocate for resources to execute the plan</a:t>
            </a:r>
          </a:p>
          <a:p>
            <a:pPr lvl="1"/>
            <a:r>
              <a:rPr lang="en-US" b="0">
                <a:cs typeface="Arial"/>
              </a:rPr>
              <a:t>Facilitate organizational change management</a:t>
            </a:r>
          </a:p>
          <a:p>
            <a:pPr marL="1026795" lvl="2" indent="-223520"/>
            <a:r>
              <a:rPr lang="en-US" b="0">
                <a:cs typeface="Arial"/>
              </a:rPr>
              <a:t>Communications</a:t>
            </a:r>
          </a:p>
          <a:p>
            <a:pPr marL="1026795" lvl="2" indent="-223520"/>
            <a:r>
              <a:rPr lang="en-US" b="0">
                <a:cs typeface="Arial"/>
              </a:rPr>
              <a:t>Training</a:t>
            </a:r>
            <a:endParaRPr lang="en-US" b="0">
              <a:solidFill>
                <a:schemeClr val="tx1"/>
              </a:solidFill>
              <a:cs typeface="Arial"/>
            </a:endParaRPr>
          </a:p>
        </p:txBody>
      </p:sp>
    </p:spTree>
    <p:extLst>
      <p:ext uri="{BB962C8B-B14F-4D97-AF65-F5344CB8AC3E}">
        <p14:creationId xmlns:p14="http://schemas.microsoft.com/office/powerpoint/2010/main" val="2918411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AI-generated content may be incorrect.">
            <a:extLst>
              <a:ext uri="{FF2B5EF4-FFF2-40B4-BE49-F238E27FC236}">
                <a16:creationId xmlns:a16="http://schemas.microsoft.com/office/drawing/2014/main" id="{82E92150-0530-2817-196D-3BB27A81550D}"/>
              </a:ext>
            </a:extLst>
          </p:cNvPr>
          <p:cNvPicPr>
            <a:picLocks noChangeAspect="1"/>
          </p:cNvPicPr>
          <p:nvPr/>
        </p:nvPicPr>
        <p:blipFill>
          <a:blip r:embed="rId3" cstate="print">
            <a:extLst>
              <a:ext uri="{28A0092B-C50C-407E-A947-70E740481C1C}">
                <a14:useLocalDpi xmlns:a14="http://schemas.microsoft.com/office/drawing/2010/main" val="0"/>
              </a:ext>
            </a:extLst>
          </a:blip>
          <a:srcRect t="14378" b="779"/>
          <a:stretch/>
        </p:blipFill>
        <p:spPr>
          <a:xfrm>
            <a:off x="0" y="1259840"/>
            <a:ext cx="12192000" cy="5166361"/>
          </a:xfrm>
          <a:prstGeom prst="rect">
            <a:avLst/>
          </a:prstGeom>
        </p:spPr>
      </p:pic>
      <p:sp>
        <p:nvSpPr>
          <p:cNvPr id="2" name="Title 1">
            <a:extLst>
              <a:ext uri="{FF2B5EF4-FFF2-40B4-BE49-F238E27FC236}">
                <a16:creationId xmlns:a16="http://schemas.microsoft.com/office/drawing/2014/main" id="{D400A8A4-F051-0429-D491-72B4FBB27887}"/>
              </a:ext>
            </a:extLst>
          </p:cNvPr>
          <p:cNvSpPr>
            <a:spLocks noGrp="1"/>
          </p:cNvSpPr>
          <p:nvPr>
            <p:ph type="title"/>
          </p:nvPr>
        </p:nvSpPr>
        <p:spPr/>
        <p:txBody>
          <a:bodyPr/>
          <a:lstStyle/>
          <a:p>
            <a:pPr>
              <a:lnSpc>
                <a:spcPct val="90000"/>
              </a:lnSpc>
              <a:defRPr/>
            </a:pPr>
            <a:r>
              <a:rPr lang="en-US" dirty="0"/>
              <a:t>Conclusion</a:t>
            </a:r>
          </a:p>
        </p:txBody>
      </p:sp>
      <p:sp>
        <p:nvSpPr>
          <p:cNvPr id="3" name="Content Placeholder 2">
            <a:extLst>
              <a:ext uri="{FF2B5EF4-FFF2-40B4-BE49-F238E27FC236}">
                <a16:creationId xmlns:a16="http://schemas.microsoft.com/office/drawing/2014/main" id="{5C8E53C7-2962-9B09-1B0A-E5F70353C20F}"/>
              </a:ext>
            </a:extLst>
          </p:cNvPr>
          <p:cNvSpPr>
            <a:spLocks noGrp="1"/>
          </p:cNvSpPr>
          <p:nvPr>
            <p:ph idx="1"/>
          </p:nvPr>
        </p:nvSpPr>
        <p:spPr>
          <a:xfrm>
            <a:off x="1605280" y="1504950"/>
            <a:ext cx="10147092" cy="4743450"/>
          </a:xfrm>
        </p:spPr>
        <p:txBody>
          <a:bodyPr/>
          <a:lstStyle/>
          <a:p>
            <a:pPr marL="0" indent="0">
              <a:buNone/>
            </a:pPr>
            <a:r>
              <a:rPr lang="en-US" sz="2400" b="0" kern="1200" dirty="0"/>
              <a:t>In today’s environment, FM cannot afford to keep funding old, unsustainable and unsecure systems</a:t>
            </a:r>
          </a:p>
          <a:p>
            <a:pPr marL="0" indent="0">
              <a:buNone/>
            </a:pPr>
            <a:br>
              <a:rPr lang="en-US" sz="2400" b="0" kern="1200" dirty="0">
                <a:effectLst/>
              </a:rPr>
            </a:br>
            <a:r>
              <a:rPr lang="en-US" sz="2400" b="0" kern="1200" dirty="0">
                <a:effectLst/>
                <a:latin typeface="+mn-lt"/>
                <a:ea typeface="+mn-ea"/>
                <a:cs typeface="+mn-cs"/>
              </a:rPr>
              <a:t>Real change and system modernization is possible</a:t>
            </a:r>
            <a:br>
              <a:rPr lang="en-US" sz="2400" b="0" kern="1200" dirty="0">
                <a:effectLst/>
              </a:rPr>
            </a:br>
            <a:endParaRPr lang="en-US" sz="2400" b="0" kern="1200" dirty="0">
              <a:effectLst/>
              <a:latin typeface="+mn-lt"/>
              <a:cs typeface="Arial"/>
            </a:endParaRPr>
          </a:p>
          <a:p>
            <a:pPr marL="0" indent="0">
              <a:buNone/>
            </a:pPr>
            <a:r>
              <a:rPr lang="en-US" sz="2400" b="0" kern="1200" dirty="0">
                <a:effectLst/>
                <a:latin typeface="+mn-lt"/>
                <a:ea typeface="+mn-ea"/>
                <a:cs typeface="+mn-cs"/>
              </a:rPr>
              <a:t>The voice &amp; active participation of FM systems</a:t>
            </a:r>
            <a:r>
              <a:rPr lang="en-US" sz="2400" b="0" kern="1200" dirty="0"/>
              <a:t>'</a:t>
            </a:r>
            <a:r>
              <a:rPr lang="en-US" sz="2400" b="0" kern="1200" dirty="0">
                <a:effectLst/>
                <a:latin typeface="+mn-lt"/>
                <a:ea typeface="+mn-ea"/>
                <a:cs typeface="+mn-cs"/>
              </a:rPr>
              <a:t> users matters</a:t>
            </a:r>
            <a:br>
              <a:rPr lang="en-US" sz="2400" b="0" kern="1200" dirty="0">
                <a:effectLst/>
              </a:rPr>
            </a:br>
            <a:endParaRPr lang="en-US" sz="2400" b="0" kern="1200" dirty="0">
              <a:effectLst/>
              <a:latin typeface="+mn-lt"/>
              <a:cs typeface="Arial"/>
            </a:endParaRPr>
          </a:p>
          <a:p>
            <a:pPr marL="0" indent="0">
              <a:buNone/>
            </a:pPr>
            <a:r>
              <a:rPr lang="en-US" sz="2400" b="0" kern="1200" dirty="0"/>
              <a:t>Together, we can modernize, drive efficiencies, and improve FM’s audit and security posture</a:t>
            </a:r>
            <a:endParaRPr lang="en-US" sz="2400" b="0" kern="1200" dirty="0">
              <a:solidFill>
                <a:schemeClr val="tx1"/>
              </a:solidFill>
              <a:effectLst/>
              <a:latin typeface="+mn-lt"/>
              <a:cs typeface="Arial"/>
            </a:endParaRPr>
          </a:p>
        </p:txBody>
      </p:sp>
      <p:sp>
        <p:nvSpPr>
          <p:cNvPr id="4" name="Oval 3">
            <a:extLst>
              <a:ext uri="{FF2B5EF4-FFF2-40B4-BE49-F238E27FC236}">
                <a16:creationId xmlns:a16="http://schemas.microsoft.com/office/drawing/2014/main" id="{FF1C24AA-FF23-B0EE-F378-82B642326C07}"/>
              </a:ext>
            </a:extLst>
          </p:cNvPr>
          <p:cNvSpPr/>
          <p:nvPr/>
        </p:nvSpPr>
        <p:spPr bwMode="auto">
          <a:xfrm>
            <a:off x="657539" y="1504950"/>
            <a:ext cx="861382" cy="845978"/>
          </a:xfrm>
          <a:prstGeom prst="ellipse">
            <a:avLst/>
          </a:prstGeom>
          <a:solidFill>
            <a:srgbClr val="183054"/>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a16="http://schemas.microsoft.com/office/drawing/2014/main" id="{2CE4F33D-30FD-98A2-4067-41342F0044B6}"/>
              </a:ext>
            </a:extLst>
          </p:cNvPr>
          <p:cNvSpPr/>
          <p:nvPr/>
        </p:nvSpPr>
        <p:spPr bwMode="auto">
          <a:xfrm>
            <a:off x="657539" y="2583022"/>
            <a:ext cx="861382" cy="845978"/>
          </a:xfrm>
          <a:prstGeom prst="ellipse">
            <a:avLst/>
          </a:prstGeom>
          <a:solidFill>
            <a:srgbClr val="183054"/>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id="{2A218BBB-B2E1-BF50-1F6E-0F26D1D872D4}"/>
              </a:ext>
            </a:extLst>
          </p:cNvPr>
          <p:cNvSpPr/>
          <p:nvPr/>
        </p:nvSpPr>
        <p:spPr bwMode="auto">
          <a:xfrm>
            <a:off x="657539" y="3517742"/>
            <a:ext cx="861382" cy="845978"/>
          </a:xfrm>
          <a:prstGeom prst="ellipse">
            <a:avLst/>
          </a:prstGeom>
          <a:solidFill>
            <a:srgbClr val="183054"/>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B092A754-7313-15BF-3FE2-864883A0721E}"/>
              </a:ext>
            </a:extLst>
          </p:cNvPr>
          <p:cNvSpPr/>
          <p:nvPr/>
        </p:nvSpPr>
        <p:spPr bwMode="auto">
          <a:xfrm>
            <a:off x="657539" y="4620102"/>
            <a:ext cx="861382" cy="845978"/>
          </a:xfrm>
          <a:prstGeom prst="ellipse">
            <a:avLst/>
          </a:prstGeom>
          <a:solidFill>
            <a:srgbClr val="183054"/>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10" name="Graphic 9">
            <a:extLst>
              <a:ext uri="{FF2B5EF4-FFF2-40B4-BE49-F238E27FC236}">
                <a16:creationId xmlns:a16="http://schemas.microsoft.com/office/drawing/2014/main" id="{7D4F83B2-4DB2-82A7-9DED-BFA6A56469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003" y="4881880"/>
            <a:ext cx="626994" cy="310197"/>
          </a:xfrm>
          <a:prstGeom prst="rect">
            <a:avLst/>
          </a:prstGeom>
        </p:spPr>
      </p:pic>
      <p:pic>
        <p:nvPicPr>
          <p:cNvPr id="12" name="Graphic 11">
            <a:extLst>
              <a:ext uri="{FF2B5EF4-FFF2-40B4-BE49-F238E27FC236}">
                <a16:creationId xmlns:a16="http://schemas.microsoft.com/office/drawing/2014/main" id="{D28B7979-5144-0BE3-F4BD-39CE3BA23F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9766" y="3721654"/>
            <a:ext cx="611467" cy="438154"/>
          </a:xfrm>
          <a:prstGeom prst="rect">
            <a:avLst/>
          </a:prstGeom>
        </p:spPr>
      </p:pic>
      <p:pic>
        <p:nvPicPr>
          <p:cNvPr id="14" name="Graphic 13">
            <a:extLst>
              <a:ext uri="{FF2B5EF4-FFF2-40B4-BE49-F238E27FC236}">
                <a16:creationId xmlns:a16="http://schemas.microsoft.com/office/drawing/2014/main" id="{E76C4437-A33B-954C-D5AD-6553069C5A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8106" y="1653120"/>
            <a:ext cx="494786" cy="494786"/>
          </a:xfrm>
          <a:prstGeom prst="rect">
            <a:avLst/>
          </a:prstGeom>
        </p:spPr>
      </p:pic>
      <p:pic>
        <p:nvPicPr>
          <p:cNvPr id="16" name="Graphic 15">
            <a:extLst>
              <a:ext uri="{FF2B5EF4-FFF2-40B4-BE49-F238E27FC236}">
                <a16:creationId xmlns:a16="http://schemas.microsoft.com/office/drawing/2014/main" id="{5107747F-C847-7A4C-4919-A40299553EC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8106" y="2696488"/>
            <a:ext cx="471037" cy="575032"/>
          </a:xfrm>
          <a:prstGeom prst="rect">
            <a:avLst/>
          </a:prstGeom>
        </p:spPr>
      </p:pic>
    </p:spTree>
    <p:extLst>
      <p:ext uri="{BB962C8B-B14F-4D97-AF65-F5344CB8AC3E}">
        <p14:creationId xmlns:p14="http://schemas.microsoft.com/office/powerpoint/2010/main" val="393222252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17A4B4-7FE5-44D7-5613-2DE45CF3F30A}"/>
              </a:ext>
            </a:extLst>
          </p:cNvPr>
          <p:cNvSpPr>
            <a:spLocks noGrp="1"/>
          </p:cNvSpPr>
          <p:nvPr>
            <p:ph type="sldNum" sz="quarter" idx="11"/>
          </p:nvPr>
        </p:nvSpPr>
        <p:spPr/>
        <p:txBody>
          <a:bodyPr/>
          <a:lstStyle/>
          <a:p>
            <a:pPr marL="25400"/>
            <a:fld id="{81D60167-4931-47E6-BA6A-407CBD079E47}" type="slidenum">
              <a:rPr lang="en-US" spc="-5" smtClean="0"/>
              <a:pPr marL="25400"/>
              <a:t>18</a:t>
            </a:fld>
            <a:endParaRPr lang="en-US" spc="-5"/>
          </a:p>
        </p:txBody>
      </p:sp>
      <p:sp>
        <p:nvSpPr>
          <p:cNvPr id="5" name="Title 1">
            <a:extLst>
              <a:ext uri="{FF2B5EF4-FFF2-40B4-BE49-F238E27FC236}">
                <a16:creationId xmlns:a16="http://schemas.microsoft.com/office/drawing/2014/main" id="{E38D7EBC-5EFC-E60B-2F03-DC17C3638BDB}"/>
              </a:ext>
            </a:extLst>
          </p:cNvPr>
          <p:cNvSpPr txBox="1">
            <a:spLocks/>
          </p:cNvSpPr>
          <p:nvPr/>
        </p:nvSpPr>
        <p:spPr bwMode="auto">
          <a:xfrm>
            <a:off x="1460500" y="2959099"/>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algn="ctr"/>
            <a:r>
              <a:rPr lang="en-US" kern="0"/>
              <a:t>Questions?</a:t>
            </a:r>
          </a:p>
        </p:txBody>
      </p:sp>
    </p:spTree>
    <p:extLst>
      <p:ext uri="{BB962C8B-B14F-4D97-AF65-F5344CB8AC3E}">
        <p14:creationId xmlns:p14="http://schemas.microsoft.com/office/powerpoint/2010/main" val="1203728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17A4B4-7FE5-44D7-5613-2DE45CF3F30A}"/>
              </a:ext>
            </a:extLst>
          </p:cNvPr>
          <p:cNvSpPr>
            <a:spLocks noGrp="1"/>
          </p:cNvSpPr>
          <p:nvPr>
            <p:ph type="sldNum" sz="quarter" idx="11"/>
          </p:nvPr>
        </p:nvSpPr>
        <p:spPr/>
        <p:txBody>
          <a:bodyPr/>
          <a:lstStyle/>
          <a:p>
            <a:pPr marL="25400"/>
            <a:fld id="{81D60167-4931-47E6-BA6A-407CBD079E47}" type="slidenum">
              <a:rPr lang="en-US" spc="-5" smtClean="0"/>
              <a:pPr marL="25400"/>
              <a:t>19</a:t>
            </a:fld>
            <a:endParaRPr lang="en-US" spc="-5"/>
          </a:p>
        </p:txBody>
      </p:sp>
      <p:sp>
        <p:nvSpPr>
          <p:cNvPr id="5" name="Title 1">
            <a:extLst>
              <a:ext uri="{FF2B5EF4-FFF2-40B4-BE49-F238E27FC236}">
                <a16:creationId xmlns:a16="http://schemas.microsoft.com/office/drawing/2014/main" id="{E38D7EBC-5EFC-E60B-2F03-DC17C3638BDB}"/>
              </a:ext>
            </a:extLst>
          </p:cNvPr>
          <p:cNvSpPr txBox="1">
            <a:spLocks/>
          </p:cNvSpPr>
          <p:nvPr/>
        </p:nvSpPr>
        <p:spPr bwMode="auto">
          <a:xfrm>
            <a:off x="1460500" y="2959099"/>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algn="ctr"/>
            <a:r>
              <a:rPr lang="en-US" kern="0"/>
              <a:t>Backup Slides</a:t>
            </a:r>
          </a:p>
        </p:txBody>
      </p:sp>
    </p:spTree>
    <p:extLst>
      <p:ext uri="{BB962C8B-B14F-4D97-AF65-F5344CB8AC3E}">
        <p14:creationId xmlns:p14="http://schemas.microsoft.com/office/powerpoint/2010/main" val="61960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5251939" y="4849591"/>
            <a:ext cx="6301815" cy="1458612"/>
          </a:xfrm>
          <a:prstGeom prst="rect">
            <a:avLst/>
          </a:prstGeom>
          <a:noFill/>
          <a:ln w="9525">
            <a:noFill/>
            <a:miter lim="800000"/>
            <a:headEnd/>
            <a:tailEnd/>
          </a:ln>
        </p:spPr>
        <p:txBody>
          <a:bodyPr lIns="91440" tIns="45720" rIns="91440" bIns="45720" anchor="t"/>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SES, Mr. Eddie Lewis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SAF/FMI</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24 Apr 2025</a:t>
            </a:r>
          </a:p>
        </p:txBody>
      </p:sp>
      <p:sp>
        <p:nvSpPr>
          <p:cNvPr id="4" name="Title 3"/>
          <p:cNvSpPr>
            <a:spLocks noGrp="1"/>
          </p:cNvSpPr>
          <p:nvPr>
            <p:ph type="ctrTitle"/>
          </p:nvPr>
        </p:nvSpPr>
        <p:spPr/>
        <p:txBody>
          <a:bodyPr>
            <a:normAutofit/>
          </a:bodyPr>
          <a:lstStyle/>
          <a:p>
            <a:pPr marL="0" marR="0" lvl="0" indent="0" algn="ctr" defTabSz="914400" rtl="0" eaLnBrk="0" fontAlgn="base" latinLnBrk="0" hangingPunct="0">
              <a:lnSpc>
                <a:spcPct val="100000"/>
              </a:lnSpc>
              <a:spcBef>
                <a:spcPts val="105"/>
              </a:spcBef>
              <a:spcAft>
                <a:spcPct val="0"/>
              </a:spcAft>
              <a:buClrTx/>
              <a:buSzTx/>
              <a:buFontTx/>
              <a:buNone/>
              <a:tabLst/>
              <a:defRPr/>
            </a:pPr>
            <a:r>
              <a:rPr kumimoji="0" lang="en-US" sz="4400" b="1" i="0" u="none" strike="noStrike" kern="1200" cap="none" spc="0" normalizeH="0" baseline="0" noProof="0" dirty="0">
                <a:ln>
                  <a:noFill/>
                </a:ln>
                <a:solidFill>
                  <a:srgbClr val="141C77"/>
                </a:solidFill>
                <a:effectLst/>
                <a:uLnTx/>
                <a:uFillTx/>
                <a:latin typeface="Arial"/>
                <a:ea typeface="+mn-ea"/>
                <a:cs typeface="Arial"/>
              </a:rPr>
              <a:t>Leading FM’s System Transformation:</a:t>
            </a:r>
            <a:br>
              <a:rPr kumimoji="0" lang="en-US" sz="4400" b="1" i="0" u="none" strike="noStrike" kern="1200" cap="none" spc="0" normalizeH="0" baseline="0" noProof="0" dirty="0">
                <a:ln>
                  <a:noFill/>
                </a:ln>
                <a:solidFill>
                  <a:srgbClr val="141C77"/>
                </a:solidFill>
                <a:effectLst/>
                <a:uLnTx/>
                <a:uFillTx/>
                <a:latin typeface="Arial"/>
                <a:ea typeface="+mn-ea"/>
                <a:cs typeface="Arial"/>
              </a:rPr>
            </a:br>
            <a:r>
              <a:rPr kumimoji="0" lang="en-US" sz="4400" b="1" i="0" u="none" strike="noStrike" kern="1200" cap="none" spc="0" normalizeH="0" baseline="0" noProof="0" dirty="0">
                <a:ln>
                  <a:noFill/>
                </a:ln>
                <a:solidFill>
                  <a:srgbClr val="141C77"/>
                </a:solidFill>
                <a:effectLst/>
                <a:uLnTx/>
                <a:uFillTx/>
                <a:latin typeface="Arial"/>
                <a:ea typeface="+mn-ea"/>
                <a:cs typeface="Arial"/>
              </a:rPr>
              <a:t>The FMI IT Roadmap</a:t>
            </a:r>
          </a:p>
        </p:txBody>
      </p:sp>
      <p:sp>
        <p:nvSpPr>
          <p:cNvPr id="5" name="Slide Number Placeholder 12"/>
          <p:cNvSpPr>
            <a:spLocks noGrp="1"/>
          </p:cNvSpPr>
          <p:nvPr>
            <p:ph type="sldNum" sz="quarter" idx="11"/>
          </p:nvPr>
        </p:nvSpPr>
        <p:spPr>
          <a:xfrm>
            <a:off x="10904220" y="6555105"/>
            <a:ext cx="1143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58E03-119A-4E49-A516-06B55346FE96}" type="slidenum">
              <a:rPr kumimoji="0" lang="en-US" sz="1000" b="0" i="0" u="none" strike="noStrike" kern="1200" cap="none" spc="0" normalizeH="0" baseline="0" noProof="0" dirty="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
        <p:nvSpPr>
          <p:cNvPr id="2" name="Rectangle 4">
            <a:extLst>
              <a:ext uri="{FF2B5EF4-FFF2-40B4-BE49-F238E27FC236}">
                <a16:creationId xmlns:a16="http://schemas.microsoft.com/office/drawing/2014/main" id="{8ADEB049-536B-66CF-D609-342E42C47AAF}"/>
              </a:ext>
            </a:extLst>
          </p:cNvPr>
          <p:cNvSpPr>
            <a:spLocks noChangeArrowheads="1"/>
          </p:cNvSpPr>
          <p:nvPr/>
        </p:nvSpPr>
        <p:spPr bwMode="auto">
          <a:xfrm>
            <a:off x="7513002" y="4878166"/>
            <a:ext cx="4075749" cy="1441489"/>
          </a:xfrm>
          <a:prstGeom prst="rect">
            <a:avLst/>
          </a:prstGeom>
          <a:noFill/>
          <a:ln w="9525">
            <a:noFill/>
            <a:miter lim="800000"/>
            <a:headEnd/>
            <a:tailEnd/>
          </a:ln>
        </p:spPr>
        <p:txBody>
          <a:bodyPr lIns="91440" tIns="45720" rIns="91440" bIns="45720" anchor="t"/>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8B9EE056-9516-7170-FBCB-0098BA5D6289}"/>
              </a:ext>
            </a:extLst>
          </p:cNvPr>
          <p:cNvSpPr/>
          <p:nvPr/>
        </p:nvSpPr>
        <p:spPr bwMode="auto">
          <a:xfrm>
            <a:off x="4835951" y="6555105"/>
            <a:ext cx="2507529" cy="222767"/>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688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9F5A237-F1F8-1C2A-C166-01E11813C6E7}"/>
              </a:ext>
            </a:extLst>
          </p:cNvPr>
          <p:cNvGraphicFramePr>
            <a:graphicFrameLocks/>
          </p:cNvGraphicFramePr>
          <p:nvPr/>
        </p:nvGraphicFramePr>
        <p:xfrm>
          <a:off x="341086" y="786312"/>
          <a:ext cx="11437239" cy="524219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22272">
                  <a:extLst>
                    <a:ext uri="{9D8B030D-6E8A-4147-A177-3AD203B41FA5}">
                      <a16:colId xmlns:a16="http://schemas.microsoft.com/office/drawing/2014/main" val="1095743755"/>
                    </a:ext>
                  </a:extLst>
                </a:gridCol>
                <a:gridCol w="1532965">
                  <a:extLst>
                    <a:ext uri="{9D8B030D-6E8A-4147-A177-3AD203B41FA5}">
                      <a16:colId xmlns:a16="http://schemas.microsoft.com/office/drawing/2014/main" val="189278384"/>
                    </a:ext>
                  </a:extLst>
                </a:gridCol>
                <a:gridCol w="1515035">
                  <a:extLst>
                    <a:ext uri="{9D8B030D-6E8A-4147-A177-3AD203B41FA5}">
                      <a16:colId xmlns:a16="http://schemas.microsoft.com/office/drawing/2014/main" val="3625713717"/>
                    </a:ext>
                  </a:extLst>
                </a:gridCol>
                <a:gridCol w="1515035">
                  <a:extLst>
                    <a:ext uri="{9D8B030D-6E8A-4147-A177-3AD203B41FA5}">
                      <a16:colId xmlns:a16="http://schemas.microsoft.com/office/drawing/2014/main" val="3612123186"/>
                    </a:ext>
                  </a:extLst>
                </a:gridCol>
                <a:gridCol w="1532965">
                  <a:extLst>
                    <a:ext uri="{9D8B030D-6E8A-4147-A177-3AD203B41FA5}">
                      <a16:colId xmlns:a16="http://schemas.microsoft.com/office/drawing/2014/main" val="3795988500"/>
                    </a:ext>
                  </a:extLst>
                </a:gridCol>
                <a:gridCol w="1528482">
                  <a:extLst>
                    <a:ext uri="{9D8B030D-6E8A-4147-A177-3AD203B41FA5}">
                      <a16:colId xmlns:a16="http://schemas.microsoft.com/office/drawing/2014/main" val="1613351962"/>
                    </a:ext>
                  </a:extLst>
                </a:gridCol>
                <a:gridCol w="1143000">
                  <a:extLst>
                    <a:ext uri="{9D8B030D-6E8A-4147-A177-3AD203B41FA5}">
                      <a16:colId xmlns:a16="http://schemas.microsoft.com/office/drawing/2014/main" val="702258516"/>
                    </a:ext>
                  </a:extLst>
                </a:gridCol>
                <a:gridCol w="1147485">
                  <a:extLst>
                    <a:ext uri="{9D8B030D-6E8A-4147-A177-3AD203B41FA5}">
                      <a16:colId xmlns:a16="http://schemas.microsoft.com/office/drawing/2014/main" val="824046133"/>
                    </a:ext>
                  </a:extLst>
                </a:gridCol>
              </a:tblGrid>
              <a:tr h="342858">
                <a:tc>
                  <a:txBody>
                    <a:bodyPr/>
                    <a:lstStyle/>
                    <a:p>
                      <a:pPr algn="ctr"/>
                      <a:r>
                        <a:rPr lang="en-US" sz="800">
                          <a:latin typeface="Arial" panose="020B0604020202020204" pitchFamily="34" charset="0"/>
                          <a:cs typeface="Arial" panose="020B0604020202020204" pitchFamily="34" charset="0"/>
                        </a:rPr>
                        <a:t>Capabilities</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 24</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FY25</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FY26</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FY27</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FY28</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FY29</a:t>
                      </a:r>
                    </a:p>
                  </a:txBody>
                  <a:tcPr anchor="ctr">
                    <a:solidFill>
                      <a:schemeClr val="tx1"/>
                    </a:solidFill>
                  </a:tcPr>
                </a:tc>
                <a:tc>
                  <a:txBody>
                    <a:bodyPr/>
                    <a:lstStyle/>
                    <a:p>
                      <a:pPr algn="ctr"/>
                      <a:r>
                        <a:rPr lang="en-US" sz="800">
                          <a:latin typeface="Arial" panose="020B0604020202020204" pitchFamily="34" charset="0"/>
                          <a:cs typeface="Arial" panose="020B0604020202020204" pitchFamily="34" charset="0"/>
                        </a:rPr>
                        <a:t>FY30+</a:t>
                      </a:r>
                    </a:p>
                  </a:txBody>
                  <a:tcPr anchor="ctr">
                    <a:solidFill>
                      <a:schemeClr val="tx1"/>
                    </a:solidFill>
                  </a:tcPr>
                </a:tc>
                <a:extLst>
                  <a:ext uri="{0D108BD9-81ED-4DB2-BD59-A6C34878D82A}">
                    <a16:rowId xmlns:a16="http://schemas.microsoft.com/office/drawing/2014/main" val="3036015854"/>
                  </a:ext>
                </a:extLst>
              </a:tr>
              <a:tr h="624879">
                <a:tc>
                  <a:txBody>
                    <a:bodyPr/>
                    <a:lstStyle/>
                    <a:p>
                      <a:pPr algn="ctr"/>
                      <a:r>
                        <a:rPr lang="en-US" sz="800" b="1">
                          <a:solidFill>
                            <a:schemeClr val="bg1"/>
                          </a:solidFill>
                          <a:latin typeface="Arial" panose="020B0604020202020204" pitchFamily="34" charset="0"/>
                          <a:cs typeface="Arial" panose="020B0604020202020204" pitchFamily="34" charset="0"/>
                        </a:rPr>
                        <a:t>ERP</a:t>
                      </a:r>
                    </a:p>
                    <a:p>
                      <a:pPr algn="ctr"/>
                      <a:r>
                        <a:rPr lang="en-US" sz="800">
                          <a:solidFill>
                            <a:schemeClr val="bg1"/>
                          </a:solidFill>
                          <a:latin typeface="Arial" panose="020B0604020202020204" pitchFamily="34" charset="0"/>
                          <a:cs typeface="Arial" panose="020B0604020202020204" pitchFamily="34" charset="0"/>
                        </a:rPr>
                        <a:t>Accounting</a:t>
                      </a:r>
                      <a:endParaRPr lang="en-US" sz="800">
                        <a:solidFill>
                          <a:schemeClr val="bg1"/>
                        </a:solidFill>
                      </a:endParaRPr>
                    </a:p>
                  </a:txBody>
                  <a:tcPr anchor="ctr">
                    <a:solidFill>
                      <a:srgbClr val="5293CF"/>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77657565"/>
                  </a:ext>
                </a:extLst>
              </a:tr>
              <a:tr h="791028">
                <a:tc>
                  <a:txBody>
                    <a:bodyPr/>
                    <a:lstStyle/>
                    <a:p>
                      <a:pPr algn="ctr"/>
                      <a:r>
                        <a:rPr lang="en-US" sz="800" b="1">
                          <a:solidFill>
                            <a:schemeClr val="bg1"/>
                          </a:solidFill>
                          <a:latin typeface="Arial" panose="020B0604020202020204" pitchFamily="34" charset="0"/>
                          <a:cs typeface="Arial" panose="020B0604020202020204" pitchFamily="34" charset="0"/>
                        </a:rPr>
                        <a:t>CPM</a:t>
                      </a:r>
                    </a:p>
                    <a:p>
                      <a:pPr algn="ctr"/>
                      <a:r>
                        <a:rPr lang="en-US" sz="800">
                          <a:solidFill>
                            <a:schemeClr val="bg1"/>
                          </a:solidFill>
                          <a:latin typeface="Arial" panose="020B0604020202020204" pitchFamily="34" charset="0"/>
                          <a:cs typeface="Arial" panose="020B0604020202020204" pitchFamily="34" charset="0"/>
                        </a:rPr>
                        <a:t>Budget Formulation &amp;</a:t>
                      </a:r>
                      <a:br>
                        <a:rPr lang="en-US" sz="800">
                          <a:solidFill>
                            <a:schemeClr val="bg1"/>
                          </a:solidFill>
                          <a:latin typeface="Arial" panose="020B0604020202020204" pitchFamily="34" charset="0"/>
                          <a:cs typeface="Arial" panose="020B0604020202020204" pitchFamily="34" charset="0"/>
                        </a:rPr>
                      </a:br>
                      <a:r>
                        <a:rPr lang="en-US" sz="800">
                          <a:solidFill>
                            <a:schemeClr val="bg1"/>
                          </a:solidFill>
                          <a:latin typeface="Arial" panose="020B0604020202020204" pitchFamily="34" charset="0"/>
                          <a:cs typeface="Arial" panose="020B0604020202020204" pitchFamily="34" charset="0"/>
                        </a:rPr>
                        <a:t>Congressional</a:t>
                      </a:r>
                    </a:p>
                    <a:p>
                      <a:pPr algn="ctr"/>
                      <a:r>
                        <a:rPr lang="en-US" sz="800">
                          <a:solidFill>
                            <a:schemeClr val="bg1"/>
                          </a:solidFill>
                          <a:latin typeface="Arial" panose="020B0604020202020204" pitchFamily="34" charset="0"/>
                          <a:cs typeface="Arial" panose="020B0604020202020204" pitchFamily="34" charset="0"/>
                        </a:rPr>
                        <a:t>Reporting</a:t>
                      </a:r>
                    </a:p>
                  </a:txBody>
                  <a:tcPr anchor="ctr">
                    <a:solidFill>
                      <a:srgbClr val="A11D24"/>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1243999413"/>
                  </a:ext>
                </a:extLst>
              </a:tr>
              <a:tr h="674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CPM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Management</a:t>
                      </a:r>
                    </a:p>
                  </a:txBody>
                  <a:tcPr anchor="ctr">
                    <a:solidFill>
                      <a:srgbClr val="A11D24"/>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2482784048"/>
                  </a:ext>
                </a:extLst>
              </a:tr>
              <a:tr h="674915">
                <a:tc>
                  <a:txBody>
                    <a:bodyPr/>
                    <a:lstStyle/>
                    <a:p>
                      <a:pPr algn="ctr"/>
                      <a:r>
                        <a:rPr lang="en-US" sz="800" b="1">
                          <a:solidFill>
                            <a:schemeClr val="bg1"/>
                          </a:solidFill>
                          <a:latin typeface="Arial" panose="020B0604020202020204" pitchFamily="34" charset="0"/>
                          <a:cs typeface="Arial" panose="020B0604020202020204" pitchFamily="34" charset="0"/>
                        </a:rPr>
                        <a:t>LCNC</a:t>
                      </a:r>
                    </a:p>
                    <a:p>
                      <a:pPr algn="ctr"/>
                      <a:endParaRPr lang="en-US" sz="800" b="1">
                        <a:solidFill>
                          <a:schemeClr val="bg1"/>
                        </a:solidFill>
                        <a:latin typeface="Arial" panose="020B0604020202020204" pitchFamily="34" charset="0"/>
                        <a:cs typeface="Arial" panose="020B0604020202020204" pitchFamily="34" charset="0"/>
                      </a:endParaRPr>
                    </a:p>
                    <a:p>
                      <a:pPr algn="ctr"/>
                      <a:r>
                        <a:rPr lang="en-US" sz="800" b="0">
                          <a:solidFill>
                            <a:schemeClr val="bg1"/>
                          </a:solidFill>
                          <a:latin typeface="Arial" panose="020B0604020202020204" pitchFamily="34" charset="0"/>
                          <a:cs typeface="Arial" panose="020B0604020202020204" pitchFamily="34" charset="0"/>
                        </a:rPr>
                        <a:t>Other</a:t>
                      </a:r>
                    </a:p>
                  </a:txBody>
                  <a:tcPr anchor="ctr">
                    <a:solidFill>
                      <a:srgbClr val="F6851F"/>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1258835684"/>
                  </a:ext>
                </a:extLst>
              </a:tr>
              <a:tr h="674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CDMS Tool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Analytics &amp; Reporting</a:t>
                      </a:r>
                      <a:endParaRPr kumimoji="0" lang="en-US" sz="800" b="0" i="0" u="none" strike="noStrike" kern="1200" cap="none" spc="0" normalizeH="0" baseline="0" noProof="0">
                        <a:ln>
                          <a:noFill/>
                        </a:ln>
                        <a:solidFill>
                          <a:prstClr val="white"/>
                        </a:solidFill>
                        <a:effectLst/>
                        <a:uLnTx/>
                        <a:uFillTx/>
                        <a:latin typeface="+mn-lt"/>
                        <a:ea typeface="+mn-ea"/>
                        <a:cs typeface="+mn-cs"/>
                      </a:endParaRPr>
                    </a:p>
                    <a:p>
                      <a:pPr algn="ctr"/>
                      <a:endParaRPr lang="en-US" sz="800" b="0">
                        <a:solidFill>
                          <a:schemeClr val="bg1"/>
                        </a:solidFill>
                        <a:latin typeface="Arial" panose="020B0604020202020204" pitchFamily="34" charset="0"/>
                        <a:cs typeface="Arial" panose="020B0604020202020204" pitchFamily="34" charset="0"/>
                      </a:endParaRPr>
                    </a:p>
                    <a:p>
                      <a:pPr algn="ctr"/>
                      <a:endParaRPr lang="en-US" sz="800" b="0">
                        <a:solidFill>
                          <a:schemeClr val="bg1"/>
                        </a:solidFill>
                        <a:latin typeface="Arial" panose="020B0604020202020204" pitchFamily="34" charset="0"/>
                        <a:cs typeface="Arial" panose="020B0604020202020204" pitchFamily="34" charset="0"/>
                      </a:endParaRPr>
                    </a:p>
                  </a:txBody>
                  <a:tcPr anchor="ctr">
                    <a:solidFill>
                      <a:srgbClr val="224F4B"/>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2461662487"/>
                  </a:ext>
                </a:extLst>
              </a:tr>
              <a:tr h="674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Cross Functional Portfolio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(Non-FM ERP CMP)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algn="ctr"/>
                      <a:endParaRPr lang="en-US" sz="800" b="0">
                        <a:solidFill>
                          <a:schemeClr val="bg1"/>
                        </a:solidFill>
                        <a:latin typeface="Arial" panose="020B0604020202020204" pitchFamily="34" charset="0"/>
                        <a:cs typeface="Arial" panose="020B0604020202020204" pitchFamily="34" charset="0"/>
                      </a:endParaRPr>
                    </a:p>
                  </a:txBody>
                  <a:tcPr anchor="ctr">
                    <a:solidFill>
                      <a:srgbClr val="224F4B"/>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313969298"/>
                  </a:ext>
                </a:extLst>
              </a:tr>
            </a:tbl>
          </a:graphicData>
        </a:graphic>
      </p:graphicFrame>
      <p:sp>
        <p:nvSpPr>
          <p:cNvPr id="34" name="Rectangle 33">
            <a:extLst>
              <a:ext uri="{FF2B5EF4-FFF2-40B4-BE49-F238E27FC236}">
                <a16:creationId xmlns:a16="http://schemas.microsoft.com/office/drawing/2014/main" id="{A294D858-5316-03CB-FC78-286AC6173EE3}"/>
              </a:ext>
            </a:extLst>
          </p:cNvPr>
          <p:cNvSpPr/>
          <p:nvPr/>
        </p:nvSpPr>
        <p:spPr>
          <a:xfrm>
            <a:off x="1890250" y="1135667"/>
            <a:ext cx="1506071" cy="489283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CB64AD4F-B5F1-4A39-592E-57E1A0B35328}"/>
              </a:ext>
            </a:extLst>
          </p:cNvPr>
          <p:cNvSpPr txBox="1"/>
          <p:nvPr/>
        </p:nvSpPr>
        <p:spPr>
          <a:xfrm>
            <a:off x="1886192" y="1236121"/>
            <a:ext cx="9887648" cy="176972"/>
          </a:xfrm>
          <a:prstGeom prst="rect">
            <a:avLst/>
          </a:prstGeom>
          <a:pattFill prst="wdDnDiag">
            <a:fgClr>
              <a:srgbClr val="414142"/>
            </a:fgClr>
            <a:bgClr>
              <a:srgbClr val="58595B"/>
            </a:bgClr>
          </a:pattFill>
          <a:ln w="9525">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MRO (WCF)</a:t>
            </a:r>
          </a:p>
        </p:txBody>
      </p:sp>
      <p:grpSp>
        <p:nvGrpSpPr>
          <p:cNvPr id="24" name="Group 23">
            <a:extLst>
              <a:ext uri="{FF2B5EF4-FFF2-40B4-BE49-F238E27FC236}">
                <a16:creationId xmlns:a16="http://schemas.microsoft.com/office/drawing/2014/main" id="{9929F31A-5BB1-6056-AF6B-3B9B9E277A8B}"/>
              </a:ext>
            </a:extLst>
          </p:cNvPr>
          <p:cNvGrpSpPr/>
          <p:nvPr/>
        </p:nvGrpSpPr>
        <p:grpSpPr>
          <a:xfrm>
            <a:off x="3403051" y="2358917"/>
            <a:ext cx="8377517" cy="353877"/>
            <a:chOff x="3339353" y="4178103"/>
            <a:chExt cx="8377517" cy="353877"/>
          </a:xfrm>
        </p:grpSpPr>
        <p:sp>
          <p:nvSpPr>
            <p:cNvPr id="25" name="TextBox 24">
              <a:extLst>
                <a:ext uri="{FF2B5EF4-FFF2-40B4-BE49-F238E27FC236}">
                  <a16:creationId xmlns:a16="http://schemas.microsoft.com/office/drawing/2014/main" id="{8EE31E6F-AEA7-CF77-C9BD-16A83B66293F}"/>
                </a:ext>
              </a:extLst>
            </p:cNvPr>
            <p:cNvSpPr txBox="1"/>
            <p:nvPr/>
          </p:nvSpPr>
          <p:spPr>
            <a:xfrm>
              <a:off x="3339353" y="4178103"/>
              <a:ext cx="8377517" cy="176972"/>
            </a:xfrm>
            <a:prstGeom prst="rect">
              <a:avLst/>
            </a:prstGeom>
            <a:gradFill flip="none" rotWithShape="1">
              <a:gsLst>
                <a:gs pos="0">
                  <a:srgbClr val="66C299"/>
                </a:gs>
                <a:gs pos="31000">
                  <a:srgbClr val="66C299"/>
                </a:gs>
                <a:gs pos="83000">
                  <a:srgbClr val="A11D24"/>
                </a:gs>
                <a:gs pos="100000">
                  <a:srgbClr val="A11D24"/>
                </a:gs>
              </a:gsLst>
              <a:lin ang="0" scaled="1"/>
              <a:tileRect/>
            </a:gradFill>
            <a:ln>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CPM Low Side (NIPR Formulation &amp; Reporting)</a:t>
              </a:r>
            </a:p>
          </p:txBody>
        </p:sp>
        <p:sp>
          <p:nvSpPr>
            <p:cNvPr id="26" name="TextBox 25">
              <a:extLst>
                <a:ext uri="{FF2B5EF4-FFF2-40B4-BE49-F238E27FC236}">
                  <a16:creationId xmlns:a16="http://schemas.microsoft.com/office/drawing/2014/main" id="{D71C2A10-EF1B-2CEF-E8DB-E62747CBA679}"/>
                </a:ext>
              </a:extLst>
            </p:cNvPr>
            <p:cNvSpPr txBox="1"/>
            <p:nvPr/>
          </p:nvSpPr>
          <p:spPr>
            <a:xfrm>
              <a:off x="3339353" y="4355008"/>
              <a:ext cx="8377517" cy="176972"/>
            </a:xfrm>
            <a:prstGeom prst="rect">
              <a:avLst/>
            </a:prstGeom>
            <a:gradFill flip="none" rotWithShape="1">
              <a:gsLst>
                <a:gs pos="0">
                  <a:srgbClr val="FCB914"/>
                </a:gs>
                <a:gs pos="31000">
                  <a:srgbClr val="FCB914"/>
                </a:gs>
                <a:gs pos="83000">
                  <a:srgbClr val="A11D24"/>
                </a:gs>
                <a:gs pos="100000">
                  <a:srgbClr val="A11D24"/>
                </a:gs>
              </a:gsLst>
              <a:lin ang="0" scaled="1"/>
              <a:tileRect/>
            </a:gradFill>
            <a:ln>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CPM Low Side (NIPR Execution Management)</a:t>
              </a:r>
            </a:p>
          </p:txBody>
        </p:sp>
        <p:sp>
          <p:nvSpPr>
            <p:cNvPr id="27" name="TextBox 26">
              <a:extLst>
                <a:ext uri="{FF2B5EF4-FFF2-40B4-BE49-F238E27FC236}">
                  <a16:creationId xmlns:a16="http://schemas.microsoft.com/office/drawing/2014/main" id="{7A07DEAD-EAB9-040C-3F46-AD9BF8E449B1}"/>
                </a:ext>
              </a:extLst>
            </p:cNvPr>
            <p:cNvSpPr txBox="1"/>
            <p:nvPr/>
          </p:nvSpPr>
          <p:spPr>
            <a:xfrm>
              <a:off x="10062883" y="4270264"/>
              <a:ext cx="1645024" cy="176972"/>
            </a:xfrm>
            <a:prstGeom prst="rect">
              <a:avLst/>
            </a:prstGeom>
            <a:solidFill>
              <a:srgbClr val="A11D24"/>
            </a:solidFill>
            <a:ln>
              <a:solidFill>
                <a:srgbClr val="A11D24"/>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grpSp>
      <p:sp>
        <p:nvSpPr>
          <p:cNvPr id="30" name="TextBox 29">
            <a:extLst>
              <a:ext uri="{FF2B5EF4-FFF2-40B4-BE49-F238E27FC236}">
                <a16:creationId xmlns:a16="http://schemas.microsoft.com/office/drawing/2014/main" id="{A39BF510-4E3E-19B2-7978-FD43082429EE}"/>
              </a:ext>
            </a:extLst>
          </p:cNvPr>
          <p:cNvSpPr txBox="1"/>
          <p:nvPr/>
        </p:nvSpPr>
        <p:spPr>
          <a:xfrm>
            <a:off x="6805152" y="2834395"/>
            <a:ext cx="154193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KDSS</a:t>
            </a:r>
          </a:p>
        </p:txBody>
      </p:sp>
      <p:grpSp>
        <p:nvGrpSpPr>
          <p:cNvPr id="43" name="Group 42">
            <a:extLst>
              <a:ext uri="{FF2B5EF4-FFF2-40B4-BE49-F238E27FC236}">
                <a16:creationId xmlns:a16="http://schemas.microsoft.com/office/drawing/2014/main" id="{47A425C7-A930-3E0E-D9EE-EC1FE5F25304}"/>
              </a:ext>
            </a:extLst>
          </p:cNvPr>
          <p:cNvGrpSpPr/>
          <p:nvPr/>
        </p:nvGrpSpPr>
        <p:grpSpPr>
          <a:xfrm>
            <a:off x="5198228" y="1421250"/>
            <a:ext cx="4262717" cy="176972"/>
            <a:chOff x="5141259" y="1938682"/>
            <a:chExt cx="4262717" cy="176972"/>
          </a:xfrm>
        </p:grpSpPr>
        <p:sp>
          <p:nvSpPr>
            <p:cNvPr id="12" name="TextBox 11">
              <a:extLst>
                <a:ext uri="{FF2B5EF4-FFF2-40B4-BE49-F238E27FC236}">
                  <a16:creationId xmlns:a16="http://schemas.microsoft.com/office/drawing/2014/main" id="{F3DFD383-7477-309B-15A7-679C735C36DA}"/>
                </a:ext>
              </a:extLst>
            </p:cNvPr>
            <p:cNvSpPr txBox="1"/>
            <p:nvPr/>
          </p:nvSpPr>
          <p:spPr>
            <a:xfrm>
              <a:off x="5141259" y="1938682"/>
              <a:ext cx="4262717"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APO</a:t>
              </a:r>
            </a:p>
          </p:txBody>
        </p:sp>
        <p:pic>
          <p:nvPicPr>
            <p:cNvPr id="40" name="Graphic 39">
              <a:extLst>
                <a:ext uri="{FF2B5EF4-FFF2-40B4-BE49-F238E27FC236}">
                  <a16:creationId xmlns:a16="http://schemas.microsoft.com/office/drawing/2014/main" id="{21861181-EC17-0432-076A-77BC3C4581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2869" t="50000" r="34933"/>
            <a:stretch/>
          </p:blipFill>
          <p:spPr>
            <a:xfrm>
              <a:off x="9222608" y="1951198"/>
              <a:ext cx="181368" cy="151939"/>
            </a:xfrm>
            <a:prstGeom prst="rect">
              <a:avLst/>
            </a:prstGeom>
          </p:spPr>
        </p:pic>
      </p:grpSp>
      <p:grpSp>
        <p:nvGrpSpPr>
          <p:cNvPr id="58" name="Group 57">
            <a:extLst>
              <a:ext uri="{FF2B5EF4-FFF2-40B4-BE49-F238E27FC236}">
                <a16:creationId xmlns:a16="http://schemas.microsoft.com/office/drawing/2014/main" id="{41D51850-0026-5E0B-EC9B-133830F60120}"/>
              </a:ext>
            </a:extLst>
          </p:cNvPr>
          <p:cNvGrpSpPr/>
          <p:nvPr/>
        </p:nvGrpSpPr>
        <p:grpSpPr>
          <a:xfrm>
            <a:off x="4906684" y="1775755"/>
            <a:ext cx="4195483" cy="176972"/>
            <a:chOff x="4849905" y="3139884"/>
            <a:chExt cx="4195483" cy="176972"/>
          </a:xfrm>
        </p:grpSpPr>
        <p:sp>
          <p:nvSpPr>
            <p:cNvPr id="50" name="TextBox 49">
              <a:extLst>
                <a:ext uri="{FF2B5EF4-FFF2-40B4-BE49-F238E27FC236}">
                  <a16:creationId xmlns:a16="http://schemas.microsoft.com/office/drawing/2014/main" id="{A2AEE8E3-1F8C-699F-7080-9CB8E39AD211}"/>
                </a:ext>
              </a:extLst>
            </p:cNvPr>
            <p:cNvSpPr txBox="1"/>
            <p:nvPr/>
          </p:nvSpPr>
          <p:spPr>
            <a:xfrm>
              <a:off x="4849905" y="3139884"/>
              <a:ext cx="4195483" cy="176972"/>
            </a:xfrm>
            <a:prstGeom prst="rect">
              <a:avLst/>
            </a:prstGeom>
            <a:solidFill>
              <a:srgbClr val="66C299"/>
            </a:solidFill>
            <a:ln>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KDSS</a:t>
              </a:r>
            </a:p>
          </p:txBody>
        </p:sp>
        <p:pic>
          <p:nvPicPr>
            <p:cNvPr id="55" name="Graphic 54">
              <a:extLst>
                <a:ext uri="{FF2B5EF4-FFF2-40B4-BE49-F238E27FC236}">
                  <a16:creationId xmlns:a16="http://schemas.microsoft.com/office/drawing/2014/main" id="{25F678D4-8D84-C81A-FC20-601ACF2D683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2869" t="50000" r="34933"/>
            <a:stretch/>
          </p:blipFill>
          <p:spPr>
            <a:xfrm>
              <a:off x="8846091" y="3148924"/>
              <a:ext cx="181368" cy="151939"/>
            </a:xfrm>
            <a:prstGeom prst="rect">
              <a:avLst/>
            </a:prstGeom>
          </p:spPr>
        </p:pic>
      </p:grpSp>
      <p:cxnSp>
        <p:nvCxnSpPr>
          <p:cNvPr id="92" name="Connector: Elbow 91">
            <a:extLst>
              <a:ext uri="{FF2B5EF4-FFF2-40B4-BE49-F238E27FC236}">
                <a16:creationId xmlns:a16="http://schemas.microsoft.com/office/drawing/2014/main" id="{A17C860F-0EBB-80CA-03DA-A74F30843CE2}"/>
              </a:ext>
            </a:extLst>
          </p:cNvPr>
          <p:cNvCxnSpPr>
            <a:cxnSpLocks/>
          </p:cNvCxnSpPr>
          <p:nvPr/>
        </p:nvCxnSpPr>
        <p:spPr>
          <a:xfrm flipV="1">
            <a:off x="9453185" y="1409398"/>
            <a:ext cx="67234" cy="121138"/>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A33A96C5-E96A-E05A-A389-2D09C17275A9}"/>
              </a:ext>
            </a:extLst>
          </p:cNvPr>
          <p:cNvCxnSpPr>
            <a:cxnSpLocks/>
            <a:stCxn id="23" idx="3"/>
          </p:cNvCxnSpPr>
          <p:nvPr/>
        </p:nvCxnSpPr>
        <p:spPr>
          <a:xfrm>
            <a:off x="7576117" y="2154669"/>
            <a:ext cx="158912" cy="216765"/>
          </a:xfrm>
          <a:prstGeom prst="bentConnector2">
            <a:avLst/>
          </a:prstGeom>
          <a:ln>
            <a:solidFill>
              <a:srgbClr val="418569"/>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865060E4-10DC-C912-3209-ACCFE7F295FA}"/>
              </a:ext>
            </a:extLst>
          </p:cNvPr>
          <p:cNvGrpSpPr/>
          <p:nvPr/>
        </p:nvGrpSpPr>
        <p:grpSpPr>
          <a:xfrm>
            <a:off x="6428634" y="2066183"/>
            <a:ext cx="1147483" cy="176972"/>
            <a:chOff x="6355976" y="4028461"/>
            <a:chExt cx="1147483" cy="176972"/>
          </a:xfrm>
        </p:grpSpPr>
        <p:sp>
          <p:nvSpPr>
            <p:cNvPr id="23" name="TextBox 22">
              <a:extLst>
                <a:ext uri="{FF2B5EF4-FFF2-40B4-BE49-F238E27FC236}">
                  <a16:creationId xmlns:a16="http://schemas.microsoft.com/office/drawing/2014/main" id="{19FEB256-EA6F-ACCD-104A-FFA52154AB1F}"/>
                </a:ext>
              </a:extLst>
            </p:cNvPr>
            <p:cNvSpPr txBox="1"/>
            <p:nvPr/>
          </p:nvSpPr>
          <p:spPr>
            <a:xfrm>
              <a:off x="6355976" y="4028461"/>
              <a:ext cx="1147483" cy="176972"/>
            </a:xfrm>
            <a:prstGeom prst="rect">
              <a:avLst/>
            </a:prstGeom>
            <a:solidFill>
              <a:srgbClr val="418569"/>
            </a:solidFill>
            <a:ln>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CMS</a:t>
              </a:r>
            </a:p>
          </p:txBody>
        </p:sp>
        <p:pic>
          <p:nvPicPr>
            <p:cNvPr id="65" name="Graphic 64">
              <a:extLst>
                <a:ext uri="{FF2B5EF4-FFF2-40B4-BE49-F238E27FC236}">
                  <a16:creationId xmlns:a16="http://schemas.microsoft.com/office/drawing/2014/main" id="{4C907746-D020-BE24-4CBC-E1F02E3E01A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2869" t="50000" r="34933"/>
            <a:stretch/>
          </p:blipFill>
          <p:spPr>
            <a:xfrm>
              <a:off x="7299677" y="4033487"/>
              <a:ext cx="181368" cy="151939"/>
            </a:xfrm>
            <a:prstGeom prst="rect">
              <a:avLst/>
            </a:prstGeom>
          </p:spPr>
        </p:pic>
      </p:grpSp>
      <p:cxnSp>
        <p:nvCxnSpPr>
          <p:cNvPr id="121" name="Connector: Elbow 120">
            <a:extLst>
              <a:ext uri="{FF2B5EF4-FFF2-40B4-BE49-F238E27FC236}">
                <a16:creationId xmlns:a16="http://schemas.microsoft.com/office/drawing/2014/main" id="{C4C618F2-17A7-A2A5-D4E2-7FD93D220777}"/>
              </a:ext>
            </a:extLst>
          </p:cNvPr>
          <p:cNvCxnSpPr>
            <a:cxnSpLocks/>
          </p:cNvCxnSpPr>
          <p:nvPr/>
        </p:nvCxnSpPr>
        <p:spPr>
          <a:xfrm rot="16200000" flipH="1">
            <a:off x="8885970" y="2064310"/>
            <a:ext cx="499613" cy="89599"/>
          </a:xfrm>
          <a:prstGeom prst="bentConnector3">
            <a:avLst>
              <a:gd name="adj1" fmla="val -2466"/>
            </a:avLst>
          </a:prstGeom>
          <a:ln>
            <a:solidFill>
              <a:srgbClr val="66C299"/>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3843612C-A51D-5646-B6B2-B25E9C42B79C}"/>
              </a:ext>
            </a:extLst>
          </p:cNvPr>
          <p:cNvCxnSpPr>
            <a:cxnSpLocks/>
            <a:stCxn id="30" idx="3"/>
          </p:cNvCxnSpPr>
          <p:nvPr/>
        </p:nvCxnSpPr>
        <p:spPr>
          <a:xfrm flipV="1">
            <a:off x="8347082" y="2712794"/>
            <a:ext cx="84630" cy="210087"/>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777C45D3-0191-D79F-CA1C-6B5C0C969411}"/>
              </a:ext>
            </a:extLst>
          </p:cNvPr>
          <p:cNvSpPr txBox="1"/>
          <p:nvPr/>
        </p:nvSpPr>
        <p:spPr>
          <a:xfrm>
            <a:off x="1890250" y="3238578"/>
            <a:ext cx="9896613" cy="176972"/>
          </a:xfrm>
          <a:prstGeom prst="rect">
            <a:avLst/>
          </a:prstGeom>
          <a:solidFill>
            <a:srgbClr val="F6851F"/>
          </a:solidFill>
          <a:ln>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Other Low Side (FM SUITE)</a:t>
            </a:r>
          </a:p>
        </p:txBody>
      </p:sp>
      <p:sp>
        <p:nvSpPr>
          <p:cNvPr id="98" name="TextBox 97">
            <a:extLst>
              <a:ext uri="{FF2B5EF4-FFF2-40B4-BE49-F238E27FC236}">
                <a16:creationId xmlns:a16="http://schemas.microsoft.com/office/drawing/2014/main" id="{B3117088-CCEE-8A6C-C190-2CA3FB831B9E}"/>
              </a:ext>
            </a:extLst>
          </p:cNvPr>
          <p:cNvSpPr txBox="1"/>
          <p:nvPr/>
        </p:nvSpPr>
        <p:spPr>
          <a:xfrm>
            <a:off x="1883530" y="3940286"/>
            <a:ext cx="9888075" cy="176972"/>
          </a:xfrm>
          <a:prstGeom prst="rect">
            <a:avLst/>
          </a:prstGeom>
          <a:solidFill>
            <a:srgbClr val="224F4B"/>
          </a:solidFill>
          <a:ln>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Data Visualizations with Drill – Down Capabilities and Dashboards (FASTR)</a:t>
            </a:r>
          </a:p>
        </p:txBody>
      </p:sp>
      <p:sp>
        <p:nvSpPr>
          <p:cNvPr id="100" name="TextBox 99">
            <a:extLst>
              <a:ext uri="{FF2B5EF4-FFF2-40B4-BE49-F238E27FC236}">
                <a16:creationId xmlns:a16="http://schemas.microsoft.com/office/drawing/2014/main" id="{BCC3F6D3-B887-9E07-4CF7-6D10A3BA8B4E}"/>
              </a:ext>
            </a:extLst>
          </p:cNvPr>
          <p:cNvSpPr txBox="1"/>
          <p:nvPr/>
        </p:nvSpPr>
        <p:spPr>
          <a:xfrm>
            <a:off x="6067802" y="4377571"/>
            <a:ext cx="1573305" cy="176972"/>
          </a:xfrm>
          <a:prstGeom prst="rect">
            <a:avLst/>
          </a:prstGeom>
          <a:solidFill>
            <a:srgbClr val="224F4B"/>
          </a:solidFill>
          <a:ln>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KDSS</a:t>
            </a:r>
          </a:p>
        </p:txBody>
      </p:sp>
      <p:cxnSp>
        <p:nvCxnSpPr>
          <p:cNvPr id="102" name="Connector: Elbow 101">
            <a:extLst>
              <a:ext uri="{FF2B5EF4-FFF2-40B4-BE49-F238E27FC236}">
                <a16:creationId xmlns:a16="http://schemas.microsoft.com/office/drawing/2014/main" id="{1214403D-5EE3-DD84-E7D4-E45A52C66B22}"/>
              </a:ext>
            </a:extLst>
          </p:cNvPr>
          <p:cNvCxnSpPr>
            <a:cxnSpLocks/>
            <a:stCxn id="100" idx="3"/>
          </p:cNvCxnSpPr>
          <p:nvPr/>
        </p:nvCxnSpPr>
        <p:spPr>
          <a:xfrm flipV="1">
            <a:off x="7641107" y="4117258"/>
            <a:ext cx="93922" cy="348799"/>
          </a:xfrm>
          <a:prstGeom prst="bentConnector2">
            <a:avLst/>
          </a:prstGeom>
          <a:ln>
            <a:solidFill>
              <a:srgbClr val="224F4B"/>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02C30C52-54A0-EF4E-2AE3-9EE6D033E718}"/>
              </a:ext>
            </a:extLst>
          </p:cNvPr>
          <p:cNvSpPr txBox="1"/>
          <p:nvPr/>
        </p:nvSpPr>
        <p:spPr>
          <a:xfrm>
            <a:off x="1890250" y="4746970"/>
            <a:ext cx="9892554" cy="176973"/>
          </a:xfrm>
          <a:prstGeom prst="rect">
            <a:avLst/>
          </a:prstGeom>
          <a:pattFill prst="wdDnDiag">
            <a:fgClr>
              <a:schemeClr val="tx1">
                <a:lumMod val="85000"/>
                <a:lumOff val="15000"/>
              </a:schemeClr>
            </a:fgClr>
            <a:bgClr>
              <a:schemeClr val="tx1">
                <a:lumMod val="75000"/>
                <a:lumOff val="25000"/>
              </a:schemeClr>
            </a:bgClr>
          </a:pattFill>
          <a:ln>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Acquisition </a:t>
            </a:r>
            <a:r>
              <a:rPr kumimoji="0" lang="en-US" sz="550" b="1" i="0" u="none" strike="noStrike" kern="1200" cap="none" spc="0" normalizeH="0" baseline="0" noProof="0" err="1">
                <a:ln>
                  <a:noFill/>
                </a:ln>
                <a:solidFill>
                  <a:srgbClr val="FFFFFF"/>
                </a:solidFill>
                <a:effectLst/>
                <a:uLnTx/>
                <a:uFillTx/>
                <a:latin typeface="Arial Black" panose="020B0A04020102020204" pitchFamily="34" charset="0"/>
                <a:ea typeface="+mn-ea"/>
                <a:cs typeface="+mn-cs"/>
              </a:rPr>
              <a:t>ortfolio</a:t>
            </a:r>
            <a:endPar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grpSp>
        <p:nvGrpSpPr>
          <p:cNvPr id="105" name="Group 104">
            <a:extLst>
              <a:ext uri="{FF2B5EF4-FFF2-40B4-BE49-F238E27FC236}">
                <a16:creationId xmlns:a16="http://schemas.microsoft.com/office/drawing/2014/main" id="{19D8637E-DDCB-F018-F6F7-25A7EC50C5BB}"/>
              </a:ext>
            </a:extLst>
          </p:cNvPr>
          <p:cNvGrpSpPr/>
          <p:nvPr/>
        </p:nvGrpSpPr>
        <p:grpSpPr>
          <a:xfrm>
            <a:off x="3722410" y="4986435"/>
            <a:ext cx="1541930" cy="176972"/>
            <a:chOff x="3656476" y="4524440"/>
            <a:chExt cx="1541930" cy="176972"/>
          </a:xfrm>
        </p:grpSpPr>
        <p:sp>
          <p:nvSpPr>
            <p:cNvPr id="106" name="TextBox 105">
              <a:extLst>
                <a:ext uri="{FF2B5EF4-FFF2-40B4-BE49-F238E27FC236}">
                  <a16:creationId xmlns:a16="http://schemas.microsoft.com/office/drawing/2014/main" id="{8B8F59F0-4F42-0A40-1A2A-ADCC08CAF0B4}"/>
                </a:ext>
              </a:extLst>
            </p:cNvPr>
            <p:cNvSpPr txBox="1"/>
            <p:nvPr/>
          </p:nvSpPr>
          <p:spPr>
            <a:xfrm>
              <a:off x="3656476" y="4524440"/>
              <a:ext cx="154193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AUS</a:t>
              </a:r>
            </a:p>
          </p:txBody>
        </p:sp>
        <p:pic>
          <p:nvPicPr>
            <p:cNvPr id="108" name="Graphic 107">
              <a:extLst>
                <a:ext uri="{FF2B5EF4-FFF2-40B4-BE49-F238E27FC236}">
                  <a16:creationId xmlns:a16="http://schemas.microsoft.com/office/drawing/2014/main" id="{EE602067-561E-BFE4-590B-7343811DC75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2869" t="50000" r="34933"/>
            <a:stretch/>
          </p:blipFill>
          <p:spPr>
            <a:xfrm>
              <a:off x="4997986" y="4536956"/>
              <a:ext cx="181368" cy="151939"/>
            </a:xfrm>
            <a:prstGeom prst="rect">
              <a:avLst/>
            </a:prstGeom>
          </p:spPr>
        </p:pic>
      </p:grpSp>
      <p:grpSp>
        <p:nvGrpSpPr>
          <p:cNvPr id="109" name="Group 108">
            <a:extLst>
              <a:ext uri="{FF2B5EF4-FFF2-40B4-BE49-F238E27FC236}">
                <a16:creationId xmlns:a16="http://schemas.microsoft.com/office/drawing/2014/main" id="{54246AB5-CA3E-F0AF-A4EE-C65C7F0198AA}"/>
              </a:ext>
            </a:extLst>
          </p:cNvPr>
          <p:cNvGrpSpPr/>
          <p:nvPr/>
        </p:nvGrpSpPr>
        <p:grpSpPr>
          <a:xfrm>
            <a:off x="3722410" y="5161711"/>
            <a:ext cx="1541930" cy="176972"/>
            <a:chOff x="3656476" y="4699716"/>
            <a:chExt cx="1541930" cy="176972"/>
          </a:xfrm>
        </p:grpSpPr>
        <p:sp>
          <p:nvSpPr>
            <p:cNvPr id="110" name="TextBox 109">
              <a:extLst>
                <a:ext uri="{FF2B5EF4-FFF2-40B4-BE49-F238E27FC236}">
                  <a16:creationId xmlns:a16="http://schemas.microsoft.com/office/drawing/2014/main" id="{70714FB2-B71C-DEA1-2913-97812BD41AD1}"/>
                </a:ext>
              </a:extLst>
            </p:cNvPr>
            <p:cNvSpPr txBox="1"/>
            <p:nvPr/>
          </p:nvSpPr>
          <p:spPr>
            <a:xfrm>
              <a:off x="3656476" y="4699716"/>
              <a:ext cx="154193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JON MGMT</a:t>
              </a:r>
            </a:p>
          </p:txBody>
        </p:sp>
        <p:pic>
          <p:nvPicPr>
            <p:cNvPr id="111" name="Graphic 110">
              <a:extLst>
                <a:ext uri="{FF2B5EF4-FFF2-40B4-BE49-F238E27FC236}">
                  <a16:creationId xmlns:a16="http://schemas.microsoft.com/office/drawing/2014/main" id="{C0BD9248-B7E1-BF56-31B2-D0FE811F6D6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2869" t="50000" r="34933"/>
            <a:stretch/>
          </p:blipFill>
          <p:spPr>
            <a:xfrm>
              <a:off x="4997986" y="4712592"/>
              <a:ext cx="181368" cy="151939"/>
            </a:xfrm>
            <a:prstGeom prst="rect">
              <a:avLst/>
            </a:prstGeom>
          </p:spPr>
        </p:pic>
      </p:grpSp>
      <p:grpSp>
        <p:nvGrpSpPr>
          <p:cNvPr id="112" name="Group 111">
            <a:extLst>
              <a:ext uri="{FF2B5EF4-FFF2-40B4-BE49-F238E27FC236}">
                <a16:creationId xmlns:a16="http://schemas.microsoft.com/office/drawing/2014/main" id="{02AA6D47-D3CB-664F-FE21-9271E9743E71}"/>
              </a:ext>
            </a:extLst>
          </p:cNvPr>
          <p:cNvGrpSpPr/>
          <p:nvPr/>
        </p:nvGrpSpPr>
        <p:grpSpPr>
          <a:xfrm>
            <a:off x="3722410" y="5331859"/>
            <a:ext cx="1541930" cy="176972"/>
            <a:chOff x="3656476" y="4869864"/>
            <a:chExt cx="1541930" cy="176972"/>
          </a:xfrm>
        </p:grpSpPr>
        <p:sp>
          <p:nvSpPr>
            <p:cNvPr id="114" name="TextBox 113">
              <a:extLst>
                <a:ext uri="{FF2B5EF4-FFF2-40B4-BE49-F238E27FC236}">
                  <a16:creationId xmlns:a16="http://schemas.microsoft.com/office/drawing/2014/main" id="{D44D77E1-A2A3-396D-6554-063549E55FFC}"/>
                </a:ext>
              </a:extLst>
            </p:cNvPr>
            <p:cNvSpPr txBox="1"/>
            <p:nvPr/>
          </p:nvSpPr>
          <p:spPr>
            <a:xfrm>
              <a:off x="3656476" y="4869864"/>
              <a:ext cx="154193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FMRPT</a:t>
              </a:r>
            </a:p>
          </p:txBody>
        </p:sp>
        <p:pic>
          <p:nvPicPr>
            <p:cNvPr id="116" name="Graphic 115">
              <a:extLst>
                <a:ext uri="{FF2B5EF4-FFF2-40B4-BE49-F238E27FC236}">
                  <a16:creationId xmlns:a16="http://schemas.microsoft.com/office/drawing/2014/main" id="{DDE07C21-7141-026A-21DC-E819DE32438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2869" t="50000" r="34933"/>
            <a:stretch/>
          </p:blipFill>
          <p:spPr>
            <a:xfrm>
              <a:off x="4997986" y="4886101"/>
              <a:ext cx="181368" cy="151939"/>
            </a:xfrm>
            <a:prstGeom prst="rect">
              <a:avLst/>
            </a:prstGeom>
          </p:spPr>
        </p:pic>
      </p:grpSp>
      <p:grpSp>
        <p:nvGrpSpPr>
          <p:cNvPr id="117" name="Group 116">
            <a:extLst>
              <a:ext uri="{FF2B5EF4-FFF2-40B4-BE49-F238E27FC236}">
                <a16:creationId xmlns:a16="http://schemas.microsoft.com/office/drawing/2014/main" id="{AF43F921-3A6C-D961-D580-C518168ACCD0}"/>
              </a:ext>
            </a:extLst>
          </p:cNvPr>
          <p:cNvGrpSpPr/>
          <p:nvPr/>
        </p:nvGrpSpPr>
        <p:grpSpPr>
          <a:xfrm>
            <a:off x="4928348" y="5538560"/>
            <a:ext cx="2326340" cy="176972"/>
            <a:chOff x="4823012" y="5203960"/>
            <a:chExt cx="2326340" cy="176972"/>
          </a:xfrm>
        </p:grpSpPr>
        <p:sp>
          <p:nvSpPr>
            <p:cNvPr id="119" name="TextBox 118">
              <a:extLst>
                <a:ext uri="{FF2B5EF4-FFF2-40B4-BE49-F238E27FC236}">
                  <a16:creationId xmlns:a16="http://schemas.microsoft.com/office/drawing/2014/main" id="{DF1ECBA6-9B00-469C-36DB-DC691AF83DC7}"/>
                </a:ext>
              </a:extLst>
            </p:cNvPr>
            <p:cNvSpPr txBox="1"/>
            <p:nvPr/>
          </p:nvSpPr>
          <p:spPr>
            <a:xfrm>
              <a:off x="4823012" y="5203960"/>
              <a:ext cx="2326340" cy="176972"/>
            </a:xfrm>
            <a:prstGeom prst="rect">
              <a:avLst/>
            </a:prstGeom>
            <a:solidFill>
              <a:srgbClr val="FCB914"/>
            </a:solidFill>
            <a:ln>
              <a:solidFill>
                <a:schemeClr val="bg1">
                  <a:lumMod val="9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50" b="1"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FINCON</a:t>
              </a:r>
            </a:p>
          </p:txBody>
        </p:sp>
        <p:pic>
          <p:nvPicPr>
            <p:cNvPr id="120" name="Graphic 119">
              <a:extLst>
                <a:ext uri="{FF2B5EF4-FFF2-40B4-BE49-F238E27FC236}">
                  <a16:creationId xmlns:a16="http://schemas.microsoft.com/office/drawing/2014/main" id="{E341CDA9-FC1E-CA94-91BC-EA4F450AD5E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2869" t="50000" r="34933"/>
            <a:stretch/>
          </p:blipFill>
          <p:spPr>
            <a:xfrm>
              <a:off x="6939800" y="5205238"/>
              <a:ext cx="181368" cy="151939"/>
            </a:xfrm>
            <a:prstGeom prst="rect">
              <a:avLst/>
            </a:prstGeom>
          </p:spPr>
        </p:pic>
      </p:grpSp>
      <p:cxnSp>
        <p:nvCxnSpPr>
          <p:cNvPr id="122" name="Connector: Elbow 121">
            <a:extLst>
              <a:ext uri="{FF2B5EF4-FFF2-40B4-BE49-F238E27FC236}">
                <a16:creationId xmlns:a16="http://schemas.microsoft.com/office/drawing/2014/main" id="{63F429A8-E1F9-C85D-0B24-FD1AB3AD1E23}"/>
              </a:ext>
            </a:extLst>
          </p:cNvPr>
          <p:cNvCxnSpPr>
            <a:cxnSpLocks/>
            <a:stCxn id="106" idx="3"/>
          </p:cNvCxnSpPr>
          <p:nvPr/>
        </p:nvCxnSpPr>
        <p:spPr>
          <a:xfrm flipV="1">
            <a:off x="5264340" y="4897950"/>
            <a:ext cx="70598" cy="176971"/>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32F9EAF7-9A40-0862-0B85-A5F074D350B3}"/>
              </a:ext>
            </a:extLst>
          </p:cNvPr>
          <p:cNvCxnSpPr>
            <a:cxnSpLocks/>
            <a:stCxn id="110" idx="3"/>
          </p:cNvCxnSpPr>
          <p:nvPr/>
        </p:nvCxnSpPr>
        <p:spPr>
          <a:xfrm flipV="1">
            <a:off x="5264340" y="5012624"/>
            <a:ext cx="70598" cy="237573"/>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8A3D3506-A959-6DAC-AA4C-0BCF89F6F10A}"/>
              </a:ext>
            </a:extLst>
          </p:cNvPr>
          <p:cNvCxnSpPr>
            <a:cxnSpLocks/>
            <a:stCxn id="114" idx="3"/>
          </p:cNvCxnSpPr>
          <p:nvPr/>
        </p:nvCxnSpPr>
        <p:spPr>
          <a:xfrm flipV="1">
            <a:off x="5264340" y="5128679"/>
            <a:ext cx="70598" cy="291666"/>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4F9DFF12-A7C8-19BE-0787-A4826DDA6F31}"/>
              </a:ext>
            </a:extLst>
          </p:cNvPr>
          <p:cNvCxnSpPr>
            <a:cxnSpLocks/>
          </p:cNvCxnSpPr>
          <p:nvPr/>
        </p:nvCxnSpPr>
        <p:spPr>
          <a:xfrm rot="5400000" flipH="1" flipV="1">
            <a:off x="6943539" y="5215446"/>
            <a:ext cx="729096" cy="146089"/>
          </a:xfrm>
          <a:prstGeom prst="bentConnector3">
            <a:avLst>
              <a:gd name="adj1" fmla="val 594"/>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6D41207-9F2C-FF23-4E2F-568758F435BA}"/>
              </a:ext>
            </a:extLst>
          </p:cNvPr>
          <p:cNvSpPr>
            <a:spLocks noGrp="1"/>
          </p:cNvSpPr>
          <p:nvPr>
            <p:ph type="title" idx="4294967295"/>
          </p:nvPr>
        </p:nvSpPr>
        <p:spPr>
          <a:xfrm>
            <a:off x="332548" y="-92075"/>
            <a:ext cx="9192452" cy="1143000"/>
          </a:xfrm>
        </p:spPr>
        <p:txBody>
          <a:bodyPr>
            <a:normAutofit/>
          </a:bodyPr>
          <a:lstStyle/>
          <a:p>
            <a:pPr algn="l"/>
            <a:r>
              <a:rPr lang="en-US" sz="3600" b="1" i="1">
                <a:solidFill>
                  <a:srgbClr val="D5B164"/>
                </a:solidFill>
                <a:latin typeface="Arial" panose="020B0604020202020204" pitchFamily="34" charset="0"/>
                <a:cs typeface="Arial" panose="020B0604020202020204" pitchFamily="34" charset="0"/>
              </a:rPr>
              <a:t>AFMC Specific Roadmap</a:t>
            </a:r>
          </a:p>
        </p:txBody>
      </p:sp>
    </p:spTree>
    <p:extLst>
      <p:ext uri="{BB962C8B-B14F-4D97-AF65-F5344CB8AC3E}">
        <p14:creationId xmlns:p14="http://schemas.microsoft.com/office/powerpoint/2010/main" val="3425912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drawing of a house&#10;&#10;Description automatically generated with low confidence">
            <a:extLst>
              <a:ext uri="{FF2B5EF4-FFF2-40B4-BE49-F238E27FC236}">
                <a16:creationId xmlns:a16="http://schemas.microsoft.com/office/drawing/2014/main" id="{DA0FF4AD-9DC0-24AB-C3C4-DD1ECC1A2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3554" y="5286724"/>
            <a:ext cx="1624890" cy="1007622"/>
          </a:xfrm>
          <a:prstGeom prst="rect">
            <a:avLst/>
          </a:prstGeom>
        </p:spPr>
      </p:pic>
      <p:pic>
        <p:nvPicPr>
          <p:cNvPr id="9" name="Picture 8" descr="Logo, company name&#10;&#10;Description automatically generated">
            <a:extLst>
              <a:ext uri="{FF2B5EF4-FFF2-40B4-BE49-F238E27FC236}">
                <a16:creationId xmlns:a16="http://schemas.microsoft.com/office/drawing/2014/main" id="{6B42998E-7B8A-6F8E-01BF-C775A3C7B3F3}"/>
              </a:ext>
            </a:extLst>
          </p:cNvPr>
          <p:cNvPicPr>
            <a:picLocks noChangeAspect="1"/>
          </p:cNvPicPr>
          <p:nvPr/>
        </p:nvPicPr>
        <p:blipFill>
          <a:blip r:embed="rId3" cstate="print">
            <a:alphaModFix amt="9000"/>
            <a:extLst>
              <a:ext uri="{28A0092B-C50C-407E-A947-70E740481C1C}">
                <a14:useLocalDpi xmlns:a14="http://schemas.microsoft.com/office/drawing/2010/main" val="0"/>
              </a:ext>
            </a:extLst>
          </a:blip>
          <a:stretch>
            <a:fillRect/>
          </a:stretch>
        </p:blipFill>
        <p:spPr>
          <a:xfrm>
            <a:off x="2930888" y="387682"/>
            <a:ext cx="6082635" cy="6082635"/>
          </a:xfrm>
          <a:prstGeom prst="rect">
            <a:avLst/>
          </a:prstGeom>
        </p:spPr>
      </p:pic>
      <p:sp>
        <p:nvSpPr>
          <p:cNvPr id="4" name="TextBox 3">
            <a:extLst>
              <a:ext uri="{FF2B5EF4-FFF2-40B4-BE49-F238E27FC236}">
                <a16:creationId xmlns:a16="http://schemas.microsoft.com/office/drawing/2014/main" id="{859259C7-BDC8-82F1-BD0D-B9F48A0D3FB6}"/>
              </a:ext>
            </a:extLst>
          </p:cNvPr>
          <p:cNvSpPr txBox="1"/>
          <p:nvPr/>
        </p:nvSpPr>
        <p:spPr>
          <a:xfrm>
            <a:off x="597647" y="308097"/>
            <a:ext cx="10749116" cy="4616648"/>
          </a:xfrm>
          <a:prstGeom prst="rect">
            <a:avLst/>
          </a:prstGeom>
          <a:noFill/>
        </p:spPr>
        <p:txBody>
          <a:bodyPr wrap="square" rtlCol="0">
            <a:spAutoFit/>
          </a:bodyPr>
          <a:lstStyle/>
          <a:p>
            <a:pPr algn="ctr"/>
            <a:r>
              <a:rPr lang="en-US" sz="3600" b="1" dirty="0">
                <a:solidFill>
                  <a:schemeClr val="accent1">
                    <a:lumMod val="75000"/>
                  </a:schemeClr>
                </a:solidFill>
                <a:latin typeface="Bookman Old Style" panose="02050604050505020204" pitchFamily="18" charset="0"/>
              </a:rPr>
              <a:t>Society of Defense Financial Management</a:t>
            </a:r>
          </a:p>
          <a:p>
            <a:pPr marL="0" indent="0" algn="ctr">
              <a:buNone/>
            </a:pPr>
            <a:endParaRPr lang="en-US" sz="2000" b="1" dirty="0">
              <a:solidFill>
                <a:srgbClr val="C00000"/>
              </a:solidFill>
              <a:latin typeface="Castellar" panose="020A0402060406010301" pitchFamily="18" charset="0"/>
              <a:ea typeface="Yu Gothic Light" panose="020B0300000000000000" pitchFamily="34" charset="-128"/>
            </a:endParaRPr>
          </a:p>
          <a:p>
            <a:pPr marL="0" indent="0" algn="ctr">
              <a:buNone/>
            </a:pPr>
            <a:r>
              <a:rPr lang="en-US" sz="3600" b="1" dirty="0">
                <a:solidFill>
                  <a:srgbClr val="C00000"/>
                </a:solidFill>
                <a:latin typeface="Bookman Old Style" panose="02050604050505020204" pitchFamily="18" charset="0"/>
                <a:ea typeface="Yu Gothic Light" panose="020B0300000000000000" pitchFamily="34" charset="-128"/>
              </a:rPr>
              <a:t>Aviation Chapter</a:t>
            </a:r>
          </a:p>
          <a:p>
            <a:pPr marL="0" indent="0" algn="ctr">
              <a:buNone/>
            </a:pPr>
            <a:endParaRPr lang="en-US" sz="2000" b="1" dirty="0">
              <a:solidFill>
                <a:srgbClr val="C00000"/>
              </a:solidFill>
              <a:latin typeface="Bookman Old Style" panose="02050604050505020204" pitchFamily="18" charset="0"/>
              <a:ea typeface="Yu Gothic Light" panose="020B0300000000000000" pitchFamily="34" charset="-128"/>
            </a:endParaRPr>
          </a:p>
          <a:p>
            <a:pPr marL="0" indent="0" algn="ctr">
              <a:buNone/>
            </a:pPr>
            <a:r>
              <a:rPr lang="en-US" sz="2400" b="1" dirty="0">
                <a:solidFill>
                  <a:schemeClr val="tx1">
                    <a:lumMod val="75000"/>
                    <a:lumOff val="25000"/>
                  </a:schemeClr>
                </a:solidFill>
                <a:latin typeface="Bookman Old Style" panose="02050604050505020204" pitchFamily="18" charset="0"/>
                <a:ea typeface="Adobe Ming Std L" panose="02020300000000000000" pitchFamily="18" charset="-128"/>
              </a:rPr>
              <a:t>PRESENTS THIS CERTIFICATE OF APPRECIATION TO</a:t>
            </a:r>
          </a:p>
          <a:p>
            <a:pPr marL="0" indent="0" algn="ctr">
              <a:buNone/>
            </a:pPr>
            <a:endParaRPr lang="en-US" sz="2000" b="1" dirty="0">
              <a:solidFill>
                <a:schemeClr val="accent1">
                  <a:lumMod val="75000"/>
                </a:schemeClr>
              </a:solidFill>
              <a:latin typeface="Adobe Ming Std L" panose="02020300000000000000" pitchFamily="18" charset="-128"/>
              <a:ea typeface="Adobe Ming Std L" panose="02020300000000000000" pitchFamily="18" charset="-128"/>
            </a:endParaRPr>
          </a:p>
          <a:p>
            <a:pPr algn="ctr"/>
            <a:r>
              <a:rPr lang="en-US" sz="4800" b="1" u="sng" dirty="0">
                <a:solidFill>
                  <a:srgbClr val="C00000"/>
                </a:solidFill>
                <a:latin typeface="Bookman Old Style" panose="02050604050505020204" pitchFamily="18" charset="0"/>
              </a:rPr>
              <a:t>Mr. Eddie Lewis</a:t>
            </a:r>
          </a:p>
          <a:p>
            <a:pPr algn="ctr"/>
            <a:endParaRPr lang="en-US" b="1" dirty="0">
              <a:latin typeface="Bookman Old Style" panose="02050604050505020204" pitchFamily="18" charset="0"/>
              <a:ea typeface="Adobe Ming Std L" panose="02020300000000000000" pitchFamily="18" charset="-128"/>
            </a:endParaRPr>
          </a:p>
          <a:p>
            <a:pPr algn="ctr"/>
            <a:r>
              <a:rPr lang="en-US" b="1" dirty="0">
                <a:solidFill>
                  <a:schemeClr val="tx1">
                    <a:lumMod val="75000"/>
                    <a:lumOff val="25000"/>
                  </a:schemeClr>
                </a:solidFill>
                <a:latin typeface="Bookman Old Style" panose="02050604050505020204" pitchFamily="18" charset="0"/>
                <a:ea typeface="Adobe Ming Std L" panose="02020300000000000000" pitchFamily="18" charset="-128"/>
              </a:rPr>
              <a:t>WITH A DONATION TO</a:t>
            </a:r>
          </a:p>
          <a:p>
            <a:pPr algn="ctr"/>
            <a:endParaRPr lang="en-US" b="1" dirty="0"/>
          </a:p>
          <a:p>
            <a:pPr algn="ctr"/>
            <a:r>
              <a:rPr lang="en-US" sz="3600" b="1" dirty="0">
                <a:solidFill>
                  <a:schemeClr val="accent6">
                    <a:lumMod val="75000"/>
                  </a:schemeClr>
                </a:solidFill>
                <a:latin typeface="Bookman Old Style" panose="02050604050505020204" pitchFamily="18" charset="0"/>
              </a:rPr>
              <a:t>Habitat for Humanity</a:t>
            </a:r>
          </a:p>
        </p:txBody>
      </p:sp>
      <p:sp>
        <p:nvSpPr>
          <p:cNvPr id="5" name="TextBox 4">
            <a:extLst>
              <a:ext uri="{FF2B5EF4-FFF2-40B4-BE49-F238E27FC236}">
                <a16:creationId xmlns:a16="http://schemas.microsoft.com/office/drawing/2014/main" id="{8AEE2FED-68DF-3B8A-D994-74C224BF6855}"/>
              </a:ext>
            </a:extLst>
          </p:cNvPr>
          <p:cNvSpPr txBox="1"/>
          <p:nvPr/>
        </p:nvSpPr>
        <p:spPr>
          <a:xfrm>
            <a:off x="8368073" y="5525272"/>
            <a:ext cx="3395980" cy="646331"/>
          </a:xfrm>
          <a:prstGeom prst="rect">
            <a:avLst/>
          </a:prstGeom>
          <a:noFill/>
        </p:spPr>
        <p:txBody>
          <a:bodyPr wrap="square" rtlCol="0">
            <a:spAutoFit/>
          </a:bodyPr>
          <a:lstStyle/>
          <a:p>
            <a:pPr algn="ctr"/>
            <a:r>
              <a:rPr lang="en-US" dirty="0">
                <a:latin typeface="Bookman Old Style" panose="02050604050505020204" pitchFamily="18" charset="0"/>
                <a:cs typeface="Adobe Thai" panose="02040503050201020203" pitchFamily="18" charset="-34"/>
              </a:rPr>
              <a:t>Thomas Giovingo President, Aviation Chapter</a:t>
            </a:r>
          </a:p>
        </p:txBody>
      </p:sp>
      <p:sp>
        <p:nvSpPr>
          <p:cNvPr id="7" name="TextBox 6">
            <a:extLst>
              <a:ext uri="{FF2B5EF4-FFF2-40B4-BE49-F238E27FC236}">
                <a16:creationId xmlns:a16="http://schemas.microsoft.com/office/drawing/2014/main" id="{614528D7-7B19-39C4-1D7E-45DC36EF9A8D}"/>
              </a:ext>
            </a:extLst>
          </p:cNvPr>
          <p:cNvSpPr txBox="1"/>
          <p:nvPr/>
        </p:nvSpPr>
        <p:spPr>
          <a:xfrm>
            <a:off x="427947" y="5198550"/>
            <a:ext cx="4299816" cy="923330"/>
          </a:xfrm>
          <a:prstGeom prst="rect">
            <a:avLst/>
          </a:prstGeom>
          <a:noFill/>
        </p:spPr>
        <p:txBody>
          <a:bodyPr wrap="square" rtlCol="0">
            <a:spAutoFit/>
          </a:bodyPr>
          <a:lstStyle/>
          <a:p>
            <a:pPr algn="ctr"/>
            <a:r>
              <a:rPr lang="en-US" b="1" dirty="0">
                <a:latin typeface="Bookman Old Style" panose="02050604050505020204" pitchFamily="18" charset="0"/>
              </a:rPr>
              <a:t>IN HONOR OF YOUR PRESENTATION </a:t>
            </a:r>
          </a:p>
          <a:p>
            <a:pPr algn="ctr"/>
            <a:r>
              <a:rPr lang="en-US" b="1" dirty="0">
                <a:latin typeface="Bookman Old Style" panose="02050604050505020204" pitchFamily="18" charset="0"/>
              </a:rPr>
              <a:t>24 April 2025</a:t>
            </a:r>
          </a:p>
        </p:txBody>
      </p:sp>
      <p:sp>
        <p:nvSpPr>
          <p:cNvPr id="10" name="Frame 9">
            <a:extLst>
              <a:ext uri="{FF2B5EF4-FFF2-40B4-BE49-F238E27FC236}">
                <a16:creationId xmlns:a16="http://schemas.microsoft.com/office/drawing/2014/main" id="{82A812E0-A29D-7959-FFCD-DCBB422CB8FF}"/>
              </a:ext>
            </a:extLst>
          </p:cNvPr>
          <p:cNvSpPr/>
          <p:nvPr/>
        </p:nvSpPr>
        <p:spPr>
          <a:xfrm>
            <a:off x="0" y="0"/>
            <a:ext cx="12192000" cy="6858000"/>
          </a:xfrm>
          <a:prstGeom prst="frame">
            <a:avLst>
              <a:gd name="adj1" fmla="val 198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AF37"/>
              </a:solidFil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781E75E-3728-27F6-C070-C7817D288C5A}"/>
                  </a:ext>
                </a:extLst>
              </p14:cNvPr>
              <p14:cNvContentPartPr/>
              <p14:nvPr/>
            </p14:nvContentPartPr>
            <p14:xfrm>
              <a:off x="1193700" y="736120"/>
              <a:ext cx="360" cy="360"/>
            </p14:xfrm>
          </p:contentPart>
        </mc:Choice>
        <mc:Fallback xmlns="">
          <p:pic>
            <p:nvPicPr>
              <p:cNvPr id="2" name="Ink 1">
                <a:extLst>
                  <a:ext uri="{FF2B5EF4-FFF2-40B4-BE49-F238E27FC236}">
                    <a16:creationId xmlns:a16="http://schemas.microsoft.com/office/drawing/2014/main" id="{2781E75E-3728-27F6-C070-C7817D288C5A}"/>
                  </a:ext>
                </a:extLst>
              </p:cNvPr>
              <p:cNvPicPr/>
              <p:nvPr/>
            </p:nvPicPr>
            <p:blipFill>
              <a:blip r:embed="rId5"/>
              <a:stretch>
                <a:fillRect/>
              </a:stretch>
            </p:blipFill>
            <p:spPr>
              <a:xfrm>
                <a:off x="1184700" y="7274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87AED5E6-9A03-31A3-AEFB-4D41FB976472}"/>
                  </a:ext>
                </a:extLst>
              </p14:cNvPr>
              <p14:cNvContentPartPr/>
              <p14:nvPr/>
            </p14:nvContentPartPr>
            <p14:xfrm>
              <a:off x="240780" y="3936880"/>
              <a:ext cx="360" cy="360"/>
            </p14:xfrm>
          </p:contentPart>
        </mc:Choice>
        <mc:Fallback xmlns="">
          <p:pic>
            <p:nvPicPr>
              <p:cNvPr id="3" name="Ink 2">
                <a:extLst>
                  <a:ext uri="{FF2B5EF4-FFF2-40B4-BE49-F238E27FC236}">
                    <a16:creationId xmlns:a16="http://schemas.microsoft.com/office/drawing/2014/main" id="{87AED5E6-9A03-31A3-AEFB-4D41FB976472}"/>
                  </a:ext>
                </a:extLst>
              </p:cNvPr>
              <p:cNvPicPr/>
              <p:nvPr/>
            </p:nvPicPr>
            <p:blipFill>
              <a:blip r:embed="rId5"/>
              <a:stretch>
                <a:fillRect/>
              </a:stretch>
            </p:blipFill>
            <p:spPr>
              <a:xfrm>
                <a:off x="231780" y="3927880"/>
                <a:ext cx="18000" cy="18000"/>
              </a:xfrm>
              <a:prstGeom prst="rect">
                <a:avLst/>
              </a:prstGeom>
            </p:spPr>
          </p:pic>
        </mc:Fallback>
      </mc:AlternateContent>
      <p:sp>
        <p:nvSpPr>
          <p:cNvPr id="12" name="TextBox 11">
            <a:extLst>
              <a:ext uri="{FF2B5EF4-FFF2-40B4-BE49-F238E27FC236}">
                <a16:creationId xmlns:a16="http://schemas.microsoft.com/office/drawing/2014/main" id="{F5CBE577-0E66-AC67-66B5-457BD3756DFD}"/>
              </a:ext>
            </a:extLst>
          </p:cNvPr>
          <p:cNvSpPr txBox="1"/>
          <p:nvPr/>
        </p:nvSpPr>
        <p:spPr>
          <a:xfrm>
            <a:off x="8159280" y="5192931"/>
            <a:ext cx="3311275" cy="461665"/>
          </a:xfrm>
          <a:prstGeom prst="rect">
            <a:avLst/>
          </a:prstGeom>
          <a:noFill/>
        </p:spPr>
        <p:txBody>
          <a:bodyPr wrap="square" rtlCol="0">
            <a:spAutoFit/>
          </a:bodyPr>
          <a:lstStyle/>
          <a:p>
            <a:pPr marL="0" marR="0" algn="ctr">
              <a:spcBef>
                <a:spcPts val="0"/>
              </a:spcBef>
              <a:spcAft>
                <a:spcPts val="0"/>
              </a:spcAft>
            </a:pPr>
            <a:r>
              <a:rPr lang="en-US" sz="2400" u="sng" dirty="0">
                <a:effectLst/>
                <a:latin typeface="Harlow Solid Italic" panose="04030604020F02020D02" pitchFamily="82" charset="0"/>
                <a:ea typeface="Times New Roman" panose="02020603050405020304" pitchFamily="18" charset="0"/>
                <a:cs typeface="Times New Roman" panose="02020603050405020304" pitchFamily="18" charset="0"/>
              </a:rPr>
              <a:t>Thomas Giovingo</a:t>
            </a:r>
            <a:endParaRPr lang="en-US" sz="24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55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25B0-B7A0-22DE-7BDC-EE0D345391A3}"/>
              </a:ext>
            </a:extLst>
          </p:cNvPr>
          <p:cNvSpPr>
            <a:spLocks noGrp="1"/>
          </p:cNvSpPr>
          <p:nvPr>
            <p:ph type="title"/>
          </p:nvPr>
        </p:nvSpPr>
        <p:spPr/>
        <p:txBody>
          <a:bodyPr/>
          <a:lstStyle/>
          <a:p>
            <a:r>
              <a:rPr lang="en-US" dirty="0"/>
              <a:t>Agenda</a:t>
            </a:r>
          </a:p>
        </p:txBody>
      </p:sp>
      <p:pic>
        <p:nvPicPr>
          <p:cNvPr id="5" name="Picture 4" descr="Background pattern&#10;&#10;AI-generated content may be incorrect.">
            <a:extLst>
              <a:ext uri="{FF2B5EF4-FFF2-40B4-BE49-F238E27FC236}">
                <a16:creationId xmlns:a16="http://schemas.microsoft.com/office/drawing/2014/main" id="{0482F1CA-B37E-5D09-F890-DCCF5C999019}"/>
              </a:ext>
            </a:extLst>
          </p:cNvPr>
          <p:cNvPicPr>
            <a:picLocks noChangeAspect="1"/>
          </p:cNvPicPr>
          <p:nvPr/>
        </p:nvPicPr>
        <p:blipFill>
          <a:blip r:embed="rId2" cstate="print">
            <a:extLst>
              <a:ext uri="{28A0092B-C50C-407E-A947-70E740481C1C}">
                <a14:useLocalDpi xmlns:a14="http://schemas.microsoft.com/office/drawing/2010/main" val="0"/>
              </a:ext>
            </a:extLst>
          </a:blip>
          <a:srcRect t="14378" b="779"/>
          <a:stretch/>
        </p:blipFill>
        <p:spPr>
          <a:xfrm>
            <a:off x="0" y="1259840"/>
            <a:ext cx="12192000" cy="5166361"/>
          </a:xfrm>
          <a:prstGeom prst="rect">
            <a:avLst/>
          </a:prstGeom>
        </p:spPr>
      </p:pic>
      <p:sp>
        <p:nvSpPr>
          <p:cNvPr id="3" name="Content Placeholder 2">
            <a:extLst>
              <a:ext uri="{FF2B5EF4-FFF2-40B4-BE49-F238E27FC236}">
                <a16:creationId xmlns:a16="http://schemas.microsoft.com/office/drawing/2014/main" id="{31CA220A-0F9A-1849-152C-B2A6EFE094CB}"/>
              </a:ext>
            </a:extLst>
          </p:cNvPr>
          <p:cNvSpPr>
            <a:spLocks noGrp="1"/>
          </p:cNvSpPr>
          <p:nvPr>
            <p:ph idx="1"/>
          </p:nvPr>
        </p:nvSpPr>
        <p:spPr>
          <a:xfrm>
            <a:off x="556181" y="1461155"/>
            <a:ext cx="11009287" cy="4787245"/>
          </a:xfrm>
        </p:spPr>
        <p:txBody>
          <a:bodyPr/>
          <a:lstStyle/>
          <a:p>
            <a:r>
              <a:rPr lang="en-US" sz="2400" dirty="0"/>
              <a:t>Current FM System Challenges</a:t>
            </a:r>
          </a:p>
          <a:p>
            <a:r>
              <a:rPr lang="en-US" sz="2400" dirty="0"/>
              <a:t>Vision for FM IT Transformation</a:t>
            </a:r>
          </a:p>
          <a:p>
            <a:r>
              <a:rPr lang="en-US" sz="2400" dirty="0"/>
              <a:t>Key Components of Transformation</a:t>
            </a:r>
          </a:p>
          <a:p>
            <a:r>
              <a:rPr lang="en-US" sz="2400" dirty="0"/>
              <a:t>FM’s NorthStar Implementation Plan</a:t>
            </a:r>
          </a:p>
          <a:p>
            <a:r>
              <a:rPr lang="en-US" sz="2400" dirty="0"/>
              <a:t>Desired Outcomes</a:t>
            </a:r>
          </a:p>
          <a:p>
            <a:r>
              <a:rPr lang="en-US" sz="2400" dirty="0"/>
              <a:t>Next Steps</a:t>
            </a:r>
          </a:p>
        </p:txBody>
      </p:sp>
    </p:spTree>
    <p:extLst>
      <p:ext uri="{BB962C8B-B14F-4D97-AF65-F5344CB8AC3E}">
        <p14:creationId xmlns:p14="http://schemas.microsoft.com/office/powerpoint/2010/main" val="346468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F0B3-DB5B-0103-30AF-87BA4907AB37}"/>
              </a:ext>
            </a:extLst>
          </p:cNvPr>
          <p:cNvSpPr>
            <a:spLocks noGrp="1"/>
          </p:cNvSpPr>
          <p:nvPr>
            <p:ph type="title"/>
          </p:nvPr>
        </p:nvSpPr>
        <p:spPr/>
        <p:txBody>
          <a:bodyPr/>
          <a:lstStyle/>
          <a:p>
            <a:r>
              <a:rPr lang="en-US" dirty="0"/>
              <a:t>Current</a:t>
            </a:r>
            <a:r>
              <a:rPr lang="en-US" baseline="0" dirty="0"/>
              <a:t> FM</a:t>
            </a:r>
            <a:r>
              <a:rPr lang="en-US" dirty="0"/>
              <a:t> System </a:t>
            </a:r>
            <a:r>
              <a:rPr lang="en-US" baseline="0" dirty="0"/>
              <a:t>Challenges</a:t>
            </a:r>
            <a:endParaRPr lang="en-US" dirty="0"/>
          </a:p>
        </p:txBody>
      </p:sp>
      <p:sp>
        <p:nvSpPr>
          <p:cNvPr id="3" name="Content Placeholder 2">
            <a:extLst>
              <a:ext uri="{FF2B5EF4-FFF2-40B4-BE49-F238E27FC236}">
                <a16:creationId xmlns:a16="http://schemas.microsoft.com/office/drawing/2014/main" id="{D61E4E1C-401C-B1D5-4234-A0D3EAD93865}"/>
              </a:ext>
            </a:extLst>
          </p:cNvPr>
          <p:cNvSpPr>
            <a:spLocks noGrp="1"/>
          </p:cNvSpPr>
          <p:nvPr>
            <p:ph idx="1"/>
          </p:nvPr>
        </p:nvSpPr>
        <p:spPr>
          <a:xfrm>
            <a:off x="546835" y="1223032"/>
            <a:ext cx="7136010" cy="3258503"/>
          </a:xfrm>
        </p:spPr>
        <p:txBody>
          <a:bodyPr>
            <a:noAutofit/>
          </a:bodyPr>
          <a:lstStyle/>
          <a:p>
            <a:pPr rtl="0" eaLnBrk="1" latinLnBrk="0" hangingPunct="1">
              <a:spcBef>
                <a:spcPts val="0"/>
              </a:spcBef>
              <a:spcAft>
                <a:spcPts val="600"/>
              </a:spcAft>
            </a:pPr>
            <a:r>
              <a:rPr lang="en-US" sz="2200" b="1" dirty="0"/>
              <a:t>Systems Key to </a:t>
            </a:r>
            <a:r>
              <a:rPr lang="en-US" sz="2200" b="1" kern="1200" dirty="0">
                <a:solidFill>
                  <a:schemeClr val="tx1"/>
                </a:solidFill>
                <a:effectLst/>
                <a:latin typeface="+mn-lt"/>
                <a:ea typeface="+mn-ea"/>
                <a:cs typeface="+mn-cs"/>
              </a:rPr>
              <a:t>a Clean Audit Opinion</a:t>
            </a:r>
          </a:p>
          <a:p>
            <a:pPr lvl="1" rtl="0" eaLnBrk="1" latinLnBrk="0" hangingPunct="1">
              <a:spcBef>
                <a:spcPts val="0"/>
              </a:spcBef>
              <a:spcAft>
                <a:spcPts val="600"/>
              </a:spcAft>
            </a:pPr>
            <a:r>
              <a:rPr lang="en-US" sz="1800" b="0" kern="1200" dirty="0">
                <a:solidFill>
                  <a:schemeClr val="tx1"/>
                </a:solidFill>
                <a:effectLst/>
                <a:latin typeface="+mn-lt"/>
                <a:ea typeface="+mn-ea"/>
                <a:cs typeface="+mn-cs"/>
              </a:rPr>
              <a:t>Lack of a clean audit opinion raises concerns about the reliability of financial data used for decision-making and resource allocation. It also hinders efforts to improve efficiency and reduce waste.</a:t>
            </a:r>
          </a:p>
          <a:p>
            <a:pPr rtl="0" eaLnBrk="1" latinLnBrk="0" hangingPunct="1">
              <a:spcBef>
                <a:spcPts val="0"/>
              </a:spcBef>
              <a:spcAft>
                <a:spcPts val="600"/>
              </a:spcAft>
            </a:pPr>
            <a:r>
              <a:rPr lang="en-US" sz="2200" b="1" kern="1200" dirty="0">
                <a:solidFill>
                  <a:schemeClr val="tx1"/>
                </a:solidFill>
                <a:effectLst/>
                <a:latin typeface="+mn-lt"/>
                <a:ea typeface="+mn-ea"/>
                <a:cs typeface="+mn-cs"/>
              </a:rPr>
              <a:t>Modernizing</a:t>
            </a:r>
            <a:r>
              <a:rPr lang="en-US" sz="2200" b="1" kern="1200" baseline="0" dirty="0">
                <a:solidFill>
                  <a:schemeClr val="tx1"/>
                </a:solidFill>
                <a:effectLst/>
                <a:latin typeface="+mn-lt"/>
                <a:ea typeface="+mn-ea"/>
                <a:cs typeface="+mn-cs"/>
              </a:rPr>
              <a:t> of FM Systems</a:t>
            </a:r>
          </a:p>
          <a:p>
            <a:pPr lvl="1" rtl="0" eaLnBrk="1" latinLnBrk="0" hangingPunct="1">
              <a:spcBef>
                <a:spcPts val="0"/>
              </a:spcBef>
              <a:spcAft>
                <a:spcPts val="600"/>
              </a:spcAft>
            </a:pPr>
            <a:r>
              <a:rPr lang="en-US" sz="1800" b="0" kern="1200" baseline="0" dirty="0">
                <a:solidFill>
                  <a:schemeClr val="tx1"/>
                </a:solidFill>
                <a:effectLst/>
                <a:latin typeface="+mn-lt"/>
                <a:ea typeface="+mn-ea"/>
                <a:cs typeface="+mn-cs"/>
              </a:rPr>
              <a:t>DoD and DAF still rely on aging legacy systems that are difficult to maintain, integrate, and secure. Efforts to modernize FM systems have been slow and plagued by cost overruns, delays, and integration challenges.</a:t>
            </a:r>
          </a:p>
        </p:txBody>
      </p:sp>
      <p:pic>
        <p:nvPicPr>
          <p:cNvPr id="4" name="Picture 3">
            <a:extLst>
              <a:ext uri="{FF2B5EF4-FFF2-40B4-BE49-F238E27FC236}">
                <a16:creationId xmlns:a16="http://schemas.microsoft.com/office/drawing/2014/main" id="{0F06DE40-0C5F-601D-D602-0F31F94CA85C}"/>
              </a:ext>
            </a:extLst>
          </p:cNvPr>
          <p:cNvPicPr>
            <a:picLocks noChangeAspect="1"/>
          </p:cNvPicPr>
          <p:nvPr/>
        </p:nvPicPr>
        <p:blipFill>
          <a:blip r:embed="rId2"/>
          <a:stretch>
            <a:fillRect/>
          </a:stretch>
        </p:blipFill>
        <p:spPr>
          <a:xfrm>
            <a:off x="7268066" y="1447829"/>
            <a:ext cx="4744961" cy="2306553"/>
          </a:xfrm>
          <a:prstGeom prst="rect">
            <a:avLst/>
          </a:prstGeom>
        </p:spPr>
      </p:pic>
      <p:sp>
        <p:nvSpPr>
          <p:cNvPr id="5" name="Content Placeholder 2">
            <a:extLst>
              <a:ext uri="{FF2B5EF4-FFF2-40B4-BE49-F238E27FC236}">
                <a16:creationId xmlns:a16="http://schemas.microsoft.com/office/drawing/2014/main" id="{1D59663D-1206-300C-01D1-50561EB8B596}"/>
              </a:ext>
            </a:extLst>
          </p:cNvPr>
          <p:cNvSpPr txBox="1">
            <a:spLocks/>
          </p:cNvSpPr>
          <p:nvPr/>
        </p:nvSpPr>
        <p:spPr>
          <a:xfrm>
            <a:off x="546835" y="4474290"/>
            <a:ext cx="11466192" cy="20574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200" b="1" dirty="0"/>
              <a:t>Data Quality and Availability</a:t>
            </a:r>
          </a:p>
          <a:p>
            <a:pPr lvl="1">
              <a:lnSpc>
                <a:spcPct val="100000"/>
              </a:lnSpc>
              <a:spcBef>
                <a:spcPts val="0"/>
              </a:spcBef>
              <a:spcAft>
                <a:spcPts val="600"/>
              </a:spcAft>
            </a:pPr>
            <a:r>
              <a:rPr lang="en-US" sz="1800" dirty="0"/>
              <a:t>Fragmented data across disparate systems prevents accurate and timely reports and analysis. Inconsistent data standards lead to errors and discrepancies compromising decision support. </a:t>
            </a:r>
          </a:p>
          <a:p>
            <a:pPr>
              <a:lnSpc>
                <a:spcPct val="100000"/>
              </a:lnSpc>
              <a:spcBef>
                <a:spcPts val="0"/>
              </a:spcBef>
              <a:spcAft>
                <a:spcPts val="600"/>
              </a:spcAft>
            </a:pPr>
            <a:r>
              <a:rPr lang="en-US" sz="2200" b="1" dirty="0"/>
              <a:t>Financial Management Workforce</a:t>
            </a:r>
          </a:p>
          <a:p>
            <a:pPr lvl="1">
              <a:lnSpc>
                <a:spcPct val="100000"/>
              </a:lnSpc>
              <a:spcBef>
                <a:spcPts val="0"/>
              </a:spcBef>
              <a:spcAft>
                <a:spcPts val="600"/>
              </a:spcAft>
            </a:pPr>
            <a:r>
              <a:rPr lang="en-US" sz="1800" dirty="0"/>
              <a:t>DoD faces challenges in attracting, retaining, and developing a financial management workforce with the skills needed to operate and maintain modern IT systems. </a:t>
            </a:r>
          </a:p>
        </p:txBody>
      </p:sp>
    </p:spTree>
    <p:extLst>
      <p:ext uri="{BB962C8B-B14F-4D97-AF65-F5344CB8AC3E}">
        <p14:creationId xmlns:p14="http://schemas.microsoft.com/office/powerpoint/2010/main" val="375438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AI-generated content may be incorrect.">
            <a:extLst>
              <a:ext uri="{FF2B5EF4-FFF2-40B4-BE49-F238E27FC236}">
                <a16:creationId xmlns:a16="http://schemas.microsoft.com/office/drawing/2014/main" id="{D4E6045E-AF73-1FFB-769A-5286B0E485FE}"/>
              </a:ext>
            </a:extLst>
          </p:cNvPr>
          <p:cNvPicPr>
            <a:picLocks noChangeAspect="1"/>
          </p:cNvPicPr>
          <p:nvPr/>
        </p:nvPicPr>
        <p:blipFill>
          <a:blip r:embed="rId3" cstate="print">
            <a:extLst>
              <a:ext uri="{28A0092B-C50C-407E-A947-70E740481C1C}">
                <a14:useLocalDpi xmlns:a14="http://schemas.microsoft.com/office/drawing/2010/main" val="0"/>
              </a:ext>
            </a:extLst>
          </a:blip>
          <a:srcRect t="14378" b="779"/>
          <a:stretch/>
        </p:blipFill>
        <p:spPr>
          <a:xfrm>
            <a:off x="0" y="1259840"/>
            <a:ext cx="12192000" cy="5166361"/>
          </a:xfrm>
          <a:prstGeom prst="rect">
            <a:avLst/>
          </a:prstGeom>
        </p:spPr>
      </p:pic>
      <p:sp>
        <p:nvSpPr>
          <p:cNvPr id="2" name="Title 1"/>
          <p:cNvSpPr>
            <a:spLocks noGrp="1"/>
          </p:cNvSpPr>
          <p:nvPr>
            <p:ph type="title"/>
          </p:nvPr>
        </p:nvSpPr>
        <p:spPr>
          <a:xfrm>
            <a:off x="6164825" y="600222"/>
            <a:ext cx="5586041" cy="765299"/>
          </a:xfrm>
        </p:spPr>
        <p:txBody>
          <a:bodyPr>
            <a:normAutofit/>
          </a:bodyPr>
          <a:lstStyle/>
          <a:p>
            <a:pPr algn="ctr"/>
            <a:r>
              <a:rPr lang="en-US" dirty="0"/>
              <a:t>Where We’re Headed…</a:t>
            </a:r>
          </a:p>
        </p:txBody>
      </p:sp>
      <p:sp>
        <p:nvSpPr>
          <p:cNvPr id="7" name="Slide Number Placeholder 6"/>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C430A5-6A6D-4623-BCC5-3E5F3948C1F4}" type="slidenum">
              <a:rPr kumimoji="0" lang="en-US" sz="1000" b="0" i="0" u="none" strike="noStrike" kern="1200" cap="none" spc="0" normalizeH="0" baseline="0" noProof="0" smtClean="0">
                <a:ln>
                  <a:noFill/>
                </a:ln>
                <a:solidFill>
                  <a:srgbClr val="7F7F7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7F7F7F"/>
              </a:solidFill>
              <a:effectLst/>
              <a:uLnTx/>
              <a:uFillTx/>
              <a:latin typeface="Arial"/>
              <a:ea typeface="+mn-ea"/>
              <a:cs typeface="+mn-cs"/>
            </a:endParaRPr>
          </a:p>
        </p:txBody>
      </p:sp>
      <p:sp>
        <p:nvSpPr>
          <p:cNvPr id="5" name="TextBox 4">
            <a:extLst>
              <a:ext uri="{FF2B5EF4-FFF2-40B4-BE49-F238E27FC236}">
                <a16:creationId xmlns:a16="http://schemas.microsoft.com/office/drawing/2014/main" id="{6561849D-4E43-4924-A9C6-030EFA52392C}"/>
              </a:ext>
            </a:extLst>
          </p:cNvPr>
          <p:cNvSpPr txBox="1"/>
          <p:nvPr/>
        </p:nvSpPr>
        <p:spPr>
          <a:xfrm>
            <a:off x="6237250" y="1536402"/>
            <a:ext cx="5838481" cy="4970591"/>
          </a:xfrm>
          <a:prstGeom prst="rect">
            <a:avLst/>
          </a:prstGeom>
          <a:noFill/>
        </p:spPr>
        <p:txBody>
          <a:bodyPr wrap="square" lIns="91440" tIns="45720" rIns="91440" bIns="45720" rtlCol="0" anchor="t">
            <a:spAutoFit/>
          </a:bodyPr>
          <a:lstStyle/>
          <a:p>
            <a:pPr>
              <a:spcBef>
                <a:spcPts val="0"/>
              </a:spcBef>
              <a:spcAft>
                <a:spcPts val="600"/>
              </a:spcAft>
              <a:buClr>
                <a:srgbClr val="151C77"/>
              </a:buClr>
              <a:defRPr/>
            </a:pPr>
            <a:r>
              <a:rPr lang="en-US" sz="2000" b="1" dirty="0">
                <a:solidFill>
                  <a:prstClr val="black"/>
                </a:solidFill>
                <a:latin typeface="Arial"/>
              </a:rPr>
              <a:t>An optimized FM Portfolio will enable: </a:t>
            </a:r>
            <a:endParaRPr kumimoji="0" lang="en-US" sz="2000" b="1" i="0" u="none" strike="noStrike" kern="1200" cap="none" spc="0" normalizeH="0" baseline="0" noProof="0" dirty="0">
              <a:ln>
                <a:noFill/>
              </a:ln>
              <a:solidFill>
                <a:prstClr val="black"/>
              </a:solidFill>
              <a:effectLst/>
              <a:uLnTx/>
              <a:uFillTx/>
              <a:latin typeface="Arial"/>
              <a:ea typeface="+mn-ea"/>
              <a:cs typeface="+mn-cs"/>
            </a:endParaRPr>
          </a:p>
          <a:p>
            <a:pPr marL="285750" indent="-285750">
              <a:spcBef>
                <a:spcPts val="0"/>
              </a:spcBef>
              <a:spcAft>
                <a:spcPts val="600"/>
              </a:spcAft>
              <a:buClr>
                <a:srgbClr val="151C77"/>
              </a:buClr>
              <a:buFont typeface="Wingdings" panose="05000000000000000000" pitchFamily="2" charset="2"/>
              <a:buChar char="§"/>
              <a:defRPr/>
            </a:pPr>
            <a:r>
              <a:rPr kumimoji="0" lang="en-US" sz="1800" i="0" u="none" strike="noStrike" kern="1200" cap="none" spc="0" normalizeH="0" baseline="0" noProof="0" dirty="0">
                <a:ln>
                  <a:noFill/>
                </a:ln>
                <a:solidFill>
                  <a:prstClr val="black"/>
                </a:solidFill>
                <a:effectLst/>
                <a:uLnTx/>
                <a:uFillTx/>
                <a:latin typeface="Arial"/>
                <a:ea typeface="+mn-ea"/>
                <a:cs typeface="+mn-cs"/>
              </a:rPr>
              <a:t>Compliance with DoD/AF IT, Data, and FM Guidance and Policy</a:t>
            </a:r>
            <a:r>
              <a:rPr lang="en-US" sz="1800" dirty="0">
                <a:solidFill>
                  <a:prstClr val="black"/>
                </a:solidFill>
                <a:latin typeface="Arial"/>
              </a:rPr>
              <a:t> </a:t>
            </a:r>
            <a:endParaRPr lang="en-US" sz="1800" i="0" u="none" strike="noStrike" kern="1200" cap="none" spc="0" normalizeH="0" baseline="0" noProof="0" dirty="0">
              <a:ln>
                <a:noFill/>
              </a:ln>
              <a:solidFill>
                <a:prstClr val="black"/>
              </a:solidFill>
              <a:effectLst/>
              <a:uLnTx/>
              <a:uFillTx/>
              <a:latin typeface="Arial"/>
              <a:cs typeface="Arial"/>
            </a:endParaRPr>
          </a:p>
          <a:p>
            <a:pPr marL="285750" indent="-285750">
              <a:spcBef>
                <a:spcPts val="0"/>
              </a:spcBef>
              <a:spcAft>
                <a:spcPts val="600"/>
              </a:spcAft>
              <a:buClr>
                <a:srgbClr val="151C77"/>
              </a:buClr>
              <a:buFont typeface="Wingdings" panose="05000000000000000000" pitchFamily="2" charset="2"/>
              <a:buChar char="§"/>
              <a:defRPr/>
            </a:pPr>
            <a:r>
              <a:rPr lang="en-US" sz="1800" dirty="0">
                <a:solidFill>
                  <a:prstClr val="black"/>
                </a:solidFill>
              </a:rPr>
              <a:t>Modernized AI/ML/RPA enable systems which reduce workload and improve effectiveness. </a:t>
            </a:r>
            <a:endParaRPr lang="en-US" sz="1800" dirty="0">
              <a:solidFill>
                <a:prstClr val="black"/>
              </a:solidFill>
              <a:cs typeface="Arial"/>
            </a:endParaRPr>
          </a:p>
          <a:p>
            <a:pPr marL="285750" indent="-285750">
              <a:spcBef>
                <a:spcPts val="0"/>
              </a:spcBef>
              <a:spcAft>
                <a:spcPts val="600"/>
              </a:spcAft>
              <a:buClr>
                <a:srgbClr val="151C77"/>
              </a:buClr>
              <a:buFont typeface="Wingdings" panose="05000000000000000000" pitchFamily="2" charset="2"/>
              <a:buChar char="§"/>
              <a:defRPr/>
            </a:pPr>
            <a:r>
              <a:rPr lang="en-US" sz="1800" dirty="0">
                <a:solidFill>
                  <a:prstClr val="black"/>
                </a:solidFill>
                <a:latin typeface="Arial"/>
                <a:cs typeface="Arial"/>
              </a:rPr>
              <a:t>Migration toward shared responsibility model (SaaS)</a:t>
            </a:r>
            <a:endParaRPr lang="en-US" sz="1800" dirty="0">
              <a:solidFill>
                <a:prstClr val="black"/>
              </a:solidFill>
              <a:latin typeface="Arial"/>
            </a:endParaRPr>
          </a:p>
          <a:p>
            <a:pPr marL="285750" marR="0" lvl="0" indent="-285750" algn="l" defTabSz="914400" rtl="0" eaLnBrk="1" fontAlgn="auto" latinLnBrk="0" hangingPunct="1">
              <a:spcBef>
                <a:spcPts val="0"/>
              </a:spcBef>
              <a:spcAft>
                <a:spcPts val="600"/>
              </a:spcAft>
              <a:buClr>
                <a:srgbClr val="151C77"/>
              </a:buClr>
              <a:buSzTx/>
              <a:buFont typeface="Wingdings" panose="05000000000000000000" pitchFamily="2" charset="2"/>
              <a:buChar char="§"/>
              <a:tabLst/>
              <a:defRPr/>
            </a:pPr>
            <a:r>
              <a:rPr kumimoji="0" lang="en-US" sz="1800" i="0" u="none" strike="noStrike" kern="1200" cap="none" spc="0" normalizeH="0" baseline="0" noProof="0" dirty="0">
                <a:ln>
                  <a:noFill/>
                </a:ln>
                <a:solidFill>
                  <a:prstClr val="black"/>
                </a:solidFill>
                <a:effectLst/>
                <a:uLnTx/>
                <a:uFillTx/>
                <a:latin typeface="Arial"/>
                <a:ea typeface="+mn-ea"/>
                <a:cs typeface="+mn-cs"/>
              </a:rPr>
              <a:t>Simplified FM systems portfolio and governance to transition capabilities, sunset legacy systems</a:t>
            </a:r>
            <a:endParaRPr lang="en-US" sz="1800" i="0" u="none" strike="noStrike" kern="1200" cap="none" spc="0" normalizeH="0" baseline="0" noProof="0" dirty="0">
              <a:ln>
                <a:noFill/>
              </a:ln>
              <a:solidFill>
                <a:prstClr val="black"/>
              </a:solidFill>
              <a:effectLst/>
              <a:uLnTx/>
              <a:uFillTx/>
              <a:latin typeface="Arial"/>
              <a:cs typeface="Arial"/>
            </a:endParaRPr>
          </a:p>
          <a:p>
            <a:pPr marL="742950" lvl="1" indent="-285750">
              <a:spcBef>
                <a:spcPts val="0"/>
              </a:spcBef>
              <a:spcAft>
                <a:spcPts val="600"/>
              </a:spcAft>
              <a:buClr>
                <a:srgbClr val="151C77"/>
              </a:buClr>
              <a:buFont typeface="Wingdings" panose="05000000000000000000" pitchFamily="2" charset="2"/>
              <a:buChar char="§"/>
            </a:pPr>
            <a:r>
              <a:rPr lang="en-US" sz="1800" dirty="0">
                <a:solidFill>
                  <a:prstClr val="black"/>
                </a:solidFill>
                <a:latin typeface="Arial"/>
              </a:rPr>
              <a:t>Alignment with strategic imperatives</a:t>
            </a:r>
            <a:endParaRPr lang="en-US" sz="1800" dirty="0">
              <a:solidFill>
                <a:prstClr val="black"/>
              </a:solidFill>
              <a:latin typeface="Arial"/>
              <a:cs typeface="Arial"/>
            </a:endParaRPr>
          </a:p>
          <a:p>
            <a:pPr marL="742950" lvl="1" indent="-285750">
              <a:spcBef>
                <a:spcPts val="0"/>
              </a:spcBef>
              <a:spcAft>
                <a:spcPts val="600"/>
              </a:spcAft>
              <a:buClr>
                <a:srgbClr val="151C77"/>
              </a:buClr>
              <a:buFont typeface="Wingdings" panose="05000000000000000000" pitchFamily="2" charset="2"/>
              <a:buChar char="§"/>
            </a:pPr>
            <a:r>
              <a:rPr lang="en-US" sz="1800" dirty="0">
                <a:solidFill>
                  <a:prstClr val="black"/>
                </a:solidFill>
                <a:latin typeface="Arial"/>
              </a:rPr>
              <a:t>Reduced technical debt</a:t>
            </a:r>
            <a:endParaRPr lang="en-US" sz="1800" dirty="0">
              <a:solidFill>
                <a:prstClr val="black"/>
              </a:solidFill>
              <a:latin typeface="Arial"/>
              <a:cs typeface="Arial"/>
            </a:endParaRPr>
          </a:p>
          <a:p>
            <a:pPr marL="742950" lvl="1" indent="-285750">
              <a:spcBef>
                <a:spcPts val="0"/>
              </a:spcBef>
              <a:spcAft>
                <a:spcPts val="600"/>
              </a:spcAft>
              <a:buClr>
                <a:srgbClr val="151C77"/>
              </a:buClr>
              <a:buFont typeface="Wingdings" panose="05000000000000000000" pitchFamily="2" charset="2"/>
              <a:buChar char="§"/>
            </a:pPr>
            <a:r>
              <a:rPr kumimoji="0" lang="en-US" sz="1800" i="0" u="none" strike="noStrike" kern="1200" cap="none" spc="0" normalizeH="0" baseline="0" noProof="0" dirty="0">
                <a:ln>
                  <a:noFill/>
                </a:ln>
                <a:solidFill>
                  <a:prstClr val="black"/>
                </a:solidFill>
                <a:effectLst/>
                <a:uLnTx/>
                <a:uFillTx/>
                <a:latin typeface="Arial"/>
                <a:ea typeface="+mn-ea"/>
                <a:cs typeface="+mn-cs"/>
              </a:rPr>
              <a:t>Reduced security and audit risks</a:t>
            </a:r>
            <a:endParaRPr lang="en-US" sz="1800" i="0" u="none" strike="noStrike" kern="1200" cap="none" spc="0" normalizeH="0" baseline="0" noProof="0" dirty="0">
              <a:ln>
                <a:noFill/>
              </a:ln>
              <a:solidFill>
                <a:prstClr val="black"/>
              </a:solidFill>
              <a:effectLst/>
              <a:uLnTx/>
              <a:uFillTx/>
              <a:latin typeface="Arial"/>
              <a:cs typeface="Arial"/>
            </a:endParaRPr>
          </a:p>
          <a:p>
            <a:pPr marL="742950" lvl="1" indent="-285750">
              <a:spcBef>
                <a:spcPts val="0"/>
              </a:spcBef>
              <a:spcAft>
                <a:spcPts val="600"/>
              </a:spcAft>
              <a:buClr>
                <a:srgbClr val="151C77"/>
              </a:buClr>
              <a:buFont typeface="Wingdings" panose="05000000000000000000" pitchFamily="2" charset="2"/>
              <a:buChar char="§"/>
            </a:pPr>
            <a:r>
              <a:rPr lang="en-US" sz="1800" dirty="0">
                <a:solidFill>
                  <a:prstClr val="black"/>
                </a:solidFill>
                <a:latin typeface="Arial"/>
              </a:rPr>
              <a:t>One correct answer per question based on clean, accurate, reliable data </a:t>
            </a:r>
            <a:endParaRPr lang="en-US" sz="1800" dirty="0">
              <a:solidFill>
                <a:prstClr val="black"/>
              </a:solidFill>
              <a:latin typeface="Arial"/>
              <a:cs typeface="Arial"/>
            </a:endParaRPr>
          </a:p>
          <a:p>
            <a:pPr marL="742950" lvl="1" indent="-285750">
              <a:spcBef>
                <a:spcPts val="0"/>
              </a:spcBef>
              <a:spcAft>
                <a:spcPts val="600"/>
              </a:spcAft>
              <a:buClr>
                <a:srgbClr val="151C77"/>
              </a:buClr>
              <a:buFont typeface="Wingdings" panose="05000000000000000000" pitchFamily="2" charset="2"/>
              <a:buChar char="§"/>
            </a:pPr>
            <a:r>
              <a:rPr lang="en-US" sz="1800" dirty="0">
                <a:solidFill>
                  <a:prstClr val="black"/>
                </a:solidFill>
                <a:latin typeface="Arial"/>
              </a:rPr>
              <a:t>Modern, sustainable functional and system architectures</a:t>
            </a:r>
            <a:endParaRPr kumimoji="0" lang="en-US" sz="180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D4B5A548-CCCD-73D0-D7D5-9E9EBA992886}"/>
              </a:ext>
            </a:extLst>
          </p:cNvPr>
          <p:cNvSpPr txBox="1"/>
          <p:nvPr/>
        </p:nvSpPr>
        <p:spPr>
          <a:xfrm>
            <a:off x="436603" y="1322895"/>
            <a:ext cx="5413111" cy="4647426"/>
          </a:xfrm>
          <a:prstGeom prst="rect">
            <a:avLst/>
          </a:prstGeom>
          <a:noFill/>
        </p:spPr>
        <p:txBody>
          <a:bodyPr wrap="square" rtlCol="0">
            <a:spAutoFit/>
          </a:bodyPr>
          <a:lstStyle/>
          <a:p>
            <a:pPr marL="285750" marR="0" lvl="0" indent="-285750" algn="l" defTabSz="914400" rtl="0" eaLnBrk="1" fontAlgn="auto" latinLnBrk="0" hangingPunct="1">
              <a:spcBef>
                <a:spcPts val="0"/>
              </a:spcBef>
              <a:spcAft>
                <a:spcPts val="600"/>
              </a:spcAft>
              <a:buClr>
                <a:srgbClr val="151C77"/>
              </a:buClr>
              <a:buSzTx/>
              <a:buFont typeface="Wingdings" panose="05000000000000000000" pitchFamily="2" charset="2"/>
              <a:buChar char="§"/>
              <a:tabLst/>
              <a:defRPr/>
            </a:pPr>
            <a:r>
              <a:rPr lang="en-US" sz="2000" b="1" dirty="0">
                <a:solidFill>
                  <a:prstClr val="black"/>
                </a:solidFill>
                <a:latin typeface="Arial"/>
              </a:rPr>
              <a:t>Too many systems with redundant capabilities resulting in:</a:t>
            </a:r>
            <a:endParaRPr kumimoji="0" lang="en-US" sz="2000" b="1" i="0" u="none" strike="noStrike" kern="1200" cap="none" spc="0" normalizeH="0" baseline="0" noProof="0" dirty="0">
              <a:ln>
                <a:noFill/>
              </a:ln>
              <a:solidFill>
                <a:prstClr val="black"/>
              </a:solidFill>
              <a:effectLst/>
              <a:uLnTx/>
              <a:uFillTx/>
              <a:latin typeface="Arial"/>
              <a:ea typeface="+mn-ea"/>
              <a:cs typeface="+mn-cs"/>
            </a:endParaRPr>
          </a:p>
          <a:p>
            <a:pPr marL="742950" lvl="1" indent="-285750">
              <a:spcBef>
                <a:spcPts val="0"/>
              </a:spcBef>
              <a:spcAft>
                <a:spcPts val="600"/>
              </a:spcAft>
              <a:buClr>
                <a:srgbClr val="151C77"/>
              </a:buClr>
              <a:buFont typeface="Wingdings" panose="05000000000000000000" pitchFamily="2" charset="2"/>
              <a:buChar char="§"/>
            </a:pPr>
            <a:r>
              <a:rPr lang="en-US" sz="1800" dirty="0">
                <a:solidFill>
                  <a:prstClr val="black"/>
                </a:solidFill>
                <a:latin typeface="Arial"/>
              </a:rPr>
              <a:t>Insufficient resource to meet current Mission Directives (both dollars and manpower)</a:t>
            </a:r>
          </a:p>
          <a:p>
            <a:pPr marL="742950" lvl="1" indent="-285750">
              <a:spcBef>
                <a:spcPts val="0"/>
              </a:spcBef>
              <a:spcAft>
                <a:spcPts val="600"/>
              </a:spcAft>
              <a:buClr>
                <a:srgbClr val="151C77"/>
              </a:buClr>
              <a:buFont typeface="Wingdings" panose="05000000000000000000" pitchFamily="2" charset="2"/>
              <a:buChar char="§"/>
            </a:pPr>
            <a:r>
              <a:rPr lang="en-US" sz="1800" dirty="0">
                <a:solidFill>
                  <a:prstClr val="black"/>
                </a:solidFill>
                <a:latin typeface="Arial"/>
              </a:rPr>
              <a:t>Non-alignment with strategic imperatives</a:t>
            </a:r>
          </a:p>
          <a:p>
            <a:pPr marL="742950" lvl="1" indent="-285750">
              <a:spcBef>
                <a:spcPts val="0"/>
              </a:spcBef>
              <a:spcAft>
                <a:spcPts val="600"/>
              </a:spcAft>
              <a:buClr>
                <a:srgbClr val="151C77"/>
              </a:buClr>
              <a:buFont typeface="Wingdings" panose="05000000000000000000" pitchFamily="2" charset="2"/>
              <a:buChar char="§"/>
            </a:pPr>
            <a:r>
              <a:rPr lang="en-US" sz="1800" dirty="0">
                <a:solidFill>
                  <a:prstClr val="black"/>
                </a:solidFill>
                <a:latin typeface="Arial"/>
              </a:rPr>
              <a:t>Unaddressed technical debt</a:t>
            </a:r>
          </a:p>
          <a:p>
            <a:pPr marL="742950" lvl="1" indent="-285750">
              <a:spcBef>
                <a:spcPts val="0"/>
              </a:spcBef>
              <a:spcAft>
                <a:spcPts val="600"/>
              </a:spcAft>
              <a:buClr>
                <a:srgbClr val="151C77"/>
              </a:buClr>
              <a:buFont typeface="Wingdings" panose="05000000000000000000" pitchFamily="2" charset="2"/>
              <a:buChar char="§"/>
            </a:pPr>
            <a:r>
              <a:rPr kumimoji="0" lang="en-US" sz="1800" i="0" u="none" strike="noStrike" kern="1200" cap="none" spc="0" normalizeH="0" baseline="0" noProof="0" dirty="0">
                <a:ln>
                  <a:noFill/>
                </a:ln>
                <a:solidFill>
                  <a:prstClr val="black"/>
                </a:solidFill>
                <a:effectLst/>
                <a:uLnTx/>
                <a:uFillTx/>
                <a:latin typeface="Arial"/>
                <a:ea typeface="+mn-ea"/>
                <a:cs typeface="+mn-cs"/>
              </a:rPr>
              <a:t>Security and audit risks</a:t>
            </a:r>
          </a:p>
          <a:p>
            <a:pPr marL="742950" lvl="1" indent="-285750">
              <a:spcBef>
                <a:spcPts val="0"/>
              </a:spcBef>
              <a:spcAft>
                <a:spcPts val="600"/>
              </a:spcAft>
              <a:buClr>
                <a:srgbClr val="151C77"/>
              </a:buClr>
              <a:buFont typeface="Wingdings" panose="05000000000000000000" pitchFamily="2" charset="2"/>
              <a:buChar char="§"/>
            </a:pPr>
            <a:r>
              <a:rPr lang="en-US" sz="1800" dirty="0">
                <a:solidFill>
                  <a:prstClr val="black"/>
                </a:solidFill>
                <a:latin typeface="Arial"/>
              </a:rPr>
              <a:t>Multiple, non-standard data sources yielding differing answers to the same question</a:t>
            </a:r>
          </a:p>
          <a:p>
            <a:pPr marL="742950" lvl="1" indent="-285750">
              <a:spcBef>
                <a:spcPts val="0"/>
              </a:spcBef>
              <a:spcAft>
                <a:spcPts val="600"/>
              </a:spcAft>
              <a:buClr>
                <a:srgbClr val="151C77"/>
              </a:buClr>
              <a:buFont typeface="Wingdings" panose="05000000000000000000" pitchFamily="2" charset="2"/>
              <a:buChar char="§"/>
            </a:pPr>
            <a:r>
              <a:rPr lang="en-US" sz="1800" dirty="0">
                <a:solidFill>
                  <a:prstClr val="black"/>
                </a:solidFill>
                <a:latin typeface="Arial"/>
              </a:rPr>
              <a:t>Customized systems and dependence on specific developers</a:t>
            </a:r>
          </a:p>
          <a:p>
            <a:pPr marL="742950" lvl="1" indent="-285750">
              <a:spcBef>
                <a:spcPts val="0"/>
              </a:spcBef>
              <a:spcAft>
                <a:spcPts val="600"/>
              </a:spcAft>
              <a:buClr>
                <a:srgbClr val="151C77"/>
              </a:buClr>
              <a:buFont typeface="Wingdings" panose="05000000000000000000" pitchFamily="2" charset="2"/>
              <a:buChar char="§"/>
            </a:pPr>
            <a:r>
              <a:rPr lang="en-US" sz="1800" dirty="0">
                <a:solidFill>
                  <a:prstClr val="black"/>
                </a:solidFill>
                <a:latin typeface="Arial"/>
              </a:rPr>
              <a:t>Shadow IT due to lags/delays in implementing enterprise solutions</a:t>
            </a:r>
          </a:p>
          <a:p>
            <a:pPr marL="742950" lvl="1" indent="-285750">
              <a:spcBef>
                <a:spcPts val="0"/>
              </a:spcBef>
              <a:spcAft>
                <a:spcPts val="600"/>
              </a:spcAft>
              <a:buClr>
                <a:srgbClr val="151C77"/>
              </a:buClr>
              <a:buFont typeface="Wingdings" panose="05000000000000000000" pitchFamily="2" charset="2"/>
              <a:buChar char="§"/>
            </a:pPr>
            <a:r>
              <a:rPr lang="en-US" sz="1800" dirty="0">
                <a:solidFill>
                  <a:prstClr val="black"/>
                </a:solidFill>
                <a:latin typeface="Arial"/>
              </a:rPr>
              <a:t>Increased FM CIO oversight responsibilities</a:t>
            </a:r>
            <a:endParaRPr kumimoji="0" lang="en-US" sz="1800" i="0" u="none" strike="noStrike" kern="1200" cap="none" spc="0" normalizeH="0" baseline="0" noProof="0" dirty="0">
              <a:ln>
                <a:noFill/>
              </a:ln>
              <a:solidFill>
                <a:prstClr val="black"/>
              </a:solidFill>
              <a:effectLst/>
              <a:uLnTx/>
              <a:uFillTx/>
              <a:latin typeface="Arial"/>
              <a:ea typeface="+mn-ea"/>
              <a:cs typeface="+mn-cs"/>
            </a:endParaRPr>
          </a:p>
        </p:txBody>
      </p:sp>
      <p:cxnSp>
        <p:nvCxnSpPr>
          <p:cNvPr id="10" name="Straight Connector 9">
            <a:extLst>
              <a:ext uri="{FF2B5EF4-FFF2-40B4-BE49-F238E27FC236}">
                <a16:creationId xmlns:a16="http://schemas.microsoft.com/office/drawing/2014/main" id="{F44CCA71-8D65-25B9-1EFE-A027EA85A51E}"/>
              </a:ext>
            </a:extLst>
          </p:cNvPr>
          <p:cNvCxnSpPr>
            <a:cxnSpLocks/>
          </p:cNvCxnSpPr>
          <p:nvPr/>
        </p:nvCxnSpPr>
        <p:spPr bwMode="auto">
          <a:xfrm>
            <a:off x="5954751" y="490654"/>
            <a:ext cx="0" cy="59413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 name="Title 1">
            <a:extLst>
              <a:ext uri="{FF2B5EF4-FFF2-40B4-BE49-F238E27FC236}">
                <a16:creationId xmlns:a16="http://schemas.microsoft.com/office/drawing/2014/main" id="{AAEE6A8E-BF75-90B3-9FB9-430D9AFBECA4}"/>
              </a:ext>
            </a:extLst>
          </p:cNvPr>
          <p:cNvSpPr txBox="1">
            <a:spLocks/>
          </p:cNvSpPr>
          <p:nvPr/>
        </p:nvSpPr>
        <p:spPr>
          <a:xfrm>
            <a:off x="1498863" y="600222"/>
            <a:ext cx="4455885" cy="7652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i="1" dirty="0">
                <a:solidFill>
                  <a:srgbClr val="151C77"/>
                </a:solidFill>
              </a:rPr>
              <a:t>Where We Are…</a:t>
            </a:r>
          </a:p>
        </p:txBody>
      </p:sp>
    </p:spTree>
    <p:extLst>
      <p:ext uri="{BB962C8B-B14F-4D97-AF65-F5344CB8AC3E}">
        <p14:creationId xmlns:p14="http://schemas.microsoft.com/office/powerpoint/2010/main" val="312083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AI-generated content may be incorrect.">
            <a:extLst>
              <a:ext uri="{FF2B5EF4-FFF2-40B4-BE49-F238E27FC236}">
                <a16:creationId xmlns:a16="http://schemas.microsoft.com/office/drawing/2014/main" id="{B243A5DB-E5EA-334A-FAC2-4CBA7223A258}"/>
              </a:ext>
            </a:extLst>
          </p:cNvPr>
          <p:cNvPicPr>
            <a:picLocks noChangeAspect="1"/>
          </p:cNvPicPr>
          <p:nvPr/>
        </p:nvPicPr>
        <p:blipFill>
          <a:blip r:embed="rId2" cstate="print">
            <a:extLst>
              <a:ext uri="{28A0092B-C50C-407E-A947-70E740481C1C}">
                <a14:useLocalDpi xmlns:a14="http://schemas.microsoft.com/office/drawing/2010/main" val="0"/>
              </a:ext>
            </a:extLst>
          </a:blip>
          <a:srcRect t="14378" b="779"/>
          <a:stretch/>
        </p:blipFill>
        <p:spPr>
          <a:xfrm>
            <a:off x="537328" y="1259840"/>
            <a:ext cx="11117344" cy="5166361"/>
          </a:xfrm>
          <a:prstGeom prst="rect">
            <a:avLst/>
          </a:prstGeom>
        </p:spPr>
      </p:pic>
      <p:sp>
        <p:nvSpPr>
          <p:cNvPr id="2" name="Title 1">
            <a:extLst>
              <a:ext uri="{FF2B5EF4-FFF2-40B4-BE49-F238E27FC236}">
                <a16:creationId xmlns:a16="http://schemas.microsoft.com/office/drawing/2014/main" id="{0A4F7005-F01D-DBA9-9D22-1A6C4EF84432}"/>
              </a:ext>
            </a:extLst>
          </p:cNvPr>
          <p:cNvSpPr>
            <a:spLocks noGrp="1"/>
          </p:cNvSpPr>
          <p:nvPr>
            <p:ph type="title"/>
          </p:nvPr>
        </p:nvSpPr>
        <p:spPr/>
        <p:txBody>
          <a:bodyPr/>
          <a:lstStyle/>
          <a:p>
            <a:r>
              <a:rPr lang="en-US" dirty="0"/>
              <a:t>Vision for IT Transformation</a:t>
            </a:r>
          </a:p>
        </p:txBody>
      </p:sp>
      <p:sp>
        <p:nvSpPr>
          <p:cNvPr id="3" name="Content Placeholder 2">
            <a:extLst>
              <a:ext uri="{FF2B5EF4-FFF2-40B4-BE49-F238E27FC236}">
                <a16:creationId xmlns:a16="http://schemas.microsoft.com/office/drawing/2014/main" id="{9B534516-E7D1-F1DE-CB65-CB3C873CF279}"/>
              </a:ext>
            </a:extLst>
          </p:cNvPr>
          <p:cNvSpPr>
            <a:spLocks noGrp="1"/>
          </p:cNvSpPr>
          <p:nvPr>
            <p:ph idx="1"/>
          </p:nvPr>
        </p:nvSpPr>
        <p:spPr>
          <a:xfrm>
            <a:off x="537328" y="1564848"/>
            <a:ext cx="11028140" cy="4683551"/>
          </a:xfrm>
        </p:spPr>
        <p:txBody>
          <a:bodyPr/>
          <a:lstStyle/>
          <a:p>
            <a:r>
              <a:rPr lang="en-US" sz="2800" kern="1200" dirty="0">
                <a:solidFill>
                  <a:schemeClr val="tx1"/>
                </a:solidFill>
                <a:effectLst/>
                <a:latin typeface="+mn-lt"/>
                <a:ea typeface="+mn-ea"/>
                <a:cs typeface="+mn-cs"/>
              </a:rPr>
              <a:t>SAF/FM Operational Concept – “OV-1”</a:t>
            </a:r>
          </a:p>
          <a:p>
            <a:endParaRPr lang="en-US" sz="2800" kern="1200" dirty="0">
              <a:solidFill>
                <a:schemeClr val="tx1"/>
              </a:solidFill>
              <a:effectLst/>
              <a:latin typeface="+mn-lt"/>
              <a:ea typeface="+mn-ea"/>
              <a:cs typeface="+mn-cs"/>
            </a:endParaRPr>
          </a:p>
          <a:p>
            <a:r>
              <a:rPr lang="en-US" sz="2800" kern="1200" dirty="0"/>
              <a:t>FM’s Alignment with “Ideal” CFO Tech Stack</a:t>
            </a:r>
            <a:endParaRPr lang="en-US" sz="2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4636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8D94-CC25-EB51-E8B5-C759B2DF47A6}"/>
              </a:ext>
            </a:extLst>
          </p:cNvPr>
          <p:cNvSpPr>
            <a:spLocks noGrp="1"/>
          </p:cNvSpPr>
          <p:nvPr>
            <p:ph type="title"/>
          </p:nvPr>
        </p:nvSpPr>
        <p:spPr/>
        <p:txBody>
          <a:bodyPr/>
          <a:lstStyle/>
          <a:p>
            <a:r>
              <a:rPr lang="en-US" dirty="0"/>
              <a:t>SAF/FM Operational Concepts</a:t>
            </a:r>
            <a:br>
              <a:rPr lang="en-US" dirty="0"/>
            </a:br>
            <a:r>
              <a:rPr lang="en-US" sz="2400" dirty="0"/>
              <a:t>(FM Exec Session Approved on 29-Oct-2024)</a:t>
            </a:r>
            <a:endParaRPr lang="en-US" dirty="0"/>
          </a:p>
        </p:txBody>
      </p:sp>
      <p:sp>
        <p:nvSpPr>
          <p:cNvPr id="4" name="Slide Number Placeholder 3">
            <a:extLst>
              <a:ext uri="{FF2B5EF4-FFF2-40B4-BE49-F238E27FC236}">
                <a16:creationId xmlns:a16="http://schemas.microsoft.com/office/drawing/2014/main" id="{92324F1F-2890-8E62-52CD-224A90C4591A}"/>
              </a:ext>
            </a:extLst>
          </p:cNvPr>
          <p:cNvSpPr>
            <a:spLocks noGrp="1"/>
          </p:cNvSpPr>
          <p:nvPr>
            <p:ph type="sldNum" sz="quarter" idx="11"/>
          </p:nvPr>
        </p:nvSpPr>
        <p:spPr/>
        <p:txBody>
          <a:bodyPr/>
          <a:lstStyle/>
          <a:p>
            <a:pPr marL="25400"/>
            <a:fld id="{81D60167-4931-47E6-BA6A-407CBD079E47}" type="slidenum">
              <a:rPr lang="en-US" spc="-5" smtClean="0"/>
              <a:pPr marL="25400"/>
              <a:t>7</a:t>
            </a:fld>
            <a:endParaRPr lang="en-US" spc="-5"/>
          </a:p>
        </p:txBody>
      </p:sp>
      <p:sp>
        <p:nvSpPr>
          <p:cNvPr id="5" name="TextBox 4">
            <a:extLst>
              <a:ext uri="{FF2B5EF4-FFF2-40B4-BE49-F238E27FC236}">
                <a16:creationId xmlns:a16="http://schemas.microsoft.com/office/drawing/2014/main" id="{910686C7-A5CD-4DF5-6A9A-8A5064A28D9A}"/>
              </a:ext>
            </a:extLst>
          </p:cNvPr>
          <p:cNvSpPr txBox="1"/>
          <p:nvPr/>
        </p:nvSpPr>
        <p:spPr>
          <a:xfrm>
            <a:off x="528402" y="1305622"/>
            <a:ext cx="6335666" cy="35394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600" b="1" dirty="0">
                <a:solidFill>
                  <a:srgbClr val="02335E"/>
                </a:solidFill>
                <a:latin typeface="Arial" panose="020B0604020202020204" pitchFamily="34" charset="0"/>
                <a:cs typeface="Arial" panose="020B0604020202020204" pitchFamily="34" charset="0"/>
              </a:rPr>
              <a:t>NEW SAF/FM Operational Concept Graphic (OV-1) </a:t>
            </a:r>
          </a:p>
          <a:p>
            <a:pPr marL="742950" lvl="1" indent="-285750" algn="just">
              <a:buFont typeface="Arial" panose="020B0604020202020204" pitchFamily="34" charset="0"/>
              <a:buChar char="•"/>
            </a:pPr>
            <a:r>
              <a:rPr lang="en-US" sz="1600" dirty="0">
                <a:solidFill>
                  <a:srgbClr val="02335E"/>
                </a:solidFill>
                <a:latin typeface="Arial" panose="020B0604020202020204" pitchFamily="34" charset="0"/>
                <a:cs typeface="Arial" panose="020B0604020202020204" pitchFamily="34" charset="0"/>
              </a:rPr>
              <a:t>High-level depiction of FM operational activities </a:t>
            </a:r>
          </a:p>
          <a:p>
            <a:pPr marL="742950" lvl="1" indent="-285750" algn="just">
              <a:buFont typeface="Arial" panose="020B0604020202020204" pitchFamily="34" charset="0"/>
              <a:buChar char="•"/>
            </a:pPr>
            <a:r>
              <a:rPr lang="en-US" sz="1600" dirty="0">
                <a:solidFill>
                  <a:srgbClr val="02335E"/>
                </a:solidFill>
                <a:latin typeface="Arial" panose="020B0604020202020204" pitchFamily="34" charset="0"/>
                <a:cs typeface="Arial" panose="020B0604020202020204" pitchFamily="34" charset="0"/>
              </a:rPr>
              <a:t>Identifies mission/scope of the entire FM IT environment.</a:t>
            </a:r>
          </a:p>
          <a:p>
            <a:pPr marL="285750" indent="-285750" algn="just">
              <a:buFont typeface="Arial" panose="020B0604020202020204" pitchFamily="34" charset="0"/>
              <a:buChar char="•"/>
            </a:pPr>
            <a:endParaRPr lang="en-US" sz="1600" b="1" dirty="0">
              <a:solidFill>
                <a:srgbClr val="02335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b="1" dirty="0">
                <a:solidFill>
                  <a:srgbClr val="02335E"/>
                </a:solidFill>
                <a:latin typeface="Arial" panose="020B0604020202020204" pitchFamily="34" charset="0"/>
                <a:cs typeface="Arial" panose="020B0604020202020204" pitchFamily="34" charset="0"/>
              </a:rPr>
              <a:t>Seven operational concepts</a:t>
            </a:r>
          </a:p>
          <a:p>
            <a:pPr marL="742950" lvl="1" indent="-285750">
              <a:buFont typeface="Arial" panose="020B0604020202020204" pitchFamily="34" charset="0"/>
              <a:buChar char="•"/>
            </a:pPr>
            <a:r>
              <a:rPr lang="en-US" sz="1600" dirty="0">
                <a:solidFill>
                  <a:srgbClr val="02335E"/>
                </a:solidFill>
                <a:latin typeface="Arial" panose="020B0604020202020204" pitchFamily="34" charset="0"/>
                <a:cs typeface="Arial" panose="020B0604020202020204" pitchFamily="34" charset="0"/>
              </a:rPr>
              <a:t>Accounting</a:t>
            </a:r>
          </a:p>
          <a:p>
            <a:pPr marL="742950" lvl="1" indent="-285750">
              <a:buFont typeface="Arial" panose="020B0604020202020204" pitchFamily="34" charset="0"/>
              <a:buChar char="•"/>
            </a:pPr>
            <a:r>
              <a:rPr lang="en-US" sz="1600" dirty="0">
                <a:solidFill>
                  <a:srgbClr val="02335E"/>
                </a:solidFill>
                <a:latin typeface="Arial" panose="020B0604020202020204" pitchFamily="34" charset="0"/>
                <a:cs typeface="Arial" panose="020B0604020202020204" pitchFamily="34" charset="0"/>
              </a:rPr>
              <a:t>Financial Operations/Services</a:t>
            </a:r>
          </a:p>
          <a:p>
            <a:pPr marL="742950" lvl="1" indent="-285750">
              <a:buFont typeface="Arial" panose="020B0604020202020204" pitchFamily="34" charset="0"/>
              <a:buChar char="•"/>
            </a:pPr>
            <a:r>
              <a:rPr lang="en-US" sz="1600" dirty="0">
                <a:solidFill>
                  <a:srgbClr val="0070C0"/>
                </a:solidFill>
                <a:latin typeface="Arial"/>
                <a:cs typeface="Arial"/>
              </a:rPr>
              <a:t>Budget Formulation (added)</a:t>
            </a:r>
          </a:p>
          <a:p>
            <a:pPr marL="742950" lvl="1" indent="-285750">
              <a:buFont typeface="Arial" panose="020B0604020202020204" pitchFamily="34" charset="0"/>
              <a:buChar char="•"/>
            </a:pPr>
            <a:r>
              <a:rPr lang="en-US" sz="1600" dirty="0">
                <a:solidFill>
                  <a:srgbClr val="0070C0"/>
                </a:solidFill>
                <a:latin typeface="Arial"/>
                <a:cs typeface="Arial"/>
              </a:rPr>
              <a:t>Execution &amp; Reporting (added)</a:t>
            </a:r>
          </a:p>
          <a:p>
            <a:pPr marL="742950" lvl="1" indent="-285750">
              <a:buFont typeface="Arial" panose="020B0604020202020204" pitchFamily="34" charset="0"/>
              <a:buChar char="•"/>
            </a:pPr>
            <a:r>
              <a:rPr lang="en-US" sz="1600" dirty="0">
                <a:solidFill>
                  <a:srgbClr val="02335E"/>
                </a:solidFill>
                <a:latin typeface="Arial" panose="020B0604020202020204" pitchFamily="34" charset="0"/>
                <a:cs typeface="Arial" panose="020B0604020202020204" pitchFamily="34" charset="0"/>
              </a:rPr>
              <a:t>Financial Audit</a:t>
            </a:r>
          </a:p>
          <a:p>
            <a:pPr marL="742950" lvl="1" indent="-285750">
              <a:buFont typeface="Arial" panose="020B0604020202020204" pitchFamily="34" charset="0"/>
              <a:buChar char="•"/>
            </a:pPr>
            <a:r>
              <a:rPr lang="en-US" sz="1600" dirty="0">
                <a:solidFill>
                  <a:srgbClr val="02335E"/>
                </a:solidFill>
                <a:latin typeface="Arial" panose="020B0604020202020204" pitchFamily="34" charset="0"/>
                <a:cs typeface="Arial" panose="020B0604020202020204" pitchFamily="34" charset="0"/>
              </a:rPr>
              <a:t>Cost Estimation</a:t>
            </a:r>
          </a:p>
          <a:p>
            <a:pPr marL="742950" lvl="1" indent="-285750">
              <a:buFont typeface="Arial" panose="020B0604020202020204" pitchFamily="34" charset="0"/>
              <a:buChar char="•"/>
            </a:pPr>
            <a:r>
              <a:rPr lang="en-US" sz="1600" dirty="0">
                <a:solidFill>
                  <a:srgbClr val="0070C0"/>
                </a:solidFill>
                <a:latin typeface="Arial"/>
                <a:cs typeface="Arial"/>
              </a:rPr>
              <a:t>Quality Assurance (added)</a:t>
            </a:r>
          </a:p>
          <a:p>
            <a:pPr marL="285750" indent="-285750">
              <a:buFont typeface="Arial" panose="020B0604020202020204" pitchFamily="34" charset="0"/>
              <a:buChar char="•"/>
            </a:pPr>
            <a:r>
              <a:rPr lang="en-US" sz="1600" dirty="0">
                <a:solidFill>
                  <a:srgbClr val="02335E"/>
                </a:solidFill>
                <a:latin typeface="Arial" panose="020B0604020202020204" pitchFamily="34" charset="0"/>
                <a:cs typeface="Arial" panose="020B0604020202020204" pitchFamily="34" charset="0"/>
              </a:rPr>
              <a:t>These are supported by </a:t>
            </a:r>
            <a:r>
              <a:rPr lang="en-US" sz="1600" b="1" dirty="0">
                <a:solidFill>
                  <a:srgbClr val="02335E"/>
                </a:solidFill>
                <a:latin typeface="Arial" panose="020B0604020202020204" pitchFamily="34" charset="0"/>
                <a:cs typeface="Arial" panose="020B0604020202020204" pitchFamily="34" charset="0"/>
              </a:rPr>
              <a:t>two cross-cutting services</a:t>
            </a:r>
            <a:r>
              <a:rPr lang="en-US" sz="1600" dirty="0">
                <a:solidFill>
                  <a:srgbClr val="02335E"/>
                </a:solidFill>
                <a:latin typeface="Arial" panose="020B0604020202020204" pitchFamily="34" charset="0"/>
                <a:cs typeface="Arial" panose="020B0604020202020204" pitchFamily="34" charset="0"/>
              </a:rPr>
              <a:t>--Analytics &amp; Reporting and FM Information Technology Services. </a:t>
            </a:r>
          </a:p>
        </p:txBody>
      </p:sp>
      <p:pic>
        <p:nvPicPr>
          <p:cNvPr id="6" name="Picture 5">
            <a:extLst>
              <a:ext uri="{FF2B5EF4-FFF2-40B4-BE49-F238E27FC236}">
                <a16:creationId xmlns:a16="http://schemas.microsoft.com/office/drawing/2014/main" id="{A888691E-3AF7-DE9D-6F90-80B7E53C3E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71" t="14989" r="28353" b="5704"/>
          <a:stretch/>
        </p:blipFill>
        <p:spPr bwMode="auto">
          <a:xfrm>
            <a:off x="7681857" y="2330520"/>
            <a:ext cx="4061412" cy="4148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meline">
            <a:extLst>
              <a:ext uri="{FF2B5EF4-FFF2-40B4-BE49-F238E27FC236}">
                <a16:creationId xmlns:a16="http://schemas.microsoft.com/office/drawing/2014/main" id="{5CD41F88-1AC8-EEC5-F8A9-CE5003D223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07" t="21594" r="21069" b="35908"/>
          <a:stretch/>
        </p:blipFill>
        <p:spPr>
          <a:xfrm>
            <a:off x="7269018" y="1206404"/>
            <a:ext cx="4720884" cy="1730269"/>
          </a:xfrm>
          <a:prstGeom prst="rect">
            <a:avLst/>
          </a:prstGeom>
        </p:spPr>
      </p:pic>
      <p:pic>
        <p:nvPicPr>
          <p:cNvPr id="8" name="Picture 7" descr="Text&#10;&#10;Description automatically generated">
            <a:extLst>
              <a:ext uri="{FF2B5EF4-FFF2-40B4-BE49-F238E27FC236}">
                <a16:creationId xmlns:a16="http://schemas.microsoft.com/office/drawing/2014/main" id="{43F39DD3-40A6-4E17-34B0-007B31EC7C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014" t="48362" r="19673" b="34943"/>
          <a:stretch/>
        </p:blipFill>
        <p:spPr>
          <a:xfrm>
            <a:off x="803768" y="5177697"/>
            <a:ext cx="7351620" cy="1143000"/>
          </a:xfrm>
          <a:prstGeom prst="rect">
            <a:avLst/>
          </a:prstGeom>
        </p:spPr>
      </p:pic>
    </p:spTree>
    <p:extLst>
      <p:ext uri="{BB962C8B-B14F-4D97-AF65-F5344CB8AC3E}">
        <p14:creationId xmlns:p14="http://schemas.microsoft.com/office/powerpoint/2010/main" val="4202066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369D2C2-9C9C-7426-5121-5F2225DDB707}"/>
              </a:ext>
            </a:extLst>
          </p:cNvPr>
          <p:cNvSpPr/>
          <p:nvPr/>
        </p:nvSpPr>
        <p:spPr bwMode="auto">
          <a:xfrm>
            <a:off x="0" y="6250173"/>
            <a:ext cx="11878364" cy="614018"/>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30" name="Picture 29" descr="A picture containing text, electronics&#10;&#10;Description automatically generated">
            <a:extLst>
              <a:ext uri="{FF2B5EF4-FFF2-40B4-BE49-F238E27FC236}">
                <a16:creationId xmlns:a16="http://schemas.microsoft.com/office/drawing/2014/main" id="{0542B722-1584-9212-DB19-E573B9BCD8EF}"/>
              </a:ext>
            </a:extLst>
          </p:cNvPr>
          <p:cNvPicPr>
            <a:picLocks noChangeAspect="1"/>
          </p:cNvPicPr>
          <p:nvPr/>
        </p:nvPicPr>
        <p:blipFill rotWithShape="1">
          <a:blip r:embed="rId3">
            <a:extLst>
              <a:ext uri="{28A0092B-C50C-407E-A947-70E740481C1C}">
                <a14:useLocalDpi xmlns:a14="http://schemas.microsoft.com/office/drawing/2010/main" val="0"/>
              </a:ext>
            </a:extLst>
          </a:blip>
          <a:srcRect t="55514" r="10316" b="2167"/>
          <a:stretch/>
        </p:blipFill>
        <p:spPr>
          <a:xfrm>
            <a:off x="149301" y="4002101"/>
            <a:ext cx="11729059" cy="2827324"/>
          </a:xfrm>
          <a:prstGeom prst="rect">
            <a:avLst/>
          </a:prstGeom>
        </p:spPr>
      </p:pic>
      <p:sp>
        <p:nvSpPr>
          <p:cNvPr id="2" name="Title 1">
            <a:extLst>
              <a:ext uri="{FF2B5EF4-FFF2-40B4-BE49-F238E27FC236}">
                <a16:creationId xmlns:a16="http://schemas.microsoft.com/office/drawing/2014/main" id="{FF94C832-6B90-A7F8-0AA6-387C2D4ACC7E}"/>
              </a:ext>
            </a:extLst>
          </p:cNvPr>
          <p:cNvSpPr>
            <a:spLocks noGrp="1"/>
          </p:cNvSpPr>
          <p:nvPr>
            <p:ph type="title"/>
          </p:nvPr>
        </p:nvSpPr>
        <p:spPr>
          <a:xfrm>
            <a:off x="1404595" y="76201"/>
            <a:ext cx="10456299" cy="1215330"/>
          </a:xfrm>
        </p:spPr>
        <p:txBody>
          <a:bodyPr/>
          <a:lstStyle/>
          <a:p>
            <a:r>
              <a:rPr lang="en-US" sz="3200" dirty="0"/>
              <a:t>FM’s OV-1 Alignment with Ideal CFO Tech Stack </a:t>
            </a:r>
            <a:br>
              <a:rPr lang="en-US" sz="3200" dirty="0">
                <a:solidFill>
                  <a:srgbClr val="02335E"/>
                </a:solidFill>
                <a:latin typeface="Arial" panose="020B0604020202020204" pitchFamily="34" charset="0"/>
                <a:cs typeface="Arial" panose="020B0604020202020204" pitchFamily="34" charset="0"/>
              </a:rPr>
            </a:br>
            <a:r>
              <a:rPr lang="en-US" sz="2800" dirty="0">
                <a:solidFill>
                  <a:srgbClr val="02335E"/>
                </a:solidFill>
                <a:latin typeface="Arial" panose="020B0604020202020204" pitchFamily="34" charset="0"/>
                <a:cs typeface="Arial" panose="020B0604020202020204" pitchFamily="34" charset="0"/>
              </a:rPr>
              <a:t>(</a:t>
            </a:r>
            <a:r>
              <a:rPr lang="en-US" sz="2800" dirty="0" err="1">
                <a:solidFill>
                  <a:srgbClr val="02335E"/>
                </a:solidFill>
                <a:latin typeface="Arial" panose="020B0604020202020204" pitchFamily="34" charset="0"/>
                <a:cs typeface="Arial" panose="020B0604020202020204" pitchFamily="34" charset="0"/>
              </a:rPr>
              <a:t>Northstar</a:t>
            </a:r>
            <a:r>
              <a:rPr lang="en-US" sz="2800" dirty="0">
                <a:solidFill>
                  <a:srgbClr val="02335E"/>
                </a:solidFill>
                <a:latin typeface="Arial" panose="020B0604020202020204" pitchFamily="34" charset="0"/>
                <a:cs typeface="Arial" panose="020B0604020202020204" pitchFamily="34" charset="0"/>
              </a:rPr>
              <a:t>)</a:t>
            </a:r>
            <a:endParaRPr lang="en-US" sz="3200" dirty="0"/>
          </a:p>
        </p:txBody>
      </p:sp>
      <p:sp>
        <p:nvSpPr>
          <p:cNvPr id="4" name="Slide Number Placeholder 3">
            <a:extLst>
              <a:ext uri="{FF2B5EF4-FFF2-40B4-BE49-F238E27FC236}">
                <a16:creationId xmlns:a16="http://schemas.microsoft.com/office/drawing/2014/main" id="{D8932319-4736-641B-2BBB-DC07091F673B}"/>
              </a:ext>
            </a:extLst>
          </p:cNvPr>
          <p:cNvSpPr>
            <a:spLocks noGrp="1"/>
          </p:cNvSpPr>
          <p:nvPr>
            <p:ph type="sldNum" sz="quarter" idx="11"/>
          </p:nvPr>
        </p:nvSpPr>
        <p:spPr/>
        <p:txBody>
          <a:bodyPr/>
          <a:lstStyle/>
          <a:p>
            <a:pPr marL="25400"/>
            <a:fld id="{81D60167-4931-47E6-BA6A-407CBD079E47}" type="slidenum">
              <a:rPr lang="en-US" spc="-5"/>
              <a:pPr marL="25400"/>
              <a:t>8</a:t>
            </a:fld>
            <a:endParaRPr lang="en-US" spc="-5"/>
          </a:p>
        </p:txBody>
      </p:sp>
      <p:grpSp>
        <p:nvGrpSpPr>
          <p:cNvPr id="29" name="Group 28">
            <a:extLst>
              <a:ext uri="{FF2B5EF4-FFF2-40B4-BE49-F238E27FC236}">
                <a16:creationId xmlns:a16="http://schemas.microsoft.com/office/drawing/2014/main" id="{CD32A0F6-83CD-F8BD-4446-0810FD980266}"/>
              </a:ext>
            </a:extLst>
          </p:cNvPr>
          <p:cNvGrpSpPr/>
          <p:nvPr/>
        </p:nvGrpSpPr>
        <p:grpSpPr>
          <a:xfrm>
            <a:off x="1739537" y="1337140"/>
            <a:ext cx="9506296" cy="4636141"/>
            <a:chOff x="1405880" y="1502199"/>
            <a:chExt cx="9158924" cy="5584928"/>
          </a:xfrm>
        </p:grpSpPr>
        <p:sp>
          <p:nvSpPr>
            <p:cNvPr id="7" name="Rectangle: Rounded Corners 6">
              <a:extLst>
                <a:ext uri="{FF2B5EF4-FFF2-40B4-BE49-F238E27FC236}">
                  <a16:creationId xmlns:a16="http://schemas.microsoft.com/office/drawing/2014/main" id="{5EC96C93-50B5-B64B-9E47-439D3E28D7AD}"/>
                </a:ext>
              </a:extLst>
            </p:cNvPr>
            <p:cNvSpPr/>
            <p:nvPr/>
          </p:nvSpPr>
          <p:spPr>
            <a:xfrm>
              <a:off x="1460848" y="1502199"/>
              <a:ext cx="1963812" cy="1116918"/>
            </a:xfrm>
            <a:prstGeom prst="roundRect">
              <a:avLst/>
            </a:prstGeom>
            <a:gradFill flip="none" rotWithShape="1">
              <a:gsLst>
                <a:gs pos="0">
                  <a:srgbClr val="478FCD">
                    <a:shade val="30000"/>
                    <a:satMod val="115000"/>
                  </a:srgbClr>
                </a:gs>
                <a:gs pos="50000">
                  <a:srgbClr val="478FCD">
                    <a:shade val="67500"/>
                    <a:satMod val="115000"/>
                  </a:srgbClr>
                </a:gs>
                <a:gs pos="100000">
                  <a:srgbClr val="478FCD">
                    <a:shade val="100000"/>
                    <a:satMod val="1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latin typeface="Arial"/>
              </a:endParaRPr>
            </a:p>
          </p:txBody>
        </p:sp>
        <p:sp>
          <p:nvSpPr>
            <p:cNvPr id="8" name="Rectangle: Rounded Corners 7">
              <a:extLst>
                <a:ext uri="{FF2B5EF4-FFF2-40B4-BE49-F238E27FC236}">
                  <a16:creationId xmlns:a16="http://schemas.microsoft.com/office/drawing/2014/main" id="{A004A264-DD28-A54A-1A8A-8D6900BC555B}"/>
                </a:ext>
              </a:extLst>
            </p:cNvPr>
            <p:cNvSpPr/>
            <p:nvPr/>
          </p:nvSpPr>
          <p:spPr>
            <a:xfrm>
              <a:off x="3878792" y="1502199"/>
              <a:ext cx="1963812" cy="111691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latin typeface="Arial"/>
              </a:endParaRPr>
            </a:p>
          </p:txBody>
        </p:sp>
        <p:cxnSp>
          <p:nvCxnSpPr>
            <p:cNvPr id="9" name="Straight Connector 8">
              <a:extLst>
                <a:ext uri="{FF2B5EF4-FFF2-40B4-BE49-F238E27FC236}">
                  <a16:creationId xmlns:a16="http://schemas.microsoft.com/office/drawing/2014/main" id="{6E93DA42-E22B-A46D-D1DE-B67B0E011EE3}"/>
                </a:ext>
              </a:extLst>
            </p:cNvPr>
            <p:cNvCxnSpPr>
              <a:cxnSpLocks/>
            </p:cNvCxnSpPr>
            <p:nvPr/>
          </p:nvCxnSpPr>
          <p:spPr>
            <a:xfrm>
              <a:off x="3602631" y="2735717"/>
              <a:ext cx="0" cy="4314160"/>
            </a:xfrm>
            <a:prstGeom prst="line">
              <a:avLst/>
            </a:prstGeom>
            <a:ln w="158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115B24F-F1BC-244A-40DC-B49DFD99F1DD}"/>
                </a:ext>
              </a:extLst>
            </p:cNvPr>
            <p:cNvCxnSpPr>
              <a:cxnSpLocks/>
            </p:cNvCxnSpPr>
            <p:nvPr/>
          </p:nvCxnSpPr>
          <p:spPr>
            <a:xfrm>
              <a:off x="6090999" y="2735717"/>
              <a:ext cx="0" cy="4314160"/>
            </a:xfrm>
            <a:prstGeom prst="line">
              <a:avLst/>
            </a:prstGeom>
            <a:ln w="158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F5120E6-8888-6D72-D085-FE76766980BE}"/>
                </a:ext>
              </a:extLst>
            </p:cNvPr>
            <p:cNvCxnSpPr>
              <a:cxnSpLocks/>
            </p:cNvCxnSpPr>
            <p:nvPr/>
          </p:nvCxnSpPr>
          <p:spPr>
            <a:xfrm>
              <a:off x="8399484" y="2735717"/>
              <a:ext cx="0" cy="4351410"/>
            </a:xfrm>
            <a:prstGeom prst="line">
              <a:avLst/>
            </a:prstGeom>
            <a:ln w="15875"/>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FDE1D584-9CFC-1149-19A2-2F63BDDE7EB3}"/>
                </a:ext>
              </a:extLst>
            </p:cNvPr>
            <p:cNvSpPr txBox="1"/>
            <p:nvPr/>
          </p:nvSpPr>
          <p:spPr>
            <a:xfrm>
              <a:off x="1405880" y="2754223"/>
              <a:ext cx="2196751" cy="2447036"/>
            </a:xfrm>
            <a:prstGeom prst="rect">
              <a:avLst/>
            </a:prstGeom>
            <a:noFill/>
          </p:spPr>
          <p:txBody>
            <a:bodyPr wrap="square">
              <a:spAutoFit/>
            </a:bodyPr>
            <a:lstStyle/>
            <a:p>
              <a:pPr>
                <a:defRPr/>
              </a:pPr>
              <a:r>
                <a:rPr lang="en-US" sz="1050" b="1">
                  <a:solidFill>
                    <a:srgbClr val="02335E"/>
                  </a:solidFill>
                  <a:ea typeface="Calibri" panose="020F0502020204030204" pitchFamily="34" charset="0"/>
                  <a:cs typeface="Arial" panose="020B0604020202020204" pitchFamily="34" charset="0"/>
                </a:rPr>
                <a:t>Business Processes:</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Operational &amp; financial activities</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General ledger</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Accounts receivable/payable</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Financial reporting</a:t>
              </a:r>
            </a:p>
            <a:p>
              <a:pPr>
                <a:defRPr/>
              </a:pPr>
              <a:endParaRPr lang="en-US" sz="1050" b="1">
                <a:solidFill>
                  <a:srgbClr val="02335E"/>
                </a:solidFill>
                <a:ea typeface="Calibri" panose="020F0502020204030204" pitchFamily="34" charset="0"/>
                <a:cs typeface="Arial" panose="020B0604020202020204" pitchFamily="34" charset="0"/>
              </a:endParaRPr>
            </a:p>
            <a:p>
              <a:pPr>
                <a:defRPr/>
              </a:pPr>
              <a:r>
                <a:rPr lang="en-US" sz="1050" b="1">
                  <a:solidFill>
                    <a:srgbClr val="02335E"/>
                  </a:solidFill>
                  <a:ea typeface="Calibri" panose="020F0502020204030204" pitchFamily="34" charset="0"/>
                  <a:cs typeface="Arial" panose="020B0604020202020204" pitchFamily="34" charset="0"/>
                </a:rPr>
                <a:t>Example System:</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DEAMS</a:t>
              </a:r>
              <a:endParaRPr lang="en-US" sz="1050" b="1">
                <a:solidFill>
                  <a:srgbClr val="02335E"/>
                </a:solidFill>
                <a:ea typeface="Calibri" panose="020F0502020204030204" pitchFamily="34" charset="0"/>
                <a:cs typeface="Arial" panose="020B0604020202020204" pitchFamily="34" charset="0"/>
              </a:endParaRPr>
            </a:p>
            <a:p>
              <a:pPr>
                <a:defRPr/>
              </a:pPr>
              <a:br>
                <a:rPr lang="en-US" sz="1050">
                  <a:solidFill>
                    <a:srgbClr val="02335E"/>
                  </a:solidFill>
                  <a:ea typeface="Calibri" panose="020F0502020204030204" pitchFamily="34" charset="0"/>
                  <a:cs typeface="Arial" panose="020B0604020202020204" pitchFamily="34" charset="0"/>
                </a:rPr>
              </a:br>
              <a:endParaRPr lang="en-US" sz="1050">
                <a:solidFill>
                  <a:srgbClr val="02335E"/>
                </a:solidFill>
                <a:ea typeface="Calibri" panose="020F0502020204030204" pitchFamily="34" charset="0"/>
                <a:cs typeface="Arial" panose="020B0604020202020204" pitchFamily="34" charset="0"/>
              </a:endParaRPr>
            </a:p>
            <a:p>
              <a:pPr>
                <a:defRPr/>
              </a:pPr>
              <a:endParaRPr lang="en-US" sz="1050">
                <a:solidFill>
                  <a:srgbClr val="02335E"/>
                </a:solidFill>
                <a:ea typeface="Calibri" panose="020F0502020204030204" pitchFamily="34" charset="0"/>
                <a:cs typeface="Arial" panose="020B0604020202020204" pitchFamily="34" charset="0"/>
              </a:endParaRPr>
            </a:p>
            <a:p>
              <a:pPr>
                <a:defRPr/>
              </a:pPr>
              <a:endParaRPr lang="en-US" sz="1050">
                <a:solidFill>
                  <a:srgbClr val="02335E"/>
                </a:solidFill>
                <a:ea typeface="Calibri" panose="020F0502020204030204" pitchFamily="34" charset="0"/>
                <a:cs typeface="Arial" panose="020B0604020202020204" pitchFamily="34" charset="0"/>
              </a:endParaRPr>
            </a:p>
          </p:txBody>
        </p:sp>
        <p:sp>
          <p:nvSpPr>
            <p:cNvPr id="13" name="Rectangle 29">
              <a:extLst>
                <a:ext uri="{FF2B5EF4-FFF2-40B4-BE49-F238E27FC236}">
                  <a16:creationId xmlns:a16="http://schemas.microsoft.com/office/drawing/2014/main" id="{CC05F38B-C610-2CEC-A4EB-AC06C68B2D00}"/>
                </a:ext>
              </a:extLst>
            </p:cNvPr>
            <p:cNvSpPr>
              <a:spLocks noChangeArrowheads="1"/>
            </p:cNvSpPr>
            <p:nvPr/>
          </p:nvSpPr>
          <p:spPr bwMode="auto">
            <a:xfrm>
              <a:off x="1550124" y="1726693"/>
              <a:ext cx="1785257" cy="63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b="1">
                  <a:solidFill>
                    <a:srgbClr val="FFFFFF"/>
                  </a:solidFill>
                  <a:cs typeface="Arial" panose="020B0604020202020204" pitchFamily="34" charset="0"/>
                </a:rPr>
                <a:t>Enterprise</a:t>
              </a:r>
              <a:br>
                <a:rPr lang="en-US" altLang="en-US" sz="1100" b="1">
                  <a:solidFill>
                    <a:srgbClr val="FFFFFF"/>
                  </a:solidFill>
                  <a:cs typeface="Arial" panose="020B0604020202020204" pitchFamily="34" charset="0"/>
                </a:rPr>
              </a:br>
              <a:r>
                <a:rPr lang="en-US" altLang="en-US" sz="1100" b="1">
                  <a:solidFill>
                    <a:srgbClr val="FFFFFF"/>
                  </a:solidFill>
                  <a:cs typeface="Arial" panose="020B0604020202020204" pitchFamily="34" charset="0"/>
                </a:rPr>
                <a:t>Resource Planning</a:t>
              </a:r>
              <a:br>
                <a:rPr lang="en-US" altLang="en-US" sz="1100" b="1">
                  <a:solidFill>
                    <a:srgbClr val="FFFFFF"/>
                  </a:solidFill>
                  <a:cs typeface="Arial" panose="020B0604020202020204" pitchFamily="34" charset="0"/>
                </a:rPr>
              </a:br>
              <a:r>
                <a:rPr lang="en-US" altLang="en-US" sz="1100" b="1">
                  <a:solidFill>
                    <a:srgbClr val="FFFFFF"/>
                  </a:solidFill>
                  <a:cs typeface="Arial" panose="020B0604020202020204" pitchFamily="34" charset="0"/>
                </a:rPr>
                <a:t>(ERP)</a:t>
              </a:r>
              <a:endParaRPr lang="en-US" altLang="en-US" sz="1100" b="1">
                <a:solidFill>
                  <a:srgbClr val="000000"/>
                </a:solidFill>
                <a:cs typeface="Arial" panose="020B0604020202020204" pitchFamily="34" charset="0"/>
              </a:endParaRPr>
            </a:p>
          </p:txBody>
        </p:sp>
        <p:sp>
          <p:nvSpPr>
            <p:cNvPr id="14" name="Rectangle 29">
              <a:extLst>
                <a:ext uri="{FF2B5EF4-FFF2-40B4-BE49-F238E27FC236}">
                  <a16:creationId xmlns:a16="http://schemas.microsoft.com/office/drawing/2014/main" id="{B5F3BE17-5A9B-CDD0-7E99-CFDBE872D46F}"/>
                </a:ext>
              </a:extLst>
            </p:cNvPr>
            <p:cNvSpPr>
              <a:spLocks noChangeArrowheads="1"/>
            </p:cNvSpPr>
            <p:nvPr/>
          </p:nvSpPr>
          <p:spPr bwMode="auto">
            <a:xfrm>
              <a:off x="3968069" y="1738886"/>
              <a:ext cx="1785257" cy="61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b="1">
                  <a:solidFill>
                    <a:srgbClr val="FFFFFF"/>
                  </a:solidFill>
                  <a:cs typeface="Arial" panose="020B0604020202020204" pitchFamily="34" charset="0"/>
                </a:rPr>
                <a:t>Corporate Performance Management </a:t>
              </a:r>
              <a:br>
                <a:rPr lang="en-US" altLang="en-US" sz="1100" b="1">
                  <a:solidFill>
                    <a:srgbClr val="FFFFFF"/>
                  </a:solidFill>
                  <a:cs typeface="Arial" panose="020B0604020202020204" pitchFamily="34" charset="0"/>
                </a:rPr>
              </a:br>
              <a:r>
                <a:rPr lang="en-US" altLang="en-US" sz="1100" b="1">
                  <a:solidFill>
                    <a:srgbClr val="FFFFFF"/>
                  </a:solidFill>
                  <a:cs typeface="Arial" panose="020B0604020202020204" pitchFamily="34" charset="0"/>
                </a:rPr>
                <a:t>(CPM)</a:t>
              </a:r>
              <a:endParaRPr lang="en-US" altLang="en-US" sz="1100" b="1">
                <a:solidFill>
                  <a:srgbClr val="000000"/>
                </a:solidFill>
                <a:cs typeface="Arial" panose="020B0604020202020204" pitchFamily="34" charset="0"/>
              </a:endParaRPr>
            </a:p>
          </p:txBody>
        </p:sp>
        <p:sp>
          <p:nvSpPr>
            <p:cNvPr id="15" name="TextBox 14">
              <a:extLst>
                <a:ext uri="{FF2B5EF4-FFF2-40B4-BE49-F238E27FC236}">
                  <a16:creationId xmlns:a16="http://schemas.microsoft.com/office/drawing/2014/main" id="{5A0D05CF-766C-C990-E97A-ECF0B950FB28}"/>
                </a:ext>
              </a:extLst>
            </p:cNvPr>
            <p:cNvSpPr txBox="1"/>
            <p:nvPr/>
          </p:nvSpPr>
          <p:spPr>
            <a:xfrm>
              <a:off x="3833059" y="2754223"/>
              <a:ext cx="2127959" cy="2447036"/>
            </a:xfrm>
            <a:prstGeom prst="rect">
              <a:avLst/>
            </a:prstGeom>
            <a:noFill/>
          </p:spPr>
          <p:txBody>
            <a:bodyPr wrap="square">
              <a:spAutoFit/>
            </a:bodyPr>
            <a:lstStyle/>
            <a:p>
              <a:pPr>
                <a:defRPr/>
              </a:pPr>
              <a:r>
                <a:rPr lang="en-US" sz="1050" b="1">
                  <a:solidFill>
                    <a:srgbClr val="02335E"/>
                  </a:solidFill>
                  <a:ea typeface="Calibri" panose="020F0502020204030204" pitchFamily="34" charset="0"/>
                  <a:cs typeface="Arial" panose="020B0604020202020204" pitchFamily="34" charset="0"/>
                </a:rPr>
                <a:t>Business Processes:</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FY Close</a:t>
              </a:r>
              <a:endParaRPr lang="en-US" sz="1050" b="1">
                <a:solidFill>
                  <a:srgbClr val="02335E"/>
                </a:solidFill>
                <a:ea typeface="Calibri" panose="020F0502020204030204" pitchFamily="34" charset="0"/>
                <a:cs typeface="Arial" panose="020B0604020202020204" pitchFamily="34" charset="0"/>
              </a:endParaRP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Planning</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Budgeting</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Forecasting</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Reporting</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Analysis</a:t>
              </a:r>
            </a:p>
            <a:p>
              <a:pPr>
                <a:defRPr/>
              </a:pPr>
              <a:endParaRPr lang="en-US" sz="1050" b="1">
                <a:solidFill>
                  <a:srgbClr val="02335E"/>
                </a:solidFill>
                <a:ea typeface="Calibri" panose="020F0502020204030204" pitchFamily="34" charset="0"/>
                <a:cs typeface="Arial" panose="020B0604020202020204" pitchFamily="34" charset="0"/>
              </a:endParaRPr>
            </a:p>
            <a:p>
              <a:pPr>
                <a:defRPr/>
              </a:pPr>
              <a:r>
                <a:rPr lang="en-US" sz="1050" b="1">
                  <a:solidFill>
                    <a:srgbClr val="02335E"/>
                  </a:solidFill>
                  <a:ea typeface="Calibri" panose="020F0502020204030204" pitchFamily="34" charset="0"/>
                  <a:cs typeface="Arial" panose="020B0604020202020204" pitchFamily="34" charset="0"/>
                </a:rPr>
                <a:t>Example System:</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PBES</a:t>
              </a:r>
              <a:br>
                <a:rPr lang="en-US" sz="1050">
                  <a:solidFill>
                    <a:srgbClr val="02335E"/>
                  </a:solidFill>
                  <a:ea typeface="Calibri" panose="020F0502020204030204" pitchFamily="34" charset="0"/>
                  <a:cs typeface="Arial" panose="020B0604020202020204" pitchFamily="34" charset="0"/>
                </a:rPr>
              </a:br>
              <a:endParaRPr lang="en-US" sz="1050">
                <a:solidFill>
                  <a:srgbClr val="02335E"/>
                </a:solidFill>
                <a:ea typeface="Calibri" panose="020F0502020204030204" pitchFamily="34" charset="0"/>
                <a:cs typeface="Arial" panose="020B0604020202020204" pitchFamily="34" charset="0"/>
              </a:endParaRPr>
            </a:p>
            <a:p>
              <a:pPr marL="171450" indent="-171450">
                <a:buFont typeface="Arial" panose="020B0604020202020204" pitchFamily="34" charset="0"/>
                <a:buChar char="•"/>
                <a:defRPr/>
              </a:pPr>
              <a:endParaRPr lang="en-US" sz="1050">
                <a:solidFill>
                  <a:srgbClr val="02335E"/>
                </a:solidFill>
                <a:ea typeface="Calibri" panose="020F050202020403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ABBC3BA6-EE12-36B2-5093-8E2B05C6B4E9}"/>
                </a:ext>
              </a:extLst>
            </p:cNvPr>
            <p:cNvGrpSpPr/>
            <p:nvPr/>
          </p:nvGrpSpPr>
          <p:grpSpPr>
            <a:xfrm>
              <a:off x="6234163" y="1502199"/>
              <a:ext cx="2022157" cy="3893711"/>
              <a:chOff x="8571820" y="1502199"/>
              <a:chExt cx="2022157" cy="3893711"/>
            </a:xfrm>
          </p:grpSpPr>
          <p:sp>
            <p:nvSpPr>
              <p:cNvPr id="19" name="Rectangle: Rounded Corners 18">
                <a:extLst>
                  <a:ext uri="{FF2B5EF4-FFF2-40B4-BE49-F238E27FC236}">
                    <a16:creationId xmlns:a16="http://schemas.microsoft.com/office/drawing/2014/main" id="{201EEF86-3560-8207-9E8F-A6FADECDFD32}"/>
                  </a:ext>
                </a:extLst>
              </p:cNvPr>
              <p:cNvSpPr/>
              <p:nvPr/>
            </p:nvSpPr>
            <p:spPr>
              <a:xfrm>
                <a:off x="8583749" y="1502199"/>
                <a:ext cx="1963812" cy="1116918"/>
              </a:xfrm>
              <a:prstGeom prst="roundRect">
                <a:avLst/>
              </a:prstGeom>
              <a:gradFill flip="none" rotWithShape="1">
                <a:gsLst>
                  <a:gs pos="0">
                    <a:srgbClr val="F99D36">
                      <a:shade val="30000"/>
                      <a:satMod val="115000"/>
                    </a:srgbClr>
                  </a:gs>
                  <a:gs pos="50000">
                    <a:srgbClr val="F99D36">
                      <a:shade val="67500"/>
                      <a:satMod val="115000"/>
                    </a:srgbClr>
                  </a:gs>
                  <a:gs pos="100000">
                    <a:srgbClr val="F99D36">
                      <a:shade val="100000"/>
                      <a:satMod val="1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latin typeface="Arial"/>
                </a:endParaRPr>
              </a:p>
            </p:txBody>
          </p:sp>
          <p:sp>
            <p:nvSpPr>
              <p:cNvPr id="20" name="Rectangle 29">
                <a:extLst>
                  <a:ext uri="{FF2B5EF4-FFF2-40B4-BE49-F238E27FC236}">
                    <a16:creationId xmlns:a16="http://schemas.microsoft.com/office/drawing/2014/main" id="{2E5F5562-317A-F94E-BE20-733D207EC607}"/>
                  </a:ext>
                </a:extLst>
              </p:cNvPr>
              <p:cNvSpPr>
                <a:spLocks noChangeArrowheads="1"/>
              </p:cNvSpPr>
              <p:nvPr/>
            </p:nvSpPr>
            <p:spPr bwMode="auto">
              <a:xfrm>
                <a:off x="8673026" y="1726693"/>
                <a:ext cx="1785257" cy="63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b="1">
                    <a:solidFill>
                      <a:srgbClr val="FFFFFF"/>
                    </a:solidFill>
                    <a:cs typeface="Arial" panose="020B0604020202020204" pitchFamily="34" charset="0"/>
                  </a:rPr>
                  <a:t>Low-Code</a:t>
                </a:r>
              </a:p>
              <a:p>
                <a:pPr algn="ctr"/>
                <a:r>
                  <a:rPr lang="en-US" altLang="en-US" sz="1100" b="1">
                    <a:solidFill>
                      <a:srgbClr val="FFFFFF"/>
                    </a:solidFill>
                    <a:cs typeface="Arial" panose="020B0604020202020204" pitchFamily="34" charset="0"/>
                  </a:rPr>
                  <a:t>No-Code</a:t>
                </a:r>
              </a:p>
              <a:p>
                <a:pPr algn="ctr"/>
                <a:r>
                  <a:rPr lang="en-US" altLang="en-US" sz="1100" b="1">
                    <a:solidFill>
                      <a:srgbClr val="FFFFFF"/>
                    </a:solidFill>
                    <a:cs typeface="Arial" panose="020B0604020202020204" pitchFamily="34" charset="0"/>
                  </a:rPr>
                  <a:t>(LCNC)</a:t>
                </a:r>
                <a:endParaRPr lang="en-US" altLang="en-US" sz="1100" b="1">
                  <a:solidFill>
                    <a:srgbClr val="000000"/>
                  </a:solidFill>
                  <a:cs typeface="Arial" panose="020B0604020202020204" pitchFamily="34" charset="0"/>
                </a:endParaRPr>
              </a:p>
            </p:txBody>
          </p:sp>
          <p:sp>
            <p:nvSpPr>
              <p:cNvPr id="21" name="TextBox 20">
                <a:extLst>
                  <a:ext uri="{FF2B5EF4-FFF2-40B4-BE49-F238E27FC236}">
                    <a16:creationId xmlns:a16="http://schemas.microsoft.com/office/drawing/2014/main" id="{E9D424A5-4E98-1000-2FBC-A3095F0D03C1}"/>
                  </a:ext>
                </a:extLst>
              </p:cNvPr>
              <p:cNvSpPr txBox="1"/>
              <p:nvPr/>
            </p:nvSpPr>
            <p:spPr>
              <a:xfrm>
                <a:off x="8571820" y="2754223"/>
                <a:ext cx="2022157" cy="2641687"/>
              </a:xfrm>
              <a:prstGeom prst="rect">
                <a:avLst/>
              </a:prstGeom>
              <a:noFill/>
            </p:spPr>
            <p:txBody>
              <a:bodyPr wrap="square">
                <a:spAutoFit/>
              </a:bodyPr>
              <a:lstStyle/>
              <a:p>
                <a:pPr>
                  <a:defRPr/>
                </a:pPr>
                <a:r>
                  <a:rPr lang="en-US" sz="1050" b="1">
                    <a:solidFill>
                      <a:srgbClr val="02335E"/>
                    </a:solidFill>
                    <a:ea typeface="Calibri" panose="020F0502020204030204" pitchFamily="34" charset="0"/>
                    <a:cs typeface="Arial" panose="020B0604020202020204" pitchFamily="34" charset="0"/>
                  </a:rPr>
                  <a:t>Business Processes:</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Process automation</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Workflows</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CRM</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Ad hoc development </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Incident management</a:t>
                </a:r>
              </a:p>
              <a:p>
                <a:pPr>
                  <a:defRPr/>
                </a:pPr>
                <a:endParaRPr lang="en-US" sz="1050" b="1">
                  <a:solidFill>
                    <a:srgbClr val="02335E"/>
                  </a:solidFill>
                  <a:ea typeface="Calibri" panose="020F0502020204030204" pitchFamily="34" charset="0"/>
                  <a:cs typeface="Arial" panose="020B0604020202020204" pitchFamily="34" charset="0"/>
                </a:endParaRPr>
              </a:p>
              <a:p>
                <a:pPr>
                  <a:defRPr/>
                </a:pPr>
                <a:r>
                  <a:rPr lang="en-US" sz="1050" b="1">
                    <a:solidFill>
                      <a:srgbClr val="02335E"/>
                    </a:solidFill>
                    <a:ea typeface="Calibri" panose="020F0502020204030204" pitchFamily="34" charset="0"/>
                    <a:cs typeface="Arial" panose="020B0604020202020204" pitchFamily="34" charset="0"/>
                  </a:rPr>
                  <a:t>Example System:</a:t>
                </a:r>
              </a:p>
              <a:p>
                <a:pPr marL="171450" indent="-171450">
                  <a:buFont typeface="Arial" panose="020B0604020202020204" pitchFamily="34" charset="0"/>
                  <a:buChar char="•"/>
                  <a:defRPr/>
                </a:pPr>
                <a:r>
                  <a:rPr lang="en-US" sz="1050">
                    <a:solidFill>
                      <a:srgbClr val="02335E"/>
                    </a:solidFill>
                    <a:ea typeface="Calibri" panose="020F0502020204030204" pitchFamily="34" charset="0"/>
                    <a:cs typeface="Arial" panose="020B0604020202020204" pitchFamily="34" charset="0"/>
                  </a:rPr>
                  <a:t>CSP</a:t>
                </a:r>
              </a:p>
              <a:p>
                <a:pPr>
                  <a:defRPr/>
                </a:pPr>
                <a:br>
                  <a:rPr lang="en-US" sz="1050">
                    <a:solidFill>
                      <a:srgbClr val="02335E"/>
                    </a:solidFill>
                    <a:ea typeface="Calibri" panose="020F0502020204030204" pitchFamily="34" charset="0"/>
                    <a:cs typeface="Arial" panose="020B0604020202020204" pitchFamily="34" charset="0"/>
                  </a:rPr>
                </a:br>
                <a:endParaRPr lang="en-US" sz="1050">
                  <a:solidFill>
                    <a:srgbClr val="02335E"/>
                  </a:solidFill>
                  <a:ea typeface="Calibri" panose="020F0502020204030204" pitchFamily="34" charset="0"/>
                  <a:cs typeface="Arial" panose="020B0604020202020204" pitchFamily="34" charset="0"/>
                </a:endParaRPr>
              </a:p>
              <a:p>
                <a:pPr>
                  <a:defRPr/>
                </a:pPr>
                <a:endParaRPr lang="en-US" sz="1050" b="1">
                  <a:solidFill>
                    <a:srgbClr val="02335E"/>
                  </a:solidFill>
                  <a:ea typeface="Calibri" panose="020F0502020204030204" pitchFamily="34" charset="0"/>
                  <a:cs typeface="Arial" panose="020B0604020202020204" pitchFamily="34" charset="0"/>
                </a:endParaRPr>
              </a:p>
              <a:p>
                <a:pPr>
                  <a:defRPr/>
                </a:pPr>
                <a:endParaRPr lang="en-US" sz="1050" b="1">
                  <a:solidFill>
                    <a:srgbClr val="02335E"/>
                  </a:solidFill>
                  <a:ea typeface="Calibri" panose="020F050202020403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3DC885DB-1BDD-DFA1-8523-B38224093A7D}"/>
                </a:ext>
              </a:extLst>
            </p:cNvPr>
            <p:cNvGrpSpPr/>
            <p:nvPr/>
          </p:nvGrpSpPr>
          <p:grpSpPr>
            <a:xfrm>
              <a:off x="8585297" y="1502199"/>
              <a:ext cx="1979507" cy="3893710"/>
              <a:chOff x="6247640" y="1502199"/>
              <a:chExt cx="1979507" cy="3893710"/>
            </a:xfrm>
          </p:grpSpPr>
          <p:sp>
            <p:nvSpPr>
              <p:cNvPr id="25" name="Rectangle: Rounded Corners 24">
                <a:extLst>
                  <a:ext uri="{FF2B5EF4-FFF2-40B4-BE49-F238E27FC236}">
                    <a16:creationId xmlns:a16="http://schemas.microsoft.com/office/drawing/2014/main" id="{94D6A7B8-E6A7-3D17-ADFA-583B904E546F}"/>
                  </a:ext>
                </a:extLst>
              </p:cNvPr>
              <p:cNvSpPr/>
              <p:nvPr/>
            </p:nvSpPr>
            <p:spPr>
              <a:xfrm>
                <a:off x="6247640" y="1502199"/>
                <a:ext cx="1963812" cy="1116918"/>
              </a:xfrm>
              <a:prstGeom prst="roundRect">
                <a:avLst/>
              </a:prstGeom>
              <a:gradFill flip="none" rotWithShape="1">
                <a:gsLst>
                  <a:gs pos="0">
                    <a:srgbClr val="224F4B">
                      <a:shade val="30000"/>
                      <a:satMod val="115000"/>
                    </a:srgbClr>
                  </a:gs>
                  <a:gs pos="50000">
                    <a:srgbClr val="224F4B">
                      <a:shade val="67500"/>
                      <a:satMod val="115000"/>
                    </a:srgbClr>
                  </a:gs>
                  <a:gs pos="100000">
                    <a:srgbClr val="224F4B">
                      <a:shade val="100000"/>
                      <a:satMod val="1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latin typeface="Arial"/>
                </a:endParaRPr>
              </a:p>
            </p:txBody>
          </p:sp>
          <p:sp>
            <p:nvSpPr>
              <p:cNvPr id="26" name="Rectangle 29">
                <a:extLst>
                  <a:ext uri="{FF2B5EF4-FFF2-40B4-BE49-F238E27FC236}">
                    <a16:creationId xmlns:a16="http://schemas.microsoft.com/office/drawing/2014/main" id="{A1AF651C-424A-B437-4AD3-954898A5D775}"/>
                  </a:ext>
                </a:extLst>
              </p:cNvPr>
              <p:cNvSpPr>
                <a:spLocks noChangeArrowheads="1"/>
              </p:cNvSpPr>
              <p:nvPr/>
            </p:nvSpPr>
            <p:spPr bwMode="auto">
              <a:xfrm>
                <a:off x="6352612" y="1738886"/>
                <a:ext cx="1785257" cy="61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b="1">
                    <a:solidFill>
                      <a:srgbClr val="FFFFFF"/>
                    </a:solidFill>
                    <a:cs typeface="Arial" panose="020B0604020202020204" pitchFamily="34" charset="0"/>
                  </a:rPr>
                  <a:t>Analytics &amp; </a:t>
                </a:r>
              </a:p>
              <a:p>
                <a:pPr algn="ctr"/>
                <a:r>
                  <a:rPr lang="en-US" altLang="en-US" sz="1100" b="1">
                    <a:solidFill>
                      <a:srgbClr val="FFFFFF"/>
                    </a:solidFill>
                    <a:cs typeface="Arial" panose="020B0604020202020204" pitchFamily="34" charset="0"/>
                  </a:rPr>
                  <a:t>Data Management</a:t>
                </a:r>
              </a:p>
              <a:p>
                <a:pPr algn="ctr"/>
                <a:r>
                  <a:rPr lang="en-US" altLang="en-US" sz="1100" b="1">
                    <a:solidFill>
                      <a:srgbClr val="FFFFFF"/>
                    </a:solidFill>
                    <a:cs typeface="Arial" panose="020B0604020202020204" pitchFamily="34" charset="0"/>
                  </a:rPr>
                  <a:t>(CDMS)</a:t>
                </a:r>
              </a:p>
            </p:txBody>
          </p:sp>
          <p:sp>
            <p:nvSpPr>
              <p:cNvPr id="27" name="TextBox 26">
                <a:extLst>
                  <a:ext uri="{FF2B5EF4-FFF2-40B4-BE49-F238E27FC236}">
                    <a16:creationId xmlns:a16="http://schemas.microsoft.com/office/drawing/2014/main" id="{A44F5799-1D98-9AEA-BC82-EB350B854BE6}"/>
                  </a:ext>
                </a:extLst>
              </p:cNvPr>
              <p:cNvSpPr txBox="1"/>
              <p:nvPr/>
            </p:nvSpPr>
            <p:spPr>
              <a:xfrm>
                <a:off x="6263336" y="2754222"/>
                <a:ext cx="1963811" cy="2641687"/>
              </a:xfrm>
              <a:prstGeom prst="rect">
                <a:avLst/>
              </a:prstGeom>
              <a:noFill/>
            </p:spPr>
            <p:txBody>
              <a:bodyPr wrap="square">
                <a:spAutoFit/>
              </a:bodyPr>
              <a:lstStyle/>
              <a:p>
                <a:pPr>
                  <a:defRPr/>
                </a:pPr>
                <a:r>
                  <a:rPr lang="en-US" sz="1050" b="1" dirty="0">
                    <a:solidFill>
                      <a:srgbClr val="02335E"/>
                    </a:solidFill>
                    <a:ea typeface="Calibri" panose="020F0502020204030204" pitchFamily="34" charset="0"/>
                    <a:cs typeface="Arial" panose="020B0604020202020204" pitchFamily="34" charset="0"/>
                  </a:rPr>
                  <a:t>Business Processes:</a:t>
                </a:r>
              </a:p>
              <a:p>
                <a:pPr marL="171450" indent="-171450">
                  <a:buFont typeface="Arial" panose="020B0604020202020204" pitchFamily="34" charset="0"/>
                  <a:buChar char="•"/>
                  <a:defRPr/>
                </a:pPr>
                <a:r>
                  <a:rPr lang="en-US" sz="1050" dirty="0">
                    <a:solidFill>
                      <a:srgbClr val="02335E"/>
                    </a:solidFill>
                    <a:ea typeface="Calibri" panose="020F0502020204030204" pitchFamily="34" charset="0"/>
                    <a:cs typeface="Arial" panose="020B0604020202020204" pitchFamily="34" charset="0"/>
                  </a:rPr>
                  <a:t>Extract, Transform, Load (ETL)</a:t>
                </a:r>
              </a:p>
              <a:p>
                <a:pPr marL="171450" indent="-171450">
                  <a:buFont typeface="Arial" panose="020B0604020202020204" pitchFamily="34" charset="0"/>
                  <a:buChar char="•"/>
                  <a:defRPr/>
                </a:pPr>
                <a:r>
                  <a:rPr lang="en-US" sz="1050" dirty="0">
                    <a:solidFill>
                      <a:srgbClr val="02335E"/>
                    </a:solidFill>
                    <a:ea typeface="Calibri" panose="020F0502020204030204" pitchFamily="34" charset="0"/>
                    <a:cs typeface="Arial" panose="020B0604020202020204" pitchFamily="34" charset="0"/>
                  </a:rPr>
                  <a:t>Data storage</a:t>
                </a:r>
              </a:p>
              <a:p>
                <a:pPr marL="171450" indent="-171450">
                  <a:buFont typeface="Arial" panose="020B0604020202020204" pitchFamily="34" charset="0"/>
                  <a:buChar char="•"/>
                  <a:defRPr/>
                </a:pPr>
                <a:r>
                  <a:rPr lang="en-US" sz="1050" dirty="0">
                    <a:solidFill>
                      <a:srgbClr val="02335E"/>
                    </a:solidFill>
                    <a:ea typeface="Calibri" panose="020F0502020204030204" pitchFamily="34" charset="0"/>
                    <a:cs typeface="Arial" panose="020B0604020202020204" pitchFamily="34" charset="0"/>
                  </a:rPr>
                  <a:t>Data analytics</a:t>
                </a:r>
              </a:p>
              <a:p>
                <a:pPr marL="171450" indent="-171450">
                  <a:buFont typeface="Arial" panose="020B0604020202020204" pitchFamily="34" charset="0"/>
                  <a:buChar char="•"/>
                  <a:defRPr/>
                </a:pPr>
                <a:r>
                  <a:rPr lang="en-US" sz="1050" dirty="0">
                    <a:solidFill>
                      <a:srgbClr val="02335E"/>
                    </a:solidFill>
                    <a:ea typeface="Calibri" panose="020F0502020204030204" pitchFamily="34" charset="0"/>
                    <a:cs typeface="Arial" panose="020B0604020202020204" pitchFamily="34" charset="0"/>
                  </a:rPr>
                  <a:t>Data science</a:t>
                </a:r>
              </a:p>
              <a:p>
                <a:pPr marL="171450" indent="-171450">
                  <a:buFont typeface="Arial" panose="020B0604020202020204" pitchFamily="34" charset="0"/>
                  <a:buChar char="•"/>
                  <a:defRPr/>
                </a:pPr>
                <a:r>
                  <a:rPr lang="en-US" sz="1050" dirty="0">
                    <a:solidFill>
                      <a:srgbClr val="02335E"/>
                    </a:solidFill>
                    <a:ea typeface="Calibri" panose="020F0502020204030204" pitchFamily="34" charset="0"/>
                    <a:cs typeface="Arial" panose="020B0604020202020204" pitchFamily="34" charset="0"/>
                  </a:rPr>
                  <a:t>Machine Learning/AI</a:t>
                </a:r>
              </a:p>
              <a:p>
                <a:pPr>
                  <a:defRPr/>
                </a:pPr>
                <a:endParaRPr lang="en-US" sz="1050" b="1" dirty="0">
                  <a:solidFill>
                    <a:srgbClr val="02335E"/>
                  </a:solidFill>
                  <a:ea typeface="Calibri" panose="020F0502020204030204" pitchFamily="34" charset="0"/>
                  <a:cs typeface="Arial" panose="020B0604020202020204" pitchFamily="34" charset="0"/>
                </a:endParaRPr>
              </a:p>
              <a:p>
                <a:pPr>
                  <a:defRPr/>
                </a:pPr>
                <a:r>
                  <a:rPr lang="en-US" sz="1050" b="1" dirty="0">
                    <a:solidFill>
                      <a:srgbClr val="02335E"/>
                    </a:solidFill>
                    <a:ea typeface="Calibri" panose="020F0502020204030204" pitchFamily="34" charset="0"/>
                    <a:cs typeface="Arial" panose="020B0604020202020204" pitchFamily="34" charset="0"/>
                  </a:rPr>
                  <a:t>Example System:</a:t>
                </a:r>
              </a:p>
              <a:p>
                <a:pPr marL="171450" indent="-171450">
                  <a:buFont typeface="Arial" panose="020B0604020202020204" pitchFamily="34" charset="0"/>
                  <a:buChar char="•"/>
                  <a:defRPr/>
                </a:pPr>
                <a:r>
                  <a:rPr lang="en-US" sz="1050" dirty="0" err="1">
                    <a:solidFill>
                      <a:srgbClr val="02335E"/>
                    </a:solidFill>
                    <a:ea typeface="Calibri" panose="020F0502020204030204" pitchFamily="34" charset="0"/>
                    <a:cs typeface="Arial" panose="020B0604020202020204" pitchFamily="34" charset="0"/>
                  </a:rPr>
                  <a:t>Advana</a:t>
                </a:r>
                <a:r>
                  <a:rPr lang="en-US" sz="1050" dirty="0">
                    <a:solidFill>
                      <a:srgbClr val="02335E"/>
                    </a:solidFill>
                    <a:ea typeface="Calibri" panose="020F0502020204030204" pitchFamily="34" charset="0"/>
                    <a:cs typeface="Arial" panose="020B0604020202020204" pitchFamily="34" charset="0"/>
                  </a:rPr>
                  <a:t>/FASTR</a:t>
                </a:r>
              </a:p>
              <a:p>
                <a:pPr>
                  <a:defRPr/>
                </a:pPr>
                <a:br>
                  <a:rPr lang="en-US" sz="1050" dirty="0">
                    <a:solidFill>
                      <a:srgbClr val="02335E"/>
                    </a:solidFill>
                    <a:ea typeface="Calibri" panose="020F0502020204030204" pitchFamily="34" charset="0"/>
                    <a:cs typeface="Arial" panose="020B0604020202020204" pitchFamily="34" charset="0"/>
                  </a:rPr>
                </a:br>
                <a:endParaRPr lang="en-US" sz="1050" dirty="0">
                  <a:solidFill>
                    <a:srgbClr val="02335E"/>
                  </a:solidFill>
                  <a:ea typeface="Calibri" panose="020F0502020204030204" pitchFamily="34" charset="0"/>
                  <a:cs typeface="Arial" panose="020B0604020202020204" pitchFamily="34" charset="0"/>
                </a:endParaRPr>
              </a:p>
              <a:p>
                <a:pPr>
                  <a:defRPr/>
                </a:pPr>
                <a:endParaRPr lang="en-US" sz="1050" b="1" dirty="0">
                  <a:solidFill>
                    <a:srgbClr val="02335E"/>
                  </a:solidFill>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5040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000" fill="hold"/>
                                        <p:tgtEl>
                                          <p:spTgt spid="30"/>
                                        </p:tgtEl>
                                        <p:attrNameLst>
                                          <p:attrName>ppt_x</p:attrName>
                                        </p:attrNameLst>
                                      </p:cBhvr>
                                      <p:tavLst>
                                        <p:tav tm="0">
                                          <p:val>
                                            <p:strVal val="0-#ppt_w/2"/>
                                          </p:val>
                                        </p:tav>
                                        <p:tav tm="100000">
                                          <p:val>
                                            <p:strVal val="#ppt_x"/>
                                          </p:val>
                                        </p:tav>
                                      </p:tavLst>
                                    </p:anim>
                                    <p:anim calcmode="lin" valueType="num">
                                      <p:cBhvr additive="base">
                                        <p:cTn id="8" dur="2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20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AI-generated content may be incorrect.">
            <a:extLst>
              <a:ext uri="{FF2B5EF4-FFF2-40B4-BE49-F238E27FC236}">
                <a16:creationId xmlns:a16="http://schemas.microsoft.com/office/drawing/2014/main" id="{6BAAE5D5-6956-A3A9-341E-B1288259F58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14378" b="779"/>
          <a:stretch/>
        </p:blipFill>
        <p:spPr>
          <a:xfrm>
            <a:off x="0" y="1259840"/>
            <a:ext cx="12192000" cy="5166361"/>
          </a:xfrm>
          <a:prstGeom prst="rect">
            <a:avLst/>
          </a:prstGeom>
        </p:spPr>
      </p:pic>
      <p:sp>
        <p:nvSpPr>
          <p:cNvPr id="2" name="Title 1">
            <a:extLst>
              <a:ext uri="{FF2B5EF4-FFF2-40B4-BE49-F238E27FC236}">
                <a16:creationId xmlns:a16="http://schemas.microsoft.com/office/drawing/2014/main" id="{E3C90CC3-8977-4167-6516-287030B1D1BC}"/>
              </a:ext>
            </a:extLst>
          </p:cNvPr>
          <p:cNvSpPr>
            <a:spLocks noGrp="1"/>
          </p:cNvSpPr>
          <p:nvPr>
            <p:ph type="title"/>
          </p:nvPr>
        </p:nvSpPr>
        <p:spPr/>
        <p:txBody>
          <a:bodyPr/>
          <a:lstStyle/>
          <a:p>
            <a:pPr marL="0" marR="0" lvl="0" indent="0" defTabSz="914400" latinLnBrk="0">
              <a:lnSpc>
                <a:spcPct val="90000"/>
              </a:lnSpc>
              <a:buClrTx/>
              <a:buSzTx/>
              <a:buFontTx/>
              <a:buNone/>
              <a:tabLst/>
              <a:defRPr/>
            </a:pPr>
            <a:r>
              <a:rPr lang="en-US" dirty="0"/>
              <a:t>FM’s NorthStar Implementation Plan</a:t>
            </a:r>
          </a:p>
        </p:txBody>
      </p:sp>
      <p:sp>
        <p:nvSpPr>
          <p:cNvPr id="3" name="Content Placeholder 2">
            <a:extLst>
              <a:ext uri="{FF2B5EF4-FFF2-40B4-BE49-F238E27FC236}">
                <a16:creationId xmlns:a16="http://schemas.microsoft.com/office/drawing/2014/main" id="{A52C8830-F7FD-9CA7-A689-176076D3AD91}"/>
              </a:ext>
            </a:extLst>
          </p:cNvPr>
          <p:cNvSpPr>
            <a:spLocks noGrp="1"/>
          </p:cNvSpPr>
          <p:nvPr>
            <p:ph idx="1"/>
          </p:nvPr>
        </p:nvSpPr>
        <p:spPr>
          <a:xfrm>
            <a:off x="1860653" y="1999456"/>
            <a:ext cx="8067040" cy="3158490"/>
          </a:xfrm>
        </p:spPr>
        <p:txBody>
          <a:bodyPr/>
          <a:lstStyle/>
          <a:p>
            <a:pPr marL="0" indent="0">
              <a:buNone/>
            </a:pPr>
            <a:r>
              <a:rPr lang="en-US" sz="2800" kern="1200" dirty="0">
                <a:solidFill>
                  <a:schemeClr val="tx1"/>
                </a:solidFill>
                <a:effectLst/>
                <a:latin typeface="+mn-lt"/>
                <a:ea typeface="+mn-ea"/>
                <a:cs typeface="+mn-cs"/>
              </a:rPr>
              <a:t>Phased Approach</a:t>
            </a:r>
            <a:endParaRPr lang="en-US" sz="2800" kern="1200">
              <a:solidFill>
                <a:schemeClr val="tx1"/>
              </a:solidFill>
              <a:effectLst/>
              <a:latin typeface="+mn-lt"/>
              <a:ea typeface="+mn-ea"/>
              <a:cs typeface="+mn-cs"/>
            </a:endParaRPr>
          </a:p>
          <a:p>
            <a:endParaRPr lang="en-US" sz="2800" kern="1200" dirty="0">
              <a:solidFill>
                <a:schemeClr val="tx1"/>
              </a:solidFill>
              <a:effectLst/>
              <a:latin typeface="+mn-lt"/>
              <a:ea typeface="+mn-ea"/>
              <a:cs typeface="+mn-cs"/>
            </a:endParaRPr>
          </a:p>
          <a:p>
            <a:pPr marL="0" indent="0">
              <a:buNone/>
            </a:pPr>
            <a:r>
              <a:rPr lang="en-US" sz="2800" kern="1200" dirty="0">
                <a:solidFill>
                  <a:schemeClr val="tx1"/>
                </a:solidFill>
                <a:effectLst/>
                <a:latin typeface="+mn-lt"/>
                <a:ea typeface="+mn-ea"/>
                <a:cs typeface="+mn-cs"/>
              </a:rPr>
              <a:t>Key milestones and timelines (notional)</a:t>
            </a:r>
            <a:endParaRPr lang="en-US" sz="2800" kern="1200">
              <a:solidFill>
                <a:schemeClr val="tx1"/>
              </a:solidFill>
              <a:effectLst/>
              <a:latin typeface="+mn-lt"/>
              <a:ea typeface="+mn-ea"/>
              <a:cs typeface="+mn-cs"/>
            </a:endParaRPr>
          </a:p>
          <a:p>
            <a:pPr marL="0" indent="0">
              <a:buNone/>
            </a:pPr>
            <a:endParaRPr lang="en-US" sz="2800" kern="1200">
              <a:solidFill>
                <a:schemeClr val="tx1"/>
              </a:solidFill>
              <a:effectLst/>
              <a:latin typeface="+mn-lt"/>
              <a:ea typeface="+mn-ea"/>
              <a:cs typeface="+mn-cs"/>
            </a:endParaRPr>
          </a:p>
          <a:p>
            <a:pPr marL="0" indent="0">
              <a:buNone/>
            </a:pPr>
            <a:r>
              <a:rPr lang="en-US" sz="2800" kern="1200" dirty="0">
                <a:solidFill>
                  <a:schemeClr val="tx1"/>
                </a:solidFill>
                <a:effectLst/>
                <a:latin typeface="+mn-lt"/>
                <a:ea typeface="+mn-ea"/>
                <a:cs typeface="+mn-cs"/>
              </a:rPr>
              <a:t>Stakeholder Participation</a:t>
            </a:r>
            <a:endParaRPr lang="en-US" sz="2800" kern="1200">
              <a:solidFill>
                <a:schemeClr val="tx1"/>
              </a:solidFill>
              <a:effectLst/>
              <a:latin typeface="+mn-lt"/>
              <a:ea typeface="+mn-ea"/>
              <a:cs typeface="+mn-cs"/>
            </a:endParaRPr>
          </a:p>
        </p:txBody>
      </p:sp>
      <p:grpSp>
        <p:nvGrpSpPr>
          <p:cNvPr id="17" name="Group 16">
            <a:extLst>
              <a:ext uri="{FF2B5EF4-FFF2-40B4-BE49-F238E27FC236}">
                <a16:creationId xmlns:a16="http://schemas.microsoft.com/office/drawing/2014/main" id="{5A6FB06A-9F7E-1288-2C4A-6D6FBD2F8BFE}"/>
              </a:ext>
            </a:extLst>
          </p:cNvPr>
          <p:cNvGrpSpPr/>
          <p:nvPr/>
        </p:nvGrpSpPr>
        <p:grpSpPr>
          <a:xfrm>
            <a:off x="677858" y="1798319"/>
            <a:ext cx="1013619" cy="1013619"/>
            <a:chOff x="545778" y="1648619"/>
            <a:chExt cx="1168400" cy="1168400"/>
          </a:xfrm>
        </p:grpSpPr>
        <p:sp>
          <p:nvSpPr>
            <p:cNvPr id="14" name="Oval 13">
              <a:extLst>
                <a:ext uri="{FF2B5EF4-FFF2-40B4-BE49-F238E27FC236}">
                  <a16:creationId xmlns:a16="http://schemas.microsoft.com/office/drawing/2014/main" id="{34CF4EF0-E4D8-DA50-841F-993B9E892240}"/>
                </a:ext>
              </a:extLst>
            </p:cNvPr>
            <p:cNvSpPr/>
            <p:nvPr/>
          </p:nvSpPr>
          <p:spPr bwMode="auto">
            <a:xfrm>
              <a:off x="545778" y="1648619"/>
              <a:ext cx="1168400" cy="1168400"/>
            </a:xfrm>
            <a:prstGeom prst="ellipse">
              <a:avLst/>
            </a:prstGeom>
            <a:solidFill>
              <a:srgbClr val="183054"/>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13" name="Graphic 12">
              <a:extLst>
                <a:ext uri="{FF2B5EF4-FFF2-40B4-BE49-F238E27FC236}">
                  <a16:creationId xmlns:a16="http://schemas.microsoft.com/office/drawing/2014/main" id="{E667365C-5DA9-3DC8-D473-5EE0A8FC4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410" y="1905953"/>
              <a:ext cx="646041" cy="653732"/>
            </a:xfrm>
            <a:prstGeom prst="rect">
              <a:avLst/>
            </a:prstGeom>
          </p:spPr>
        </p:pic>
      </p:grpSp>
      <p:grpSp>
        <p:nvGrpSpPr>
          <p:cNvPr id="18" name="Group 17">
            <a:extLst>
              <a:ext uri="{FF2B5EF4-FFF2-40B4-BE49-F238E27FC236}">
                <a16:creationId xmlns:a16="http://schemas.microsoft.com/office/drawing/2014/main" id="{5AA53DEE-F040-A3B3-62BE-52120F6AD84B}"/>
              </a:ext>
            </a:extLst>
          </p:cNvPr>
          <p:cNvGrpSpPr/>
          <p:nvPr/>
        </p:nvGrpSpPr>
        <p:grpSpPr>
          <a:xfrm>
            <a:off x="684311" y="3071891"/>
            <a:ext cx="1013619" cy="1013619"/>
            <a:chOff x="552231" y="2994501"/>
            <a:chExt cx="1168400" cy="1168400"/>
          </a:xfrm>
        </p:grpSpPr>
        <p:sp>
          <p:nvSpPr>
            <p:cNvPr id="15" name="Oval 14">
              <a:extLst>
                <a:ext uri="{FF2B5EF4-FFF2-40B4-BE49-F238E27FC236}">
                  <a16:creationId xmlns:a16="http://schemas.microsoft.com/office/drawing/2014/main" id="{FE8ACC02-CB0C-1D23-86DB-F2659D75F7DE}"/>
                </a:ext>
              </a:extLst>
            </p:cNvPr>
            <p:cNvSpPr/>
            <p:nvPr/>
          </p:nvSpPr>
          <p:spPr bwMode="auto">
            <a:xfrm>
              <a:off x="552231" y="2994501"/>
              <a:ext cx="1168400" cy="1168400"/>
            </a:xfrm>
            <a:prstGeom prst="ellipse">
              <a:avLst/>
            </a:prstGeom>
            <a:solidFill>
              <a:srgbClr val="183054"/>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11" name="Graphic 10">
              <a:extLst>
                <a:ext uri="{FF2B5EF4-FFF2-40B4-BE49-F238E27FC236}">
                  <a16:creationId xmlns:a16="http://schemas.microsoft.com/office/drawing/2014/main" id="{F2BCA7B8-1541-448E-CE51-4FD1FC1FF9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0488" y="3220719"/>
              <a:ext cx="551883" cy="680403"/>
            </a:xfrm>
            <a:prstGeom prst="rect">
              <a:avLst/>
            </a:prstGeom>
          </p:spPr>
        </p:pic>
      </p:grpSp>
      <p:grpSp>
        <p:nvGrpSpPr>
          <p:cNvPr id="19" name="Group 18">
            <a:extLst>
              <a:ext uri="{FF2B5EF4-FFF2-40B4-BE49-F238E27FC236}">
                <a16:creationId xmlns:a16="http://schemas.microsoft.com/office/drawing/2014/main" id="{F2D6C99B-FB72-7EA3-FF80-EEF00ABB1F76}"/>
              </a:ext>
            </a:extLst>
          </p:cNvPr>
          <p:cNvGrpSpPr/>
          <p:nvPr/>
        </p:nvGrpSpPr>
        <p:grpSpPr>
          <a:xfrm>
            <a:off x="684311" y="4406739"/>
            <a:ext cx="1013619" cy="1013619"/>
            <a:chOff x="552231" y="4389119"/>
            <a:chExt cx="1168400" cy="1168400"/>
          </a:xfrm>
        </p:grpSpPr>
        <p:sp>
          <p:nvSpPr>
            <p:cNvPr id="16" name="Oval 15">
              <a:extLst>
                <a:ext uri="{FF2B5EF4-FFF2-40B4-BE49-F238E27FC236}">
                  <a16:creationId xmlns:a16="http://schemas.microsoft.com/office/drawing/2014/main" id="{740F10C5-AFDA-D153-012E-75224C588A8F}"/>
                </a:ext>
              </a:extLst>
            </p:cNvPr>
            <p:cNvSpPr/>
            <p:nvPr/>
          </p:nvSpPr>
          <p:spPr bwMode="auto">
            <a:xfrm>
              <a:off x="552231" y="4389119"/>
              <a:ext cx="1168400" cy="1168400"/>
            </a:xfrm>
            <a:prstGeom prst="ellipse">
              <a:avLst/>
            </a:prstGeom>
            <a:solidFill>
              <a:srgbClr val="183054"/>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9" name="Graphic 8">
              <a:extLst>
                <a:ext uri="{FF2B5EF4-FFF2-40B4-BE49-F238E27FC236}">
                  <a16:creationId xmlns:a16="http://schemas.microsoft.com/office/drawing/2014/main" id="{BDAEC1BC-694D-FD12-BE85-E2614054A6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5628" y="4617560"/>
              <a:ext cx="650139" cy="630237"/>
            </a:xfrm>
            <a:prstGeom prst="rect">
              <a:avLst/>
            </a:prstGeom>
          </p:spPr>
        </p:pic>
      </p:grpSp>
    </p:spTree>
    <p:extLst>
      <p:ext uri="{BB962C8B-B14F-4D97-AF65-F5344CB8AC3E}">
        <p14:creationId xmlns:p14="http://schemas.microsoft.com/office/powerpoint/2010/main" val="3578735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USAF(UNCLAS)" val="SUghXHRA"/>
  <p:tag name="ARTICULATE_PROJECT_OPEN" val="0"/>
  <p:tag name="ARTICULATE_SLIDE_COUNT" val="18"/>
</p:tagLst>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9. DAF Briefing Template (Widescreen)  -  Read-Only" id="{FA656682-316F-4539-A8A3-AAE2327234C6}" vid="{7A207660-BA26-4C80-BE55-2E4706A8498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3f0df7b-44b0-4256-af2a-4f41caaa28c2">
      <UserInfo>
        <DisplayName>FM CIO Transformation Visitors</DisplayName>
        <AccountId>4</AccountId>
        <AccountType/>
      </UserInfo>
      <UserInfo>
        <DisplayName>Harris, John T</DisplayName>
        <AccountId>19</AccountId>
        <AccountType/>
      </UserInfo>
      <UserInfo>
        <DisplayName>Comerford, Gary</DisplayName>
        <AccountId>22</AccountId>
        <AccountType/>
      </UserInfo>
      <UserInfo>
        <DisplayName>Duehring, Jeremy L</DisplayName>
        <AccountId>23</AccountId>
        <AccountType/>
      </UserInfo>
      <UserInfo>
        <DisplayName>Pelea, Mark</DisplayName>
        <AccountId>24</AccountId>
        <AccountType/>
      </UserInfo>
      <UserInfo>
        <DisplayName>Hurtado, Eric</DisplayName>
        <AccountId>14</AccountId>
        <AccountType/>
      </UserInfo>
      <UserInfo>
        <DisplayName>Johnson, Randy H</DisplayName>
        <AccountId>13</AccountId>
        <AccountType/>
      </UserInfo>
      <UserInfo>
        <DisplayName>Conrad, Laurel</DisplayName>
        <AccountId>18</AccountId>
        <AccountType/>
      </UserInfo>
    </SharedWithUsers>
    <MigrationWizId xmlns="29ab5e70-af28-444c-b15a-6310ead5778a" xsi:nil="true"/>
    <MigrationWizIdPermissionLevels xmlns="29ab5e70-af28-444c-b15a-6310ead5778a" xsi:nil="true"/>
    <MigrationWizIdPermissions xmlns="29ab5e70-af28-444c-b15a-6310ead5778a" xsi:nil="true"/>
    <MigrationWizIdSecurityGroups xmlns="29ab5e70-af28-444c-b15a-6310ead5778a" xsi:nil="true"/>
    <MigrationWizIdDocumentLibraryPermissions xmlns="29ab5e70-af28-444c-b15a-6310ead5778a" xsi:nil="true"/>
    <TaxCatchAll xmlns="d3f0df7b-44b0-4256-af2a-4f41caaa28c2" xsi:nil="true"/>
    <lcf76f155ced4ddcb4097134ff3c332f xmlns="29ab5e70-af28-444c-b15a-6310ead5778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0C5B1C5E92E645856A9385187BD9B9" ma:contentTypeVersion="19" ma:contentTypeDescription="Create a new document." ma:contentTypeScope="" ma:versionID="e67294389b657c9f0653f5e8d77cb156">
  <xsd:schema xmlns:xsd="http://www.w3.org/2001/XMLSchema" xmlns:xs="http://www.w3.org/2001/XMLSchema" xmlns:p="http://schemas.microsoft.com/office/2006/metadata/properties" xmlns:ns2="29ab5e70-af28-444c-b15a-6310ead5778a" xmlns:ns3="d3f0df7b-44b0-4256-af2a-4f41caaa28c2" targetNamespace="http://schemas.microsoft.com/office/2006/metadata/properties" ma:root="true" ma:fieldsID="cc515dc1d2f3b3e4d2124ada7f8b770f" ns2:_="" ns3:_="">
    <xsd:import namespace="29ab5e70-af28-444c-b15a-6310ead5778a"/>
    <xsd:import namespace="d3f0df7b-44b0-4256-af2a-4f41caaa28c2"/>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ab5e70-af28-444c-b15a-6310ead5778a"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15c6d2b-34d4-440d-86e7-93589f7f6379"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f0df7b-44b0-4256-af2a-4f41caaa28c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e399bfb-c731-431c-88b2-d51375db70fd}" ma:internalName="TaxCatchAll" ma:showField="CatchAllData" ma:web="d3f0df7b-44b0-4256-af2a-4f41caaa28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4D519C-D1E6-42EF-AB2C-07E6D55B20AB}">
  <ds:schemaRef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d3f0df7b-44b0-4256-af2a-4f41caaa28c2"/>
    <ds:schemaRef ds:uri="29ab5e70-af28-444c-b15a-6310ead5778a"/>
    <ds:schemaRef ds:uri="http://purl.org/dc/terms/"/>
  </ds:schemaRefs>
</ds:datastoreItem>
</file>

<file path=customXml/itemProps2.xml><?xml version="1.0" encoding="utf-8"?>
<ds:datastoreItem xmlns:ds="http://schemas.openxmlformats.org/officeDocument/2006/customXml" ds:itemID="{16F486CA-2553-41EB-A27F-88032170C375}">
  <ds:schemaRefs>
    <ds:schemaRef ds:uri="29ab5e70-af28-444c-b15a-6310ead5778a"/>
    <ds:schemaRef ds:uri="d3f0df7b-44b0-4256-af2a-4f41caaa28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D5420F-F4CA-4E83-B04E-2FB66F0B61C8}">
  <ds:schemaRefs>
    <ds:schemaRef ds:uri="http://schemas.microsoft.com/office/2006/metadata/longProperties"/>
  </ds:schemaRefs>
</ds:datastoreItem>
</file>

<file path=customXml/itemProps4.xml><?xml version="1.0" encoding="utf-8"?>
<ds:datastoreItem xmlns:ds="http://schemas.openxmlformats.org/officeDocument/2006/customXml" ds:itemID="{D9F57D72-D540-4EAC-ACD4-B942CF17F050}">
  <ds:schemaRefs>
    <ds:schemaRef ds:uri="http://schemas.microsoft.com/sharepoint/v3/contenttype/forms"/>
  </ds:schemaRefs>
</ds:datastoreItem>
</file>

<file path=docMetadata/LabelInfo.xml><?xml version="1.0" encoding="utf-8"?>
<clbl:labelList xmlns:clbl="http://schemas.microsoft.com/office/2020/mipLabelMetadata">
  <clbl:label id="{58731c7f-5ebb-4444-86af-25c8cfc9b2ab}" enabled="1" method="Standard" siteId="{70457631-4f69-4ae7-86f9-7ae1d6b2e749}" removed="0"/>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220</TotalTime>
  <Words>3056</Words>
  <Application>Microsoft Office PowerPoint</Application>
  <PresentationFormat>Widescreen</PresentationFormat>
  <Paragraphs>530</Paragraphs>
  <Slides>21</Slides>
  <Notes>10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21</vt:i4>
      </vt:variant>
    </vt:vector>
  </HeadingPairs>
  <TitlesOfParts>
    <vt:vector size="37" baseType="lpstr">
      <vt:lpstr>Adobe Ming Std L</vt:lpstr>
      <vt:lpstr>Arial</vt:lpstr>
      <vt:lpstr>Arial Black</vt:lpstr>
      <vt:lpstr>Bookman Old Style</vt:lpstr>
      <vt:lpstr>Calibri</vt:lpstr>
      <vt:lpstr>Calibri Light</vt:lpstr>
      <vt:lpstr>Castellar</vt:lpstr>
      <vt:lpstr>Century Schoolbook</vt:lpstr>
      <vt:lpstr>Harlow Solid Italic</vt:lpstr>
      <vt:lpstr>Times New Roman</vt:lpstr>
      <vt:lpstr>Wingdings</vt:lpstr>
      <vt:lpstr>USAF(Unclas)</vt:lpstr>
      <vt:lpstr>1_USAF(Unclas)</vt:lpstr>
      <vt:lpstr>1_Office Theme</vt:lpstr>
      <vt:lpstr>2_USAF(Unclas)</vt:lpstr>
      <vt:lpstr>Office Theme</vt:lpstr>
      <vt:lpstr>Bio</vt:lpstr>
      <vt:lpstr>Leading FM’s System Transformation: The FMI IT Roadmap</vt:lpstr>
      <vt:lpstr>Agenda</vt:lpstr>
      <vt:lpstr>Current FM System Challenges</vt:lpstr>
      <vt:lpstr>Where We’re Headed…</vt:lpstr>
      <vt:lpstr>Vision for IT Transformation</vt:lpstr>
      <vt:lpstr>SAF/FM Operational Concepts (FM Exec Session Approved on 29-Oct-2024)</vt:lpstr>
      <vt:lpstr>FM’s OV-1 Alignment with Ideal CFO Tech Stack  (Northstar)</vt:lpstr>
      <vt:lpstr>FM’s NorthStar Implementation Plan</vt:lpstr>
      <vt:lpstr>PowerPoint Presentation</vt:lpstr>
      <vt:lpstr>PowerPoint Presentation</vt:lpstr>
      <vt:lpstr>One Team, One Mission</vt:lpstr>
      <vt:lpstr>Desired Outcomes</vt:lpstr>
      <vt:lpstr>End State - Future FM Portfolio</vt:lpstr>
      <vt:lpstr>Potential Rationalization Path</vt:lpstr>
      <vt:lpstr>Next Steps</vt:lpstr>
      <vt:lpstr>Conclusion</vt:lpstr>
      <vt:lpstr>PowerPoint Presentation</vt:lpstr>
      <vt:lpstr>PowerPoint Presentation</vt:lpstr>
      <vt:lpstr>AFMC Specific Roadmap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Patrick</dc:creator>
  <cp:lastModifiedBy>PADEN, JONATHAN R CIV USAF AFMC AFLCMC/WFFQ</cp:lastModifiedBy>
  <cp:revision>74</cp:revision>
  <cp:lastPrinted>2023-07-13T16:55:47Z</cp:lastPrinted>
  <dcterms:created xsi:type="dcterms:W3CDTF">2020-08-13T15:07:49Z</dcterms:created>
  <dcterms:modified xsi:type="dcterms:W3CDTF">2025-04-24T16:44:09Z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600F48A3-C545-47F6-B5E3-2A7782A9018B</vt:lpwstr>
  </property>
  <property fmtid="{D5CDD505-2E9C-101B-9397-08002B2CF9AE}" pid="3" name="ArticulatePath">
    <vt:lpwstr>https://definitivelogiconline.sharepoint.com/sites/AirForcePBES/Shared Documents/General/0. Project Management/01. Meeting Notes/01. Weekly PMO Status Meeting/2020/08/PBES Weekly Status 08_13_2020</vt:lpwstr>
  </property>
  <property fmtid="{D5CDD505-2E9C-101B-9397-08002B2CF9AE}" pid="4" name="ContentTypeId">
    <vt:lpwstr>0x010100390C5B1C5E92E645856A9385187BD9B9</vt:lpwstr>
  </property>
  <property fmtid="{D5CDD505-2E9C-101B-9397-08002B2CF9AE}" pid="5" name="MediaServiceImageTags">
    <vt:lpwstr/>
  </property>
  <property fmtid="{D5CDD505-2E9C-101B-9397-08002B2CF9AE}" pid="6" name="_ExtendedDescription">
    <vt:lpwstr/>
  </property>
</Properties>
</file>