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0.svg" ContentType="image/sv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14"/>
  </p:notesMasterIdLst>
  <p:sldIdLst>
    <p:sldId id="266" r:id="rId6"/>
    <p:sldId id="277" r:id="rId7"/>
    <p:sldId id="268" r:id="rId8"/>
    <p:sldId id="269" r:id="rId9"/>
    <p:sldId id="276" r:id="rId10"/>
    <p:sldId id="275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4F"/>
    <a:srgbClr val="002856"/>
    <a:srgbClr val="000000"/>
    <a:srgbClr val="BFE6F5"/>
    <a:srgbClr val="FFFFFF"/>
    <a:srgbClr val="E2AFD4"/>
    <a:srgbClr val="77D187"/>
    <a:srgbClr val="FFE068"/>
    <a:srgbClr val="91F1FF"/>
    <a:srgbClr val="FFEB9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E9A9E-B11A-4E65-A9B6-BF0B4CC6CAC0}" v="35" dt="2025-03-02T21:03:48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 PDI 2024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Sample Sessions </a:t>
            </a:r>
          </a:p>
        </c:rich>
      </c:tx>
      <c:layout>
        <c:manualLayout>
          <c:xMode val="edge"/>
          <c:yMode val="edge"/>
          <c:x val="0.32888267346686201"/>
          <c:y val="7.1611274877360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24-4580-9674-309B8EA2EAF0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24-4580-9674-309B8EA2EAF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524-4580-9674-309B8EA2EAF0}"/>
              </c:ext>
            </c:extLst>
          </c:dPt>
          <c:dPt>
            <c:idx val="3"/>
            <c:bubble3D val="0"/>
            <c:explosion val="9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6524-4580-9674-309B8EA2EAF0}"/>
              </c:ext>
            </c:extLst>
          </c:dPt>
          <c:dLbls>
            <c:dLbl>
              <c:idx val="0"/>
              <c:layout>
                <c:manualLayout>
                  <c:x val="9.5443088164490642E-3"/>
                  <c:y val="-1.63338139161524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4-4580-9674-309B8EA2EAF0}"/>
                </c:ext>
              </c:extLst>
            </c:dLbl>
            <c:dLbl>
              <c:idx val="1"/>
              <c:layout>
                <c:manualLayout>
                  <c:x val="3.206115631768252E-2"/>
                  <c:y val="-4.20012357843915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4-4580-9674-309B8EA2EAF0}"/>
                </c:ext>
              </c:extLst>
            </c:dLbl>
            <c:dLbl>
              <c:idx val="2"/>
              <c:layout>
                <c:manualLayout>
                  <c:x val="4.3479894048185155E-2"/>
                  <c:y val="4.66680397604349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24-4580-9674-309B8EA2EAF0}"/>
                </c:ext>
              </c:extLst>
            </c:dLbl>
            <c:dLbl>
              <c:idx val="3"/>
              <c:layout>
                <c:manualLayout>
                  <c:x val="-4.2018212145106884E-2"/>
                  <c:y val="-2.10006178921957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24-4580-9674-309B8EA2EAF0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Accounting</c:v>
                </c:pt>
                <c:pt idx="1">
                  <c:v>Budgeting</c:v>
                </c:pt>
                <c:pt idx="2">
                  <c:v>Cost &amp; Economics</c:v>
                </c:pt>
                <c:pt idx="3">
                  <c:v>Data Analytics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4-4580-9674-309B8EA2EA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527F-29C4-134D-AEC8-DEC4D2D9485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673B-966D-BC44-9797-40D34344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18FF-9641-2621-C735-630659FE0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708" y="3220656"/>
            <a:ext cx="9144000" cy="105369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Treatment Shown</a:t>
            </a:r>
            <a:br>
              <a:rPr lang="en-US"/>
            </a:br>
            <a:r>
              <a:rPr lang="en-US"/>
              <a:t>Here for 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E551A-721F-87F9-E6D3-9070605533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708" y="4366425"/>
            <a:ext cx="9144000" cy="45443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Treatment Shown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AA5F30-66AA-055F-9972-32F1CBD63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8708" y="712776"/>
            <a:ext cx="2362200" cy="944880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C80A9EF-235C-6E00-7B9F-8FB397C1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49ED2D3-A64F-1F31-9FAC-96DE88209D24}"/>
              </a:ext>
            </a:extLst>
          </p:cNvPr>
          <p:cNvSpPr txBox="1">
            <a:spLocks/>
          </p:cNvSpPr>
          <p:nvPr userDrawn="1"/>
        </p:nvSpPr>
        <p:spPr>
          <a:xfrm>
            <a:off x="578708" y="6267411"/>
            <a:ext cx="1583724" cy="20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03C4F"/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2"/>
                </a:solidFill>
                <a:latin typeface="Archivo SemiExpanded SemiExpanded" pitchFamily="2" charset="77"/>
                <a:cs typeface="Archivo SemiExpanded SemiExpanded" pitchFamily="2" charset="77"/>
              </a:rPr>
              <a:t>sdfm.org</a:t>
            </a:r>
            <a:endParaRPr lang="en-US">
              <a:solidFill>
                <a:schemeClr val="bg2"/>
              </a:solidFill>
              <a:latin typeface="Archivo SemiExpanded SemiExpanded" pitchFamily="2" charset="77"/>
              <a:cs typeface="Archivo SemiExpanded SemiExpanded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138BB9-79A1-576E-0DC7-7D1FBD96354A}"/>
              </a:ext>
            </a:extLst>
          </p:cNvPr>
          <p:cNvCxnSpPr>
            <a:cxnSpLocks/>
          </p:cNvCxnSpPr>
          <p:nvPr userDrawn="1"/>
        </p:nvCxnSpPr>
        <p:spPr>
          <a:xfrm>
            <a:off x="665517" y="5423590"/>
            <a:ext cx="746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A3DF4B3-4FFE-91F4-6E41-6B084D6854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8" y="5510213"/>
            <a:ext cx="3390900" cy="427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Presented by</a:t>
            </a:r>
          </a:p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9017338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538177"/>
            <a:ext cx="901733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Larger Body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780A9-D613-A05E-724E-4ACDA811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E0F062-5C6C-3744-0B0C-1F15A2FB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3D5B5-2BFB-9428-72E1-A618A5EAAD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4D897-6D5D-31E4-2445-B0855909491A}"/>
              </a:ext>
            </a:extLst>
          </p:cNvPr>
          <p:cNvCxnSpPr>
            <a:cxnSpLocks/>
          </p:cNvCxnSpPr>
          <p:nvPr userDrawn="1"/>
        </p:nvCxnSpPr>
        <p:spPr>
          <a:xfrm>
            <a:off x="4814047" y="2541494"/>
            <a:ext cx="5042647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F0D9A58-DCC8-AFB0-625E-300E53C2E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318785"/>
            <a:ext cx="4120226" cy="204052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Larger Short Headline Shown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09C94D-B20C-30CF-F673-AA7E6ED99A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494" y="2635624"/>
            <a:ext cx="6526305" cy="1723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D599FC-8834-24A6-DF64-BF4A04D4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46BE18-F8FC-557E-2EFF-AD2508E0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5AC4E1-FC82-30DE-5991-4DDCDC281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DC067-E361-1FB0-42EE-E8CD21476E48}"/>
              </a:ext>
            </a:extLst>
          </p:cNvPr>
          <p:cNvCxnSpPr>
            <a:cxnSpLocks/>
          </p:cNvCxnSpPr>
          <p:nvPr userDrawn="1"/>
        </p:nvCxnSpPr>
        <p:spPr>
          <a:xfrm>
            <a:off x="666927" y="2649071"/>
            <a:ext cx="3851285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6D037-49A2-E85D-330C-0548CC950A77}"/>
              </a:ext>
            </a:extLst>
          </p:cNvPr>
          <p:cNvCxnSpPr>
            <a:cxnSpLocks/>
          </p:cNvCxnSpPr>
          <p:nvPr userDrawn="1"/>
        </p:nvCxnSpPr>
        <p:spPr>
          <a:xfrm>
            <a:off x="5181777" y="2649071"/>
            <a:ext cx="3851285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5ABE00D-F85D-401F-D292-167526C90D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10510472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8FA6F3-112A-37D9-3DD0-159FB145EB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408395-F816-AD1C-3DDC-8743F06E93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0532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6C194BD-68A3-0245-01F0-2CB67BF3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D91746-B313-367D-6EE1-0005BCF3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B806B-7062-49F9-5700-287944F248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4114076"/>
            <a:ext cx="9017338" cy="412198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3C4F"/>
                </a:solidFill>
                <a:latin typeface="Archivo SemiExpanded SemiExpanded" pitchFamily="2" charset="77"/>
                <a:ea typeface="Open Sans" panose="020B0606030504020204" pitchFamily="34" charset="0"/>
                <a:cs typeface="Archivo SemiExpanded SemiExpanded" pitchFamily="2" charset="77"/>
              </a:defRPr>
            </a:lvl1pPr>
          </a:lstStyle>
          <a:p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063615"/>
            <a:ext cx="9017338" cy="20405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 Quote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34B2-6E88-E8CB-5A76-720E4A7A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9032C7-388C-9367-471A-979CADE8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5B465-E966-8647-EFEC-909A076B25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B9BC08-73D4-B488-490A-B283B0F5F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1673399"/>
            <a:ext cx="9017338" cy="1006642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Headline Treatment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47022-5958-6A1B-2CFF-EFDF700886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719409"/>
            <a:ext cx="901733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C128B0-92F8-F756-616E-2CB6D89D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44E6E9-D706-B6B4-35D8-48482B7E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D158B1-B8EB-F5DC-D088-508F7662A8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5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CB2EB5-E546-6842-0A63-3F91B59F0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9017338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0D040C-6C78-EC22-5C3D-1746156917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538177"/>
            <a:ext cx="1065997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Larger Body Text Here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267703-EF96-C6C6-2A09-E32E1525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ABB693-C81D-576E-36E0-2D714971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AD204-4E82-9525-E21E-E21409051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63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8C98C0-CEBE-322A-B732-7D1A2F89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318785"/>
            <a:ext cx="4120226" cy="204052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Larger Short Headline Shown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2A2DD9-8083-EB52-61F6-DBC30CFFBC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494" y="2635624"/>
            <a:ext cx="6526305" cy="1723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CFC379-3069-6085-E11F-0E2F3539EB29}"/>
              </a:ext>
            </a:extLst>
          </p:cNvPr>
          <p:cNvCxnSpPr/>
          <p:nvPr userDrawn="1"/>
        </p:nvCxnSpPr>
        <p:spPr>
          <a:xfrm>
            <a:off x="4814047" y="2541494"/>
            <a:ext cx="653975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C4BD1-36F7-E9E6-682D-4B862DCC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868FDA-6AA6-6F54-30DA-1CD09A82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56B4A3-ECB3-3093-D9DC-A150699FA6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059956-07FE-9656-DE70-14480B3CD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10510472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E53B01-84C7-9908-FDDD-6F77C039D4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458C8A-CC5A-5B1B-CBB6-D19E33AC0A3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0532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98406F-162D-AEEF-0441-2548ADFE2DF7}"/>
              </a:ext>
            </a:extLst>
          </p:cNvPr>
          <p:cNvCxnSpPr>
            <a:cxnSpLocks/>
          </p:cNvCxnSpPr>
          <p:nvPr userDrawn="1"/>
        </p:nvCxnSpPr>
        <p:spPr>
          <a:xfrm>
            <a:off x="666927" y="2649071"/>
            <a:ext cx="482747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2D196-EE16-75BF-7211-4F5939AFA8FD}"/>
              </a:ext>
            </a:extLst>
          </p:cNvPr>
          <p:cNvCxnSpPr>
            <a:cxnSpLocks/>
          </p:cNvCxnSpPr>
          <p:nvPr userDrawn="1"/>
        </p:nvCxnSpPr>
        <p:spPr>
          <a:xfrm>
            <a:off x="6408693" y="2649071"/>
            <a:ext cx="482747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F8DC759-2B48-11B9-93D3-45F086C5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563FCE-9A1D-7BB2-5F53-FFBC7D54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2F1B6D-369E-C1BE-2ED5-FBA85EE97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2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74021"/>
            <a:ext cx="4852214" cy="1006642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3C4F"/>
                </a:solidFill>
                <a:latin typeface="Archivo SemiExpanded SemiExpanded" pitchFamily="2" charset="77"/>
                <a:cs typeface="Archivo SemiExpanded SemiExpanded" pitchFamily="2" charset="77"/>
              </a:defRPr>
            </a:lvl1pPr>
          </a:lstStyle>
          <a:p>
            <a:r>
              <a:rPr lang="en-US"/>
              <a:t>Headline Treatment Shown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3120031"/>
            <a:ext cx="4852214" cy="14585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6B220F-539B-0F33-EA31-D437A0F2DD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1165" y="0"/>
            <a:ext cx="585083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8A6CED-CC8D-D079-2D5B-9CAA3E5E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AD4659-462B-07C0-D3F9-126E08B8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A54CF8-ED50-2CA6-C7F9-3F59CF03A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6B220F-539B-0F33-EA31-D437A0F2DD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1165" y="0"/>
            <a:ext cx="585083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0B25B-0E59-5926-80C4-C75D5ECB3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4772701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7C149F-631A-6DB9-A146-1B34FE9865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538177"/>
            <a:ext cx="477270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Larger Body Text Here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10DF2-C52B-9CAB-B77C-FBAC922B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CC0203-1AC7-F517-48BA-46E2F699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7001F-AB9A-40A5-A8E2-7970024C85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8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3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18FF-9641-2621-C735-630659FE0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708" y="4181355"/>
            <a:ext cx="10775092" cy="1053694"/>
          </a:xfr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Treatment Shown</a:t>
            </a:r>
            <a:br>
              <a:rPr lang="en-US"/>
            </a:br>
            <a:r>
              <a:rPr lang="en-US"/>
              <a:t>Here for 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E551A-721F-87F9-E6D3-9070605533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708" y="5253988"/>
            <a:ext cx="10775092" cy="45443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Treatment Shown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EE9EF-3B63-82A4-C637-AB905A5E3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0236" y="523357"/>
            <a:ext cx="3412036" cy="341203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CAFE55-3F25-AF1F-8C07-1DD177DE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E425E2-7C9E-43EE-6D99-9E540440D7CF}"/>
              </a:ext>
            </a:extLst>
          </p:cNvPr>
          <p:cNvCxnSpPr>
            <a:cxnSpLocks/>
          </p:cNvCxnSpPr>
          <p:nvPr userDrawn="1"/>
        </p:nvCxnSpPr>
        <p:spPr>
          <a:xfrm>
            <a:off x="5573184" y="5996394"/>
            <a:ext cx="746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36D3663-1D38-4462-13F4-797E46AFFF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2110" y="6097334"/>
            <a:ext cx="9097703" cy="4270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Presented by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EFE5-9E4A-D3D6-02B6-4FB8AB1CFF3A}"/>
              </a:ext>
            </a:extLst>
          </p:cNvPr>
          <p:cNvSpPr txBox="1">
            <a:spLocks/>
          </p:cNvSpPr>
          <p:nvPr userDrawn="1"/>
        </p:nvSpPr>
        <p:spPr>
          <a:xfrm>
            <a:off x="578708" y="6267411"/>
            <a:ext cx="1583724" cy="20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03C4F"/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rgbClr val="E9C531"/>
                </a:solidFill>
                <a:latin typeface="Archivo SemiExpanded SemiExpanded" pitchFamily="2" charset="77"/>
                <a:cs typeface="Archivo SemiExpanded SemiExpanded" pitchFamily="2" charset="77"/>
              </a:rPr>
              <a:t>sdfm.org</a:t>
            </a:r>
            <a:endParaRPr lang="en-US">
              <a:solidFill>
                <a:srgbClr val="E9C531"/>
              </a:solidFill>
              <a:latin typeface="Archivo SemiExpanded SemiExpanded" pitchFamily="2" charset="77"/>
              <a:cs typeface="Archivo SemiExpanded SemiExpand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9514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F308B5-B171-E0D2-BA01-132D81F98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4114076"/>
            <a:ext cx="9017338" cy="412198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3C4F"/>
                </a:solidFill>
                <a:latin typeface="Archivo SemiExpanded SemiExpanded" pitchFamily="2" charset="77"/>
                <a:ea typeface="Open Sans" panose="020B0606030504020204" pitchFamily="34" charset="0"/>
                <a:cs typeface="Archivo SemiExpanded SemiExpanded" pitchFamily="2" charset="77"/>
              </a:defRPr>
            </a:lvl1pPr>
          </a:lstStyle>
          <a:p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2EFA1B-90CB-E60F-B509-29F5C42214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063615"/>
            <a:ext cx="9017338" cy="20405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 Quote Text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693C766-21ED-69B6-FA8A-E388D0D4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179475-20EB-0703-A467-B39AE72B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CA533-DEC8-7CE0-220A-DB01A224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0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0DE6E2-F020-141F-1474-03A2155D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1673399"/>
            <a:ext cx="9017338" cy="1006642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Headline Treatment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41A80-C740-AA2E-7E23-A0210AFADB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719409"/>
            <a:ext cx="901733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3C6F5C-102D-48F3-492F-8F2298C6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7F454E-47E0-CBFC-A0DF-940C3384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41DA0-FCA3-FADE-4EE0-71CB343E9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72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B1322D-4E1A-FFD3-087C-45755272E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9017338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4B6399-6487-157D-967E-9FEC673346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538177"/>
            <a:ext cx="1065997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Larger Body Text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91E747-F64E-8C14-600A-5935C860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0F617-1307-F666-77F7-1593E57D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DC2F29-16C5-9544-10BB-AF018A203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6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F92E246-1D15-7AB9-32AC-9681BA14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318785"/>
            <a:ext cx="4120226" cy="204052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Larger Short Headline Shown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FD5AD0-E938-C265-CF55-80B7DBDECE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494" y="2635624"/>
            <a:ext cx="6526305" cy="1723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BC7AB-9C8B-2C39-110B-8BD3025CF24C}"/>
              </a:ext>
            </a:extLst>
          </p:cNvPr>
          <p:cNvCxnSpPr/>
          <p:nvPr userDrawn="1"/>
        </p:nvCxnSpPr>
        <p:spPr>
          <a:xfrm>
            <a:off x="4814047" y="2541494"/>
            <a:ext cx="653975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391A659-E462-3AB8-E80F-85C88B60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6017374-E42B-A057-0B43-6C793CBB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25974E-030F-F924-F526-CBD632A40A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2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228E26-1AF6-2968-050D-8590EB7BF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4114076"/>
            <a:ext cx="9017338" cy="412198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3C4F"/>
                </a:solidFill>
                <a:latin typeface="Archivo SemiExpanded SemiExpanded" pitchFamily="2" charset="77"/>
                <a:ea typeface="Open Sans" panose="020B0606030504020204" pitchFamily="34" charset="0"/>
                <a:cs typeface="Archivo SemiExpanded SemiExpanded" pitchFamily="2" charset="77"/>
              </a:defRPr>
            </a:lvl1pPr>
          </a:lstStyle>
          <a:p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FB096E-56A3-7228-474C-BAE34DE1DE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063615"/>
            <a:ext cx="9017338" cy="20405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 Quote Text Here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7B8A9C-E3BA-3C68-F982-C5385A92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19DBE6-224D-5A33-4848-8A6050BD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26DF6A-E166-606B-C58D-868EBC0A4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3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3A8144-02E6-2E63-F793-23E72325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10510472" cy="400623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rgbClr val="003C4F"/>
                </a:solidFill>
                <a:latin typeface="Archivo SemiExpanded SemiExpanded" pitchFamily="2" charset="77"/>
                <a:ea typeface="Open Sans" panose="020B0606030504020204" pitchFamily="34" charset="0"/>
                <a:cs typeface="Archivo SemiExpanded SemiExpande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C1C843-EAF3-697E-3B59-38C0DFBC1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AE1390-8FD2-7CB1-75F1-0646D5FD1A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0532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683386-A135-52E3-08CF-FBD232C688B1}"/>
              </a:ext>
            </a:extLst>
          </p:cNvPr>
          <p:cNvCxnSpPr>
            <a:cxnSpLocks/>
          </p:cNvCxnSpPr>
          <p:nvPr userDrawn="1"/>
        </p:nvCxnSpPr>
        <p:spPr>
          <a:xfrm>
            <a:off x="787078" y="2649071"/>
            <a:ext cx="4707321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A864F-8BEE-1387-1A5B-B6CB49D05E2E}"/>
              </a:ext>
            </a:extLst>
          </p:cNvPr>
          <p:cNvCxnSpPr>
            <a:cxnSpLocks/>
          </p:cNvCxnSpPr>
          <p:nvPr userDrawn="1"/>
        </p:nvCxnSpPr>
        <p:spPr>
          <a:xfrm>
            <a:off x="6528122" y="2649071"/>
            <a:ext cx="4708043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31A707-B7F8-CCAD-A392-EBC3C55B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4AD4E8-C3FA-B5B8-78B7-DABE6107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0128A-38EA-D62E-3AC9-F607F9E9F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7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74021"/>
            <a:ext cx="4852214" cy="1006642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Headline Treatment Shown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3120031"/>
            <a:ext cx="4852214" cy="14585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6B220F-539B-0F33-EA31-D437A0F2DD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1165" y="0"/>
            <a:ext cx="585083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AEA68-3DA5-2D2A-5FC0-5D1BC0DC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8AAD7-DA98-B1E2-FD79-48A8A0C4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E9F25-55EF-6536-149D-89F775BF83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86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CB4F4C6-C940-6EA9-7414-FE89A91000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1165" y="0"/>
            <a:ext cx="585083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D097B74-1643-9275-EC0C-0E0B45E7E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4772701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F55D8CF-8AB5-0123-95FD-EE96250E44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538177"/>
            <a:ext cx="477270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Larger Body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3E61-9F7C-6B8B-7C60-3B81F9F7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262A16-C88B-0744-E41E-FDE3E185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64E48-31B6-3D42-F2BA-D2EDF1EB3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6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85763F6-EC1A-59F1-3F23-D4880FCB2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C0ABEA-F584-B7D8-C195-23A782E6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sdfm.org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33E1ED-DECA-52DE-75CE-CB015670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B713B-4F62-98D3-B80B-D91B39119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18FF-9641-2621-C735-630659FE0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708" y="4181355"/>
            <a:ext cx="10775092" cy="1053694"/>
          </a:xfrm>
        </p:spPr>
        <p:txBody>
          <a:bodyPr anchor="b">
            <a:noAutofit/>
          </a:bodyPr>
          <a:lstStyle>
            <a:lvl1pPr algn="ctr">
              <a:defRPr sz="3200" b="1">
                <a:solidFill>
                  <a:srgbClr val="003C4F"/>
                </a:solidFill>
              </a:defRPr>
            </a:lvl1pPr>
          </a:lstStyle>
          <a:p>
            <a:r>
              <a:rPr lang="en-US"/>
              <a:t>Title Treatment Shown</a:t>
            </a:r>
            <a:br>
              <a:rPr lang="en-US"/>
            </a:br>
            <a:r>
              <a:rPr lang="en-US"/>
              <a:t>Here for 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E551A-721F-87F9-E6D3-9070605533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708" y="5253988"/>
            <a:ext cx="10775092" cy="45443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3C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Treatment Shown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EE9EF-3B63-82A4-C637-AB905A5E3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0236" y="523357"/>
            <a:ext cx="3412036" cy="341203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CAFE55-3F25-AF1F-8C07-1DD177DE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 i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CB0DE-9D04-F8DA-C5FD-0F6847C021B1}"/>
              </a:ext>
            </a:extLst>
          </p:cNvPr>
          <p:cNvSpPr txBox="1">
            <a:spLocks/>
          </p:cNvSpPr>
          <p:nvPr userDrawn="1"/>
        </p:nvSpPr>
        <p:spPr>
          <a:xfrm>
            <a:off x="578708" y="6267411"/>
            <a:ext cx="1583724" cy="208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03C4F"/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err="1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rPr>
              <a:t>sdfm.org</a:t>
            </a:r>
            <a:endParaRPr lang="en-US" b="1" i="0">
              <a:solidFill>
                <a:srgbClr val="003C4F"/>
              </a:solidFill>
              <a:latin typeface="Archivo SemiExpanded SemiExpanded ExtraBold" pitchFamily="2" charset="77"/>
              <a:cs typeface="Archivo SemiExpanded SemiExpanded ExtraBold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4CEF92-86F1-2C21-5BC8-FD7C97C937C3}"/>
              </a:ext>
            </a:extLst>
          </p:cNvPr>
          <p:cNvCxnSpPr>
            <a:cxnSpLocks/>
          </p:cNvCxnSpPr>
          <p:nvPr userDrawn="1"/>
        </p:nvCxnSpPr>
        <p:spPr>
          <a:xfrm>
            <a:off x="5573184" y="5996394"/>
            <a:ext cx="746594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FF4D12A6-38D4-25BC-D834-E1787ED24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2110" y="6097334"/>
            <a:ext cx="9097703" cy="4270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003C4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Presented by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1673399"/>
            <a:ext cx="9017338" cy="1006642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Headline Treatment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719409"/>
            <a:ext cx="901733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DF941-5D9B-1497-EDB0-36DEC4180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2E4CBD5-1FCE-2C1E-6447-713AEC13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244363E-CAA3-FBAC-4EEC-E7F82EF1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9017338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538177"/>
            <a:ext cx="10659978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Larger Body Text Here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2C495-EDA5-6E9E-BB5E-F1DDEEBB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FF97C-CAC0-AA5E-57D6-DA741652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05A2A-9DCC-281A-439E-29E850EA4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1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318785"/>
            <a:ext cx="4120226" cy="204052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Larger Short Headline Shown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494" y="2635624"/>
            <a:ext cx="6526305" cy="1723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Insert Body Copy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4D897-6D5D-31E4-2445-B0855909491A}"/>
              </a:ext>
            </a:extLst>
          </p:cNvPr>
          <p:cNvCxnSpPr/>
          <p:nvPr userDrawn="1"/>
        </p:nvCxnSpPr>
        <p:spPr>
          <a:xfrm>
            <a:off x="4814047" y="2541494"/>
            <a:ext cx="653975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16521-DF06-3E73-F1A6-2CB7BF32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5E87-7F04-D72C-C1BE-F472CDA5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9AAFC-79D9-C35B-D5AA-A6F55C58F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3B4460-DA20-03FF-F796-3BB651259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2098185"/>
            <a:ext cx="10510472" cy="400623"/>
          </a:xfrm>
        </p:spPr>
        <p:txBody>
          <a:bodyPr anchor="b">
            <a:normAutofit/>
          </a:bodyPr>
          <a:lstStyle>
            <a:lvl1pPr>
              <a:defRPr sz="20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Smaller Headline Treatment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3DBE42-4915-A09A-D5EC-D0E9297B3D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3352D5-AE39-38E5-7C57-53F16B5800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0532" y="2820565"/>
            <a:ext cx="4793761" cy="2040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Body Text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3E3455-FB25-133A-0E97-82817D707EEF}"/>
              </a:ext>
            </a:extLst>
          </p:cNvPr>
          <p:cNvCxnSpPr>
            <a:cxnSpLocks/>
          </p:cNvCxnSpPr>
          <p:nvPr userDrawn="1"/>
        </p:nvCxnSpPr>
        <p:spPr>
          <a:xfrm>
            <a:off x="666927" y="2649071"/>
            <a:ext cx="482747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857DF5-D6EC-5C94-2389-74D0E46ED6F7}"/>
              </a:ext>
            </a:extLst>
          </p:cNvPr>
          <p:cNvCxnSpPr>
            <a:cxnSpLocks/>
          </p:cNvCxnSpPr>
          <p:nvPr userDrawn="1"/>
        </p:nvCxnSpPr>
        <p:spPr>
          <a:xfrm>
            <a:off x="6408693" y="2649071"/>
            <a:ext cx="4827472" cy="0"/>
          </a:xfrm>
          <a:prstGeom prst="line">
            <a:avLst/>
          </a:prstGeom>
          <a:ln>
            <a:solidFill>
              <a:srgbClr val="003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231EAD-6CC4-3192-6A8B-FF3DCE36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127B9E-3AA0-DCA6-FD80-86210049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F9AF-EFC3-A3FA-1474-355C75C7C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4115712"/>
            <a:ext cx="9017338" cy="400623"/>
          </a:xfrm>
        </p:spPr>
        <p:txBody>
          <a:bodyPr anchor="t">
            <a:normAutofit/>
          </a:bodyPr>
          <a:lstStyle>
            <a:lvl1pPr>
              <a:defRPr sz="1400" b="1" i="0">
                <a:solidFill>
                  <a:srgbClr val="003C4F"/>
                </a:solidFill>
                <a:latin typeface="Archivo SemiExpanded SemiExpanded ExtraBold" pitchFamily="2" charset="77"/>
                <a:ea typeface="Open Sans" panose="020B0606030504020204" pitchFamily="34" charset="0"/>
                <a:cs typeface="Archivo SemiExpanded SemiExpanded ExtraBold" pitchFamily="2" charset="77"/>
              </a:defRPr>
            </a:lvl1pPr>
          </a:lstStyle>
          <a:p>
            <a:r>
              <a:rPr lang="en-US"/>
              <a:t>-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821" y="2063615"/>
            <a:ext cx="9017338" cy="20405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DM Sans" pitchFamily="2" charset="77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Large Quote Text Here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6566A-C997-3DE9-7DFB-8AEA7755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B0A52-7220-08F3-F260-3D62DAE2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3C0A6-E870-2DCF-F018-11230C526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A630-1D1C-2354-03C2-B49BF37A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1673399"/>
            <a:ext cx="9017338" cy="1006642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Headline Treatment Shown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E0F0-6946-4037-EC9E-636DA931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2719409"/>
            <a:ext cx="9017338" cy="20405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F642-A317-4030-9172-0C9C0038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 anchor="ctr"/>
          <a:lstStyle>
            <a:lvl1pPr>
              <a:defRPr sz="1000" b="1" i="0">
                <a:solidFill>
                  <a:srgbClr val="003C4F"/>
                </a:solidFill>
                <a:latin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6A490-3D0B-5113-CDBE-7A7EB15A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 anchor="ctr"/>
          <a:lstStyle>
            <a:lvl1pPr>
              <a:defRPr sz="1000" b="0">
                <a:solidFill>
                  <a:srgbClr val="003C4F"/>
                </a:solidFill>
                <a:latin typeface="DM Sans" pitchFamily="2" charset="77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0C378-FF27-B654-BB88-F7F5F56CD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922" y="489305"/>
            <a:ext cx="1417585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7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3C809-A732-8414-B125-193A788A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506E-6BD1-E0A1-CA10-533A07CC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63C6-255C-5BA3-5160-EC9BCD2A3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 err="1"/>
              <a:t>sdfm.org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4EDAD-9E6E-BA36-C7AE-0768334DA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C104-1AE4-33EF-9DA3-D3572F033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</a:lstStyle>
          <a:p>
            <a:fld id="{F5B29198-4AE9-B84F-A647-F6ADF541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83" r:id="rId3"/>
    <p:sldLayoutId id="2147483650" r:id="rId4"/>
    <p:sldLayoutId id="2147483667" r:id="rId5"/>
    <p:sldLayoutId id="2147483668" r:id="rId6"/>
    <p:sldLayoutId id="2147483669" r:id="rId7"/>
    <p:sldLayoutId id="2147483691" r:id="rId8"/>
    <p:sldLayoutId id="2147483664" r:id="rId9"/>
    <p:sldLayoutId id="2147483670" r:id="rId10"/>
    <p:sldLayoutId id="2147483671" r:id="rId11"/>
    <p:sldLayoutId id="2147483672" r:id="rId12"/>
    <p:sldLayoutId id="2147483690" r:id="rId13"/>
    <p:sldLayoutId id="2147483679" r:id="rId14"/>
    <p:sldLayoutId id="2147483680" r:id="rId15"/>
    <p:sldLayoutId id="2147483681" r:id="rId16"/>
    <p:sldLayoutId id="2147483682" r:id="rId17"/>
    <p:sldLayoutId id="2147483686" r:id="rId18"/>
    <p:sldLayoutId id="2147483687" r:id="rId19"/>
    <p:sldLayoutId id="2147483689" r:id="rId20"/>
    <p:sldLayoutId id="2147483673" r:id="rId21"/>
    <p:sldLayoutId id="2147483674" r:id="rId22"/>
    <p:sldLayoutId id="2147483675" r:id="rId23"/>
    <p:sldLayoutId id="2147483688" r:id="rId24"/>
    <p:sldLayoutId id="2147483676" r:id="rId25"/>
    <p:sldLayoutId id="2147483684" r:id="rId26"/>
    <p:sldLayoutId id="2147483663" r:id="rId27"/>
    <p:sldLayoutId id="2147483692" r:id="rId2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chivo SemiExpanded SemiExpanded ExtraBold" pitchFamily="2" charset="77"/>
          <a:ea typeface="Archivo SemiExpanded SemiExpanded ExtraBold" pitchFamily="2" charset="77"/>
          <a:cs typeface="Archivo SemiExpanded SemiExpanded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M Sans" pitchFamily="2" charset="77"/>
          <a:ea typeface="DM Sans" pitchFamily="2" charset="77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M Sans" pitchFamily="2" charset="77"/>
          <a:ea typeface="DM Sans" pitchFamily="2" charset="77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M Sans" pitchFamily="2" charset="77"/>
          <a:ea typeface="DM Sans" pitchFamily="2" charset="77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77"/>
          <a:ea typeface="DM Sans" pitchFamily="2" charset="77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77"/>
          <a:ea typeface="DM Sans" pitchFamily="2" charset="77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fm.org/professional-development/professional-development-institute/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gartner.com/" TargetMode="External"/><Relationship Id="rId4" Type="http://schemas.openxmlformats.org/officeDocument/2006/relationships/hyperlink" Target="https://chat.niprgpt.m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CF7D-826D-F53E-3C66-4B6774227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Technology Hype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BDD-2820-9361-FE75-1265AFA0F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438" y="5510213"/>
            <a:ext cx="3805950" cy="722636"/>
          </a:xfrm>
        </p:spPr>
        <p:txBody>
          <a:bodyPr>
            <a:normAutofit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Todd M. Baker, SL, DAF</a:t>
            </a:r>
          </a:p>
          <a:p>
            <a:r>
              <a:rPr lang="en-US" dirty="0"/>
              <a:t>Senior FM Operations and Business Transformation Advisor</a:t>
            </a:r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EDF59E58-A3BD-CDFF-C015-08EA1EC1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30" y="5370885"/>
            <a:ext cx="951723" cy="10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25AD66-A221-F44F-B621-B56431DF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06B7B5-A3C1-8D9C-6C0F-B8F67A897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D97E7-9A9D-7684-543F-378A7BDB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198-4AE9-B84F-A647-F6ADF541C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BA264-007F-B497-CE56-3AF9CC1B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text&#10;&#10;AI-generated content may be incorrect.">
            <a:extLst>
              <a:ext uri="{FF2B5EF4-FFF2-40B4-BE49-F238E27FC236}">
                <a16:creationId xmlns:a16="http://schemas.microsoft.com/office/drawing/2014/main" id="{76D77240-475A-2934-F586-C62225DABE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414" r="7414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B5237-425D-3860-4334-0C4AEE36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/>
          <a:lstStyle/>
          <a:p>
            <a:fld id="{F5B29198-4AE9-B84F-A647-F6ADF541CC2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C0757-9132-2A1B-067A-3A22EC63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/>
          <a:lstStyle/>
          <a:p>
            <a:r>
              <a:rPr lang="en-US"/>
              <a:t>sdfm.org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6B5BAA-5F38-4F9E-2CFE-6422CCC7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8321A-B0FF-E908-3151-30281A8F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2538177"/>
            <a:ext cx="5529697" cy="34240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What is </a:t>
            </a:r>
            <a:r>
              <a:rPr lang="en-US" sz="1800" b="1" i="1" dirty="0">
                <a:solidFill>
                  <a:srgbClr val="000000"/>
                </a:solidFill>
                <a:effectLst/>
              </a:rPr>
              <a:t>Technology Hype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Why does it take so long to see new technologies in my DoD workplace?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What happens to technological breakthroughs before we see them again?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Where do new technologies go before becoming useful?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Why do some technologies disappear all together?</a:t>
            </a:r>
          </a:p>
        </p:txBody>
      </p:sp>
    </p:spTree>
    <p:extLst>
      <p:ext uri="{BB962C8B-B14F-4D97-AF65-F5344CB8AC3E}">
        <p14:creationId xmlns:p14="http://schemas.microsoft.com/office/powerpoint/2010/main" val="344975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4769-14DE-1EBB-16D8-E88772FF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577AF2-B801-237E-2074-CD1D915B0A23}"/>
              </a:ext>
            </a:extLst>
          </p:cNvPr>
          <p:cNvSpPr/>
          <p:nvPr/>
        </p:nvSpPr>
        <p:spPr>
          <a:xfrm>
            <a:off x="4842489" y="1"/>
            <a:ext cx="7349510" cy="6858000"/>
          </a:xfrm>
          <a:prstGeom prst="rect">
            <a:avLst/>
          </a:prstGeom>
          <a:gradFill flip="none" rotWithShape="1">
            <a:gsLst>
              <a:gs pos="19266">
                <a:schemeClr val="tx1"/>
              </a:gs>
              <a:gs pos="78000">
                <a:schemeClr val="bg1">
                  <a:alpha val="0"/>
                </a:schemeClr>
              </a:gs>
              <a:gs pos="39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476AD89-DAFA-2DAB-D29D-1D50ABE23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044503"/>
              </p:ext>
            </p:extLst>
          </p:nvPr>
        </p:nvGraphicFramePr>
        <p:xfrm>
          <a:off x="4739901" y="667406"/>
          <a:ext cx="7554685" cy="495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9C453-CB7B-DF16-0606-B525982E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/>
          <a:lstStyle/>
          <a:p>
            <a:fld id="{F5B29198-4AE9-B84F-A647-F6ADF541CC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8CB66-8CED-BEB5-FC19-97CC18A6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/>
          <a:lstStyle/>
          <a:p>
            <a:r>
              <a:rPr lang="en-US"/>
              <a:t>sdfm.org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1BAE6D-9F3B-66AF-4E99-9426E26F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What is Hype?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9F2FF-54BF-E874-B61D-BC6DEFD3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2538177"/>
            <a:ext cx="5529697" cy="34240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</a:rPr>
              <a:t>PDI 2024 General Sessions</a:t>
            </a:r>
          </a:p>
          <a:p>
            <a:pPr marL="971550" lvl="1" indent="-285750"/>
            <a:r>
              <a:rPr lang="en-US" sz="2000" b="0" i="0">
                <a:solidFill>
                  <a:srgbClr val="000000"/>
                </a:solidFill>
                <a:effectLst/>
              </a:rPr>
              <a:t>5 Accounting</a:t>
            </a:r>
          </a:p>
          <a:p>
            <a:pPr marL="971550" lvl="1" indent="-285750"/>
            <a:r>
              <a:rPr lang="en-US" sz="2000" b="0" i="0">
                <a:solidFill>
                  <a:srgbClr val="000000"/>
                </a:solidFill>
                <a:effectLst/>
              </a:rPr>
              <a:t>4 Budgeting </a:t>
            </a:r>
          </a:p>
          <a:p>
            <a:pPr marL="971550" lvl="1" indent="-285750"/>
            <a:r>
              <a:rPr lang="en-US" sz="2000" b="0" i="0">
                <a:solidFill>
                  <a:srgbClr val="000000"/>
                </a:solidFill>
                <a:effectLst/>
              </a:rPr>
              <a:t>9 Cost and Economics</a:t>
            </a:r>
          </a:p>
          <a:p>
            <a:pPr marL="971550" lvl="1" indent="-285750"/>
            <a:r>
              <a:rPr lang="en-US" sz="2000" b="1" i="1" spc="300">
                <a:solidFill>
                  <a:srgbClr val="000000"/>
                </a:solidFill>
                <a:effectLst/>
              </a:rPr>
              <a:t>19 Data Analytics!</a:t>
            </a:r>
            <a:br>
              <a:rPr lang="en-US" sz="2000" b="1" i="1" spc="300">
                <a:solidFill>
                  <a:srgbClr val="000000"/>
                </a:solidFill>
                <a:effectLst/>
              </a:rPr>
            </a:br>
            <a:r>
              <a:rPr lang="en-US" sz="2000" b="1" i="1" spc="300">
                <a:solidFill>
                  <a:srgbClr val="000000"/>
                </a:solidFill>
                <a:effectLst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</a:rPr>
              <a:t>PDI 2025 Prediction: </a:t>
            </a:r>
            <a:br>
              <a:rPr lang="en-US" sz="2400" b="0" i="0">
                <a:solidFill>
                  <a:srgbClr val="000000"/>
                </a:solidFill>
                <a:effectLst/>
              </a:rPr>
            </a:br>
            <a:endParaRPr lang="en-US" sz="2400" b="0" i="0">
              <a:solidFill>
                <a:srgbClr val="000000"/>
              </a:solidFill>
              <a:effectLst/>
            </a:endParaRPr>
          </a:p>
          <a:p>
            <a:pPr marL="971550" lvl="1" indent="-285750"/>
            <a:r>
              <a:rPr lang="en-US" sz="2000">
                <a:solidFill>
                  <a:srgbClr val="000000"/>
                </a:solidFill>
              </a:rPr>
              <a:t>Artificial Intelligence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B2B10C-2907-3709-C237-BEFE213C7662}"/>
              </a:ext>
            </a:extLst>
          </p:cNvPr>
          <p:cNvSpPr/>
          <p:nvPr/>
        </p:nvSpPr>
        <p:spPr bwMode="auto">
          <a:xfrm>
            <a:off x="1197458" y="5218907"/>
            <a:ext cx="3243714" cy="83739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2175E4-7193-9591-7F29-2EF3A613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E5D6"/>
              </a:clrFrom>
              <a:clrTo>
                <a:srgbClr val="F0E5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053" y="2840148"/>
            <a:ext cx="1585436" cy="8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AB033-4E2A-AFFF-58F6-F352A925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48C9A1-8DEF-1C4C-2835-D528F3CA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1474770"/>
            <a:ext cx="9017338" cy="1006642"/>
          </a:xfrm>
        </p:spPr>
        <p:txBody>
          <a:bodyPr>
            <a:normAutofit/>
          </a:bodyPr>
          <a:lstStyle/>
          <a:p>
            <a:r>
              <a:rPr lang="en-US" sz="3600"/>
              <a:t>Hype Cycle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036717-BDFF-A473-BB09-963F9168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2520779"/>
            <a:ext cx="3850187" cy="30095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innovation typically transitions through five stages on its path to productivity: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Innovation Trigger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Peak of Inflated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Trough of Disillusionment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Slope of Enlightenment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Plateau of Productivity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48907-5CC8-DA6F-762E-A134EF8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sdfm.org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78D7C-F301-BEEB-9DDC-94BD18A0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198-4AE9-B84F-A647-F6ADF541CC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Content Placeholder 5" descr="Chart, histogram&#10;&#10;AI-generated content may be incorrect.">
            <a:extLst>
              <a:ext uri="{FF2B5EF4-FFF2-40B4-BE49-F238E27FC236}">
                <a16:creationId xmlns:a16="http://schemas.microsoft.com/office/drawing/2014/main" id="{D1574BA6-42E2-340C-0E51-EB53380B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3501" y="5475072"/>
            <a:ext cx="8065526" cy="84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66F8E-FE64-5A0F-A85D-9CE9BA87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29" b="4666"/>
          <a:stretch/>
        </p:blipFill>
        <p:spPr>
          <a:xfrm>
            <a:off x="4478694" y="1978091"/>
            <a:ext cx="7696736" cy="3788227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037C355-71A2-22C3-C2E9-FCE70878CD27}"/>
              </a:ext>
            </a:extLst>
          </p:cNvPr>
          <p:cNvSpPr txBox="1">
            <a:spLocks/>
          </p:cNvSpPr>
          <p:nvPr/>
        </p:nvSpPr>
        <p:spPr>
          <a:xfrm>
            <a:off x="4576399" y="2680041"/>
            <a:ext cx="2232497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DM Sans" pitchFamily="2" charset="0"/>
              </a:rPr>
              <a:t>Innovation </a:t>
            </a:r>
            <a:br>
              <a:rPr lang="en-US" sz="1200" b="1">
                <a:latin typeface="DM Sans" pitchFamily="2" charset="0"/>
              </a:rPr>
            </a:br>
            <a:r>
              <a:rPr lang="en-US" sz="1200" b="1">
                <a:latin typeface="DM Sans" pitchFamily="2" charset="0"/>
              </a:rPr>
              <a:t>Trigger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1C5C54C-3408-7607-DA5A-C993682BD6C5}"/>
              </a:ext>
            </a:extLst>
          </p:cNvPr>
          <p:cNvSpPr txBox="1">
            <a:spLocks/>
          </p:cNvSpPr>
          <p:nvPr/>
        </p:nvSpPr>
        <p:spPr>
          <a:xfrm>
            <a:off x="6564809" y="2680041"/>
            <a:ext cx="1251455" cy="46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DM Sans" pitchFamily="2" charset="0"/>
              </a:rPr>
              <a:t>Peak of Inflated Expectations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9B2C639-AFF6-74F6-BFF8-D66343DA89B7}"/>
              </a:ext>
            </a:extLst>
          </p:cNvPr>
          <p:cNvSpPr txBox="1">
            <a:spLocks/>
          </p:cNvSpPr>
          <p:nvPr/>
        </p:nvSpPr>
        <p:spPr>
          <a:xfrm>
            <a:off x="7541516" y="2680041"/>
            <a:ext cx="1584747" cy="46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DM Sans" pitchFamily="2" charset="0"/>
              </a:rPr>
              <a:t>Trough of Disillusionment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C247EF3-BA2C-BAEF-971E-51AED7CDF409}"/>
              </a:ext>
            </a:extLst>
          </p:cNvPr>
          <p:cNvSpPr txBox="1">
            <a:spLocks/>
          </p:cNvSpPr>
          <p:nvPr/>
        </p:nvSpPr>
        <p:spPr>
          <a:xfrm>
            <a:off x="9126263" y="2680041"/>
            <a:ext cx="1568425" cy="46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DM Sans" pitchFamily="2" charset="0"/>
              </a:rPr>
              <a:t>Slope of Enlightenment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A36E100-8492-9ABB-7F3D-FAB78D81C3F5}"/>
              </a:ext>
            </a:extLst>
          </p:cNvPr>
          <p:cNvSpPr txBox="1">
            <a:spLocks/>
          </p:cNvSpPr>
          <p:nvPr/>
        </p:nvSpPr>
        <p:spPr>
          <a:xfrm>
            <a:off x="10633136" y="2680041"/>
            <a:ext cx="1588177" cy="46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DM Sans" pitchFamily="2" charset="0"/>
              </a:rPr>
              <a:t>Plateau of Productivity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8F91-9E30-47B7-D3FF-4496ACE9C828}"/>
              </a:ext>
            </a:extLst>
          </p:cNvPr>
          <p:cNvCxnSpPr/>
          <p:nvPr/>
        </p:nvCxnSpPr>
        <p:spPr>
          <a:xfrm>
            <a:off x="4738675" y="5286448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9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1DF94-FEC4-8BA1-3980-88901739E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CEEF94-2214-DCAE-4ED7-8D50BFF4787F}"/>
              </a:ext>
            </a:extLst>
          </p:cNvPr>
          <p:cNvSpPr/>
          <p:nvPr/>
        </p:nvSpPr>
        <p:spPr>
          <a:xfrm>
            <a:off x="0" y="930930"/>
            <a:ext cx="12191999" cy="5927070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EE7F7-12D9-E97D-B5ED-DB909105C702}"/>
              </a:ext>
            </a:extLst>
          </p:cNvPr>
          <p:cNvSpPr/>
          <p:nvPr/>
        </p:nvSpPr>
        <p:spPr>
          <a:xfrm>
            <a:off x="699644" y="1006642"/>
            <a:ext cx="10801616" cy="500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C720B1-7B2C-D819-6631-590171639436}"/>
              </a:ext>
            </a:extLst>
          </p:cNvPr>
          <p:cNvSpPr/>
          <p:nvPr/>
        </p:nvSpPr>
        <p:spPr>
          <a:xfrm>
            <a:off x="1031652" y="1037014"/>
            <a:ext cx="2650362" cy="4417579"/>
          </a:xfrm>
          <a:prstGeom prst="rect">
            <a:avLst/>
          </a:prstGeom>
          <a:solidFill>
            <a:srgbClr val="91F1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759926-7CFC-1BF2-638E-25F40958B3F5}"/>
              </a:ext>
            </a:extLst>
          </p:cNvPr>
          <p:cNvSpPr/>
          <p:nvPr/>
        </p:nvSpPr>
        <p:spPr>
          <a:xfrm>
            <a:off x="3691346" y="1037014"/>
            <a:ext cx="1306776" cy="4417579"/>
          </a:xfrm>
          <a:prstGeom prst="rect">
            <a:avLst/>
          </a:prstGeom>
          <a:solidFill>
            <a:srgbClr val="FFE06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89484D-2663-EC99-2F3E-B1038ED02DD1}"/>
              </a:ext>
            </a:extLst>
          </p:cNvPr>
          <p:cNvSpPr/>
          <p:nvPr/>
        </p:nvSpPr>
        <p:spPr>
          <a:xfrm>
            <a:off x="4967457" y="1037014"/>
            <a:ext cx="1831830" cy="4417579"/>
          </a:xfrm>
          <a:prstGeom prst="rect">
            <a:avLst/>
          </a:prstGeom>
          <a:solidFill>
            <a:srgbClr val="77D18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9E87AF-F3BD-D87A-F4FF-7E90A5006C5E}"/>
              </a:ext>
            </a:extLst>
          </p:cNvPr>
          <p:cNvSpPr/>
          <p:nvPr/>
        </p:nvSpPr>
        <p:spPr>
          <a:xfrm>
            <a:off x="6803711" y="1037014"/>
            <a:ext cx="2253585" cy="4417579"/>
          </a:xfrm>
          <a:prstGeom prst="rect">
            <a:avLst/>
          </a:prstGeom>
          <a:solidFill>
            <a:srgbClr val="E2AFD4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558CF2-77D8-ECA9-2ED0-4C4000CB245A}"/>
              </a:ext>
            </a:extLst>
          </p:cNvPr>
          <p:cNvSpPr/>
          <p:nvPr/>
        </p:nvSpPr>
        <p:spPr>
          <a:xfrm>
            <a:off x="9061720" y="1037014"/>
            <a:ext cx="2436884" cy="441757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49567-CCBD-38C0-C8E5-A8B43ED7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785" y="-75712"/>
            <a:ext cx="9017338" cy="1006642"/>
          </a:xfrm>
        </p:spPr>
        <p:txBody>
          <a:bodyPr/>
          <a:lstStyle/>
          <a:p>
            <a:r>
              <a:rPr lang="en-US"/>
              <a:t>Hype Cycle Examples in Transportation/Energy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A4751-B986-9154-3799-458229A0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sdfm.org</a:t>
            </a:r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B138464D-2E4F-010B-B857-9C63BDEBA45E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5666"/>
          <a:stretch/>
        </p:blipFill>
        <p:spPr>
          <a:xfrm>
            <a:off x="1843962" y="6111628"/>
            <a:ext cx="10662881" cy="231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DA7981-4175-FEC2-B7A2-438713B6764C}"/>
              </a:ext>
            </a:extLst>
          </p:cNvPr>
          <p:cNvSpPr txBox="1"/>
          <p:nvPr/>
        </p:nvSpPr>
        <p:spPr>
          <a:xfrm rot="16200000">
            <a:off x="-53417" y="4566327"/>
            <a:ext cx="18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EXPECTATIONS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44A827-9698-AA79-B365-010605ECD813}"/>
              </a:ext>
            </a:extLst>
          </p:cNvPr>
          <p:cNvSpPr/>
          <p:nvPr/>
        </p:nvSpPr>
        <p:spPr>
          <a:xfrm>
            <a:off x="1031652" y="5459725"/>
            <a:ext cx="2650362" cy="322372"/>
          </a:xfrm>
          <a:prstGeom prst="rect">
            <a:avLst/>
          </a:prstGeom>
          <a:solidFill>
            <a:srgbClr val="91F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C9561-1462-FFE3-35FC-F3D0F73CC766}"/>
              </a:ext>
            </a:extLst>
          </p:cNvPr>
          <p:cNvSpPr/>
          <p:nvPr/>
        </p:nvSpPr>
        <p:spPr>
          <a:xfrm>
            <a:off x="3691346" y="5459725"/>
            <a:ext cx="1306776" cy="322372"/>
          </a:xfrm>
          <a:prstGeom prst="rect">
            <a:avLst/>
          </a:prstGeom>
          <a:solidFill>
            <a:srgbClr val="FFE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EC2502-BB35-6BC9-3D53-4A0A91C60BF7}"/>
              </a:ext>
            </a:extLst>
          </p:cNvPr>
          <p:cNvSpPr/>
          <p:nvPr/>
        </p:nvSpPr>
        <p:spPr>
          <a:xfrm>
            <a:off x="4957009" y="5459725"/>
            <a:ext cx="1869720" cy="322372"/>
          </a:xfrm>
          <a:prstGeom prst="rect">
            <a:avLst/>
          </a:prstGeom>
          <a:solidFill>
            <a:srgbClr val="77D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44F99-7DBD-C78E-6043-A59E694F8129}"/>
              </a:ext>
            </a:extLst>
          </p:cNvPr>
          <p:cNvSpPr/>
          <p:nvPr/>
        </p:nvSpPr>
        <p:spPr>
          <a:xfrm>
            <a:off x="6803711" y="5459725"/>
            <a:ext cx="2253585" cy="322372"/>
          </a:xfrm>
          <a:prstGeom prst="rect">
            <a:avLst/>
          </a:prstGeom>
          <a:solidFill>
            <a:srgbClr val="E2AF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EDDC1A-37E1-5123-79FB-8EEC857D0F58}"/>
              </a:ext>
            </a:extLst>
          </p:cNvPr>
          <p:cNvSpPr/>
          <p:nvPr/>
        </p:nvSpPr>
        <p:spPr>
          <a:xfrm>
            <a:off x="9061720" y="5459725"/>
            <a:ext cx="2436884" cy="32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979869-9A57-08CA-F300-D75725E8040D}"/>
              </a:ext>
            </a:extLst>
          </p:cNvPr>
          <p:cNvSpPr txBox="1"/>
          <p:nvPr/>
        </p:nvSpPr>
        <p:spPr>
          <a:xfrm>
            <a:off x="1127135" y="5728787"/>
            <a:ext cx="18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TIME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F3589E-15E1-637A-0576-775FB9C7B01D}"/>
              </a:ext>
            </a:extLst>
          </p:cNvPr>
          <p:cNvCxnSpPr/>
          <p:nvPr/>
        </p:nvCxnSpPr>
        <p:spPr>
          <a:xfrm>
            <a:off x="1847235" y="5922845"/>
            <a:ext cx="90567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95702F-3F0E-EBFE-B29B-24C88DD3D423}"/>
              </a:ext>
            </a:extLst>
          </p:cNvPr>
          <p:cNvCxnSpPr>
            <a:cxnSpLocks/>
          </p:cNvCxnSpPr>
          <p:nvPr/>
        </p:nvCxnSpPr>
        <p:spPr>
          <a:xfrm flipV="1">
            <a:off x="884309" y="1312126"/>
            <a:ext cx="0" cy="2834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6894F6EE-87AF-BCE7-03F1-6CDC9BFC8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5DCE1"/>
              </a:clrFrom>
              <a:clrTo>
                <a:srgbClr val="A5DCE1">
                  <a:alpha val="0"/>
                </a:srgbClr>
              </a:clrTo>
            </a:clrChange>
            <a:alphaModFix amt="35000"/>
          </a:blip>
          <a:srcRect l="15663" r="34241" b="5203"/>
          <a:stretch/>
        </p:blipFill>
        <p:spPr>
          <a:xfrm>
            <a:off x="9064376" y="857633"/>
            <a:ext cx="2434228" cy="4606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552036-322A-06BB-D86E-83A32FAF2FB4}"/>
              </a:ext>
            </a:extLst>
          </p:cNvPr>
          <p:cNvSpPr txBox="1"/>
          <p:nvPr/>
        </p:nvSpPr>
        <p:spPr>
          <a:xfrm>
            <a:off x="1388583" y="2379403"/>
            <a:ext cx="1869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DM Sans" pitchFamily="2" charset="0"/>
              </a:rPr>
              <a:t>Electric Aircraft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1C049E-2410-5760-1F2B-FBF1B0F03A1F}"/>
              </a:ext>
            </a:extLst>
          </p:cNvPr>
          <p:cNvSpPr txBox="1"/>
          <p:nvPr/>
        </p:nvSpPr>
        <p:spPr>
          <a:xfrm>
            <a:off x="2396132" y="1185455"/>
            <a:ext cx="2516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DM Sans" pitchFamily="2" charset="0"/>
              </a:rPr>
              <a:t>Wireless EV Charging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C4DBCB-24CF-300D-4DA8-EEE7C6F62381}"/>
              </a:ext>
            </a:extLst>
          </p:cNvPr>
          <p:cNvSpPr txBox="1"/>
          <p:nvPr/>
        </p:nvSpPr>
        <p:spPr>
          <a:xfrm>
            <a:off x="7531376" y="4216819"/>
            <a:ext cx="3020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DM Sans" pitchFamily="2" charset="0"/>
              </a:rPr>
              <a:t>EV Charging Infrastructure</a:t>
            </a:r>
          </a:p>
        </p:txBody>
      </p:sp>
      <p:pic>
        <p:nvPicPr>
          <p:cNvPr id="53" name="Picture 52" descr="A picture containing text&#10;&#10;AI-generated content may be incorrect.">
            <a:extLst>
              <a:ext uri="{FF2B5EF4-FFF2-40B4-BE49-F238E27FC236}">
                <a16:creationId xmlns:a16="http://schemas.microsoft.com/office/drawing/2014/main" id="{BA5894DB-BCFA-9D3C-F239-FCED91DA48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rcRect l="41819" t="5294" r="18333"/>
          <a:stretch/>
        </p:blipFill>
        <p:spPr>
          <a:xfrm>
            <a:off x="4957009" y="1062628"/>
            <a:ext cx="1842278" cy="437845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33C882-6806-C2F7-A257-169D6CC6058A}"/>
              </a:ext>
            </a:extLst>
          </p:cNvPr>
          <p:cNvSpPr txBox="1"/>
          <p:nvPr/>
        </p:nvSpPr>
        <p:spPr>
          <a:xfrm>
            <a:off x="8065344" y="2788760"/>
            <a:ext cx="3020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DM Sans" pitchFamily="2" charset="0"/>
              </a:rPr>
              <a:t>Wind Power Generation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4C7EB2D-4754-E773-0920-D5BE0162D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7235" y="1595834"/>
            <a:ext cx="9056763" cy="3723751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33294630-37F5-45E8-980C-23B4D16749B9}"/>
              </a:ext>
            </a:extLst>
          </p:cNvPr>
          <p:cNvSpPr/>
          <p:nvPr/>
        </p:nvSpPr>
        <p:spPr>
          <a:xfrm>
            <a:off x="3218871" y="2342854"/>
            <a:ext cx="270588" cy="27058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6B6A1C-71ED-7EC4-0F95-6DD5BFCC9D28}"/>
              </a:ext>
            </a:extLst>
          </p:cNvPr>
          <p:cNvSpPr/>
          <p:nvPr/>
        </p:nvSpPr>
        <p:spPr>
          <a:xfrm>
            <a:off x="4055868" y="1521959"/>
            <a:ext cx="270588" cy="27058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2BD3748-6A04-3461-C1DE-A58FCAD2E543}"/>
              </a:ext>
            </a:extLst>
          </p:cNvPr>
          <p:cNvSpPr/>
          <p:nvPr/>
        </p:nvSpPr>
        <p:spPr>
          <a:xfrm>
            <a:off x="7529966" y="3992003"/>
            <a:ext cx="270588" cy="270588"/>
          </a:xfrm>
          <a:prstGeom prst="ellipse">
            <a:avLst/>
          </a:prstGeom>
          <a:solidFill>
            <a:srgbClr val="BFE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241046-C724-024E-9EDA-874C34C2BEB5}"/>
              </a:ext>
            </a:extLst>
          </p:cNvPr>
          <p:cNvSpPr/>
          <p:nvPr/>
        </p:nvSpPr>
        <p:spPr>
          <a:xfrm>
            <a:off x="9508056" y="312425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954713-EB2A-07BB-5A19-9637F4258A62}"/>
              </a:ext>
            </a:extLst>
          </p:cNvPr>
          <p:cNvSpPr txBox="1"/>
          <p:nvPr/>
        </p:nvSpPr>
        <p:spPr>
          <a:xfrm>
            <a:off x="3301532" y="4390706"/>
            <a:ext cx="2217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DM Sans" pitchFamily="2" charset="0"/>
              </a:rPr>
              <a:t>Hydrogen Vehicles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9AE1F06-5895-93E9-4F93-3892DF4FDA8F}"/>
              </a:ext>
            </a:extLst>
          </p:cNvPr>
          <p:cNvSpPr/>
          <p:nvPr/>
        </p:nvSpPr>
        <p:spPr>
          <a:xfrm>
            <a:off x="5299950" y="4186092"/>
            <a:ext cx="270588" cy="270588"/>
          </a:xfrm>
          <a:prstGeom prst="ellipse">
            <a:avLst/>
          </a:prstGeom>
          <a:solidFill>
            <a:srgbClr val="0028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EBDE11D-F112-F7AE-027B-E384EB2877DE}"/>
              </a:ext>
            </a:extLst>
          </p:cNvPr>
          <p:cNvSpPr txBox="1">
            <a:spLocks/>
          </p:cNvSpPr>
          <p:nvPr/>
        </p:nvSpPr>
        <p:spPr>
          <a:xfrm>
            <a:off x="1295787" y="5454594"/>
            <a:ext cx="2232497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latin typeface="DM Sans" pitchFamily="2" charset="0"/>
              </a:rPr>
              <a:t>Innovation Trigger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6C827A6-4856-25E8-4B2E-7B80E647D857}"/>
              </a:ext>
            </a:extLst>
          </p:cNvPr>
          <p:cNvSpPr txBox="1">
            <a:spLocks/>
          </p:cNvSpPr>
          <p:nvPr/>
        </p:nvSpPr>
        <p:spPr>
          <a:xfrm>
            <a:off x="3689094" y="5454594"/>
            <a:ext cx="1251455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DM Sans" pitchFamily="2" charset="0"/>
              </a:rPr>
              <a:t>Peak of Inflated Expectations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599B8356-A2A2-F46A-E88B-4BB4470D08AA}"/>
              </a:ext>
            </a:extLst>
          </p:cNvPr>
          <p:cNvSpPr txBox="1">
            <a:spLocks/>
          </p:cNvSpPr>
          <p:nvPr/>
        </p:nvSpPr>
        <p:spPr>
          <a:xfrm>
            <a:off x="5120052" y="5454594"/>
            <a:ext cx="1584747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DM Sans" pitchFamily="2" charset="0"/>
              </a:rPr>
              <a:t>Trough of Disillusionment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B9BB6A8-9C01-1405-577B-9F6B5A39BCD1}"/>
              </a:ext>
            </a:extLst>
          </p:cNvPr>
          <p:cNvSpPr txBox="1">
            <a:spLocks/>
          </p:cNvSpPr>
          <p:nvPr/>
        </p:nvSpPr>
        <p:spPr>
          <a:xfrm>
            <a:off x="7022122" y="5454594"/>
            <a:ext cx="1568425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DM Sans" pitchFamily="2" charset="0"/>
              </a:rPr>
              <a:t>Slope of Enlightenment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1156E8-5AA7-77BC-C147-2C9E04B10A53}"/>
              </a:ext>
            </a:extLst>
          </p:cNvPr>
          <p:cNvSpPr txBox="1">
            <a:spLocks/>
          </p:cNvSpPr>
          <p:nvPr/>
        </p:nvSpPr>
        <p:spPr>
          <a:xfrm>
            <a:off x="9448082" y="5454594"/>
            <a:ext cx="1588177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DM Sans" pitchFamily="2" charset="0"/>
              </a:rPr>
              <a:t>Plateau of Productivity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8E0D99-4236-61EF-F03D-AC14A1B5DA3E}"/>
              </a:ext>
            </a:extLst>
          </p:cNvPr>
          <p:cNvCxnSpPr/>
          <p:nvPr/>
        </p:nvCxnSpPr>
        <p:spPr>
          <a:xfrm>
            <a:off x="1031652" y="5463924"/>
            <a:ext cx="10466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3F92149-7891-31F7-6639-32DFB081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/>
          <a:lstStyle/>
          <a:p>
            <a:fld id="{F5B29198-4AE9-B84F-A647-F6ADF541CC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F6771-26AC-BF58-854B-FC54098B6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2C0365-39F2-4472-3679-DA359F3CC3A6}"/>
              </a:ext>
            </a:extLst>
          </p:cNvPr>
          <p:cNvSpPr/>
          <p:nvPr/>
        </p:nvSpPr>
        <p:spPr>
          <a:xfrm>
            <a:off x="4460033" y="1744826"/>
            <a:ext cx="1950098" cy="3381881"/>
          </a:xfrm>
          <a:prstGeom prst="rect">
            <a:avLst/>
          </a:prstGeom>
          <a:solidFill>
            <a:srgbClr val="91F1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AA17B8-2BDE-C817-57E0-B5657F5FF100}"/>
              </a:ext>
            </a:extLst>
          </p:cNvPr>
          <p:cNvSpPr/>
          <p:nvPr/>
        </p:nvSpPr>
        <p:spPr>
          <a:xfrm>
            <a:off x="6382139" y="1744826"/>
            <a:ext cx="989045" cy="3381881"/>
          </a:xfrm>
          <a:prstGeom prst="rect">
            <a:avLst/>
          </a:prstGeom>
          <a:solidFill>
            <a:srgbClr val="FFE06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4274BD-01E0-C645-0B0C-D8B5FD9C55C0}"/>
              </a:ext>
            </a:extLst>
          </p:cNvPr>
          <p:cNvSpPr/>
          <p:nvPr/>
        </p:nvSpPr>
        <p:spPr>
          <a:xfrm>
            <a:off x="7315200" y="1744826"/>
            <a:ext cx="1352939" cy="3381881"/>
          </a:xfrm>
          <a:prstGeom prst="rect">
            <a:avLst/>
          </a:prstGeom>
          <a:solidFill>
            <a:srgbClr val="77D18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95F3B-3FDE-5B84-5314-8498829B2C79}"/>
              </a:ext>
            </a:extLst>
          </p:cNvPr>
          <p:cNvSpPr/>
          <p:nvPr/>
        </p:nvSpPr>
        <p:spPr>
          <a:xfrm>
            <a:off x="8668139" y="1744826"/>
            <a:ext cx="1642640" cy="3381881"/>
          </a:xfrm>
          <a:prstGeom prst="rect">
            <a:avLst/>
          </a:prstGeom>
          <a:solidFill>
            <a:srgbClr val="E2AFD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231668-1D2D-874D-E5AD-A81A9DAFD8A2}"/>
              </a:ext>
            </a:extLst>
          </p:cNvPr>
          <p:cNvSpPr/>
          <p:nvPr/>
        </p:nvSpPr>
        <p:spPr>
          <a:xfrm>
            <a:off x="10282334" y="1679510"/>
            <a:ext cx="1754155" cy="3709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Diagram&#10;&#10;AI-generated content may be incorrect.">
            <a:extLst>
              <a:ext uri="{FF2B5EF4-FFF2-40B4-BE49-F238E27FC236}">
                <a16:creationId xmlns:a16="http://schemas.microsoft.com/office/drawing/2014/main" id="{C9CE544F-D430-9D3F-86CC-A1837E92B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907" y="1367936"/>
            <a:ext cx="796009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6B4401-6C76-D0A0-0A67-CE69C1B60F05}"/>
              </a:ext>
            </a:extLst>
          </p:cNvPr>
          <p:cNvSpPr/>
          <p:nvPr/>
        </p:nvSpPr>
        <p:spPr>
          <a:xfrm>
            <a:off x="4460033" y="5066522"/>
            <a:ext cx="1950098" cy="322372"/>
          </a:xfrm>
          <a:prstGeom prst="rect">
            <a:avLst/>
          </a:prstGeom>
          <a:solidFill>
            <a:srgbClr val="91F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F6602D-B09D-E9F7-25FC-81A71B1AC484}"/>
              </a:ext>
            </a:extLst>
          </p:cNvPr>
          <p:cNvSpPr/>
          <p:nvPr/>
        </p:nvSpPr>
        <p:spPr>
          <a:xfrm>
            <a:off x="6382139" y="5066522"/>
            <a:ext cx="989045" cy="322372"/>
          </a:xfrm>
          <a:prstGeom prst="rect">
            <a:avLst/>
          </a:prstGeom>
          <a:solidFill>
            <a:srgbClr val="FFE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C5178A-621D-DB29-73ED-17B8EEB768BE}"/>
              </a:ext>
            </a:extLst>
          </p:cNvPr>
          <p:cNvSpPr/>
          <p:nvPr/>
        </p:nvSpPr>
        <p:spPr>
          <a:xfrm>
            <a:off x="7315200" y="5066522"/>
            <a:ext cx="1352939" cy="322372"/>
          </a:xfrm>
          <a:prstGeom prst="rect">
            <a:avLst/>
          </a:prstGeom>
          <a:solidFill>
            <a:srgbClr val="77D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B5190-98F5-ED1F-E039-097A0C1CA043}"/>
              </a:ext>
            </a:extLst>
          </p:cNvPr>
          <p:cNvSpPr/>
          <p:nvPr/>
        </p:nvSpPr>
        <p:spPr>
          <a:xfrm>
            <a:off x="8668139" y="5066522"/>
            <a:ext cx="1642640" cy="322372"/>
          </a:xfrm>
          <a:prstGeom prst="rect">
            <a:avLst/>
          </a:prstGeom>
          <a:solidFill>
            <a:srgbClr val="E2AF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F28E4D-1324-6B72-962C-25BF3163C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334443"/>
            <a:ext cx="3850187" cy="410383"/>
          </a:xfrm>
        </p:spPr>
        <p:txBody>
          <a:bodyPr>
            <a:normAutofit/>
          </a:bodyPr>
          <a:lstStyle/>
          <a:p>
            <a:r>
              <a:rPr lang="en-US" dirty="0"/>
              <a:t>Key observations: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73730-DCDC-73B8-5078-178B8801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sdfm.org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AD1FA-C165-5C5A-E74E-5FCC3A4E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198-4AE9-B84F-A647-F6ADF541CC2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C1F6A7-1F54-5948-379D-C47D75B8D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011824"/>
              </p:ext>
            </p:extLst>
          </p:nvPr>
        </p:nvGraphicFramePr>
        <p:xfrm>
          <a:off x="311267" y="1744826"/>
          <a:ext cx="3850187" cy="2834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8913">
                  <a:extLst>
                    <a:ext uri="{9D8B030D-6E8A-4147-A177-3AD203B41FA5}">
                      <a16:colId xmlns:a16="http://schemas.microsoft.com/office/drawing/2014/main" val="488033001"/>
                    </a:ext>
                  </a:extLst>
                </a:gridCol>
                <a:gridCol w="2491274">
                  <a:extLst>
                    <a:ext uri="{9D8B030D-6E8A-4147-A177-3AD203B41FA5}">
                      <a16:colId xmlns:a16="http://schemas.microsoft.com/office/drawing/2014/main" val="2854303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DM Sans" pitchFamily="2" charset="0"/>
                        </a:rPr>
                        <a:t>Innovation Trigger</a:t>
                      </a:r>
                    </a:p>
                    <a:p>
                      <a:endParaRPr lang="en-US" sz="1200">
                        <a:latin typeface="DM San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DM Sans" pitchFamily="2" charset="0"/>
                        </a:rPr>
                        <a:t>Causal AI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DM Sans" pitchFamily="2" charset="0"/>
                        </a:rPr>
                        <a:t>Self-Integrating Applications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7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DM Sans" pitchFamily="2" charset="0"/>
                        </a:rPr>
                        <a:t>Peak of Inflated Expectations</a:t>
                      </a:r>
                    </a:p>
                    <a:p>
                      <a:endParaRPr lang="en-US" sz="1200">
                        <a:latin typeface="DM San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Generative AI in Finance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Retrieval-Augmented Generation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45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DM Sans" pitchFamily="2" charset="0"/>
                        </a:rPr>
                        <a:t>Trough of Disillusionment</a:t>
                      </a:r>
                    </a:p>
                    <a:p>
                      <a:endParaRPr lang="en-US" sz="1200">
                        <a:latin typeface="DM San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Explainable AI in Finance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Citizen Data Science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17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DM Sans" pitchFamily="2" charset="0"/>
                        </a:rPr>
                        <a:t>Slope of Enlightenment</a:t>
                      </a:r>
                    </a:p>
                    <a:p>
                      <a:endParaRPr lang="en-US" sz="1200">
                        <a:latin typeface="DM San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Embedded Analytics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Finance Predictive Analytics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649129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756E3D90-A845-00DC-4B19-ABCD352F168B}"/>
              </a:ext>
            </a:extLst>
          </p:cNvPr>
          <p:cNvSpPr txBox="1">
            <a:spLocks/>
          </p:cNvSpPr>
          <p:nvPr/>
        </p:nvSpPr>
        <p:spPr>
          <a:xfrm>
            <a:off x="2373785" y="-75712"/>
            <a:ext cx="9017338" cy="1006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3C4F"/>
                </a:solidFill>
                <a:latin typeface="Archivo SemiExpanded SemiExpanded ExtraBold" pitchFamily="2" charset="77"/>
                <a:ea typeface="Archivo SemiExpanded SemiExpanded ExtraBold" pitchFamily="2" charset="77"/>
                <a:cs typeface="Archivo SemiExpanded SemiExpanded ExtraBold" pitchFamily="2" charset="77"/>
              </a:defRPr>
            </a:lvl1pPr>
          </a:lstStyle>
          <a:p>
            <a:r>
              <a:rPr lang="en-US"/>
              <a:t>AI Hype in Finance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86CDEE-183F-5E92-64D3-965AA1425310}"/>
              </a:ext>
            </a:extLst>
          </p:cNvPr>
          <p:cNvSpPr/>
          <p:nvPr/>
        </p:nvSpPr>
        <p:spPr>
          <a:xfrm>
            <a:off x="10282334" y="5066522"/>
            <a:ext cx="1754155" cy="32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87379E01-9AC3-9B0A-AE34-CE3EC4377002}"/>
              </a:ext>
            </a:extLst>
          </p:cNvPr>
          <p:cNvSpPr txBox="1">
            <a:spLocks/>
          </p:cNvSpPr>
          <p:nvPr/>
        </p:nvSpPr>
        <p:spPr>
          <a:xfrm>
            <a:off x="4613762" y="5061391"/>
            <a:ext cx="1642639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DM Sans" pitchFamily="2" charset="0"/>
              </a:rPr>
              <a:t>Innovation Trigger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6257B46A-458D-9132-DCBB-7290CA6CE881}"/>
              </a:ext>
            </a:extLst>
          </p:cNvPr>
          <p:cNvSpPr txBox="1">
            <a:spLocks/>
          </p:cNvSpPr>
          <p:nvPr/>
        </p:nvSpPr>
        <p:spPr>
          <a:xfrm>
            <a:off x="6283310" y="5061391"/>
            <a:ext cx="1143226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DM Sans" pitchFamily="2" charset="0"/>
              </a:rPr>
              <a:t>Peak of Inflated Expectations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080AF1D-5F48-319B-E86D-937D2C3AFBB9}"/>
              </a:ext>
            </a:extLst>
          </p:cNvPr>
          <p:cNvSpPr txBox="1">
            <a:spLocks/>
          </p:cNvSpPr>
          <p:nvPr/>
        </p:nvSpPr>
        <p:spPr>
          <a:xfrm>
            <a:off x="7402983" y="5061391"/>
            <a:ext cx="1143226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DM Sans" pitchFamily="2" charset="0"/>
              </a:rPr>
              <a:t>Trough of Disillusionment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BAF8AFF0-30AD-345A-7605-0A283A27EC74}"/>
              </a:ext>
            </a:extLst>
          </p:cNvPr>
          <p:cNvSpPr txBox="1">
            <a:spLocks/>
          </p:cNvSpPr>
          <p:nvPr/>
        </p:nvSpPr>
        <p:spPr>
          <a:xfrm>
            <a:off x="8886550" y="5061391"/>
            <a:ext cx="1143226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DM Sans" pitchFamily="2" charset="0"/>
              </a:rPr>
              <a:t>Slope of Enlightenment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753ACADB-37C2-7159-BB3D-27B99A5FC66B}"/>
              </a:ext>
            </a:extLst>
          </p:cNvPr>
          <p:cNvSpPr txBox="1">
            <a:spLocks/>
          </p:cNvSpPr>
          <p:nvPr/>
        </p:nvSpPr>
        <p:spPr>
          <a:xfrm>
            <a:off x="10668697" y="5061391"/>
            <a:ext cx="1143226" cy="46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DM Sans" pitchFamily="2" charset="77"/>
                <a:ea typeface="DM Sans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DM Sans" pitchFamily="2" charset="0"/>
              </a:rPr>
              <a:t>Plateau of Productivity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99B7A1-46E4-FCC2-D58F-FCB07BC4D8EC}"/>
              </a:ext>
            </a:extLst>
          </p:cNvPr>
          <p:cNvSpPr/>
          <p:nvPr/>
        </p:nvSpPr>
        <p:spPr>
          <a:xfrm>
            <a:off x="5421086" y="3534201"/>
            <a:ext cx="559837" cy="132729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BC297-FE1F-08E7-BF8D-99164FA265A0}"/>
              </a:ext>
            </a:extLst>
          </p:cNvPr>
          <p:cNvSpPr/>
          <p:nvPr/>
        </p:nvSpPr>
        <p:spPr>
          <a:xfrm>
            <a:off x="4906346" y="2471561"/>
            <a:ext cx="1257382" cy="132729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1DE86-D042-DC49-921A-4C66C8099708}"/>
              </a:ext>
            </a:extLst>
          </p:cNvPr>
          <p:cNvSpPr/>
          <p:nvPr/>
        </p:nvSpPr>
        <p:spPr>
          <a:xfrm>
            <a:off x="5775649" y="1744826"/>
            <a:ext cx="984853" cy="132729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92324-FE13-6F58-1ECF-CE7FB48A0CCD}"/>
              </a:ext>
            </a:extLst>
          </p:cNvPr>
          <p:cNvSpPr/>
          <p:nvPr/>
        </p:nvSpPr>
        <p:spPr>
          <a:xfrm>
            <a:off x="4974772" y="2053665"/>
            <a:ext cx="1308538" cy="132729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4FAC6-5287-6989-3381-BD1969BEEBB0}"/>
              </a:ext>
            </a:extLst>
          </p:cNvPr>
          <p:cNvSpPr/>
          <p:nvPr/>
        </p:nvSpPr>
        <p:spPr>
          <a:xfrm>
            <a:off x="7493115" y="3183917"/>
            <a:ext cx="1050616" cy="109789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4E7DE-79FB-C745-A245-3C2E7EBB1659}"/>
              </a:ext>
            </a:extLst>
          </p:cNvPr>
          <p:cNvSpPr/>
          <p:nvPr/>
        </p:nvSpPr>
        <p:spPr>
          <a:xfrm>
            <a:off x="7673536" y="4035023"/>
            <a:ext cx="870195" cy="109789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815CEB-D11B-82EC-4461-E5859F24678D}"/>
              </a:ext>
            </a:extLst>
          </p:cNvPr>
          <p:cNvSpPr/>
          <p:nvPr/>
        </p:nvSpPr>
        <p:spPr>
          <a:xfrm>
            <a:off x="8969827" y="4855671"/>
            <a:ext cx="827316" cy="89107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2B3162-1979-566E-7E81-711AF2DC8844}"/>
              </a:ext>
            </a:extLst>
          </p:cNvPr>
          <p:cNvSpPr/>
          <p:nvPr/>
        </p:nvSpPr>
        <p:spPr>
          <a:xfrm>
            <a:off x="8969827" y="4714923"/>
            <a:ext cx="1143226" cy="111370"/>
          </a:xfrm>
          <a:prstGeom prst="rect">
            <a:avLst/>
          </a:prstGeom>
          <a:noFill/>
          <a:ln w="158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8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4DBF5-2A61-12CA-4D1E-A728D3987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0E178F2-86A0-3B75-7C5D-1C9A2E0AD2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343" r="7343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10671-B32B-1EFE-1474-79CA9255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1159" y="6242461"/>
            <a:ext cx="1642640" cy="258760"/>
          </a:xfrm>
        </p:spPr>
        <p:txBody>
          <a:bodyPr/>
          <a:lstStyle/>
          <a:p>
            <a:fld id="{F5B29198-4AE9-B84F-A647-F6ADF541CC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575F3-90C2-355E-F0F7-52A65269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821" y="6267411"/>
            <a:ext cx="1583724" cy="208860"/>
          </a:xfrm>
        </p:spPr>
        <p:txBody>
          <a:bodyPr/>
          <a:lstStyle/>
          <a:p>
            <a:r>
              <a:rPr lang="en-US"/>
              <a:t>sdfm.org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1FF019-F4F2-2879-6536-359A32B0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11641-682F-30F5-6B2D-C0D59067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2538177"/>
            <a:ext cx="5529697" cy="34240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https://sdfm.org/professional-development/professional-development-institute/</a:t>
            </a:r>
            <a:endParaRPr lang="en-US" sz="19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dirty="0" err="1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Flyvbjerg</a:t>
            </a:r>
            <a:r>
              <a:rPr lang="en-US" sz="19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 B., &amp; Gardner, D. (2023). </a:t>
            </a:r>
            <a:br>
              <a:rPr lang="en-US" sz="19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</a:br>
            <a:r>
              <a:rPr lang="en-US" sz="19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How Big Things Get Done</a:t>
            </a:r>
            <a:r>
              <a:rPr lang="en-US" sz="19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. Currency.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hlinkClick r:id="rId4"/>
              </a:rPr>
              <a:t>https://chat.niprgpt.mil/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https://www.gartner.com/</a:t>
            </a:r>
            <a:endParaRPr lang="en-US" sz="19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92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DFM">
      <a:dk1>
        <a:srgbClr val="000000"/>
      </a:dk1>
      <a:lt1>
        <a:srgbClr val="FFFFFF"/>
      </a:lt1>
      <a:dk2>
        <a:srgbClr val="003C4F"/>
      </a:dk2>
      <a:lt2>
        <a:srgbClr val="FFCC04"/>
      </a:lt2>
      <a:accent1>
        <a:srgbClr val="198CA5"/>
      </a:accent1>
      <a:accent2>
        <a:srgbClr val="F15623"/>
      </a:accent2>
      <a:accent3>
        <a:srgbClr val="349A46"/>
      </a:accent3>
      <a:accent4>
        <a:srgbClr val="38142E"/>
      </a:accent4>
      <a:accent5>
        <a:srgbClr val="494949"/>
      </a:accent5>
      <a:accent6>
        <a:srgbClr val="47E8FF"/>
      </a:accent6>
      <a:hlink>
        <a:srgbClr val="3600CF"/>
      </a:hlink>
      <a:folHlink>
        <a:srgbClr val="B22E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38891DD5727B49A40B0B5A3E7CEA21" ma:contentTypeVersion="14" ma:contentTypeDescription="Create a new document." ma:contentTypeScope="" ma:versionID="192d2d69093dd45a77583f07cc6cd361">
  <xsd:schema xmlns:xsd="http://www.w3.org/2001/XMLSchema" xmlns:xs="http://www.w3.org/2001/XMLSchema" xmlns:p="http://schemas.microsoft.com/office/2006/metadata/properties" xmlns:ns2="13c81847-f230-4b5c-935e-ed874c30701f" xmlns:ns3="97356d69-a7be-46d2-9647-14ed01e1c860" xmlns:ns4="7ab23771-a9d7-4546-8935-7c156ab62ecf" targetNamespace="http://schemas.microsoft.com/office/2006/metadata/properties" ma:root="true" ma:fieldsID="408ab14ee3e4692145771b196cb26a7e" ns2:_="" ns3:_="" ns4:_="">
    <xsd:import namespace="13c81847-f230-4b5c-935e-ed874c30701f"/>
    <xsd:import namespace="97356d69-a7be-46d2-9647-14ed01e1c860"/>
    <xsd:import namespace="7ab23771-a9d7-4546-8935-7c156ab62e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ReviewDate" minOccurs="0"/>
                <xsd:element ref="ns3:NeedsReviewedBy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81847-f230-4b5c-935e-ed874c3070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56d69-a7be-46d2-9647-14ed01e1c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ReviewDate" ma:index="19" nillable="true" ma:displayName="ReviewDate" ma:format="DateOnly" ma:internalName="ReviewDate">
      <xsd:simpleType>
        <xsd:restriction base="dms:DateTime"/>
      </xsd:simpleType>
    </xsd:element>
    <xsd:element name="NeedsReviewedBy" ma:index="20" nillable="true" ma:displayName="NeedsReviewedBy" ma:format="Dropdown" ma:list="UserInfo" ma:SharePointGroup="0" ma:internalName="Needs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3771-a9d7-4546-8935-7c156ab62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c81847-f230-4b5c-935e-ed874c30701f">4S77NF54MM7C-526890170-1373</_dlc_DocId>
    <_dlc_DocIdUrl xmlns="13c81847-f230-4b5c-935e-ed874c30701f">
      <Url>https://usaf.dps.mil/sites/10194/Repository/_layouts/15/DocIdRedir.aspx?ID=4S77NF54MM7C-526890170-1373</Url>
      <Description>4S77NF54MM7C-526890170-1373</Description>
    </_dlc_DocIdUrl>
    <ReviewDate xmlns="97356d69-a7be-46d2-9647-14ed01e1c860" xsi:nil="true"/>
    <NeedsReviewedBy xmlns="97356d69-a7be-46d2-9647-14ed01e1c860">
      <UserInfo>
        <DisplayName/>
        <AccountId xsi:nil="true"/>
        <AccountType/>
      </UserInfo>
    </NeedsReviewedBy>
  </documentManagement>
</p:properties>
</file>

<file path=customXml/itemProps1.xml><?xml version="1.0" encoding="utf-8"?>
<ds:datastoreItem xmlns:ds="http://schemas.openxmlformats.org/officeDocument/2006/customXml" ds:itemID="{A98AE06C-0373-4F0F-9BFD-F3E4F489D08B}">
  <ds:schemaRefs>
    <ds:schemaRef ds:uri="13c81847-f230-4b5c-935e-ed874c30701f"/>
    <ds:schemaRef ds:uri="7ab23771-a9d7-4546-8935-7c156ab62ecf"/>
    <ds:schemaRef ds:uri="97356d69-a7be-46d2-9647-14ed01e1c8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553AB7-B221-4A22-B340-6BF1E69387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42F32-048C-4F9A-A4BC-870774AFBB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007E3E7-EE24-4623-92CC-7FEBF2CA1C6A}">
  <ds:schemaRefs>
    <ds:schemaRef ds:uri="13c81847-f230-4b5c-935e-ed874c30701f"/>
    <ds:schemaRef ds:uri="7ab23771-a9d7-4546-8935-7c156ab62ecf"/>
    <ds:schemaRef ds:uri="97356d69-a7be-46d2-9647-14ed01e1c8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318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Archivo SemiExpanded SemiExpanded</vt:lpstr>
      <vt:lpstr>Archivo SemiExpanded SemiExpanded ExtraBold</vt:lpstr>
      <vt:lpstr>Arial</vt:lpstr>
      <vt:lpstr>Calibri</vt:lpstr>
      <vt:lpstr>DM Sans</vt:lpstr>
      <vt:lpstr>Open Sans</vt:lpstr>
      <vt:lpstr>Office Theme</vt:lpstr>
      <vt:lpstr>Understanding  Technology Hype </vt:lpstr>
      <vt:lpstr>Background</vt:lpstr>
      <vt:lpstr>Overview</vt:lpstr>
      <vt:lpstr>What is Hype?</vt:lpstr>
      <vt:lpstr>Hype Cycle</vt:lpstr>
      <vt:lpstr>Hype Cycle Examples in Transportation/Energy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Placement Shown Here for Reference and Placement</dc:title>
  <dc:creator>Nathan Fisher</dc:creator>
  <cp:lastModifiedBy>COIL, SHAWN E CTR USAF AFDW SAF/FMIE DEAMS FMO</cp:lastModifiedBy>
  <cp:revision>3</cp:revision>
  <dcterms:created xsi:type="dcterms:W3CDTF">2024-02-21T16:33:11Z</dcterms:created>
  <dcterms:modified xsi:type="dcterms:W3CDTF">2025-03-04T14:12:57Z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0x010100BD38891DD5727B49A40B0B5A3E7CEA21</vt:lpwstr>
  </property>
  <property fmtid="{D5CDD505-2E9C-101B-9397-08002B2CF9AE}" pid="3" name="_dlc_DocIdItemGuid">
    <vt:lpwstr>2f02805b-076d-46fc-b212-986199d8b60c</vt:lpwstr>
  </property>
</Properties>
</file>