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662" r:id="rId2"/>
    <p:sldId id="2147471470" r:id="rId3"/>
    <p:sldId id="267" r:id="rId4"/>
    <p:sldId id="275" r:id="rId5"/>
    <p:sldId id="274" r:id="rId6"/>
    <p:sldId id="260" r:id="rId7"/>
    <p:sldId id="287" r:id="rId8"/>
    <p:sldId id="288" r:id="rId9"/>
    <p:sldId id="266" r:id="rId10"/>
    <p:sldId id="261" r:id="rId11"/>
    <p:sldId id="289" r:id="rId12"/>
    <p:sldId id="262" r:id="rId13"/>
    <p:sldId id="263" r:id="rId14"/>
    <p:sldId id="264" r:id="rId15"/>
    <p:sldId id="265" r:id="rId16"/>
    <p:sldId id="286" r:id="rId17"/>
    <p:sldId id="282" r:id="rId18"/>
    <p:sldId id="283" r:id="rId19"/>
    <p:sldId id="270" r:id="rId20"/>
    <p:sldId id="273" r:id="rId21"/>
    <p:sldId id="285" r:id="rId22"/>
    <p:sldId id="214747147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68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A09530-8961-4209-A07E-4CBB2808BF33}" v="4" dt="2025-01-29T14:37:25.7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1304" autoAdjust="0"/>
  </p:normalViewPr>
  <p:slideViewPr>
    <p:cSldViewPr snapToGrid="0">
      <p:cViewPr varScale="1">
        <p:scale>
          <a:sx n="70" d="100"/>
          <a:sy n="70" d="100"/>
        </p:scale>
        <p:origin x="10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190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IL, SHAWN E CTR USAF AFDW SAF/FMIE DEAMS FMO" userId="87e26c44-d3ae-420c-9ad3-bdb4321f521c" providerId="ADAL" clId="{FEA09530-8961-4209-A07E-4CBB2808BF33}"/>
    <pc:docChg chg="undo custSel addSld delSld modSld">
      <pc:chgData name="COIL, SHAWN E CTR USAF AFDW SAF/FMIE DEAMS FMO" userId="87e26c44-d3ae-420c-9ad3-bdb4321f521c" providerId="ADAL" clId="{FEA09530-8961-4209-A07E-4CBB2808BF33}" dt="2025-01-29T14:37:31.657" v="33" actId="47"/>
      <pc:docMkLst>
        <pc:docMk/>
      </pc:docMkLst>
      <pc:sldChg chg="delSp add setBg delDesignElem">
        <pc:chgData name="COIL, SHAWN E CTR USAF AFDW SAF/FMIE DEAMS FMO" userId="87e26c44-d3ae-420c-9ad3-bdb4321f521c" providerId="ADAL" clId="{FEA09530-8961-4209-A07E-4CBB2808BF33}" dt="2025-01-28T22:04:32.945" v="1"/>
        <pc:sldMkLst>
          <pc:docMk/>
          <pc:sldMk cId="4020766903" sldId="662"/>
        </pc:sldMkLst>
        <pc:spChg chg="del">
          <ac:chgData name="COIL, SHAWN E CTR USAF AFDW SAF/FMIE DEAMS FMO" userId="87e26c44-d3ae-420c-9ad3-bdb4321f521c" providerId="ADAL" clId="{FEA09530-8961-4209-A07E-4CBB2808BF33}" dt="2025-01-28T22:04:32.945" v="1"/>
          <ac:spMkLst>
            <pc:docMk/>
            <pc:sldMk cId="4020766903" sldId="662"/>
            <ac:spMk id="12" creationId="{2CB962CF-61A3-4EF9-94F6-7C59B0329524}"/>
          </ac:spMkLst>
        </pc:spChg>
      </pc:sldChg>
      <pc:sldChg chg="addSp delSp modSp add mod">
        <pc:chgData name="COIL, SHAWN E CTR USAF AFDW SAF/FMIE DEAMS FMO" userId="87e26c44-d3ae-420c-9ad3-bdb4321f521c" providerId="ADAL" clId="{FEA09530-8961-4209-A07E-4CBB2808BF33}" dt="2025-01-28T22:09:49.399" v="27" actId="14100"/>
        <pc:sldMkLst>
          <pc:docMk/>
          <pc:sldMk cId="2471282924" sldId="2147471470"/>
        </pc:sldMkLst>
        <pc:spChg chg="del">
          <ac:chgData name="COIL, SHAWN E CTR USAF AFDW SAF/FMIE DEAMS FMO" userId="87e26c44-d3ae-420c-9ad3-bdb4321f521c" providerId="ADAL" clId="{FEA09530-8961-4209-A07E-4CBB2808BF33}" dt="2025-01-28T22:08:27.236" v="9" actId="478"/>
          <ac:spMkLst>
            <pc:docMk/>
            <pc:sldMk cId="2471282924" sldId="2147471470"/>
            <ac:spMk id="2" creationId="{6FCE15CC-6923-930E-F253-174A3F51B404}"/>
          </ac:spMkLst>
        </pc:spChg>
        <pc:spChg chg="add del mod">
          <ac:chgData name="COIL, SHAWN E CTR USAF AFDW SAF/FMIE DEAMS FMO" userId="87e26c44-d3ae-420c-9ad3-bdb4321f521c" providerId="ADAL" clId="{FEA09530-8961-4209-A07E-4CBB2808BF33}" dt="2025-01-28T22:08:20.361" v="7" actId="22"/>
          <ac:spMkLst>
            <pc:docMk/>
            <pc:sldMk cId="2471282924" sldId="2147471470"/>
            <ac:spMk id="4" creationId="{DBAA113D-007A-E37E-0D33-FAFAB5D84D9D}"/>
          </ac:spMkLst>
        </pc:spChg>
        <pc:picChg chg="del">
          <ac:chgData name="COIL, SHAWN E CTR USAF AFDW SAF/FMIE DEAMS FMO" userId="87e26c44-d3ae-420c-9ad3-bdb4321f521c" providerId="ADAL" clId="{FEA09530-8961-4209-A07E-4CBB2808BF33}" dt="2025-01-28T22:06:24.683" v="3" actId="478"/>
          <ac:picMkLst>
            <pc:docMk/>
            <pc:sldMk cId="2471282924" sldId="2147471470"/>
            <ac:picMk id="5" creationId="{C5E9A45B-77C2-5638-6CCD-193364B4D0CE}"/>
          </ac:picMkLst>
        </pc:picChg>
        <pc:picChg chg="del">
          <ac:chgData name="COIL, SHAWN E CTR USAF AFDW SAF/FMIE DEAMS FMO" userId="87e26c44-d3ae-420c-9ad3-bdb4321f521c" providerId="ADAL" clId="{FEA09530-8961-4209-A07E-4CBB2808BF33}" dt="2025-01-28T22:07:21.620" v="4" actId="478"/>
          <ac:picMkLst>
            <pc:docMk/>
            <pc:sldMk cId="2471282924" sldId="2147471470"/>
            <ac:picMk id="7" creationId="{2D4BE576-4701-BF25-3CFE-C1CE8CBDBB03}"/>
          </ac:picMkLst>
        </pc:picChg>
        <pc:picChg chg="add mod">
          <ac:chgData name="COIL, SHAWN E CTR USAF AFDW SAF/FMIE DEAMS FMO" userId="87e26c44-d3ae-420c-9ad3-bdb4321f521c" providerId="ADAL" clId="{FEA09530-8961-4209-A07E-4CBB2808BF33}" dt="2025-01-28T22:09:41.534" v="26" actId="14100"/>
          <ac:picMkLst>
            <pc:docMk/>
            <pc:sldMk cId="2471282924" sldId="2147471470"/>
            <ac:picMk id="8" creationId="{2DDDB875-5CFF-63F9-BD07-0C73AA4CE336}"/>
          </ac:picMkLst>
        </pc:picChg>
        <pc:picChg chg="add mod ord">
          <ac:chgData name="COIL, SHAWN E CTR USAF AFDW SAF/FMIE DEAMS FMO" userId="87e26c44-d3ae-420c-9ad3-bdb4321f521c" providerId="ADAL" clId="{FEA09530-8961-4209-A07E-4CBB2808BF33}" dt="2025-01-28T22:09:49.399" v="27" actId="14100"/>
          <ac:picMkLst>
            <pc:docMk/>
            <pc:sldMk cId="2471282924" sldId="2147471470"/>
            <ac:picMk id="10" creationId="{A327151D-DCF1-99C8-A5E5-BB4C866A6921}"/>
          </ac:picMkLst>
        </pc:picChg>
      </pc:sldChg>
      <pc:sldChg chg="modSp add del mod">
        <pc:chgData name="COIL, SHAWN E CTR USAF AFDW SAF/FMIE DEAMS FMO" userId="87e26c44-d3ae-420c-9ad3-bdb4321f521c" providerId="ADAL" clId="{FEA09530-8961-4209-A07E-4CBB2808BF33}" dt="2025-01-29T14:37:31.657" v="33" actId="47"/>
        <pc:sldMkLst>
          <pc:docMk/>
          <pc:sldMk cId="3921559513" sldId="2147471471"/>
        </pc:sldMkLst>
        <pc:spChg chg="mod">
          <ac:chgData name="COIL, SHAWN E CTR USAF AFDW SAF/FMIE DEAMS FMO" userId="87e26c44-d3ae-420c-9ad3-bdb4321f521c" providerId="ADAL" clId="{FEA09530-8961-4209-A07E-4CBB2808BF33}" dt="2025-01-29T14:36:39.868" v="32" actId="20577"/>
          <ac:spMkLst>
            <pc:docMk/>
            <pc:sldMk cId="3921559513" sldId="2147471471"/>
            <ac:spMk id="4" creationId="{859259C7-BDC8-82F1-BD0D-B9F48A0D3FB6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20:32:22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20:34:12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11A1BF-6045-496C-ABC7-28D038837743}" type="datetimeFigureOut">
              <a:rPr lang="en-US" smtClean="0"/>
              <a:t>1/29/2025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267EE8-8162-4CE7-97C4-E88F248271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042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sp.cce.af.mil/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sp.cce.af.mil/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file:///\\ZHTV-FS-606V\SAF\GROUPS\AFFSO\SYSTEMS\CSP_CRMS\Helpdesk\How%20To\Register_Update%20a%20CSP%20Profile\How%20to%20Register_Update%20Profile%20in%20CSP.docx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sp.cce.af.mil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sp.cce.af.mil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267EE8-8162-4CE7-97C4-E88F2482712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6181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Financial Liability Investigator will complete the details of the investigation.  By selecting yes to any of the following, the investigation will follow the Formal Investigation workflow.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267EE8-8162-4CE7-97C4-E88F2482712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3728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Status bar, details, files, findings and recommendations, discussions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267EE8-8162-4CE7-97C4-E88F2482712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1037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267EE8-8162-4CE7-97C4-E88F2482712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7536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A325C6-C232-99C6-BF90-A07C828B21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5B0156-62A9-F527-D6F9-24E42F2729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809DCB-1ADC-6A76-C4F4-713E7F3B8D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1805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 Financial Liability Investigation (FLI)/Report of Survey (ROS) module is an innovative approach created for the </a:t>
            </a:r>
            <a:r>
              <a:rPr lang="en-US" sz="1200" u="sng" dirty="0">
                <a:solidFill>
                  <a:srgbClr val="467886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CSP</a:t>
            </a:r>
            <a:r>
              <a:rPr lang="en-US" sz="12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application in 2024 for overseeing investigations related to the loss, damage, or theft of equipment.  </a:t>
            </a:r>
            <a:br>
              <a:rPr lang="en-US" sz="12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US" sz="12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 FLI/ROS module digitalizes the current paper-based FLI/ROS process and provides a centralized location for the management of investigative documentation and communications, providing a level of oversight to installations which was previously unattainable.  </a:t>
            </a:r>
            <a:br>
              <a:rPr lang="en-US" sz="12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US" sz="12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 ultimate product of the FLI/ROS process is the generation of the </a:t>
            </a:r>
            <a:r>
              <a:rPr lang="en-US" sz="12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DD Form 200</a:t>
            </a:r>
            <a:r>
              <a:rPr lang="en-US" sz="12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(Financial Liability Investigation of Property Loss).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718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 Financial Liability Investigation (FLI)/Report of Survey (ROS) module is an innovative approach created for the </a:t>
            </a:r>
            <a:r>
              <a:rPr lang="en-US" sz="1200" u="sng" dirty="0">
                <a:solidFill>
                  <a:srgbClr val="467886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CSP</a:t>
            </a:r>
            <a:r>
              <a:rPr lang="en-US" sz="12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application in 2024 for overseeing investigations related to the loss, damage, or theft of equipment.  </a:t>
            </a:r>
            <a:br>
              <a:rPr lang="en-US" sz="12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US" sz="12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 FLI/ROS module digitalizes the current paper-based FLI/ROS process and provides a centralized location for the management of investigative documentation and communications, providing a level of oversight to installations which was previously unattainable.  </a:t>
            </a:r>
            <a:br>
              <a:rPr lang="en-US" sz="12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US" sz="12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 ultimate product of the FLI/ROS process is the generation of the </a:t>
            </a:r>
            <a:r>
              <a:rPr lang="en-US" sz="12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DD Form 200</a:t>
            </a:r>
            <a:r>
              <a:rPr lang="en-US" sz="12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(Financial Liability Investigation of Property Loss).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9370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ROS Owner role is a </a:t>
            </a:r>
            <a:r>
              <a:rPr lang="en-US" b="1" dirty="0"/>
              <a:t>RESTRICTED role </a:t>
            </a:r>
            <a:r>
              <a:rPr lang="en-US" dirty="0"/>
              <a:t>specific to the </a:t>
            </a:r>
            <a:r>
              <a:rPr lang="en-US" b="1" dirty="0"/>
              <a:t>FLI/ROS module</a:t>
            </a:r>
            <a:r>
              <a:rPr lang="en-US" dirty="0"/>
              <a:t>.  As mentioned before, a DD2875 is required to be assigned this role.  </a:t>
            </a:r>
            <a:br>
              <a:rPr lang="en-US" dirty="0"/>
            </a:br>
            <a:endParaRPr lang="en-US" dirty="0"/>
          </a:p>
          <a:p>
            <a:r>
              <a:rPr lang="en-US" dirty="0"/>
              <a:t>The Applicant must have a </a:t>
            </a:r>
            <a:r>
              <a:rPr lang="en-US" dirty="0">
                <a:hlinkClick r:id="rId3" action="ppaction://hlinkfile"/>
              </a:rPr>
              <a:t>CSP profile registered </a:t>
            </a:r>
            <a:r>
              <a:rPr lang="en-US" dirty="0"/>
              <a:t>to be assigned role.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5831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Go to  the ServiceNow ticketing system.  The link on the slide is clickable </a:t>
            </a:r>
          </a:p>
          <a:p>
            <a:pPr marL="228600" indent="-228600">
              <a:buAutoNum type="arabicPeriod"/>
            </a:pPr>
            <a:r>
              <a:rPr lang="en-US" dirty="0"/>
              <a:t>Select ‘Open a Ticket’.</a:t>
            </a:r>
          </a:p>
          <a:p>
            <a:r>
              <a:rPr lang="en-US" dirty="0"/>
              <a:t>3.  Select the ‘CSP’ system tile.  Some demographic information auto-populates for submitter.  If the default email is incorrect, please update the government email, as applies.  This is where emails from ticketing system about the access request are sent!</a:t>
            </a:r>
          </a:p>
          <a:p>
            <a:r>
              <a:rPr lang="en-US" dirty="0"/>
              <a:t>4.  Select ‘Account Management’ under ‘Option’ drop-down.</a:t>
            </a:r>
          </a:p>
          <a:p>
            <a:r>
              <a:rPr lang="en-US" dirty="0"/>
              <a:t>5.  Select ‘Account Creation’ or ‘Account Modification’ under ‘Account Management Options’ drop-down, as applies to having existing CSP roles assigned.  Either option will be processed.</a:t>
            </a:r>
          </a:p>
          <a:p>
            <a:r>
              <a:rPr lang="en-US" dirty="0"/>
              <a:t>7.  Attach the DD 2875 to the ticket.</a:t>
            </a:r>
          </a:p>
          <a:p>
            <a:r>
              <a:rPr lang="en-US" dirty="0"/>
              <a:t>8.  Select ‘Submit’. 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 conformation email with the ServiceNow ticket number will be sent to the Submitter’s designated email address for tracking.  Processing is typically completed within 1-2 business days.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7846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267EE8-8162-4CE7-97C4-E88F24827126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386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522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 Financial Liability Investigation (FLI)/Report of Survey (ROS) module is an innovative approach created for the </a:t>
            </a:r>
            <a:r>
              <a:rPr lang="en-US" sz="1200" u="sng" dirty="0">
                <a:solidFill>
                  <a:srgbClr val="467886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CSP</a:t>
            </a:r>
            <a:r>
              <a:rPr lang="en-US" sz="12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application in 2024 for overseeing investigations related to the loss, damage, or theft of equipment.  </a:t>
            </a:r>
            <a:br>
              <a:rPr lang="en-US" sz="12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US" sz="12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 FLI/ROS module digitalizes the current paper-based FLI/ROS process and provides a centralized location for the management of investigative documentation and communications, providing a level of oversight to installations which was previously unattainable.  </a:t>
            </a:r>
            <a:br>
              <a:rPr lang="en-US" sz="12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US" sz="12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 ultimate product of the FLI/ROS process is the generation of the </a:t>
            </a:r>
            <a:r>
              <a:rPr lang="en-US" sz="12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DD Form 200</a:t>
            </a:r>
            <a:r>
              <a:rPr lang="en-US" sz="12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(Financial Liability Investigation of Property Loss).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080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 Financial Liability Investigation (FLI)/Report of Survey (ROS) module is an innovative approach created for the </a:t>
            </a:r>
            <a:r>
              <a:rPr lang="en-US" sz="1200" u="sng" dirty="0">
                <a:solidFill>
                  <a:srgbClr val="467886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CSP</a:t>
            </a:r>
            <a:r>
              <a:rPr lang="en-US" sz="12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application in 2024 for overseeing investigations related to the loss, damage, or theft of equipment.  </a:t>
            </a:r>
            <a:br>
              <a:rPr lang="en-US" sz="12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US" sz="12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 FLI/ROS module digitalizes the current paper-based FLI/ROS process and provides a centralized location for the management of investigative documentation and communications, providing a level of oversight to installations which was previously unattainable.  </a:t>
            </a:r>
            <a:br>
              <a:rPr lang="en-US" sz="12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US" sz="12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 ultimate product of the FLI/ROS process is the generation of the </a:t>
            </a:r>
            <a:r>
              <a:rPr lang="en-US" sz="12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DD Form 200</a:t>
            </a:r>
            <a:r>
              <a:rPr lang="en-US" sz="12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(Financial Liability Investigation of Property Loss).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219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267EE8-8162-4CE7-97C4-E88F2482712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2172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62D1B8-A2DF-DF2A-2285-11E670CDCF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7B8C42-DB90-9EBB-7E0C-BDBA5E8841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BEA65A-A77A-F518-2BE2-6E9345EC5F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6F1BDB-215C-3081-5DFA-F77537AEE4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267EE8-8162-4CE7-97C4-E88F2482712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4348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1CFF4A-E2CB-6EE8-DC2F-9CD0A90DAA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BFA73B-13E4-AC2A-A17B-7AB9ED55BE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BBFC340-296C-EBF0-83BC-00EA986720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241A5B-7097-AE20-5B4A-508813C964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267EE8-8162-4CE7-97C4-E88F2482712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316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267EE8-8162-4CE7-97C4-E88F2482712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3276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One or more items may be logged on an investigation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267EE8-8162-4CE7-97C4-E88F2482712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655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A832C-0F79-77A5-671F-EB0AB6B9D6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2C3C54-6C11-01F3-ED2F-7FB36C7D1A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D1B530-DA90-27F8-60B3-3F900D635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D52C5-7901-409B-AA89-7291AA8611EF}" type="datetimeFigureOut">
              <a:rPr lang="en-US" smtClean="0"/>
              <a:t>1/29/2025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DBAC76-3FE2-877A-7CB3-8AA92084F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3C75EB-8FEB-F52B-94B4-953163DFF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0CB3C-7DCA-4BED-A65B-E614FE51B1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105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CB5B5-47B5-2B57-5282-224F85C15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AA8DC9-4428-2981-5539-AD0D70023C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C93804-2C75-7C90-A949-0EC0ECBD1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D52C5-7901-409B-AA89-7291AA8611EF}" type="datetimeFigureOut">
              <a:rPr lang="en-US" smtClean="0"/>
              <a:t>1/29/2025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2D2A6-A17A-8AAF-1D11-225830B59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7F2696-F03E-1410-040D-DD09313CD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0CB3C-7DCA-4BED-A65B-E614FE51B1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623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E00D43-F671-A859-6624-5597D2DB17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161919-5B89-D03A-CE6A-67FD28ADB4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F7754D-35BC-90F4-935E-69AAD2F54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D52C5-7901-409B-AA89-7291AA8611EF}" type="datetimeFigureOut">
              <a:rPr lang="en-US" smtClean="0"/>
              <a:t>1/29/2025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2DEF94-694D-A723-2BFE-C3AB6EB65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DF04A5-379B-DBE5-FD1C-8AC33690E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0CB3C-7DCA-4BED-A65B-E614FE51B1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769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/>
        </p:nvSpPr>
        <p:spPr bwMode="auto">
          <a:xfrm>
            <a:off x="508000" y="6451600"/>
            <a:ext cx="11176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693333" y="1233489"/>
            <a:ext cx="8737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000" b="1" i="1" dirty="0">
                <a:solidFill>
                  <a:srgbClr val="000000"/>
                </a:solidFill>
                <a:latin typeface="Century Schoolbook" pitchFamily="18" charset="0"/>
              </a:rPr>
              <a:t>I n t e g r i t y  -  S e r v i c e  -  E x c e l l e n c e</a:t>
            </a: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508000" y="1231900"/>
            <a:ext cx="11176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50191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368301" y="1962150"/>
            <a:ext cx="11315700" cy="1600200"/>
          </a:xfrm>
        </p:spPr>
        <p:txBody>
          <a:bodyPr/>
          <a:lstStyle>
            <a:lvl1pPr>
              <a:defRPr sz="4400" i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As of: 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B52353D-425F-4072-8260-A884CE034DE4}" type="slidenum">
              <a:rPr lang="en-US" altLang="en-US"/>
              <a:pPr/>
              <a:t>‹#›</a:t>
            </a:fld>
            <a:endParaRPr lang="en-US" altLang="en-US" dirty="0">
              <a:solidFill>
                <a:srgbClr val="808080"/>
              </a:solidFill>
            </a:endParaRPr>
          </a:p>
        </p:txBody>
      </p:sp>
      <p:pic>
        <p:nvPicPr>
          <p:cNvPr id="10" name="Picture 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524" y="3725592"/>
            <a:ext cx="3473451" cy="260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4"/>
          <p:cNvSpPr txBox="1">
            <a:spLocks noChangeArrowheads="1"/>
          </p:cNvSpPr>
          <p:nvPr userDrawn="1"/>
        </p:nvSpPr>
        <p:spPr bwMode="auto">
          <a:xfrm>
            <a:off x="508000" y="500063"/>
            <a:ext cx="11176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600" b="1" i="1" dirty="0"/>
              <a:t>Department of the Air Force</a:t>
            </a:r>
          </a:p>
        </p:txBody>
      </p:sp>
    </p:spTree>
    <p:extLst>
      <p:ext uri="{BB962C8B-B14F-4D97-AF65-F5344CB8AC3E}">
        <p14:creationId xmlns:p14="http://schemas.microsoft.com/office/powerpoint/2010/main" val="3772435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101C8-DAE2-9B49-157E-73DE4C020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9D348-E34F-B6EF-F4C8-0388E19B47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C36A9-0F62-0584-2B49-B07FBEB5E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D52C5-7901-409B-AA89-7291AA8611EF}" type="datetimeFigureOut">
              <a:rPr lang="en-US" smtClean="0"/>
              <a:t>1/29/2025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B5029-AA96-6481-DBD4-BD88509D6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5EC249-EA4B-DFF0-CD8E-0503BBF7B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0CB3C-7DCA-4BED-A65B-E614FE51B1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132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3E785-D3D9-D529-5FD8-E14000093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335C6C-44D6-66D6-1CAE-B53BFBDA84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376B1-48C4-A0FF-48FB-B91EDFB98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D52C5-7901-409B-AA89-7291AA8611EF}" type="datetimeFigureOut">
              <a:rPr lang="en-US" smtClean="0"/>
              <a:t>1/29/2025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39F6F1-DB76-D804-6B43-E602D0EA5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122E59-CAF8-6106-FF14-A5728DC10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0CB3C-7DCA-4BED-A65B-E614FE51B1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817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60B33-0495-197B-BBFD-ACFA7FD62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17471B-FDF6-495B-8BAF-844BFC94E5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E96A00-1EAC-F4D4-C08E-165A51C0FC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611A01-43D2-2220-8A1F-7E8C27A56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D52C5-7901-409B-AA89-7291AA8611EF}" type="datetimeFigureOut">
              <a:rPr lang="en-US" smtClean="0"/>
              <a:t>1/29/2025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7C0B52-C155-B1A6-01A0-FA6563E78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E10C2E-E72F-1F78-4C67-58D0C1A68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0CB3C-7DCA-4BED-A65B-E614FE51B1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696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92562-56A7-C202-D1F0-E1C20A5BE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BA886F-FE00-9A4B-948C-F1BDB1A917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4D73DA-0F0D-BF12-2E75-F40000341F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871070-869B-C134-AEC4-B07D875B50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D1574B-38CE-69FE-F1D3-A1088301F3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A91435-EFCB-B3A7-BADD-CACC75FDD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D52C5-7901-409B-AA89-7291AA8611EF}" type="datetimeFigureOut">
              <a:rPr lang="en-US" smtClean="0"/>
              <a:t>1/29/2025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0F2A19-D367-1DE6-1AC7-EA224C330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D6AD82-0441-18EF-4AD4-79C466528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0CB3C-7DCA-4BED-A65B-E614FE51B1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571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B4BAB-5139-BB98-C624-88EE42A9A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296C0F-536E-441B-4640-3C4A2CFFC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D52C5-7901-409B-AA89-7291AA8611EF}" type="datetimeFigureOut">
              <a:rPr lang="en-US" smtClean="0"/>
              <a:t>1/29/2025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FA376C-4526-FD7B-5B09-506DC3F1F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AB9005-3373-3D4F-FFD9-8FDFEBDE1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0CB3C-7DCA-4BED-A65B-E614FE51B1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898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3008E9-330E-ED4C-FA1B-3BB7FBFE4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D52C5-7901-409B-AA89-7291AA8611EF}" type="datetimeFigureOut">
              <a:rPr lang="en-US" smtClean="0"/>
              <a:t>1/29/2025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536475-1AF8-01D9-1FEA-390E64182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CEC7A7-8164-455A-A723-323133329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0CB3C-7DCA-4BED-A65B-E614FE51B1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27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7E479-580A-70C1-5E62-C4A305A18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04A126-AA6C-FE91-7B4C-D1DF7E497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74E243-978F-1697-902A-E6BD8EE8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D44FB6-0081-8236-1558-C4E0EAC18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D52C5-7901-409B-AA89-7291AA8611EF}" type="datetimeFigureOut">
              <a:rPr lang="en-US" smtClean="0"/>
              <a:t>1/29/2025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688C1F-2A45-8EFE-AE1A-73A114B20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CBA5C7-4D7B-0E51-C91F-6943A4D3A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0CB3C-7DCA-4BED-A65B-E614FE51B1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196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44479-8DA8-4351-6C58-98DABE16F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7C9AF7-42FD-B21A-96E9-F9E183DAAA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60BB7D-FD99-FED7-53F9-236F33647C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25D2D5-6141-107B-93B8-31E6B68B9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D52C5-7901-409B-AA89-7291AA8611EF}" type="datetimeFigureOut">
              <a:rPr lang="en-US" smtClean="0"/>
              <a:t>1/29/2025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4A7BD1-41DF-5AFF-3974-76CF8489B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83BF39-0753-8D73-8ABB-93D7B7232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0CB3C-7DCA-4BED-A65B-E614FE51B1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348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D1E21B-A2B6-8B73-BF79-A3645961C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6E972E-467A-3FCB-4512-F8EDF368E6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29AF3B-CCD1-33AB-EF79-5552A21488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9AD52C5-7901-409B-AA89-7291AA8611EF}" type="datetimeFigureOut">
              <a:rPr lang="en-US" smtClean="0"/>
              <a:t>1/29/2025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A5C0E5-1CFD-8C6C-3CF7-C6F25761F7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2A2B51-968B-5E1C-D504-AD802784D9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80CB3C-7DCA-4BED-A65B-E614FE51B1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891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7.jpe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file:///\\ZHTV-FS-606V\SAF\GROUPS\AFFSO\SYSTEMS\CSP_CRMS\Helpdesk\How%20To\Register_Update%20a%20CSP%20Profile\How%20to%20Register_Update%20Profile%20in%20CSP.docx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s://c1snow.cce.af.mil/saffm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mailto:sarah.green.14.ctr@us.af.mil" TargetMode="External"/><Relationship Id="rId3" Type="http://schemas.openxmlformats.org/officeDocument/2006/relationships/hyperlink" Target="https://https/c1snow.cce.af.mil/saffm" TargetMode="External"/><Relationship Id="rId7" Type="http://schemas.openxmlformats.org/officeDocument/2006/relationships/hyperlink" Target="mailto:adriana.seppala.1@us.af.mil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ricardo.stephens.1@us.af.mil" TargetMode="External"/><Relationship Id="rId11" Type="http://schemas.openxmlformats.org/officeDocument/2006/relationships/image" Target="../media/image6.jpeg"/><Relationship Id="rId5" Type="http://schemas.openxmlformats.org/officeDocument/2006/relationships/hyperlink" Target="mailto:sheila.giovingo@us.af.mil" TargetMode="External"/><Relationship Id="rId10" Type="http://schemas.openxmlformats.org/officeDocument/2006/relationships/image" Target="../media/image7.jpeg"/><Relationship Id="rId4" Type="http://schemas.openxmlformats.org/officeDocument/2006/relationships/hyperlink" Target="file:///\\ZHTV-FS-606V\SAF\GROUPS\AFFSO\SYSTEMS\CSP_CRMS\Helpdesk\How%20To\Submitting%20ServiceNow%20Helpdesk%20Ticket\Creating%20Tickets%20in%20ServiceNow%20for%20CSP.docx" TargetMode="External"/><Relationship Id="rId9" Type="http://schemas.openxmlformats.org/officeDocument/2006/relationships/hyperlink" Target="mailto:michelle.souza.ctr@us.af.mil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30.png"/><Relationship Id="rId4" Type="http://schemas.openxmlformats.org/officeDocument/2006/relationships/customXml" Target="../ink/ink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s://csp.cce.af.mil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C2BE89C-A422-D4AC-EC9C-01C986171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337"/>
            <a:ext cx="6797405" cy="1651404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3333CC"/>
                </a:solidFill>
              </a:rPr>
              <a:t>AVIATION CHAPTER</a:t>
            </a:r>
            <a:br>
              <a:rPr lang="en-US" sz="4000" dirty="0"/>
            </a:br>
            <a:r>
              <a:rPr lang="en-US" sz="4000" dirty="0"/>
              <a:t>LUNCH and LEARN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959527-4066-ECDC-A6CC-3B4F04FBF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01330"/>
            <a:ext cx="6797405" cy="3719384"/>
          </a:xfrm>
        </p:spPr>
        <p:txBody>
          <a:bodyPr>
            <a:normAutofit/>
          </a:bodyPr>
          <a:lstStyle/>
          <a:p>
            <a:r>
              <a:rPr lang="en-US" sz="1700" dirty="0"/>
              <a:t>Please join us on 29 Jan 25 for another informative Lunch and Learn at 11:30 to 1:00</a:t>
            </a:r>
          </a:p>
          <a:p>
            <a:r>
              <a:rPr lang="en-US" sz="1700" dirty="0"/>
              <a:t>Ms. Sheila Giovingo AFDW SAF/FMIN/AFFSO</a:t>
            </a:r>
            <a:endParaRPr lang="en-US" sz="1800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</a:rPr>
              <a:t>Topic: 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 Financial Liability Investigation (FLI)/Report of Survey (ROS) </a:t>
            </a:r>
            <a:r>
              <a:rPr lang="en-US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System overview</a:t>
            </a:r>
            <a:endParaRPr lang="en-US" sz="1700" dirty="0"/>
          </a:p>
          <a:p>
            <a:r>
              <a:rPr lang="en-US" sz="1700" dirty="0"/>
              <a:t>You can earn 1 CLP for your full attendance</a:t>
            </a:r>
          </a:p>
          <a:p>
            <a:r>
              <a:rPr lang="en-US" sz="1700" dirty="0"/>
              <a:t>Find us on TEAMS: https://dod.teams.microsoft.us/l/meetup-join/19%3adod%3ameeting_bcf52205822249b1a0e474c5951da4b4%40thread.v2/0?context=%7b%22Tid%22%3a%228331b18d-2d87-48ef-a35f-ac8818ebf9b4%22%2c%22Oid%22%3a%2287e26c44-d3ae-420c-9ad3-bdb4321f521c%22%7d</a:t>
            </a:r>
          </a:p>
        </p:txBody>
      </p:sp>
      <p:pic>
        <p:nvPicPr>
          <p:cNvPr id="7" name="Picture 6" descr="Logo, company name">
            <a:extLst>
              <a:ext uri="{FF2B5EF4-FFF2-40B4-BE49-F238E27FC236}">
                <a16:creationId xmlns:a16="http://schemas.microsoft.com/office/drawing/2014/main" id="{6C018419-D17B-60F1-0399-7882CD3568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290" y="168168"/>
            <a:ext cx="3168155" cy="316815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3528FBC-FC69-CFE8-AC2B-174071C02A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7556" y="3664702"/>
            <a:ext cx="3995623" cy="2493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766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881E9-D427-5835-9278-0BC75059D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3254" y="404761"/>
            <a:ext cx="6985488" cy="556274"/>
          </a:xfrm>
          <a:solidFill>
            <a:schemeClr val="tx2">
              <a:lumMod val="75000"/>
              <a:lumOff val="2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System</a:t>
            </a:r>
            <a:r>
              <a:rPr lang="en-US" sz="3200" dirty="0"/>
              <a:t> </a:t>
            </a:r>
            <a:r>
              <a:rPr lang="en-US" sz="3200" dirty="0">
                <a:solidFill>
                  <a:schemeClr val="bg1"/>
                </a:solidFill>
              </a:rPr>
              <a:t>Highlights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B6FD230-FA0F-D3BF-21C1-A2188064DBED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11034" y="1680683"/>
            <a:ext cx="11569931" cy="5041232"/>
            <a:chOff x="311034" y="1680683"/>
            <a:chExt cx="11569931" cy="5041232"/>
          </a:xfrm>
        </p:grpSpPr>
        <p:pic>
          <p:nvPicPr>
            <p:cNvPr id="4" name="Picture 3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A8B5CC1E-901A-EE70-B0F0-4258BD299446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034" y="1680683"/>
              <a:ext cx="11569931" cy="5041232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DF934F7-465B-DAA3-F634-371040DE87F3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3379669" y="6453239"/>
              <a:ext cx="249455" cy="261610"/>
              <a:chOff x="3379669" y="6231262"/>
              <a:chExt cx="249455" cy="261610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502D77F-97E0-9F98-F839-CF73B408772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3465896" y="6285667"/>
                <a:ext cx="77002" cy="1528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BA9C962-A13F-B642-2504-538F6493E5E2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3379669" y="6231262"/>
                <a:ext cx="24945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rgbClr val="2268A7"/>
                    </a:solidFill>
                    <a:latin typeface="Arial Narrow" panose="020B0606020202030204" pitchFamily="34" charset="0"/>
                  </a:rPr>
                  <a:t>1</a:t>
                </a:r>
              </a:p>
            </p:txBody>
          </p:sp>
        </p:grpSp>
      </p:grpSp>
      <p:pic>
        <p:nvPicPr>
          <p:cNvPr id="8" name="Picture 7" descr="logo (2)">
            <a:extLst>
              <a:ext uri="{FF2B5EF4-FFF2-40B4-BE49-F238E27FC236}">
                <a16:creationId xmlns:a16="http://schemas.microsoft.com/office/drawing/2014/main" id="{4BAF7C01-6F9C-41F6-5B84-36161C2371A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4658" y="57046"/>
            <a:ext cx="1158950" cy="1221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F5A8D633-3CE0-0D61-91C1-DE7A069DBB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68" t="30586" r="40898" b="50977"/>
          <a:stretch/>
        </p:blipFill>
        <p:spPr bwMode="auto">
          <a:xfrm>
            <a:off x="596400" y="136085"/>
            <a:ext cx="1058779" cy="106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929A7C-7727-CF2A-F29E-7BC3E5360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0334" y="1092194"/>
            <a:ext cx="8661306" cy="42808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8000" b="1" dirty="0"/>
              <a:t>The Financial Liability and the Financial Liability Board appointment letters are captured </a:t>
            </a:r>
          </a:p>
          <a:p>
            <a:pPr marL="0"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31109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E52E81-8B47-DA97-4DDE-DAD858FE30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1E3D8-FABF-9087-1580-7B2E72A09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6186" y="277907"/>
            <a:ext cx="7200167" cy="581610"/>
          </a:xfrm>
          <a:solidFill>
            <a:schemeClr val="tx2">
              <a:lumMod val="75000"/>
              <a:lumOff val="2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System</a:t>
            </a:r>
            <a:r>
              <a:rPr lang="en-US" sz="3200" dirty="0"/>
              <a:t> </a:t>
            </a:r>
            <a:r>
              <a:rPr lang="en-US" sz="3200" dirty="0">
                <a:solidFill>
                  <a:schemeClr val="bg1"/>
                </a:solidFill>
              </a:rPr>
              <a:t>Highlights – Submit Investigation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9A09D04-CE37-EB54-5C55-C130E97BD5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740" y="1287094"/>
            <a:ext cx="10295060" cy="539247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64E211F1-989B-C74D-4D4F-118D747915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68" t="30586" r="40898" b="50977"/>
          <a:stretch/>
        </p:blipFill>
        <p:spPr bwMode="auto">
          <a:xfrm>
            <a:off x="529350" y="95871"/>
            <a:ext cx="1058779" cy="106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logo (2)">
            <a:extLst>
              <a:ext uri="{FF2B5EF4-FFF2-40B4-BE49-F238E27FC236}">
                <a16:creationId xmlns:a16="http://schemas.microsoft.com/office/drawing/2014/main" id="{4268FB19-ECDE-E0BC-5256-244E266197B0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0306" y="16832"/>
            <a:ext cx="1158950" cy="122199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AB268-ADC8-4AE0-5EDF-A7070F654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0304" y="954511"/>
            <a:ext cx="9611929" cy="4280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/>
              <a:t>A submitter can identify the person responsible for the lost or damaged item(s).  </a:t>
            </a:r>
          </a:p>
        </p:txBody>
      </p:sp>
    </p:spTree>
    <p:extLst>
      <p:ext uri="{BB962C8B-B14F-4D97-AF65-F5344CB8AC3E}">
        <p14:creationId xmlns:p14="http://schemas.microsoft.com/office/powerpoint/2010/main" val="4167338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43E2F-8520-8F9F-4704-B90E688A3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8752" y="223701"/>
            <a:ext cx="8034495" cy="439105"/>
          </a:xfrm>
          <a:solidFill>
            <a:schemeClr val="tx2">
              <a:lumMod val="75000"/>
              <a:lumOff val="2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System Highlights – FLO Investigation Details</a:t>
            </a:r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A86E445-DEC2-EE9E-8BEA-0BA1FA221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453" y="1441030"/>
            <a:ext cx="8724318" cy="512452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E3C0181-B51E-6850-EB10-BEA9E7AEC6F9}"/>
              </a:ext>
            </a:extLst>
          </p:cNvPr>
          <p:cNvSpPr txBox="1">
            <a:spLocks/>
          </p:cNvSpPr>
          <p:nvPr/>
        </p:nvSpPr>
        <p:spPr>
          <a:xfrm>
            <a:off x="1469087" y="835252"/>
            <a:ext cx="10310870" cy="628158"/>
          </a:xfrm>
          <a:prstGeom prst="rect">
            <a:avLst/>
          </a:prstGeom>
        </p:spPr>
        <p:txBody>
          <a:bodyPr vert="horz" lIns="91440" tIns="45720" rIns="91440" bIns="45720" numCol="3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600" dirty="0"/>
              <a:t>Acquisition Cost &gt; 5k	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Negligence or Abuse Suspected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Controlled Items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Real/Leased Property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Pilferable Items &gt;$2500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sz="1600" dirty="0"/>
          </a:p>
        </p:txBody>
      </p:sp>
      <p:pic>
        <p:nvPicPr>
          <p:cNvPr id="4" name="Picture 3" descr="logo (2)">
            <a:extLst>
              <a:ext uri="{FF2B5EF4-FFF2-40B4-BE49-F238E27FC236}">
                <a16:creationId xmlns:a16="http://schemas.microsoft.com/office/drawing/2014/main" id="{422D08F9-2A63-C18F-BD5E-EC9A9E49760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878" y="57028"/>
            <a:ext cx="1158950" cy="1221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28FE5666-7098-EB03-D671-F066897257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68" t="30586" r="40898" b="50977"/>
          <a:stretch/>
        </p:blipFill>
        <p:spPr bwMode="auto">
          <a:xfrm>
            <a:off x="180980" y="27374"/>
            <a:ext cx="1058779" cy="106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bject 5">
            <a:extLst>
              <a:ext uri="{FF2B5EF4-FFF2-40B4-BE49-F238E27FC236}">
                <a16:creationId xmlns:a16="http://schemas.microsoft.com/office/drawing/2014/main" id="{F2516C82-6573-545D-E733-A43870177DE0}"/>
              </a:ext>
            </a:extLst>
          </p:cNvPr>
          <p:cNvSpPr txBox="1">
            <a:spLocks/>
          </p:cNvSpPr>
          <p:nvPr/>
        </p:nvSpPr>
        <p:spPr>
          <a:xfrm>
            <a:off x="3720146" y="6565557"/>
            <a:ext cx="4751705" cy="22442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spcBef>
                <a:spcPts val="70"/>
              </a:spcBef>
            </a:pPr>
            <a:r>
              <a:rPr lang="pt-BR" sz="1400" b="1" i="1" spc="-5" dirty="0">
                <a:latin typeface="Century Schoolbook" panose="02040604050505020304" pitchFamily="18" charset="0"/>
              </a:rPr>
              <a:t>I n t e g r i t y  -  S e r v i c e  -  E x c e l l e n c</a:t>
            </a:r>
            <a:r>
              <a:rPr lang="pt-BR" sz="1400" b="1" i="1" spc="200" dirty="0">
                <a:latin typeface="Century Schoolbook" panose="02040604050505020304" pitchFamily="18" charset="0"/>
              </a:rPr>
              <a:t> </a:t>
            </a:r>
            <a:r>
              <a:rPr lang="pt-BR" sz="1400" b="1" i="1" spc="-5" dirty="0">
                <a:latin typeface="Century Schoolbook" panose="02040604050505020304" pitchFamily="18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3730244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2FF3B-8A72-7383-79FB-0E25CAB45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8945" y="336149"/>
            <a:ext cx="7954109" cy="499033"/>
          </a:xfrm>
          <a:solidFill>
            <a:schemeClr val="tx2">
              <a:lumMod val="75000"/>
              <a:lumOff val="2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System Highlights – Report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74FB2-E5C2-B5BD-131D-D4A831EE4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2997" y="991749"/>
            <a:ext cx="3066004" cy="35087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Investigation Overview</a:t>
            </a:r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F392211-87F6-6BFE-86D0-56D2894426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40" y="1342622"/>
            <a:ext cx="10752117" cy="522169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0E37D7A3-5FEF-B725-A4D6-082B044179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68" t="30586" r="40898" b="50977"/>
          <a:stretch/>
        </p:blipFill>
        <p:spPr bwMode="auto">
          <a:xfrm>
            <a:off x="180980" y="27374"/>
            <a:ext cx="1058779" cy="106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logo (2)">
            <a:extLst>
              <a:ext uri="{FF2B5EF4-FFF2-40B4-BE49-F238E27FC236}">
                <a16:creationId xmlns:a16="http://schemas.microsoft.com/office/drawing/2014/main" id="{0CE3AD9A-144C-FD43-A4BE-90610481F3B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878" y="57028"/>
            <a:ext cx="1158950" cy="122199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object 5">
            <a:extLst>
              <a:ext uri="{FF2B5EF4-FFF2-40B4-BE49-F238E27FC236}">
                <a16:creationId xmlns:a16="http://schemas.microsoft.com/office/drawing/2014/main" id="{0D012CD0-FFF9-8F0B-9A2F-51D52BB8DE28}"/>
              </a:ext>
            </a:extLst>
          </p:cNvPr>
          <p:cNvSpPr txBox="1">
            <a:spLocks/>
          </p:cNvSpPr>
          <p:nvPr/>
        </p:nvSpPr>
        <p:spPr>
          <a:xfrm>
            <a:off x="3720467" y="6525386"/>
            <a:ext cx="4751705" cy="239809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spcBef>
                <a:spcPts val="70"/>
              </a:spcBef>
            </a:pPr>
            <a:r>
              <a:rPr lang="pt-BR" sz="1500" b="1" i="1" spc="-5" dirty="0">
                <a:latin typeface="Century Schoolbook" panose="02040604050505020304" pitchFamily="18" charset="0"/>
              </a:rPr>
              <a:t>I n t e g r i t y  -  S e r v i c e  -  E x c e l l e n c</a:t>
            </a:r>
            <a:r>
              <a:rPr lang="pt-BR" sz="1500" b="1" i="1" spc="200" dirty="0">
                <a:latin typeface="Century Schoolbook" panose="02040604050505020304" pitchFamily="18" charset="0"/>
              </a:rPr>
              <a:t> </a:t>
            </a:r>
            <a:r>
              <a:rPr lang="pt-BR" sz="1500" b="1" i="1" spc="-5" dirty="0">
                <a:latin typeface="Century Schoolbook" panose="02040604050505020304" pitchFamily="18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184514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CFB15-BCC8-D773-FCE9-C0E3A9B49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7306" y="272208"/>
            <a:ext cx="6557387" cy="496112"/>
          </a:xfrm>
          <a:solidFill>
            <a:schemeClr val="tx2">
              <a:lumMod val="75000"/>
              <a:lumOff val="2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System Highlights - Workflows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E32D2-2BF1-291F-030B-3E8DE5CAAC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8336"/>
            <a:ext cx="10515600" cy="5209400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/>
              <a:t>When FLO Recommends Financial Liability</a:t>
            </a:r>
          </a:p>
          <a:p>
            <a:pPr lvl="1"/>
            <a:r>
              <a:rPr lang="en-US" dirty="0"/>
              <a:t>The Responsible Officer will review the investigation details, findings and recommendation.</a:t>
            </a:r>
          </a:p>
          <a:p>
            <a:pPr lvl="1"/>
            <a:r>
              <a:rPr lang="en-US" dirty="0"/>
              <a:t>The Responsible Individual has 30 days to either submit a rebuttal or voluntarily pay.</a:t>
            </a:r>
          </a:p>
          <a:p>
            <a:pPr lvl="1"/>
            <a:r>
              <a:rPr lang="en-US" dirty="0"/>
              <a:t>The Accountable Officer will be tasked with adjusting records as required.</a:t>
            </a:r>
          </a:p>
          <a:p>
            <a:pPr lvl="1"/>
            <a:r>
              <a:rPr lang="en-US" dirty="0"/>
              <a:t>When a rebuttal is submitted, the Appointing Authority reviews and approves the recommendations or returns to FLO for further investigation.  When Approved, the Appointing Authority will assign the FLB.</a:t>
            </a:r>
          </a:p>
          <a:p>
            <a:pPr lvl="1"/>
            <a:r>
              <a:rPr lang="en-US" dirty="0"/>
              <a:t>The FLB recommends the Liability cost to be charged to the individual.</a:t>
            </a:r>
          </a:p>
          <a:p>
            <a:pPr lvl="1"/>
            <a:r>
              <a:rPr lang="en-US" dirty="0"/>
              <a:t>The Judge Advocate reviews the investigation and recommended liability.</a:t>
            </a:r>
          </a:p>
          <a:p>
            <a:pPr lvl="1"/>
            <a:r>
              <a:rPr lang="en-US" dirty="0"/>
              <a:t>The Approving Authority will accept or reject the rebuttal.  The Approving Authority can modify the liability cost.</a:t>
            </a:r>
          </a:p>
          <a:p>
            <a:pPr lvl="1"/>
            <a:r>
              <a:rPr lang="en-US" dirty="0"/>
              <a:t>The FLI Program manager will close the case and obtain signatures on the DD Form 200.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b="1" dirty="0"/>
              <a:t>When FLO Does Not Recommend Financial Liability</a:t>
            </a:r>
          </a:p>
          <a:p>
            <a:pPr lvl="1"/>
            <a:r>
              <a:rPr lang="en-US" dirty="0"/>
              <a:t>The Responsible Officer will review the investigation details, findings and recommendation.</a:t>
            </a:r>
          </a:p>
          <a:p>
            <a:pPr lvl="1"/>
            <a:r>
              <a:rPr lang="en-US" dirty="0"/>
              <a:t>The Accountable Officer will be tasked with adjusting records as required.</a:t>
            </a:r>
          </a:p>
          <a:p>
            <a:pPr lvl="1"/>
            <a:r>
              <a:rPr lang="en-US" dirty="0"/>
              <a:t>The Appointing Authority reviews and approves the recommendations or returns to FLO for further investigation</a:t>
            </a:r>
          </a:p>
          <a:p>
            <a:pPr lvl="1"/>
            <a:r>
              <a:rPr lang="en-US" dirty="0"/>
              <a:t>The Approving Authority will approve the recommendations or return to the Appointing Authority. </a:t>
            </a:r>
          </a:p>
          <a:p>
            <a:pPr lvl="1"/>
            <a:r>
              <a:rPr lang="en-US" dirty="0"/>
              <a:t>The FLI Program manager will close the case and obtain signatures on the DD Form 200.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b="1" dirty="0"/>
              <a:t>When Investigation is Informal</a:t>
            </a:r>
          </a:p>
          <a:p>
            <a:pPr lvl="1"/>
            <a:r>
              <a:rPr lang="en-US" dirty="0"/>
              <a:t>The Responsible Officer will review the investigation details, findings and recommendation.</a:t>
            </a:r>
          </a:p>
          <a:p>
            <a:pPr lvl="1"/>
            <a:r>
              <a:rPr lang="en-US" dirty="0"/>
              <a:t>The Accountable Officer will be tasked with adjusting records as required.</a:t>
            </a:r>
          </a:p>
          <a:p>
            <a:pPr lvl="1"/>
            <a:r>
              <a:rPr lang="en-US" dirty="0"/>
              <a:t>The FLI Program manager will close the case and obtain signatures on the DD Form 200.</a:t>
            </a:r>
          </a:p>
          <a:p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68E2241-7CD5-A1FA-32C3-240220991E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68" t="30586" r="40898" b="50977"/>
          <a:stretch/>
        </p:blipFill>
        <p:spPr bwMode="auto">
          <a:xfrm>
            <a:off x="180980" y="27374"/>
            <a:ext cx="1058779" cy="106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logo (2)">
            <a:extLst>
              <a:ext uri="{FF2B5EF4-FFF2-40B4-BE49-F238E27FC236}">
                <a16:creationId xmlns:a16="http://schemas.microsoft.com/office/drawing/2014/main" id="{48846B2A-D25C-77E2-D7AB-801D3EF3C38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878" y="57028"/>
            <a:ext cx="1158950" cy="122199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object 5">
            <a:extLst>
              <a:ext uri="{FF2B5EF4-FFF2-40B4-BE49-F238E27FC236}">
                <a16:creationId xmlns:a16="http://schemas.microsoft.com/office/drawing/2014/main" id="{345FDB47-1023-82DB-7126-25433B5A5987}"/>
              </a:ext>
            </a:extLst>
          </p:cNvPr>
          <p:cNvSpPr txBox="1">
            <a:spLocks/>
          </p:cNvSpPr>
          <p:nvPr/>
        </p:nvSpPr>
        <p:spPr>
          <a:xfrm>
            <a:off x="3720467" y="6525386"/>
            <a:ext cx="4751705" cy="255198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spcBef>
                <a:spcPts val="70"/>
              </a:spcBef>
            </a:pPr>
            <a:r>
              <a:rPr lang="pt-BR" sz="1600" b="1" i="1" spc="-5" dirty="0">
                <a:latin typeface="Century Schoolbook" panose="02040604050505020304" pitchFamily="18" charset="0"/>
              </a:rPr>
              <a:t>I n t e g r i t y  -  S e r v i c e  -  E x c e l l e n c</a:t>
            </a:r>
            <a:r>
              <a:rPr lang="pt-BR" sz="1600" b="1" i="1" spc="200" dirty="0">
                <a:latin typeface="Century Schoolbook" panose="02040604050505020304" pitchFamily="18" charset="0"/>
              </a:rPr>
              <a:t> </a:t>
            </a:r>
            <a:r>
              <a:rPr lang="pt-BR" sz="1600" b="1" i="1" spc="-5" dirty="0">
                <a:latin typeface="Century Schoolbook" panose="02040604050505020304" pitchFamily="18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5241246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918AE-3C0B-B1AF-82A1-3F4AA47F3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121" y="365126"/>
            <a:ext cx="6718160" cy="496112"/>
          </a:xfrm>
          <a:solidFill>
            <a:schemeClr val="tx2">
              <a:lumMod val="75000"/>
              <a:lumOff val="25000"/>
            </a:schemeClr>
          </a:solidFill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System Highlights – DD Form 200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E268F41-9D87-B029-B7A7-7DA4356E7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980" y="2680631"/>
            <a:ext cx="2118000" cy="14967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/>
              <a:t>DD Form 200 is generated from the closed investigation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498EFAC-48A8-77CF-8A12-49AB4792AA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8980" y="1091286"/>
            <a:ext cx="4036216" cy="54735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0CA99EA-BCC5-A51F-C853-231BC9ACFD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8058" y="1091286"/>
            <a:ext cx="4047258" cy="54735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3862BBB-664B-6561-D81C-715DBAB15A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68" t="30586" r="40898" b="50977"/>
          <a:stretch/>
        </p:blipFill>
        <p:spPr bwMode="auto">
          <a:xfrm>
            <a:off x="275701" y="106413"/>
            <a:ext cx="1058779" cy="106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logo (2)">
            <a:extLst>
              <a:ext uri="{FF2B5EF4-FFF2-40B4-BE49-F238E27FC236}">
                <a16:creationId xmlns:a16="http://schemas.microsoft.com/office/drawing/2014/main" id="{91EDAEE8-CD43-7D6B-E54F-098BB8105C2A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9168" y="27374"/>
            <a:ext cx="1158950" cy="122199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bject 5">
            <a:extLst>
              <a:ext uri="{FF2B5EF4-FFF2-40B4-BE49-F238E27FC236}">
                <a16:creationId xmlns:a16="http://schemas.microsoft.com/office/drawing/2014/main" id="{B30B46D7-BF5B-D290-2DFC-235E943E812D}"/>
              </a:ext>
            </a:extLst>
          </p:cNvPr>
          <p:cNvSpPr txBox="1">
            <a:spLocks/>
          </p:cNvSpPr>
          <p:nvPr/>
        </p:nvSpPr>
        <p:spPr>
          <a:xfrm>
            <a:off x="3720147" y="6564860"/>
            <a:ext cx="4751705" cy="239809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spcBef>
                <a:spcPts val="70"/>
              </a:spcBef>
            </a:pPr>
            <a:r>
              <a:rPr lang="pt-BR" sz="1500" b="1" i="1" spc="-5" dirty="0">
                <a:latin typeface="Century Schoolbook" panose="02040604050505020304" pitchFamily="18" charset="0"/>
              </a:rPr>
              <a:t>I n t e g r i t y  -  S e r v i c e  -  E x c e l l e n c</a:t>
            </a:r>
            <a:r>
              <a:rPr lang="pt-BR" sz="1500" b="1" i="1" spc="200" dirty="0">
                <a:latin typeface="Century Schoolbook" panose="02040604050505020304" pitchFamily="18" charset="0"/>
              </a:rPr>
              <a:t> </a:t>
            </a:r>
            <a:r>
              <a:rPr lang="pt-BR" sz="1500" b="1" i="1" spc="-5" dirty="0">
                <a:latin typeface="Century Schoolbook" panose="02040604050505020304" pitchFamily="18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31352420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3470C8-1D1C-3500-2CF4-F0D475E115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5">
            <a:extLst>
              <a:ext uri="{FF2B5EF4-FFF2-40B4-BE49-F238E27FC236}">
                <a16:creationId xmlns:a16="http://schemas.microsoft.com/office/drawing/2014/main" id="{A1D27D6C-050F-2225-4BB2-78DC67CCE6EE}"/>
              </a:ext>
            </a:extLst>
          </p:cNvPr>
          <p:cNvSpPr txBox="1">
            <a:spLocks/>
          </p:cNvSpPr>
          <p:nvPr/>
        </p:nvSpPr>
        <p:spPr>
          <a:xfrm>
            <a:off x="3720467" y="6525386"/>
            <a:ext cx="4751705" cy="255198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spcBef>
                <a:spcPts val="70"/>
              </a:spcBef>
            </a:pPr>
            <a:r>
              <a:rPr lang="pt-BR" sz="1600" b="1" i="1" spc="-5">
                <a:latin typeface="Century Schoolbook" panose="02040604050505020304" pitchFamily="18" charset="0"/>
              </a:rPr>
              <a:t>I n t e g r i t y  -  S e r v i c e  -  E x c e l l e n c</a:t>
            </a:r>
            <a:r>
              <a:rPr lang="pt-BR" sz="1600" b="1" i="1" spc="200">
                <a:latin typeface="Century Schoolbook" panose="02040604050505020304" pitchFamily="18" charset="0"/>
              </a:rPr>
              <a:t> </a:t>
            </a:r>
            <a:r>
              <a:rPr lang="pt-BR" sz="1600" b="1" i="1" spc="-5">
                <a:latin typeface="Century Schoolbook" panose="02040604050505020304" pitchFamily="18" charset="0"/>
              </a:rPr>
              <a:t>e</a:t>
            </a:r>
          </a:p>
        </p:txBody>
      </p:sp>
      <p:sp>
        <p:nvSpPr>
          <p:cNvPr id="3" name="object 6">
            <a:extLst>
              <a:ext uri="{FF2B5EF4-FFF2-40B4-BE49-F238E27FC236}">
                <a16:creationId xmlns:a16="http://schemas.microsoft.com/office/drawing/2014/main" id="{31DCBADC-8CD0-0E2F-00B6-DC802D8C1DB1}"/>
              </a:ext>
            </a:extLst>
          </p:cNvPr>
          <p:cNvSpPr txBox="1"/>
          <p:nvPr/>
        </p:nvSpPr>
        <p:spPr>
          <a:xfrm>
            <a:off x="10468232" y="6568027"/>
            <a:ext cx="12128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/>
            <a:fld id="{81D60167-4931-47E6-BA6A-407CBD079E47}" type="slidenum">
              <a:rPr sz="1000" spc="-5" dirty="0">
                <a:solidFill>
                  <a:srgbClr val="7E7E7E"/>
                </a:solidFill>
                <a:latin typeface="Arial"/>
                <a:cs typeface="Arial"/>
              </a:rPr>
              <a:pPr marL="25400"/>
              <a:t>16</a:t>
            </a:fld>
            <a:endParaRPr sz="1000" dirty="0">
              <a:latin typeface="Arial"/>
              <a:cs typeface="Arial"/>
            </a:endParaRPr>
          </a:p>
        </p:txBody>
      </p:sp>
      <p:pic>
        <p:nvPicPr>
          <p:cNvPr id="8" name="Picture 7" descr="logo (2)">
            <a:extLst>
              <a:ext uri="{FF2B5EF4-FFF2-40B4-BE49-F238E27FC236}">
                <a16:creationId xmlns:a16="http://schemas.microsoft.com/office/drawing/2014/main" id="{60F7E1C4-98F6-059C-368D-FA4284801E2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7908" y="129738"/>
            <a:ext cx="1158950" cy="122199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EF04539-3BF9-A777-E5EB-F1D9E5433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014" y="2008710"/>
            <a:ext cx="10542270" cy="4281725"/>
          </a:xfrm>
        </p:spPr>
        <p:txBody>
          <a:bodyPr>
            <a:normAutofit/>
          </a:bodyPr>
          <a:lstStyle/>
          <a:p>
            <a:r>
              <a:rPr lang="en-US" dirty="0"/>
              <a:t>System is consistent with new Air Force FLI/ROS guidance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Simplified and digitized process management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Enhanced documentation format with improved search and audit capabilities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Increased efficiency in investigation management and commander visibility to cost tracking for all lost, damaged or stolen items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Improved collaboration and knowledge sharing among ROS managers through the Microsoft Teams collaboration channel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B8E3510-D23E-EFAA-FBAE-A4CF9E704896}"/>
              </a:ext>
            </a:extLst>
          </p:cNvPr>
          <p:cNvSpPr txBox="1">
            <a:spLocks/>
          </p:cNvSpPr>
          <p:nvPr/>
        </p:nvSpPr>
        <p:spPr>
          <a:xfrm>
            <a:off x="2150238" y="499024"/>
            <a:ext cx="7660642" cy="496112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chemeClr val="bg1"/>
                </a:solidFill>
              </a:rPr>
              <a:t>Key Features and Benefits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2F614319-5294-EE5D-EB9E-D4B2829DBC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68" t="30586" r="40898" b="50977"/>
          <a:stretch/>
        </p:blipFill>
        <p:spPr bwMode="auto">
          <a:xfrm>
            <a:off x="484430" y="183517"/>
            <a:ext cx="1058779" cy="106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AF40CC4-A89A-7AE0-4128-2F432E5B3F14}"/>
              </a:ext>
            </a:extLst>
          </p:cNvPr>
          <p:cNvSpPr txBox="1"/>
          <p:nvPr/>
        </p:nvSpPr>
        <p:spPr>
          <a:xfrm>
            <a:off x="1119015" y="1280110"/>
            <a:ext cx="995397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The FLI/ROS module offers several key benefits, including: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1679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5">
            <a:extLst>
              <a:ext uri="{FF2B5EF4-FFF2-40B4-BE49-F238E27FC236}">
                <a16:creationId xmlns:a16="http://schemas.microsoft.com/office/drawing/2014/main" id="{A5FA5C42-AA0E-4B0D-8243-97B1347B2F9A}"/>
              </a:ext>
            </a:extLst>
          </p:cNvPr>
          <p:cNvSpPr txBox="1">
            <a:spLocks/>
          </p:cNvSpPr>
          <p:nvPr/>
        </p:nvSpPr>
        <p:spPr>
          <a:xfrm>
            <a:off x="3720467" y="6525386"/>
            <a:ext cx="4751705" cy="255198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spcBef>
                <a:spcPts val="70"/>
              </a:spcBef>
            </a:pPr>
            <a:r>
              <a:rPr lang="pt-BR" sz="1600" b="1" i="1" spc="-5">
                <a:latin typeface="Century Schoolbook" panose="02040604050505020304" pitchFamily="18" charset="0"/>
              </a:rPr>
              <a:t>I n t e g r i t y  -  S e r v i c e  -  E x c e l l e n c</a:t>
            </a:r>
            <a:r>
              <a:rPr lang="pt-BR" sz="1600" b="1" i="1" spc="200">
                <a:latin typeface="Century Schoolbook" panose="02040604050505020304" pitchFamily="18" charset="0"/>
              </a:rPr>
              <a:t> </a:t>
            </a:r>
            <a:r>
              <a:rPr lang="pt-BR" sz="1600" b="1" i="1" spc="-5">
                <a:latin typeface="Century Schoolbook" panose="02040604050505020304" pitchFamily="18" charset="0"/>
              </a:rPr>
              <a:t>e</a:t>
            </a:r>
          </a:p>
        </p:txBody>
      </p:sp>
      <p:sp>
        <p:nvSpPr>
          <p:cNvPr id="3" name="object 6">
            <a:extLst>
              <a:ext uri="{FF2B5EF4-FFF2-40B4-BE49-F238E27FC236}">
                <a16:creationId xmlns:a16="http://schemas.microsoft.com/office/drawing/2014/main" id="{0840491F-1FC7-4A89-B396-71C87705EAD5}"/>
              </a:ext>
            </a:extLst>
          </p:cNvPr>
          <p:cNvSpPr txBox="1"/>
          <p:nvPr/>
        </p:nvSpPr>
        <p:spPr>
          <a:xfrm>
            <a:off x="10468232" y="6568027"/>
            <a:ext cx="12128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/>
            <a:fld id="{81D60167-4931-47E6-BA6A-407CBD079E47}" type="slidenum">
              <a:rPr sz="1000" spc="-5" dirty="0">
                <a:solidFill>
                  <a:srgbClr val="7E7E7E"/>
                </a:solidFill>
                <a:latin typeface="Arial"/>
                <a:cs typeface="Arial"/>
              </a:rPr>
              <a:pPr marL="25400"/>
              <a:t>17</a:t>
            </a:fld>
            <a:endParaRPr sz="1000" dirty="0">
              <a:latin typeface="Arial"/>
              <a:cs typeface="Arial"/>
            </a:endParaRPr>
          </a:p>
        </p:txBody>
      </p:sp>
      <p:pic>
        <p:nvPicPr>
          <p:cNvPr id="8" name="Picture 7" descr="logo (2)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8232" y="147481"/>
            <a:ext cx="1158950" cy="1221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Content Placeholder 1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C8DF49D-EF53-7A2E-6D2B-94137BC52C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436" y="1369471"/>
            <a:ext cx="9220438" cy="4951717"/>
          </a:xfr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E1E6EA7B-622B-FA5A-E1C9-F235EEE5EB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68" t="30586" r="40898" b="50977"/>
          <a:stretch/>
        </p:blipFill>
        <p:spPr bwMode="auto">
          <a:xfrm>
            <a:off x="564818" y="226520"/>
            <a:ext cx="1058779" cy="106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6419D4E-C7D1-940D-46A6-F8FFC7999228}"/>
              </a:ext>
            </a:extLst>
          </p:cNvPr>
          <p:cNvSpPr txBox="1">
            <a:spLocks/>
          </p:cNvSpPr>
          <p:nvPr/>
        </p:nvSpPr>
        <p:spPr>
          <a:xfrm>
            <a:off x="2265679" y="499024"/>
            <a:ext cx="7660642" cy="496112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chemeClr val="bg1"/>
                </a:solidFill>
              </a:rPr>
              <a:t>Where Do I Find More Instructions?</a:t>
            </a:r>
          </a:p>
        </p:txBody>
      </p:sp>
    </p:spTree>
    <p:extLst>
      <p:ext uri="{BB962C8B-B14F-4D97-AF65-F5344CB8AC3E}">
        <p14:creationId xmlns:p14="http://schemas.microsoft.com/office/powerpoint/2010/main" val="32378174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5">
            <a:extLst>
              <a:ext uri="{FF2B5EF4-FFF2-40B4-BE49-F238E27FC236}">
                <a16:creationId xmlns:a16="http://schemas.microsoft.com/office/drawing/2014/main" id="{A5FA5C42-AA0E-4B0D-8243-97B1347B2F9A}"/>
              </a:ext>
            </a:extLst>
          </p:cNvPr>
          <p:cNvSpPr txBox="1">
            <a:spLocks/>
          </p:cNvSpPr>
          <p:nvPr/>
        </p:nvSpPr>
        <p:spPr>
          <a:xfrm>
            <a:off x="3720467" y="6525386"/>
            <a:ext cx="4751705" cy="255198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spcBef>
                <a:spcPts val="70"/>
              </a:spcBef>
            </a:pPr>
            <a:r>
              <a:rPr lang="pt-BR" sz="1600" b="1" i="1" spc="-5">
                <a:latin typeface="Century Schoolbook" panose="02040604050505020304" pitchFamily="18" charset="0"/>
              </a:rPr>
              <a:t>I n t e g r i t y  -  S e r v i c e  -  E x c e l l e n c</a:t>
            </a:r>
            <a:r>
              <a:rPr lang="pt-BR" sz="1600" b="1" i="1" spc="200">
                <a:latin typeface="Century Schoolbook" panose="02040604050505020304" pitchFamily="18" charset="0"/>
              </a:rPr>
              <a:t> </a:t>
            </a:r>
            <a:r>
              <a:rPr lang="pt-BR" sz="1600" b="1" i="1" spc="-5">
                <a:latin typeface="Century Schoolbook" panose="02040604050505020304" pitchFamily="18" charset="0"/>
              </a:rPr>
              <a:t>e</a:t>
            </a:r>
          </a:p>
        </p:txBody>
      </p:sp>
      <p:sp>
        <p:nvSpPr>
          <p:cNvPr id="3" name="object 6">
            <a:extLst>
              <a:ext uri="{FF2B5EF4-FFF2-40B4-BE49-F238E27FC236}">
                <a16:creationId xmlns:a16="http://schemas.microsoft.com/office/drawing/2014/main" id="{0840491F-1FC7-4A89-B396-71C87705EAD5}"/>
              </a:ext>
            </a:extLst>
          </p:cNvPr>
          <p:cNvSpPr txBox="1"/>
          <p:nvPr/>
        </p:nvSpPr>
        <p:spPr>
          <a:xfrm>
            <a:off x="10468232" y="6568027"/>
            <a:ext cx="12128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/>
            <a:fld id="{81D60167-4931-47E6-BA6A-407CBD079E47}" type="slidenum">
              <a:rPr sz="1000" spc="-5" dirty="0">
                <a:solidFill>
                  <a:srgbClr val="7E7E7E"/>
                </a:solidFill>
                <a:latin typeface="Arial"/>
                <a:cs typeface="Arial"/>
              </a:rPr>
              <a:pPr marL="25400"/>
              <a:t>18</a:t>
            </a:fld>
            <a:endParaRPr sz="1000" dirty="0">
              <a:latin typeface="Arial"/>
              <a:cs typeface="Arial"/>
            </a:endParaRPr>
          </a:p>
        </p:txBody>
      </p:sp>
      <p:pic>
        <p:nvPicPr>
          <p:cNvPr id="8" name="Picture 7" descr="logo (2)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8874" y="136085"/>
            <a:ext cx="1158950" cy="122199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1529BCF-BE49-3BD4-E869-26C47AB23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4111" y="1804603"/>
            <a:ext cx="9963778" cy="3248793"/>
          </a:xfrm>
        </p:spPr>
        <p:txBody>
          <a:bodyPr/>
          <a:lstStyle/>
          <a:p>
            <a:r>
              <a:rPr lang="en-US" dirty="0"/>
              <a:t>CSP PMO is hosting more training sessions – </a:t>
            </a:r>
            <a:r>
              <a:rPr lang="en-US" dirty="0">
                <a:solidFill>
                  <a:srgbClr val="002060"/>
                </a:solidFill>
              </a:rPr>
              <a:t>Check the Teams “FLI/ROS Collaboration” for upcoming drop-in sessions!</a:t>
            </a:r>
            <a:br>
              <a:rPr lang="en-US" dirty="0">
                <a:solidFill>
                  <a:srgbClr val="002060"/>
                </a:solidFill>
              </a:rPr>
            </a:br>
            <a:endParaRPr lang="en-US" dirty="0">
              <a:solidFill>
                <a:srgbClr val="002060"/>
              </a:solidFill>
            </a:endParaRPr>
          </a:p>
          <a:p>
            <a:r>
              <a:rPr lang="en-US" dirty="0"/>
              <a:t>Unit and personal instruction available per request.</a:t>
            </a:r>
            <a:br>
              <a:rPr lang="en-US" dirty="0"/>
            </a:br>
            <a:endParaRPr lang="en-US" dirty="0"/>
          </a:p>
          <a:p>
            <a:r>
              <a:rPr lang="en-US" dirty="0"/>
              <a:t>milBook and MyLearning courses are in production (as of Nov2024) and will be available as completed.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3A3AED9-9897-3B50-44A2-1A900D15B865}"/>
              </a:ext>
            </a:extLst>
          </p:cNvPr>
          <p:cNvSpPr txBox="1">
            <a:spLocks/>
          </p:cNvSpPr>
          <p:nvPr/>
        </p:nvSpPr>
        <p:spPr>
          <a:xfrm>
            <a:off x="2167397" y="499024"/>
            <a:ext cx="7660642" cy="496112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chemeClr val="bg1"/>
                </a:solidFill>
              </a:rPr>
              <a:t>Where Do I Find More Instructions </a:t>
            </a:r>
            <a:r>
              <a:rPr lang="en-US" sz="3200" dirty="0" err="1">
                <a:solidFill>
                  <a:schemeClr val="bg1"/>
                </a:solidFill>
              </a:rPr>
              <a:t>Cont</a:t>
            </a:r>
            <a:r>
              <a:rPr lang="en-US" sz="3200" dirty="0">
                <a:solidFill>
                  <a:schemeClr val="bg1"/>
                </a:solidFill>
              </a:rPr>
              <a:t>’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6FF20DC9-ABC1-0C3A-9CF6-B990DE13AD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68" t="30586" r="40898" b="50977"/>
          <a:stretch/>
        </p:blipFill>
        <p:spPr bwMode="auto">
          <a:xfrm>
            <a:off x="407784" y="136085"/>
            <a:ext cx="1058779" cy="106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94208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5">
            <a:extLst>
              <a:ext uri="{FF2B5EF4-FFF2-40B4-BE49-F238E27FC236}">
                <a16:creationId xmlns:a16="http://schemas.microsoft.com/office/drawing/2014/main" id="{A5FA5C42-AA0E-4B0D-8243-97B1347B2F9A}"/>
              </a:ext>
            </a:extLst>
          </p:cNvPr>
          <p:cNvSpPr txBox="1">
            <a:spLocks/>
          </p:cNvSpPr>
          <p:nvPr/>
        </p:nvSpPr>
        <p:spPr>
          <a:xfrm>
            <a:off x="3720467" y="6525386"/>
            <a:ext cx="4751705" cy="255198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spcBef>
                <a:spcPts val="70"/>
              </a:spcBef>
            </a:pPr>
            <a:r>
              <a:rPr lang="pt-BR" sz="1600" b="1" i="1" spc="-5">
                <a:latin typeface="Century Schoolbook" panose="02040604050505020304" pitchFamily="18" charset="0"/>
              </a:rPr>
              <a:t>I n t e g r i t y  -  S e r v i c e  -  E x c e l l e n c</a:t>
            </a:r>
            <a:r>
              <a:rPr lang="pt-BR" sz="1600" b="1" i="1" spc="200">
                <a:latin typeface="Century Schoolbook" panose="02040604050505020304" pitchFamily="18" charset="0"/>
              </a:rPr>
              <a:t> </a:t>
            </a:r>
            <a:r>
              <a:rPr lang="pt-BR" sz="1600" b="1" i="1" spc="-5">
                <a:latin typeface="Century Schoolbook" panose="02040604050505020304" pitchFamily="18" charset="0"/>
              </a:rPr>
              <a:t>e</a:t>
            </a:r>
          </a:p>
        </p:txBody>
      </p:sp>
      <p:sp>
        <p:nvSpPr>
          <p:cNvPr id="3" name="object 6">
            <a:extLst>
              <a:ext uri="{FF2B5EF4-FFF2-40B4-BE49-F238E27FC236}">
                <a16:creationId xmlns:a16="http://schemas.microsoft.com/office/drawing/2014/main" id="{0840491F-1FC7-4A89-B396-71C87705EAD5}"/>
              </a:ext>
            </a:extLst>
          </p:cNvPr>
          <p:cNvSpPr txBox="1"/>
          <p:nvPr/>
        </p:nvSpPr>
        <p:spPr>
          <a:xfrm>
            <a:off x="10468232" y="6568027"/>
            <a:ext cx="12128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/>
            <a:fld id="{81D60167-4931-47E6-BA6A-407CBD079E47}" type="slidenum">
              <a:rPr sz="1000" spc="-5" dirty="0">
                <a:solidFill>
                  <a:srgbClr val="7E7E7E"/>
                </a:solidFill>
                <a:latin typeface="Arial"/>
                <a:cs typeface="Arial"/>
              </a:rPr>
              <a:pPr marL="25400"/>
              <a:t>19</a:t>
            </a:fld>
            <a:endParaRPr sz="1000" dirty="0">
              <a:latin typeface="Arial"/>
              <a:cs typeface="Arial"/>
            </a:endParaRPr>
          </a:p>
        </p:txBody>
      </p:sp>
      <p:pic>
        <p:nvPicPr>
          <p:cNvPr id="8" name="Picture 7" descr="logo (2)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4850" y="136085"/>
            <a:ext cx="1158950" cy="122199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1EB8D62-D952-2909-48F7-8AA6D3893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a </a:t>
            </a:r>
            <a:r>
              <a:rPr lang="en-US" b="1" dirty="0"/>
              <a:t>RESTRICTED role </a:t>
            </a:r>
            <a:r>
              <a:rPr lang="en-US" dirty="0"/>
              <a:t>specific to the </a:t>
            </a:r>
            <a:r>
              <a:rPr lang="en-US" b="1" dirty="0"/>
              <a:t>FLI/ROS module</a:t>
            </a:r>
            <a:r>
              <a:rPr lang="en-US" dirty="0"/>
              <a:t>.  A DD2875 is required to be assigned this role.</a:t>
            </a:r>
            <a:br>
              <a:rPr lang="en-US" dirty="0"/>
            </a:br>
            <a:endParaRPr lang="en-US" dirty="0"/>
          </a:p>
          <a:p>
            <a:r>
              <a:rPr lang="en-US" dirty="0"/>
              <a:t>Applicant must have a </a:t>
            </a:r>
            <a:r>
              <a:rPr lang="en-US" dirty="0">
                <a:hlinkClick r:id="rId4" action="ppaction://hlinkfile"/>
              </a:rPr>
              <a:t>CSP profile registered </a:t>
            </a:r>
            <a:r>
              <a:rPr lang="en-US" dirty="0"/>
              <a:t>to be assigned role.</a:t>
            </a:r>
            <a:br>
              <a:rPr lang="en-US" dirty="0"/>
            </a:br>
            <a:endParaRPr lang="en-US" dirty="0"/>
          </a:p>
          <a:p>
            <a:r>
              <a:rPr lang="en-US" dirty="0"/>
              <a:t>Recommended to submit a </a:t>
            </a:r>
            <a:r>
              <a:rPr lang="en-US" b="1" dirty="0"/>
              <a:t>separate DD2875 </a:t>
            </a:r>
            <a:r>
              <a:rPr lang="en-US" dirty="0"/>
              <a:t>for the ROS Owner role if you’re </a:t>
            </a:r>
            <a:r>
              <a:rPr lang="en-US" i="1" dirty="0"/>
              <a:t>already assigned CSP elevated roles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If combining access requests for an update, in block 13 for CSP roles and block 21 for FLI/ROS roles</a:t>
            </a:r>
          </a:p>
          <a:p>
            <a:pPr lvl="1"/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3248437-3BBF-1A84-185E-98639CDA3C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68" t="30586" r="40898" b="50977"/>
          <a:stretch/>
        </p:blipFill>
        <p:spPr bwMode="auto">
          <a:xfrm>
            <a:off x="407784" y="136085"/>
            <a:ext cx="1058779" cy="106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4C445AA-2BE4-89A9-F3C6-23FC7ACE7ACE}"/>
              </a:ext>
            </a:extLst>
          </p:cNvPr>
          <p:cNvSpPr txBox="1">
            <a:spLocks/>
          </p:cNvSpPr>
          <p:nvPr/>
        </p:nvSpPr>
        <p:spPr>
          <a:xfrm>
            <a:off x="2000385" y="432981"/>
            <a:ext cx="7660642" cy="496112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chemeClr val="bg1"/>
                </a:solidFill>
              </a:rPr>
              <a:t>Requesting FLI/ROS Owner Role</a:t>
            </a:r>
          </a:p>
        </p:txBody>
      </p:sp>
    </p:spTree>
    <p:extLst>
      <p:ext uri="{BB962C8B-B14F-4D97-AF65-F5344CB8AC3E}">
        <p14:creationId xmlns:p14="http://schemas.microsoft.com/office/powerpoint/2010/main" val="3214479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327151D-DCF1-99C8-A5E5-BB4C866A69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6001" y="0"/>
            <a:ext cx="6096000" cy="6852005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DDB875-5CFF-63F9-BD07-0C73AA4CE3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4733"/>
            <a:ext cx="6095999" cy="685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2829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5">
            <a:extLst>
              <a:ext uri="{FF2B5EF4-FFF2-40B4-BE49-F238E27FC236}">
                <a16:creationId xmlns:a16="http://schemas.microsoft.com/office/drawing/2014/main" id="{A5FA5C42-AA0E-4B0D-8243-97B1347B2F9A}"/>
              </a:ext>
            </a:extLst>
          </p:cNvPr>
          <p:cNvSpPr txBox="1">
            <a:spLocks/>
          </p:cNvSpPr>
          <p:nvPr/>
        </p:nvSpPr>
        <p:spPr>
          <a:xfrm>
            <a:off x="3720467" y="6525386"/>
            <a:ext cx="4751705" cy="255198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spcBef>
                <a:spcPts val="70"/>
              </a:spcBef>
            </a:pPr>
            <a:r>
              <a:rPr lang="pt-BR" sz="1600" b="1" i="1" spc="-5" dirty="0">
                <a:latin typeface="Century Schoolbook" panose="02040604050505020304" pitchFamily="18" charset="0"/>
              </a:rPr>
              <a:t>I n t e g r i t y  -  S e r v i c e  -  E x c e l l e n c</a:t>
            </a:r>
            <a:r>
              <a:rPr lang="pt-BR" sz="1600" b="1" i="1" spc="200" dirty="0">
                <a:latin typeface="Century Schoolbook" panose="02040604050505020304" pitchFamily="18" charset="0"/>
              </a:rPr>
              <a:t> </a:t>
            </a:r>
            <a:r>
              <a:rPr lang="pt-BR" sz="1600" b="1" i="1" spc="-5" dirty="0">
                <a:latin typeface="Century Schoolbook" panose="02040604050505020304" pitchFamily="18" charset="0"/>
              </a:rPr>
              <a:t>e</a:t>
            </a:r>
          </a:p>
        </p:txBody>
      </p:sp>
      <p:sp>
        <p:nvSpPr>
          <p:cNvPr id="3" name="object 6">
            <a:extLst>
              <a:ext uri="{FF2B5EF4-FFF2-40B4-BE49-F238E27FC236}">
                <a16:creationId xmlns:a16="http://schemas.microsoft.com/office/drawing/2014/main" id="{0840491F-1FC7-4A89-B396-71C87705EAD5}"/>
              </a:ext>
            </a:extLst>
          </p:cNvPr>
          <p:cNvSpPr txBox="1"/>
          <p:nvPr/>
        </p:nvSpPr>
        <p:spPr>
          <a:xfrm>
            <a:off x="10468232" y="6568027"/>
            <a:ext cx="12128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/>
            <a:fld id="{81D60167-4931-47E6-BA6A-407CBD079E47}" type="slidenum">
              <a:rPr sz="1000" spc="-5" dirty="0">
                <a:solidFill>
                  <a:srgbClr val="7E7E7E"/>
                </a:solidFill>
                <a:latin typeface="Arial"/>
                <a:cs typeface="Arial"/>
              </a:rPr>
              <a:pPr marL="25400"/>
              <a:t>20</a:t>
            </a:fld>
            <a:endParaRPr sz="1000" dirty="0">
              <a:latin typeface="Arial"/>
              <a:cs typeface="Arial"/>
            </a:endParaRPr>
          </a:p>
        </p:txBody>
      </p:sp>
      <p:pic>
        <p:nvPicPr>
          <p:cNvPr id="8" name="Picture 7" descr="logo (2)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8232" y="136085"/>
            <a:ext cx="1158950" cy="122199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1EB8D62-D952-2909-48F7-8AA6D38934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173" y="1584592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300" dirty="0"/>
              <a:t>1.  Go to </a:t>
            </a:r>
            <a:r>
              <a:rPr lang="en-US" sz="2300" dirty="0">
                <a:hlinkClick r:id="rId4"/>
              </a:rPr>
              <a:t>https://c1snow.cce.af.mil/saffm</a:t>
            </a:r>
            <a:endParaRPr lang="en-US" sz="2300" dirty="0"/>
          </a:p>
          <a:p>
            <a:pPr marL="0" indent="0">
              <a:buNone/>
            </a:pPr>
            <a:r>
              <a:rPr lang="en-US" sz="2300" dirty="0"/>
              <a:t>2.  Select ‘</a:t>
            </a:r>
            <a:r>
              <a:rPr lang="en-US" sz="2300" b="1" dirty="0"/>
              <a:t>Open a Ticket</a:t>
            </a:r>
            <a:r>
              <a:rPr lang="en-US" sz="2300" dirty="0"/>
              <a:t>’.</a:t>
            </a:r>
          </a:p>
          <a:p>
            <a:pPr marL="457200" indent="-457200">
              <a:buAutoNum type="arabicPeriod" startAt="3"/>
            </a:pPr>
            <a:r>
              <a:rPr lang="en-US" sz="2300" dirty="0"/>
              <a:t>Select the ‘</a:t>
            </a:r>
            <a:r>
              <a:rPr lang="en-US" sz="2300" b="1" dirty="0"/>
              <a:t>CSP</a:t>
            </a:r>
            <a:r>
              <a:rPr lang="en-US" sz="2300" dirty="0"/>
              <a:t>’ system tile.</a:t>
            </a:r>
          </a:p>
          <a:p>
            <a:pPr marL="457200" lvl="1" indent="0">
              <a:buNone/>
            </a:pPr>
            <a:r>
              <a:rPr lang="en-US" sz="1500" dirty="0"/>
              <a:t>Some demographic information auto-populates for submitter.  If the default email is incorrect, please update the government email, as applies.</a:t>
            </a:r>
          </a:p>
          <a:p>
            <a:pPr marL="0" indent="0">
              <a:buNone/>
            </a:pPr>
            <a:r>
              <a:rPr lang="en-US" sz="2300" dirty="0"/>
              <a:t>4.  Select ‘</a:t>
            </a:r>
            <a:r>
              <a:rPr lang="en-US" sz="2300" b="1" dirty="0"/>
              <a:t>Account Management</a:t>
            </a:r>
            <a:r>
              <a:rPr lang="en-US" sz="2300" dirty="0"/>
              <a:t>’ under ‘Option’ drop-down.</a:t>
            </a:r>
          </a:p>
          <a:p>
            <a:pPr marL="0" indent="0">
              <a:buNone/>
            </a:pPr>
            <a:r>
              <a:rPr lang="en-US" sz="2300" dirty="0"/>
              <a:t>5.  Select ‘</a:t>
            </a:r>
            <a:r>
              <a:rPr lang="en-US" sz="2300" b="1" dirty="0"/>
              <a:t>Account Creation</a:t>
            </a:r>
            <a:r>
              <a:rPr lang="en-US" sz="2300" dirty="0"/>
              <a:t>’ or ‘</a:t>
            </a:r>
            <a:r>
              <a:rPr lang="en-US" sz="2300" b="1" dirty="0"/>
              <a:t>Account Modification</a:t>
            </a:r>
            <a:r>
              <a:rPr lang="en-US" sz="2300" dirty="0"/>
              <a:t>’ under ‘Account Management Options’ drop-down, as applies to having existing CSP roles assigned.</a:t>
            </a:r>
          </a:p>
          <a:p>
            <a:pPr marL="0" indent="0">
              <a:buNone/>
            </a:pPr>
            <a:r>
              <a:rPr lang="en-US" sz="2300" dirty="0"/>
              <a:t>7.  Upload required Attachment:  DD 2875 for ‘ROS Owner’ role.</a:t>
            </a:r>
          </a:p>
          <a:p>
            <a:pPr marL="0" indent="0">
              <a:buNone/>
            </a:pPr>
            <a:r>
              <a:rPr lang="en-US" sz="2300" dirty="0"/>
              <a:t>8.  Select ‘Submit’.  </a:t>
            </a:r>
            <a:br>
              <a:rPr lang="en-US" sz="2300" dirty="0"/>
            </a:br>
            <a:br>
              <a:rPr lang="en-US" sz="2300" dirty="0"/>
            </a:br>
            <a:r>
              <a:rPr lang="en-US" sz="2300" dirty="0"/>
              <a:t>A conformation email with the ServiceNow ticket number will be sent to the Submitter’s designated email address for tracking.  Processing is typically completed within 1-2 business days.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D5F783F-EE53-EDDC-20BB-A5269622C7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68" t="30586" r="40898" b="50977"/>
          <a:stretch/>
        </p:blipFill>
        <p:spPr bwMode="auto">
          <a:xfrm>
            <a:off x="407784" y="136085"/>
            <a:ext cx="1058779" cy="106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5103D81-E01B-21AB-DC4B-D4F2DF687E3E}"/>
              </a:ext>
            </a:extLst>
          </p:cNvPr>
          <p:cNvSpPr txBox="1">
            <a:spLocks/>
          </p:cNvSpPr>
          <p:nvPr/>
        </p:nvSpPr>
        <p:spPr>
          <a:xfrm>
            <a:off x="2175244" y="526442"/>
            <a:ext cx="7660642" cy="496112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chemeClr val="bg1"/>
                </a:solidFill>
              </a:rPr>
              <a:t>Submitting Completed DD2875</a:t>
            </a:r>
          </a:p>
        </p:txBody>
      </p:sp>
    </p:spTree>
    <p:extLst>
      <p:ext uri="{BB962C8B-B14F-4D97-AF65-F5344CB8AC3E}">
        <p14:creationId xmlns:p14="http://schemas.microsoft.com/office/powerpoint/2010/main" val="16795462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FDA20-59C3-541A-4B4C-E2FB54775D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0848" y="1745238"/>
            <a:ext cx="9531059" cy="4351338"/>
          </a:xfrm>
        </p:spPr>
        <p:txBody>
          <a:bodyPr/>
          <a:lstStyle/>
          <a:p>
            <a:r>
              <a:rPr lang="en-US" b="1" dirty="0"/>
              <a:t>ServiceNow ticketing system </a:t>
            </a:r>
            <a:r>
              <a:rPr lang="en-US" dirty="0"/>
              <a:t>(</a:t>
            </a:r>
            <a:r>
              <a:rPr lang="en-US" dirty="0">
                <a:hlinkClick r:id="rId3"/>
              </a:rPr>
              <a:t>https://https://c1snow.cce.af.mil/saffm</a:t>
            </a:r>
            <a:r>
              <a:rPr lang="en-US" dirty="0"/>
              <a:t>)  Steps to open a helpdesk ticket </a:t>
            </a:r>
            <a:r>
              <a:rPr lang="en-US" dirty="0">
                <a:hlinkClick r:id="rId4" action="ppaction://hlinkfile"/>
              </a:rPr>
              <a:t>here</a:t>
            </a:r>
            <a:r>
              <a:rPr lang="en-US" dirty="0"/>
              <a:t>.</a:t>
            </a:r>
          </a:p>
          <a:p>
            <a:r>
              <a:rPr lang="en-US" b="1" dirty="0"/>
              <a:t>Contact the CSP PMO:</a:t>
            </a:r>
          </a:p>
          <a:p>
            <a:pPr lvl="2"/>
            <a:r>
              <a:rPr lang="en-US" dirty="0"/>
              <a:t>Sheila Giovingo (</a:t>
            </a:r>
            <a:r>
              <a:rPr lang="en-US" dirty="0">
                <a:hlinkClick r:id="rId5"/>
              </a:rPr>
              <a:t>sheila.giovingo@us.af.mil</a:t>
            </a:r>
            <a:r>
              <a:rPr lang="en-US" dirty="0"/>
              <a:t>) </a:t>
            </a:r>
          </a:p>
          <a:p>
            <a:pPr lvl="2"/>
            <a:r>
              <a:rPr lang="en-US" dirty="0"/>
              <a:t>Ricardo Stephens (</a:t>
            </a:r>
            <a:r>
              <a:rPr lang="en-US" dirty="0">
                <a:hlinkClick r:id="rId6"/>
              </a:rPr>
              <a:t>ricardo.stephens.1@us.af.mil</a:t>
            </a:r>
            <a:r>
              <a:rPr lang="en-US" dirty="0"/>
              <a:t>) </a:t>
            </a:r>
          </a:p>
          <a:p>
            <a:pPr lvl="2"/>
            <a:r>
              <a:rPr lang="en-US" dirty="0"/>
              <a:t>Adriana Seppala (</a:t>
            </a:r>
            <a:r>
              <a:rPr lang="en-US" dirty="0">
                <a:hlinkClick r:id="rId7"/>
              </a:rPr>
              <a:t>adriana.seppala.1@us.af.mil</a:t>
            </a:r>
            <a:r>
              <a:rPr lang="en-US" dirty="0"/>
              <a:t>) </a:t>
            </a:r>
          </a:p>
          <a:p>
            <a:pPr lvl="2"/>
            <a:r>
              <a:rPr lang="en-US" dirty="0"/>
              <a:t>Sarah Green (</a:t>
            </a:r>
            <a:r>
              <a:rPr lang="en-US" dirty="0">
                <a:hlinkClick r:id="rId8"/>
              </a:rPr>
              <a:t>sarah.green.14.ctr@us.af.mil</a:t>
            </a:r>
            <a:r>
              <a:rPr lang="en-US" dirty="0"/>
              <a:t>) </a:t>
            </a:r>
          </a:p>
          <a:p>
            <a:pPr lvl="2"/>
            <a:r>
              <a:rPr lang="en-US" dirty="0"/>
              <a:t>Michelle Souza (</a:t>
            </a:r>
            <a:r>
              <a:rPr lang="en-US" dirty="0">
                <a:hlinkClick r:id="rId9"/>
              </a:rPr>
              <a:t>michelle.souza.1.ctr@us.af.mil</a:t>
            </a:r>
            <a:r>
              <a:rPr lang="en-US" dirty="0"/>
              <a:t>)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01E78AF-EF4A-F40B-5FE8-F4827573BA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68" t="30586" r="40898" b="50977"/>
          <a:stretch/>
        </p:blipFill>
        <p:spPr bwMode="auto">
          <a:xfrm>
            <a:off x="407784" y="136085"/>
            <a:ext cx="1058779" cy="106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104D13E-2257-E88B-802F-FA13E74AD85C}"/>
              </a:ext>
            </a:extLst>
          </p:cNvPr>
          <p:cNvSpPr txBox="1">
            <a:spLocks/>
          </p:cNvSpPr>
          <p:nvPr/>
        </p:nvSpPr>
        <p:spPr>
          <a:xfrm>
            <a:off x="2960538" y="499024"/>
            <a:ext cx="6270923" cy="496112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chemeClr val="bg1"/>
                </a:solidFill>
              </a:rPr>
              <a:t>Need More Assistance?</a:t>
            </a:r>
          </a:p>
        </p:txBody>
      </p:sp>
      <p:pic>
        <p:nvPicPr>
          <p:cNvPr id="8" name="Picture 7" descr="logo (2)">
            <a:extLst>
              <a:ext uri="{FF2B5EF4-FFF2-40B4-BE49-F238E27FC236}">
                <a16:creationId xmlns:a16="http://schemas.microsoft.com/office/drawing/2014/main" id="{65ED0C15-A45E-65A1-B263-295C0440142B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8232" y="136085"/>
            <a:ext cx="1158950" cy="122199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object 5">
            <a:extLst>
              <a:ext uri="{FF2B5EF4-FFF2-40B4-BE49-F238E27FC236}">
                <a16:creationId xmlns:a16="http://schemas.microsoft.com/office/drawing/2014/main" id="{54711B0F-B27B-0C24-7DA4-9E9D242A05F5}"/>
              </a:ext>
            </a:extLst>
          </p:cNvPr>
          <p:cNvSpPr txBox="1">
            <a:spLocks/>
          </p:cNvSpPr>
          <p:nvPr/>
        </p:nvSpPr>
        <p:spPr>
          <a:xfrm>
            <a:off x="3720146" y="6483739"/>
            <a:ext cx="4751705" cy="255198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spcBef>
                <a:spcPts val="70"/>
              </a:spcBef>
            </a:pPr>
            <a:r>
              <a:rPr lang="pt-BR" sz="1600" b="1" i="1" spc="-5" dirty="0">
                <a:latin typeface="Century Schoolbook" panose="02040604050505020304" pitchFamily="18" charset="0"/>
              </a:rPr>
              <a:t>I n t e g r i t y  -  S e r v i c e  -  E x c e l l e n c</a:t>
            </a:r>
            <a:r>
              <a:rPr lang="pt-BR" sz="1600" b="1" i="1" spc="200" dirty="0">
                <a:latin typeface="Century Schoolbook" panose="02040604050505020304" pitchFamily="18" charset="0"/>
              </a:rPr>
              <a:t> </a:t>
            </a:r>
            <a:r>
              <a:rPr lang="pt-BR" sz="1600" b="1" i="1" spc="-5" dirty="0">
                <a:latin typeface="Century Schoolbook" panose="02040604050505020304" pitchFamily="18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8499226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drawing of a house&#10;&#10;Description automatically generated with low confidence">
            <a:extLst>
              <a:ext uri="{FF2B5EF4-FFF2-40B4-BE49-F238E27FC236}">
                <a16:creationId xmlns:a16="http://schemas.microsoft.com/office/drawing/2014/main" id="{DA0FF4AD-9DC0-24AB-C3C4-DD1ECC1A25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554" y="5286724"/>
            <a:ext cx="1624890" cy="1007622"/>
          </a:xfrm>
          <a:prstGeom prst="rect">
            <a:avLst/>
          </a:prstGeom>
        </p:spPr>
      </p:pic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6B42998E-7B8A-6F8E-01BF-C775A3C7B3F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888" y="387682"/>
            <a:ext cx="6082635" cy="60826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59259C7-BDC8-82F1-BD0D-B9F48A0D3FB6}"/>
              </a:ext>
            </a:extLst>
          </p:cNvPr>
          <p:cNvSpPr txBox="1"/>
          <p:nvPr/>
        </p:nvSpPr>
        <p:spPr>
          <a:xfrm>
            <a:off x="721442" y="303530"/>
            <a:ext cx="1074911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Society of Defense Financial Management</a:t>
            </a:r>
          </a:p>
          <a:p>
            <a:pPr marL="0" indent="0" algn="ctr">
              <a:buNone/>
            </a:pPr>
            <a:endParaRPr lang="en-US" sz="2000" b="1" dirty="0">
              <a:solidFill>
                <a:srgbClr val="C00000"/>
              </a:solidFill>
              <a:latin typeface="Castellar" panose="020A0402060406010301" pitchFamily="18" charset="0"/>
              <a:ea typeface="Yu Gothic Light" panose="020B0300000000000000" pitchFamily="34" charset="-128"/>
            </a:endParaRPr>
          </a:p>
          <a:p>
            <a:pPr marL="0" indent="0" algn="ctr">
              <a:buNone/>
            </a:pPr>
            <a:r>
              <a:rPr lang="en-US" sz="3600" b="1" dirty="0">
                <a:solidFill>
                  <a:srgbClr val="C00000"/>
                </a:solidFill>
                <a:latin typeface="Bookman Old Style" panose="02050604050505020204" pitchFamily="18" charset="0"/>
                <a:ea typeface="Yu Gothic Light" panose="020B0300000000000000" pitchFamily="34" charset="-128"/>
              </a:rPr>
              <a:t>Aviation Chapter</a:t>
            </a:r>
          </a:p>
          <a:p>
            <a:pPr marL="0" indent="0" algn="ctr">
              <a:buNone/>
            </a:pPr>
            <a:endParaRPr lang="en-US" sz="2000" b="1" dirty="0">
              <a:solidFill>
                <a:srgbClr val="C00000"/>
              </a:solidFill>
              <a:latin typeface="Bookman Old Style" panose="02050604050505020204" pitchFamily="18" charset="0"/>
              <a:ea typeface="Yu Gothic Light" panose="020B0300000000000000" pitchFamily="34" charset="-128"/>
            </a:endParaRPr>
          </a:p>
          <a:p>
            <a:pPr marL="0" indent="0" algn="ctr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ea typeface="Adobe Ming Std L" panose="02020300000000000000" pitchFamily="18" charset="-128"/>
              </a:rPr>
              <a:t>PRESENTS THIS CERTIFICATE OF APPRECIATION TO</a:t>
            </a:r>
          </a:p>
          <a:p>
            <a:pPr marL="0" indent="0" algn="ctr">
              <a:buNone/>
            </a:pPr>
            <a:endParaRPr lang="en-US" sz="2000" b="1" dirty="0">
              <a:solidFill>
                <a:schemeClr val="accent1">
                  <a:lumMod val="75000"/>
                </a:schemeClr>
              </a:solidFill>
              <a:latin typeface="Adobe Ming Std L" panose="02020300000000000000" pitchFamily="18" charset="-128"/>
              <a:ea typeface="Adobe Ming Std L" panose="02020300000000000000" pitchFamily="18" charset="-128"/>
            </a:endParaRPr>
          </a:p>
          <a:p>
            <a:pPr algn="ctr"/>
            <a:r>
              <a:rPr lang="en-US" sz="3600" b="1" u="sng" dirty="0">
                <a:solidFill>
                  <a:srgbClr val="C00000"/>
                </a:solidFill>
                <a:latin typeface="Bookman Old Style" panose="02050604050505020204" pitchFamily="18" charset="0"/>
              </a:rPr>
              <a:t>Ms. Sheila Giovingo</a:t>
            </a:r>
          </a:p>
          <a:p>
            <a:pPr algn="ctr"/>
            <a:endParaRPr lang="en-US" b="1" dirty="0">
              <a:latin typeface="Bookman Old Style" panose="02050604050505020204" pitchFamily="18" charset="0"/>
              <a:ea typeface="Adobe Ming Std L" panose="02020300000000000000" pitchFamily="18" charset="-128"/>
            </a:endParaRPr>
          </a:p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ea typeface="Adobe Ming Std L" panose="02020300000000000000" pitchFamily="18" charset="-128"/>
              </a:rPr>
              <a:t>WITH A DONATION TO</a:t>
            </a:r>
          </a:p>
          <a:p>
            <a:pPr algn="ctr"/>
            <a:endParaRPr lang="en-US" b="1" dirty="0"/>
          </a:p>
          <a:p>
            <a:pPr algn="ctr"/>
            <a:r>
              <a:rPr lang="en-US" sz="3600" b="1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Fairborn Fish Food 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Pantry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EE2FED-68DF-3B8A-D994-74C224BF6855}"/>
              </a:ext>
            </a:extLst>
          </p:cNvPr>
          <p:cNvSpPr txBox="1"/>
          <p:nvPr/>
        </p:nvSpPr>
        <p:spPr>
          <a:xfrm>
            <a:off x="8369300" y="5440382"/>
            <a:ext cx="3395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Bookman Old Style" panose="02050604050505020204" pitchFamily="18" charset="0"/>
                <a:cs typeface="Adobe Thai" panose="02040503050201020203" pitchFamily="18" charset="-34"/>
              </a:rPr>
              <a:t>Thomas Giovingo - President, Aviation Chapter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4528D7-7B19-39C4-1D7E-45DC36EF9A8D}"/>
              </a:ext>
            </a:extLst>
          </p:cNvPr>
          <p:cNvSpPr txBox="1"/>
          <p:nvPr/>
        </p:nvSpPr>
        <p:spPr>
          <a:xfrm>
            <a:off x="557018" y="5586460"/>
            <a:ext cx="4299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Bookman Old Style" panose="02050604050505020204" pitchFamily="18" charset="0"/>
              </a:rPr>
              <a:t>IN HONOR OF YOUR PRESENTATION </a:t>
            </a:r>
          </a:p>
          <a:p>
            <a:pPr algn="ctr"/>
            <a:r>
              <a:rPr lang="en-US" b="1">
                <a:latin typeface="Bookman Old Style" panose="02050604050505020204" pitchFamily="18" charset="0"/>
              </a:rPr>
              <a:t>29 January 2025</a:t>
            </a:r>
            <a:endParaRPr lang="en-US" b="1" dirty="0">
              <a:latin typeface="Bookman Old Style" panose="02050604050505020204" pitchFamily="18" charset="0"/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82A812E0-A29D-7959-FFCD-DCBB422CB8F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82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4AF37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781E75E-3728-27F6-C070-C7817D288C5A}"/>
                  </a:ext>
                </a:extLst>
              </p14:cNvPr>
              <p14:cNvContentPartPr/>
              <p14:nvPr/>
            </p14:nvContentPartPr>
            <p14:xfrm>
              <a:off x="1193700" y="736120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781E75E-3728-27F6-C070-C7817D288C5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84700" y="72748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7AED5E6-9A03-31A3-AEFB-4D41FB976472}"/>
                  </a:ext>
                </a:extLst>
              </p14:cNvPr>
              <p14:cNvContentPartPr/>
              <p14:nvPr/>
            </p14:nvContentPartPr>
            <p14:xfrm>
              <a:off x="240780" y="3936880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7AED5E6-9A03-31A3-AEFB-4D41FB97647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1780" y="3927880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F5CBE577-0E66-AC67-66B5-457BD3756DFD}"/>
              </a:ext>
            </a:extLst>
          </p:cNvPr>
          <p:cNvSpPr txBox="1"/>
          <p:nvPr/>
        </p:nvSpPr>
        <p:spPr>
          <a:xfrm>
            <a:off x="8159280" y="5192931"/>
            <a:ext cx="3311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u="sng" dirty="0">
                <a:effectLst/>
                <a:latin typeface="Harlow Solid Italic" panose="04030604020F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Thomas Giovingo</a:t>
            </a:r>
            <a:endParaRPr lang="en-US" sz="2400" u="sng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905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A47D4-29BE-4CD6-9C9D-D6C2B32CA1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8816" y="1962153"/>
            <a:ext cx="9163149" cy="146684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Comptrollers Services Portal</a:t>
            </a:r>
            <a:br>
              <a:rPr lang="en-US" dirty="0"/>
            </a:br>
            <a:r>
              <a:rPr lang="en-US" sz="3600" dirty="0">
                <a:solidFill>
                  <a:srgbClr val="002060"/>
                </a:solidFill>
              </a:rPr>
              <a:t>FLI/ROS Module</a:t>
            </a:r>
            <a:endParaRPr lang="en-US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C63C69A-FF1C-4A96-9800-77CFCA37AF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7012" y="5715003"/>
            <a:ext cx="6320170" cy="671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>
              <a:spcBef>
                <a:spcPct val="50000"/>
              </a:spcBef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5000"/>
              </a:spcBef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5000"/>
              </a:spcBef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5000"/>
              </a:spcBef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None/>
              <a:defRPr/>
            </a:pPr>
            <a:r>
              <a:rPr lang="en-US" altLang="en-US" dirty="0">
                <a:solidFill>
                  <a:srgbClr val="000000"/>
                </a:solidFill>
                <a:latin typeface="Arial"/>
                <a:cs typeface="Arial"/>
              </a:rPr>
              <a:t>Jan 29, 2025</a:t>
            </a:r>
          </a:p>
          <a:p>
            <a:pPr algn="r">
              <a:spcBef>
                <a:spcPct val="0"/>
              </a:spcBef>
              <a:buClrTx/>
              <a:buSzTx/>
              <a:buNone/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A5FA5C42-AA0E-4B0D-8243-97B1347B2F9A}"/>
              </a:ext>
            </a:extLst>
          </p:cNvPr>
          <p:cNvSpPr txBox="1">
            <a:spLocks/>
          </p:cNvSpPr>
          <p:nvPr/>
        </p:nvSpPr>
        <p:spPr>
          <a:xfrm>
            <a:off x="3720467" y="6525386"/>
            <a:ext cx="4751705" cy="255198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spcBef>
                <a:spcPts val="70"/>
              </a:spcBef>
            </a:pPr>
            <a:r>
              <a:rPr lang="pt-BR" sz="1600" b="1" i="1" spc="-5">
                <a:latin typeface="Century Schoolbook" panose="02040604050505020304" pitchFamily="18" charset="0"/>
              </a:rPr>
              <a:t>I n t e g r i t y  -  S e r v i c e  -  E x c e l l e n c</a:t>
            </a:r>
            <a:r>
              <a:rPr lang="pt-BR" sz="1600" b="1" i="1" spc="200">
                <a:latin typeface="Century Schoolbook" panose="02040604050505020304" pitchFamily="18" charset="0"/>
              </a:rPr>
              <a:t> </a:t>
            </a:r>
            <a:r>
              <a:rPr lang="pt-BR" sz="1600" b="1" i="1" spc="-5">
                <a:latin typeface="Century Schoolbook" panose="02040604050505020304" pitchFamily="18" charset="0"/>
              </a:rPr>
              <a:t>e</a:t>
            </a:r>
          </a:p>
        </p:txBody>
      </p:sp>
      <p:sp>
        <p:nvSpPr>
          <p:cNvPr id="3" name="object 6">
            <a:extLst>
              <a:ext uri="{FF2B5EF4-FFF2-40B4-BE49-F238E27FC236}">
                <a16:creationId xmlns:a16="http://schemas.microsoft.com/office/drawing/2014/main" id="{0840491F-1FC7-4A89-B396-71C87705EAD5}"/>
              </a:ext>
            </a:extLst>
          </p:cNvPr>
          <p:cNvSpPr txBox="1"/>
          <p:nvPr/>
        </p:nvSpPr>
        <p:spPr>
          <a:xfrm>
            <a:off x="10468232" y="6568027"/>
            <a:ext cx="12128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/>
            <a:fld id="{81D60167-4931-47E6-BA6A-407CBD079E47}" type="slidenum">
              <a:rPr sz="1000" spc="-5" dirty="0">
                <a:solidFill>
                  <a:srgbClr val="7E7E7E"/>
                </a:solidFill>
                <a:latin typeface="Arial"/>
                <a:cs typeface="Arial"/>
              </a:rPr>
              <a:pPr marL="25400"/>
              <a:t>3</a:t>
            </a:fld>
            <a:endParaRPr sz="1000" dirty="0">
              <a:latin typeface="Arial"/>
              <a:cs typeface="Arial"/>
            </a:endParaRPr>
          </a:p>
        </p:txBody>
      </p:sp>
      <p:pic>
        <p:nvPicPr>
          <p:cNvPr id="8" name="Picture 7" descr="logo (2)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8232" y="0"/>
            <a:ext cx="1158950" cy="116923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211CA6-60F9-C249-F722-3E50C73F0B20}"/>
              </a:ext>
            </a:extLst>
          </p:cNvPr>
          <p:cNvSpPr txBox="1"/>
          <p:nvPr/>
        </p:nvSpPr>
        <p:spPr>
          <a:xfrm>
            <a:off x="6686550" y="3957638"/>
            <a:ext cx="4629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>
                <a:solidFill>
                  <a:srgbClr val="002060"/>
                </a:solidFill>
              </a:rPr>
              <a:t>FLI/ROS Module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AFDBDDD-C078-8F81-6182-8A6E2F385E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68" t="30586" r="40898" b="50977"/>
          <a:stretch/>
        </p:blipFill>
        <p:spPr bwMode="auto">
          <a:xfrm>
            <a:off x="564818" y="52660"/>
            <a:ext cx="1058779" cy="106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5804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5">
            <a:extLst>
              <a:ext uri="{FF2B5EF4-FFF2-40B4-BE49-F238E27FC236}">
                <a16:creationId xmlns:a16="http://schemas.microsoft.com/office/drawing/2014/main" id="{A5FA5C42-AA0E-4B0D-8243-97B1347B2F9A}"/>
              </a:ext>
            </a:extLst>
          </p:cNvPr>
          <p:cNvSpPr txBox="1">
            <a:spLocks/>
          </p:cNvSpPr>
          <p:nvPr/>
        </p:nvSpPr>
        <p:spPr>
          <a:xfrm>
            <a:off x="3720467" y="6525386"/>
            <a:ext cx="4751705" cy="255198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spcBef>
                <a:spcPts val="70"/>
              </a:spcBef>
            </a:pPr>
            <a:r>
              <a:rPr lang="pt-BR" sz="1600" b="1" i="1" spc="-5">
                <a:latin typeface="Century Schoolbook" panose="02040604050505020304" pitchFamily="18" charset="0"/>
              </a:rPr>
              <a:t>I n t e g r i t y  -  S e r v i c e  -  E x c e l l e n c</a:t>
            </a:r>
            <a:r>
              <a:rPr lang="pt-BR" sz="1600" b="1" i="1" spc="200">
                <a:latin typeface="Century Schoolbook" panose="02040604050505020304" pitchFamily="18" charset="0"/>
              </a:rPr>
              <a:t> </a:t>
            </a:r>
            <a:r>
              <a:rPr lang="pt-BR" sz="1600" b="1" i="1" spc="-5">
                <a:latin typeface="Century Schoolbook" panose="02040604050505020304" pitchFamily="18" charset="0"/>
              </a:rPr>
              <a:t>e</a:t>
            </a:r>
          </a:p>
        </p:txBody>
      </p:sp>
      <p:sp>
        <p:nvSpPr>
          <p:cNvPr id="3" name="object 6">
            <a:extLst>
              <a:ext uri="{FF2B5EF4-FFF2-40B4-BE49-F238E27FC236}">
                <a16:creationId xmlns:a16="http://schemas.microsoft.com/office/drawing/2014/main" id="{0840491F-1FC7-4A89-B396-71C87705EAD5}"/>
              </a:ext>
            </a:extLst>
          </p:cNvPr>
          <p:cNvSpPr txBox="1"/>
          <p:nvPr/>
        </p:nvSpPr>
        <p:spPr>
          <a:xfrm>
            <a:off x="10468232" y="6568027"/>
            <a:ext cx="12128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/>
            <a:fld id="{81D60167-4931-47E6-BA6A-407CBD079E47}" type="slidenum">
              <a:rPr sz="1000" spc="-5" dirty="0">
                <a:solidFill>
                  <a:srgbClr val="7E7E7E"/>
                </a:solidFill>
                <a:latin typeface="Arial"/>
                <a:cs typeface="Arial"/>
              </a:rPr>
              <a:pPr marL="25400"/>
              <a:t>4</a:t>
            </a:fld>
            <a:endParaRPr sz="1000" dirty="0">
              <a:latin typeface="Arial"/>
              <a:cs typeface="Arial"/>
            </a:endParaRPr>
          </a:p>
        </p:txBody>
      </p:sp>
      <p:pic>
        <p:nvPicPr>
          <p:cNvPr id="8" name="Picture 7" descr="logo (2)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0042" y="136085"/>
            <a:ext cx="1158950" cy="122199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1EB8D62-D952-2909-48F7-8AA6D38934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3241" y="1457694"/>
            <a:ext cx="5275977" cy="2440842"/>
          </a:xfrm>
        </p:spPr>
        <p:txBody>
          <a:bodyPr>
            <a:normAutofit fontScale="85000" lnSpcReduction="10000"/>
          </a:bodyPr>
          <a:lstStyle/>
          <a:p>
            <a:r>
              <a:rPr lang="en-US" sz="4000" dirty="0"/>
              <a:t>FLI/ROS what is it?</a:t>
            </a:r>
          </a:p>
          <a:p>
            <a:r>
              <a:rPr lang="en-US" sz="4000" dirty="0"/>
              <a:t>System Highlights</a:t>
            </a:r>
          </a:p>
          <a:p>
            <a:r>
              <a:rPr lang="en-US" sz="4000" dirty="0"/>
              <a:t>Benefits</a:t>
            </a:r>
          </a:p>
          <a:p>
            <a:r>
              <a:rPr lang="en-US" sz="4000" dirty="0"/>
              <a:t>Where to find Instructions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04E85B1-DB4D-3A87-F36D-FCBA8BC22C52}"/>
              </a:ext>
            </a:extLst>
          </p:cNvPr>
          <p:cNvSpPr txBox="1">
            <a:spLocks/>
          </p:cNvSpPr>
          <p:nvPr/>
        </p:nvSpPr>
        <p:spPr>
          <a:xfrm>
            <a:off x="2469128" y="477951"/>
            <a:ext cx="6823307" cy="538257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chemeClr val="bg1"/>
                </a:solidFill>
              </a:rPr>
              <a:t>Topics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D4A4C3D4-D288-E70E-A11B-5B9CFCCDBC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68" t="30586" r="40898" b="50977"/>
          <a:stretch/>
        </p:blipFill>
        <p:spPr bwMode="auto">
          <a:xfrm>
            <a:off x="507934" y="215123"/>
            <a:ext cx="1058779" cy="106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Silhouette of a construction site">
            <a:extLst>
              <a:ext uri="{FF2B5EF4-FFF2-40B4-BE49-F238E27FC236}">
                <a16:creationId xmlns:a16="http://schemas.microsoft.com/office/drawing/2014/main" id="{D8D0CA43-690C-138B-98F5-70307475D0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9218" y="4240403"/>
            <a:ext cx="2260146" cy="1812845"/>
          </a:xfrm>
          <a:prstGeom prst="rect">
            <a:avLst/>
          </a:prstGeom>
        </p:spPr>
      </p:pic>
      <p:pic>
        <p:nvPicPr>
          <p:cNvPr id="19458" name="Picture 2">
            <a:extLst>
              <a:ext uri="{FF2B5EF4-FFF2-40B4-BE49-F238E27FC236}">
                <a16:creationId xmlns:a16="http://schemas.microsoft.com/office/drawing/2014/main" id="{35E761FE-B4EF-CDA4-8ACA-B289C1ADA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10" y="4240404"/>
            <a:ext cx="2838983" cy="1812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Web page related images">
            <a:extLst>
              <a:ext uri="{FF2B5EF4-FFF2-40B4-BE49-F238E27FC236}">
                <a16:creationId xmlns:a16="http://schemas.microsoft.com/office/drawing/2014/main" id="{6DFF8EFB-90BE-53D4-1BE6-425CAF630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373" y="4240403"/>
            <a:ext cx="2091745" cy="1812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82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5">
            <a:extLst>
              <a:ext uri="{FF2B5EF4-FFF2-40B4-BE49-F238E27FC236}">
                <a16:creationId xmlns:a16="http://schemas.microsoft.com/office/drawing/2014/main" id="{A5FA5C42-AA0E-4B0D-8243-97B1347B2F9A}"/>
              </a:ext>
            </a:extLst>
          </p:cNvPr>
          <p:cNvSpPr txBox="1">
            <a:spLocks/>
          </p:cNvSpPr>
          <p:nvPr/>
        </p:nvSpPr>
        <p:spPr>
          <a:xfrm>
            <a:off x="3720467" y="6525386"/>
            <a:ext cx="4751705" cy="255198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spcBef>
                <a:spcPts val="70"/>
              </a:spcBef>
            </a:pPr>
            <a:r>
              <a:rPr lang="pt-BR" sz="1600" b="1" i="1" spc="-5">
                <a:latin typeface="Century Schoolbook" panose="02040604050505020304" pitchFamily="18" charset="0"/>
              </a:rPr>
              <a:t>I n t e g r i t y  -  S e r v i c e  -  E x c e l l e n c</a:t>
            </a:r>
            <a:r>
              <a:rPr lang="pt-BR" sz="1600" b="1" i="1" spc="200">
                <a:latin typeface="Century Schoolbook" panose="02040604050505020304" pitchFamily="18" charset="0"/>
              </a:rPr>
              <a:t> </a:t>
            </a:r>
            <a:r>
              <a:rPr lang="pt-BR" sz="1600" b="1" i="1" spc="-5">
                <a:latin typeface="Century Schoolbook" panose="02040604050505020304" pitchFamily="18" charset="0"/>
              </a:rPr>
              <a:t>e</a:t>
            </a:r>
          </a:p>
        </p:txBody>
      </p:sp>
      <p:sp>
        <p:nvSpPr>
          <p:cNvPr id="3" name="object 6">
            <a:extLst>
              <a:ext uri="{FF2B5EF4-FFF2-40B4-BE49-F238E27FC236}">
                <a16:creationId xmlns:a16="http://schemas.microsoft.com/office/drawing/2014/main" id="{0840491F-1FC7-4A89-B396-71C87705EAD5}"/>
              </a:ext>
            </a:extLst>
          </p:cNvPr>
          <p:cNvSpPr txBox="1"/>
          <p:nvPr/>
        </p:nvSpPr>
        <p:spPr>
          <a:xfrm>
            <a:off x="10468232" y="6568027"/>
            <a:ext cx="12128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/>
            <a:fld id="{81D60167-4931-47E6-BA6A-407CBD079E47}" type="slidenum">
              <a:rPr sz="1000" spc="-5" dirty="0">
                <a:solidFill>
                  <a:srgbClr val="7E7E7E"/>
                </a:solidFill>
                <a:latin typeface="Arial"/>
                <a:cs typeface="Arial"/>
              </a:rPr>
              <a:pPr marL="25400"/>
              <a:t>5</a:t>
            </a:fld>
            <a:endParaRPr sz="1000" dirty="0">
              <a:latin typeface="Arial"/>
              <a:cs typeface="Arial"/>
            </a:endParaRPr>
          </a:p>
        </p:txBody>
      </p:sp>
      <p:pic>
        <p:nvPicPr>
          <p:cNvPr id="8" name="Picture 7" descr="logo (2)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5382" y="57045"/>
            <a:ext cx="1158950" cy="122199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1EB8D62-D952-2909-48F7-8AA6D38934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0208"/>
            <a:ext cx="10515600" cy="3980689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 Financial Liability Investigation (FLI)/Report of Survey (ROS) module is an innovative approach created for the </a:t>
            </a:r>
            <a:r>
              <a:rPr lang="en-US" sz="2400" u="sng" dirty="0">
                <a:solidFill>
                  <a:srgbClr val="467886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CSP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application in 2024 for overseeing investigations related to the loss, damage, or theft of equipment.  </a:t>
            </a:r>
            <a:b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US" sz="24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 FLI/ROS module digitizes the current paper-based FLI/ROS process and provides a centralized location for the management of investigative documentation and communications, providing a level of oversight to installations which was previously unattainable.  </a:t>
            </a:r>
            <a:b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US" sz="24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 ultimate product of the FLI/ROS process is the generation of the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DD Form 200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(Financial Liability Investigation of Property Loss).   </a:t>
            </a:r>
          </a:p>
          <a:p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FCDB15D-E89E-EE82-1704-1589C4531C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68" t="30586" r="40898" b="50977"/>
          <a:stretch/>
        </p:blipFill>
        <p:spPr bwMode="auto">
          <a:xfrm>
            <a:off x="495670" y="57045"/>
            <a:ext cx="1058779" cy="106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BDB73A0-DDF9-EC0B-8BF5-1DB6F449C8E7}"/>
              </a:ext>
            </a:extLst>
          </p:cNvPr>
          <p:cNvSpPr txBox="1">
            <a:spLocks/>
          </p:cNvSpPr>
          <p:nvPr/>
        </p:nvSpPr>
        <p:spPr>
          <a:xfrm>
            <a:off x="2654612" y="398912"/>
            <a:ext cx="6509222" cy="538257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chemeClr val="bg1"/>
                </a:solidFill>
              </a:rPr>
              <a:t>What is the FLI/ROS Module?</a:t>
            </a:r>
          </a:p>
        </p:txBody>
      </p:sp>
    </p:spTree>
    <p:extLst>
      <p:ext uri="{BB962C8B-B14F-4D97-AF65-F5344CB8AC3E}">
        <p14:creationId xmlns:p14="http://schemas.microsoft.com/office/powerpoint/2010/main" val="4293887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1F7DA-716F-E7B2-83FD-D36B53ED1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3632" y="401179"/>
            <a:ext cx="8084736" cy="538257"/>
          </a:xfrm>
          <a:solidFill>
            <a:schemeClr val="tx2">
              <a:lumMod val="75000"/>
              <a:lumOff val="2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System Highlights – Home Page Dashboard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3D580-2D2C-BC1D-4911-D513FE105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3667" y="1107420"/>
            <a:ext cx="6069512" cy="41864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/>
              <a:t>At-a-glance Entering the FLI/ROS module</a:t>
            </a:r>
          </a:p>
          <a:p>
            <a:endParaRPr lang="en-US" dirty="0"/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76790E3-0F9A-3C54-8EB9-DAB9947336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75277"/>
            <a:ext cx="10515600" cy="4900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E93277A8-6DAC-A66E-3ACB-F76E678C13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68" t="30586" r="40898" b="50977"/>
          <a:stretch/>
        </p:blipFill>
        <p:spPr bwMode="auto">
          <a:xfrm>
            <a:off x="564818" y="136085"/>
            <a:ext cx="1058779" cy="106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logo (2)">
            <a:extLst>
              <a:ext uri="{FF2B5EF4-FFF2-40B4-BE49-F238E27FC236}">
                <a16:creationId xmlns:a16="http://schemas.microsoft.com/office/drawing/2014/main" id="{05051141-B1C2-93BE-3713-56507168B55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8232" y="136085"/>
            <a:ext cx="1158950" cy="122199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object 5">
            <a:extLst>
              <a:ext uri="{FF2B5EF4-FFF2-40B4-BE49-F238E27FC236}">
                <a16:creationId xmlns:a16="http://schemas.microsoft.com/office/drawing/2014/main" id="{E96BA995-8ABB-F761-3D6E-093DB91F523D}"/>
              </a:ext>
            </a:extLst>
          </p:cNvPr>
          <p:cNvSpPr txBox="1">
            <a:spLocks/>
          </p:cNvSpPr>
          <p:nvPr/>
        </p:nvSpPr>
        <p:spPr>
          <a:xfrm>
            <a:off x="3720467" y="6525386"/>
            <a:ext cx="4751705" cy="239809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spcBef>
                <a:spcPts val="70"/>
              </a:spcBef>
            </a:pPr>
            <a:r>
              <a:rPr lang="pt-BR" sz="1500" b="1" i="1" spc="-5" dirty="0">
                <a:latin typeface="Century Schoolbook" panose="02040604050505020304" pitchFamily="18" charset="0"/>
              </a:rPr>
              <a:t>I n t e g r i t y  -  S e r v i c e  -  E x c e l l e n c</a:t>
            </a:r>
            <a:r>
              <a:rPr lang="pt-BR" sz="1500" b="1" i="1" spc="200" dirty="0">
                <a:latin typeface="Century Schoolbook" panose="02040604050505020304" pitchFamily="18" charset="0"/>
              </a:rPr>
              <a:t> </a:t>
            </a:r>
            <a:r>
              <a:rPr lang="pt-BR" sz="1500" b="1" i="1" spc="-5" dirty="0">
                <a:latin typeface="Century Schoolbook" panose="02040604050505020304" pitchFamily="18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3269834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B66E81-B7D0-F7A7-B4AE-0343D54575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(2)">
            <a:extLst>
              <a:ext uri="{FF2B5EF4-FFF2-40B4-BE49-F238E27FC236}">
                <a16:creationId xmlns:a16="http://schemas.microsoft.com/office/drawing/2014/main" id="{FF2C5A95-6098-38CF-72A0-5714AB3302E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2040" y="68228"/>
            <a:ext cx="1158950" cy="122199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B5990B-296B-A0A8-48D9-2C51DBD62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8651" y="410094"/>
            <a:ext cx="8074691" cy="538257"/>
          </a:xfrm>
          <a:solidFill>
            <a:schemeClr val="tx2">
              <a:lumMod val="75000"/>
              <a:lumOff val="2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System Highlights – Home Page Dashboard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AC46F-A297-2C60-4887-EACC92674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5639" y="1286312"/>
            <a:ext cx="9720713" cy="41864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/>
              <a:t>At-a-glance view of investigation count, type, category and Amount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67ABC7-45E1-E463-861F-8D6D80D300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480" y="1901503"/>
            <a:ext cx="10151035" cy="449882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C70EA97F-58FB-584C-BA43-18C96E35CC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68" t="30586" r="40898" b="50977"/>
          <a:stretch/>
        </p:blipFill>
        <p:spPr bwMode="auto">
          <a:xfrm>
            <a:off x="564818" y="136085"/>
            <a:ext cx="1058779" cy="106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ject 5">
            <a:extLst>
              <a:ext uri="{FF2B5EF4-FFF2-40B4-BE49-F238E27FC236}">
                <a16:creationId xmlns:a16="http://schemas.microsoft.com/office/drawing/2014/main" id="{442C5916-BA8D-752C-2B81-8658F6420015}"/>
              </a:ext>
            </a:extLst>
          </p:cNvPr>
          <p:cNvSpPr txBox="1">
            <a:spLocks/>
          </p:cNvSpPr>
          <p:nvPr/>
        </p:nvSpPr>
        <p:spPr>
          <a:xfrm>
            <a:off x="3720467" y="6525386"/>
            <a:ext cx="4751705" cy="239809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spcBef>
                <a:spcPts val="70"/>
              </a:spcBef>
            </a:pPr>
            <a:r>
              <a:rPr lang="pt-BR" sz="1500" b="1" i="1" spc="-5" dirty="0">
                <a:latin typeface="Century Schoolbook" panose="02040604050505020304" pitchFamily="18" charset="0"/>
              </a:rPr>
              <a:t>I n t e g r i t y  -  S e r v i c e  -  E x c e l l e n c</a:t>
            </a:r>
            <a:r>
              <a:rPr lang="pt-BR" sz="1500" b="1" i="1" spc="200" dirty="0">
                <a:latin typeface="Century Schoolbook" panose="02040604050505020304" pitchFamily="18" charset="0"/>
              </a:rPr>
              <a:t> </a:t>
            </a:r>
            <a:r>
              <a:rPr lang="pt-BR" sz="1500" b="1" i="1" spc="-5" dirty="0">
                <a:latin typeface="Century Schoolbook" panose="02040604050505020304" pitchFamily="18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932960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5F1300-303D-C36C-BD36-705E33A1F4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32FC5-265B-3342-79B9-EBE3CE928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7824" y="424028"/>
            <a:ext cx="7316351" cy="538257"/>
          </a:xfrm>
          <a:solidFill>
            <a:schemeClr val="tx2">
              <a:lumMod val="75000"/>
              <a:lumOff val="2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System Highlights – Home Page Dashboard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92714-29EE-03E5-FDF2-06E2F5727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7824" y="1163570"/>
            <a:ext cx="7316351" cy="41864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/>
              <a:t>At-a-glance view of investigations and Dashboard</a:t>
            </a:r>
          </a:p>
          <a:p>
            <a:endParaRPr lang="en-US" dirty="0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561BE9D8-8FA7-945B-AFE1-278C70AA84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8" y="1768680"/>
            <a:ext cx="10751820" cy="4953235"/>
          </a:xfrm>
          <a:prstGeom prst="rect">
            <a:avLst/>
          </a:prstGeom>
          <a:noFill/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B978C5CB-66D5-7CB9-0DA5-471416525C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68" t="30586" r="40898" b="50977"/>
          <a:stretch/>
        </p:blipFill>
        <p:spPr bwMode="auto">
          <a:xfrm>
            <a:off x="507934" y="136085"/>
            <a:ext cx="1058779" cy="106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logo (2)">
            <a:extLst>
              <a:ext uri="{FF2B5EF4-FFF2-40B4-BE49-F238E27FC236}">
                <a16:creationId xmlns:a16="http://schemas.microsoft.com/office/drawing/2014/main" id="{07D92FD3-84CD-8CF8-C787-BC3522D45257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348" y="136085"/>
            <a:ext cx="1158950" cy="12219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5517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7CF76-6D7B-3B00-715C-7B35EB9E3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6702" y="405437"/>
            <a:ext cx="7738438" cy="525208"/>
          </a:xfrm>
          <a:solidFill>
            <a:schemeClr val="tx2">
              <a:lumMod val="75000"/>
              <a:lumOff val="2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System Highlights – Investigation Dashboard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1CE38F-688F-439B-1342-A7CD6AD2E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9940" y="2231847"/>
            <a:ext cx="3477009" cy="15965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Investigations Dashboard Provides Investigation Status, Counts and Total Cost by MAJCOM, CPTS and other factors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56D28A-06D5-2577-1F55-2811747693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5805" y="1033515"/>
            <a:ext cx="4082902" cy="5704604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0BA41867-3ACC-9028-0AE1-7690D5C8FD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68" t="30586" r="40898" b="50977"/>
          <a:stretch/>
        </p:blipFill>
        <p:spPr bwMode="auto">
          <a:xfrm>
            <a:off x="758779" y="136085"/>
            <a:ext cx="1058779" cy="106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logo (2)">
            <a:extLst>
              <a:ext uri="{FF2B5EF4-FFF2-40B4-BE49-F238E27FC236}">
                <a16:creationId xmlns:a16="http://schemas.microsoft.com/office/drawing/2014/main" id="{BE75DB58-E102-5485-AEDF-47937C621B9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6630" y="136085"/>
            <a:ext cx="1158950" cy="12219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05077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1733</TotalTime>
  <Words>2309</Words>
  <Application>Microsoft Office PowerPoint</Application>
  <PresentationFormat>Widescreen</PresentationFormat>
  <Paragraphs>170</Paragraphs>
  <Slides>22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Adobe Ming Std L</vt:lpstr>
      <vt:lpstr>Aptos</vt:lpstr>
      <vt:lpstr>Aptos Display</vt:lpstr>
      <vt:lpstr>Arial</vt:lpstr>
      <vt:lpstr>Arial Narrow</vt:lpstr>
      <vt:lpstr>Bookman Old Style</vt:lpstr>
      <vt:lpstr>Calibri</vt:lpstr>
      <vt:lpstr>Castellar</vt:lpstr>
      <vt:lpstr>Century Schoolbook</vt:lpstr>
      <vt:lpstr>Harlow Solid Italic</vt:lpstr>
      <vt:lpstr>Times New Roman</vt:lpstr>
      <vt:lpstr>Office Theme</vt:lpstr>
      <vt:lpstr>AVIATION CHAPTER LUNCH and LEARN</vt:lpstr>
      <vt:lpstr>PowerPoint Presentation</vt:lpstr>
      <vt:lpstr>Comptrollers Services Portal FLI/ROS Module</vt:lpstr>
      <vt:lpstr>PowerPoint Presentation</vt:lpstr>
      <vt:lpstr>PowerPoint Presentation</vt:lpstr>
      <vt:lpstr>System Highlights – Home Page Dashboard</vt:lpstr>
      <vt:lpstr>System Highlights – Home Page Dashboard</vt:lpstr>
      <vt:lpstr>System Highlights – Home Page Dashboard</vt:lpstr>
      <vt:lpstr>System Highlights – Investigation Dashboard</vt:lpstr>
      <vt:lpstr>System Highlights </vt:lpstr>
      <vt:lpstr>System Highlights – Submit Investigation</vt:lpstr>
      <vt:lpstr>System Highlights – FLO Investigation Details</vt:lpstr>
      <vt:lpstr>System Highlights – Report Findings</vt:lpstr>
      <vt:lpstr>System Highlights - Workflows</vt:lpstr>
      <vt:lpstr>System Highlights – DD Form 200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GREEN, SARAH J CTR USAF AFDW SAF/FMIN/AFFSO</dc:creator>
  <cp:lastModifiedBy>COIL, SHAWN E CTR USAF AFDW SAF/FMIE DEAMS FMO</cp:lastModifiedBy>
  <cp:revision>12</cp:revision>
  <dcterms:created xsi:type="dcterms:W3CDTF">2024-11-14T13:33:23Z</dcterms:created>
  <dcterms:modified xsi:type="dcterms:W3CDTF">2025-01-29T14:37:35Z</dcterms:modified>
</cp:coreProperties>
</file>