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2" r:id="rId5"/>
    <p:sldMasterId id="2147483664" r:id="rId6"/>
  </p:sldMasterIdLst>
  <p:notesMasterIdLst>
    <p:notesMasterId r:id="rId28"/>
  </p:notesMasterIdLst>
  <p:handoutMasterIdLst>
    <p:handoutMasterId r:id="rId29"/>
  </p:handoutMasterIdLst>
  <p:sldIdLst>
    <p:sldId id="2147471469" r:id="rId7"/>
    <p:sldId id="2147471470" r:id="rId8"/>
    <p:sldId id="256" r:id="rId9"/>
    <p:sldId id="2147471468" r:id="rId10"/>
    <p:sldId id="276" r:id="rId11"/>
    <p:sldId id="2147471464" r:id="rId12"/>
    <p:sldId id="2147471463" r:id="rId13"/>
    <p:sldId id="1696" r:id="rId14"/>
    <p:sldId id="1683" r:id="rId15"/>
    <p:sldId id="2147471465" r:id="rId16"/>
    <p:sldId id="2147471466" r:id="rId17"/>
    <p:sldId id="1598" r:id="rId18"/>
    <p:sldId id="1597" r:id="rId19"/>
    <p:sldId id="1599" r:id="rId20"/>
    <p:sldId id="1600" r:id="rId21"/>
    <p:sldId id="2147471467" r:id="rId22"/>
    <p:sldId id="277" r:id="rId23"/>
    <p:sldId id="1690" r:id="rId24"/>
    <p:sldId id="262" r:id="rId25"/>
    <p:sldId id="660" r:id="rId26"/>
    <p:sldId id="28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528A"/>
    <a:srgbClr val="2574BC"/>
    <a:srgbClr val="004D71"/>
    <a:srgbClr val="C8C8C8"/>
    <a:srgbClr val="FDBD3D"/>
    <a:srgbClr val="FFBE3C"/>
    <a:srgbClr val="146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45761-1A6A-4668-ACD7-BA68CFB9B0F7}" v="9" dt="2024-10-30T19:2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6182" autoAdjust="0"/>
  </p:normalViewPr>
  <p:slideViewPr>
    <p:cSldViewPr snapToGrid="0">
      <p:cViewPr varScale="1">
        <p:scale>
          <a:sx n="77" d="100"/>
          <a:sy n="77" d="100"/>
        </p:scale>
        <p:origin x="17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77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IL, SHAWN E CTR USAF AFDW SAF/FMIE DEAMS FMO" userId="87e26c44-d3ae-420c-9ad3-bdb4321f521c" providerId="ADAL" clId="{E0545761-1A6A-4668-ACD7-BA68CFB9B0F7}"/>
    <pc:docChg chg="undo custSel addSld delSld modSld sldOrd">
      <pc:chgData name="COIL, SHAWN E CTR USAF AFDW SAF/FMIE DEAMS FMO" userId="87e26c44-d3ae-420c-9ad3-bdb4321f521c" providerId="ADAL" clId="{E0545761-1A6A-4668-ACD7-BA68CFB9B0F7}" dt="2024-10-30T19:22:03.275" v="84" actId="14100"/>
      <pc:docMkLst>
        <pc:docMk/>
      </pc:docMkLst>
      <pc:sldChg chg="modSp mod">
        <pc:chgData name="COIL, SHAWN E CTR USAF AFDW SAF/FMIE DEAMS FMO" userId="87e26c44-d3ae-420c-9ad3-bdb4321f521c" providerId="ADAL" clId="{E0545761-1A6A-4668-ACD7-BA68CFB9B0F7}" dt="2024-10-30T19:19:48.482" v="54" actId="20577"/>
        <pc:sldMkLst>
          <pc:docMk/>
          <pc:sldMk cId="2499617594" sldId="660"/>
        </pc:sldMkLst>
        <pc:spChg chg="mod">
          <ac:chgData name="COIL, SHAWN E CTR USAF AFDW SAF/FMIE DEAMS FMO" userId="87e26c44-d3ae-420c-9ad3-bdb4321f521c" providerId="ADAL" clId="{E0545761-1A6A-4668-ACD7-BA68CFB9B0F7}" dt="2024-10-30T19:19:48.482" v="54" actId="20577"/>
          <ac:spMkLst>
            <pc:docMk/>
            <pc:sldMk cId="2499617594" sldId="660"/>
            <ac:spMk id="4" creationId="{3DCE2502-6FA3-E083-9CC6-514B92C700D9}"/>
          </ac:spMkLst>
        </pc:spChg>
      </pc:sldChg>
      <pc:sldChg chg="del">
        <pc:chgData name="COIL, SHAWN E CTR USAF AFDW SAF/FMIE DEAMS FMO" userId="87e26c44-d3ae-420c-9ad3-bdb4321f521c" providerId="ADAL" clId="{E0545761-1A6A-4668-ACD7-BA68CFB9B0F7}" dt="2024-10-30T19:02:31.399" v="12" actId="47"/>
        <pc:sldMkLst>
          <pc:docMk/>
          <pc:sldMk cId="2628179450" sldId="661"/>
        </pc:sldMkLst>
      </pc:sldChg>
      <pc:sldChg chg="addSp delSp del mod delDesignElem">
        <pc:chgData name="COIL, SHAWN E CTR USAF AFDW SAF/FMIE DEAMS FMO" userId="87e26c44-d3ae-420c-9ad3-bdb4321f521c" providerId="ADAL" clId="{E0545761-1A6A-4668-ACD7-BA68CFB9B0F7}" dt="2024-10-30T19:19:19.624" v="14" actId="47"/>
        <pc:sldMkLst>
          <pc:docMk/>
          <pc:sldMk cId="4020766903" sldId="662"/>
        </pc:sldMkLst>
        <pc:picChg chg="add del">
          <ac:chgData name="COIL, SHAWN E CTR USAF AFDW SAF/FMIE DEAMS FMO" userId="87e26c44-d3ae-420c-9ad3-bdb4321f521c" providerId="ADAL" clId="{E0545761-1A6A-4668-ACD7-BA68CFB9B0F7}" dt="2024-10-30T18:55:43.538" v="5" actId="478"/>
          <ac:picMkLst>
            <pc:docMk/>
            <pc:sldMk cId="4020766903" sldId="662"/>
            <ac:picMk id="7" creationId="{6C018419-D17B-60F1-0399-7882CD356898}"/>
          </ac:picMkLst>
        </pc:picChg>
      </pc:sldChg>
      <pc:sldChg chg="modSp del mod ord">
        <pc:chgData name="COIL, SHAWN E CTR USAF AFDW SAF/FMIE DEAMS FMO" userId="87e26c44-d3ae-420c-9ad3-bdb4321f521c" providerId="ADAL" clId="{E0545761-1A6A-4668-ACD7-BA68CFB9B0F7}" dt="2024-10-30T19:04:00.345" v="13" actId="47"/>
        <pc:sldMkLst>
          <pc:docMk/>
          <pc:sldMk cId="846514168" sldId="1681"/>
        </pc:sldMkLst>
        <pc:picChg chg="mod">
          <ac:chgData name="COIL, SHAWN E CTR USAF AFDW SAF/FMIE DEAMS FMO" userId="87e26c44-d3ae-420c-9ad3-bdb4321f521c" providerId="ADAL" clId="{E0545761-1A6A-4668-ACD7-BA68CFB9B0F7}" dt="2024-10-30T18:56:24.772" v="10" actId="14100"/>
          <ac:picMkLst>
            <pc:docMk/>
            <pc:sldMk cId="846514168" sldId="1681"/>
            <ac:picMk id="5" creationId="{D0279216-8D9E-68DA-9A22-7184BBEFFE3F}"/>
          </ac:picMkLst>
        </pc:picChg>
      </pc:sldChg>
      <pc:sldChg chg="add">
        <pc:chgData name="COIL, SHAWN E CTR USAF AFDW SAF/FMIE DEAMS FMO" userId="87e26c44-d3ae-420c-9ad3-bdb4321f521c" providerId="ADAL" clId="{E0545761-1A6A-4668-ACD7-BA68CFB9B0F7}" dt="2024-10-30T18:53:04.257" v="0"/>
        <pc:sldMkLst>
          <pc:docMk/>
          <pc:sldMk cId="2817725825" sldId="2147471468"/>
        </pc:sldMkLst>
      </pc:sldChg>
      <pc:sldChg chg="addSp delSp modSp new mod">
        <pc:chgData name="COIL, SHAWN E CTR USAF AFDW SAF/FMIE DEAMS FMO" userId="87e26c44-d3ae-420c-9ad3-bdb4321f521c" providerId="ADAL" clId="{E0545761-1A6A-4668-ACD7-BA68CFB9B0F7}" dt="2024-10-30T19:22:03.275" v="84" actId="14100"/>
        <pc:sldMkLst>
          <pc:docMk/>
          <pc:sldMk cId="2471282924" sldId="2147471470"/>
        </pc:sldMkLst>
        <pc:spChg chg="del">
          <ac:chgData name="COIL, SHAWN E CTR USAF AFDW SAF/FMIE DEAMS FMO" userId="87e26c44-d3ae-420c-9ad3-bdb4321f521c" providerId="ADAL" clId="{E0545761-1A6A-4668-ACD7-BA68CFB9B0F7}" dt="2024-10-30T19:20:26.974" v="56" actId="931"/>
          <ac:spMkLst>
            <pc:docMk/>
            <pc:sldMk cId="2471282924" sldId="2147471470"/>
            <ac:spMk id="3" creationId="{4A365999-730F-C104-B8B2-A3E13F0C974B}"/>
          </ac:spMkLst>
        </pc:spChg>
        <pc:picChg chg="add mod">
          <ac:chgData name="COIL, SHAWN E CTR USAF AFDW SAF/FMIE DEAMS FMO" userId="87e26c44-d3ae-420c-9ad3-bdb4321f521c" providerId="ADAL" clId="{E0545761-1A6A-4668-ACD7-BA68CFB9B0F7}" dt="2024-10-30T19:22:00.819" v="83" actId="14100"/>
          <ac:picMkLst>
            <pc:docMk/>
            <pc:sldMk cId="2471282924" sldId="2147471470"/>
            <ac:picMk id="5" creationId="{C5E9A45B-77C2-5638-6CCD-193364B4D0CE}"/>
          </ac:picMkLst>
        </pc:picChg>
        <pc:picChg chg="add mod">
          <ac:chgData name="COIL, SHAWN E CTR USAF AFDW SAF/FMIE DEAMS FMO" userId="87e26c44-d3ae-420c-9ad3-bdb4321f521c" providerId="ADAL" clId="{E0545761-1A6A-4668-ACD7-BA68CFB9B0F7}" dt="2024-10-30T19:22:03.275" v="84" actId="14100"/>
          <ac:picMkLst>
            <pc:docMk/>
            <pc:sldMk cId="2471282924" sldId="2147471470"/>
            <ac:picMk id="7" creationId="{2D4BE576-4701-BF25-3CFE-C1CE8CBDBB0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saf.dps.mil/sites/22747/FMA/FMAO%20Library/06%20Major%20Drills/Execution%20Plan/FY25/Tax%20Vector%20Brief%20-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saf.dps.mil/sites/22747/FMA/FMAO%20Library/06%20Major%20Drills/Execution%20Plan/FY25/Tax%20Vector%20Brief%20-%20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</a:t>
            </a:r>
            <a:r>
              <a:rPr lang="en-US" baseline="0" dirty="0"/>
              <a:t> Non-Pay </a:t>
            </a:r>
            <a:r>
              <a:rPr lang="en-US" dirty="0"/>
              <a:t>Budget</a:t>
            </a:r>
          </a:p>
          <a:p>
            <a:pPr>
              <a:defRPr/>
            </a:pPr>
            <a:r>
              <a:rPr lang="en-US" dirty="0"/>
              <a:t>$1,535M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'[Tax Vector Brief - Tables.xlsx]Sheet2'!$B$1</c:f>
              <c:strCache>
                <c:ptCount val="1"/>
                <c:pt idx="0">
                  <c:v>Budget ($M)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A38-453C-835E-255F84EF176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A38-453C-835E-255F84EF176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A38-453C-835E-255F84EF17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'[Tax Vector Brief - Tables.xlsx]Sheet2'!$A$2:$A$4</c:f>
              <c:strCache>
                <c:ptCount val="3"/>
                <c:pt idx="0">
                  <c:v>Lead</c:v>
                </c:pt>
                <c:pt idx="1">
                  <c:v>AF </c:v>
                </c:pt>
                <c:pt idx="2">
                  <c:v>AFMC</c:v>
                </c:pt>
              </c:strCache>
            </c:strRef>
          </c:cat>
          <c:val>
            <c:numRef>
              <c:f>'[Tax Vector Brief - Tables.xlsx]Sheet2'!$B$2:$B$4</c:f>
              <c:numCache>
                <c:formatCode>_("$"* #,##0.0_);_("$"* \(#,##0.0\);_("$"* "-"??_);_(@_)</c:formatCode>
                <c:ptCount val="3"/>
                <c:pt idx="0">
                  <c:v>44.120000000000005</c:v>
                </c:pt>
                <c:pt idx="1">
                  <c:v>922.30000000000007</c:v>
                </c:pt>
                <c:pt idx="2">
                  <c:v>568.43999999999971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38-453C-835E-255F84EF176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'[Tax Vector Brief - Tables.xlsx]Sheet2'!$C$1</c15:sqref>
                        </c15:formulaRef>
                      </c:ext>
                    </c:extLst>
                    <c:strCache>
                      <c:ptCount val="1"/>
                      <c:pt idx="0">
                        <c:v>Reqts ($M)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08-3A38-453C-835E-255F84EF1767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0A-3A38-453C-835E-255F84EF1767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0C-3A38-453C-835E-255F84EF176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2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'[Tax Vector Brief - Tables.xlsx]Sheet2'!$A$2:$A$4</c15:sqref>
                        </c15:formulaRef>
                      </c:ext>
                    </c:extLst>
                    <c:strCache>
                      <c:ptCount val="3"/>
                      <c:pt idx="0">
                        <c:v>Lead</c:v>
                      </c:pt>
                      <c:pt idx="1">
                        <c:v>AF </c:v>
                      </c:pt>
                      <c:pt idx="2">
                        <c:v>AFMC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'[Tax Vector Brief - Tables.xlsx]Sheet2'!$C$2:$C$4</c15:sqref>
                        </c15:formulaRef>
                      </c:ext>
                    </c:extLst>
                    <c:numCache>
                      <c:formatCode>_("$"* #,##0.0_);_("$"* \(#,##0.0\);_("$"* "-"??_);_(@_)</c:formatCode>
                      <c:ptCount val="3"/>
                      <c:pt idx="0">
                        <c:v>99.78</c:v>
                      </c:pt>
                      <c:pt idx="1">
                        <c:v>1120.7200000000003</c:v>
                      </c:pt>
                      <c:pt idx="2">
                        <c:v>1305.6199999999994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3A38-453C-835E-255F84EF1767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31827600497304"/>
          <c:y val="0.90952589015875795"/>
          <c:w val="0.21101257079707142"/>
          <c:h val="5.9004997889669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Non-Pay</a:t>
            </a:r>
            <a:r>
              <a:rPr lang="en-US" baseline="0" dirty="0"/>
              <a:t> </a:t>
            </a:r>
            <a:r>
              <a:rPr lang="en-US" dirty="0"/>
              <a:t>Requirements</a:t>
            </a:r>
          </a:p>
          <a:p>
            <a:pPr>
              <a:defRPr/>
            </a:pPr>
            <a:r>
              <a:rPr lang="en-US" dirty="0"/>
              <a:t>$2,526M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tx>
            <c:strRef>
              <c:f>'[Tax Vector Brief - Tables.xlsx]Sheet2'!$C$1</c:f>
              <c:strCache>
                <c:ptCount val="1"/>
                <c:pt idx="0">
                  <c:v>Reqts ($M)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48A-4668-A209-EE47F83D937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48A-4668-A209-EE47F83D937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48A-4668-A209-EE47F83D93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'[Tax Vector Brief - Tables.xlsx]Sheet2'!$A$2:$A$4</c:f>
              <c:strCache>
                <c:ptCount val="3"/>
                <c:pt idx="0">
                  <c:v>Lead</c:v>
                </c:pt>
                <c:pt idx="1">
                  <c:v>AF </c:v>
                </c:pt>
                <c:pt idx="2">
                  <c:v>AFMC</c:v>
                </c:pt>
              </c:strCache>
            </c:strRef>
          </c:cat>
          <c:val>
            <c:numRef>
              <c:f>'[Tax Vector Brief - Tables.xlsx]Sheet2'!$C$2:$C$4</c:f>
              <c:numCache>
                <c:formatCode>_("$"* #,##0.0_);_("$"* \(#,##0.0\);_("$"* "-"??_);_(@_)</c:formatCode>
                <c:ptCount val="3"/>
                <c:pt idx="0">
                  <c:v>99.78</c:v>
                </c:pt>
                <c:pt idx="1">
                  <c:v>1120.7200000000003</c:v>
                </c:pt>
                <c:pt idx="2">
                  <c:v>1305.6199999999994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8A-4668-A209-EE47F83D9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'[Tax Vector Brief - Tables.xlsx]Sheet2'!$B$1</c15:sqref>
                        </c15:formulaRef>
                      </c:ext>
                    </c:extLst>
                    <c:strCache>
                      <c:ptCount val="1"/>
                      <c:pt idx="0">
                        <c:v>Budget ($M)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08-648A-4668-A209-EE47F83D937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0A-648A-4668-A209-EE47F83D937A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0C-648A-4668-A209-EE47F83D937A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'[Tax Vector Brief - Tables.xlsx]Sheet2'!$A$2:$A$4</c15:sqref>
                        </c15:formulaRef>
                      </c:ext>
                    </c:extLst>
                    <c:strCache>
                      <c:ptCount val="3"/>
                      <c:pt idx="0">
                        <c:v>Lead</c:v>
                      </c:pt>
                      <c:pt idx="1">
                        <c:v>AF </c:v>
                      </c:pt>
                      <c:pt idx="2">
                        <c:v>AFMC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'[Tax Vector Brief - Tables.xlsx]Sheet2'!$B$2:$B$4</c15:sqref>
                        </c15:formulaRef>
                      </c:ext>
                    </c:extLst>
                    <c:numCache>
                      <c:formatCode>_("$"* #,##0.0_);_("$"* \(#,##0.0\);_("$"* "-"??_);_(@_)</c:formatCode>
                      <c:ptCount val="3"/>
                      <c:pt idx="0">
                        <c:v>44.120000000000005</c:v>
                      </c:pt>
                      <c:pt idx="1">
                        <c:v>922.30000000000007</c:v>
                      </c:pt>
                      <c:pt idx="2">
                        <c:v>568.43999999999971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648A-4668-A209-EE47F83D937A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686213565409584"/>
          <c:y val="0.90952589015875795"/>
          <c:w val="0.21101257079707142"/>
          <c:h val="5.9004997889669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BE4334-2B1D-297D-2948-6233515AAA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83310-5985-CB98-55CC-27454E6BC3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B51001-6AA4-46A3-A6F4-A70CA18EFDC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47FF7-FD76-7557-F897-3E11810984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Classification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686D8-0B00-0D6B-61BC-B7102C78D6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D9D4C7-834C-4419-AEF4-751EB60D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666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16282E-6BFB-4773-9FEC-9104BBC4335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Classification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95AF29-13B0-437F-B1B0-53129D4C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07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69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5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9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94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3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8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77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5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75E2-BF8F-9642-A1BE-F05F48362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46203-6647-B146-BDFA-28DFCB52C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BB68F-F8E6-D74B-B4F1-977B7A94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144" y="6356350"/>
            <a:ext cx="2543694" cy="365125"/>
          </a:xfrm>
        </p:spPr>
        <p:txBody>
          <a:bodyPr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Classification         </a:t>
            </a:r>
          </a:p>
          <a:p>
            <a:r>
              <a:rPr lang="en-US"/>
              <a:t>Briefer: Name (Office Symbol)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33C258-0B44-89E5-A3BD-71FE0D06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42687"/>
            <a:ext cx="45405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9240C1-B6C3-5E40-8573-2A0F8DFA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6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6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2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6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8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4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9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27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1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32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2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715B-DFC0-4A4F-85C2-EB0DC0BD8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69" y="1287688"/>
            <a:ext cx="11192393" cy="5006858"/>
          </a:xfrm>
        </p:spPr>
        <p:txBody>
          <a:bodyPr/>
          <a:lstStyle>
            <a:lvl1pPr>
              <a:defRPr sz="2000" b="1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BDA9-6E6B-6345-A4B9-9DC166A4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42687"/>
            <a:ext cx="45405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9240C1-B6C3-5E40-8573-2A0F8DFA8B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BAD820-23DB-ED45-8409-3C681DCC13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382" y="154971"/>
            <a:ext cx="990592" cy="9952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BF8ABD-1C10-474D-93C4-ABFD9A02C32E}"/>
              </a:ext>
            </a:extLst>
          </p:cNvPr>
          <p:cNvSpPr/>
          <p:nvPr userDrawn="1"/>
        </p:nvSpPr>
        <p:spPr>
          <a:xfrm>
            <a:off x="167054" y="6281409"/>
            <a:ext cx="11755315" cy="68165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E8ECBB4-EEE9-5543-8409-80698C1D6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465" y="136525"/>
            <a:ext cx="10515600" cy="945539"/>
          </a:xfrm>
        </p:spPr>
        <p:txBody>
          <a:bodyPr>
            <a:normAutofit/>
          </a:bodyPr>
          <a:lstStyle>
            <a:lvl1pPr algn="r">
              <a:defRPr sz="3600" b="1" i="1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F5F620-CD4D-8E52-5F38-9DC813331C34}"/>
              </a:ext>
            </a:extLst>
          </p:cNvPr>
          <p:cNvSpPr/>
          <p:nvPr userDrawn="1"/>
        </p:nvSpPr>
        <p:spPr bwMode="auto">
          <a:xfrm>
            <a:off x="1200355" y="1112678"/>
            <a:ext cx="10607501" cy="77455"/>
          </a:xfrm>
          <a:prstGeom prst="rect">
            <a:avLst/>
          </a:prstGeom>
          <a:solidFill>
            <a:srgbClr val="2574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F8C1E-F6BD-7AE3-3838-017B4CAD0410}"/>
              </a:ext>
            </a:extLst>
          </p:cNvPr>
          <p:cNvSpPr txBox="1"/>
          <p:nvPr userDrawn="1"/>
        </p:nvSpPr>
        <p:spPr>
          <a:xfrm>
            <a:off x="2408623" y="6400248"/>
            <a:ext cx="819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n>
                  <a:noFill/>
                </a:ln>
                <a:solidFill>
                  <a:srgbClr val="004D71"/>
                </a:solidFill>
              </a:rPr>
              <a:t>One AFMC … Powering the World’s Greatest Air Force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D49104A-2632-82F1-F0BA-3D4F7BD8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144" y="6356350"/>
            <a:ext cx="2543694" cy="365125"/>
          </a:xfrm>
        </p:spPr>
        <p:txBody>
          <a:bodyPr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00B050"/>
                </a:solidFill>
              </a:rPr>
              <a:t>CLASSIFICATION    </a:t>
            </a:r>
            <a:r>
              <a:rPr lang="en-US"/>
              <a:t>     </a:t>
            </a:r>
          </a:p>
          <a:p>
            <a:r>
              <a:rPr lang="en-US"/>
              <a:t>Briefer: Name (Office Symbol) </a:t>
            </a:r>
          </a:p>
        </p:txBody>
      </p:sp>
    </p:spTree>
    <p:extLst>
      <p:ext uri="{BB962C8B-B14F-4D97-AF65-F5344CB8AC3E}">
        <p14:creationId xmlns:p14="http://schemas.microsoft.com/office/powerpoint/2010/main" val="4219522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36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56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00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15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55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2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BAD820-23DB-ED45-8409-3C681DCC13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3227" y="1818677"/>
            <a:ext cx="3205545" cy="32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8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0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5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2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8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DEEC4-1A9F-924E-82D0-3CBA0414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96628-8D6C-F94B-96F0-23B34111E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4B825-B6DE-7E4F-A37B-5842EDEF0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208" y="6356350"/>
            <a:ext cx="2168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Classification         </a:t>
            </a:r>
          </a:p>
          <a:p>
            <a:r>
              <a:rPr lang="en-US"/>
              <a:t>Briefer: Name (Office Symbol)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5EEF7-3B8D-2F45-BE72-9FABC8B76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9240C1-B6C3-5E40-8573-2A0F8DFA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8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7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E9D8-57BE-40F6-B20C-0D6547179AB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8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gnupgenius.com/go/10C094FA8AA2AABF4C16-52094418-asmc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448" y="177005"/>
            <a:ext cx="10829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Today’s SDFM 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Virtual Luncheon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3C617C-7435-C8EF-3A29-ECF9D1E7A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6445"/>
            <a:ext cx="9144000" cy="3920829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Topic: </a:t>
            </a:r>
            <a:b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Top Five Things I’ve Learned</a:t>
            </a:r>
            <a:br>
              <a:rPr 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Oct 31, </a:t>
            </a: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2024 </a:t>
            </a:r>
            <a:b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11:30am -1:00pm EDT</a:t>
            </a:r>
            <a:b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9C7CAF1-92BA-CD5B-F1D6-DE24DEA61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52950"/>
            <a:ext cx="12191999" cy="212804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Col Stephen Gray</a:t>
            </a:r>
          </a:p>
          <a:p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AFMC HQ AFMC/FMA </a:t>
            </a:r>
          </a:p>
          <a:p>
            <a:endParaRPr lang="en-US" sz="4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0F4F6-92A0-0F7F-455C-C085D8AA805F}"/>
              </a:ext>
            </a:extLst>
          </p:cNvPr>
          <p:cNvSpPr txBox="1"/>
          <p:nvPr/>
        </p:nvSpPr>
        <p:spPr>
          <a:xfrm>
            <a:off x="8351520" y="5911555"/>
            <a:ext cx="3573779" cy="64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  <a:t>EARN 1 CLP !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8"/>
    </mc:Choice>
    <mc:Fallback xmlns="">
      <p:transition spd="slow" advTm="1088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F1DED-5062-ECF6-60E8-29E506C4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4DD611-82C6-3818-135A-74151719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Another Paper Cut…</a:t>
            </a:r>
            <a:endParaRPr lang="en-US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4F95C8-3973-6BFA-FF34-9E9955BED90B}"/>
              </a:ext>
            </a:extLst>
          </p:cNvPr>
          <p:cNvSpPr txBox="1"/>
          <p:nvPr/>
        </p:nvSpPr>
        <p:spPr>
          <a:xfrm>
            <a:off x="11492892" y="2676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3094B12B-A650-F06F-91C2-69F513427014}"/>
              </a:ext>
            </a:extLst>
          </p:cNvPr>
          <p:cNvSpPr txBox="1">
            <a:spLocks/>
          </p:cNvSpPr>
          <p:nvPr/>
        </p:nvSpPr>
        <p:spPr>
          <a:xfrm>
            <a:off x="334486" y="1318585"/>
            <a:ext cx="11473370" cy="48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444C44-A7BA-08E8-99AA-0E70F0C98DF8}"/>
              </a:ext>
            </a:extLst>
          </p:cNvPr>
          <p:cNvGrpSpPr/>
          <p:nvPr/>
        </p:nvGrpSpPr>
        <p:grpSpPr>
          <a:xfrm>
            <a:off x="267482" y="1816252"/>
            <a:ext cx="4772748" cy="3140400"/>
            <a:chOff x="7023509" y="1605761"/>
            <a:chExt cx="4699304" cy="3519942"/>
          </a:xfrm>
        </p:grpSpPr>
        <p:pic>
          <p:nvPicPr>
            <p:cNvPr id="1032" name="Picture 8" descr="Dave Chappelle &quot;Y'all got any more of ...">
              <a:extLst>
                <a:ext uri="{FF2B5EF4-FFF2-40B4-BE49-F238E27FC236}">
                  <a16:creationId xmlns:a16="http://schemas.microsoft.com/office/drawing/2014/main" id="{2E15BAF6-EFDB-D9C0-908B-7779D7E51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509" y="1605761"/>
              <a:ext cx="4699304" cy="351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5D31F9-88ED-6640-9A81-5AB03B8B6001}"/>
                </a:ext>
              </a:extLst>
            </p:cNvPr>
            <p:cNvSpPr txBox="1"/>
            <p:nvPr/>
          </p:nvSpPr>
          <p:spPr>
            <a:xfrm>
              <a:off x="7112845" y="3892302"/>
              <a:ext cx="46099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Y’all got any more of that GPC money?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ABF2185-842A-7C2A-F091-90244C4AC3B8}"/>
              </a:ext>
            </a:extLst>
          </p:cNvPr>
          <p:cNvSpPr txBox="1"/>
          <p:nvPr/>
        </p:nvSpPr>
        <p:spPr>
          <a:xfrm>
            <a:off x="267482" y="1215862"/>
            <a:ext cx="583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kern="0" dirty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…Additional ~4% tax from Air Staff to cover GPC bills in FY25</a:t>
            </a:r>
          </a:p>
        </p:txBody>
      </p:sp>
      <p:pic>
        <p:nvPicPr>
          <p:cNvPr id="1034" name="Picture 10" descr="Kermit Drinking Tea Meme Generator">
            <a:extLst>
              <a:ext uri="{FF2B5EF4-FFF2-40B4-BE49-F238E27FC236}">
                <a16:creationId xmlns:a16="http://schemas.microsoft.com/office/drawing/2014/main" id="{351DC424-0CB4-9F30-8F11-ED632DD8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520" y="2400876"/>
            <a:ext cx="4144308" cy="28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670F92-3FCB-DA6F-7C91-3C17BDD59F95}"/>
              </a:ext>
            </a:extLst>
          </p:cNvPr>
          <p:cNvSpPr txBox="1"/>
          <p:nvPr/>
        </p:nvSpPr>
        <p:spPr>
          <a:xfrm>
            <a:off x="6053782" y="5397763"/>
            <a:ext cx="583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kern="0" dirty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…because of you</a:t>
            </a:r>
          </a:p>
        </p:txBody>
      </p:sp>
    </p:spTree>
    <p:extLst>
      <p:ext uri="{BB962C8B-B14F-4D97-AF65-F5344CB8AC3E}">
        <p14:creationId xmlns:p14="http://schemas.microsoft.com/office/powerpoint/2010/main" val="350922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F1DED-5062-ECF6-60E8-29E506C4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4DD611-82C6-3818-135A-74151719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FMers</a:t>
            </a:r>
            <a:endParaRPr lang="en-US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4F95C8-3973-6BFA-FF34-9E9955BED90B}"/>
              </a:ext>
            </a:extLst>
          </p:cNvPr>
          <p:cNvSpPr txBox="1"/>
          <p:nvPr/>
        </p:nvSpPr>
        <p:spPr>
          <a:xfrm>
            <a:off x="11492892" y="2676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3094B12B-A650-F06F-91C2-69F513427014}"/>
              </a:ext>
            </a:extLst>
          </p:cNvPr>
          <p:cNvSpPr txBox="1">
            <a:spLocks/>
          </p:cNvSpPr>
          <p:nvPr/>
        </p:nvSpPr>
        <p:spPr>
          <a:xfrm>
            <a:off x="334486" y="1318585"/>
            <a:ext cx="11473370" cy="48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D111EAB-617F-A543-85CC-491CC61D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143" y="6356350"/>
            <a:ext cx="307814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UNCLASSIFIED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D31F9-88ED-6640-9A81-5AB03B8B6001}"/>
              </a:ext>
            </a:extLst>
          </p:cNvPr>
          <p:cNvSpPr txBox="1"/>
          <p:nvPr/>
        </p:nvSpPr>
        <p:spPr>
          <a:xfrm>
            <a:off x="7112845" y="3892302"/>
            <a:ext cx="4609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Y’all got any more of that GPC money?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A80DF43-839F-CDD1-1A70-C3706EA78216}"/>
              </a:ext>
            </a:extLst>
          </p:cNvPr>
          <p:cNvSpPr txBox="1">
            <a:spLocks/>
          </p:cNvSpPr>
          <p:nvPr/>
        </p:nvSpPr>
        <p:spPr>
          <a:xfrm>
            <a:off x="486886" y="1470985"/>
            <a:ext cx="11473370" cy="48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/>
              <a:t>F</a:t>
            </a:r>
            <a:r>
              <a:rPr lang="en-US" kern="0" dirty="0"/>
              <a:t>ind </a:t>
            </a:r>
            <a:r>
              <a:rPr lang="en-US" sz="3200" kern="0" dirty="0"/>
              <a:t>M</a:t>
            </a:r>
            <a:r>
              <a:rPr lang="en-US" kern="0" dirty="0"/>
              <a:t>oney</a:t>
            </a:r>
          </a:p>
          <a:p>
            <a:r>
              <a:rPr lang="en-US" sz="3200" kern="0" dirty="0"/>
              <a:t>F</a:t>
            </a:r>
            <a:r>
              <a:rPr lang="en-US" kern="0" dirty="0"/>
              <a:t>orce </a:t>
            </a:r>
            <a:r>
              <a:rPr lang="en-US" sz="3200" kern="0" dirty="0"/>
              <a:t>M</a:t>
            </a:r>
            <a:r>
              <a:rPr lang="en-US" kern="0" dirty="0"/>
              <a:t>ultipliers</a:t>
            </a:r>
          </a:p>
          <a:p>
            <a:r>
              <a:rPr lang="en-US" sz="3200" kern="0" dirty="0"/>
              <a:t>F</a:t>
            </a:r>
            <a:r>
              <a:rPr lang="en-US" kern="0" dirty="0"/>
              <a:t>ood </a:t>
            </a:r>
            <a:r>
              <a:rPr lang="en-US" sz="3200" kern="0" dirty="0"/>
              <a:t>M</a:t>
            </a:r>
            <a:r>
              <a:rPr lang="en-US" kern="0" dirty="0"/>
              <a:t>anagement, especially in September</a:t>
            </a:r>
          </a:p>
        </p:txBody>
      </p:sp>
    </p:spTree>
    <p:extLst>
      <p:ext uri="{BB962C8B-B14F-4D97-AF65-F5344CB8AC3E}">
        <p14:creationId xmlns:p14="http://schemas.microsoft.com/office/powerpoint/2010/main" val="90970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3D8EA4-47A7-9FB9-F87B-BCC065B3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Things I’ve Learned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3609B-A033-14CB-89BE-091D43E21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Respect</a:t>
            </a:r>
          </a:p>
          <a:p>
            <a:r>
              <a:rPr lang="en-US" dirty="0"/>
              <a:t>Relationships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Responsive</a:t>
            </a:r>
          </a:p>
          <a:p>
            <a:r>
              <a:rPr lang="en-US" dirty="0"/>
              <a:t>Relax….Have Fun/Core 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436EF-F3E5-F2FB-B49D-22BA5EC4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8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3609B-A033-14CB-89BE-091D43E21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Respect</a:t>
            </a:r>
          </a:p>
          <a:p>
            <a:pPr lvl="1"/>
            <a:r>
              <a:rPr lang="en-US" dirty="0"/>
              <a:t>Golden rule</a:t>
            </a:r>
          </a:p>
          <a:p>
            <a:pPr lvl="1"/>
            <a:r>
              <a:rPr lang="en-US" dirty="0"/>
              <a:t>We all put our pants on the same way (military/civilian/contractors/foreign nationals)</a:t>
            </a:r>
          </a:p>
          <a:p>
            <a:pPr lvl="1"/>
            <a:r>
              <a:rPr lang="en-US" dirty="0"/>
              <a:t>Don’t ever ask anyone to do something you aren’t willing to do yourself</a:t>
            </a:r>
          </a:p>
          <a:p>
            <a:pPr lvl="1"/>
            <a:r>
              <a:rPr lang="en-US" dirty="0"/>
              <a:t>Humility is a very endearing quality</a:t>
            </a:r>
          </a:p>
          <a:p>
            <a:pPr lvl="1"/>
            <a:r>
              <a:rPr lang="en-US" dirty="0"/>
              <a:t>Your side vs my side vs the truth</a:t>
            </a:r>
          </a:p>
          <a:p>
            <a:pPr lvl="1"/>
            <a:r>
              <a:rPr lang="en-US" dirty="0"/>
              <a:t>Get out and see the mission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EIQ</a:t>
            </a:r>
          </a:p>
          <a:p>
            <a:pPr lvl="1"/>
            <a:r>
              <a:rPr lang="en-US" dirty="0"/>
              <a:t>SEE</a:t>
            </a:r>
          </a:p>
          <a:p>
            <a:pPr lvl="1"/>
            <a:r>
              <a:rPr lang="en-US" dirty="0"/>
              <a:t>Trust is the oxygen of all relationships</a:t>
            </a:r>
          </a:p>
          <a:p>
            <a:pPr lvl="1"/>
            <a:r>
              <a:rPr lang="en-US" dirty="0"/>
              <a:t>Boundaries are good</a:t>
            </a:r>
          </a:p>
          <a:p>
            <a:pPr lvl="1"/>
            <a:r>
              <a:rPr lang="en-US" dirty="0"/>
              <a:t>Harmonize work/life…not balance</a:t>
            </a:r>
          </a:p>
          <a:p>
            <a:pPr lvl="1"/>
            <a:r>
              <a:rPr lang="en-US" dirty="0"/>
              <a:t>Train them well enough they can leave but treat them well enough so they don’t leave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436EF-F3E5-F2FB-B49D-22BA5EC4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D8EA4-47A7-9FB9-F87B-BCC065B3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Things I’ve Learned</a:t>
            </a:r>
          </a:p>
        </p:txBody>
      </p:sp>
    </p:spTree>
    <p:extLst>
      <p:ext uri="{BB962C8B-B14F-4D97-AF65-F5344CB8AC3E}">
        <p14:creationId xmlns:p14="http://schemas.microsoft.com/office/powerpoint/2010/main" val="49174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3609B-A033-14CB-89BE-091D43E21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</a:p>
          <a:p>
            <a:pPr lvl="1"/>
            <a:r>
              <a:rPr lang="en-US" dirty="0"/>
              <a:t>Change is Constant</a:t>
            </a:r>
          </a:p>
          <a:p>
            <a:pPr lvl="1"/>
            <a:r>
              <a:rPr lang="en-US" dirty="0"/>
              <a:t>Growth = Being uncomfortable</a:t>
            </a:r>
          </a:p>
          <a:p>
            <a:pPr lvl="1"/>
            <a:r>
              <a:rPr lang="en-US" dirty="0"/>
              <a:t>Lowest level empowered…you’ll be surprised</a:t>
            </a:r>
          </a:p>
          <a:p>
            <a:pPr lvl="1"/>
            <a:r>
              <a:rPr lang="en-US" dirty="0"/>
              <a:t>Leave it better than you found it</a:t>
            </a:r>
          </a:p>
          <a:p>
            <a:pPr lvl="1"/>
            <a:r>
              <a:rPr lang="en-US" dirty="0"/>
              <a:t>What have you done for me lately (Former Wing/CC)</a:t>
            </a:r>
          </a:p>
          <a:p>
            <a:pPr lvl="1"/>
            <a:r>
              <a:rPr lang="en-US" dirty="0"/>
              <a:t>Small details matter (basic training; e-mail etiquette; trivial stuff like CETs)</a:t>
            </a:r>
          </a:p>
          <a:p>
            <a:pPr lvl="1"/>
            <a:r>
              <a:rPr lang="en-US" dirty="0"/>
              <a:t>It’s easy to be bold when it’s not hard…but there’s always “what’s right” at the end of the day</a:t>
            </a:r>
          </a:p>
          <a:p>
            <a:r>
              <a:rPr lang="en-US" dirty="0"/>
              <a:t>Responsive</a:t>
            </a:r>
          </a:p>
          <a:p>
            <a:pPr lvl="1"/>
            <a:r>
              <a:rPr lang="en-US" dirty="0"/>
              <a:t>Communicate, communicate, communicate</a:t>
            </a:r>
          </a:p>
          <a:p>
            <a:pPr lvl="1"/>
            <a:r>
              <a:rPr lang="en-US" dirty="0"/>
              <a:t>If you don’t know, say, “I don’t know.”</a:t>
            </a:r>
          </a:p>
          <a:p>
            <a:pPr lvl="1"/>
            <a:r>
              <a:rPr lang="en-US" dirty="0"/>
              <a:t>It’s ok to make a mistake (school of hard knocks)…just don’t get a PhD in it</a:t>
            </a:r>
          </a:p>
          <a:p>
            <a:pPr lvl="1"/>
            <a:r>
              <a:rPr lang="en-US" dirty="0"/>
              <a:t>“got it…give me a xx minutes/hours/days/? to get back to you”</a:t>
            </a:r>
          </a:p>
          <a:p>
            <a:pPr lvl="1"/>
            <a:r>
              <a:rPr lang="en-US" dirty="0"/>
              <a:t>TW (you have to figure out how to operate effectively: accountability, how to have a hard conversation, give effective feedback via Teams, calendar surfing)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436EF-F3E5-F2FB-B49D-22BA5EC4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D8EA4-47A7-9FB9-F87B-BCC065B3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Things I’ve Learned</a:t>
            </a:r>
          </a:p>
        </p:txBody>
      </p:sp>
    </p:spTree>
    <p:extLst>
      <p:ext uri="{BB962C8B-B14F-4D97-AF65-F5344CB8AC3E}">
        <p14:creationId xmlns:p14="http://schemas.microsoft.com/office/powerpoint/2010/main" val="228286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3609B-A033-14CB-89BE-091D43E21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Relax…Have Fun/Core Values</a:t>
            </a:r>
          </a:p>
          <a:p>
            <a:pPr lvl="1"/>
            <a:r>
              <a:rPr lang="en-US" dirty="0"/>
              <a:t>Integrity is FIRST (former Wing CC told me you can’t teach it)</a:t>
            </a:r>
          </a:p>
          <a:p>
            <a:pPr lvl="1"/>
            <a:r>
              <a:rPr lang="en-US" dirty="0"/>
              <a:t>Strive for perfection, settle for excellence</a:t>
            </a:r>
          </a:p>
          <a:p>
            <a:pPr lvl="1"/>
            <a:r>
              <a:rPr lang="en-US" dirty="0"/>
              <a:t>Service before self doesn’t ALWAYS mean sacrifice self</a:t>
            </a:r>
          </a:p>
          <a:p>
            <a:pPr lvl="1"/>
            <a:r>
              <a:rPr lang="en-US" dirty="0"/>
              <a:t>Strength is not always physical; asking for help = strength (lifeguard)</a:t>
            </a:r>
          </a:p>
          <a:p>
            <a:pPr lvl="1"/>
            <a:r>
              <a:rPr lang="en-US" dirty="0"/>
              <a:t>If you’re having fun is it really a job?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436EF-F3E5-F2FB-B49D-22BA5EC4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D8EA4-47A7-9FB9-F87B-BCC065B3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Things I’ve Learned</a:t>
            </a:r>
          </a:p>
        </p:txBody>
      </p:sp>
    </p:spTree>
    <p:extLst>
      <p:ext uri="{BB962C8B-B14F-4D97-AF65-F5344CB8AC3E}">
        <p14:creationId xmlns:p14="http://schemas.microsoft.com/office/powerpoint/2010/main" val="68011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3609B-A033-14CB-89BE-091D43E21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FY24 Summary</a:t>
            </a:r>
          </a:p>
          <a:p>
            <a:r>
              <a:rPr lang="en-US"/>
              <a:t>Big AFMC Budget but smaller subset in O&amp;M</a:t>
            </a:r>
          </a:p>
          <a:p>
            <a:r>
              <a:rPr lang="en-US"/>
              <a:t>Top 5 things I’ve Learned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436EF-F3E5-F2FB-B49D-22BA5EC4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D8EA4-47A7-9FB9-F87B-BCC065B3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3F809-617E-644F-2278-F43BE4E1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39" y="2806072"/>
            <a:ext cx="4784263" cy="27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14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F1DED-5062-ECF6-60E8-29E506C4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4DD611-82C6-3818-135A-74151719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O&amp;M Program Categories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8F73-40B7-20E8-9FFB-D9F8A65D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350" y="6325661"/>
            <a:ext cx="3395376" cy="515314"/>
          </a:xfrm>
        </p:spPr>
        <p:txBody>
          <a:bodyPr/>
          <a:lstStyle>
            <a:lvl1pPr algn="l"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51797F-4964-6E1A-9D41-DD83C99A1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258" y="1429592"/>
            <a:ext cx="4020059" cy="6839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319C0D-FBB4-9C88-45A9-6A523251D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83" y="1429592"/>
            <a:ext cx="4020059" cy="1576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14F95C8-3973-6BFA-FF34-9E9955BED90B}"/>
              </a:ext>
            </a:extLst>
          </p:cNvPr>
          <p:cNvSpPr txBox="1"/>
          <p:nvPr/>
        </p:nvSpPr>
        <p:spPr>
          <a:xfrm>
            <a:off x="11492892" y="2676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rgbClr val="00B050"/>
                </a:solidFill>
              </a:rPr>
              <a:t>UNCLASSIFIED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235AC-8CE1-DD31-527A-A8362CB28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" y="3353204"/>
            <a:ext cx="11595100" cy="28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5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rawing of a house&#10;&#10;Description automatically generated with low confidence">
            <a:extLst>
              <a:ext uri="{FF2B5EF4-FFF2-40B4-BE49-F238E27FC236}">
                <a16:creationId xmlns:a16="http://schemas.microsoft.com/office/drawing/2014/main" id="{DA0FF4AD-9DC0-24AB-C3C4-DD1ECC1A2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54" y="5286724"/>
            <a:ext cx="1624890" cy="1007622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B42998E-7B8A-6F8E-01BF-C775A3C7B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14" y="264458"/>
            <a:ext cx="6082635" cy="6082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259C7-BDC8-82F1-BD0D-B9F48A0D3FB6}"/>
              </a:ext>
            </a:extLst>
          </p:cNvPr>
          <p:cNvSpPr txBox="1"/>
          <p:nvPr/>
        </p:nvSpPr>
        <p:spPr>
          <a:xfrm>
            <a:off x="721442" y="303530"/>
            <a:ext cx="107491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Society of Defense Financial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stellar" panose="020A0402060406010301" pitchFamily="18" charset="0"/>
              <a:ea typeface="Yu Gothic Light" panose="020B03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Yu Gothic Light" panose="020B0300000000000000" pitchFamily="34" charset="-128"/>
                <a:cs typeface="+mn-cs"/>
              </a:rPr>
              <a:t>Aviation Chapter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anose="02050604050505020204" pitchFamily="18" charset="0"/>
              <a:ea typeface="Yu Gothic Light" panose="020B03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Adobe Ming Std L" panose="02020300000000000000" pitchFamily="18" charset="-128"/>
                <a:cs typeface="+mn-cs"/>
              </a:rPr>
              <a:t>PRESENTS THIS CERTIFICATE OF APPRECIATION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dobe Ming Std L" panose="02020300000000000000" pitchFamily="18" charset="-128"/>
              <a:ea typeface="Adobe Ming Std L" panose="020203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Col Stephen E. Gray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Adobe Ming Std L" panose="020203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Adobe Ming Std L" panose="02020300000000000000" pitchFamily="18" charset="-128"/>
                <a:cs typeface="+mn-cs"/>
              </a:rPr>
              <a:t>WITH A DONATION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Tunnel to Towers Foundation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E2FED-68DF-3B8A-D994-74C224BF6855}"/>
              </a:ext>
            </a:extLst>
          </p:cNvPr>
          <p:cNvSpPr txBox="1"/>
          <p:nvPr/>
        </p:nvSpPr>
        <p:spPr>
          <a:xfrm>
            <a:off x="8239002" y="5586460"/>
            <a:ext cx="339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Adobe Thai" panose="02040503050201020203" pitchFamily="18" charset="-34"/>
              </a:rPr>
              <a:t>Thomas Giovingo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Adobe Thai" panose="02040503050201020203" pitchFamily="18" charset="-34"/>
              </a:rPr>
              <a:t>President, Aviation Chapter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528D7-7B19-39C4-1D7E-45DC36EF9A8D}"/>
              </a:ext>
            </a:extLst>
          </p:cNvPr>
          <p:cNvSpPr txBox="1"/>
          <p:nvPr/>
        </p:nvSpPr>
        <p:spPr>
          <a:xfrm>
            <a:off x="540934" y="5423763"/>
            <a:ext cx="429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IN HONOR OF YOUR PRESENTATION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31 OCTOBER 2024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2A812E0-A29D-7959-FFCD-DCBB422CB8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8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4A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CBE577-0E66-AC67-66B5-457BD3756DFD}"/>
              </a:ext>
            </a:extLst>
          </p:cNvPr>
          <p:cNvSpPr txBox="1"/>
          <p:nvPr/>
        </p:nvSpPr>
        <p:spPr>
          <a:xfrm>
            <a:off x="8159280" y="5192931"/>
            <a:ext cx="331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low Solid Italic" panose="04030604020F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Thomas Giovingo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5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E15CC-6923-930E-F253-174A3F51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C5E9A45B-77C2-5638-6CCD-193364B4D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26" y="66933"/>
            <a:ext cx="6221896" cy="6724134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D4BE576-4701-BF25-3CFE-C1CE8CBDB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78" y="76338"/>
            <a:ext cx="5754757" cy="65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82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980750-6F2F-8E30-F1C9-F1871A3BB8F8}"/>
              </a:ext>
            </a:extLst>
          </p:cNvPr>
          <p:cNvSpPr txBox="1"/>
          <p:nvPr/>
        </p:nvSpPr>
        <p:spPr>
          <a:xfrm>
            <a:off x="394280" y="144994"/>
            <a:ext cx="115633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Calibri" panose="020F0502020204030204" pitchFamily="34" charset="0"/>
              </a:rPr>
              <a:t>UPCOMING EVENTS/VOLUNTEER OPPORTUNITIES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EE4D-C241-70E0-8339-CF8A022324E5}"/>
              </a:ext>
            </a:extLst>
          </p:cNvPr>
          <p:cNvSpPr txBox="1"/>
          <p:nvPr/>
        </p:nvSpPr>
        <p:spPr>
          <a:xfrm>
            <a:off x="11772900" y="2314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E2502-6FA3-E083-9CC6-514B92C70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011917"/>
            <a:ext cx="586163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Holiday Party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Nov 19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10:30am – 3:00pm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$30 per person,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Venmo-or cash </a:t>
            </a:r>
            <a:r>
              <a:rPr lang="en-US" sz="1900" dirty="0">
                <a:solidFill>
                  <a:schemeClr val="bg1"/>
                </a:solidFill>
              </a:rPr>
              <a:t>(by request)</a:t>
            </a:r>
          </a:p>
          <a:p>
            <a:endParaRPr lang="en-US" sz="2800" b="0" i="0" u="none" strike="noStrike" baseline="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Lunch &amp; Learn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Next event in November 2024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6956F5-0E83-DCEE-A2E2-BF1C2762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11917"/>
            <a:ext cx="5181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Crayons to Classrooms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Nov 8th 1300-1500</a:t>
            </a:r>
          </a:p>
          <a:p>
            <a:pPr marL="0" indent="0">
              <a:buNone/>
            </a:pPr>
            <a:r>
              <a:rPr lang="en-US" sz="1800" u="sng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https://www.signupgenius.com/go/10C094FA8AA2AABF4C16-52094418-asmc</a:t>
            </a:r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Wreaths Across America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Dec 14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Time TBD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24996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6"/>
    </mc:Choice>
    <mc:Fallback xmlns="">
      <p:transition spd="slow" advTm="1122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2195753"/>
            <a:ext cx="12157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Calibri" panose="020F0502020204030204" pitchFamily="34" charset="0"/>
              </a:rPr>
              <a:t>SDFM Aviation Chapter Updates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59895-E7B1-9511-54B7-4A697B6F2A2A}"/>
              </a:ext>
            </a:extLst>
          </p:cNvPr>
          <p:cNvSpPr txBox="1"/>
          <p:nvPr/>
        </p:nvSpPr>
        <p:spPr>
          <a:xfrm>
            <a:off x="-1026852" y="3800474"/>
            <a:ext cx="129701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Learn more about the </a:t>
            </a:r>
          </a:p>
          <a:p>
            <a:pPr marL="137160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the SDFM Aviation Chapter at  </a:t>
            </a:r>
          </a:p>
          <a:p>
            <a:pPr marL="137160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https://www.sdfm-aviation.org/</a:t>
            </a:r>
          </a:p>
        </p:txBody>
      </p:sp>
    </p:spTree>
    <p:extLst>
      <p:ext uri="{BB962C8B-B14F-4D97-AF65-F5344CB8AC3E}">
        <p14:creationId xmlns:p14="http://schemas.microsoft.com/office/powerpoint/2010/main" val="40222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6"/>
    </mc:Choice>
    <mc:Fallback xmlns="">
      <p:transition spd="slow" advTm="112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0DA6C9-F68D-F543-AFA1-B36A2F64602D}"/>
              </a:ext>
            </a:extLst>
          </p:cNvPr>
          <p:cNvSpPr/>
          <p:nvPr/>
        </p:nvSpPr>
        <p:spPr bwMode="auto">
          <a:xfrm>
            <a:off x="0" y="6470248"/>
            <a:ext cx="12192000" cy="38775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5C568F-CB59-6C41-947F-F764E9E3487F}"/>
              </a:ext>
            </a:extLst>
          </p:cNvPr>
          <p:cNvGrpSpPr/>
          <p:nvPr/>
        </p:nvGrpSpPr>
        <p:grpSpPr>
          <a:xfrm>
            <a:off x="658486" y="1525018"/>
            <a:ext cx="3913516" cy="3813954"/>
            <a:chOff x="658486" y="1666750"/>
            <a:chExt cx="3913516" cy="381395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B03E4D6-C695-7E42-8FA9-509F389681C4}"/>
                </a:ext>
              </a:extLst>
            </p:cNvPr>
            <p:cNvSpPr/>
            <p:nvPr/>
          </p:nvSpPr>
          <p:spPr bwMode="auto">
            <a:xfrm>
              <a:off x="727936" y="1666750"/>
              <a:ext cx="3779229" cy="377922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CBA205-7AE4-A94C-9CAC-FE1BFFE67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486" y="1701475"/>
              <a:ext cx="3913516" cy="377922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390E36-8CEA-9C44-9C68-70956B110A8D}"/>
              </a:ext>
            </a:extLst>
          </p:cNvPr>
          <p:cNvSpPr txBox="1"/>
          <p:nvPr/>
        </p:nvSpPr>
        <p:spPr>
          <a:xfrm>
            <a:off x="4507165" y="1679131"/>
            <a:ext cx="6476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 Things I’ve Learned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C0F76-040D-AF40-A9BE-BBB9D305E95D}"/>
              </a:ext>
            </a:extLst>
          </p:cNvPr>
          <p:cNvSpPr/>
          <p:nvPr/>
        </p:nvSpPr>
        <p:spPr bwMode="auto">
          <a:xfrm>
            <a:off x="9514390" y="1455570"/>
            <a:ext cx="1365813" cy="138896"/>
          </a:xfrm>
          <a:prstGeom prst="rect">
            <a:avLst/>
          </a:prstGeom>
          <a:solidFill>
            <a:srgbClr val="2574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BBF3F5-6A2F-F147-93F9-025F875CF6AF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0" y="6664124"/>
            <a:ext cx="12192000" cy="337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Rectangle 4">
            <a:extLst>
              <a:ext uri="{FF2B5EF4-FFF2-40B4-BE49-F238E27FC236}">
                <a16:creationId xmlns:a16="http://schemas.microsoft.com/office/drawing/2014/main" id="{41717F9C-BC22-DB44-BE7C-A2AB1C4D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215" y="4652378"/>
            <a:ext cx="49799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900" b="1" dirty="0">
                <a:solidFill>
                  <a:srgbClr val="004D71"/>
                </a:solidFill>
                <a:latin typeface="Arial"/>
                <a:cs typeface="Arial"/>
              </a:rPr>
              <a:t>Col Steve </a:t>
            </a:r>
            <a:r>
              <a:rPr lang="en-US" sz="1900" b="1" dirty="0" err="1">
                <a:solidFill>
                  <a:srgbClr val="004D71"/>
                </a:solidFill>
                <a:latin typeface="Arial"/>
                <a:cs typeface="Arial"/>
              </a:rPr>
              <a:t>Gray,</a:t>
            </a:r>
            <a:r>
              <a:rPr lang="en-US" sz="1900" b="1" dirty="0">
                <a:solidFill>
                  <a:srgbClr val="004D71"/>
                </a:solidFill>
                <a:latin typeface="Arial"/>
                <a:cs typeface="Arial"/>
              </a:rPr>
              <a:t> HQ AFMC/FMA</a:t>
            </a:r>
          </a:p>
          <a:p>
            <a:pPr algn="r"/>
            <a:r>
              <a:rPr lang="en-US" sz="1900" dirty="0">
                <a:solidFill>
                  <a:srgbClr val="004D71"/>
                </a:solidFill>
                <a:latin typeface="Arial"/>
                <a:cs typeface="Arial"/>
              </a:rPr>
              <a:t>31 October 2024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FAB0EC9-C1C7-70E1-76D1-3283B73F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165" y="5747309"/>
            <a:ext cx="2148285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Controlled by: HQ AFMC/FM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Category: Budget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Dissemination Control: FEDCON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POC: HQ AFMC/FM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1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D5A4A-133D-2848-902D-1167386E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47" y="1287688"/>
            <a:ext cx="11192393" cy="500685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  <a:buFontTx/>
              <a:buNone/>
            </a:pPr>
            <a:endParaRPr lang="en-US" b="1" i="1" dirty="0"/>
          </a:p>
          <a:p>
            <a:pPr algn="ctr">
              <a:lnSpc>
                <a:spcPct val="100000"/>
              </a:lnSpc>
              <a:spcBef>
                <a:spcPts val="500"/>
              </a:spcBef>
              <a:buFontTx/>
              <a:buNone/>
            </a:pPr>
            <a:endParaRPr lang="en-US" b="1" i="1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 classification of the brief is </a:t>
            </a:r>
            <a:r>
              <a:rPr lang="en-US" dirty="0">
                <a:solidFill>
                  <a:srgbClr val="7030A0"/>
                </a:solidFill>
              </a:rPr>
              <a:t>CONTROLLED UNCLASSIFIED INFORMATION</a:t>
            </a:r>
            <a:r>
              <a:rPr lang="en-US" b="1" dirty="0"/>
              <a:t>, and the discussion can go up to </a:t>
            </a:r>
            <a:r>
              <a:rPr lang="en-US" dirty="0">
                <a:solidFill>
                  <a:srgbClr val="7030A0"/>
                </a:solidFill>
              </a:rPr>
              <a:t>CONTROLLED UNCLASSIFIED INFORMATION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AB9B1D-5224-9C4C-B95C-697A8FE3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5C54B-8CE2-C1AB-FA46-75E7D065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9BA3E-D4B9-93AC-2860-AD1912245640}"/>
              </a:ext>
            </a:extLst>
          </p:cNvPr>
          <p:cNvSpPr txBox="1"/>
          <p:nvPr/>
        </p:nvSpPr>
        <p:spPr>
          <a:xfrm>
            <a:off x="11492892" y="2676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DD1392-3A10-6332-A9F2-E92B0E7F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143" y="6356350"/>
            <a:ext cx="307814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UNCLASSIFIED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2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215313-37AA-CAD2-4A84-34B63DA21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kern="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C79608-A9D5-CD49-84B4-B91ED024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450E9A-7783-48D5-524B-8A4D524C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66BE0-2095-6E21-D6AB-9A558D49D231}"/>
              </a:ext>
            </a:extLst>
          </p:cNvPr>
          <p:cNvSpPr txBox="1"/>
          <p:nvPr/>
        </p:nvSpPr>
        <p:spPr>
          <a:xfrm>
            <a:off x="11492892" y="2676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4D4574A-3EFB-E09A-BCD3-B5E7C009786D}"/>
              </a:ext>
            </a:extLst>
          </p:cNvPr>
          <p:cNvSpPr txBox="1">
            <a:spLocks/>
          </p:cNvSpPr>
          <p:nvPr/>
        </p:nvSpPr>
        <p:spPr>
          <a:xfrm>
            <a:off x="334486" y="1318585"/>
            <a:ext cx="11473370" cy="48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FY24 Recap</a:t>
            </a:r>
          </a:p>
          <a:p>
            <a:r>
              <a:rPr lang="en-US" kern="0" dirty="0"/>
              <a:t>View from my seat in AFMC/FMA</a:t>
            </a:r>
          </a:p>
          <a:p>
            <a:r>
              <a:rPr lang="en-US" kern="0" dirty="0"/>
              <a:t>Recommendations for you to consider</a:t>
            </a:r>
          </a:p>
          <a:p>
            <a:endParaRPr lang="en-US" kern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030984-DFD2-563E-1108-8CB6200D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143" y="6356350"/>
            <a:ext cx="307814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UNCLASSIFIED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53391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F1DED-5062-ECF6-60E8-29E506C4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4DD611-82C6-3818-135A-74151719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FY24 Recap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4F95C8-3973-6BFA-FF34-9E9955BED90B}"/>
              </a:ext>
            </a:extLst>
          </p:cNvPr>
          <p:cNvSpPr txBox="1"/>
          <p:nvPr/>
        </p:nvSpPr>
        <p:spPr>
          <a:xfrm>
            <a:off x="11492892" y="2676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075518A-FBEA-E909-D136-9E021110A71B}"/>
              </a:ext>
            </a:extLst>
          </p:cNvPr>
          <p:cNvSpPr txBox="1">
            <a:spLocks/>
          </p:cNvSpPr>
          <p:nvPr/>
        </p:nvSpPr>
        <p:spPr>
          <a:xfrm>
            <a:off x="334485" y="1218227"/>
            <a:ext cx="5755433" cy="49168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kern="0" dirty="0"/>
              <a:t>Investment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900" kern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4D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Procurement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900" kern="0" dirty="0"/>
              <a:t>FY22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4D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Obligations:  98.96%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4D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$100.8M held for contingent liabilities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4D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$126.0M declared excess—</a:t>
            </a:r>
            <a:r>
              <a:rPr lang="en-US" sz="1900" kern="0" dirty="0"/>
              <a:t>over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4D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80% Congressional Add or OOC funds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kern="0" dirty="0"/>
              <a:t>$114.2M 3010 C-130 Congressional Add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4D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$6.9M 3080 OOC funds which AQ could not repurpose for Operation Inherent Resolve or European Deterrence Initiative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4D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RDT&amp;E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4D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FY23 Obligations:  99.95%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900" kern="0" dirty="0"/>
              <a:t>$2.6M held for contingent liabilities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kern="0" dirty="0"/>
              <a:t>$8.7M declared excess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900" kern="0" dirty="0"/>
              <a:t>$4.7M denied omnibus source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DAC9EC-B4E4-8A09-D3B5-58BAD4209BAA}"/>
              </a:ext>
            </a:extLst>
          </p:cNvPr>
          <p:cNvCxnSpPr/>
          <p:nvPr/>
        </p:nvCxnSpPr>
        <p:spPr>
          <a:xfrm>
            <a:off x="6102081" y="1219200"/>
            <a:ext cx="0" cy="502920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7E175EF-F50E-71C6-B12A-A86F4A1B57C0}"/>
              </a:ext>
            </a:extLst>
          </p:cNvPr>
          <p:cNvSpPr txBox="1">
            <a:spLocks/>
          </p:cNvSpPr>
          <p:nvPr/>
        </p:nvSpPr>
        <p:spPr>
          <a:xfrm>
            <a:off x="6132759" y="1217080"/>
            <a:ext cx="5843651" cy="491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kern="0" dirty="0"/>
              <a:t>O&amp;M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900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kern="0" dirty="0"/>
              <a:t>AFMC USAF Obligations:  99.9%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kern="0" dirty="0"/>
              <a:t>AFMC USSF Obligations:  100%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900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kern="0" dirty="0"/>
              <a:t>$3.2M held for contingent liabilities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kern="0" dirty="0"/>
              <a:t>$1.0M declared excess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kern="0" dirty="0"/>
              <a:t>$42M of UFRs funded since MYR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kern="0" dirty="0"/>
              <a:t>$8.8M for EOL Tech Refresh &amp; IT support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kern="0" dirty="0"/>
              <a:t>$7.2M for MSTTE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kern="0" dirty="0"/>
              <a:t>$4.6M for CRA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kern="0" dirty="0"/>
              <a:t>$3M in Quality-of-Life projects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kern="0" dirty="0"/>
              <a:t>$12M received in the last 72 hours of FY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23675CB-9AE1-77B8-84B3-9433C358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143" y="6356350"/>
            <a:ext cx="307814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UNCLASSIFIED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F1DED-5062-ECF6-60E8-29E506C4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4DD611-82C6-3818-135A-74151719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Show me the Money!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4F95C8-3973-6BFA-FF34-9E9955BED90B}"/>
              </a:ext>
            </a:extLst>
          </p:cNvPr>
          <p:cNvSpPr txBox="1"/>
          <p:nvPr/>
        </p:nvSpPr>
        <p:spPr>
          <a:xfrm>
            <a:off x="11492892" y="2676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3094B12B-A650-F06F-91C2-69F513427014}"/>
              </a:ext>
            </a:extLst>
          </p:cNvPr>
          <p:cNvSpPr txBox="1">
            <a:spLocks/>
          </p:cNvSpPr>
          <p:nvPr/>
        </p:nvSpPr>
        <p:spPr>
          <a:xfrm>
            <a:off x="334486" y="1318585"/>
            <a:ext cx="11473370" cy="48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407885-8A6D-2D2F-119B-1E7D75CA3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26" y="1429293"/>
            <a:ext cx="6884490" cy="466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7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F1DED-5062-ECF6-60E8-29E506C4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4DD611-82C6-3818-135A-74151719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O&amp;M Overview</a:t>
            </a:r>
            <a:endParaRPr lang="en-US" b="1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8F73-40B7-20E8-9FFB-D9F8A65D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350" y="6325661"/>
            <a:ext cx="3395376" cy="515314"/>
          </a:xfrm>
        </p:spPr>
        <p:txBody>
          <a:bodyPr/>
          <a:lstStyle>
            <a:lvl1pPr algn="l"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4F95C8-3973-6BFA-FF34-9E9955BED90B}"/>
              </a:ext>
            </a:extLst>
          </p:cNvPr>
          <p:cNvSpPr txBox="1"/>
          <p:nvPr/>
        </p:nvSpPr>
        <p:spPr>
          <a:xfrm>
            <a:off x="11492892" y="2676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075518A-FBEA-E909-D136-9E021110A71B}"/>
              </a:ext>
            </a:extLst>
          </p:cNvPr>
          <p:cNvSpPr txBox="1">
            <a:spLocks/>
          </p:cNvSpPr>
          <p:nvPr/>
        </p:nvSpPr>
        <p:spPr>
          <a:xfrm>
            <a:off x="334485" y="1318586"/>
            <a:ext cx="5755433" cy="491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O&amp;M makes up about one-third of the AFMC portfolio, or about $32B.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3DB9FA-1A48-599F-CFCD-46A9AC2B4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187" y="3775861"/>
            <a:ext cx="4600575" cy="1657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7B3CF6-98D8-253A-B4FD-54F261DA6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000" y="2335772"/>
            <a:ext cx="3790950" cy="11144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DAC9EC-B4E4-8A09-D3B5-58BAD4209BAA}"/>
              </a:ext>
            </a:extLst>
          </p:cNvPr>
          <p:cNvCxnSpPr/>
          <p:nvPr/>
        </p:nvCxnSpPr>
        <p:spPr>
          <a:xfrm>
            <a:off x="6102081" y="1219200"/>
            <a:ext cx="0" cy="502920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97483B6-6639-21D8-3432-033CE67E2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426" y="2011079"/>
            <a:ext cx="4019550" cy="245745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7E175EF-F50E-71C6-B12A-A86F4A1B57C0}"/>
              </a:ext>
            </a:extLst>
          </p:cNvPr>
          <p:cNvSpPr txBox="1">
            <a:spLocks/>
          </p:cNvSpPr>
          <p:nvPr/>
        </p:nvSpPr>
        <p:spPr>
          <a:xfrm>
            <a:off x="6132759" y="1317439"/>
            <a:ext cx="5755433" cy="491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D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10% is for HQ AFMC, Centers, and Installations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257FA2-709B-770E-2154-52518212937E}"/>
              </a:ext>
            </a:extLst>
          </p:cNvPr>
          <p:cNvSpPr/>
          <p:nvPr/>
        </p:nvSpPr>
        <p:spPr>
          <a:xfrm>
            <a:off x="1202426" y="2820202"/>
            <a:ext cx="4019550" cy="28875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4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F1DED-5062-ECF6-60E8-29E506C4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4DD611-82C6-3818-135A-74151719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vs Requirements</a:t>
            </a:r>
            <a:endParaRPr lang="en-US" b="1" i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8F73-40B7-20E8-9FFB-D9F8A65D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350" y="6325661"/>
            <a:ext cx="3395376" cy="515314"/>
          </a:xfrm>
        </p:spPr>
        <p:txBody>
          <a:bodyPr/>
          <a:lstStyle>
            <a:lvl1pPr algn="l"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A755EF-413B-3943-C480-982EDD2F49AE}"/>
              </a:ext>
            </a:extLst>
          </p:cNvPr>
          <p:cNvSpPr txBox="1"/>
          <p:nvPr/>
        </p:nvSpPr>
        <p:spPr>
          <a:xfrm>
            <a:off x="11492892" y="2676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rgbClr val="00B050"/>
                </a:solidFill>
              </a:rPr>
              <a:t>UNCLASSIFIED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84F110D-B2C6-4B19-B63C-955BD746C2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00249"/>
              </p:ext>
            </p:extLst>
          </p:nvPr>
        </p:nvGraphicFramePr>
        <p:xfrm>
          <a:off x="392935" y="1341649"/>
          <a:ext cx="5791200" cy="363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A141536-13B2-D414-CD9A-84E6BC292F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19761"/>
              </p:ext>
            </p:extLst>
          </p:nvPr>
        </p:nvGraphicFramePr>
        <p:xfrm>
          <a:off x="6007865" y="1341649"/>
          <a:ext cx="5791200" cy="363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71A00F3-1661-D4BB-D519-0C55CB0E2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012" y="4640531"/>
            <a:ext cx="5133975" cy="164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35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A1C5BFFFE04C488A8AF2004B8DFAAE" ma:contentTypeVersion="17" ma:contentTypeDescription="Create a new document." ma:contentTypeScope="" ma:versionID="0da061ea13af6d5cc1acfb53af8b8688">
  <xsd:schema xmlns:xsd="http://www.w3.org/2001/XMLSchema" xmlns:xs="http://www.w3.org/2001/XMLSchema" xmlns:p="http://schemas.microsoft.com/office/2006/metadata/properties" xmlns:ns1="http://schemas.microsoft.com/sharepoint/v3" xmlns:ns2="47803d46-507a-4906-b2ce-7abe453c6814" xmlns:ns3="bac4e3eb-747f-43bc-bf10-c1bbb893ecac" xmlns:ns4="a95a98ba-1b6a-4135-a7fc-16d8b6f163ea" targetNamespace="http://schemas.microsoft.com/office/2006/metadata/properties" ma:root="true" ma:fieldsID="edc8e3657ceb974ab0f8faefff41816a" ns1:_="" ns2:_="" ns3:_="" ns4:_="">
    <xsd:import namespace="http://schemas.microsoft.com/sharepoint/v3"/>
    <xsd:import namespace="47803d46-507a-4906-b2ce-7abe453c6814"/>
    <xsd:import namespace="bac4e3eb-747f-43bc-bf10-c1bbb893ecac"/>
    <xsd:import namespace="a95a98ba-1b6a-4135-a7fc-16d8b6f163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LengthInSeconds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03d46-507a-4906-b2ce-7abe453c6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5476efd-2625-4ffb-b020-68dbe4abf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4e3eb-747f-43bc-bf10-c1bbb893eca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212fad9-9f8d-4124-8f92-7bfd87aff653}" ma:internalName="TaxCatchAll" ma:showField="CatchAllData" ma:web="a95a98ba-1b6a-4135-a7fc-16d8b6f163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a98ba-1b6a-4135-a7fc-16d8b6f163ea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95a98ba-1b6a-4135-a7fc-16d8b6f163ea">
      <UserInfo>
        <DisplayName>PERKINS, REBECCA I CIV USAF AFMC AFRL/CA</DisplayName>
        <AccountId>221</AccountId>
        <AccountType/>
      </UserInfo>
      <UserInfo>
        <DisplayName>TRAYLER, BRADFORD D NH-04 USAF AFMC HQAFMC/A1/A1MO</DisplayName>
        <AccountId>222</AccountId>
        <AccountType/>
      </UserInfo>
      <UserInfo>
        <DisplayName>PATTERSON, TAYLOR A Maj USAF AFMC AFMC/DSE</DisplayName>
        <AccountId>157</AccountId>
        <AccountType/>
      </UserInfo>
      <UserInfo>
        <DisplayName>SKAPIK, JASMINE A CIV USAF AFMC HQ AFMC/A5/8OW</DisplayName>
        <AccountId>341</AccountId>
        <AccountType/>
      </UserInfo>
      <UserInfo>
        <DisplayName>BOUCK, JAMES L TSgt USAF AFMC HQAFMC/A3/A3OC</DisplayName>
        <AccountId>342</AccountId>
        <AccountType/>
      </UserInfo>
    </SharedWithUsers>
    <MediaLengthInSeconds xmlns="47803d46-507a-4906-b2ce-7abe453c6814" xsi:nil="true"/>
    <lcf76f155ced4ddcb4097134ff3c332f xmlns="47803d46-507a-4906-b2ce-7abe453c6814">
      <Terms xmlns="http://schemas.microsoft.com/office/infopath/2007/PartnerControls"/>
    </lcf76f155ced4ddcb4097134ff3c332f>
    <_ip_UnifiedCompliancePolicyUIAction xmlns="http://schemas.microsoft.com/sharepoint/v3" xsi:nil="true"/>
    <TaxCatchAll xmlns="bac4e3eb-747f-43bc-bf10-c1bbb893ecac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C3409-9A13-4A41-A751-06A3B57BAF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7803d46-507a-4906-b2ce-7abe453c6814"/>
    <ds:schemaRef ds:uri="bac4e3eb-747f-43bc-bf10-c1bbb893ecac"/>
    <ds:schemaRef ds:uri="a95a98ba-1b6a-4135-a7fc-16d8b6f16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8B31B6-E7A8-441D-AC8A-A433DF73479D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95a98ba-1b6a-4135-a7fc-16d8b6f163ea"/>
    <ds:schemaRef ds:uri="47803d46-507a-4906-b2ce-7abe453c6814"/>
    <ds:schemaRef ds:uri="bac4e3eb-747f-43bc-bf10-c1bbb893ecac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47D8C00-C993-4C8A-B07E-1CFFBEB63E3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5094</TotalTime>
  <Words>870</Words>
  <Application>Microsoft Office PowerPoint</Application>
  <PresentationFormat>Widescreen</PresentationFormat>
  <Paragraphs>182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Adobe Ming Std L</vt:lpstr>
      <vt:lpstr>Aptos</vt:lpstr>
      <vt:lpstr>Arial</vt:lpstr>
      <vt:lpstr>Bookman Old Style</vt:lpstr>
      <vt:lpstr>Calibri</vt:lpstr>
      <vt:lpstr>Calibri Light</vt:lpstr>
      <vt:lpstr>Castellar</vt:lpstr>
      <vt:lpstr>Harlow Solid Italic</vt:lpstr>
      <vt:lpstr>Times New Roman</vt:lpstr>
      <vt:lpstr>Wingdings</vt:lpstr>
      <vt:lpstr>Office Theme</vt:lpstr>
      <vt:lpstr>1_Office Theme</vt:lpstr>
      <vt:lpstr>3_Office Theme</vt:lpstr>
      <vt:lpstr>Topic:  Top Five Things I’ve Learned  Oct 31, 2024  11:30am -1:00pm EDT </vt:lpstr>
      <vt:lpstr>PowerPoint Presentation</vt:lpstr>
      <vt:lpstr>PowerPoint Presentation</vt:lpstr>
      <vt:lpstr>Classification</vt:lpstr>
      <vt:lpstr>Overview</vt:lpstr>
      <vt:lpstr>FY24 Recap</vt:lpstr>
      <vt:lpstr>Show me the Money!</vt:lpstr>
      <vt:lpstr>O&amp;M Overview</vt:lpstr>
      <vt:lpstr>Funding vs Requirements</vt:lpstr>
      <vt:lpstr>But Another Paper Cut…</vt:lpstr>
      <vt:lpstr>FMers</vt:lpstr>
      <vt:lpstr>Top 5 Things I’ve Learned</vt:lpstr>
      <vt:lpstr>Top 5 Things I’ve Learned</vt:lpstr>
      <vt:lpstr>Top 5 Things I’ve Learned</vt:lpstr>
      <vt:lpstr>Top 5 Things I’ve Learned</vt:lpstr>
      <vt:lpstr>Recap</vt:lpstr>
      <vt:lpstr>PowerPoint Presentation</vt:lpstr>
      <vt:lpstr>O&amp;M Program Categories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Bilenkina</dc:creator>
  <cp:lastModifiedBy>COIL, SHAWN E CTR USAF AFDW SAF/FMIE DEAMS FMO</cp:lastModifiedBy>
  <cp:revision>7</cp:revision>
  <cp:lastPrinted>2024-10-01T20:17:00Z</cp:lastPrinted>
  <dcterms:created xsi:type="dcterms:W3CDTF">2020-03-03T18:14:23Z</dcterms:created>
  <dcterms:modified xsi:type="dcterms:W3CDTF">2024-10-30T19:22:06Z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0x01010097A1C5BFFFE04C488A8AF2004B8DFAAE</vt:lpwstr>
  </property>
  <property fmtid="{D5CDD505-2E9C-101B-9397-08002B2CF9AE}" pid="3" name="MediaServiceImageTags">
    <vt:lpwstr/>
  </property>
  <property fmtid="{D5CDD505-2E9C-101B-9397-08002B2CF9AE}" pid="4" name="Order">
    <vt:r8>864700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