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2" r:id="rId6"/>
  </p:sldMasterIdLst>
  <p:notesMasterIdLst>
    <p:notesMasterId r:id="rId11"/>
  </p:notesMasterIdLst>
  <p:sldIdLst>
    <p:sldId id="283" r:id="rId7"/>
    <p:sldId id="256" r:id="rId8"/>
    <p:sldId id="660" r:id="rId9"/>
    <p:sldId id="6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00CC00"/>
    <a:srgbClr val="59A4D7"/>
    <a:srgbClr val="9AC3F6"/>
    <a:srgbClr val="EF782F"/>
    <a:srgbClr val="EE74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05DA68-5C91-40AE-AA2D-57FFAFF237AA}" v="1" dt="2024-04-23T11:56:22.4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6" y="9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TTERFIELD, AMIE L CIV USAF AFDW SAF/FMF DEAMS" userId="999ab87f-2e26-423b-beff-fc249b95021e" providerId="ADAL" clId="{4505DA68-5C91-40AE-AA2D-57FFAFF237AA}"/>
    <pc:docChg chg="custSel addSld delSld modSld">
      <pc:chgData name="SATTERFIELD, AMIE L CIV USAF AFDW SAF/FMF DEAMS" userId="999ab87f-2e26-423b-beff-fc249b95021e" providerId="ADAL" clId="{4505DA68-5C91-40AE-AA2D-57FFAFF237AA}" dt="2024-04-24T11:21:27.285" v="678" actId="6549"/>
      <pc:docMkLst>
        <pc:docMk/>
      </pc:docMkLst>
      <pc:sldChg chg="add">
        <pc:chgData name="SATTERFIELD, AMIE L CIV USAF AFDW SAF/FMF DEAMS" userId="999ab87f-2e26-423b-beff-fc249b95021e" providerId="ADAL" clId="{4505DA68-5C91-40AE-AA2D-57FFAFF237AA}" dt="2024-04-23T11:56:22.451" v="1"/>
        <pc:sldMkLst>
          <pc:docMk/>
          <pc:sldMk cId="0" sldId="256"/>
        </pc:sldMkLst>
      </pc:sldChg>
      <pc:sldChg chg="del">
        <pc:chgData name="SATTERFIELD, AMIE L CIV USAF AFDW SAF/FMF DEAMS" userId="999ab87f-2e26-423b-beff-fc249b95021e" providerId="ADAL" clId="{4505DA68-5C91-40AE-AA2D-57FFAFF237AA}" dt="2024-04-23T13:56:59.750" v="500" actId="2696"/>
        <pc:sldMkLst>
          <pc:docMk/>
          <pc:sldMk cId="3479872172" sldId="659"/>
        </pc:sldMkLst>
      </pc:sldChg>
      <pc:sldChg chg="modSp mod">
        <pc:chgData name="SATTERFIELD, AMIE L CIV USAF AFDW SAF/FMF DEAMS" userId="999ab87f-2e26-423b-beff-fc249b95021e" providerId="ADAL" clId="{4505DA68-5C91-40AE-AA2D-57FFAFF237AA}" dt="2024-04-24T11:11:01.298" v="614" actId="20577"/>
        <pc:sldMkLst>
          <pc:docMk/>
          <pc:sldMk cId="2499617594" sldId="660"/>
        </pc:sldMkLst>
        <pc:spChg chg="mod">
          <ac:chgData name="SATTERFIELD, AMIE L CIV USAF AFDW SAF/FMF DEAMS" userId="999ab87f-2e26-423b-beff-fc249b95021e" providerId="ADAL" clId="{4505DA68-5C91-40AE-AA2D-57FFAFF237AA}" dt="2024-04-24T11:09:15.210" v="592" actId="6549"/>
          <ac:spMkLst>
            <pc:docMk/>
            <pc:sldMk cId="2499617594" sldId="660"/>
            <ac:spMk id="8" creationId="{DB70CF0D-FBF5-0AE1-043C-9E8D44BB0A94}"/>
          </ac:spMkLst>
        </pc:spChg>
        <pc:spChg chg="mod">
          <ac:chgData name="SATTERFIELD, AMIE L CIV USAF AFDW SAF/FMF DEAMS" userId="999ab87f-2e26-423b-beff-fc249b95021e" providerId="ADAL" clId="{4505DA68-5C91-40AE-AA2D-57FFAFF237AA}" dt="2024-04-24T11:11:01.298" v="614" actId="20577"/>
          <ac:spMkLst>
            <pc:docMk/>
            <pc:sldMk cId="2499617594" sldId="660"/>
            <ac:spMk id="9" creationId="{106956F5-0E83-DCEE-A2E2-BF1C2762701A}"/>
          </ac:spMkLst>
        </pc:spChg>
      </pc:sldChg>
      <pc:sldChg chg="modSp mod">
        <pc:chgData name="SATTERFIELD, AMIE L CIV USAF AFDW SAF/FMF DEAMS" userId="999ab87f-2e26-423b-beff-fc249b95021e" providerId="ADAL" clId="{4505DA68-5C91-40AE-AA2D-57FFAFF237AA}" dt="2024-04-24T11:21:27.285" v="678" actId="6549"/>
        <pc:sldMkLst>
          <pc:docMk/>
          <pc:sldMk cId="2628179450" sldId="661"/>
        </pc:sldMkLst>
        <pc:spChg chg="mod">
          <ac:chgData name="SATTERFIELD, AMIE L CIV USAF AFDW SAF/FMF DEAMS" userId="999ab87f-2e26-423b-beff-fc249b95021e" providerId="ADAL" clId="{4505DA68-5C91-40AE-AA2D-57FFAFF237AA}" dt="2024-04-24T11:12:24.964" v="677" actId="255"/>
          <ac:spMkLst>
            <pc:docMk/>
            <pc:sldMk cId="2628179450" sldId="661"/>
            <ac:spMk id="4" creationId="{6B3C617C-7435-C8EF-3A29-ECF9D1E7AA99}"/>
          </ac:spMkLst>
        </pc:spChg>
        <pc:spChg chg="mod">
          <ac:chgData name="SATTERFIELD, AMIE L CIV USAF AFDW SAF/FMF DEAMS" userId="999ab87f-2e26-423b-beff-fc249b95021e" providerId="ADAL" clId="{4505DA68-5C91-40AE-AA2D-57FFAFF237AA}" dt="2024-04-24T11:21:27.285" v="678" actId="6549"/>
          <ac:spMkLst>
            <pc:docMk/>
            <pc:sldMk cId="2628179450" sldId="661"/>
            <ac:spMk id="8" creationId="{09C7CAF1-92BA-CD5B-F1D6-DE24DEA61DB2}"/>
          </ac:spMkLst>
        </pc:spChg>
      </pc:sldChg>
      <pc:sldChg chg="new del">
        <pc:chgData name="SATTERFIELD, AMIE L CIV USAF AFDW SAF/FMF DEAMS" userId="999ab87f-2e26-423b-beff-fc249b95021e" providerId="ADAL" clId="{4505DA68-5C91-40AE-AA2D-57FFAFF237AA}" dt="2024-04-23T12:04:07.842" v="2" actId="2696"/>
        <pc:sldMkLst>
          <pc:docMk/>
          <pc:sldMk cId="970995579" sldId="6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F451EC-48BF-412F-BDE4-F63557D242DA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41BBD1-68F6-458A-8C55-66785A53A3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737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641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291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008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67" indent="0" algn="ctr">
              <a:buNone/>
              <a:defRPr sz="2000"/>
            </a:lvl2pPr>
            <a:lvl3pPr marL="914332" indent="0" algn="ctr">
              <a:buNone/>
              <a:defRPr sz="1800"/>
            </a:lvl3pPr>
            <a:lvl4pPr marL="1371498" indent="0" algn="ctr">
              <a:buNone/>
              <a:defRPr sz="1600"/>
            </a:lvl4pPr>
            <a:lvl5pPr marL="1828664" indent="0" algn="ctr">
              <a:buNone/>
              <a:defRPr sz="1600"/>
            </a:lvl5pPr>
            <a:lvl6pPr marL="2285830" indent="0" algn="ctr">
              <a:buNone/>
              <a:defRPr sz="1600"/>
            </a:lvl6pPr>
            <a:lvl7pPr marL="2742994" indent="0" algn="ctr">
              <a:buNone/>
              <a:defRPr sz="1600"/>
            </a:lvl7pPr>
            <a:lvl8pPr marL="3200160" indent="0" algn="ctr">
              <a:buNone/>
              <a:defRPr sz="1600"/>
            </a:lvl8pPr>
            <a:lvl9pPr marL="3657327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445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137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6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1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3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76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6374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1768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5352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261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502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0700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52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09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209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7603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41" b="0" i="0">
                <a:solidFill>
                  <a:schemeClr val="bg1"/>
                </a:solidFill>
                <a:latin typeface="Bauhaus 93"/>
                <a:cs typeface="Bauhaus 93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357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82" b="0" i="0">
                <a:solidFill>
                  <a:schemeClr val="bg1"/>
                </a:solidFill>
                <a:latin typeface="Symbol"/>
                <a:cs typeface="Symbo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057557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50599" y="324073"/>
            <a:ext cx="9641223" cy="760336"/>
          </a:xfrm>
        </p:spPr>
        <p:txBody>
          <a:bodyPr lIns="0" tIns="0" rIns="0" bIns="0"/>
          <a:lstStyle>
            <a:lvl1pPr>
              <a:defRPr sz="4941" b="0" i="0">
                <a:solidFill>
                  <a:schemeClr val="bg1"/>
                </a:solidFill>
                <a:latin typeface="Bauhaus 93"/>
                <a:cs typeface="Bauhaus 93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25119" y="2638705"/>
            <a:ext cx="6498552" cy="135743"/>
          </a:xfrm>
        </p:spPr>
        <p:txBody>
          <a:bodyPr lIns="0" tIns="0" rIns="0" bIns="0"/>
          <a:lstStyle>
            <a:lvl1pPr>
              <a:defRPr sz="882" b="0" i="0">
                <a:solidFill>
                  <a:schemeClr val="bg1"/>
                </a:solidFill>
                <a:latin typeface="Symbol"/>
                <a:cs typeface="Symbo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38092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50599" y="324073"/>
            <a:ext cx="9641223" cy="760336"/>
          </a:xfrm>
        </p:spPr>
        <p:txBody>
          <a:bodyPr lIns="0" tIns="0" rIns="0" bIns="0"/>
          <a:lstStyle>
            <a:lvl1pPr>
              <a:defRPr sz="4941" b="0" i="0">
                <a:solidFill>
                  <a:schemeClr val="bg1"/>
                </a:solidFill>
                <a:latin typeface="Bauhaus 93"/>
                <a:cs typeface="Bauhaus 93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58334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50599" y="324073"/>
            <a:ext cx="9641223" cy="760336"/>
          </a:xfrm>
        </p:spPr>
        <p:txBody>
          <a:bodyPr lIns="0" tIns="0" rIns="0" bIns="0"/>
          <a:lstStyle>
            <a:lvl1pPr>
              <a:defRPr sz="4941" b="0" i="0">
                <a:solidFill>
                  <a:schemeClr val="bg1"/>
                </a:solidFill>
                <a:latin typeface="Bauhaus 93"/>
                <a:cs typeface="Bauhaus 93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0063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2723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298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754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837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393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27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619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E9D8-57BE-40F6-B20C-0D6547179AB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98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0E9D8-57BE-40F6-B20C-0D6547179AB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171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0E9D8-57BE-40F6-B20C-0D6547179AB4}" type="datetimeFigureOut">
              <a:rPr lang="en-US" smtClean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84E7C-74C9-459B-8B93-669229524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061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4" indent="-228584" algn="l" defTabSz="91433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5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1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8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47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50599" y="324073"/>
            <a:ext cx="9641223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600" b="0" i="0">
                <a:solidFill>
                  <a:schemeClr val="bg1"/>
                </a:solidFill>
                <a:latin typeface="Bauhaus 93"/>
                <a:cs typeface="Bauhaus 93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25119" y="2638705"/>
            <a:ext cx="6498552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Symbol"/>
                <a:cs typeface="Symbo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18675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03433">
        <a:defRPr>
          <a:latin typeface="+mn-lt"/>
          <a:ea typeface="+mn-ea"/>
          <a:cs typeface="+mn-cs"/>
        </a:defRPr>
      </a:lvl2pPr>
      <a:lvl3pPr marL="806867">
        <a:defRPr>
          <a:latin typeface="+mn-lt"/>
          <a:ea typeface="+mn-ea"/>
          <a:cs typeface="+mn-cs"/>
        </a:defRPr>
      </a:lvl3pPr>
      <a:lvl4pPr marL="1210300">
        <a:defRPr>
          <a:latin typeface="+mn-lt"/>
          <a:ea typeface="+mn-ea"/>
          <a:cs typeface="+mn-cs"/>
        </a:defRPr>
      </a:lvl4pPr>
      <a:lvl5pPr marL="1613733">
        <a:defRPr>
          <a:latin typeface="+mn-lt"/>
          <a:ea typeface="+mn-ea"/>
          <a:cs typeface="+mn-cs"/>
        </a:defRPr>
      </a:lvl5pPr>
      <a:lvl6pPr marL="2017166">
        <a:defRPr>
          <a:latin typeface="+mn-lt"/>
          <a:ea typeface="+mn-ea"/>
          <a:cs typeface="+mn-cs"/>
        </a:defRPr>
      </a:lvl6pPr>
      <a:lvl7pPr marL="2420600">
        <a:defRPr>
          <a:latin typeface="+mn-lt"/>
          <a:ea typeface="+mn-ea"/>
          <a:cs typeface="+mn-cs"/>
        </a:defRPr>
      </a:lvl7pPr>
      <a:lvl8pPr marL="2824033">
        <a:defRPr>
          <a:latin typeface="+mn-lt"/>
          <a:ea typeface="+mn-ea"/>
          <a:cs typeface="+mn-cs"/>
        </a:defRPr>
      </a:lvl8pPr>
      <a:lvl9pPr marL="322746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03433">
        <a:defRPr>
          <a:latin typeface="+mn-lt"/>
          <a:ea typeface="+mn-ea"/>
          <a:cs typeface="+mn-cs"/>
        </a:defRPr>
      </a:lvl2pPr>
      <a:lvl3pPr marL="806867">
        <a:defRPr>
          <a:latin typeface="+mn-lt"/>
          <a:ea typeface="+mn-ea"/>
          <a:cs typeface="+mn-cs"/>
        </a:defRPr>
      </a:lvl3pPr>
      <a:lvl4pPr marL="1210300">
        <a:defRPr>
          <a:latin typeface="+mn-lt"/>
          <a:ea typeface="+mn-ea"/>
          <a:cs typeface="+mn-cs"/>
        </a:defRPr>
      </a:lvl4pPr>
      <a:lvl5pPr marL="1613733">
        <a:defRPr>
          <a:latin typeface="+mn-lt"/>
          <a:ea typeface="+mn-ea"/>
          <a:cs typeface="+mn-cs"/>
        </a:defRPr>
      </a:lvl5pPr>
      <a:lvl6pPr marL="2017166">
        <a:defRPr>
          <a:latin typeface="+mn-lt"/>
          <a:ea typeface="+mn-ea"/>
          <a:cs typeface="+mn-cs"/>
        </a:defRPr>
      </a:lvl6pPr>
      <a:lvl7pPr marL="2420600">
        <a:defRPr>
          <a:latin typeface="+mn-lt"/>
          <a:ea typeface="+mn-ea"/>
          <a:cs typeface="+mn-cs"/>
        </a:defRPr>
      </a:lvl7pPr>
      <a:lvl8pPr marL="2824033">
        <a:defRPr>
          <a:latin typeface="+mn-lt"/>
          <a:ea typeface="+mn-ea"/>
          <a:cs typeface="+mn-cs"/>
        </a:defRPr>
      </a:lvl8pPr>
      <a:lvl9pPr marL="322746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hyperlink" Target="https://www.signupgenius.com/go/4090944A9A62FA4FE3-48121438-asmc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7.jpg"/><Relationship Id="rId2" Type="http://schemas.openxmlformats.org/officeDocument/2006/relationships/image" Target="../media/image3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5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" y="2195753"/>
            <a:ext cx="1215703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cs typeface="Calibri" panose="020F0502020204030204" pitchFamily="34" charset="0"/>
              </a:rPr>
              <a:t>ASMC Aviation Chapter Updates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159895-E7B1-9511-54B7-4A697B6F2A2A}"/>
              </a:ext>
            </a:extLst>
          </p:cNvPr>
          <p:cNvSpPr txBox="1"/>
          <p:nvPr/>
        </p:nvSpPr>
        <p:spPr>
          <a:xfrm>
            <a:off x="-1026852" y="3800474"/>
            <a:ext cx="12970136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ookman Old Style" panose="02050604050505020204" pitchFamily="18" charset="0"/>
              </a:rPr>
              <a:t>Learn more about the </a:t>
            </a:r>
          </a:p>
          <a:p>
            <a:pPr marR="0" lvl="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ookman Old Style" panose="02050604050505020204" pitchFamily="18" charset="0"/>
              </a:rPr>
              <a:t>the ASMC Aviation Chapter at  </a:t>
            </a:r>
          </a:p>
          <a:p>
            <a:pPr marR="0" lvl="3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400" b="1" i="1" u="sng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Bookman Old Style" panose="02050604050505020204" pitchFamily="18" charset="0"/>
              </a:rPr>
              <a:t>https://www.asmc-aviation.org/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A4342B2-0ABF-EC58-D28B-9F54A8E93B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400"/>
            <a:ext cx="12157031" cy="131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269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26"/>
    </mc:Choice>
    <mc:Fallback xmlns="">
      <p:transition spd="slow" advTm="1122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03117" y="285947"/>
            <a:ext cx="8506961" cy="771652"/>
          </a:xfrm>
          <a:prstGeom prst="rect">
            <a:avLst/>
          </a:prstGeom>
        </p:spPr>
        <p:txBody>
          <a:bodyPr vert="horz" wrap="square" lIns="0" tIns="11206" rIns="0" bIns="0" rtlCol="0">
            <a:spAutoFit/>
          </a:bodyPr>
          <a:lstStyle/>
          <a:p>
            <a:pPr marL="11206">
              <a:spcBef>
                <a:spcPts val="88"/>
              </a:spcBef>
            </a:pPr>
            <a:r>
              <a:rPr dirty="0"/>
              <a:t>CHARITY</a:t>
            </a:r>
            <a:r>
              <a:rPr spc="-159" dirty="0"/>
              <a:t> </a:t>
            </a:r>
            <a:r>
              <a:rPr dirty="0"/>
              <a:t>GOLF</a:t>
            </a:r>
            <a:r>
              <a:rPr spc="-154" dirty="0"/>
              <a:t> </a:t>
            </a:r>
            <a:r>
              <a:rPr spc="-9" dirty="0"/>
              <a:t>SCRAMBLE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51169" y="1288690"/>
            <a:ext cx="8153960" cy="863317"/>
          </a:xfrm>
          <a:prstGeom prst="rect">
            <a:avLst/>
          </a:prstGeom>
        </p:spPr>
        <p:txBody>
          <a:bodyPr vert="horz" wrap="square" lIns="0" tIns="72838" rIns="0" bIns="0" rtlCol="0">
            <a:spAutoFit/>
          </a:bodyPr>
          <a:lstStyle/>
          <a:p>
            <a:pPr algn="ctr" defTabSz="806867">
              <a:spcBef>
                <a:spcPts val="574"/>
              </a:spcBef>
            </a:pPr>
            <a:r>
              <a:rPr sz="1235" b="1" kern="0" dirty="0">
                <a:solidFill>
                  <a:srgbClr val="FFFFFF"/>
                </a:solidFill>
                <a:latin typeface="Leelawadee UI"/>
                <a:cs typeface="Leelawadee UI"/>
              </a:rPr>
              <a:t>THURS.</a:t>
            </a:r>
            <a:r>
              <a:rPr sz="1235" b="1" kern="0" spc="-35" dirty="0">
                <a:solidFill>
                  <a:srgbClr val="FFFFFF"/>
                </a:solidFill>
                <a:latin typeface="Leelawadee UI"/>
                <a:cs typeface="Leelawadee UI"/>
              </a:rPr>
              <a:t> </a:t>
            </a:r>
            <a:r>
              <a:rPr sz="1235" b="1" kern="0" dirty="0">
                <a:solidFill>
                  <a:srgbClr val="FFFFFF"/>
                </a:solidFill>
                <a:latin typeface="Leelawadee UI"/>
                <a:cs typeface="Leelawadee UI"/>
              </a:rPr>
              <a:t>16</a:t>
            </a:r>
            <a:r>
              <a:rPr sz="1235" b="1" kern="0" spc="-35" dirty="0">
                <a:solidFill>
                  <a:srgbClr val="FFFFFF"/>
                </a:solidFill>
                <a:latin typeface="Leelawadee UI"/>
                <a:cs typeface="Leelawadee UI"/>
              </a:rPr>
              <a:t> </a:t>
            </a:r>
            <a:r>
              <a:rPr sz="1235" b="1" kern="0" spc="-18" dirty="0">
                <a:solidFill>
                  <a:srgbClr val="FFFFFF"/>
                </a:solidFill>
                <a:latin typeface="Leelawadee UI"/>
                <a:cs typeface="Leelawadee UI"/>
              </a:rPr>
              <a:t>MAY</a:t>
            </a:r>
            <a:r>
              <a:rPr sz="1235" b="1" kern="0" spc="-26" dirty="0">
                <a:solidFill>
                  <a:srgbClr val="FFFFFF"/>
                </a:solidFill>
                <a:latin typeface="Leelawadee UI"/>
                <a:cs typeface="Leelawadee UI"/>
              </a:rPr>
              <a:t> AT</a:t>
            </a:r>
            <a:r>
              <a:rPr sz="1235" b="1" kern="0" spc="-35" dirty="0">
                <a:solidFill>
                  <a:srgbClr val="FFFFFF"/>
                </a:solidFill>
                <a:latin typeface="Leelawadee UI"/>
                <a:cs typeface="Leelawadee UI"/>
              </a:rPr>
              <a:t> </a:t>
            </a:r>
            <a:r>
              <a:rPr sz="1235" b="1" kern="0" dirty="0">
                <a:solidFill>
                  <a:srgbClr val="FFFFFF"/>
                </a:solidFill>
                <a:latin typeface="Leelawadee UI"/>
                <a:cs typeface="Leelawadee UI"/>
              </a:rPr>
              <a:t>THE</a:t>
            </a:r>
            <a:r>
              <a:rPr sz="1235" b="1" kern="0" spc="-31" dirty="0">
                <a:solidFill>
                  <a:srgbClr val="FFFFFF"/>
                </a:solidFill>
                <a:latin typeface="Leelawadee UI"/>
                <a:cs typeface="Leelawadee UI"/>
              </a:rPr>
              <a:t> </a:t>
            </a:r>
            <a:r>
              <a:rPr sz="1235" b="1" kern="0" dirty="0">
                <a:solidFill>
                  <a:srgbClr val="FFFFFF"/>
                </a:solidFill>
                <a:latin typeface="Leelawadee UI"/>
                <a:cs typeface="Leelawadee UI"/>
              </a:rPr>
              <a:t>SUGAR</a:t>
            </a:r>
            <a:r>
              <a:rPr sz="1235" b="1" kern="0" spc="-31" dirty="0">
                <a:solidFill>
                  <a:srgbClr val="FFFFFF"/>
                </a:solidFill>
                <a:latin typeface="Leelawadee UI"/>
                <a:cs typeface="Leelawadee UI"/>
              </a:rPr>
              <a:t> </a:t>
            </a:r>
            <a:r>
              <a:rPr sz="1235" b="1" kern="0" dirty="0">
                <a:solidFill>
                  <a:srgbClr val="FFFFFF"/>
                </a:solidFill>
                <a:latin typeface="Leelawadee UI"/>
                <a:cs typeface="Leelawadee UI"/>
              </a:rPr>
              <a:t>ISLE</a:t>
            </a:r>
            <a:r>
              <a:rPr sz="1235" b="1" kern="0" spc="-31" dirty="0">
                <a:solidFill>
                  <a:srgbClr val="FFFFFF"/>
                </a:solidFill>
                <a:latin typeface="Leelawadee UI"/>
                <a:cs typeface="Leelawadee UI"/>
              </a:rPr>
              <a:t> </a:t>
            </a:r>
            <a:r>
              <a:rPr sz="1235" b="1" kern="0" dirty="0">
                <a:solidFill>
                  <a:srgbClr val="FFFFFF"/>
                </a:solidFill>
                <a:latin typeface="Leelawadee UI"/>
                <a:cs typeface="Leelawadee UI"/>
              </a:rPr>
              <a:t>GOLF</a:t>
            </a:r>
            <a:r>
              <a:rPr sz="1235" b="1" kern="0" spc="-31" dirty="0">
                <a:solidFill>
                  <a:srgbClr val="FFFFFF"/>
                </a:solidFill>
                <a:latin typeface="Leelawadee UI"/>
                <a:cs typeface="Leelawadee UI"/>
              </a:rPr>
              <a:t> </a:t>
            </a:r>
            <a:r>
              <a:rPr sz="1235" b="1" kern="0" dirty="0">
                <a:solidFill>
                  <a:srgbClr val="FFFFFF"/>
                </a:solidFill>
                <a:latin typeface="Leelawadee UI"/>
                <a:cs typeface="Leelawadee UI"/>
              </a:rPr>
              <a:t>COURSE:</a:t>
            </a:r>
            <a:r>
              <a:rPr sz="1235" b="1" kern="0" spc="-26" dirty="0">
                <a:solidFill>
                  <a:srgbClr val="FFFFFF"/>
                </a:solidFill>
                <a:latin typeface="Leelawadee UI"/>
                <a:cs typeface="Leelawadee UI"/>
              </a:rPr>
              <a:t> </a:t>
            </a:r>
            <a:r>
              <a:rPr sz="1235" b="1" kern="0" dirty="0">
                <a:solidFill>
                  <a:srgbClr val="FFFFFF"/>
                </a:solidFill>
                <a:latin typeface="Leelawadee UI"/>
                <a:cs typeface="Leelawadee UI"/>
              </a:rPr>
              <a:t>2469</a:t>
            </a:r>
            <a:r>
              <a:rPr sz="1235" b="1" kern="0" spc="-31" dirty="0">
                <a:solidFill>
                  <a:srgbClr val="FFFFFF"/>
                </a:solidFill>
                <a:latin typeface="Leelawadee UI"/>
                <a:cs typeface="Leelawadee UI"/>
              </a:rPr>
              <a:t> </a:t>
            </a:r>
            <a:r>
              <a:rPr sz="1235" b="1" kern="0" dirty="0">
                <a:solidFill>
                  <a:srgbClr val="FFFFFF"/>
                </a:solidFill>
                <a:latin typeface="Leelawadee UI"/>
                <a:cs typeface="Leelawadee UI"/>
              </a:rPr>
              <a:t>N</a:t>
            </a:r>
            <a:r>
              <a:rPr sz="1235" b="1" kern="0" spc="-35" dirty="0">
                <a:solidFill>
                  <a:srgbClr val="FFFFFF"/>
                </a:solidFill>
                <a:latin typeface="Leelawadee UI"/>
                <a:cs typeface="Leelawadee UI"/>
              </a:rPr>
              <a:t> </a:t>
            </a:r>
            <a:r>
              <a:rPr sz="1235" b="1" kern="0" spc="-31" dirty="0">
                <a:solidFill>
                  <a:srgbClr val="FFFFFF"/>
                </a:solidFill>
                <a:latin typeface="Leelawadee UI"/>
                <a:cs typeface="Leelawadee UI"/>
              </a:rPr>
              <a:t>DAYTON-</a:t>
            </a:r>
            <a:r>
              <a:rPr sz="1235" b="1" kern="0" dirty="0">
                <a:solidFill>
                  <a:srgbClr val="FFFFFF"/>
                </a:solidFill>
                <a:latin typeface="Leelawadee UI"/>
                <a:cs typeface="Leelawadee UI"/>
              </a:rPr>
              <a:t>LAKEVIEW</a:t>
            </a:r>
            <a:r>
              <a:rPr sz="1235" b="1" kern="0" spc="-35" dirty="0">
                <a:solidFill>
                  <a:srgbClr val="FFFFFF"/>
                </a:solidFill>
                <a:latin typeface="Leelawadee UI"/>
                <a:cs typeface="Leelawadee UI"/>
              </a:rPr>
              <a:t> </a:t>
            </a:r>
            <a:r>
              <a:rPr sz="1235" b="1" kern="0" dirty="0">
                <a:solidFill>
                  <a:srgbClr val="FFFFFF"/>
                </a:solidFill>
                <a:latin typeface="Leelawadee UI"/>
                <a:cs typeface="Leelawadee UI"/>
              </a:rPr>
              <a:t>RD,</a:t>
            </a:r>
            <a:r>
              <a:rPr sz="1235" b="1" kern="0" spc="-26" dirty="0">
                <a:solidFill>
                  <a:srgbClr val="FFFFFF"/>
                </a:solidFill>
                <a:latin typeface="Leelawadee UI"/>
                <a:cs typeface="Leelawadee UI"/>
              </a:rPr>
              <a:t> </a:t>
            </a:r>
            <a:r>
              <a:rPr sz="1235" b="1" kern="0" dirty="0">
                <a:solidFill>
                  <a:srgbClr val="FFFFFF"/>
                </a:solidFill>
                <a:latin typeface="Leelawadee UI"/>
                <a:cs typeface="Leelawadee UI"/>
              </a:rPr>
              <a:t>NEW</a:t>
            </a:r>
            <a:r>
              <a:rPr sz="1235" b="1" kern="0" spc="-35" dirty="0">
                <a:solidFill>
                  <a:srgbClr val="FFFFFF"/>
                </a:solidFill>
                <a:latin typeface="Leelawadee UI"/>
                <a:cs typeface="Leelawadee UI"/>
              </a:rPr>
              <a:t> </a:t>
            </a:r>
            <a:r>
              <a:rPr sz="1235" b="1" kern="0" dirty="0">
                <a:solidFill>
                  <a:srgbClr val="FFFFFF"/>
                </a:solidFill>
                <a:latin typeface="Leelawadee UI"/>
                <a:cs typeface="Leelawadee UI"/>
              </a:rPr>
              <a:t>CARLISLE,</a:t>
            </a:r>
            <a:r>
              <a:rPr sz="1235" b="1" kern="0" spc="-31" dirty="0">
                <a:solidFill>
                  <a:srgbClr val="FFFFFF"/>
                </a:solidFill>
                <a:latin typeface="Leelawadee UI"/>
                <a:cs typeface="Leelawadee UI"/>
              </a:rPr>
              <a:t> </a:t>
            </a:r>
            <a:r>
              <a:rPr sz="1235" b="1" kern="0" dirty="0">
                <a:solidFill>
                  <a:srgbClr val="FFFFFF"/>
                </a:solidFill>
                <a:latin typeface="Leelawadee UI"/>
                <a:cs typeface="Leelawadee UI"/>
              </a:rPr>
              <a:t>OH</a:t>
            </a:r>
            <a:r>
              <a:rPr sz="1235" b="1" kern="0" spc="-26" dirty="0">
                <a:solidFill>
                  <a:srgbClr val="FFFFFF"/>
                </a:solidFill>
                <a:latin typeface="Leelawadee UI"/>
                <a:cs typeface="Leelawadee UI"/>
              </a:rPr>
              <a:t> </a:t>
            </a:r>
            <a:r>
              <a:rPr sz="1235" b="1" kern="0" spc="-9" dirty="0">
                <a:solidFill>
                  <a:srgbClr val="FFFFFF"/>
                </a:solidFill>
                <a:latin typeface="Leelawadee UI"/>
                <a:cs typeface="Leelawadee UI"/>
              </a:rPr>
              <a:t>45344</a:t>
            </a:r>
            <a:endParaRPr sz="1235" kern="0">
              <a:solidFill>
                <a:sysClr val="windowText" lastClr="000000"/>
              </a:solidFill>
              <a:latin typeface="Leelawadee UI"/>
              <a:cs typeface="Leelawadee UI"/>
            </a:endParaRPr>
          </a:p>
          <a:p>
            <a:pPr marL="1121" algn="ctr" defTabSz="806867">
              <a:spcBef>
                <a:spcPts val="556"/>
              </a:spcBef>
            </a:pPr>
            <a:r>
              <a:rPr sz="1412" b="1" kern="0" dirty="0">
                <a:solidFill>
                  <a:srgbClr val="FFFFFF"/>
                </a:solidFill>
                <a:latin typeface="Calibri"/>
                <a:cs typeface="Calibri"/>
              </a:rPr>
              <a:t>PRESENTED</a:t>
            </a:r>
            <a:r>
              <a:rPr sz="1412" b="1" kern="0" spc="-4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12" b="1" kern="0" dirty="0">
                <a:solidFill>
                  <a:srgbClr val="FFFFFF"/>
                </a:solidFill>
                <a:latin typeface="Calibri"/>
                <a:cs typeface="Calibri"/>
              </a:rPr>
              <a:t>BY</a:t>
            </a:r>
            <a:r>
              <a:rPr sz="1412" b="1" kern="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12" b="1" kern="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12" b="1" kern="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12" b="1" kern="0" dirty="0">
                <a:solidFill>
                  <a:srgbClr val="FFFFFF"/>
                </a:solidFill>
                <a:latin typeface="Calibri"/>
                <a:cs typeface="Calibri"/>
              </a:rPr>
              <a:t>ASMC</a:t>
            </a:r>
            <a:r>
              <a:rPr sz="1412" b="1" kern="0" spc="-4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12" b="1" kern="0" spc="-26" dirty="0">
                <a:solidFill>
                  <a:srgbClr val="FFFFFF"/>
                </a:solidFill>
                <a:latin typeface="Calibri"/>
                <a:cs typeface="Calibri"/>
              </a:rPr>
              <a:t>AVIATION</a:t>
            </a:r>
            <a:r>
              <a:rPr sz="1412" b="1" kern="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12" b="1" kern="0" dirty="0">
                <a:solidFill>
                  <a:srgbClr val="FFFFFF"/>
                </a:solidFill>
                <a:latin typeface="Calibri"/>
                <a:cs typeface="Calibri"/>
              </a:rPr>
              <a:t>CHAPTER</a:t>
            </a:r>
            <a:r>
              <a:rPr sz="1412" b="1" kern="0" spc="-4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12" b="1" kern="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412" b="1" kern="0" spc="-4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12" b="1" kern="0" dirty="0">
                <a:solidFill>
                  <a:srgbClr val="FFFFFF"/>
                </a:solidFill>
                <a:latin typeface="Calibri"/>
                <a:cs typeface="Calibri"/>
              </a:rPr>
              <a:t>SUPPORT</a:t>
            </a:r>
            <a:r>
              <a:rPr sz="1412" b="1" kern="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12" b="1" kern="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12" b="1" kern="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12" b="1" kern="0" spc="-9" dirty="0">
                <a:solidFill>
                  <a:srgbClr val="FFFFFF"/>
                </a:solidFill>
                <a:latin typeface="Calibri"/>
                <a:cs typeface="Calibri"/>
              </a:rPr>
              <a:t>AUGSBURG</a:t>
            </a:r>
            <a:r>
              <a:rPr sz="1412" b="1" kern="0" spc="-4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12" b="1" kern="0" dirty="0">
                <a:solidFill>
                  <a:srgbClr val="FFFFFF"/>
                </a:solidFill>
                <a:latin typeface="Calibri"/>
                <a:cs typeface="Calibri"/>
              </a:rPr>
              <a:t>MEMORIAL</a:t>
            </a:r>
            <a:r>
              <a:rPr sz="1412" b="1" kern="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12" b="1" kern="0" spc="-9" dirty="0">
                <a:solidFill>
                  <a:srgbClr val="FFFFFF"/>
                </a:solidFill>
                <a:latin typeface="Calibri"/>
                <a:cs typeface="Calibri"/>
              </a:rPr>
              <a:t>SCHOLARSHIP</a:t>
            </a:r>
            <a:r>
              <a:rPr sz="1412" b="1" kern="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12" b="1" kern="0" spc="-18" dirty="0">
                <a:solidFill>
                  <a:srgbClr val="FFFFFF"/>
                </a:solidFill>
                <a:latin typeface="Calibri"/>
                <a:cs typeface="Calibri"/>
              </a:rPr>
              <a:t>FUND</a:t>
            </a:r>
            <a:endParaRPr sz="1412" kern="0">
              <a:solidFill>
                <a:sysClr val="windowText" lastClr="000000"/>
              </a:solidFill>
              <a:latin typeface="Calibri"/>
              <a:cs typeface="Calibri"/>
            </a:endParaRPr>
          </a:p>
          <a:p>
            <a:pPr marL="1681" algn="ctr" defTabSz="806867">
              <a:spcBef>
                <a:spcPts val="940"/>
              </a:spcBef>
            </a:pPr>
            <a:r>
              <a:rPr sz="1235" b="1" kern="0" dirty="0">
                <a:solidFill>
                  <a:srgbClr val="FFFFFF"/>
                </a:solidFill>
                <a:latin typeface="Malgun Gothic"/>
                <a:cs typeface="Malgun Gothic"/>
              </a:rPr>
              <a:t>(</a:t>
            </a:r>
            <a:r>
              <a:rPr sz="971" b="1" kern="0" dirty="0">
                <a:solidFill>
                  <a:srgbClr val="FFFFFF"/>
                </a:solidFill>
                <a:latin typeface="Malgun Gothic"/>
                <a:cs typeface="Malgun Gothic"/>
              </a:rPr>
              <a:t>AWARDED</a:t>
            </a:r>
            <a:r>
              <a:rPr sz="971" b="1" kern="0" spc="106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971" b="1" kern="0" dirty="0">
                <a:solidFill>
                  <a:srgbClr val="FFFFFF"/>
                </a:solidFill>
                <a:latin typeface="Malgun Gothic"/>
                <a:cs typeface="Malgun Gothic"/>
              </a:rPr>
              <a:t>TO</a:t>
            </a:r>
            <a:r>
              <a:rPr sz="971" b="1" kern="0" spc="11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971" b="1" kern="0" dirty="0">
                <a:solidFill>
                  <a:srgbClr val="FFFFFF"/>
                </a:solidFill>
                <a:latin typeface="Malgun Gothic"/>
                <a:cs typeface="Malgun Gothic"/>
              </a:rPr>
              <a:t>LOCAL</a:t>
            </a:r>
            <a:r>
              <a:rPr sz="971" b="1" kern="0" spc="11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971" b="1" kern="0" dirty="0">
                <a:solidFill>
                  <a:srgbClr val="FFFFFF"/>
                </a:solidFill>
                <a:latin typeface="Malgun Gothic"/>
                <a:cs typeface="Malgun Gothic"/>
              </a:rPr>
              <a:t>HIGH</a:t>
            </a:r>
            <a:r>
              <a:rPr sz="971" b="1" kern="0" spc="11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971" b="1" kern="0" dirty="0">
                <a:solidFill>
                  <a:srgbClr val="FFFFFF"/>
                </a:solidFill>
                <a:latin typeface="Malgun Gothic"/>
                <a:cs typeface="Malgun Gothic"/>
              </a:rPr>
              <a:t>SCHOOL</a:t>
            </a:r>
            <a:r>
              <a:rPr sz="971" b="1" kern="0" spc="11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971" b="1" kern="0" dirty="0">
                <a:solidFill>
                  <a:srgbClr val="FFFFFF"/>
                </a:solidFill>
                <a:latin typeface="Malgun Gothic"/>
                <a:cs typeface="Malgun Gothic"/>
              </a:rPr>
              <a:t>SENIORS</a:t>
            </a:r>
            <a:r>
              <a:rPr sz="971" b="1" kern="0" spc="11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971" b="1" kern="0" dirty="0">
                <a:solidFill>
                  <a:srgbClr val="FFFFFF"/>
                </a:solidFill>
                <a:latin typeface="Malgun Gothic"/>
                <a:cs typeface="Malgun Gothic"/>
              </a:rPr>
              <a:t>MAJORING</a:t>
            </a:r>
            <a:r>
              <a:rPr sz="971" b="1" kern="0" spc="11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971" b="1" kern="0" dirty="0">
                <a:solidFill>
                  <a:srgbClr val="FFFFFF"/>
                </a:solidFill>
                <a:latin typeface="Malgun Gothic"/>
                <a:cs typeface="Malgun Gothic"/>
              </a:rPr>
              <a:t>IN</a:t>
            </a:r>
            <a:r>
              <a:rPr sz="971" b="1" kern="0" spc="11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971" b="1" kern="0" dirty="0">
                <a:solidFill>
                  <a:srgbClr val="FFFFFF"/>
                </a:solidFill>
                <a:latin typeface="Malgun Gothic"/>
                <a:cs typeface="Malgun Gothic"/>
              </a:rPr>
              <a:t>ACCOUNTING</a:t>
            </a:r>
            <a:r>
              <a:rPr sz="971" b="1" kern="0" spc="115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971" b="1" kern="0" dirty="0">
                <a:solidFill>
                  <a:srgbClr val="FFFFFF"/>
                </a:solidFill>
                <a:latin typeface="Malgun Gothic"/>
                <a:cs typeface="Malgun Gothic"/>
              </a:rPr>
              <a:t>OR</a:t>
            </a:r>
            <a:r>
              <a:rPr sz="971" b="1" kern="0" spc="110" dirty="0">
                <a:solidFill>
                  <a:srgbClr val="FFFFFF"/>
                </a:solidFill>
                <a:latin typeface="Malgun Gothic"/>
                <a:cs typeface="Malgun Gothic"/>
              </a:rPr>
              <a:t> </a:t>
            </a:r>
            <a:r>
              <a:rPr sz="971" b="1" kern="0" spc="-9" dirty="0">
                <a:solidFill>
                  <a:srgbClr val="FFFFFF"/>
                </a:solidFill>
                <a:latin typeface="Malgun Gothic"/>
                <a:cs typeface="Malgun Gothic"/>
              </a:rPr>
              <a:t>FINANCE</a:t>
            </a:r>
            <a:r>
              <a:rPr sz="1235" b="1" kern="0" spc="-9" dirty="0">
                <a:solidFill>
                  <a:srgbClr val="FFFFFF"/>
                </a:solidFill>
                <a:latin typeface="Malgun Gothic"/>
                <a:cs typeface="Malgun Gothic"/>
              </a:rPr>
              <a:t>)</a:t>
            </a:r>
            <a:endParaRPr sz="1235" kern="0">
              <a:solidFill>
                <a:sysClr val="windowText" lastClr="000000"/>
              </a:solidFill>
              <a:latin typeface="Malgun Gothic"/>
              <a:cs typeface="Malgun Gothic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967933" y="2638705"/>
            <a:ext cx="4730563" cy="3868831"/>
            <a:chOff x="350723" y="2990532"/>
            <a:chExt cx="5361305" cy="4384675"/>
          </a:xfrm>
        </p:grpSpPr>
        <p:sp>
          <p:nvSpPr>
            <p:cNvPr id="5" name="object 5"/>
            <p:cNvSpPr/>
            <p:nvPr/>
          </p:nvSpPr>
          <p:spPr>
            <a:xfrm>
              <a:off x="350723" y="2990532"/>
              <a:ext cx="5361305" cy="4384675"/>
            </a:xfrm>
            <a:custGeom>
              <a:avLst/>
              <a:gdLst/>
              <a:ahLst/>
              <a:cxnLst/>
              <a:rect l="l" t="t" r="r" b="b"/>
              <a:pathLst>
                <a:path w="5361305" h="4384675">
                  <a:moveTo>
                    <a:pt x="5361178" y="0"/>
                  </a:moveTo>
                  <a:lnTo>
                    <a:pt x="0" y="0"/>
                  </a:lnTo>
                  <a:lnTo>
                    <a:pt x="0" y="4384167"/>
                  </a:lnTo>
                  <a:lnTo>
                    <a:pt x="5361178" y="4384167"/>
                  </a:lnTo>
                  <a:lnTo>
                    <a:pt x="5361178" y="0"/>
                  </a:lnTo>
                  <a:close/>
                </a:path>
              </a:pathLst>
            </a:custGeom>
            <a:solidFill>
              <a:srgbClr val="3E3E3E">
                <a:alpha val="49803"/>
              </a:srgbClr>
            </a:solidFill>
          </p:spPr>
          <p:txBody>
            <a:bodyPr wrap="square" lIns="0" tIns="0" rIns="0" bIns="0" rtlCol="0"/>
            <a:lstStyle/>
            <a:p>
              <a:pPr defTabSz="806867"/>
              <a:endParaRPr sz="1588" kern="0">
                <a:solidFill>
                  <a:sysClr val="windowText" lastClr="000000"/>
                </a:solidFill>
              </a:endParaRPr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21842" y="3180080"/>
              <a:ext cx="4279646" cy="239267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06600" y="3452114"/>
              <a:ext cx="2312670" cy="23926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88313" y="3800602"/>
              <a:ext cx="217931" cy="239267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97279" y="3800602"/>
              <a:ext cx="124968" cy="239267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59763" y="3800602"/>
              <a:ext cx="4144899" cy="239267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70559" y="4148836"/>
              <a:ext cx="4979162" cy="239267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384551" y="4420870"/>
              <a:ext cx="1548384" cy="239267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98575" y="4769104"/>
              <a:ext cx="4723511" cy="239268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92936" y="5041138"/>
              <a:ext cx="3501009" cy="239268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456179" y="5389372"/>
              <a:ext cx="1368806" cy="239268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68679" y="5959348"/>
              <a:ext cx="4549394" cy="239267"/>
            </a:xfrm>
            <a:prstGeom prst="rect">
              <a:avLst/>
            </a:prstGeom>
          </p:spPr>
        </p:pic>
      </p:grpSp>
      <p:sp>
        <p:nvSpPr>
          <p:cNvPr id="17" name="object 17"/>
          <p:cNvSpPr txBox="1">
            <a:spLocks noGrp="1"/>
          </p:cNvSpPr>
          <p:nvPr>
            <p:ph type="body" idx="1"/>
          </p:nvPr>
        </p:nvSpPr>
        <p:spPr>
          <a:xfrm>
            <a:off x="2033576" y="2328269"/>
            <a:ext cx="5734016" cy="3119840"/>
          </a:xfrm>
          <a:prstGeom prst="rect">
            <a:avLst/>
          </a:prstGeom>
        </p:spPr>
        <p:txBody>
          <a:bodyPr vert="horz" wrap="square" lIns="0" tIns="94689" rIns="0" bIns="0" rtlCol="0">
            <a:spAutoFit/>
          </a:bodyPr>
          <a:lstStyle/>
          <a:p>
            <a:pPr>
              <a:spcBef>
                <a:spcPts val="745"/>
              </a:spcBef>
            </a:pPr>
            <a:endParaRPr/>
          </a:p>
          <a:p>
            <a:pPr marL="389985"/>
            <a:r>
              <a:rPr spc="-44" dirty="0"/>
              <a:t></a:t>
            </a:r>
          </a:p>
          <a:p>
            <a:pPr>
              <a:lnSpc>
                <a:spcPct val="100000"/>
              </a:lnSpc>
            </a:pPr>
            <a:endParaRPr spc="-44" dirty="0"/>
          </a:p>
          <a:p>
            <a:pPr>
              <a:lnSpc>
                <a:spcPct val="100000"/>
              </a:lnSpc>
            </a:pPr>
            <a:endParaRPr spc="-44" dirty="0"/>
          </a:p>
          <a:p>
            <a:pPr>
              <a:spcBef>
                <a:spcPts val="9"/>
              </a:spcBef>
            </a:pPr>
            <a:endParaRPr spc="-44" dirty="0"/>
          </a:p>
          <a:p>
            <a:pPr marL="360849">
              <a:spcBef>
                <a:spcPts val="4"/>
              </a:spcBef>
            </a:pPr>
            <a:r>
              <a:rPr spc="-44" dirty="0"/>
              <a:t></a:t>
            </a:r>
          </a:p>
          <a:p>
            <a:pPr>
              <a:spcBef>
                <a:spcPts val="278"/>
              </a:spcBef>
            </a:pPr>
            <a:endParaRPr spc="-44" dirty="0"/>
          </a:p>
          <a:p>
            <a:pPr marL="80126"/>
            <a:r>
              <a:rPr spc="-44" dirty="0"/>
              <a:t></a:t>
            </a:r>
          </a:p>
          <a:p>
            <a:pPr>
              <a:lnSpc>
                <a:spcPct val="100000"/>
              </a:lnSpc>
            </a:pPr>
            <a:endParaRPr spc="-44" dirty="0"/>
          </a:p>
          <a:p>
            <a:pPr>
              <a:lnSpc>
                <a:spcPct val="100000"/>
              </a:lnSpc>
            </a:pPr>
            <a:endParaRPr spc="-44" dirty="0"/>
          </a:p>
          <a:p>
            <a:pPr>
              <a:spcBef>
                <a:spcPts val="4"/>
              </a:spcBef>
            </a:pPr>
            <a:endParaRPr spc="-44" dirty="0"/>
          </a:p>
          <a:p>
            <a:pPr marL="193312">
              <a:spcBef>
                <a:spcPts val="4"/>
              </a:spcBef>
            </a:pPr>
            <a:r>
              <a:rPr spc="-44" dirty="0"/>
              <a:t></a:t>
            </a:r>
          </a:p>
          <a:p>
            <a:pPr>
              <a:lnSpc>
                <a:spcPct val="100000"/>
              </a:lnSpc>
            </a:pPr>
            <a:endParaRPr spc="-44" dirty="0"/>
          </a:p>
          <a:p>
            <a:pPr>
              <a:lnSpc>
                <a:spcPct val="100000"/>
              </a:lnSpc>
            </a:pPr>
            <a:endParaRPr spc="-44" dirty="0"/>
          </a:p>
          <a:p>
            <a:pPr>
              <a:spcBef>
                <a:spcPts val="4"/>
              </a:spcBef>
            </a:pPr>
            <a:endParaRPr spc="-44" dirty="0"/>
          </a:p>
          <a:p>
            <a:pPr marR="1359906" algn="ctr"/>
            <a:r>
              <a:rPr spc="-44" dirty="0"/>
              <a:t></a:t>
            </a:r>
          </a:p>
          <a:p>
            <a:pPr marL="361968">
              <a:spcBef>
                <a:spcPts val="424"/>
              </a:spcBef>
            </a:pPr>
            <a:r>
              <a:rPr sz="1059" u="sng" spc="-9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  <a:hlinkClick r:id="rId13"/>
              </a:rPr>
              <a:t>https://www.signupgenius.com/go/4090944A9A62FA4FE3-48121438-</a:t>
            </a:r>
            <a:r>
              <a:rPr sz="1059" u="sng" spc="-18" dirty="0">
                <a:uFill>
                  <a:solidFill>
                    <a:srgbClr val="FFFFFF"/>
                  </a:solidFill>
                </a:uFill>
                <a:latin typeface="Calibri"/>
                <a:cs typeface="Calibri"/>
                <a:hlinkClick r:id="rId13"/>
              </a:rPr>
              <a:t>asmc</a:t>
            </a:r>
            <a:endParaRPr sz="1059">
              <a:latin typeface="Calibri"/>
              <a:cs typeface="Calibri"/>
            </a:endParaRPr>
          </a:p>
          <a:p>
            <a:pPr marL="254947">
              <a:spcBef>
                <a:spcPts val="1209"/>
              </a:spcBef>
            </a:pPr>
            <a:r>
              <a:rPr spc="-44" dirty="0"/>
              <a:t></a:t>
            </a:r>
          </a:p>
          <a:p>
            <a:pPr>
              <a:spcBef>
                <a:spcPts val="278"/>
              </a:spcBef>
            </a:pPr>
            <a:endParaRPr spc="-44" dirty="0"/>
          </a:p>
          <a:p>
            <a:pPr marL="1033798"/>
            <a:r>
              <a:rPr spc="-44" dirty="0"/>
              <a:t></a:t>
            </a:r>
          </a:p>
        </p:txBody>
      </p:sp>
      <p:grpSp>
        <p:nvGrpSpPr>
          <p:cNvPr id="18" name="object 18"/>
          <p:cNvGrpSpPr/>
          <p:nvPr/>
        </p:nvGrpSpPr>
        <p:grpSpPr>
          <a:xfrm>
            <a:off x="1942505" y="348727"/>
            <a:ext cx="4630271" cy="6039971"/>
            <a:chOff x="321906" y="395224"/>
            <a:chExt cx="5247640" cy="6845300"/>
          </a:xfrm>
        </p:grpSpPr>
        <p:pic>
          <p:nvPicPr>
            <p:cNvPr id="19" name="object 19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751330" y="6307582"/>
              <a:ext cx="2787904" cy="239268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679702" y="6579870"/>
              <a:ext cx="2932556" cy="239268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21906" y="395224"/>
              <a:ext cx="946962" cy="946912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659630" y="6315125"/>
              <a:ext cx="909713" cy="92492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31DB881-9C43-A3D9-A5EF-8C51430923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" y="118733"/>
            <a:ext cx="12174239" cy="122744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2980750-6F2F-8E30-F1C9-F1871A3BB8F8}"/>
              </a:ext>
            </a:extLst>
          </p:cNvPr>
          <p:cNvSpPr txBox="1"/>
          <p:nvPr/>
        </p:nvSpPr>
        <p:spPr>
          <a:xfrm>
            <a:off x="628649" y="1391245"/>
            <a:ext cx="1156335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3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Calibri" panose="020F0502020204030204" pitchFamily="34" charset="0"/>
              </a:rPr>
              <a:t>UPCOMING EVENTS/VOLUNTEER OPPORTUNITIES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C8EE4D-C241-70E0-8339-CF8A022324E5}"/>
              </a:ext>
            </a:extLst>
          </p:cNvPr>
          <p:cNvSpPr txBox="1"/>
          <p:nvPr/>
        </p:nvSpPr>
        <p:spPr>
          <a:xfrm>
            <a:off x="11772900" y="23145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B70CF0D-FBF5-0AE1-043C-9E8D44BB0A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9160" y="1825625"/>
            <a:ext cx="5181600" cy="4351338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Charity Golf Scramble</a:t>
            </a:r>
          </a:p>
          <a:p>
            <a:r>
              <a:rPr lang="en-US" dirty="0">
                <a:solidFill>
                  <a:schemeClr val="bg1"/>
                </a:solidFill>
              </a:rPr>
              <a:t>May 16</a:t>
            </a:r>
            <a:r>
              <a:rPr lang="en-US" baseline="30000" dirty="0">
                <a:solidFill>
                  <a:schemeClr val="bg1"/>
                </a:solidFill>
              </a:rPr>
              <a:t>th</a:t>
            </a:r>
            <a:r>
              <a:rPr lang="en-US" dirty="0">
                <a:solidFill>
                  <a:schemeClr val="bg1"/>
                </a:solidFill>
              </a:rPr>
              <a:t>  </a:t>
            </a:r>
          </a:p>
          <a:p>
            <a:r>
              <a:rPr lang="en-US" dirty="0">
                <a:solidFill>
                  <a:schemeClr val="bg1"/>
                </a:solidFill>
              </a:rPr>
              <a:t>09:00 – 2:00 (approximately)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Memorial Day Flag Placement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Dayton VA cemetery </a:t>
            </a:r>
          </a:p>
          <a:p>
            <a:r>
              <a:rPr lang="en-US" dirty="0">
                <a:solidFill>
                  <a:schemeClr val="bg1"/>
                </a:solidFill>
              </a:rPr>
              <a:t>May 25</a:t>
            </a:r>
            <a:r>
              <a:rPr lang="en-US" baseline="30000" dirty="0">
                <a:solidFill>
                  <a:schemeClr val="bg1"/>
                </a:solidFill>
              </a:rPr>
              <a:t>th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r>
              <a:rPr lang="en-US" dirty="0">
                <a:solidFill>
                  <a:schemeClr val="bg1"/>
                </a:solidFill>
              </a:rPr>
              <a:t>Time TBD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06956F5-0E83-DCEE-A2E2-BF1C2762701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Summer Social</a:t>
            </a:r>
          </a:p>
          <a:p>
            <a:r>
              <a:rPr lang="en-US" dirty="0">
                <a:solidFill>
                  <a:schemeClr val="bg1"/>
                </a:solidFill>
              </a:rPr>
              <a:t>June 10</a:t>
            </a:r>
            <a:r>
              <a:rPr lang="en-US" baseline="30000" dirty="0">
                <a:solidFill>
                  <a:schemeClr val="bg1"/>
                </a:solidFill>
              </a:rPr>
              <a:t>th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3:00 – 5:00 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Feed the Creek </a:t>
            </a:r>
          </a:p>
          <a:p>
            <a:r>
              <a:rPr lang="en-US" dirty="0">
                <a:solidFill>
                  <a:schemeClr val="bg1"/>
                </a:solidFill>
              </a:rPr>
              <a:t>August 2</a:t>
            </a:r>
            <a:r>
              <a:rPr lang="en-US" baseline="30000" dirty="0">
                <a:solidFill>
                  <a:schemeClr val="bg1"/>
                </a:solidFill>
              </a:rPr>
              <a:t>nd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r>
              <a:rPr lang="en-US" dirty="0">
                <a:solidFill>
                  <a:schemeClr val="bg1"/>
                </a:solidFill>
              </a:rPr>
              <a:t>12:00 – 1:30</a:t>
            </a:r>
          </a:p>
        </p:txBody>
      </p:sp>
    </p:spTree>
    <p:extLst>
      <p:ext uri="{BB962C8B-B14F-4D97-AF65-F5344CB8AC3E}">
        <p14:creationId xmlns:p14="http://schemas.microsoft.com/office/powerpoint/2010/main" val="2499617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26"/>
    </mc:Choice>
    <mc:Fallback xmlns="">
      <p:transition spd="slow" advTm="1122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11448" y="177005"/>
            <a:ext cx="108295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Today’s ASMC Virtual Luncheon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B3C617C-7435-C8EF-3A29-ECF9D1E7AA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46445"/>
            <a:ext cx="9144000" cy="3920829"/>
          </a:xfrm>
        </p:spPr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Topic: </a:t>
            </a:r>
            <a:br>
              <a:rPr lang="en-US" sz="4000" b="1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</a:br>
            <a:r>
              <a:rPr lang="en-US" sz="4000" b="1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Process Optimization and Automation </a:t>
            </a:r>
            <a:br>
              <a:rPr lang="en-US" sz="4000" b="1" i="1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br>
              <a:rPr lang="en-US" sz="4400" b="1" i="1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en-US" sz="4000" b="1" i="1" dirty="0">
                <a:solidFill>
                  <a:schemeClr val="bg1"/>
                </a:solidFill>
                <a:latin typeface="Bookman Old Style" panose="02050604050505020204" pitchFamily="18" charset="0"/>
              </a:rPr>
              <a:t>April 24, 2024 </a:t>
            </a:r>
            <a:br>
              <a:rPr lang="en-US" sz="4000" b="1" i="1" dirty="0">
                <a:solidFill>
                  <a:schemeClr val="bg1"/>
                </a:solidFill>
                <a:latin typeface="Bookman Old Style" panose="02050604050505020204" pitchFamily="18" charset="0"/>
              </a:rPr>
            </a:br>
            <a:r>
              <a:rPr lang="en-US" sz="4000" b="1" i="1" dirty="0">
                <a:solidFill>
                  <a:schemeClr val="bg1"/>
                </a:solidFill>
                <a:latin typeface="Bookman Old Style" panose="02050604050505020204" pitchFamily="18" charset="0"/>
              </a:rPr>
              <a:t>11:30am-1:00pm</a:t>
            </a:r>
            <a:br>
              <a:rPr lang="en-US" sz="5400" b="1" i="1" dirty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endParaRPr lang="en-US" sz="44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09C7CAF1-92BA-CD5B-F1D6-DE24DEA61D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552950"/>
            <a:ext cx="12191999" cy="2128045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Mr. </a:t>
            </a:r>
            <a:r>
              <a:rPr lang="en-US" sz="4000" b="1">
                <a:solidFill>
                  <a:schemeClr val="bg1"/>
                </a:solidFill>
                <a:latin typeface="Bookman Old Style" panose="02050604050505020204" pitchFamily="18" charset="0"/>
              </a:rPr>
              <a:t>Frank Donnelly  </a:t>
            </a:r>
            <a:endParaRPr lang="en-US" sz="40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r>
              <a:rPr lang="en-US" sz="40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Deputy Director/AFRL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40F4F6-92A0-0F7F-455C-C085D8AA805F}"/>
              </a:ext>
            </a:extLst>
          </p:cNvPr>
          <p:cNvSpPr txBox="1"/>
          <p:nvPr/>
        </p:nvSpPr>
        <p:spPr>
          <a:xfrm>
            <a:off x="8351520" y="5911555"/>
            <a:ext cx="3573779" cy="640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Bookman Old Style" panose="02050604050505020204" pitchFamily="18" charset="0"/>
                <a:cs typeface="Times New Roman" panose="02020603050405020304" pitchFamily="18" charset="0"/>
              </a:rPr>
              <a:t>EARN 1 CLP !  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Bookman Old Style" panose="0205060405050502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17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88"/>
    </mc:Choice>
    <mc:Fallback xmlns="">
      <p:transition spd="slow" advTm="10888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EF90194C02964C9D972AA498F08D3E" ma:contentTypeVersion="13" ma:contentTypeDescription="Create a new document." ma:contentTypeScope="" ma:versionID="d651677bb15ac66c03d54266f33397d6">
  <xsd:schema xmlns:xsd="http://www.w3.org/2001/XMLSchema" xmlns:xs="http://www.w3.org/2001/XMLSchema" xmlns:p="http://schemas.microsoft.com/office/2006/metadata/properties" xmlns:ns1="http://schemas.microsoft.com/sharepoint/v3" xmlns:ns3="8e2494a4-7aef-4f5b-aea2-1e05d767c8a7" xmlns:ns4="ba3b07cf-6a42-4643-bad0-1bb022a0f53e" targetNamespace="http://schemas.microsoft.com/office/2006/metadata/properties" ma:root="true" ma:fieldsID="3639052944184a68e3b4cba2a2664b55" ns1:_="" ns3:_="" ns4:_="">
    <xsd:import namespace="http://schemas.microsoft.com/sharepoint/v3"/>
    <xsd:import namespace="8e2494a4-7aef-4f5b-aea2-1e05d767c8a7"/>
    <xsd:import namespace="ba3b07cf-6a42-4643-bad0-1bb022a0f53e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2494a4-7aef-4f5b-aea2-1e05d767c8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b07cf-6a42-4643-bad0-1bb022a0f53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8952934-FB93-4411-B890-B8E559247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e2494a4-7aef-4f5b-aea2-1e05d767c8a7"/>
    <ds:schemaRef ds:uri="ba3b07cf-6a42-4643-bad0-1bb022a0f5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621F58-DA2F-456F-8578-94B7BF8744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A570E7-A4BA-4947-996C-92A366B05975}">
  <ds:schemaRefs>
    <ds:schemaRef ds:uri="http://schemas.openxmlformats.org/package/2006/metadata/core-properties"/>
    <ds:schemaRef ds:uri="ba3b07cf-6a42-4643-bad0-1bb022a0f53e"/>
    <ds:schemaRef ds:uri="http://schemas.microsoft.com/office/2006/documentManagement/types"/>
    <ds:schemaRef ds:uri="http://schemas.microsoft.com/office/infopath/2007/PartnerControls"/>
    <ds:schemaRef ds:uri="8e2494a4-7aef-4f5b-aea2-1e05d767c8a7"/>
    <ds:schemaRef ds:uri="http://purl.org/dc/elements/1.1/"/>
    <ds:schemaRef ds:uri="http://purl.org/dc/terms/"/>
    <ds:schemaRef ds:uri="http://schemas.microsoft.com/sharepoint/v3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8331b18d-2d87-48ef-a35f-ac8818ebf9b4}" enabled="0" method="" siteId="{8331b18d-2d87-48ef-a35f-ac8818ebf9b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5953</TotalTime>
  <Words>164</Words>
  <Application>Microsoft Office PowerPoint</Application>
  <PresentationFormat>Widescreen</PresentationFormat>
  <Paragraphs>57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6" baseType="lpstr">
      <vt:lpstr>Malgun Gothic</vt:lpstr>
      <vt:lpstr>Arial</vt:lpstr>
      <vt:lpstr>Bauhaus 93</vt:lpstr>
      <vt:lpstr>Bookman Old Style</vt:lpstr>
      <vt:lpstr>Calibri</vt:lpstr>
      <vt:lpstr>Calibri Light</vt:lpstr>
      <vt:lpstr>Leelawadee UI</vt:lpstr>
      <vt:lpstr>Symbol</vt:lpstr>
      <vt:lpstr>Times New Roman</vt:lpstr>
      <vt:lpstr>Office Theme</vt:lpstr>
      <vt:lpstr>3_Office Theme</vt:lpstr>
      <vt:lpstr>1_Office Theme</vt:lpstr>
      <vt:lpstr>PowerPoint Presentation</vt:lpstr>
      <vt:lpstr>CHARITY GOLF SCRAMBLE</vt:lpstr>
      <vt:lpstr>PowerPoint Presentation</vt:lpstr>
      <vt:lpstr>Topic:  Process Optimization and Automation   April 24, 2024  11:30am-1:00pm </vt:lpstr>
    </vt:vector>
  </TitlesOfParts>
  <Company>U.S.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JANKOWSKI, MARILYN E CIV USAF AFMC HQAFMC/FM/FMRS</dc:creator>
  <cp:lastModifiedBy>Amie</cp:lastModifiedBy>
  <cp:revision>188</cp:revision>
  <dcterms:created xsi:type="dcterms:W3CDTF">2021-05-27T11:52:08Z</dcterms:created>
  <dcterms:modified xsi:type="dcterms:W3CDTF">2024-04-24T11:21:29Z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0x0101003FEF90194C02964C9D972AA498F08D3E</vt:lpwstr>
  </property>
</Properties>
</file>