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58" r:id="rId5"/>
    <p:sldId id="260" r:id="rId6"/>
    <p:sldId id="262" r:id="rId7"/>
    <p:sldId id="263" r:id="rId8"/>
    <p:sldId id="265" r:id="rId9"/>
    <p:sldId id="267" r:id="rId10"/>
    <p:sldId id="271" r:id="rId11"/>
    <p:sldId id="268" r:id="rId12"/>
    <p:sldId id="270" r:id="rId13"/>
    <p:sldId id="259"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3640F-EE39-44FF-902B-2EA17A117732}">
          <p14:sldIdLst>
            <p14:sldId id="256"/>
            <p14:sldId id="261"/>
            <p14:sldId id="264"/>
            <p14:sldId id="258"/>
            <p14:sldId id="260"/>
            <p14:sldId id="262"/>
            <p14:sldId id="263"/>
            <p14:sldId id="265"/>
            <p14:sldId id="267"/>
            <p14:sldId id="271"/>
            <p14:sldId id="268"/>
            <p14:sldId id="270"/>
            <p14:sldId id="259"/>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BB281-B598-44D3-9594-484AA4B80552}" v="8" dt="2024-01-17T12:57:44.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5B6F-C799-5796-2974-075286EA6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009F3-2BCC-61CC-CC66-C2114FC97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4C20A7-4CEB-D07A-3A1A-83CE744B3A74}"/>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5" name="Footer Placeholder 4">
            <a:extLst>
              <a:ext uri="{FF2B5EF4-FFF2-40B4-BE49-F238E27FC236}">
                <a16:creationId xmlns:a16="http://schemas.microsoft.com/office/drawing/2014/main" id="{720C093A-F1A1-10B1-9EA8-D1DD479A2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51464-C380-C59D-E10A-9BD3E043D918}"/>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90993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AB7B-5DFF-F6CB-BDA0-90C1EDFF90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074B1A-BA31-59D1-DC01-F2F8614B5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21823-B0CF-FA42-4CE9-13DC15B9E12D}"/>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5" name="Footer Placeholder 4">
            <a:extLst>
              <a:ext uri="{FF2B5EF4-FFF2-40B4-BE49-F238E27FC236}">
                <a16:creationId xmlns:a16="http://schemas.microsoft.com/office/drawing/2014/main" id="{1BCCC3F0-030F-C611-781E-C83EFB83F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88581-E777-4973-3285-04E8EE84610E}"/>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351252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94C36-0130-C443-3CE7-87D7C2C711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0B13B-995E-A5BB-3CDC-C0FBBC6F51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02E78-FC19-455F-1D0C-E60557EF3E80}"/>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5" name="Footer Placeholder 4">
            <a:extLst>
              <a:ext uri="{FF2B5EF4-FFF2-40B4-BE49-F238E27FC236}">
                <a16:creationId xmlns:a16="http://schemas.microsoft.com/office/drawing/2014/main" id="{3C44147A-D640-422E-9D6C-5D1E2D1C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1F899-084A-AA59-1AAA-963CE4F3F422}"/>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364816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50A9-13AA-0889-ED7F-DAEC73576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A6E25-8E61-C302-D7E5-F427064004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76143-BA2B-964A-FB13-B42358ED3F20}"/>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5" name="Footer Placeholder 4">
            <a:extLst>
              <a:ext uri="{FF2B5EF4-FFF2-40B4-BE49-F238E27FC236}">
                <a16:creationId xmlns:a16="http://schemas.microsoft.com/office/drawing/2014/main" id="{357783D4-6D1C-AA41-0F3B-3FC25F49E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51D80-ED03-F42A-FA6B-FF2C855920BB}"/>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41504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751E-D3A6-2B7D-ABEE-1477A2C6BC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975CE-D1F5-3EBE-5B52-B9C4022DB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512C5-4135-2F03-DBCA-0F9906DDD647}"/>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5" name="Footer Placeholder 4">
            <a:extLst>
              <a:ext uri="{FF2B5EF4-FFF2-40B4-BE49-F238E27FC236}">
                <a16:creationId xmlns:a16="http://schemas.microsoft.com/office/drawing/2014/main" id="{538B4135-2611-356E-D882-E6B321DDA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068ED-4AB1-90EB-CE71-3EB26535301E}"/>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184943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DAF4-3DC4-1E55-B14E-5463AD237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C61C-B5E9-F352-5246-D472E5B54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6E4EA-9F64-695A-A498-DEC610749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3BFD1B-BE88-B2D4-8A99-38A16664F21D}"/>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6" name="Footer Placeholder 5">
            <a:extLst>
              <a:ext uri="{FF2B5EF4-FFF2-40B4-BE49-F238E27FC236}">
                <a16:creationId xmlns:a16="http://schemas.microsoft.com/office/drawing/2014/main" id="{F4751F3E-0286-9788-B191-1D12BFA0F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67B3E-36CC-08CB-CB06-792EC84030D8}"/>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412651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87F-C746-8327-2295-7A7382EA4E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EB9BDE-37B1-9442-0EE4-AE3B752C9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3E7625-D177-FB82-B70C-595C3A92E3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292108-ABFB-C6EC-B265-7E3B55BA7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204AB-8360-7F53-A15F-3F44B85EE4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26493-4D0F-636F-FF78-83BE0A53BF2B}"/>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8" name="Footer Placeholder 7">
            <a:extLst>
              <a:ext uri="{FF2B5EF4-FFF2-40B4-BE49-F238E27FC236}">
                <a16:creationId xmlns:a16="http://schemas.microsoft.com/office/drawing/2014/main" id="{E7053F55-8750-7763-D271-5C25ED82E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A2049-F59B-198C-5670-14AAAC73E58F}"/>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149759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C8F1-4603-565A-0816-4DDC954B2C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BD2E8-E72F-54B6-CD4C-6EF43F330B0F}"/>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4" name="Footer Placeholder 3">
            <a:extLst>
              <a:ext uri="{FF2B5EF4-FFF2-40B4-BE49-F238E27FC236}">
                <a16:creationId xmlns:a16="http://schemas.microsoft.com/office/drawing/2014/main" id="{728874CC-F6BC-BE5A-C5F6-4C53F286B4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362E1-F043-82CD-C3FD-BECC923BA543}"/>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368332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C862A-1610-62BD-063A-C901EC9B9636}"/>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3" name="Footer Placeholder 2">
            <a:extLst>
              <a:ext uri="{FF2B5EF4-FFF2-40B4-BE49-F238E27FC236}">
                <a16:creationId xmlns:a16="http://schemas.microsoft.com/office/drawing/2014/main" id="{3A0623D7-9D17-B5CD-C4B5-CCB37B8FAF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330BCC-4111-D8AF-0A97-B28881BE1E30}"/>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11534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5387-ED61-C1F0-CED1-DFA40880F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553611-6918-A2E0-9842-180B70C34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00826B-6DA7-A30A-A265-495B3FA23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8AB27-4D55-181C-EC28-84B624F7F0F4}"/>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6" name="Footer Placeholder 5">
            <a:extLst>
              <a:ext uri="{FF2B5EF4-FFF2-40B4-BE49-F238E27FC236}">
                <a16:creationId xmlns:a16="http://schemas.microsoft.com/office/drawing/2014/main" id="{E7FC3EEC-E5C3-FE7F-B035-E4B29DCCA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C891E-8D3A-D46D-368B-BBCDCF19C348}"/>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215661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ACE5-3E10-FA41-5FE9-1AB89C822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171552-9686-E782-5511-26275EDD58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CEC04-1120-EF9A-9044-7C146CB96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8640D-3656-F88C-FE2C-6EAB7748427A}"/>
              </a:ext>
            </a:extLst>
          </p:cNvPr>
          <p:cNvSpPr>
            <a:spLocks noGrp="1"/>
          </p:cNvSpPr>
          <p:nvPr>
            <p:ph type="dt" sz="half" idx="10"/>
          </p:nvPr>
        </p:nvSpPr>
        <p:spPr/>
        <p:txBody>
          <a:bodyPr/>
          <a:lstStyle/>
          <a:p>
            <a:fld id="{C5D43E89-186D-49D4-91AE-FC480B266B99}" type="datetimeFigureOut">
              <a:rPr lang="en-US" smtClean="0"/>
              <a:t>1/17/2024</a:t>
            </a:fld>
            <a:endParaRPr lang="en-US"/>
          </a:p>
        </p:txBody>
      </p:sp>
      <p:sp>
        <p:nvSpPr>
          <p:cNvPr id="6" name="Footer Placeholder 5">
            <a:extLst>
              <a:ext uri="{FF2B5EF4-FFF2-40B4-BE49-F238E27FC236}">
                <a16:creationId xmlns:a16="http://schemas.microsoft.com/office/drawing/2014/main" id="{F80E519A-5DEE-312B-AB43-99238A07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78DE2-97DF-BC38-5FBB-89D06016AA1B}"/>
              </a:ext>
            </a:extLst>
          </p:cNvPr>
          <p:cNvSpPr>
            <a:spLocks noGrp="1"/>
          </p:cNvSpPr>
          <p:nvPr>
            <p:ph type="sldNum" sz="quarter" idx="12"/>
          </p:nvPr>
        </p:nvSpPr>
        <p:spPr/>
        <p:txBody>
          <a:bodyPr/>
          <a:lstStyle/>
          <a:p>
            <a:fld id="{96DA4481-AA7A-49CC-9A0F-AA331431174C}" type="slidenum">
              <a:rPr lang="en-US" smtClean="0"/>
              <a:t>‹#›</a:t>
            </a:fld>
            <a:endParaRPr lang="en-US"/>
          </a:p>
        </p:txBody>
      </p:sp>
    </p:spTree>
    <p:extLst>
      <p:ext uri="{BB962C8B-B14F-4D97-AF65-F5344CB8AC3E}">
        <p14:creationId xmlns:p14="http://schemas.microsoft.com/office/powerpoint/2010/main" val="312854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DC89F-427D-4CF1-C2D0-B464C2C59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663AF7-2D74-79CB-02C4-65F7E7821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4D59E-5DA7-4918-4761-A7089CE72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43E89-186D-49D4-91AE-FC480B266B99}" type="datetimeFigureOut">
              <a:rPr lang="en-US" smtClean="0"/>
              <a:t>1/17/2024</a:t>
            </a:fld>
            <a:endParaRPr lang="en-US"/>
          </a:p>
        </p:txBody>
      </p:sp>
      <p:sp>
        <p:nvSpPr>
          <p:cNvPr id="5" name="Footer Placeholder 4">
            <a:extLst>
              <a:ext uri="{FF2B5EF4-FFF2-40B4-BE49-F238E27FC236}">
                <a16:creationId xmlns:a16="http://schemas.microsoft.com/office/drawing/2014/main" id="{D006CEB2-ACB0-EE5E-0AC0-3F77F4993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B24426-181A-6E58-3CC2-CBB2E0075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A4481-AA7A-49CC-9A0F-AA331431174C}" type="slidenum">
              <a:rPr lang="en-US" smtClean="0"/>
              <a:t>‹#›</a:t>
            </a:fld>
            <a:endParaRPr lang="en-US"/>
          </a:p>
        </p:txBody>
      </p:sp>
    </p:spTree>
    <p:extLst>
      <p:ext uri="{BB962C8B-B14F-4D97-AF65-F5344CB8AC3E}">
        <p14:creationId xmlns:p14="http://schemas.microsoft.com/office/powerpoint/2010/main" val="70450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CF0C73-A14E-4812-3BBC-D71C3272A2EC}"/>
              </a:ext>
            </a:extLst>
          </p:cNvPr>
          <p:cNvSpPr>
            <a:spLocks noGrp="1"/>
          </p:cNvSpPr>
          <p:nvPr>
            <p:ph type="ctrTitle"/>
          </p:nvPr>
        </p:nvSpPr>
        <p:spPr>
          <a:xfrm>
            <a:off x="1386865" y="818984"/>
            <a:ext cx="6596245" cy="3268520"/>
          </a:xfrm>
        </p:spPr>
        <p:txBody>
          <a:bodyPr>
            <a:normAutofit/>
          </a:bodyPr>
          <a:lstStyle/>
          <a:p>
            <a:pPr algn="r"/>
            <a:r>
              <a:rPr lang="en-US" sz="4800" dirty="0">
                <a:solidFill>
                  <a:srgbClr val="FFFFFF"/>
                </a:solidFill>
              </a:rPr>
              <a:t>Mastering a Job Transition</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4D6AEBD-A517-7200-9BF4-15B9B967F452}"/>
              </a:ext>
            </a:extLst>
          </p:cNvPr>
          <p:cNvSpPr>
            <a:spLocks noGrp="1"/>
          </p:cNvSpPr>
          <p:nvPr>
            <p:ph type="subTitle" idx="1"/>
          </p:nvPr>
        </p:nvSpPr>
        <p:spPr>
          <a:xfrm>
            <a:off x="1931874" y="4480037"/>
            <a:ext cx="6051236" cy="1733949"/>
          </a:xfrm>
        </p:spPr>
        <p:txBody>
          <a:bodyPr>
            <a:normAutofit lnSpcReduction="10000"/>
          </a:bodyPr>
          <a:lstStyle/>
          <a:p>
            <a:pPr algn="r"/>
            <a:r>
              <a:rPr lang="en-US" dirty="0">
                <a:solidFill>
                  <a:srgbClr val="FFFFFF"/>
                </a:solidFill>
              </a:rPr>
              <a:t>Amie L. Schell</a:t>
            </a:r>
          </a:p>
          <a:p>
            <a:pPr algn="r"/>
            <a:r>
              <a:rPr lang="en-US" dirty="0">
                <a:solidFill>
                  <a:srgbClr val="FFFFFF"/>
                </a:solidFill>
              </a:rPr>
              <a:t>Director of Finance</a:t>
            </a:r>
          </a:p>
          <a:p>
            <a:pPr algn="r"/>
            <a:r>
              <a:rPr lang="en-US" dirty="0">
                <a:solidFill>
                  <a:srgbClr val="FFFFFF"/>
                </a:solidFill>
              </a:rPr>
              <a:t>ISR &amp; SOF Directorate</a:t>
            </a:r>
          </a:p>
          <a:p>
            <a:pPr algn="r"/>
            <a:r>
              <a:rPr lang="en-US" dirty="0">
                <a:solidFill>
                  <a:srgbClr val="FFFFFF"/>
                </a:solidFill>
              </a:rPr>
              <a:t>AFLCMC/WIF</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57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Network Examples</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781050" y="1772430"/>
            <a:ext cx="6553200" cy="4910571"/>
          </a:xfrm>
        </p:spPr>
        <p:txBody>
          <a:bodyPr anchor="ctr">
            <a:normAutofit/>
          </a:bodyPr>
          <a:lstStyle/>
          <a:p>
            <a:r>
              <a:rPr lang="en-US" sz="2400" dirty="0"/>
              <a:t>SMEs in your FM Org</a:t>
            </a:r>
          </a:p>
          <a:p>
            <a:r>
              <a:rPr lang="en-US" sz="2400" dirty="0"/>
              <a:t>Contracting Officers</a:t>
            </a:r>
          </a:p>
          <a:p>
            <a:r>
              <a:rPr lang="en-US" sz="2400" dirty="0"/>
              <a:t>Program Managers</a:t>
            </a:r>
          </a:p>
          <a:p>
            <a:r>
              <a:rPr lang="en-US" sz="2400" dirty="0"/>
              <a:t>Logistics Managers</a:t>
            </a:r>
          </a:p>
          <a:p>
            <a:r>
              <a:rPr lang="en-US" sz="2400" dirty="0"/>
              <a:t>External Customers-- SAF, OSD, Field Offices</a:t>
            </a:r>
          </a:p>
          <a:p>
            <a:r>
              <a:rPr lang="en-US" sz="2400" dirty="0"/>
              <a:t>Accounting/DFAS Experts</a:t>
            </a:r>
          </a:p>
          <a:p>
            <a:r>
              <a:rPr lang="en-US" sz="2400" dirty="0"/>
              <a:t>People With Similar jobs (Other SPOs)</a:t>
            </a:r>
          </a:p>
          <a:p>
            <a:r>
              <a:rPr lang="en-US" sz="2400" dirty="0"/>
              <a:t>Deputies</a:t>
            </a:r>
          </a:p>
          <a:p>
            <a:pPr marL="457200" lvl="1" indent="0">
              <a:buNone/>
            </a:pPr>
            <a:endParaRPr lang="en-US" sz="1600" dirty="0"/>
          </a:p>
        </p:txBody>
      </p:sp>
      <p:pic>
        <p:nvPicPr>
          <p:cNvPr id="4" name="Picture 3">
            <a:extLst>
              <a:ext uri="{FF2B5EF4-FFF2-40B4-BE49-F238E27FC236}">
                <a16:creationId xmlns:a16="http://schemas.microsoft.com/office/drawing/2014/main" id="{AF57DF70-821F-8C56-0289-566AD19300CC}"/>
              </a:ext>
            </a:extLst>
          </p:cNvPr>
          <p:cNvPicPr>
            <a:picLocks noChangeAspect="1"/>
          </p:cNvPicPr>
          <p:nvPr/>
        </p:nvPicPr>
        <p:blipFill>
          <a:blip r:embed="rId2"/>
          <a:stretch>
            <a:fillRect/>
          </a:stretch>
        </p:blipFill>
        <p:spPr>
          <a:xfrm>
            <a:off x="6624375" y="1891970"/>
            <a:ext cx="5382542" cy="3027680"/>
          </a:xfrm>
          <a:prstGeom prst="rect">
            <a:avLst/>
          </a:prstGeom>
        </p:spPr>
      </p:pic>
    </p:spTree>
    <p:extLst>
      <p:ext uri="{BB962C8B-B14F-4D97-AF65-F5344CB8AC3E}">
        <p14:creationId xmlns:p14="http://schemas.microsoft.com/office/powerpoint/2010/main" val="31707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Research</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371599" y="2074606"/>
            <a:ext cx="9724031" cy="4562168"/>
          </a:xfrm>
        </p:spPr>
        <p:txBody>
          <a:bodyPr anchor="ctr">
            <a:noAutofit/>
          </a:bodyPr>
          <a:lstStyle/>
          <a:p>
            <a:r>
              <a:rPr lang="en-US" sz="2400" dirty="0"/>
              <a:t>Do your own research first, then ask calculated questions</a:t>
            </a:r>
          </a:p>
          <a:p>
            <a:pPr lvl="1"/>
            <a:r>
              <a:rPr lang="en-US" sz="1800" dirty="0"/>
              <a:t>Carry a notebook and write-down things you don’t understand</a:t>
            </a:r>
          </a:p>
          <a:p>
            <a:pPr lvl="1"/>
            <a:endParaRPr lang="en-US" dirty="0"/>
          </a:p>
          <a:p>
            <a:r>
              <a:rPr lang="en-US" sz="2400" dirty="0"/>
              <a:t>Get smart on new tools, systems, policies</a:t>
            </a:r>
          </a:p>
          <a:p>
            <a:pPr lvl="1"/>
            <a:r>
              <a:rPr lang="en-US" sz="1800" dirty="0"/>
              <a:t>Some are outside your functional chain (Ex: new supervisors)</a:t>
            </a:r>
          </a:p>
          <a:p>
            <a:pPr lvl="1"/>
            <a:endParaRPr lang="en-US" dirty="0"/>
          </a:p>
          <a:p>
            <a:r>
              <a:rPr lang="en-US" sz="2400" dirty="0"/>
              <a:t>Review historical files for the backstory </a:t>
            </a:r>
          </a:p>
          <a:p>
            <a:pPr lvl="1"/>
            <a:r>
              <a:rPr lang="en-US" sz="1800" dirty="0"/>
              <a:t>Recent org/leadership briefings, taskings, last year’s execution plans, decision documentation, MOAs </a:t>
            </a:r>
          </a:p>
          <a:p>
            <a:pPr lvl="1"/>
            <a:r>
              <a:rPr lang="en-US" sz="1800" dirty="0"/>
              <a:t>Leverage for future tasks</a:t>
            </a:r>
          </a:p>
          <a:p>
            <a:pPr lvl="1"/>
            <a:endParaRPr lang="en-US" dirty="0"/>
          </a:p>
          <a:p>
            <a:r>
              <a:rPr lang="en-US" sz="2400" dirty="0"/>
              <a:t>Attend any relevant meetings</a:t>
            </a:r>
          </a:p>
          <a:p>
            <a:pPr lvl="1"/>
            <a:r>
              <a:rPr lang="en-US" sz="1800" dirty="0"/>
              <a:t>Provides organization context </a:t>
            </a:r>
          </a:p>
          <a:p>
            <a:pPr lvl="1"/>
            <a:endParaRPr lang="en-US" dirty="0"/>
          </a:p>
        </p:txBody>
      </p:sp>
    </p:spTree>
    <p:extLst>
      <p:ext uri="{BB962C8B-B14F-4D97-AF65-F5344CB8AC3E}">
        <p14:creationId xmlns:p14="http://schemas.microsoft.com/office/powerpoint/2010/main" val="130958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Build Your Personal Transition Plan</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037230" y="1216984"/>
            <a:ext cx="10564688" cy="4112100"/>
          </a:xfrm>
        </p:spPr>
        <p:txBody>
          <a:bodyPr anchor="ctr">
            <a:normAutofit/>
          </a:bodyPr>
          <a:lstStyle/>
          <a:p>
            <a:r>
              <a:rPr lang="en-US" sz="2400" dirty="0"/>
              <a:t>Consolidate your analysis and findings into an initial action plan</a:t>
            </a:r>
          </a:p>
          <a:p>
            <a:pPr lvl="1"/>
            <a:r>
              <a:rPr lang="en-US" sz="2000" dirty="0"/>
              <a:t>Incorporate supervisor input</a:t>
            </a:r>
          </a:p>
          <a:p>
            <a:r>
              <a:rPr lang="en-US" sz="2400" dirty="0"/>
              <a:t>Re-evaluate progress periodically</a:t>
            </a:r>
          </a:p>
          <a:p>
            <a:r>
              <a:rPr lang="en-US" sz="2400" dirty="0"/>
              <a:t>Pivot as necessary</a:t>
            </a:r>
          </a:p>
          <a:p>
            <a:r>
              <a:rPr lang="en-US" sz="2400" dirty="0"/>
              <a:t>Document successes</a:t>
            </a:r>
          </a:p>
        </p:txBody>
      </p:sp>
    </p:spTree>
    <p:extLst>
      <p:ext uri="{BB962C8B-B14F-4D97-AF65-F5344CB8AC3E}">
        <p14:creationId xmlns:p14="http://schemas.microsoft.com/office/powerpoint/2010/main" val="151111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My Conclusions</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371599" y="2318197"/>
            <a:ext cx="9724031" cy="3683358"/>
          </a:xfrm>
        </p:spPr>
        <p:txBody>
          <a:bodyPr anchor="ctr">
            <a:normAutofit lnSpcReduction="10000"/>
          </a:bodyPr>
          <a:lstStyle/>
          <a:p>
            <a:r>
              <a:rPr lang="en-US" sz="2000" dirty="0"/>
              <a:t>A structured approach to your job transition can accelerate your learning and personal job performance</a:t>
            </a:r>
          </a:p>
          <a:p>
            <a:pPr marL="457200" lvl="1" indent="0">
              <a:buNone/>
            </a:pPr>
            <a:endParaRPr lang="en-US" sz="1600" dirty="0"/>
          </a:p>
          <a:p>
            <a:r>
              <a:rPr lang="en-US" sz="2000" dirty="0"/>
              <a:t>Building a transitional plan isn’t hard, but requires an upfront time investment </a:t>
            </a:r>
            <a:endParaRPr lang="en-US" sz="1600" dirty="0"/>
          </a:p>
          <a:p>
            <a:endParaRPr lang="en-US" sz="2000" dirty="0"/>
          </a:p>
          <a:p>
            <a:r>
              <a:rPr lang="en-US" sz="2000" dirty="0"/>
              <a:t>Deliberately build your network—it’s key to filling </a:t>
            </a:r>
            <a:r>
              <a:rPr lang="en-US" sz="2000" u="sng" dirty="0"/>
              <a:t>your</a:t>
            </a:r>
            <a:r>
              <a:rPr lang="en-US" sz="2000" dirty="0"/>
              <a:t> knowledge gaps</a:t>
            </a:r>
          </a:p>
          <a:p>
            <a:endParaRPr lang="en-US" sz="2000" dirty="0"/>
          </a:p>
          <a:p>
            <a:r>
              <a:rPr lang="en-US" sz="2000" dirty="0"/>
              <a:t>Find and use existing information resources</a:t>
            </a:r>
          </a:p>
          <a:p>
            <a:pPr marL="0" indent="0">
              <a:buNone/>
            </a:pPr>
            <a:endParaRPr lang="en-US" sz="2000" dirty="0"/>
          </a:p>
          <a:p>
            <a:r>
              <a:rPr lang="en-US" sz="2000" dirty="0"/>
              <a:t>Minimizing the learning curve benefits both organization and employee—it’s a win-win!</a:t>
            </a:r>
          </a:p>
          <a:p>
            <a:endParaRPr lang="en-US" sz="2000" dirty="0"/>
          </a:p>
        </p:txBody>
      </p:sp>
    </p:spTree>
    <p:extLst>
      <p:ext uri="{BB962C8B-B14F-4D97-AF65-F5344CB8AC3E}">
        <p14:creationId xmlns:p14="http://schemas.microsoft.com/office/powerpoint/2010/main" val="332153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813654" y="1983900"/>
            <a:ext cx="10564688" cy="4112100"/>
          </a:xfrm>
        </p:spPr>
        <p:txBody>
          <a:bodyPr anchor="ctr">
            <a:normAutofit/>
          </a:bodyPr>
          <a:lstStyle/>
          <a:p>
            <a:pPr marL="0" indent="0" algn="ctr">
              <a:buNone/>
            </a:pPr>
            <a:r>
              <a:rPr lang="en-US" sz="2400" dirty="0"/>
              <a:t> </a:t>
            </a:r>
            <a:r>
              <a:rPr lang="en-US" sz="3600" dirty="0"/>
              <a:t>Questions?</a:t>
            </a:r>
          </a:p>
        </p:txBody>
      </p:sp>
    </p:spTree>
    <p:extLst>
      <p:ext uri="{BB962C8B-B14F-4D97-AF65-F5344CB8AC3E}">
        <p14:creationId xmlns:p14="http://schemas.microsoft.com/office/powerpoint/2010/main" val="220044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Questions on My Career Path?</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850490" y="1622744"/>
            <a:ext cx="10417060" cy="4940717"/>
          </a:xfrm>
        </p:spPr>
        <p:txBody>
          <a:bodyPr anchor="ctr">
            <a:normAutofit fontScale="70000" lnSpcReduction="20000"/>
          </a:bodyPr>
          <a:lstStyle/>
          <a:p>
            <a:pPr marL="0" marR="0" indent="0">
              <a:lnSpc>
                <a:spcPct val="115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ASSIGNMENTS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Oct 2000 – Mar 2005, </a:t>
            </a:r>
            <a:r>
              <a:rPr lang="en-US" sz="2000" b="1" dirty="0">
                <a:effectLst/>
                <a:latin typeface="Arial" panose="020B0604020202020204" pitchFamily="34" charset="0"/>
                <a:ea typeface="Calibri" panose="020F0502020204030204" pitchFamily="34" charset="0"/>
                <a:cs typeface="Times New Roman" panose="02020603050405020304" pitchFamily="18" charset="0"/>
              </a:rPr>
              <a:t>Industry</a:t>
            </a:r>
            <a:r>
              <a:rPr lang="en-US" sz="2000" dirty="0">
                <a:effectLst/>
                <a:latin typeface="Arial" panose="020B0604020202020204" pitchFamily="34" charset="0"/>
                <a:ea typeface="Calibri" panose="020F0502020204030204" pitchFamily="34" charset="0"/>
                <a:cs typeface="Times New Roman" panose="02020603050405020304" pitchFamily="18" charset="0"/>
              </a:rPr>
              <a:t> Consultant, Various Offices, 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Mar 2005 – Feb 2007, Financial Specialist, 555th International Support Squadron, </a:t>
            </a:r>
            <a:r>
              <a:rPr lang="en-US" sz="2000" b="1" dirty="0">
                <a:effectLst/>
                <a:latin typeface="Arial" panose="020B0604020202020204" pitchFamily="34" charset="0"/>
                <a:ea typeface="Calibri" panose="020F0502020204030204" pitchFamily="34" charset="0"/>
                <a:cs typeface="Times New Roman" panose="02020603050405020304" pitchFamily="18" charset="0"/>
              </a:rPr>
              <a:t>Air Force Security Assistance Center</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Feb 2007 – Apr 2008, Financial Specialist</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Financial Information Systems and Technology Division, </a:t>
            </a:r>
            <a:r>
              <a:rPr lang="en-US" sz="2000" b="1" dirty="0">
                <a:effectLst/>
                <a:latin typeface="Arial" panose="020B0604020202020204" pitchFamily="34" charset="0"/>
                <a:ea typeface="Calibri" panose="020F0502020204030204" pitchFamily="34" charset="0"/>
                <a:cs typeface="Times New Roman" panose="02020603050405020304" pitchFamily="18" charset="0"/>
              </a:rPr>
              <a:t>HQ AFMC/FMF</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Oct 2007 – Dec 2007 Temporary Augmentee, Budget Programs Branch, SAF/FM, Pentagon, Washington DC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Apr 2008 – Sep 2009, Budget Analyst, </a:t>
            </a:r>
            <a:r>
              <a:rPr lang="en-US" sz="2000" b="1" dirty="0">
                <a:effectLst/>
                <a:latin typeface="Arial" panose="020B0604020202020204" pitchFamily="34" charset="0"/>
                <a:ea typeface="Calibri" panose="020F0502020204030204" pitchFamily="34" charset="0"/>
                <a:cs typeface="Times New Roman" panose="02020603050405020304" pitchFamily="18" charset="0"/>
              </a:rPr>
              <a:t>C-5 System Program Office</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Aeronautical Systems Center</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Air Force Base,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Sep 2009 – Jun 2012, Procurement Team Lead, Appropriated Funds Division, </a:t>
            </a:r>
            <a:r>
              <a:rPr lang="en-US" sz="2000" b="1" dirty="0">
                <a:effectLst/>
                <a:latin typeface="Arial" panose="020B0604020202020204" pitchFamily="34" charset="0"/>
                <a:ea typeface="Calibri" panose="020F0502020204030204" pitchFamily="34" charset="0"/>
                <a:cs typeface="Times New Roman" panose="02020603050405020304" pitchFamily="18" charset="0"/>
              </a:rPr>
              <a:t>HQ AFMC/FMAI</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Air Force Base,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Jun 2012 to Oct 2013, Weapon System Sustainment Team Lead, Centralized Asset Management Division, </a:t>
            </a:r>
            <a:r>
              <a:rPr lang="en-US" sz="2000" b="1" dirty="0">
                <a:effectLst/>
                <a:latin typeface="Arial" panose="020B0604020202020204" pitchFamily="34" charset="0"/>
                <a:ea typeface="Calibri" panose="020F0502020204030204" pitchFamily="34" charset="0"/>
                <a:cs typeface="Times New Roman" panose="02020603050405020304" pitchFamily="18" charset="0"/>
              </a:rPr>
              <a:t>HQ AFMC/FMB</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Air Force Base,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Oct 2013 – Jan 2015, Chief, Mobility and Foreign Military Sales Finance Branch, </a:t>
            </a:r>
            <a:r>
              <a:rPr lang="en-US" sz="2000" b="1" dirty="0">
                <a:effectLst/>
                <a:latin typeface="Arial" panose="020B0604020202020204" pitchFamily="34" charset="0"/>
                <a:ea typeface="Calibri" panose="020F0502020204030204" pitchFamily="34" charset="0"/>
                <a:cs typeface="Times New Roman" panose="02020603050405020304" pitchFamily="18" charset="0"/>
              </a:rPr>
              <a:t>Simulators Program Office</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Aeronautical Systems Center</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AFB, Ohio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Jan 2015 – Jun 2017, Deputy Chief Financial Officer, </a:t>
            </a:r>
            <a:r>
              <a:rPr lang="en-US" sz="2000" b="1" dirty="0">
                <a:effectLst/>
                <a:latin typeface="Arial" panose="020B0604020202020204" pitchFamily="34" charset="0"/>
                <a:ea typeface="Calibri" panose="020F0502020204030204" pitchFamily="34" charset="0"/>
                <a:cs typeface="Times New Roman" panose="02020603050405020304" pitchFamily="18" charset="0"/>
              </a:rPr>
              <a:t>Simulators Program Office, Air Force Life Cycle Management Center, </a:t>
            </a:r>
            <a:r>
              <a:rPr lang="en-US" sz="2000" dirty="0">
                <a:effectLst/>
                <a:latin typeface="Arial" panose="020B0604020202020204" pitchFamily="34" charset="0"/>
                <a:ea typeface="Calibri" panose="020F0502020204030204" pitchFamily="34" charset="0"/>
                <a:cs typeface="Times New Roman" panose="02020603050405020304" pitchFamily="18" charset="0"/>
              </a:rPr>
              <a:t>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Jun 2017 – July 2020, Chief Financial Officer, </a:t>
            </a:r>
            <a:r>
              <a:rPr lang="en-US" sz="2000" b="1" dirty="0">
                <a:effectLst/>
                <a:latin typeface="Arial" panose="020B0604020202020204" pitchFamily="34" charset="0"/>
                <a:ea typeface="Calibri" panose="020F0502020204030204" pitchFamily="34" charset="0"/>
                <a:cs typeface="Times New Roman" panose="02020603050405020304" pitchFamily="18" charset="0"/>
              </a:rPr>
              <a:t>Special Operations Forces and Personnel Recovery Program Office, Air Force Life Cycle Management Center</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Jul 2020 – Jan 2022, Director of Finance, </a:t>
            </a:r>
            <a:r>
              <a:rPr lang="en-US" sz="2000" b="1" dirty="0">
                <a:effectLst/>
                <a:latin typeface="Arial" panose="020B0604020202020204" pitchFamily="34" charset="0"/>
                <a:ea typeface="Calibri" panose="020F0502020204030204" pitchFamily="34" charset="0"/>
                <a:cs typeface="Times New Roman" panose="02020603050405020304" pitchFamily="18" charset="0"/>
              </a:rPr>
              <a:t>Presidential &amp; Executive Airlift Directorate, Air Force Life Cycle Management Center</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Jan 2022 - Present, Director of Finance, </a:t>
            </a:r>
            <a:r>
              <a:rPr lang="en-US" sz="2000" b="1" dirty="0">
                <a:effectLst/>
                <a:latin typeface="Arial" panose="020B0604020202020204" pitchFamily="34" charset="0"/>
                <a:ea typeface="Calibri" panose="020F0502020204030204" pitchFamily="34" charset="0"/>
                <a:cs typeface="Times New Roman" panose="02020603050405020304" pitchFamily="18" charset="0"/>
              </a:rPr>
              <a:t>Intelligence, Surveillance, Reconnaissance and Special Operation Forces Directorate (ISR &amp; SOF), Air Force Life Cycle Management Center</a:t>
            </a:r>
            <a:r>
              <a:rPr lang="en-US" sz="2000" dirty="0">
                <a:effectLst/>
                <a:latin typeface="Arial" panose="020B0604020202020204" pitchFamily="34" charset="0"/>
                <a:ea typeface="Calibri" panose="020F0502020204030204" pitchFamily="34" charset="0"/>
                <a:cs typeface="Times New Roman" panose="02020603050405020304" pitchFamily="18" charset="0"/>
              </a:rPr>
              <a:t>, Wright-Patterson AFB, Ohio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86889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Relevancy of Today’s Discussion</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233982" y="2135657"/>
            <a:ext cx="9724031" cy="4609271"/>
          </a:xfrm>
        </p:spPr>
        <p:txBody>
          <a:bodyPr anchor="ctr">
            <a:normAutofit fontScale="55000" lnSpcReduction="20000"/>
          </a:bodyPr>
          <a:lstStyle/>
          <a:p>
            <a:r>
              <a:rPr lang="en-US" sz="4400" dirty="0"/>
              <a:t>Focused on the “Early Careerist”</a:t>
            </a:r>
          </a:p>
          <a:p>
            <a:pPr lvl="1"/>
            <a:endParaRPr lang="en-US" sz="2300" dirty="0"/>
          </a:p>
          <a:p>
            <a:pPr lvl="1"/>
            <a:r>
              <a:rPr lang="en-US" sz="3200" dirty="0"/>
              <a:t>The amount of learning in your early career is AMAZING</a:t>
            </a:r>
          </a:p>
          <a:p>
            <a:pPr lvl="1"/>
            <a:r>
              <a:rPr lang="en-US" sz="3200" dirty="0"/>
              <a:t>You will and should change jobs consistently for long-term development</a:t>
            </a:r>
          </a:p>
          <a:p>
            <a:pPr lvl="1"/>
            <a:endParaRPr lang="en-US" sz="2000" dirty="0"/>
          </a:p>
          <a:p>
            <a:r>
              <a:rPr lang="en-US" sz="4400" dirty="0"/>
              <a:t>Learning a new job is a two-way street </a:t>
            </a:r>
          </a:p>
          <a:p>
            <a:pPr lvl="1"/>
            <a:r>
              <a:rPr lang="en-US" sz="3200" dirty="0"/>
              <a:t>Org vs Individual</a:t>
            </a:r>
          </a:p>
          <a:p>
            <a:pPr marL="457200" lvl="1" indent="0">
              <a:buNone/>
            </a:pPr>
            <a:endParaRPr lang="en-US" sz="1600" dirty="0"/>
          </a:p>
          <a:p>
            <a:r>
              <a:rPr lang="en-US" sz="4400" dirty="0"/>
              <a:t>Today’s focus is on YOUR role—what you can do to enable your success</a:t>
            </a:r>
          </a:p>
          <a:p>
            <a:endParaRPr lang="en-US" sz="4400" dirty="0"/>
          </a:p>
          <a:p>
            <a:r>
              <a:rPr lang="en-US" sz="4400" dirty="0"/>
              <a:t>Outlines upfront analysis to develop an initial action plan </a:t>
            </a:r>
          </a:p>
          <a:p>
            <a:pPr lvl="1"/>
            <a:r>
              <a:rPr lang="en-US" sz="3300" dirty="0"/>
              <a:t>Helps you focus/prioritize your time</a:t>
            </a:r>
          </a:p>
          <a:p>
            <a:pPr lvl="1"/>
            <a:r>
              <a:rPr lang="en-US" sz="3300" dirty="0"/>
              <a:t>Reduces ambiguity</a:t>
            </a:r>
          </a:p>
          <a:p>
            <a:pPr lvl="1"/>
            <a:r>
              <a:rPr lang="en-US" sz="3300" dirty="0"/>
              <a:t>Upfront investment pays dividends in job performance later</a:t>
            </a:r>
          </a:p>
          <a:p>
            <a:pPr lvl="1"/>
            <a:endParaRPr lang="en-US" sz="2200" dirty="0"/>
          </a:p>
          <a:p>
            <a:r>
              <a:rPr lang="en-US" sz="4400" dirty="0"/>
              <a:t>Other tips that I found helpful</a:t>
            </a:r>
          </a:p>
          <a:p>
            <a:pPr marL="457200" lvl="1" indent="0">
              <a:buNone/>
            </a:pPr>
            <a:endParaRPr lang="en-US" sz="1600" dirty="0"/>
          </a:p>
          <a:p>
            <a:endParaRPr lang="en-US" sz="2000" dirty="0"/>
          </a:p>
          <a:p>
            <a:pPr marL="0" indent="0">
              <a:buNone/>
            </a:pPr>
            <a:endParaRPr lang="en-US" sz="2000" dirty="0"/>
          </a:p>
        </p:txBody>
      </p:sp>
    </p:spTree>
    <p:extLst>
      <p:ext uri="{BB962C8B-B14F-4D97-AF65-F5344CB8AC3E}">
        <p14:creationId xmlns:p14="http://schemas.microsoft.com/office/powerpoint/2010/main" val="126454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6C36C-C20F-7E14-351C-3B6B2CEB888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Time for a  Change?</a:t>
            </a:r>
          </a:p>
        </p:txBody>
      </p:sp>
      <p:pic>
        <p:nvPicPr>
          <p:cNvPr id="1026" name="Picture 2" descr="How People Develop Expertise. The S Curve was originally used to show how ideas and technologies spread, but it also describes how people acquire skills and knowledge in a new domain. For most people, growth is slow at the start or launch point. In the next phase called the sweet spot, they climb the learning curve rapidly. At the peak they exhibit mastery and the curve flattens. When that happens growth slows, and it’s time to jump to a new S Curve. ">
            <a:extLst>
              <a:ext uri="{FF2B5EF4-FFF2-40B4-BE49-F238E27FC236}">
                <a16:creationId xmlns:a16="http://schemas.microsoft.com/office/drawing/2014/main" id="{85A381D7-BAF1-ED46-4834-A013C0A7C0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2346" y="649288"/>
            <a:ext cx="4050346" cy="5546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550A4A-EFC2-8BB6-24B4-7AC37B3B3481}"/>
              </a:ext>
            </a:extLst>
          </p:cNvPr>
          <p:cNvSpPr txBox="1"/>
          <p:nvPr/>
        </p:nvSpPr>
        <p:spPr>
          <a:xfrm>
            <a:off x="6062346" y="5877916"/>
            <a:ext cx="5344733" cy="215444"/>
          </a:xfrm>
          <a:prstGeom prst="rect">
            <a:avLst/>
          </a:prstGeom>
          <a:noFill/>
        </p:spPr>
        <p:txBody>
          <a:bodyPr wrap="none" rtlCol="0">
            <a:spAutoFit/>
          </a:bodyPr>
          <a:lstStyle/>
          <a:p>
            <a:r>
              <a:rPr lang="en-US" sz="800" dirty="0"/>
              <a:t>Source: Harvard Business Review. Managing Your Organization as a Portfolio of Learning Curves. Whitney Johnson Feb 2022</a:t>
            </a:r>
          </a:p>
        </p:txBody>
      </p:sp>
    </p:spTree>
    <p:extLst>
      <p:ext uri="{BB962C8B-B14F-4D97-AF65-F5344CB8AC3E}">
        <p14:creationId xmlns:p14="http://schemas.microsoft.com/office/powerpoint/2010/main" val="106712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CE0217-CD12-F19E-7076-D31FCAE171A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Today’s Work Environment</a:t>
            </a:r>
          </a:p>
        </p:txBody>
      </p:sp>
      <p:sp>
        <p:nvSpPr>
          <p:cNvPr id="5" name="Content Placeholder 4">
            <a:extLst>
              <a:ext uri="{FF2B5EF4-FFF2-40B4-BE49-F238E27FC236}">
                <a16:creationId xmlns:a16="http://schemas.microsoft.com/office/drawing/2014/main" id="{54D84A87-504F-8BA4-39F4-435B72F93FDD}"/>
              </a:ext>
            </a:extLst>
          </p:cNvPr>
          <p:cNvSpPr>
            <a:spLocks noGrp="1"/>
          </p:cNvSpPr>
          <p:nvPr>
            <p:ph idx="1"/>
          </p:nvPr>
        </p:nvSpPr>
        <p:spPr>
          <a:xfrm>
            <a:off x="4504549" y="649480"/>
            <a:ext cx="7490806" cy="5546047"/>
          </a:xfrm>
        </p:spPr>
        <p:txBody>
          <a:bodyPr anchor="ctr">
            <a:normAutofit/>
          </a:bodyPr>
          <a:lstStyle/>
          <a:p>
            <a:r>
              <a:rPr lang="en-US" sz="2400" dirty="0"/>
              <a:t>Influx of new employees</a:t>
            </a:r>
          </a:p>
          <a:p>
            <a:r>
              <a:rPr lang="en-US" sz="2400" dirty="0"/>
              <a:t>Promoting employees earlier</a:t>
            </a:r>
          </a:p>
          <a:p>
            <a:r>
              <a:rPr lang="en-US" sz="2400" dirty="0"/>
              <a:t>Career development highly encouraged</a:t>
            </a:r>
          </a:p>
          <a:p>
            <a:r>
              <a:rPr lang="en-US" sz="2400" dirty="0"/>
              <a:t>Training sources are vast but generalized and disparate</a:t>
            </a:r>
          </a:p>
          <a:p>
            <a:pPr lvl="1"/>
            <a:r>
              <a:rPr lang="en-US" sz="1800" dirty="0"/>
              <a:t>Employees must integrate concepts to analyze issues and solve problems</a:t>
            </a:r>
          </a:p>
          <a:p>
            <a:r>
              <a:rPr lang="en-US" sz="2400" dirty="0"/>
              <a:t>Focus on delivering innovative “products” faster</a:t>
            </a:r>
          </a:p>
          <a:p>
            <a:r>
              <a:rPr lang="en-US" sz="2400" dirty="0"/>
              <a:t>Highly collaborative, interdependent processes</a:t>
            </a:r>
          </a:p>
          <a:p>
            <a:r>
              <a:rPr lang="en-US" sz="2400" dirty="0"/>
              <a:t>Hybrid workforce policies</a:t>
            </a:r>
          </a:p>
          <a:p>
            <a:endParaRPr lang="en-US" sz="2000" dirty="0"/>
          </a:p>
          <a:p>
            <a:pPr marL="0" indent="0" algn="ctr">
              <a:buNone/>
            </a:pPr>
            <a:r>
              <a:rPr lang="en-US" i="1" dirty="0"/>
              <a:t>High volume of moves, environments more difficult to navigate, and potentially more stressful</a:t>
            </a:r>
          </a:p>
          <a:p>
            <a:endParaRPr lang="en-US" sz="2000" dirty="0"/>
          </a:p>
        </p:txBody>
      </p:sp>
      <p:sp>
        <p:nvSpPr>
          <p:cNvPr id="2" name="TextBox 1">
            <a:extLst>
              <a:ext uri="{FF2B5EF4-FFF2-40B4-BE49-F238E27FC236}">
                <a16:creationId xmlns:a16="http://schemas.microsoft.com/office/drawing/2014/main" id="{81522865-D8EC-4E1F-E32F-32B7A5529B75}"/>
              </a:ext>
            </a:extLst>
          </p:cNvPr>
          <p:cNvSpPr txBox="1"/>
          <p:nvPr/>
        </p:nvSpPr>
        <p:spPr>
          <a:xfrm>
            <a:off x="4037826" y="6272981"/>
            <a:ext cx="8154174" cy="574881"/>
          </a:xfrm>
          <a:prstGeom prst="rect">
            <a:avLst/>
          </a:prstGeom>
          <a:solidFill>
            <a:srgbClr val="FFFF00"/>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CB715D9-3A2E-FFB7-F29C-B21760DDFCD9}"/>
              </a:ext>
            </a:extLst>
          </p:cNvPr>
          <p:cNvSpPr txBox="1"/>
          <p:nvPr/>
        </p:nvSpPr>
        <p:spPr>
          <a:xfrm>
            <a:off x="4037826" y="6208520"/>
            <a:ext cx="8151126" cy="584775"/>
          </a:xfrm>
          <a:prstGeom prst="rect">
            <a:avLst/>
          </a:prstGeom>
          <a:noFill/>
        </p:spPr>
        <p:txBody>
          <a:bodyPr wrap="square" rtlCol="0">
            <a:spAutoFit/>
          </a:bodyPr>
          <a:lstStyle/>
          <a:p>
            <a:pPr algn="ctr"/>
            <a:r>
              <a:rPr lang="en-US" sz="3200" dirty="0"/>
              <a:t>Starting A New Job is </a:t>
            </a:r>
            <a:r>
              <a:rPr lang="en-US" sz="3200" b="1" i="1" dirty="0"/>
              <a:t>Uncomfortable</a:t>
            </a:r>
            <a:r>
              <a:rPr lang="en-US" sz="3200" dirty="0"/>
              <a:t>!</a:t>
            </a:r>
          </a:p>
        </p:txBody>
      </p:sp>
    </p:spTree>
    <p:extLst>
      <p:ext uri="{BB962C8B-B14F-4D97-AF65-F5344CB8AC3E}">
        <p14:creationId xmlns:p14="http://schemas.microsoft.com/office/powerpoint/2010/main" val="193591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Desired Outcomes</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371599" y="1891970"/>
            <a:ext cx="9724031" cy="4762829"/>
          </a:xfrm>
        </p:spPr>
        <p:txBody>
          <a:bodyPr anchor="ctr">
            <a:normAutofit/>
          </a:bodyPr>
          <a:lstStyle/>
          <a:p>
            <a:r>
              <a:rPr lang="en-US" sz="2400" dirty="0"/>
              <a:t>There is ALWAYS a learning curve with a new position!</a:t>
            </a:r>
          </a:p>
          <a:p>
            <a:pPr lvl="1"/>
            <a:r>
              <a:rPr lang="en-US" sz="1600" dirty="0"/>
              <a:t>Our objective is to accelerate your learning</a:t>
            </a:r>
          </a:p>
          <a:p>
            <a:endParaRPr lang="en-US" sz="2000" dirty="0"/>
          </a:p>
          <a:p>
            <a:r>
              <a:rPr lang="en-US" sz="2400" dirty="0"/>
              <a:t>A successful job transition process is more critical than ever</a:t>
            </a:r>
          </a:p>
          <a:p>
            <a:endParaRPr lang="en-US" sz="2000" dirty="0"/>
          </a:p>
          <a:p>
            <a:r>
              <a:rPr lang="en-US" sz="2400" dirty="0"/>
              <a:t>Job Satisfaction: People feel good when they add value and connect with the mission</a:t>
            </a:r>
          </a:p>
          <a:p>
            <a:pPr lvl="1"/>
            <a:endParaRPr lang="en-US" sz="1600" dirty="0"/>
          </a:p>
          <a:p>
            <a:r>
              <a:rPr lang="en-US" sz="2400" dirty="0"/>
              <a:t>People who master job transitions are building a positive professional reputation and positioned to be “fast-movers”</a:t>
            </a:r>
          </a:p>
          <a:p>
            <a:pPr lvl="1"/>
            <a:r>
              <a:rPr lang="en-US" sz="1600" dirty="0"/>
              <a:t>Compounding effect over time</a:t>
            </a:r>
          </a:p>
          <a:p>
            <a:pPr marL="0" indent="0">
              <a:buNone/>
            </a:pPr>
            <a:endParaRPr lang="en-US" sz="2000" dirty="0"/>
          </a:p>
        </p:txBody>
      </p:sp>
    </p:spTree>
    <p:extLst>
      <p:ext uri="{BB962C8B-B14F-4D97-AF65-F5344CB8AC3E}">
        <p14:creationId xmlns:p14="http://schemas.microsoft.com/office/powerpoint/2010/main" val="50593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6C36C-C20F-7E14-351C-3B6B2CEB888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 Concept</a:t>
            </a:r>
          </a:p>
        </p:txBody>
      </p:sp>
      <p:pic>
        <p:nvPicPr>
          <p:cNvPr id="5" name="Content Placeholder 4">
            <a:extLst>
              <a:ext uri="{FF2B5EF4-FFF2-40B4-BE49-F238E27FC236}">
                <a16:creationId xmlns:a16="http://schemas.microsoft.com/office/drawing/2014/main" id="{B19E4563-AB00-0171-CBC3-D2D3716A6A8C}"/>
              </a:ext>
            </a:extLst>
          </p:cNvPr>
          <p:cNvPicPr>
            <a:picLocks noGrp="1" noChangeAspect="1"/>
          </p:cNvPicPr>
          <p:nvPr>
            <p:ph idx="1"/>
          </p:nvPr>
        </p:nvPicPr>
        <p:blipFill>
          <a:blip r:embed="rId2"/>
          <a:stretch>
            <a:fillRect/>
          </a:stretch>
        </p:blipFill>
        <p:spPr>
          <a:xfrm>
            <a:off x="4047282" y="586855"/>
            <a:ext cx="8045755" cy="5784448"/>
          </a:xfrm>
          <a:prstGeom prst="rect">
            <a:avLst/>
          </a:prstGeom>
        </p:spPr>
      </p:pic>
    </p:spTree>
    <p:extLst>
      <p:ext uri="{BB962C8B-B14F-4D97-AF65-F5344CB8AC3E}">
        <p14:creationId xmlns:p14="http://schemas.microsoft.com/office/powerpoint/2010/main" val="134648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Key Questions to Build Your Framework</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371599" y="2347676"/>
            <a:ext cx="9724031" cy="3683358"/>
          </a:xfrm>
        </p:spPr>
        <p:txBody>
          <a:bodyPr anchor="ctr">
            <a:normAutofit lnSpcReduction="10000"/>
          </a:bodyPr>
          <a:lstStyle/>
          <a:p>
            <a:r>
              <a:rPr lang="en-US" sz="2000" dirty="0"/>
              <a:t>What are the primary job responsibilities?</a:t>
            </a:r>
          </a:p>
          <a:p>
            <a:r>
              <a:rPr lang="en-US" sz="2000" dirty="0"/>
              <a:t>How do they relate to your organization’s mission?</a:t>
            </a:r>
          </a:p>
          <a:p>
            <a:r>
              <a:rPr lang="en-US" sz="2000" dirty="0"/>
              <a:t>How will your performance be “measured”?</a:t>
            </a:r>
          </a:p>
          <a:p>
            <a:pPr lvl="1"/>
            <a:r>
              <a:rPr lang="en-US" sz="1600" dirty="0"/>
              <a:t>Quantifiable?</a:t>
            </a:r>
          </a:p>
          <a:p>
            <a:r>
              <a:rPr lang="en-US" sz="2000" dirty="0"/>
              <a:t>What priorities does your manager or coworkers have?</a:t>
            </a:r>
          </a:p>
          <a:p>
            <a:r>
              <a:rPr lang="en-US" sz="2000" dirty="0"/>
              <a:t>Who are your internal and external customers?</a:t>
            </a:r>
          </a:p>
          <a:p>
            <a:r>
              <a:rPr lang="en-US" sz="2000" dirty="0"/>
              <a:t>What job/role interdependencies exist?</a:t>
            </a:r>
          </a:p>
          <a:p>
            <a:r>
              <a:rPr lang="en-US" sz="2000" dirty="0"/>
              <a:t>Who is going to be critical to your measured performance?</a:t>
            </a:r>
          </a:p>
          <a:p>
            <a:r>
              <a:rPr lang="en-US" sz="2000" dirty="0"/>
              <a:t>How does your organization manage information?</a:t>
            </a:r>
          </a:p>
          <a:p>
            <a:r>
              <a:rPr lang="en-US" sz="2000" dirty="0"/>
              <a:t>What information already exists that will benefit you?</a:t>
            </a:r>
          </a:p>
          <a:p>
            <a:pPr marL="0" indent="0">
              <a:buNone/>
            </a:pPr>
            <a:endParaRPr lang="en-US" sz="2000" dirty="0"/>
          </a:p>
        </p:txBody>
      </p:sp>
      <p:sp>
        <p:nvSpPr>
          <p:cNvPr id="5" name="Right Brace 4">
            <a:extLst>
              <a:ext uri="{FF2B5EF4-FFF2-40B4-BE49-F238E27FC236}">
                <a16:creationId xmlns:a16="http://schemas.microsoft.com/office/drawing/2014/main" id="{691ECD16-DA36-C1A6-CE08-5745319C68A6}"/>
              </a:ext>
            </a:extLst>
          </p:cNvPr>
          <p:cNvSpPr/>
          <p:nvPr/>
        </p:nvSpPr>
        <p:spPr>
          <a:xfrm>
            <a:off x="7981774" y="2318196"/>
            <a:ext cx="663367" cy="1416315"/>
          </a:xfrm>
          <a:prstGeom prst="rightBrace">
            <a:avLst>
              <a:gd name="adj1" fmla="val 8333"/>
              <a:gd name="adj2" fmla="val 494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DA2D494C-75D2-4587-27B3-0607AE04C24C}"/>
              </a:ext>
            </a:extLst>
          </p:cNvPr>
          <p:cNvSpPr/>
          <p:nvPr/>
        </p:nvSpPr>
        <p:spPr>
          <a:xfrm>
            <a:off x="8017209" y="3828516"/>
            <a:ext cx="622590" cy="106822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5AB4575B-8DDB-9AB9-9F84-7C463214B06B}"/>
              </a:ext>
            </a:extLst>
          </p:cNvPr>
          <p:cNvSpPr/>
          <p:nvPr/>
        </p:nvSpPr>
        <p:spPr>
          <a:xfrm>
            <a:off x="8041417" y="4908419"/>
            <a:ext cx="547103" cy="709085"/>
          </a:xfrm>
          <a:prstGeom prst="rightBrace">
            <a:avLst>
              <a:gd name="adj1" fmla="val 8333"/>
              <a:gd name="adj2" fmla="val 5451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A13A9AE-451F-D2A0-DE86-D8BEE0F7C7B0}"/>
              </a:ext>
            </a:extLst>
          </p:cNvPr>
          <p:cNvSpPr txBox="1"/>
          <p:nvPr/>
        </p:nvSpPr>
        <p:spPr>
          <a:xfrm>
            <a:off x="8639800" y="2700474"/>
            <a:ext cx="1452785" cy="523220"/>
          </a:xfrm>
          <a:prstGeom prst="rect">
            <a:avLst/>
          </a:prstGeom>
          <a:noFill/>
        </p:spPr>
        <p:txBody>
          <a:bodyPr wrap="square" rtlCol="0">
            <a:spAutoFit/>
          </a:bodyPr>
          <a:lstStyle/>
          <a:p>
            <a:r>
              <a:rPr lang="en-US" sz="2800" dirty="0">
                <a:solidFill>
                  <a:srgbClr val="C00000"/>
                </a:solidFill>
              </a:rPr>
              <a:t>Strategy</a:t>
            </a:r>
          </a:p>
        </p:txBody>
      </p:sp>
      <p:sp>
        <p:nvSpPr>
          <p:cNvPr id="11" name="TextBox 10">
            <a:extLst>
              <a:ext uri="{FF2B5EF4-FFF2-40B4-BE49-F238E27FC236}">
                <a16:creationId xmlns:a16="http://schemas.microsoft.com/office/drawing/2014/main" id="{55493CE7-D98E-67BA-8416-BC77F8FEF069}"/>
              </a:ext>
            </a:extLst>
          </p:cNvPr>
          <p:cNvSpPr txBox="1"/>
          <p:nvPr/>
        </p:nvSpPr>
        <p:spPr>
          <a:xfrm>
            <a:off x="8639799" y="4011361"/>
            <a:ext cx="1452785" cy="523220"/>
          </a:xfrm>
          <a:prstGeom prst="rect">
            <a:avLst/>
          </a:prstGeom>
          <a:noFill/>
        </p:spPr>
        <p:txBody>
          <a:bodyPr wrap="square" rtlCol="0">
            <a:spAutoFit/>
          </a:bodyPr>
          <a:lstStyle/>
          <a:p>
            <a:r>
              <a:rPr lang="en-US" sz="2800" dirty="0">
                <a:solidFill>
                  <a:srgbClr val="C00000"/>
                </a:solidFill>
              </a:rPr>
              <a:t>Network</a:t>
            </a:r>
          </a:p>
        </p:txBody>
      </p:sp>
      <p:sp>
        <p:nvSpPr>
          <p:cNvPr id="13" name="TextBox 12">
            <a:extLst>
              <a:ext uri="{FF2B5EF4-FFF2-40B4-BE49-F238E27FC236}">
                <a16:creationId xmlns:a16="http://schemas.microsoft.com/office/drawing/2014/main" id="{7DC6B092-E71C-BAEB-BC87-4433593FD3E5}"/>
              </a:ext>
            </a:extLst>
          </p:cNvPr>
          <p:cNvSpPr txBox="1"/>
          <p:nvPr/>
        </p:nvSpPr>
        <p:spPr>
          <a:xfrm>
            <a:off x="8648339" y="5001351"/>
            <a:ext cx="1533969" cy="523220"/>
          </a:xfrm>
          <a:prstGeom prst="rect">
            <a:avLst/>
          </a:prstGeom>
          <a:noFill/>
        </p:spPr>
        <p:txBody>
          <a:bodyPr wrap="square" rtlCol="0">
            <a:spAutoFit/>
          </a:bodyPr>
          <a:lstStyle/>
          <a:p>
            <a:r>
              <a:rPr lang="en-US" sz="2800" dirty="0">
                <a:solidFill>
                  <a:srgbClr val="C00000"/>
                </a:solidFill>
              </a:rPr>
              <a:t>Research</a:t>
            </a:r>
          </a:p>
        </p:txBody>
      </p:sp>
      <p:sp>
        <p:nvSpPr>
          <p:cNvPr id="4" name="TextBox 3">
            <a:extLst>
              <a:ext uri="{FF2B5EF4-FFF2-40B4-BE49-F238E27FC236}">
                <a16:creationId xmlns:a16="http://schemas.microsoft.com/office/drawing/2014/main" id="{3D145D9B-E215-0A6A-246C-7B6A552079B4}"/>
              </a:ext>
            </a:extLst>
          </p:cNvPr>
          <p:cNvSpPr txBox="1"/>
          <p:nvPr/>
        </p:nvSpPr>
        <p:spPr>
          <a:xfrm>
            <a:off x="0" y="6204155"/>
            <a:ext cx="12191996" cy="461665"/>
          </a:xfrm>
          <a:prstGeom prst="rect">
            <a:avLst/>
          </a:prstGeom>
          <a:solidFill>
            <a:srgbClr val="FFFF00"/>
          </a:solidFill>
        </p:spPr>
        <p:txBody>
          <a:bodyPr wrap="square" rtlCol="0">
            <a:spAutoFit/>
          </a:bodyPr>
          <a:lstStyle/>
          <a:p>
            <a:pPr algn="ctr"/>
            <a:r>
              <a:rPr lang="en-US" sz="2400" b="1" i="1" dirty="0"/>
              <a:t>Framing Questions Help Guide Your Action Plans!</a:t>
            </a:r>
          </a:p>
        </p:txBody>
      </p:sp>
    </p:spTree>
    <p:extLst>
      <p:ext uri="{BB962C8B-B14F-4D97-AF65-F5344CB8AC3E}">
        <p14:creationId xmlns:p14="http://schemas.microsoft.com/office/powerpoint/2010/main" val="83166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Strategy</a:t>
            </a: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248697" y="1885279"/>
            <a:ext cx="9846933" cy="4771160"/>
          </a:xfrm>
        </p:spPr>
        <p:txBody>
          <a:bodyPr anchor="ctr">
            <a:normAutofit/>
          </a:bodyPr>
          <a:lstStyle/>
          <a:p>
            <a:r>
              <a:rPr lang="en-US" sz="2400" dirty="0"/>
              <a:t>This is your job, own it!</a:t>
            </a:r>
          </a:p>
          <a:p>
            <a:pPr lvl="1"/>
            <a:r>
              <a:rPr lang="en-US" sz="1600" dirty="0"/>
              <a:t>Informed by supervisor and predecessor</a:t>
            </a:r>
          </a:p>
          <a:p>
            <a:pPr lvl="1"/>
            <a:r>
              <a:rPr lang="en-US" sz="1600" dirty="0"/>
              <a:t>Bring questions to any expectations conversation</a:t>
            </a:r>
          </a:p>
          <a:p>
            <a:r>
              <a:rPr lang="en-US" sz="2400" dirty="0"/>
              <a:t>Visualize yourself in this new role</a:t>
            </a:r>
          </a:p>
          <a:p>
            <a:pPr lvl="1"/>
            <a:r>
              <a:rPr lang="en-US" sz="1600" dirty="0"/>
              <a:t>How do you add value?</a:t>
            </a:r>
          </a:p>
          <a:p>
            <a:pPr lvl="1"/>
            <a:r>
              <a:rPr lang="en-US" sz="1600" dirty="0"/>
              <a:t>How “should” this role operate?</a:t>
            </a:r>
          </a:p>
          <a:p>
            <a:pPr lvl="1"/>
            <a:r>
              <a:rPr lang="en-US" sz="1600" dirty="0"/>
              <a:t>Opportunities for improvement?</a:t>
            </a:r>
          </a:p>
          <a:p>
            <a:r>
              <a:rPr lang="en-US" sz="2400" dirty="0"/>
              <a:t>Develop a couple of initial goals</a:t>
            </a:r>
          </a:p>
          <a:p>
            <a:pPr lvl="1"/>
            <a:r>
              <a:rPr lang="en-US" sz="1600" dirty="0"/>
              <a:t>Focus on “what to do first”</a:t>
            </a:r>
          </a:p>
          <a:p>
            <a:pPr lvl="1"/>
            <a:r>
              <a:rPr lang="en-US" sz="1600" dirty="0"/>
              <a:t>Reduces initial feeling of being overwhelmed</a:t>
            </a:r>
          </a:p>
          <a:p>
            <a:pPr lvl="1"/>
            <a:r>
              <a:rPr lang="en-US" sz="1600" dirty="0"/>
              <a:t>“Quick wins” instill confidence and demonstrate your abilities early</a:t>
            </a:r>
          </a:p>
          <a:p>
            <a:pPr lvl="1"/>
            <a:endParaRPr lang="en-US" sz="1600" dirty="0"/>
          </a:p>
          <a:p>
            <a:pPr lvl="1"/>
            <a:endParaRPr lang="en-US" sz="1600" dirty="0"/>
          </a:p>
        </p:txBody>
      </p:sp>
      <p:pic>
        <p:nvPicPr>
          <p:cNvPr id="4" name="Picture 3">
            <a:extLst>
              <a:ext uri="{FF2B5EF4-FFF2-40B4-BE49-F238E27FC236}">
                <a16:creationId xmlns:a16="http://schemas.microsoft.com/office/drawing/2014/main" id="{B797B214-68C1-4E1F-3923-F9A7E1EBA44A}"/>
              </a:ext>
            </a:extLst>
          </p:cNvPr>
          <p:cNvPicPr>
            <a:picLocks noChangeAspect="1"/>
          </p:cNvPicPr>
          <p:nvPr/>
        </p:nvPicPr>
        <p:blipFill>
          <a:blip r:embed="rId2"/>
          <a:stretch>
            <a:fillRect/>
          </a:stretch>
        </p:blipFill>
        <p:spPr>
          <a:xfrm>
            <a:off x="8115299" y="2207280"/>
            <a:ext cx="3682303" cy="3682303"/>
          </a:xfrm>
          <a:prstGeom prst="rect">
            <a:avLst/>
          </a:prstGeom>
        </p:spPr>
      </p:pic>
    </p:spTree>
    <p:extLst>
      <p:ext uri="{BB962C8B-B14F-4D97-AF65-F5344CB8AC3E}">
        <p14:creationId xmlns:p14="http://schemas.microsoft.com/office/powerpoint/2010/main" val="244037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C35DA-8D9E-0EF8-6FEF-2C9938A9BEA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Network</a:t>
            </a:r>
            <a:endParaRPr lang="en-US" sz="4000" dirty="0">
              <a:solidFill>
                <a:srgbClr val="FFFFFF"/>
              </a:solidFill>
            </a:endParaRPr>
          </a:p>
        </p:txBody>
      </p:sp>
      <p:sp>
        <p:nvSpPr>
          <p:cNvPr id="3" name="Content Placeholder 2">
            <a:extLst>
              <a:ext uri="{FF2B5EF4-FFF2-40B4-BE49-F238E27FC236}">
                <a16:creationId xmlns:a16="http://schemas.microsoft.com/office/drawing/2014/main" id="{086A39D1-296B-DAA7-F2DB-D8AF0394FFD0}"/>
              </a:ext>
            </a:extLst>
          </p:cNvPr>
          <p:cNvSpPr>
            <a:spLocks noGrp="1"/>
          </p:cNvSpPr>
          <p:nvPr>
            <p:ph idx="1"/>
          </p:nvPr>
        </p:nvSpPr>
        <p:spPr>
          <a:xfrm>
            <a:off x="124692" y="1782617"/>
            <a:ext cx="6553200" cy="4910571"/>
          </a:xfrm>
        </p:spPr>
        <p:txBody>
          <a:bodyPr anchor="ctr">
            <a:normAutofit/>
          </a:bodyPr>
          <a:lstStyle/>
          <a:p>
            <a:r>
              <a:rPr lang="en-US" sz="2000" dirty="0"/>
              <a:t>Quickly establish a network of people to help you</a:t>
            </a:r>
          </a:p>
          <a:p>
            <a:pPr lvl="1"/>
            <a:r>
              <a:rPr lang="en-US" sz="1600" dirty="0"/>
              <a:t>Single, most critical enabler—</a:t>
            </a:r>
            <a:r>
              <a:rPr lang="en-US" sz="1600" dirty="0">
                <a:highlight>
                  <a:srgbClr val="FFFF00"/>
                </a:highlight>
              </a:rPr>
              <a:t>approach with urgency on day 1!</a:t>
            </a:r>
          </a:p>
          <a:p>
            <a:pPr lvl="1"/>
            <a:r>
              <a:rPr lang="en-US" sz="1600" dirty="0"/>
              <a:t>Beyond your supervisor, functional team</a:t>
            </a:r>
          </a:p>
          <a:p>
            <a:r>
              <a:rPr lang="en-US" sz="2000" dirty="0"/>
              <a:t>A network is critical to close knowledge gaps quickly</a:t>
            </a:r>
          </a:p>
          <a:p>
            <a:pPr lvl="1"/>
            <a:r>
              <a:rPr lang="en-US" sz="1600" dirty="0"/>
              <a:t>LISTEN and write notes</a:t>
            </a:r>
          </a:p>
          <a:p>
            <a:r>
              <a:rPr lang="en-US" sz="2000" dirty="0"/>
              <a:t>Be proactive, seek those who are critical to your success</a:t>
            </a:r>
          </a:p>
          <a:p>
            <a:pPr lvl="1"/>
            <a:r>
              <a:rPr lang="en-US" sz="1600" dirty="0"/>
              <a:t>Get an org chart as a visual tool and be familiar with names</a:t>
            </a:r>
          </a:p>
          <a:p>
            <a:r>
              <a:rPr lang="en-US" sz="2000" dirty="0"/>
              <a:t>All networking ‘tenets’ apply– be approachable, genuine, trustworthy</a:t>
            </a:r>
          </a:p>
          <a:p>
            <a:pPr lvl="1"/>
            <a:r>
              <a:rPr lang="en-US" sz="1600" dirty="0"/>
              <a:t>You are making multiple first-impressions!</a:t>
            </a:r>
          </a:p>
          <a:p>
            <a:r>
              <a:rPr lang="en-US" sz="2000" dirty="0"/>
              <a:t>Develop a plan to “overcome” limitations of hybrid environment</a:t>
            </a:r>
          </a:p>
          <a:p>
            <a:pPr lvl="1"/>
            <a:r>
              <a:rPr lang="en-US" sz="1600" dirty="0"/>
              <a:t>Ex:  Increase and vary your in-office schedule for an initial period</a:t>
            </a:r>
          </a:p>
          <a:p>
            <a:pPr lvl="1"/>
            <a:endParaRPr lang="en-US" sz="1600" dirty="0"/>
          </a:p>
        </p:txBody>
      </p:sp>
      <p:pic>
        <p:nvPicPr>
          <p:cNvPr id="5122" name="Picture 2">
            <a:extLst>
              <a:ext uri="{FF2B5EF4-FFF2-40B4-BE49-F238E27FC236}">
                <a16:creationId xmlns:a16="http://schemas.microsoft.com/office/drawing/2014/main" id="{F75AA478-2482-7FDD-28AE-0DE11B863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056" y="1823350"/>
            <a:ext cx="4992252" cy="480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77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1743</TotalTime>
  <Words>1064</Words>
  <Application>Microsoft Office PowerPoint</Application>
  <PresentationFormat>Widescreen</PresentationFormat>
  <Paragraphs>140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Mastering a Job Transition</vt:lpstr>
      <vt:lpstr>Relevancy of Today’s Discussion</vt:lpstr>
      <vt:lpstr>Time for a  Change?</vt:lpstr>
      <vt:lpstr>Today’s Work Environment</vt:lpstr>
      <vt:lpstr>Desired Outcomes</vt:lpstr>
      <vt:lpstr>The Concept</vt:lpstr>
      <vt:lpstr>Key Questions to Build Your Framework</vt:lpstr>
      <vt:lpstr>Strategy</vt:lpstr>
      <vt:lpstr>Network</vt:lpstr>
      <vt:lpstr>Network Examples</vt:lpstr>
      <vt:lpstr>Research</vt:lpstr>
      <vt:lpstr>Build Your Personal Transition Plan</vt:lpstr>
      <vt:lpstr>My Conclusions</vt:lpstr>
      <vt:lpstr>PowerPoint Presentation</vt:lpstr>
      <vt:lpstr>Questions on My Career Path?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SCHELL, AMIE L CIV USAF AFMC AFLCMC/WIF</dc:creator>
  <cp:lastModifiedBy>SAUNDRA</cp:lastModifiedBy>
  <cp:revision>6</cp:revision>
  <dcterms:created xsi:type="dcterms:W3CDTF">2024-01-08T16:44:06Z</dcterms:created>
  <dcterms:modified xsi:type="dcterms:W3CDTF">2024-01-17T21:43:15Z</dcterms:modified>
</cp:coreProperties>
</file>