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  <p:sldMasterId id="2147483774" r:id="rId5"/>
  </p:sldMasterIdLst>
  <p:notesMasterIdLst>
    <p:notesMasterId r:id="rId11"/>
  </p:notesMasterIdLst>
  <p:handoutMasterIdLst>
    <p:handoutMasterId r:id="rId12"/>
  </p:handoutMasterIdLst>
  <p:sldIdLst>
    <p:sldId id="410" r:id="rId6"/>
    <p:sldId id="411" r:id="rId7"/>
    <p:sldId id="412" r:id="rId8"/>
    <p:sldId id="415" r:id="rId9"/>
    <p:sldId id="416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8000"/>
    <a:srgbClr val="FFCC00"/>
    <a:srgbClr val="C0C0C0"/>
    <a:srgbClr val="FF9900"/>
    <a:srgbClr val="CC66FF"/>
    <a:srgbClr val="FF0000"/>
    <a:srgbClr val="151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4604" autoAdjust="0"/>
  </p:normalViewPr>
  <p:slideViewPr>
    <p:cSldViewPr snapToGrid="0">
      <p:cViewPr varScale="1">
        <p:scale>
          <a:sx n="45" d="100"/>
          <a:sy n="45" d="100"/>
        </p:scale>
        <p:origin x="1212" y="42"/>
      </p:cViewPr>
      <p:guideLst>
        <p:guide orient="horz" pos="894"/>
        <p:guide pos="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1182" y="28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CREE, SAUNDRA E CIV USAF AFMC AFLCMC/WISN" userId="b1b29881-8701-4029-ba05-6774cad332fc" providerId="ADAL" clId="{4980B01A-9FB1-4F83-8739-A8F553750786}"/>
    <pc:docChg chg="undo custSel addSld delSld modSld">
      <pc:chgData name="MONCREE, SAUNDRA E CIV USAF AFMC AFLCMC/WISN" userId="b1b29881-8701-4029-ba05-6774cad332fc" providerId="ADAL" clId="{4980B01A-9FB1-4F83-8739-A8F553750786}" dt="2023-11-15T20:36:15.708" v="3" actId="680"/>
      <pc:docMkLst>
        <pc:docMk/>
      </pc:docMkLst>
      <pc:sldChg chg="addSp delSp modSp new del mod">
        <pc:chgData name="MONCREE, SAUNDRA E CIV USAF AFMC AFLCMC/WISN" userId="b1b29881-8701-4029-ba05-6774cad332fc" providerId="ADAL" clId="{4980B01A-9FB1-4F83-8739-A8F553750786}" dt="2023-11-15T20:36:15.708" v="3" actId="680"/>
        <pc:sldMkLst>
          <pc:docMk/>
          <pc:sldMk cId="72438537" sldId="417"/>
        </pc:sldMkLst>
        <pc:spChg chg="add del">
          <ac:chgData name="MONCREE, SAUNDRA E CIV USAF AFMC AFLCMC/WISN" userId="b1b29881-8701-4029-ba05-6774cad332fc" providerId="ADAL" clId="{4980B01A-9FB1-4F83-8739-A8F553750786}" dt="2023-11-15T20:36:14.309" v="2" actId="22"/>
          <ac:spMkLst>
            <pc:docMk/>
            <pc:sldMk cId="72438537" sldId="417"/>
            <ac:spMk id="3" creationId="{9565A907-0949-178B-D169-A9B4E011CD58}"/>
          </ac:spMkLst>
        </pc:spChg>
        <pc:picChg chg="add del mod ord">
          <ac:chgData name="MONCREE, SAUNDRA E CIV USAF AFMC AFLCMC/WISN" userId="b1b29881-8701-4029-ba05-6774cad332fc" providerId="ADAL" clId="{4980B01A-9FB1-4F83-8739-A8F553750786}" dt="2023-11-15T20:36:14.309" v="2" actId="22"/>
          <ac:picMkLst>
            <pc:docMk/>
            <pc:sldMk cId="72438537" sldId="417"/>
            <ac:picMk id="6" creationId="{77BD772F-BDDB-8A95-6DFD-5A963A816D3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3325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175C4B-77FA-4188-ADA5-E943A109B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44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88045F-3543-443C-B912-ED63CE5E93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000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8045F-3543-443C-B912-ED63CE5E934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239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8045F-3543-443C-B912-ED63CE5E934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21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latin typeface="Arial" charset="0"/>
              </a:rPr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5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1E378-DCB3-4EDC-92A4-AF96BDC9098E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1DBB5-90DF-4ACB-942B-CA2A1BE74BA1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36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8" y="76200"/>
            <a:ext cx="2132012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5" y="76200"/>
            <a:ext cx="6246813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82E0A7-A547-4C2D-BA36-10828D1D10DF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92"/>
            <a:ext cx="6553200" cy="26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25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2" y="3698875"/>
            <a:ext cx="330517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727832" y="500066"/>
            <a:ext cx="3637535" cy="4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25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7" y="1962150"/>
            <a:ext cx="8486775" cy="1600200"/>
          </a:xfrm>
        </p:spPr>
        <p:txBody>
          <a:bodyPr/>
          <a:lstStyle>
            <a:lvl1pPr>
              <a:defRPr sz="2475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10C9C627-73CA-4109-B286-631ED7CA8F88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47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248594C3-BA2B-4142-A1D2-E75F02E8AC77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382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20E853A2-8794-44ED-AE74-D8C19044B244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44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5" y="1504950"/>
            <a:ext cx="4122737" cy="474345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69748C26-0D35-4FB7-B888-1298D737721C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64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3CA2F1B2-75CB-44B0-9C02-8D9C4A3C9DFE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9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F0BAC6D6-EC0F-481F-B374-FE53E0A22A04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98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5843A109-466D-45A6-8B4B-B2E9CE10DCA8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410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8DD5E973-CEC7-49F3-820E-05AEB23CA1E9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2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B3B2-2887-471B-9904-4909C2A73A8B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24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2B674770-F4A8-4A5D-BDD1-E2CF042CF6FB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79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E34C2A1F-E0F0-40A1-889F-C2BC21D62B53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46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9" y="76200"/>
            <a:ext cx="2132012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7" y="76200"/>
            <a:ext cx="6246813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14350">
              <a:defRPr/>
            </a:pPr>
            <a:fld id="{44E24882-7B33-4355-992D-0ACDFD0FEF1E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45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14313" marR="0" indent="-214313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16731" marR="0" indent="-211931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770335" marR="0" indent="-167879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marR="0" indent="-171450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14313" marR="0" lvl="0" indent="-214313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516731" marR="0" lvl="1" indent="-211931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770335" marR="0" lvl="2" indent="-167879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200150" marR="0" lvl="3" indent="-171450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4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580031-58D8-4E1D-BF97-18519902E6F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38100" y="6491291"/>
            <a:ext cx="2895600" cy="442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As of: </a:t>
            </a:r>
          </a:p>
        </p:txBody>
      </p:sp>
    </p:spTree>
    <p:extLst>
      <p:ext uri="{BB962C8B-B14F-4D97-AF65-F5344CB8AC3E}">
        <p14:creationId xmlns:p14="http://schemas.microsoft.com/office/powerpoint/2010/main" val="4137254476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mLINQS BlackLogo_cmyk-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1" y="6172200"/>
            <a:ext cx="2001212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482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mLINQS BlackLogo_cmyk-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1" y="6172200"/>
            <a:ext cx="2001212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94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mLINQS BlackLogo_cmyk-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1" y="6172200"/>
            <a:ext cx="2001212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54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mLINQS BlackLogo_cmyk-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1" y="6172200"/>
            <a:ext cx="2001212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29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mLINQS BlackLogo_cmyk-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1" y="6172200"/>
            <a:ext cx="2001212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89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2C083D-D3DF-4E67-91C9-5CA05C7E40A4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3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A19622-A366-411B-8757-DDB5753DF3AE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62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8DB531-8E6A-4ACE-A0FD-64213F102AB4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3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3188B1-8201-424D-8EBE-F46F952D25C7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1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DB6FB3-3156-4B31-BEFD-A154AA9EA53A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6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A2A1DF-EC65-43A6-A498-B2DB5AAAACC8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1FA612-A428-4F8E-846A-FC5C996D262C}" type="slidenum">
              <a:rPr lang="en-US" altLang="en-US"/>
              <a:pPr/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7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</a:defRPr>
            </a:lvl1pPr>
          </a:lstStyle>
          <a:p>
            <a:fld id="{A6C445F9-AB23-4D10-BB70-E2172D193A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1032" name="Picture 1037" descr="afsymbo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2nd Bullet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563">
                <a:solidFill>
                  <a:srgbClr val="969696"/>
                </a:solidFill>
                <a:latin typeface="Arial" charset="0"/>
              </a:defRPr>
            </a:lvl1pPr>
          </a:lstStyle>
          <a:p>
            <a:pPr defTabSz="514350"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563">
                <a:solidFill>
                  <a:srgbClr val="7F7F7F"/>
                </a:solidFill>
              </a:defRPr>
            </a:lvl1pPr>
          </a:lstStyle>
          <a:p>
            <a:pPr defTabSz="514350">
              <a:defRPr/>
            </a:pPr>
            <a:fld id="{DA6B3FF1-F465-4C8E-844A-223259AAB0CC}" type="slidenum">
              <a:rPr lang="en-US" altLang="en-US" smtClean="0"/>
              <a:pPr defTabSz="514350"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Text Box 1029"/>
          <p:cNvSpPr txBox="1">
            <a:spLocks noChangeArrowheads="1"/>
          </p:cNvSpPr>
          <p:nvPr/>
        </p:nvSpPr>
        <p:spPr bwMode="auto">
          <a:xfrm>
            <a:off x="1295400" y="6491290"/>
            <a:ext cx="65532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I n t e g r i t y  -  S e r v i c e  -  E x c e l </a:t>
            </a:r>
            <a:r>
              <a:rPr kumimoji="0" lang="en-US" altLang="en-US" sz="900" b="1" i="1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l</a:t>
            </a:r>
            <a:r>
              <a:rPr kumimoji="0" lang="en-US" altLang="en-US" sz="9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1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32" name="Picture 1037" descr="afsymbol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5" y="90492"/>
            <a:ext cx="13462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7" y="1504950"/>
            <a:ext cx="83978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2nd Bullet</a:t>
            </a:r>
          </a:p>
        </p:txBody>
      </p:sp>
    </p:spTree>
    <p:extLst>
      <p:ext uri="{BB962C8B-B14F-4D97-AF65-F5344CB8AC3E}">
        <p14:creationId xmlns:p14="http://schemas.microsoft.com/office/powerpoint/2010/main" val="87323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5pPr>
      <a:lvl6pPr marL="257175"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6pPr>
      <a:lvl7pPr marL="514350"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7pPr>
      <a:lvl8pPr marL="771525"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8pPr>
      <a:lvl9pPr marL="1028700" algn="r" rtl="0" eaLnBrk="0" fontAlgn="base" hangingPunct="0">
        <a:spcBef>
          <a:spcPct val="0"/>
        </a:spcBef>
        <a:spcAft>
          <a:spcPct val="0"/>
        </a:spcAft>
        <a:defRPr sz="2025" b="1" i="1">
          <a:solidFill>
            <a:srgbClr val="151C77"/>
          </a:solidFill>
          <a:latin typeface="Arial" charset="0"/>
        </a:defRPr>
      </a:lvl9pPr>
    </p:titleStyle>
    <p:bodyStyle>
      <a:lvl1pPr marL="160735" indent="-160735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1125" b="1">
          <a:solidFill>
            <a:schemeClr val="tx1"/>
          </a:solidFill>
          <a:latin typeface="+mn-lt"/>
          <a:ea typeface="+mn-ea"/>
          <a:cs typeface="+mn-cs"/>
        </a:defRPr>
      </a:lvl1pPr>
      <a:lvl2pPr marL="387548" indent="-15894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1125" b="1">
          <a:solidFill>
            <a:schemeClr val="tx1"/>
          </a:solidFill>
          <a:latin typeface="+mn-lt"/>
        </a:defRPr>
      </a:lvl2pPr>
      <a:lvl3pPr marL="577751" indent="-125909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1125" b="1">
          <a:solidFill>
            <a:schemeClr val="tx1"/>
          </a:solidFill>
          <a:latin typeface="+mn-lt"/>
        </a:defRPr>
      </a:lvl3pPr>
      <a:lvl4pPr marL="900113" indent="-12858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1125" b="1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1125">
          <a:solidFill>
            <a:schemeClr val="tx1"/>
          </a:solidFill>
          <a:latin typeface="+mn-lt"/>
        </a:defRPr>
      </a:lvl5pPr>
      <a:lvl6pPr marL="1414463" indent="-12858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125">
          <a:solidFill>
            <a:schemeClr val="tx1"/>
          </a:solidFill>
          <a:latin typeface="+mn-lt"/>
        </a:defRPr>
      </a:lvl6pPr>
      <a:lvl7pPr marL="1671638" indent="-12858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125">
          <a:solidFill>
            <a:schemeClr val="tx1"/>
          </a:solidFill>
          <a:latin typeface="+mn-lt"/>
        </a:defRPr>
      </a:lvl7pPr>
      <a:lvl8pPr marL="1928813" indent="-12858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125">
          <a:solidFill>
            <a:schemeClr val="tx1"/>
          </a:solidFill>
          <a:latin typeface="+mn-lt"/>
        </a:defRPr>
      </a:lvl8pPr>
      <a:lvl9pPr marL="2185988" indent="-12858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lsuite.mil/video/watch/video/6467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1snow.cce.af.mil/" TargetMode="External"/><Relationship Id="rId2" Type="http://schemas.openxmlformats.org/officeDocument/2006/relationships/hyperlink" Target="https://usaf.dps.mil/sites/saf-fm/FMF/FMFS/AFF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ilsuite.mil/?pk_campaign=ghe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33" y="1962150"/>
            <a:ext cx="8720667" cy="1600200"/>
          </a:xfrm>
        </p:spPr>
        <p:txBody>
          <a:bodyPr/>
          <a:lstStyle/>
          <a:p>
            <a:pPr algn="ctr"/>
            <a:r>
              <a:rPr lang="en-US" sz="2800" dirty="0"/>
              <a:t>ASMC Lunch &amp; Learn</a:t>
            </a:r>
            <a:br>
              <a:rPr lang="en-US" sz="2800" dirty="0"/>
            </a:br>
            <a:r>
              <a:rPr lang="en-US" sz="2800" dirty="0"/>
              <a:t>AFFSO Projects &amp; Updates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D1E378-DCB3-4EDC-92A4-AF96BDC9098E}" type="slidenum">
              <a:rPr lang="en-US" altLang="en-US" smtClean="0"/>
              <a:pPr/>
              <a:t>1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55664" y="5190220"/>
            <a:ext cx="24343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James </a:t>
            </a:r>
            <a:r>
              <a:rPr lang="en-US" dirty="0" err="1"/>
              <a:t>Mason,</a:t>
            </a:r>
            <a:r>
              <a:rPr lang="en-US" dirty="0"/>
              <a:t> GS-14</a:t>
            </a:r>
          </a:p>
          <a:p>
            <a:r>
              <a:rPr lang="en-US" dirty="0"/>
              <a:t>SAF/FMFS (AFFSO)</a:t>
            </a:r>
          </a:p>
          <a:p>
            <a:r>
              <a:rPr lang="en-US" dirty="0"/>
              <a:t>16 November 2023</a:t>
            </a:r>
          </a:p>
        </p:txBody>
      </p:sp>
    </p:spTree>
    <p:extLst>
      <p:ext uri="{BB962C8B-B14F-4D97-AF65-F5344CB8AC3E}">
        <p14:creationId xmlns:p14="http://schemas.microsoft.com/office/powerpoint/2010/main" val="179181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AFFSO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219200"/>
            <a:ext cx="8498451" cy="6521068"/>
          </a:xfrm>
        </p:spPr>
        <p:txBody>
          <a:bodyPr/>
          <a:lstStyle/>
          <a:p>
            <a:pPr marL="406400" lvl="1" indent="0">
              <a:buNone/>
            </a:pPr>
            <a:endParaRPr lang="en-US" sz="1300" b="0" dirty="0"/>
          </a:p>
          <a:p>
            <a:endParaRPr lang="en-US" sz="1600" dirty="0"/>
          </a:p>
          <a:p>
            <a:endParaRPr lang="en-US" sz="1600" dirty="0"/>
          </a:p>
          <a:p>
            <a:pPr marL="3657600" lvl="8" indent="0">
              <a:buNone/>
            </a:pPr>
            <a:r>
              <a:rPr lang="en-US" sz="16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B3B2-2887-471B-9904-4909C2A73A8B}" type="slidenum">
              <a:rPr lang="en-US" altLang="en-US" smtClean="0"/>
              <a:pPr/>
              <a:t>2</a:t>
            </a:fld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0AC92E21-885F-31C6-44E1-1450E980399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96" y="137160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o&#10;&#10;Description automatically generated with medium confidence">
            <a:extLst>
              <a:ext uri="{FF2B5EF4-FFF2-40B4-BE49-F238E27FC236}">
                <a16:creationId xmlns:a16="http://schemas.microsoft.com/office/drawing/2014/main" id="{71B0E563-A875-8DBB-8E91-C9951CF0ECE5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16" y="137160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83EFC14E-EC89-C321-D367-4C467BE81652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136" y="137160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agram&#10;&#10;Description automatically generated">
            <a:extLst>
              <a:ext uri="{FF2B5EF4-FFF2-40B4-BE49-F238E27FC236}">
                <a16:creationId xmlns:a16="http://schemas.microsoft.com/office/drawing/2014/main" id="{82F6C009-D4A0-C90B-6E55-86B5845150C2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56" y="137160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Text&#10;&#10;Description automatically generated">
            <a:extLst>
              <a:ext uri="{FF2B5EF4-FFF2-40B4-BE49-F238E27FC236}">
                <a16:creationId xmlns:a16="http://schemas.microsoft.com/office/drawing/2014/main" id="{17A6AB2A-87B6-1E76-650D-22C913347D55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96" y="306324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art&#10;&#10;Description automatically generated">
            <a:extLst>
              <a:ext uri="{FF2B5EF4-FFF2-40B4-BE49-F238E27FC236}">
                <a16:creationId xmlns:a16="http://schemas.microsoft.com/office/drawing/2014/main" id="{F9937035-597D-8526-9D5C-A19DEAC8C41D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16" y="306324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24060A1E-2AFB-8AD6-50C6-4F90F780FFEE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136" y="306324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B2BCD0E-1B7E-06A4-F281-39836953C269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56" y="306324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C0DB21BB-6942-0DF8-0A0E-F32FE3EC4C33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96" y="475488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BC61D566-AF0C-02B1-D19D-0C5416333D48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16" y="475488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A1F1D493-D6F5-FE33-5AC2-344B74859D45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136" y="4754880"/>
            <a:ext cx="201168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75A6FE41-D50F-E954-9597-733493E6E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D239BFA-6EA7-EBF2-03CA-84C9E531C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88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275C29F-A97F-E6D5-D36C-21E7026B7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8002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88DC827B-9DA0-C510-D9E4-60D6BB4E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29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C1222D9-FAA4-B8A3-9AC0-DA3DE51C6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39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id="{73866598-0C88-DE38-5F95-852EF93AD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01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800E8F22-3EFC-8953-37B5-1AA59638B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182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443E78E2-9F71-10A1-33D6-971FCD97F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92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0">
            <a:extLst>
              <a:ext uri="{FF2B5EF4-FFF2-40B4-BE49-F238E27FC236}">
                <a16:creationId xmlns:a16="http://schemas.microsoft.com/office/drawing/2014/main" id="{B83D79E1-C9CA-0AA7-E9D0-2965916F5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7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1">
            <a:extLst>
              <a:ext uri="{FF2B5EF4-FFF2-40B4-BE49-F238E27FC236}">
                <a16:creationId xmlns:a16="http://schemas.microsoft.com/office/drawing/2014/main" id="{777008E0-7F88-BEBB-F2EE-F8FB94151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573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5F8DBAEC-CF87-5D15-1795-C7CD4B722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73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5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&amp;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799" y="1377628"/>
            <a:ext cx="8397875" cy="4743450"/>
          </a:xfrm>
        </p:spPr>
        <p:txBody>
          <a:bodyPr/>
          <a:lstStyle/>
          <a:p>
            <a:r>
              <a:rPr lang="en-US" sz="1400" dirty="0">
                <a:solidFill>
                  <a:srgbClr val="000000"/>
                </a:solidFill>
              </a:rPr>
              <a:t>LeaveWeb</a:t>
            </a:r>
          </a:p>
          <a:p>
            <a:pPr lvl="1"/>
            <a:r>
              <a:rPr lang="en-US" altLang="en-US" sz="1400" b="0" dirty="0">
                <a:solidFill>
                  <a:srgbClr val="000000"/>
                </a:solidFill>
              </a:rPr>
              <a:t>LeaveWeb Mobile App Launched September 2023, </a:t>
            </a:r>
            <a:r>
              <a:rPr lang="en-US" sz="1400" b="0" dirty="0">
                <a:solidFill>
                  <a:srgbClr val="000000"/>
                </a:solidFill>
              </a:rPr>
              <a:t>Over 27k downloads 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Mobile Registration &amp; Okta Authentication Setup Challenges </a:t>
            </a:r>
          </a:p>
          <a:p>
            <a:pPr lvl="2"/>
            <a:r>
              <a:rPr lang="en-US" sz="1400" b="0" dirty="0">
                <a:solidFill>
                  <a:srgbClr val="000000"/>
                </a:solidFill>
              </a:rPr>
              <a:t>Working with A1, Okta, &amp; AFID to resolve issues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LW Mobile Application works well; 1,500 leaves created, 6,500 actions taken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Beware of counterfeit sites; only download from Google &amp; Apple Play stores  </a:t>
            </a:r>
          </a:p>
          <a:p>
            <a:pPr lvl="1"/>
            <a:endParaRPr lang="en-US" altLang="en-US" sz="1400" b="0" dirty="0">
              <a:solidFill>
                <a:srgbClr val="000000"/>
              </a:solidFill>
            </a:endParaRPr>
          </a:p>
          <a:p>
            <a:r>
              <a:rPr lang="en-US" sz="1400" dirty="0"/>
              <a:t>CSP</a:t>
            </a:r>
            <a:r>
              <a:rPr lang="en-US" sz="1400" b="0" dirty="0"/>
              <a:t> 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CSP system deployed August 2023​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Experienced several issues initially; most were resolved within 30 days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Outstanding issues related to user authentication and logging into CSP</a:t>
            </a:r>
          </a:p>
          <a:p>
            <a:pPr lvl="2"/>
            <a:r>
              <a:rPr lang="en-US" sz="1400" b="0" dirty="0">
                <a:solidFill>
                  <a:srgbClr val="000000"/>
                </a:solidFill>
              </a:rPr>
              <a:t>Working with </a:t>
            </a:r>
            <a:r>
              <a:rPr lang="en-US" sz="1400" b="0" dirty="0" err="1">
                <a:solidFill>
                  <a:srgbClr val="000000"/>
                </a:solidFill>
              </a:rPr>
              <a:t>CloudOne</a:t>
            </a:r>
            <a:r>
              <a:rPr lang="en-US" sz="1400" b="0" dirty="0">
                <a:solidFill>
                  <a:srgbClr val="000000"/>
                </a:solidFill>
              </a:rPr>
              <a:t>, GCDS, &amp; CSP Development team to resolve issues. </a:t>
            </a:r>
          </a:p>
          <a:p>
            <a:r>
              <a:rPr lang="en-US" sz="1400" dirty="0"/>
              <a:t>ICAM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FM, in particular AFFSO systems leading the charge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Okta or GCDS for Authentication; lessons learned from LeaveWeb &amp; CSP    </a:t>
            </a:r>
          </a:p>
          <a:p>
            <a:pPr lvl="1"/>
            <a:r>
              <a:rPr lang="en-US" sz="1400" b="0" dirty="0">
                <a:solidFill>
                  <a:srgbClr val="000000"/>
                </a:solidFill>
              </a:rPr>
              <a:t>SailPoint for Authorization; lessons learned from FMSuite &amp; AFM </a:t>
            </a:r>
          </a:p>
          <a:p>
            <a:pPr lvl="2"/>
            <a:r>
              <a:rPr lang="en-US" sz="1400" b="0" dirty="0">
                <a:solidFill>
                  <a:srgbClr val="000000"/>
                </a:solidFill>
              </a:rPr>
              <a:t>System Access Request (2875 replace) &amp; Annual Revalidation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B3B2-2887-471B-9904-4909C2A73A8B}" type="slidenum">
              <a:rPr lang="en-US" altLang="en-US" smtClean="0"/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CB4093-6655-2830-8388-E12C211B393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179421" y="1501196"/>
            <a:ext cx="1506253" cy="14913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3052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Initiatives in 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550" y="1219200"/>
            <a:ext cx="8397875" cy="4743450"/>
          </a:xfrm>
        </p:spPr>
        <p:txBody>
          <a:bodyPr/>
          <a:lstStyle/>
          <a:p>
            <a:r>
              <a:rPr lang="en-US" sz="1400" dirty="0"/>
              <a:t>PCSA</a:t>
            </a:r>
          </a:p>
          <a:p>
            <a:pPr lvl="1"/>
            <a:r>
              <a:rPr lang="en-US" sz="1400" b="0" dirty="0"/>
              <a:t>Initiative to develop a PCS Automation system </a:t>
            </a:r>
          </a:p>
          <a:p>
            <a:pPr lvl="1"/>
            <a:r>
              <a:rPr lang="en-US" sz="1400" b="0" dirty="0"/>
              <a:t>Successfully completed pilot September 2023</a:t>
            </a:r>
          </a:p>
          <a:p>
            <a:pPr lvl="2"/>
            <a:r>
              <a:rPr lang="en-US" sz="1400" b="0" dirty="0"/>
              <a:t>Pilot focused on CONUS to CONUS (~80% of the vouchers)</a:t>
            </a:r>
          </a:p>
          <a:p>
            <a:pPr lvl="2"/>
            <a:r>
              <a:rPr lang="en-US" sz="1400" b="0" dirty="0"/>
              <a:t>Demo Video on </a:t>
            </a:r>
            <a:r>
              <a:rPr lang="en-US" sz="1400" b="0" dirty="0" err="1"/>
              <a:t>MilSuite</a:t>
            </a:r>
            <a:r>
              <a:rPr lang="en-US" sz="1400" b="0" dirty="0"/>
              <a:t> (</a:t>
            </a:r>
            <a:r>
              <a:rPr lang="en-US" sz="1400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https://www.milsuite.mil/video/watch/video/64676</a:t>
            </a:r>
            <a:r>
              <a:rPr lang="en-US" sz="1400" b="0" dirty="0"/>
              <a:t>) </a:t>
            </a:r>
          </a:p>
          <a:p>
            <a:pPr lvl="2"/>
            <a:r>
              <a:rPr lang="en-US" sz="1400" b="0" dirty="0"/>
              <a:t>Roadmaps currently being developed to deliver initial CONUS to CONUS capabilities, with remaining travel types to follow </a:t>
            </a:r>
          </a:p>
          <a:p>
            <a:pPr lvl="1"/>
            <a:r>
              <a:rPr lang="en-US" sz="1400" b="0" dirty="0"/>
              <a:t>Coordinating with stakeholders (AFAFO, IMSC, TTPE)</a:t>
            </a:r>
          </a:p>
          <a:p>
            <a:r>
              <a:rPr lang="en-US" sz="1400" dirty="0"/>
              <a:t>CRIS</a:t>
            </a:r>
          </a:p>
          <a:p>
            <a:pPr lvl="1"/>
            <a:r>
              <a:rPr lang="en-US" sz="1400" b="0" dirty="0" err="1"/>
              <a:t>Advana</a:t>
            </a:r>
            <a:r>
              <a:rPr lang="en-US" sz="1400" b="0" dirty="0"/>
              <a:t> FASTR identified as potential CRIS replacement</a:t>
            </a:r>
          </a:p>
          <a:p>
            <a:pPr lvl="1"/>
            <a:r>
              <a:rPr lang="en-US" sz="1400" b="0" dirty="0"/>
              <a:t>AFFSO working with FASTR team to perform analysis on transition</a:t>
            </a:r>
          </a:p>
          <a:p>
            <a:pPr lvl="1"/>
            <a:r>
              <a:rPr lang="en-US" sz="1400" b="0" dirty="0"/>
              <a:t>Volunteers needed to participate in user groups to provide feedback and perform testing</a:t>
            </a:r>
          </a:p>
          <a:p>
            <a:pPr lvl="1"/>
            <a:r>
              <a:rPr lang="en-US" sz="1400" b="0" dirty="0"/>
              <a:t>AFFSO will continue to support the FM community and advocate for the customers, </a:t>
            </a:r>
            <a:r>
              <a:rPr lang="en-US" sz="1400" i="1" u="sng" dirty="0"/>
              <a:t>ensuring all functionality is retained with required performance standards.</a:t>
            </a:r>
          </a:p>
          <a:p>
            <a:pPr marL="406400" lvl="1" indent="0">
              <a:buNone/>
            </a:pPr>
            <a:endParaRPr lang="en-US" sz="1400" b="0" dirty="0"/>
          </a:p>
          <a:p>
            <a:pPr lvl="1"/>
            <a:endParaRPr lang="en-US" sz="1400" b="0" dirty="0"/>
          </a:p>
          <a:p>
            <a:pPr lvl="1"/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B3B2-2887-471B-9904-4909C2A73A8B}" type="slidenum">
              <a:rPr lang="en-US" altLang="en-US" smtClean="0"/>
              <a:pPr/>
              <a:t>4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3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Automations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550" y="1219200"/>
            <a:ext cx="8397875" cy="4743450"/>
          </a:xfrm>
        </p:spPr>
        <p:txBody>
          <a:bodyPr/>
          <a:lstStyle/>
          <a:p>
            <a:pPr lvl="0"/>
            <a:r>
              <a:rPr lang="en-US" sz="1400" dirty="0">
                <a:solidFill>
                  <a:srgbClr val="000000"/>
                </a:solidFill>
              </a:rPr>
              <a:t>DMAS </a:t>
            </a:r>
          </a:p>
          <a:p>
            <a:pPr lvl="1">
              <a:lnSpc>
                <a:spcPct val="107000"/>
              </a:lnSpc>
            </a:pPr>
            <a:r>
              <a:rPr lang="en-US" sz="1400" b="0" dirty="0"/>
              <a:t>Automations (59 Deployed) </a:t>
            </a:r>
          </a:p>
          <a:p>
            <a:pPr lvl="2">
              <a:lnSpc>
                <a:spcPct val="107000"/>
              </a:lnSpc>
            </a:pPr>
            <a:r>
              <a:rPr lang="en-US" sz="1400" b="0" dirty="0"/>
              <a:t>LeaveWeb Unreconciled Leaves, over 1.6M transactions </a:t>
            </a:r>
          </a:p>
          <a:p>
            <a:pPr lvl="2">
              <a:lnSpc>
                <a:spcPct val="107000"/>
              </a:lnSpc>
            </a:pPr>
            <a:r>
              <a:rPr lang="en-US" sz="1400" b="0" dirty="0"/>
              <a:t>IMSC automations downloads and publishes the IMSC date/reports</a:t>
            </a:r>
          </a:p>
          <a:p>
            <a:pPr lvl="1">
              <a:lnSpc>
                <a:spcPct val="107000"/>
              </a:lnSpc>
            </a:pPr>
            <a:r>
              <a:rPr lang="en-US" sz="1400" b="0" dirty="0"/>
              <a:t>Citizen Developer and Developer Trainings Classes (CETs)</a:t>
            </a:r>
          </a:p>
          <a:p>
            <a:pPr lvl="1">
              <a:lnSpc>
                <a:spcPct val="107000"/>
              </a:lnSpc>
            </a:pPr>
            <a:r>
              <a:rPr lang="en-US" sz="1400" b="0" dirty="0"/>
              <a:t>Working to get license to run unattended automations. </a:t>
            </a:r>
          </a:p>
          <a:p>
            <a:pPr lvl="2">
              <a:lnSpc>
                <a:spcPct val="107000"/>
              </a:lnSpc>
            </a:pPr>
            <a:r>
              <a:rPr lang="en-US" sz="1400" b="0" dirty="0"/>
              <a:t>Will greatly expand Enterprise level solutions and time savings</a:t>
            </a:r>
          </a:p>
          <a:p>
            <a:pPr lvl="1">
              <a:lnSpc>
                <a:spcPct val="107000"/>
              </a:lnSpc>
            </a:pPr>
            <a:r>
              <a:rPr lang="en-US" sz="1400" b="0" dirty="0"/>
              <a:t>Always looking for new ideas.  Submit your ideas </a:t>
            </a:r>
          </a:p>
          <a:p>
            <a:pPr lvl="1">
              <a:lnSpc>
                <a:spcPct val="107000"/>
              </a:lnSpc>
            </a:pPr>
            <a:endParaRPr lang="en-US" sz="1400" b="0" dirty="0"/>
          </a:p>
          <a:p>
            <a:pPr>
              <a:lnSpc>
                <a:spcPct val="107000"/>
              </a:lnSpc>
            </a:pPr>
            <a:r>
              <a:rPr lang="en-US" sz="1400" dirty="0">
                <a:solidFill>
                  <a:srgbClr val="000000"/>
                </a:solidFill>
              </a:rPr>
              <a:t>Resources</a:t>
            </a:r>
          </a:p>
          <a:p>
            <a:pPr lvl="1">
              <a:lnSpc>
                <a:spcPct val="107000"/>
              </a:lnSpc>
            </a:pPr>
            <a:r>
              <a:rPr lang="en-US" sz="1400" b="0" dirty="0">
                <a:solidFill>
                  <a:srgbClr val="000000"/>
                </a:solidFill>
              </a:rPr>
              <a:t>AFFSO SharePoint </a:t>
            </a:r>
            <a:r>
              <a:rPr lang="en-US" sz="1400" dirty="0">
                <a:solidFill>
                  <a:srgbClr val="000000"/>
                </a:solidFill>
              </a:rPr>
              <a:t>(</a:t>
            </a:r>
            <a:r>
              <a:rPr lang="en-US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https://usaf.dps.mil/sites/saf-fm/FMF/FMFS/AFFSO</a:t>
            </a:r>
            <a:r>
              <a:rPr lang="en-US" sz="14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107000"/>
              </a:lnSpc>
            </a:pPr>
            <a:r>
              <a:rPr lang="en-US" sz="1400" b="0" dirty="0">
                <a:solidFill>
                  <a:srgbClr val="000000"/>
                </a:solidFill>
              </a:rPr>
              <a:t>AFFSO Systems Help Desk </a:t>
            </a:r>
            <a:r>
              <a:rPr lang="en-US" sz="1400" dirty="0">
                <a:solidFill>
                  <a:srgbClr val="000000"/>
                </a:solidFill>
              </a:rPr>
              <a:t>(</a:t>
            </a:r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https://c1snow.cce.af.mil/</a:t>
            </a:r>
            <a:r>
              <a:rPr lang="en-US" sz="1400" dirty="0">
                <a:solidFill>
                  <a:srgbClr val="000000"/>
                </a:solidFill>
              </a:rPr>
              <a:t>) </a:t>
            </a:r>
          </a:p>
          <a:p>
            <a:pPr lvl="1">
              <a:lnSpc>
                <a:spcPct val="107000"/>
              </a:lnSpc>
            </a:pPr>
            <a:r>
              <a:rPr lang="en-US" sz="1400" b="0" dirty="0" err="1">
                <a:solidFill>
                  <a:srgbClr val="000000"/>
                </a:solidFill>
              </a:rPr>
              <a:t>MilSuite</a:t>
            </a:r>
            <a:r>
              <a:rPr lang="en-US" sz="1400" dirty="0">
                <a:solidFill>
                  <a:srgbClr val="000000"/>
                </a:solidFill>
              </a:rPr>
              <a:t> (</a:t>
            </a:r>
            <a:r>
              <a:rPr lang="en-US" sz="1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https://www.milsuite.mil/?pk_campaign=ghead</a:t>
            </a:r>
            <a:r>
              <a:rPr lang="en-US" sz="1400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B3B2-2887-471B-9904-4909C2A73A8B}" type="slidenum">
              <a:rPr lang="en-US" altLang="en-US" smtClean="0"/>
              <a:pPr/>
              <a:t>5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44930"/>
      </p:ext>
    </p:extLst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SAF(Unclas)">
  <a:themeElements>
    <a:clrScheme name="TMDT">
      <a:dk1>
        <a:srgbClr val="003A6E"/>
      </a:dk1>
      <a:lt1>
        <a:srgbClr val="288DB2"/>
      </a:lt1>
      <a:dk2>
        <a:srgbClr val="1E9B80"/>
      </a:dk2>
      <a:lt2>
        <a:srgbClr val="43AA94"/>
      </a:lt2>
      <a:accent1>
        <a:srgbClr val="1B4C77"/>
      </a:accent1>
      <a:accent2>
        <a:srgbClr val="0081B0"/>
      </a:accent2>
      <a:accent3>
        <a:srgbClr val="5E8F49"/>
      </a:accent3>
      <a:accent4>
        <a:srgbClr val="73A15F"/>
      </a:accent4>
      <a:accent5>
        <a:srgbClr val="4C1A51"/>
      </a:accent5>
      <a:accent6>
        <a:srgbClr val="E7D587"/>
      </a:accent6>
      <a:hlink>
        <a:srgbClr val="6A4172"/>
      </a:hlink>
      <a:folHlink>
        <a:srgbClr val="E7D587"/>
      </a:folHlink>
    </a:clrScheme>
    <a:fontScheme name="Custom 1">
      <a:majorFont>
        <a:latin typeface="Arial "/>
        <a:ea typeface=""/>
        <a:cs typeface=""/>
      </a:majorFont>
      <a:minorFont>
        <a:latin typeface="Arial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6410B6391EDF42945E1840D15CC22C" ma:contentTypeVersion="11" ma:contentTypeDescription="Create a new document." ma:contentTypeScope="" ma:versionID="8ea3a2e2be59fde8e909ce50eb4474bd">
  <xsd:schema xmlns:xsd="http://www.w3.org/2001/XMLSchema" xmlns:xs="http://www.w3.org/2001/XMLSchema" xmlns:p="http://schemas.microsoft.com/office/2006/metadata/properties" xmlns:ns3="84d91e24-324f-4169-830e-2ae4cfa7929c" xmlns:ns4="eb0ae296-4dce-41e0-a3c6-ad9b19ae5bab" targetNamespace="http://schemas.microsoft.com/office/2006/metadata/properties" ma:root="true" ma:fieldsID="d96351986bacca1514333a4b8aca2987" ns3:_="" ns4:_="">
    <xsd:import namespace="84d91e24-324f-4169-830e-2ae4cfa7929c"/>
    <xsd:import namespace="eb0ae296-4dce-41e0-a3c6-ad9b19ae5b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91e24-324f-4169-830e-2ae4cfa792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ae296-4dce-41e0-a3c6-ad9b19ae5ba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182767-84F4-433F-80F9-00B9F29C0671}">
  <ds:schemaRefs>
    <ds:schemaRef ds:uri="84d91e24-324f-4169-830e-2ae4cfa7929c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eb0ae296-4dce-41e0-a3c6-ad9b19ae5bab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CC18DD-DAA3-49FB-9FC6-72D591E592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9BB4F9-17DD-49F2-9246-D680AF1DB0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d91e24-324f-4169-830e-2ae4cfa7929c"/>
    <ds:schemaRef ds:uri="eb0ae296-4dce-41e0-a3c6-ad9b19ae5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Designs\USAF(Unclas).pot</Template>
  <TotalTime>15679</TotalTime>
  <Words>433</Words>
  <Application>Microsoft Office PowerPoint</Application>
  <PresentationFormat>On-screen Show (4:3)</PresentationFormat>
  <Paragraphs>73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</vt:lpstr>
      <vt:lpstr>Calibri</vt:lpstr>
      <vt:lpstr>Century Schoolbook</vt:lpstr>
      <vt:lpstr>Times New Roman</vt:lpstr>
      <vt:lpstr>Trebuchet MS</vt:lpstr>
      <vt:lpstr>Wingdings</vt:lpstr>
      <vt:lpstr>USAF(Unclas)</vt:lpstr>
      <vt:lpstr>1_USAF(Unclas)</vt:lpstr>
      <vt:lpstr>ASMC Lunch &amp; Learn AFFSO Projects &amp; Updates</vt:lpstr>
      <vt:lpstr>AFFSO Programs</vt:lpstr>
      <vt:lpstr>Accomplishments &amp; Challenges</vt:lpstr>
      <vt:lpstr>Initiatives in Planning Phase</vt:lpstr>
      <vt:lpstr>Automations &amp; Resources</vt:lpstr>
    </vt:vector>
  </TitlesOfParts>
  <Company>HQ USAF/______, Pentagon, DC 20330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Gibson, Glena G Civ SAF/FMP (AFFSO)</dc:creator>
  <cp:lastModifiedBy>MONCREE, SAUNDRA E CIV USAF AFMC AFLCMC/WISN</cp:lastModifiedBy>
  <cp:revision>313</cp:revision>
  <cp:lastPrinted>2001-11-16T21:52:41Z</cp:lastPrinted>
  <dcterms:created xsi:type="dcterms:W3CDTF">2000-04-26T18:38:01Z</dcterms:created>
  <dcterms:modified xsi:type="dcterms:W3CDTF">2023-11-15T20:36:23Z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0x010100426410B6391EDF42945E1840D15CC22C</vt:lpwstr>
  </property>
</Properties>
</file>