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56" r:id="rId3"/>
    <p:sldId id="375" r:id="rId4"/>
    <p:sldId id="368" r:id="rId5"/>
    <p:sldId id="369" r:id="rId6"/>
    <p:sldId id="376" r:id="rId7"/>
    <p:sldId id="374" r:id="rId8"/>
    <p:sldId id="372" r:id="rId9"/>
    <p:sldId id="405" r:id="rId10"/>
    <p:sldId id="4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9" d="100"/>
          <a:sy n="99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FABD-1AD8-4E9E-AA81-F21E81F5005B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420A-5BA6-477F-9ABF-33AC1DE1F1EB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47A3-15DB-41B5-B0B5-E15A8E3BCC91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3602040"/>
            <a:ext cx="260954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0" y="500064"/>
            <a:ext cx="838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700" b="1" i="1"/>
              <a:t>Department of the Air Force</a:t>
            </a:r>
          </a:p>
        </p:txBody>
      </p:sp>
      <p:sp>
        <p:nvSpPr>
          <p:cNvPr id="7" name="Text Box 1029"/>
          <p:cNvSpPr txBox="1">
            <a:spLocks noChangeArrowheads="1"/>
          </p:cNvSpPr>
          <p:nvPr userDrawn="1"/>
        </p:nvSpPr>
        <p:spPr bwMode="auto">
          <a:xfrm>
            <a:off x="381000" y="1271589"/>
            <a:ext cx="838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300" dirty="0">
                <a:solidFill>
                  <a:prstClr val="black"/>
                </a:solidFill>
                <a:latin typeface="Franklin Gothic Book" panose="020B0503020102020204" pitchFamily="34" charset="0"/>
              </a:rPr>
              <a:t>Innovate, Accelerate, Thrive – The Air Force at 75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33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Slide Number Placeholder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4C3C-886D-4FFF-A41E-08645104881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7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98DB-B47C-4AEE-AA7D-71FFFE12B9F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0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291A-4DDB-4C62-AAF2-E98885C9970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6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4" y="1504950"/>
            <a:ext cx="4122737" cy="4743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7DF0-AFD3-4345-B9BD-7762D0282F6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4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8BF5-88D8-4569-A88A-BE35728C72F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F9B-EB1D-4095-B228-74CB717B9C3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A254-D854-4DCC-BAC5-FF2A4718231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8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AD3B-768A-48C4-82EE-A8A30527D2C6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96AB-AE72-4701-979F-4346341959F2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0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9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6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5B47-B294-48F2-A1B6-D561851E30E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9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53A4-2A72-4297-A239-DCD13BFC992C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200150"/>
            <a:ext cx="425196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200150"/>
            <a:ext cx="425196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2B38-487F-481A-B410-2098B1AF2332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8599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FD47-82EE-486B-B931-3DA61978C498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1-CDE8-4069-9367-CCF09865C939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503B-94FD-4254-9E84-7CF92B8E7EB0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C5DE-5B2F-4287-B701-E86124528FC1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DE1D-427C-44FF-8316-7851B8B46F27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48" y="0"/>
            <a:ext cx="8599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" y="1200150"/>
            <a:ext cx="877824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0187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128B-FE7F-49FE-99F9-55F8E3D9026D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187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2802" y="6356352"/>
            <a:ext cx="43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10CA1AE-C872-4869-BA52-B14F60D82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74320" algn="l" defTabSz="914378" rtl="0" eaLnBrk="1" latinLnBrk="0" hangingPunct="1">
        <a:lnSpc>
          <a:spcPct val="100000"/>
        </a:lnSpc>
        <a:spcBef>
          <a:spcPts val="1050"/>
        </a:spcBef>
        <a:buClr>
          <a:srgbClr val="151C77"/>
        </a:buClr>
        <a:buSzPct val="80000"/>
        <a:buFont typeface="Wingdings" panose="05000000000000000000" pitchFamily="2" charset="2"/>
        <a:buChar char="n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74320" algn="l" defTabSz="914378" rtl="0" eaLnBrk="1" latinLnBrk="0" hangingPunct="1">
        <a:lnSpc>
          <a:spcPct val="100000"/>
        </a:lnSpc>
        <a:spcBef>
          <a:spcPts val="525"/>
        </a:spcBef>
        <a:buClr>
          <a:srgbClr val="151C77"/>
        </a:buClr>
        <a:buSzPct val="80000"/>
        <a:buFont typeface="Wingdings" panose="05000000000000000000" pitchFamily="2" charset="2"/>
        <a:buChar char="q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914378" rtl="0" eaLnBrk="1" latinLnBrk="0" hangingPunct="1">
        <a:lnSpc>
          <a:spcPct val="100000"/>
        </a:lnSpc>
        <a:spcBef>
          <a:spcPts val="525"/>
        </a:spcBef>
        <a:buClr>
          <a:srgbClr val="151C77"/>
        </a:buClr>
        <a:buSzPct val="90000"/>
        <a:buFont typeface="Symbol" panose="05050102010706020507" pitchFamily="18" charset="2"/>
        <a:buChar char="-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03020" indent="-274320" algn="l" defTabSz="914378" rtl="0" eaLnBrk="1" latinLnBrk="0" hangingPunct="1">
        <a:lnSpc>
          <a:spcPct val="100000"/>
        </a:lnSpc>
        <a:spcBef>
          <a:spcPts val="525"/>
        </a:spcBef>
        <a:buClr>
          <a:srgbClr val="151C77"/>
        </a:buClr>
        <a:buSzPct val="90000"/>
        <a:buFont typeface="Symbol" panose="05050102010706020507" pitchFamily="18" charset="2"/>
        <a:buChar char="-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74320" algn="l" defTabSz="914378" rtl="0" eaLnBrk="1" latinLnBrk="0" hangingPunct="1">
        <a:lnSpc>
          <a:spcPct val="100000"/>
        </a:lnSpc>
        <a:spcBef>
          <a:spcPts val="525"/>
        </a:spcBef>
        <a:buClr>
          <a:srgbClr val="151C77"/>
        </a:buClr>
        <a:buSzPct val="90000"/>
        <a:buFont typeface="Symbol" panose="05050102010706020507" pitchFamily="18" charset="2"/>
        <a:buChar char="-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72FF450-E729-4E42-A26E-B154823BC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029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1030" name="Picture 10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488"/>
            <a:ext cx="1063626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6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46050"/>
            <a:ext cx="95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443038" y="76200"/>
            <a:ext cx="6367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541036"/>
            <a:ext cx="9144000" cy="184666"/>
          </a:xfrm>
          <a:prstGeom prst="rect">
            <a:avLst/>
          </a:prstGeom>
        </p:spPr>
        <p:txBody>
          <a:bodyPr tIns="0" bIns="0" anchor="ctr">
            <a:spAutoFit/>
          </a:bodyPr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600" b="1" i="1" kern="1200" spc="4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Innovate, Accelerate, Thrive – The Air Force at 75</a:t>
            </a:r>
          </a:p>
        </p:txBody>
      </p:sp>
    </p:spTree>
    <p:extLst>
      <p:ext uri="{BB962C8B-B14F-4D97-AF65-F5344CB8AC3E}">
        <p14:creationId xmlns:p14="http://schemas.microsoft.com/office/powerpoint/2010/main" val="21528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151C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151C7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151C7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151C7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151C77"/>
          </a:solidFill>
          <a:latin typeface="Arial" charset="0"/>
        </a:defRPr>
      </a:lvl5pPr>
      <a:lvl6pPr marL="3429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6pPr>
      <a:lvl7pPr marL="6858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7pPr>
      <a:lvl8pPr marL="10287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8pPr>
      <a:lvl9pPr marL="13716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9pPr>
    </p:titleStyle>
    <p:bodyStyle>
      <a:lvl1pPr marL="214313" indent="-21431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16731" indent="-211931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</a:defRPr>
      </a:lvl2pPr>
      <a:lvl3pPr marL="770335" indent="-167879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saf.dps.mil/sites/10194/SitePages/Home.aspx" TargetMode="External"/><Relationship Id="rId13" Type="http://schemas.openxmlformats.org/officeDocument/2006/relationships/hyperlink" Target="https://lms-jets.cce.af.mil/moodle" TargetMode="External"/><Relationship Id="rId3" Type="http://schemas.openxmlformats.org/officeDocument/2006/relationships/hyperlink" Target="https://app.mil.powerbigov.us/Redirect?action=OpenApp&amp;appId=afbcea23-05f0-4453-bd71-86bde5937ddf&amp;ctid=8331b18d-2d87-48ef-a35f-ac8818ebf9b4" TargetMode="External"/><Relationship Id="rId7" Type="http://schemas.openxmlformats.org/officeDocument/2006/relationships/hyperlink" Target="https://usaf.dps.mil/sites/11098/af-fm-xf-01/sitepages/saf%20fmf%20affso%20home.aspx" TargetMode="External"/><Relationship Id="rId12" Type="http://schemas.openxmlformats.org/officeDocument/2006/relationships/hyperlink" Target="https://www.milsuite.mil/book/groups/service-now" TargetMode="External"/><Relationship Id="rId2" Type="http://schemas.openxmlformats.org/officeDocument/2006/relationships/hyperlink" Target="https://app.mil.powerbigov.us/Redirect?action=OpenApp&amp;appId=9af7d117-e76f-40a0-a674-f2ee29d46cfb&amp;ctid=8331b18d-2d87-48ef-a35f-ac8818ebf9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d.teams.microsoft.us/l/team/19%3adod%3a63042e6687a24b34bd5c11c98d7c70d1%40thread.tacv2/conversations?groupId=118c6667-e0f2-4a50-b254-d5bf98580d7c&amp;tenantId=8331b18d-2d87-48ef-a35f-ac8818ebf9b4" TargetMode="External"/><Relationship Id="rId11" Type="http://schemas.openxmlformats.org/officeDocument/2006/relationships/hyperlink" Target="https://www.milsuite.mil/book/groups/afaoc-fm-systems-training" TargetMode="External"/><Relationship Id="rId5" Type="http://schemas.openxmlformats.org/officeDocument/2006/relationships/hyperlink" Target="https://dod.teams.microsoft.us/l/team/19%3adod%3a36cf3c9ec65b4ac188becd542acef976%40thread.tacv2/conversations?groupId=626cc322-4776-4a51-8bda-0f8b4482665c&amp;tenantId=8331b18d-2d87-48ef-a35f-ac8818ebf9b4" TargetMode="External"/><Relationship Id="rId10" Type="http://schemas.openxmlformats.org/officeDocument/2006/relationships/hyperlink" Target="https://www.milsuite.mil/book/groups/legacy-helpdesk" TargetMode="External"/><Relationship Id="rId4" Type="http://schemas.openxmlformats.org/officeDocument/2006/relationships/hyperlink" Target="https://www.milsuite.mil/book/groups/afaoc-data-analytics" TargetMode="External"/><Relationship Id="rId9" Type="http://schemas.openxmlformats.org/officeDocument/2006/relationships/hyperlink" Target="https://www.milsuite.mil/book/groups/deams/blog/2022/03/14/afaoc-mcsme-new-target-load-accuracy-tool" TargetMode="External"/><Relationship Id="rId14" Type="http://schemas.openxmlformats.org/officeDocument/2006/relationships/hyperlink" Target="https://usaf.dps.mil/sites/10194/AFAOC_FM_Systems_Training/SitePages/FM-Training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AFAOC Data Analytics: </a:t>
            </a:r>
            <a:br>
              <a:rPr lang="en-US" altLang="en-US" dirty="0"/>
            </a:br>
            <a:r>
              <a:rPr lang="en-US" altLang="en-US" dirty="0"/>
              <a:t>Leveraging Business Intelligence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289822" y="4847035"/>
            <a:ext cx="44731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Josh </a:t>
            </a:r>
            <a:r>
              <a:rPr kumimoji="0" lang="en-US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Johnson,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Contractor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SAF/FMF AFAOC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July 2023</a:t>
            </a:r>
            <a:endParaRPr kumimoji="0" lang="en-US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4160-B3B1-C362-EB8E-7F6F6393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0"/>
            <a:ext cx="8599932" cy="1070239"/>
          </a:xfrm>
        </p:spPr>
        <p:txBody>
          <a:bodyPr/>
          <a:lstStyle/>
          <a:p>
            <a:pPr defTabSz="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b="1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AFAOC Data &amp; Analytics Team</a:t>
            </a:r>
            <a:br>
              <a:rPr lang="en-US" sz="360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80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Goal, Vision, and Ways to Success!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FCFDC-34FA-A7ED-D112-2DAEF3FDA5AB}"/>
              </a:ext>
            </a:extLst>
          </p:cNvPr>
          <p:cNvSpPr txBox="1"/>
          <p:nvPr/>
        </p:nvSpPr>
        <p:spPr>
          <a:xfrm>
            <a:off x="389299" y="4229385"/>
            <a:ext cx="4043331" cy="21835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/>
            <a:r>
              <a:rPr lang="en-US" b="1">
                <a:solidFill>
                  <a:srgbClr val="0070C0"/>
                </a:solidFill>
                <a:latin typeface="Arial" panose="020B0604020202020204"/>
              </a:rPr>
              <a:t>Subject Matter Expert</a:t>
            </a:r>
          </a:p>
          <a:p>
            <a:pPr defTabSz="342900"/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Analytical efforts that lack subject matter expertise will be inherently slower, usually leading to increased costs and decreased effectiveness</a:t>
            </a:r>
          </a:p>
          <a:p>
            <a:pPr defTabSz="342900"/>
            <a:endParaRPr lang="en-US" sz="120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r>
              <a:rPr lang="en-US" b="1">
                <a:solidFill>
                  <a:srgbClr val="0070C0"/>
                </a:solidFill>
                <a:latin typeface="Arial" panose="020B0604020202020204"/>
              </a:rPr>
              <a:t>Scalability</a:t>
            </a:r>
          </a:p>
          <a:p>
            <a:pPr defTabSz="342900"/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The ability to look forward and see a path for a multitude of different data sets for countless different systems, all in different file formats, is a necessity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51BB1B-4503-E378-73EF-C0C4F8FC6044}"/>
              </a:ext>
            </a:extLst>
          </p:cNvPr>
          <p:cNvSpPr/>
          <p:nvPr/>
        </p:nvSpPr>
        <p:spPr bwMode="auto">
          <a:xfrm>
            <a:off x="389300" y="1236041"/>
            <a:ext cx="8365402" cy="77848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7C0A6-F1B6-9F85-CAC7-38462BF0EE43}"/>
              </a:ext>
            </a:extLst>
          </p:cNvPr>
          <p:cNvSpPr txBox="1"/>
          <p:nvPr/>
        </p:nvSpPr>
        <p:spPr>
          <a:xfrm>
            <a:off x="389299" y="1278433"/>
            <a:ext cx="8365401" cy="9327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/>
            <a:r>
              <a:rPr lang="en-US" b="1">
                <a:solidFill>
                  <a:srgbClr val="FFFFFF"/>
                </a:solidFill>
                <a:latin typeface="Arial" panose="020B0604020202020204"/>
              </a:rPr>
              <a:t>GOAL</a:t>
            </a:r>
          </a:p>
          <a:p>
            <a:pPr algn="ctr" defTabSz="342900"/>
            <a:r>
              <a:rPr lang="en-US" sz="1100">
                <a:solidFill>
                  <a:srgbClr val="FFFFFF"/>
                </a:solidFill>
                <a:latin typeface="Arial" panose="020B0604020202020204"/>
              </a:rPr>
              <a:t>Utilize technology and subject matter expertise to create value for the Air Force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7253E2-CA25-6DC7-AEC5-5F3C4BFF5D38}"/>
              </a:ext>
            </a:extLst>
          </p:cNvPr>
          <p:cNvSpPr/>
          <p:nvPr/>
        </p:nvSpPr>
        <p:spPr bwMode="auto">
          <a:xfrm>
            <a:off x="393605" y="2077342"/>
            <a:ext cx="8365402" cy="827927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540A7-2A6D-168A-D801-8160A54AA6E5}"/>
              </a:ext>
            </a:extLst>
          </p:cNvPr>
          <p:cNvSpPr txBox="1"/>
          <p:nvPr/>
        </p:nvSpPr>
        <p:spPr>
          <a:xfrm>
            <a:off x="444068" y="2147827"/>
            <a:ext cx="8365401" cy="9327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/>
            <a:r>
              <a:rPr lang="en-US" b="1">
                <a:solidFill>
                  <a:srgbClr val="FFFFFF"/>
                </a:solidFill>
                <a:latin typeface="Arial" panose="020B0604020202020204"/>
              </a:rPr>
              <a:t>VISION</a:t>
            </a:r>
          </a:p>
          <a:p>
            <a:pPr algn="ctr" defTabSz="342900"/>
            <a:r>
              <a:rPr lang="en-US" sz="1100">
                <a:solidFill>
                  <a:srgbClr val="FFFFFF"/>
                </a:solidFill>
                <a:latin typeface="Arial" panose="020B0604020202020204"/>
              </a:rPr>
              <a:t>Be the premier analytical organization within the Air Force Financial  Management community; Force multiplier externally, efficiency driver internally, and partner development for shared success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8133B34-E0F7-74C8-1A8E-A560CD68AE83}"/>
              </a:ext>
            </a:extLst>
          </p:cNvPr>
          <p:cNvGrpSpPr/>
          <p:nvPr/>
        </p:nvGrpSpPr>
        <p:grpSpPr>
          <a:xfrm>
            <a:off x="389298" y="3234392"/>
            <a:ext cx="8280802" cy="997734"/>
            <a:chOff x="406307" y="5227986"/>
            <a:chExt cx="8280802" cy="110109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AFAB40-79FD-F3A2-6558-C98C63FE3202}"/>
                </a:ext>
              </a:extLst>
            </p:cNvPr>
            <p:cNvSpPr/>
            <p:nvPr/>
          </p:nvSpPr>
          <p:spPr>
            <a:xfrm>
              <a:off x="406307" y="5553572"/>
              <a:ext cx="1293845" cy="426380"/>
            </a:xfrm>
            <a:custGeom>
              <a:avLst/>
              <a:gdLst>
                <a:gd name="connsiteX0" fmla="*/ 0 w 1293845"/>
                <a:gd name="connsiteY0" fmla="*/ 0 h 426380"/>
                <a:gd name="connsiteX1" fmla="*/ 1293845 w 1293845"/>
                <a:gd name="connsiteY1" fmla="*/ 0 h 426380"/>
                <a:gd name="connsiteX2" fmla="*/ 1293845 w 1293845"/>
                <a:gd name="connsiteY2" fmla="*/ 426380 h 426380"/>
                <a:gd name="connsiteX3" fmla="*/ 0 w 1293845"/>
                <a:gd name="connsiteY3" fmla="*/ 426380 h 426380"/>
                <a:gd name="connsiteX4" fmla="*/ 0 w 1293845"/>
                <a:gd name="connsiteY4" fmla="*/ 0 h 42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845" h="426380">
                  <a:moveTo>
                    <a:pt x="0" y="0"/>
                  </a:moveTo>
                  <a:lnTo>
                    <a:pt x="1293845" y="0"/>
                  </a:lnTo>
                  <a:lnTo>
                    <a:pt x="1293845" y="426380"/>
                  </a:lnTo>
                  <a:lnTo>
                    <a:pt x="0" y="4263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Subject Matter Expertise</a:t>
              </a:r>
            </a:p>
          </p:txBody>
        </p:sp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DFC756D4-A37D-98B1-B519-B3945399E172}"/>
                </a:ext>
              </a:extLst>
            </p:cNvPr>
            <p:cNvSpPr/>
            <p:nvPr/>
          </p:nvSpPr>
          <p:spPr>
            <a:xfrm>
              <a:off x="1748083" y="5302925"/>
              <a:ext cx="474980" cy="906788"/>
            </a:xfrm>
            <a:prstGeom prst="chevron">
              <a:avLst>
                <a:gd name="adj" fmla="val 62310"/>
              </a:avLst>
            </a:prstGeom>
            <a:solidFill>
              <a:srgbClr val="0C2D8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Arrow: Chevron 74">
              <a:extLst>
                <a:ext uri="{FF2B5EF4-FFF2-40B4-BE49-F238E27FC236}">
                  <a16:creationId xmlns:a16="http://schemas.microsoft.com/office/drawing/2014/main" id="{0F4E2A0A-C3F2-B0D1-21D4-FF92E9B1CB83}"/>
                </a:ext>
              </a:extLst>
            </p:cNvPr>
            <p:cNvSpPr/>
            <p:nvPr/>
          </p:nvSpPr>
          <p:spPr>
            <a:xfrm>
              <a:off x="3518463" y="5302925"/>
              <a:ext cx="474980" cy="906788"/>
            </a:xfrm>
            <a:prstGeom prst="chevron">
              <a:avLst>
                <a:gd name="adj" fmla="val 62310"/>
              </a:avLst>
            </a:prstGeom>
            <a:solidFill>
              <a:srgbClr val="0C2D8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Arrow: Chevron 76">
              <a:extLst>
                <a:ext uri="{FF2B5EF4-FFF2-40B4-BE49-F238E27FC236}">
                  <a16:creationId xmlns:a16="http://schemas.microsoft.com/office/drawing/2014/main" id="{4D4FDE2D-8513-86ED-FCB5-31B659FBA830}"/>
                </a:ext>
              </a:extLst>
            </p:cNvPr>
            <p:cNvSpPr/>
            <p:nvPr/>
          </p:nvSpPr>
          <p:spPr>
            <a:xfrm>
              <a:off x="5288843" y="5302925"/>
              <a:ext cx="474980" cy="906788"/>
            </a:xfrm>
            <a:prstGeom prst="chevron">
              <a:avLst>
                <a:gd name="adj" fmla="val 62310"/>
              </a:avLst>
            </a:prstGeom>
            <a:solidFill>
              <a:srgbClr val="0C2D8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5C42B03A-F3D4-7E1E-957E-00EB537BDCFE}"/>
                </a:ext>
              </a:extLst>
            </p:cNvPr>
            <p:cNvSpPr/>
            <p:nvPr/>
          </p:nvSpPr>
          <p:spPr>
            <a:xfrm>
              <a:off x="7059223" y="5302925"/>
              <a:ext cx="474980" cy="906788"/>
            </a:xfrm>
            <a:prstGeom prst="chevron">
              <a:avLst>
                <a:gd name="adj" fmla="val 62310"/>
              </a:avLst>
            </a:prstGeom>
            <a:solidFill>
              <a:srgbClr val="0C2D8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4973D8F-6754-ABA6-6619-416CA04B81DC}"/>
                </a:ext>
              </a:extLst>
            </p:cNvPr>
            <p:cNvSpPr/>
            <p:nvPr/>
          </p:nvSpPr>
          <p:spPr>
            <a:xfrm>
              <a:off x="7586019" y="5227986"/>
              <a:ext cx="1101090" cy="1101090"/>
            </a:xfrm>
            <a:custGeom>
              <a:avLst/>
              <a:gdLst>
                <a:gd name="connsiteX0" fmla="*/ 0 w 1101090"/>
                <a:gd name="connsiteY0" fmla="*/ 550545 h 1101090"/>
                <a:gd name="connsiteX1" fmla="*/ 550545 w 1101090"/>
                <a:gd name="connsiteY1" fmla="*/ 0 h 1101090"/>
                <a:gd name="connsiteX2" fmla="*/ 1101090 w 1101090"/>
                <a:gd name="connsiteY2" fmla="*/ 550545 h 1101090"/>
                <a:gd name="connsiteX3" fmla="*/ 550545 w 1101090"/>
                <a:gd name="connsiteY3" fmla="*/ 1101090 h 1101090"/>
                <a:gd name="connsiteX4" fmla="*/ 0 w 1101090"/>
                <a:gd name="connsiteY4" fmla="*/ 550545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090" h="1101090">
                  <a:moveTo>
                    <a:pt x="0" y="550545"/>
                  </a:moveTo>
                  <a:cubicBezTo>
                    <a:pt x="0" y="246487"/>
                    <a:pt x="246487" y="0"/>
                    <a:pt x="550545" y="0"/>
                  </a:cubicBezTo>
                  <a:cubicBezTo>
                    <a:pt x="854603" y="0"/>
                    <a:pt x="1101090" y="246487"/>
                    <a:pt x="1101090" y="550545"/>
                  </a:cubicBezTo>
                  <a:cubicBezTo>
                    <a:pt x="1101090" y="854603"/>
                    <a:pt x="854603" y="1101090"/>
                    <a:pt x="550545" y="1101090"/>
                  </a:cubicBezTo>
                  <a:cubicBezTo>
                    <a:pt x="246487" y="1101090"/>
                    <a:pt x="0" y="854603"/>
                    <a:pt x="0" y="5505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251" tIns="161251" rIns="161251" bIns="161251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rgbClr val="FFFFFF"/>
                  </a:solidFill>
                  <a:latin typeface="Arial" panose="020B0604020202020204"/>
                </a:rPr>
                <a:t>Success</a:t>
              </a: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7215B6-8462-0780-B139-94CA227EA973}"/>
                </a:ext>
              </a:extLst>
            </p:cNvPr>
            <p:cNvSpPr/>
            <p:nvPr/>
          </p:nvSpPr>
          <p:spPr>
            <a:xfrm>
              <a:off x="5815639" y="5553572"/>
              <a:ext cx="1293845" cy="426380"/>
            </a:xfrm>
            <a:custGeom>
              <a:avLst/>
              <a:gdLst>
                <a:gd name="connsiteX0" fmla="*/ 0 w 1293845"/>
                <a:gd name="connsiteY0" fmla="*/ 0 h 426380"/>
                <a:gd name="connsiteX1" fmla="*/ 1293845 w 1293845"/>
                <a:gd name="connsiteY1" fmla="*/ 0 h 426380"/>
                <a:gd name="connsiteX2" fmla="*/ 1293845 w 1293845"/>
                <a:gd name="connsiteY2" fmla="*/ 426380 h 426380"/>
                <a:gd name="connsiteX3" fmla="*/ 0 w 1293845"/>
                <a:gd name="connsiteY3" fmla="*/ 426380 h 426380"/>
                <a:gd name="connsiteX4" fmla="*/ 0 w 1293845"/>
                <a:gd name="connsiteY4" fmla="*/ 0 h 42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845" h="426380">
                  <a:moveTo>
                    <a:pt x="0" y="0"/>
                  </a:moveTo>
                  <a:lnTo>
                    <a:pt x="1293845" y="0"/>
                  </a:lnTo>
                  <a:lnTo>
                    <a:pt x="1293845" y="426380"/>
                  </a:lnTo>
                  <a:lnTo>
                    <a:pt x="0" y="4263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Efficiency</a:t>
              </a: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6E06A2B-E1C3-A234-9AA9-A3A6AFECC2E1}"/>
                </a:ext>
              </a:extLst>
            </p:cNvPr>
            <p:cNvSpPr/>
            <p:nvPr/>
          </p:nvSpPr>
          <p:spPr>
            <a:xfrm>
              <a:off x="4045259" y="5553572"/>
              <a:ext cx="1293845" cy="426380"/>
            </a:xfrm>
            <a:custGeom>
              <a:avLst/>
              <a:gdLst>
                <a:gd name="connsiteX0" fmla="*/ 0 w 1293845"/>
                <a:gd name="connsiteY0" fmla="*/ 0 h 426380"/>
                <a:gd name="connsiteX1" fmla="*/ 1293845 w 1293845"/>
                <a:gd name="connsiteY1" fmla="*/ 0 h 426380"/>
                <a:gd name="connsiteX2" fmla="*/ 1293845 w 1293845"/>
                <a:gd name="connsiteY2" fmla="*/ 426380 h 426380"/>
                <a:gd name="connsiteX3" fmla="*/ 0 w 1293845"/>
                <a:gd name="connsiteY3" fmla="*/ 426380 h 426380"/>
                <a:gd name="connsiteX4" fmla="*/ 0 w 1293845"/>
                <a:gd name="connsiteY4" fmla="*/ 0 h 42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845" h="426380">
                  <a:moveTo>
                    <a:pt x="0" y="0"/>
                  </a:moveTo>
                  <a:lnTo>
                    <a:pt x="1293845" y="0"/>
                  </a:lnTo>
                  <a:lnTo>
                    <a:pt x="1293845" y="426380"/>
                  </a:lnTo>
                  <a:lnTo>
                    <a:pt x="0" y="4263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Scope Complexity</a:t>
              </a: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DC6B85C-467A-D967-2027-425CF4713488}"/>
                </a:ext>
              </a:extLst>
            </p:cNvPr>
            <p:cNvSpPr/>
            <p:nvPr/>
          </p:nvSpPr>
          <p:spPr>
            <a:xfrm>
              <a:off x="2330169" y="5553572"/>
              <a:ext cx="1293845" cy="426380"/>
            </a:xfrm>
            <a:custGeom>
              <a:avLst/>
              <a:gdLst>
                <a:gd name="connsiteX0" fmla="*/ 0 w 1293845"/>
                <a:gd name="connsiteY0" fmla="*/ 0 h 426380"/>
                <a:gd name="connsiteX1" fmla="*/ 1293845 w 1293845"/>
                <a:gd name="connsiteY1" fmla="*/ 0 h 426380"/>
                <a:gd name="connsiteX2" fmla="*/ 1293845 w 1293845"/>
                <a:gd name="connsiteY2" fmla="*/ 426380 h 426380"/>
                <a:gd name="connsiteX3" fmla="*/ 0 w 1293845"/>
                <a:gd name="connsiteY3" fmla="*/ 426380 h 426380"/>
                <a:gd name="connsiteX4" fmla="*/ 0 w 1293845"/>
                <a:gd name="connsiteY4" fmla="*/ 0 h 42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845" h="426380">
                  <a:moveTo>
                    <a:pt x="0" y="0"/>
                  </a:moveTo>
                  <a:lnTo>
                    <a:pt x="1293845" y="0"/>
                  </a:lnTo>
                  <a:lnTo>
                    <a:pt x="1293845" y="426380"/>
                  </a:lnTo>
                  <a:lnTo>
                    <a:pt x="0" y="42638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Scalability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C0A455DF-07F7-25AC-307B-2CA4914B8C2F}"/>
              </a:ext>
            </a:extLst>
          </p:cNvPr>
          <p:cNvSpPr txBox="1"/>
          <p:nvPr/>
        </p:nvSpPr>
        <p:spPr>
          <a:xfrm>
            <a:off x="4432630" y="4230366"/>
            <a:ext cx="4043331" cy="1972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/>
            <a:r>
              <a:rPr lang="en-US" b="1">
                <a:solidFill>
                  <a:srgbClr val="0070C0"/>
                </a:solidFill>
                <a:latin typeface="Arial" panose="020B0604020202020204"/>
              </a:rPr>
              <a:t>Scope Complexity</a:t>
            </a:r>
          </a:p>
          <a:p>
            <a:pPr defTabSz="342900"/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The inability to properly scale leads to costly solutions, longer lead times, and inevitably higher sustainment costs</a:t>
            </a:r>
          </a:p>
          <a:p>
            <a:pPr defTabSz="342900"/>
            <a:endParaRPr lang="en-US" sz="120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r>
              <a:rPr lang="en-US" b="1">
                <a:solidFill>
                  <a:srgbClr val="0070C0"/>
                </a:solidFill>
                <a:latin typeface="Arial" panose="020B0604020202020204"/>
              </a:rPr>
              <a:t>Efficiency</a:t>
            </a:r>
          </a:p>
          <a:p>
            <a:pPr defTabSz="342900"/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Agile is not a noun - we are a highly responsive team</a:t>
            </a:r>
          </a:p>
          <a:p>
            <a:pPr defTabSz="342900"/>
            <a:endParaRPr lang="en-US" sz="120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20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D4C7D15-7A14-EAFA-3555-2F1779B3F959}"/>
              </a:ext>
            </a:extLst>
          </p:cNvPr>
          <p:cNvSpPr/>
          <p:nvPr/>
        </p:nvSpPr>
        <p:spPr bwMode="auto">
          <a:xfrm>
            <a:off x="389298" y="3016728"/>
            <a:ext cx="8365402" cy="3174521"/>
          </a:xfrm>
          <a:prstGeom prst="rect">
            <a:avLst/>
          </a:prstGeom>
          <a:noFill/>
          <a:ln w="28575" cap="flat" cmpd="sng" algn="ctr">
            <a:solidFill>
              <a:srgbClr val="0066CC">
                <a:alpha val="6313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52FFC-590D-4AF3-C204-E1CD1A1B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2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89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110373-70D3-129A-8DBC-31E1D4A0D4C7}"/>
              </a:ext>
            </a:extLst>
          </p:cNvPr>
          <p:cNvSpPr/>
          <p:nvPr/>
        </p:nvSpPr>
        <p:spPr>
          <a:xfrm>
            <a:off x="5203177" y="1518044"/>
            <a:ext cx="2712999" cy="2712999"/>
          </a:xfrm>
          <a:custGeom>
            <a:avLst/>
            <a:gdLst>
              <a:gd name="connsiteX0" fmla="*/ 0 w 2712999"/>
              <a:gd name="connsiteY0" fmla="*/ 1356500 h 2712999"/>
              <a:gd name="connsiteX1" fmla="*/ 1356500 w 2712999"/>
              <a:gd name="connsiteY1" fmla="*/ 0 h 2712999"/>
              <a:gd name="connsiteX2" fmla="*/ 2713000 w 2712999"/>
              <a:gd name="connsiteY2" fmla="*/ 1356500 h 2712999"/>
              <a:gd name="connsiteX3" fmla="*/ 1356500 w 2712999"/>
              <a:gd name="connsiteY3" fmla="*/ 2713000 h 2712999"/>
              <a:gd name="connsiteX4" fmla="*/ 0 w 2712999"/>
              <a:gd name="connsiteY4" fmla="*/ 1356500 h 27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99" h="2712999">
                <a:moveTo>
                  <a:pt x="0" y="1356500"/>
                </a:moveTo>
                <a:cubicBezTo>
                  <a:pt x="0" y="607326"/>
                  <a:pt x="607326" y="0"/>
                  <a:pt x="1356500" y="0"/>
                </a:cubicBezTo>
                <a:cubicBezTo>
                  <a:pt x="2105674" y="0"/>
                  <a:pt x="2713000" y="607326"/>
                  <a:pt x="2713000" y="1356500"/>
                </a:cubicBezTo>
                <a:cubicBezTo>
                  <a:pt x="2713000" y="2105674"/>
                  <a:pt x="2105674" y="2713000"/>
                  <a:pt x="1356500" y="2713000"/>
                </a:cubicBezTo>
                <a:cubicBezTo>
                  <a:pt x="607326" y="2713000"/>
                  <a:pt x="0" y="2105674"/>
                  <a:pt x="0" y="1356500"/>
                </a:cubicBezTo>
                <a:close/>
              </a:path>
            </a:pathLst>
          </a:custGeom>
          <a:solidFill>
            <a:srgbClr val="0066CC">
              <a:alpha val="74902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1733" tIns="474775" rIns="361734" bIns="1017375" numCol="1" spcCol="1270" anchor="ctr" anchorCtr="0">
            <a:noAutofit/>
          </a:bodyPr>
          <a:lstStyle/>
          <a:p>
            <a:pPr algn="ctr" defTabSz="13334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FFFFFF"/>
                </a:solidFill>
                <a:latin typeface="Arial" panose="020B0604020202020204"/>
              </a:rPr>
              <a:t>Provides Value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7A768A-BDC5-F542-6755-8C500C47025A}"/>
              </a:ext>
            </a:extLst>
          </p:cNvPr>
          <p:cNvSpPr/>
          <p:nvPr/>
        </p:nvSpPr>
        <p:spPr>
          <a:xfrm>
            <a:off x="5952635" y="2870663"/>
            <a:ext cx="2712999" cy="2712999"/>
          </a:xfrm>
          <a:custGeom>
            <a:avLst/>
            <a:gdLst>
              <a:gd name="connsiteX0" fmla="*/ 0 w 2712999"/>
              <a:gd name="connsiteY0" fmla="*/ 1356500 h 2712999"/>
              <a:gd name="connsiteX1" fmla="*/ 1356500 w 2712999"/>
              <a:gd name="connsiteY1" fmla="*/ 0 h 2712999"/>
              <a:gd name="connsiteX2" fmla="*/ 2713000 w 2712999"/>
              <a:gd name="connsiteY2" fmla="*/ 1356500 h 2712999"/>
              <a:gd name="connsiteX3" fmla="*/ 1356500 w 2712999"/>
              <a:gd name="connsiteY3" fmla="*/ 2713000 h 2712999"/>
              <a:gd name="connsiteX4" fmla="*/ 0 w 2712999"/>
              <a:gd name="connsiteY4" fmla="*/ 1356500 h 27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99" h="2712999">
                <a:moveTo>
                  <a:pt x="0" y="1356500"/>
                </a:moveTo>
                <a:cubicBezTo>
                  <a:pt x="0" y="607326"/>
                  <a:pt x="607326" y="0"/>
                  <a:pt x="1356500" y="0"/>
                </a:cubicBezTo>
                <a:cubicBezTo>
                  <a:pt x="2105674" y="0"/>
                  <a:pt x="2713000" y="607326"/>
                  <a:pt x="2713000" y="1356500"/>
                </a:cubicBezTo>
                <a:cubicBezTo>
                  <a:pt x="2713000" y="2105674"/>
                  <a:pt x="2105674" y="2713000"/>
                  <a:pt x="1356500" y="2713000"/>
                </a:cubicBezTo>
                <a:cubicBezTo>
                  <a:pt x="607326" y="2713000"/>
                  <a:pt x="0" y="2105674"/>
                  <a:pt x="0" y="1356500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2571418"/>
              <a:satOff val="5874"/>
              <a:lumOff val="-16274"/>
              <a:alphaOff val="0"/>
            </a:schemeClr>
          </a:fillRef>
          <a:effectRef idx="2">
            <a:schemeClr val="accent5">
              <a:alpha val="50000"/>
              <a:hueOff val="2571418"/>
              <a:satOff val="5874"/>
              <a:lumOff val="-1627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29726" tIns="700858" rIns="255474" bIns="519992" numCol="1" spcCol="1270" anchor="ctr" anchorCtr="0">
            <a:noAutofit/>
          </a:bodyPr>
          <a:lstStyle/>
          <a:p>
            <a:pPr algn="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2400" b="1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400" b="1">
                <a:solidFill>
                  <a:srgbClr val="FFFFFF"/>
                </a:solidFill>
                <a:latin typeface="Arial" panose="020B0604020202020204"/>
              </a:rPr>
              <a:t>Delivers </a:t>
            </a:r>
            <a:br>
              <a:rPr lang="en-US" sz="2400" b="1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400" b="1">
                <a:solidFill>
                  <a:srgbClr val="FFFFFF"/>
                </a:solidFill>
                <a:latin typeface="Arial" panose="020B0604020202020204"/>
              </a:rPr>
              <a:t>Solution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BC8A5C7-0210-FD35-4D8C-F2AA5C53D2D8}"/>
              </a:ext>
            </a:extLst>
          </p:cNvPr>
          <p:cNvSpPr/>
          <p:nvPr/>
        </p:nvSpPr>
        <p:spPr>
          <a:xfrm>
            <a:off x="4426559" y="2870663"/>
            <a:ext cx="2712999" cy="2712999"/>
          </a:xfrm>
          <a:custGeom>
            <a:avLst/>
            <a:gdLst>
              <a:gd name="connsiteX0" fmla="*/ 0 w 2712999"/>
              <a:gd name="connsiteY0" fmla="*/ 1356500 h 2712999"/>
              <a:gd name="connsiteX1" fmla="*/ 1356500 w 2712999"/>
              <a:gd name="connsiteY1" fmla="*/ 0 h 2712999"/>
              <a:gd name="connsiteX2" fmla="*/ 2713000 w 2712999"/>
              <a:gd name="connsiteY2" fmla="*/ 1356500 h 2712999"/>
              <a:gd name="connsiteX3" fmla="*/ 1356500 w 2712999"/>
              <a:gd name="connsiteY3" fmla="*/ 2713000 h 2712999"/>
              <a:gd name="connsiteX4" fmla="*/ 0 w 2712999"/>
              <a:gd name="connsiteY4" fmla="*/ 1356500 h 27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99" h="2712999">
                <a:moveTo>
                  <a:pt x="0" y="1356500"/>
                </a:moveTo>
                <a:cubicBezTo>
                  <a:pt x="0" y="607326"/>
                  <a:pt x="607326" y="0"/>
                  <a:pt x="1356500" y="0"/>
                </a:cubicBezTo>
                <a:cubicBezTo>
                  <a:pt x="2105674" y="0"/>
                  <a:pt x="2713000" y="607326"/>
                  <a:pt x="2713000" y="1356500"/>
                </a:cubicBezTo>
                <a:cubicBezTo>
                  <a:pt x="2713000" y="2105674"/>
                  <a:pt x="2105674" y="2713000"/>
                  <a:pt x="1356500" y="2713000"/>
                </a:cubicBezTo>
                <a:cubicBezTo>
                  <a:pt x="607326" y="2713000"/>
                  <a:pt x="0" y="2105674"/>
                  <a:pt x="0" y="1356500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5142836"/>
              <a:satOff val="11748"/>
              <a:lumOff val="-32549"/>
              <a:alphaOff val="0"/>
            </a:schemeClr>
          </a:fillRef>
          <a:effectRef idx="2">
            <a:schemeClr val="accent5">
              <a:alpha val="50000"/>
              <a:hueOff val="5142836"/>
              <a:satOff val="11748"/>
              <a:lumOff val="-32549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5474" tIns="700858" rIns="829726" bIns="519992" numCol="1" spcCol="1270" anchor="ctr" anchorCtr="0">
            <a:noAutofit/>
          </a:bodyPr>
          <a:lstStyle/>
          <a:p>
            <a:pPr defTabSz="13334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FFFFFF"/>
                </a:solidFill>
                <a:latin typeface="Arial" panose="020B0604020202020204"/>
              </a:rPr>
              <a:t>Original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84048" y="1"/>
            <a:ext cx="8599932" cy="1070793"/>
          </a:xfrm>
        </p:spPr>
        <p:txBody>
          <a:bodyPr/>
          <a:lstStyle/>
          <a:p>
            <a:r>
              <a:rPr lang="en-US" sz="3000" b="1">
                <a:solidFill>
                  <a:srgbClr val="000000"/>
                </a:solidFill>
                <a:latin typeface="Arial" panose="020B0604020202020204"/>
              </a:rPr>
              <a:t>AFAOC Data &amp; Analytics Team</a:t>
            </a:r>
            <a:br>
              <a:rPr lang="en-US" sz="36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800">
                <a:solidFill>
                  <a:srgbClr val="000000"/>
                </a:solidFill>
                <a:latin typeface="Arial" panose="020B0604020202020204"/>
              </a:rPr>
              <a:t>Defining Innovation</a:t>
            </a:r>
            <a:endParaRPr lang="en-US" altLang="en-US" i="0"/>
          </a:p>
        </p:txBody>
      </p:sp>
      <p:sp>
        <p:nvSpPr>
          <p:cNvPr id="18436" name="Content Placeholder 5"/>
          <p:cNvSpPr>
            <a:spLocks noGrp="1"/>
          </p:cNvSpPr>
          <p:nvPr>
            <p:ph sz="half" idx="1"/>
          </p:nvPr>
        </p:nvSpPr>
        <p:spPr>
          <a:xfrm>
            <a:off x="300449" y="1505907"/>
            <a:ext cx="5171331" cy="5020618"/>
          </a:xfrm>
        </p:spPr>
        <p:txBody>
          <a:bodyPr/>
          <a:lstStyle/>
          <a:p>
            <a:r>
              <a:rPr lang="en-US" altLang="en-US" sz="1600"/>
              <a:t>3 Qualities to be Innovative: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400">
                <a:solidFill>
                  <a:srgbClr val="0070C0"/>
                </a:solidFill>
              </a:rPr>
              <a:t>Original</a:t>
            </a:r>
            <a:endParaRPr lang="en-US" altLang="en-US" sz="1400">
              <a:solidFill>
                <a:srgbClr val="0070C0"/>
              </a:solidFill>
              <a:cs typeface="Arial"/>
            </a:endParaRPr>
          </a:p>
          <a:p>
            <a:pPr lvl="2">
              <a:buFontTx/>
              <a:buChar char="-"/>
            </a:pPr>
            <a:r>
              <a:rPr lang="en-US" altLang="en-US" sz="1200" b="0"/>
              <a:t>If not original, then it would be optimization or improvement</a:t>
            </a:r>
            <a:endParaRPr lang="en-US" altLang="en-US" sz="1200" b="0">
              <a:cs typeface="Arial"/>
            </a:endParaRPr>
          </a:p>
          <a:p>
            <a:pPr lvl="2">
              <a:buFontTx/>
              <a:buChar char="-"/>
            </a:pPr>
            <a:r>
              <a:rPr lang="en-US" altLang="en-US" sz="1200" b="0"/>
              <a:t>Innovation implies being novel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400">
                <a:solidFill>
                  <a:srgbClr val="00B0F0"/>
                </a:solidFill>
              </a:rPr>
              <a:t>Delivers Solution</a:t>
            </a:r>
          </a:p>
          <a:p>
            <a:pPr lvl="2">
              <a:buFontTx/>
              <a:buChar char="-"/>
            </a:pPr>
            <a:r>
              <a:rPr lang="en-US" altLang="en-US" sz="1200" b="0"/>
              <a:t>If it doesn’t deliver a solution, then is it more art than innovation</a:t>
            </a:r>
            <a:endParaRPr lang="en-US" altLang="en-US" sz="1200" b="0">
              <a:cs typeface="Arial"/>
            </a:endParaRPr>
          </a:p>
          <a:p>
            <a:pPr lvl="2">
              <a:buFontTx/>
              <a:buChar char="-"/>
            </a:pPr>
            <a:r>
              <a:rPr lang="en-US" altLang="en-US" sz="1200" b="0"/>
              <a:t>Art is valuable but it doesn’t solve a problem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400">
                <a:solidFill>
                  <a:srgbClr val="0066CC"/>
                </a:solidFill>
              </a:rPr>
              <a:t>Provides Value</a:t>
            </a:r>
          </a:p>
          <a:p>
            <a:pPr lvl="2">
              <a:buFontTx/>
              <a:buChar char="-"/>
            </a:pPr>
            <a:r>
              <a:rPr lang="en-US" altLang="en-US" sz="1200" b="0"/>
              <a:t>If it doesn’t provide value, then it would just </a:t>
            </a:r>
            <a:br>
              <a:rPr lang="en-US" altLang="en-US" sz="1200" b="0"/>
            </a:br>
            <a:r>
              <a:rPr lang="en-US" altLang="en-US" sz="1200" b="0"/>
              <a:t>be an invention</a:t>
            </a:r>
          </a:p>
          <a:p>
            <a:pPr lvl="2">
              <a:buFontTx/>
              <a:buChar char="-"/>
            </a:pPr>
            <a:r>
              <a:rPr lang="en-US" altLang="en-US" sz="1200" b="0"/>
              <a:t>Inventions can lead to value but must </a:t>
            </a:r>
            <a:br>
              <a:rPr lang="en-US" altLang="en-US" sz="1200" b="0"/>
            </a:br>
            <a:r>
              <a:rPr lang="en-US" altLang="en-US" sz="1200" b="0"/>
              <a:t>be applied</a:t>
            </a:r>
            <a:endParaRPr lang="en-US" altLang="en-US" sz="1200" b="0">
              <a:cs typeface="Arial"/>
            </a:endParaRPr>
          </a:p>
          <a:p>
            <a:pPr marL="0" indent="0">
              <a:buNone/>
            </a:pPr>
            <a:endParaRPr lang="en-US" alt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6177169" y="4376042"/>
            <a:ext cx="86727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Invention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4512" y="3094184"/>
            <a:ext cx="122947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Improvement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9276" y="3094184"/>
            <a:ext cx="62982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Art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191B645-F2A0-D105-323A-BD0B2E56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797" y="3108835"/>
            <a:ext cx="1156145" cy="11121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DFF776-3F52-530E-5DE4-932CE5CFB93A}"/>
              </a:ext>
            </a:extLst>
          </p:cNvPr>
          <p:cNvSpPr txBox="1"/>
          <p:nvPr/>
        </p:nvSpPr>
        <p:spPr>
          <a:xfrm>
            <a:off x="6065163" y="3661691"/>
            <a:ext cx="98613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/>
            <a:r>
              <a:rPr lang="en-US" sz="1200" b="1">
                <a:solidFill>
                  <a:srgbClr val="FFFFFF"/>
                </a:solidFill>
                <a:latin typeface="Arial" panose="020B0604020202020204"/>
              </a:rPr>
              <a:t>Innovation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8B469-15FC-3E53-7876-0A6B261C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3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633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4" y="1325564"/>
            <a:ext cx="5125702" cy="4876428"/>
          </a:xfrm>
          <a:prstGeom prst="rect">
            <a:avLst/>
          </a:prstGeo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84048" y="-53439"/>
            <a:ext cx="8599932" cy="1131125"/>
          </a:xfrm>
        </p:spPr>
        <p:txBody>
          <a:bodyPr/>
          <a:lstStyle/>
          <a:p>
            <a:r>
              <a:rPr lang="en-US" sz="3000" b="1">
                <a:solidFill>
                  <a:srgbClr val="000000"/>
                </a:solidFill>
                <a:latin typeface="Arial" panose="020B0604020202020204"/>
              </a:rPr>
              <a:t>AFAOC Data &amp; Analytics Team</a:t>
            </a:r>
            <a:br>
              <a:rPr lang="en-US" sz="36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800">
                <a:solidFill>
                  <a:srgbClr val="000000"/>
                </a:solidFill>
                <a:latin typeface="Arial" panose="020B0604020202020204"/>
              </a:rPr>
              <a:t>The Business Intelligence Iceberg</a:t>
            </a:r>
            <a:endParaRPr lang="en-US" altLang="en-US" i="0"/>
          </a:p>
        </p:txBody>
      </p:sp>
      <p:sp>
        <p:nvSpPr>
          <p:cNvPr id="18436" name="Content Placeholder 5"/>
          <p:cNvSpPr>
            <a:spLocks noGrp="1"/>
          </p:cNvSpPr>
          <p:nvPr>
            <p:ph sz="half" idx="1"/>
          </p:nvPr>
        </p:nvSpPr>
        <p:spPr>
          <a:xfrm>
            <a:off x="5319706" y="1325563"/>
            <a:ext cx="3824294" cy="4693214"/>
          </a:xfrm>
        </p:spPr>
        <p:txBody>
          <a:bodyPr/>
          <a:lstStyle/>
          <a:p>
            <a:r>
              <a:rPr lang="en-US" altLang="en-US" sz="1400"/>
              <a:t>The tip of the iceberg! 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Often the most used but also often the least amount of effort in the process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Benefits of seeing the same iceberg</a:t>
            </a:r>
            <a:endParaRPr lang="en-US" altLang="en-US" sz="1200" b="0">
              <a:cs typeface="Arial"/>
            </a:endParaRPr>
          </a:p>
          <a:p>
            <a:pPr marL="602441" lvl="2" indent="0">
              <a:buNone/>
            </a:pPr>
            <a:r>
              <a:rPr lang="en-US" altLang="en-US" sz="1200" b="0"/>
              <a:t>- Single source of truth</a:t>
            </a:r>
            <a:endParaRPr lang="en-US" altLang="en-US" sz="1200" b="0">
              <a:cs typeface="Arial"/>
            </a:endParaRPr>
          </a:p>
          <a:p>
            <a:pPr marL="602441" lvl="2" indent="0">
              <a:buNone/>
            </a:pPr>
            <a:r>
              <a:rPr lang="en-US" altLang="en-US" sz="1200" b="0"/>
              <a:t>- Quickly share, discuss, analyze &amp; act</a:t>
            </a:r>
            <a:endParaRPr lang="en-US" altLang="en-US" sz="1200" b="0">
              <a:cs typeface="Arial"/>
            </a:endParaRPr>
          </a:p>
          <a:p>
            <a:pPr marL="602441" lvl="2" indent="0">
              <a:buNone/>
            </a:pPr>
            <a:r>
              <a:rPr lang="en-US" altLang="en-US" sz="1200" b="0"/>
              <a:t>- Technology allows this to be</a:t>
            </a:r>
            <a:br>
              <a:rPr lang="en-US" altLang="en-US" sz="1200" b="0"/>
            </a:br>
            <a:r>
              <a:rPr lang="en-US" altLang="en-US" sz="1200" b="0"/>
              <a:t>  accomplished across oceans instead </a:t>
            </a:r>
            <a:br>
              <a:rPr lang="en-US" altLang="en-US" sz="1200" b="0"/>
            </a:br>
            <a:r>
              <a:rPr lang="en-US" altLang="en-US" sz="1200" b="0"/>
              <a:t>  of over the shoulder</a:t>
            </a:r>
            <a:endParaRPr lang="en-US" altLang="en-US" sz="1200" b="0">
              <a:cs typeface="Arial"/>
            </a:endParaRPr>
          </a:p>
          <a:p>
            <a:r>
              <a:rPr lang="en-US" altLang="en-US" sz="1400"/>
              <a:t>Under the water: </a:t>
            </a:r>
            <a:br>
              <a:rPr lang="en-US" altLang="en-US" sz="1400"/>
            </a:br>
            <a:r>
              <a:rPr lang="en-US" altLang="en-US" sz="1400"/>
              <a:t>Out of sight, out of mind</a:t>
            </a:r>
            <a:endParaRPr lang="en-US" altLang="en-US" sz="140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Analysis begins with a need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Must identify the technologies available – what is the best option?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What data is required? What format?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Do we have the technical skills?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Do we have the functional knowledge?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Don’t be afraid to start again!</a:t>
            </a:r>
            <a:endParaRPr lang="en-US" altLang="en-US" sz="1200" b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21F69-924E-B82B-4FF5-37300994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4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2720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84048" y="1"/>
            <a:ext cx="8599932" cy="952995"/>
          </a:xfrm>
        </p:spPr>
        <p:txBody>
          <a:bodyPr/>
          <a:lstStyle/>
          <a:p>
            <a:r>
              <a:rPr lang="en-US" sz="3000" b="1">
                <a:solidFill>
                  <a:srgbClr val="000000"/>
                </a:solidFill>
                <a:latin typeface="Arial" panose="020B0604020202020204"/>
              </a:rPr>
              <a:t>AFAOC Data &amp; Analytics Team</a:t>
            </a:r>
            <a:br>
              <a:rPr lang="en-US" sz="36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800">
                <a:solidFill>
                  <a:srgbClr val="000000"/>
                </a:solidFill>
                <a:latin typeface="Arial" panose="020B0604020202020204"/>
              </a:rPr>
              <a:t>You WILL face hurdles along the way</a:t>
            </a:r>
            <a:endParaRPr lang="en-US" altLang="en-US"/>
          </a:p>
        </p:txBody>
      </p:sp>
      <p:sp>
        <p:nvSpPr>
          <p:cNvPr id="18436" name="Content Placeholder 5"/>
          <p:cNvSpPr>
            <a:spLocks noGrp="1"/>
          </p:cNvSpPr>
          <p:nvPr>
            <p:ph sz="half" idx="1"/>
          </p:nvPr>
        </p:nvSpPr>
        <p:spPr>
          <a:xfrm>
            <a:off x="4727630" y="1292217"/>
            <a:ext cx="4580273" cy="5215156"/>
          </a:xfrm>
        </p:spPr>
        <p:txBody>
          <a:bodyPr>
            <a:normAutofit lnSpcReduction="10000"/>
          </a:bodyPr>
          <a:lstStyle/>
          <a:p>
            <a:r>
              <a:rPr lang="en-US" altLang="en-US" sz="1400"/>
              <a:t>Integration of data from various system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Lack of a pure data warehouse or data lake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Access to source system information directly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Level of access required to encompass your audience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Scalability</a:t>
            </a:r>
          </a:p>
          <a:p>
            <a:r>
              <a:rPr lang="en-US" altLang="en-US" sz="1400">
                <a:cs typeface="Arial"/>
              </a:rPr>
              <a:t>Data Quality Issues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Lack of common data elements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Lack of functional knowledge during development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Lack of future thinking in what might be needed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Overthinking of what might be needed</a:t>
            </a:r>
          </a:p>
          <a:p>
            <a:r>
              <a:rPr lang="en-US" altLang="en-US" sz="1400">
                <a:cs typeface="Arial"/>
              </a:rPr>
              <a:t>Data Silos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Inconsistent information from disparate systems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Systems operating independent but data that is dependent</a:t>
            </a:r>
          </a:p>
          <a:p>
            <a:r>
              <a:rPr lang="en-US" altLang="en-US" sz="1400">
                <a:cs typeface="Arial"/>
              </a:rPr>
              <a:t>End User Training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BI Products requires knowledge to the audience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The best products in the world can be intuitive but full capability comes from training</a:t>
            </a:r>
          </a:p>
          <a:p>
            <a:r>
              <a:rPr lang="en-US" altLang="en-US" sz="1400">
                <a:cs typeface="Arial"/>
              </a:rPr>
              <a:t>Low Adoption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Adoption can be a sprint; sometimes it is a marathon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>
                <a:cs typeface="Arial"/>
              </a:rPr>
              <a:t>Defined UX; buy-in and feedback from all levels</a:t>
            </a:r>
          </a:p>
        </p:txBody>
      </p:sp>
      <p:pic>
        <p:nvPicPr>
          <p:cNvPr id="9" name="Picture 8" descr="A person jumping over a ladder&#10;&#10;Description automatically generated with medium confidence">
            <a:extLst>
              <a:ext uri="{FF2B5EF4-FFF2-40B4-BE49-F238E27FC236}">
                <a16:creationId xmlns:a16="http://schemas.microsoft.com/office/drawing/2014/main" id="{4FE7404D-619C-3712-99C9-4E536AC96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8" y="1325563"/>
            <a:ext cx="4488602" cy="48466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FDF94-E11C-F42E-2E55-C6B3E8E7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5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25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517463-08BE-66D4-465D-C3A2DFFFDC6D}"/>
              </a:ext>
            </a:extLst>
          </p:cNvPr>
          <p:cNvSpPr/>
          <p:nvPr/>
        </p:nvSpPr>
        <p:spPr bwMode="auto">
          <a:xfrm>
            <a:off x="380048" y="1412447"/>
            <a:ext cx="8383905" cy="3034819"/>
          </a:xfrm>
          <a:prstGeom prst="rect">
            <a:avLst/>
          </a:prstGeom>
          <a:solidFill>
            <a:srgbClr val="0070C0">
              <a:alpha val="1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783"/>
            <a:endParaRPr lang="en-US" sz="105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859530-EDBB-096B-774C-4C6A212C5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73" y="1495177"/>
            <a:ext cx="2059477" cy="11365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46EC82-10B7-E45A-968A-969BD5390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4" y="1821302"/>
            <a:ext cx="2059476" cy="1151109"/>
          </a:xfrm>
          <a:prstGeom prst="rect">
            <a:avLst/>
          </a:prstGeom>
        </p:spPr>
      </p:pic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3C382E60-FF22-50CE-7BF5-2D0B33744B3B}"/>
              </a:ext>
            </a:extLst>
          </p:cNvPr>
          <p:cNvSpPr/>
          <p:nvPr/>
        </p:nvSpPr>
        <p:spPr bwMode="auto">
          <a:xfrm>
            <a:off x="4097020" y="1760056"/>
            <a:ext cx="2011334" cy="629615"/>
          </a:xfrm>
          <a:prstGeom prst="homePlat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34E77F8D-6CB6-E170-EF81-FC557F8CED1B}"/>
              </a:ext>
            </a:extLst>
          </p:cNvPr>
          <p:cNvSpPr/>
          <p:nvPr/>
        </p:nvSpPr>
        <p:spPr bwMode="auto">
          <a:xfrm rot="5400000">
            <a:off x="7120323" y="3222488"/>
            <a:ext cx="1050078" cy="633995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9D731-DAF0-5B3A-F0FE-F5BCF873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"/>
            <a:ext cx="8599932" cy="1015245"/>
          </a:xfrm>
        </p:spPr>
        <p:txBody>
          <a:bodyPr/>
          <a:lstStyle/>
          <a:p>
            <a:r>
              <a:rPr lang="en-US" sz="3000" b="1">
                <a:solidFill>
                  <a:srgbClr val="000000"/>
                </a:solidFill>
                <a:latin typeface="Arial" panose="020B0604020202020204"/>
              </a:rPr>
              <a:t>AFAOC Data &amp; Analytics Team</a:t>
            </a:r>
            <a:br>
              <a:rPr lang="en-US" sz="36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800">
                <a:solidFill>
                  <a:srgbClr val="000000"/>
                </a:solidFill>
                <a:latin typeface="Arial" panose="020B0604020202020204"/>
              </a:rPr>
              <a:t>How the process works</a:t>
            </a:r>
            <a:endParaRPr lang="en-US" i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C44912A-E185-B5D5-B52E-3A517E957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33" y="4554850"/>
            <a:ext cx="2625555" cy="1704126"/>
          </a:xfrm>
        </p:spPr>
        <p:txBody>
          <a:bodyPr>
            <a:normAutofit fontScale="92500"/>
          </a:bodyPr>
          <a:lstStyle/>
          <a:p>
            <a:r>
              <a:rPr lang="en-US" altLang="en-US" sz="1400"/>
              <a:t>User problems 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Data availability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Data accuracy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Redundant local processes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Miscommunication through channels</a:t>
            </a:r>
            <a:endParaRPr lang="en-US" altLang="en-US" sz="1200" b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1200" b="0"/>
              <a:t>Time is not infinite</a:t>
            </a:r>
            <a:endParaRPr lang="en-US" altLang="en-US" sz="1200" b="0"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F30AF9-8D1B-CF19-4BD0-BD66F84E9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30" y="2600044"/>
            <a:ext cx="3120175" cy="1755767"/>
          </a:xfrm>
          <a:prstGeom prst="rect">
            <a:avLst/>
          </a:prstGeom>
        </p:spPr>
      </p:pic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9C474D0F-1E71-F8FC-D868-B114262ABA90}"/>
              </a:ext>
            </a:extLst>
          </p:cNvPr>
          <p:cNvSpPr txBox="1">
            <a:spLocks/>
          </p:cNvSpPr>
          <p:nvPr/>
        </p:nvSpPr>
        <p:spPr bwMode="auto">
          <a:xfrm>
            <a:off x="3087144" y="4565187"/>
            <a:ext cx="2622527" cy="11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350" b="1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160735" indent="-160735" defTabSz="342900"/>
            <a:r>
              <a:rPr lang="en-US" altLang="en-US" sz="1400" kern="0">
                <a:solidFill>
                  <a:srgbClr val="000000"/>
                </a:solidFill>
                <a:latin typeface="Arial" panose="020B0604020202020204"/>
              </a:rPr>
              <a:t>Goals</a:t>
            </a:r>
            <a:endParaRPr lang="en-US" altLang="en-US" sz="1400" kern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Innovate</a:t>
            </a:r>
            <a:endParaRPr lang="en-US" altLang="en-US" sz="1200" b="0" kern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Save time &amp; money</a:t>
            </a: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Be valuable</a:t>
            </a:r>
            <a:endParaRPr lang="en-US" altLang="en-US" sz="1200" b="0" kern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614E156F-482C-788F-2D27-B149DB02D092}"/>
              </a:ext>
            </a:extLst>
          </p:cNvPr>
          <p:cNvSpPr txBox="1">
            <a:spLocks/>
          </p:cNvSpPr>
          <p:nvPr/>
        </p:nvSpPr>
        <p:spPr bwMode="auto">
          <a:xfrm>
            <a:off x="5709671" y="4565186"/>
            <a:ext cx="3051424" cy="19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350" b="1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160735" indent="-160735" defTabSz="342900"/>
            <a:r>
              <a:rPr lang="en-US" altLang="en-US" sz="1400" kern="0">
                <a:solidFill>
                  <a:srgbClr val="000000"/>
                </a:solidFill>
                <a:latin typeface="Arial" panose="020B0604020202020204"/>
              </a:rPr>
              <a:t>Solution</a:t>
            </a:r>
            <a:endParaRPr lang="en-US" altLang="en-US" sz="1400" kern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Validated, accurate data</a:t>
            </a:r>
            <a:endParaRPr lang="en-US" altLang="en-US" sz="1200" b="0" kern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Cloud offering through Microsoft’s industry-leading </a:t>
            </a:r>
            <a:r>
              <a:rPr lang="en-US" altLang="en-US" sz="1200" b="0" kern="0" err="1">
                <a:solidFill>
                  <a:srgbClr val="000000"/>
                </a:solidFill>
                <a:latin typeface="Arial" panose="020B0604020202020204"/>
              </a:rPr>
              <a:t>PowerBI</a:t>
            </a: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 Service</a:t>
            </a:r>
            <a:endParaRPr lang="en-US" altLang="en-US" sz="1200" b="0" kern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Single source of truth</a:t>
            </a:r>
            <a:endParaRPr lang="en-US" altLang="en-US" sz="1200" b="0" kern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87548" lvl="1" indent="-158948" defTabSz="342900">
              <a:buFont typeface="Wingdings" panose="05000000000000000000" pitchFamily="2" charset="2"/>
              <a:buChar char="q"/>
            </a:pP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Scalable, flexible, brings </a:t>
            </a:r>
            <a:r>
              <a:rPr lang="en-US" altLang="en-US" sz="1200" b="0" kern="0" err="1">
                <a:solidFill>
                  <a:srgbClr val="000000"/>
                </a:solidFill>
                <a:latin typeface="Arial" panose="020B0604020202020204"/>
              </a:rPr>
              <a:t>silo’d</a:t>
            </a:r>
            <a:r>
              <a:rPr lang="en-US" altLang="en-US" sz="1200" b="0" kern="0">
                <a:solidFill>
                  <a:srgbClr val="000000"/>
                </a:solidFill>
                <a:latin typeface="Arial" panose="020B0604020202020204"/>
              </a:rPr>
              <a:t> systems together in new ways</a:t>
            </a:r>
            <a:endParaRPr lang="en-US" altLang="en-US" sz="1200" b="0" kern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C24BAF-6820-8476-F021-7EC63A283E21}"/>
              </a:ext>
            </a:extLst>
          </p:cNvPr>
          <p:cNvSpPr/>
          <p:nvPr/>
        </p:nvSpPr>
        <p:spPr bwMode="auto">
          <a:xfrm>
            <a:off x="467881" y="1492116"/>
            <a:ext cx="1176890" cy="28683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072035-C080-AF06-66F3-62CDA3D1FD2E}"/>
              </a:ext>
            </a:extLst>
          </p:cNvPr>
          <p:cNvSpPr/>
          <p:nvPr/>
        </p:nvSpPr>
        <p:spPr bwMode="auto">
          <a:xfrm>
            <a:off x="554878" y="1577341"/>
            <a:ext cx="1004538" cy="26946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903E55-6F04-56E5-B5FF-3A99A623320C}"/>
              </a:ext>
            </a:extLst>
          </p:cNvPr>
          <p:cNvGrpSpPr/>
          <p:nvPr/>
        </p:nvGrpSpPr>
        <p:grpSpPr>
          <a:xfrm>
            <a:off x="679243" y="1663034"/>
            <a:ext cx="756361" cy="2522106"/>
            <a:chOff x="580600" y="1663034"/>
            <a:chExt cx="756361" cy="2522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A4186C-5C3A-38E6-FA85-8390DC28A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80" y="2371260"/>
              <a:ext cx="302367" cy="25596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F726F9-E2EC-C301-C4FD-8270307E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79" y="2001517"/>
              <a:ext cx="302368" cy="3046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A1CA8B-8622-2E9B-EB38-410CA6BAE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9" r="1"/>
            <a:stretch/>
          </p:blipFill>
          <p:spPr>
            <a:xfrm>
              <a:off x="597793" y="3710526"/>
              <a:ext cx="716821" cy="2103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262BB9-40B5-E012-4606-52E78432A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63" y="2692339"/>
              <a:ext cx="302367" cy="275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9800C0-8D79-CE04-4814-640233A61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63" y="3033210"/>
              <a:ext cx="302368" cy="3721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EDBCD6-A03E-5894-8E5B-9A3A052CA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62" y="3971856"/>
              <a:ext cx="735831" cy="2132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A4FC43-B0FB-7CF8-D061-C70EFD20E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00" y="3480505"/>
              <a:ext cx="756361" cy="199634"/>
            </a:xfrm>
            <a:prstGeom prst="rect">
              <a:avLst/>
            </a:prstGeom>
          </p:spPr>
        </p:pic>
        <p:pic>
          <p:nvPicPr>
            <p:cNvPr id="26" name="Picture 25" descr="Logo, icon&#10;&#10;Description automatically generated">
              <a:extLst>
                <a:ext uri="{FF2B5EF4-FFF2-40B4-BE49-F238E27FC236}">
                  <a16:creationId xmlns:a16="http://schemas.microsoft.com/office/drawing/2014/main" id="{8BD14851-0DC2-A5A2-FF81-9BD223987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53" y="1663034"/>
              <a:ext cx="274888" cy="274888"/>
            </a:xfrm>
            <a:prstGeom prst="rect">
              <a:avLst/>
            </a:prstGeom>
          </p:spPr>
        </p:pic>
      </p:grp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C895CC1B-22D0-E518-1132-B5BBB9AB140B}"/>
              </a:ext>
            </a:extLst>
          </p:cNvPr>
          <p:cNvSpPr/>
          <p:nvPr/>
        </p:nvSpPr>
        <p:spPr bwMode="auto">
          <a:xfrm rot="10800000">
            <a:off x="5026188" y="3480503"/>
            <a:ext cx="2936173" cy="633995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C7827B-08DC-CB49-7C95-B53A4A29CF5A}"/>
              </a:ext>
            </a:extLst>
          </p:cNvPr>
          <p:cNvSpPr txBox="1"/>
          <p:nvPr/>
        </p:nvSpPr>
        <p:spPr>
          <a:xfrm>
            <a:off x="6138439" y="3693628"/>
            <a:ext cx="833556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/>
            <a:r>
              <a:rPr lang="en-US" sz="800" b="1">
                <a:solidFill>
                  <a:srgbClr val="FFFFFF"/>
                </a:solidFill>
                <a:latin typeface="Arial" panose="020B0604020202020204"/>
              </a:rPr>
              <a:t>SHARE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27DC81AD-0720-135B-78A5-381C0E899BD3}"/>
              </a:ext>
            </a:extLst>
          </p:cNvPr>
          <p:cNvSpPr/>
          <p:nvPr/>
        </p:nvSpPr>
        <p:spPr bwMode="auto">
          <a:xfrm>
            <a:off x="2276930" y="1760057"/>
            <a:ext cx="2749258" cy="629615"/>
          </a:xfrm>
          <a:prstGeom prst="homePlat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17CFA1AA-C7C7-2135-03D1-B2EE04E06608}"/>
              </a:ext>
            </a:extLst>
          </p:cNvPr>
          <p:cNvSpPr/>
          <p:nvPr/>
        </p:nvSpPr>
        <p:spPr bwMode="auto">
          <a:xfrm>
            <a:off x="1614191" y="1760056"/>
            <a:ext cx="992399" cy="629615"/>
          </a:xfrm>
          <a:prstGeom prst="homePlat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E9CE0-D70F-EA3C-6C26-F03B791DD8A4}"/>
              </a:ext>
            </a:extLst>
          </p:cNvPr>
          <p:cNvSpPr txBox="1"/>
          <p:nvPr/>
        </p:nvSpPr>
        <p:spPr>
          <a:xfrm>
            <a:off x="1563048" y="1968798"/>
            <a:ext cx="4849064" cy="2232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/>
            <a:r>
              <a:rPr lang="en-US" sz="800" b="1">
                <a:solidFill>
                  <a:srgbClr val="FFFFFF"/>
                </a:solidFill>
                <a:latin typeface="Arial" panose="020B0604020202020204"/>
              </a:rPr>
              <a:t>DATA COLLECT        EXTRACT - TRANSFORM - MODEL - ANALYZE          VISUALIZE</a:t>
            </a:r>
          </a:p>
          <a:p>
            <a:pPr defTabSz="342900"/>
            <a:endParaRPr lang="en-US" sz="800" b="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8CD02A-EC46-3AC2-2948-44225D00EF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25" y="2111263"/>
            <a:ext cx="2059476" cy="1147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8EAA4-2B7E-FC9B-7E18-91857C21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6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153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"/>
            <a:ext cx="8599932" cy="1059873"/>
          </a:xfrm>
        </p:spPr>
        <p:txBody>
          <a:bodyPr/>
          <a:lstStyle/>
          <a:p>
            <a:r>
              <a:rPr lang="en-US" sz="3000" b="1">
                <a:solidFill>
                  <a:srgbClr val="000000"/>
                </a:solidFill>
                <a:latin typeface="Arial" panose="020B0604020202020204"/>
              </a:rPr>
              <a:t>AFAOC Data &amp; Analytics Team</a:t>
            </a:r>
            <a:br>
              <a:rPr lang="en-US" sz="36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800">
                <a:solidFill>
                  <a:srgbClr val="000000"/>
                </a:solidFill>
                <a:latin typeface="Arial" panose="020B0604020202020204"/>
              </a:rPr>
              <a:t>What do we offer?</a:t>
            </a:r>
            <a:endParaRPr lang="en-US" i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9314"/>
          <a:stretch/>
        </p:blipFill>
        <p:spPr>
          <a:xfrm>
            <a:off x="376518" y="1651117"/>
            <a:ext cx="4539431" cy="43341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609" y="1639654"/>
            <a:ext cx="4432059" cy="5168145"/>
          </a:xfrm>
        </p:spPr>
        <p:txBody>
          <a:bodyPr/>
          <a:lstStyle/>
          <a:p>
            <a:r>
              <a:rPr lang="en-US" sz="1400" dirty="0"/>
              <a:t>Hosted on Microsoft DoD GovCloud </a:t>
            </a:r>
          </a:p>
          <a:p>
            <a:pPr marL="661972" lvl="1" indent="-233357"/>
            <a:r>
              <a:rPr lang="en-US" sz="1200" b="0" dirty="0"/>
              <a:t>Impact Level (IL) 5 security IAW DOD SRG</a:t>
            </a:r>
          </a:p>
          <a:p>
            <a:pPr marL="661972" lvl="1" indent="-233357"/>
            <a:r>
              <a:rPr lang="en-US" sz="1200" b="0" dirty="0"/>
              <a:t>FedRAMP High including NIST 800-53 – all data hosted in US</a:t>
            </a:r>
          </a:p>
          <a:p>
            <a:r>
              <a:rPr lang="en-US" sz="1400" dirty="0"/>
              <a:t>DEAMS and Legacy Status of Funds</a:t>
            </a:r>
          </a:p>
          <a:p>
            <a:pPr marL="661972" lvl="1" indent="-233357"/>
            <a:r>
              <a:rPr lang="en-US" sz="1200" b="0" dirty="0"/>
              <a:t>DEAMS from GL Lines (NO MV issues)</a:t>
            </a:r>
          </a:p>
          <a:p>
            <a:pPr marL="661972" lvl="1" indent="-233357"/>
            <a:r>
              <a:rPr lang="en-US" sz="1200" b="0" dirty="0">
                <a:cs typeface="Arial"/>
              </a:rPr>
              <a:t>GAFS from PSR Refresh Perspective</a:t>
            </a:r>
          </a:p>
          <a:p>
            <a:r>
              <a:rPr lang="en-US" sz="1400" dirty="0"/>
              <a:t>DEAMS &amp; GAFS Open Document Listing</a:t>
            </a:r>
            <a:endParaRPr lang="en-US" sz="1400" dirty="0">
              <a:cs typeface="Arial"/>
            </a:endParaRPr>
          </a:p>
          <a:p>
            <a:pPr marL="662924" lvl="1"/>
            <a:r>
              <a:rPr lang="en-US" sz="1200" b="0" dirty="0"/>
              <a:t>DEAMS is accounting based (NO MV Issues)</a:t>
            </a:r>
            <a:endParaRPr lang="en-US" sz="1200" b="0" dirty="0">
              <a:cs typeface="Arial"/>
            </a:endParaRPr>
          </a:p>
          <a:p>
            <a:pPr marL="662924" lvl="1"/>
            <a:r>
              <a:rPr lang="en-US" sz="1200" b="0" dirty="0"/>
              <a:t>GAFS is from DSR Refresh perspective</a:t>
            </a:r>
            <a:endParaRPr lang="en-US" sz="1200" b="0" dirty="0">
              <a:cs typeface="Arial"/>
            </a:endParaRPr>
          </a:p>
          <a:p>
            <a:r>
              <a:rPr lang="en-US" sz="1400" dirty="0"/>
              <a:t>DEAMS &amp; GAFS ODL Travel</a:t>
            </a:r>
            <a:endParaRPr lang="en-US" sz="1400" b="0" dirty="0">
              <a:cs typeface="Arial"/>
            </a:endParaRPr>
          </a:p>
          <a:p>
            <a:pPr marL="662924" lvl="1"/>
            <a:r>
              <a:rPr lang="en-US" sz="1200" b="0" dirty="0"/>
              <a:t>DTS data details – DCMS TFO identifications</a:t>
            </a:r>
            <a:endParaRPr lang="en-US" sz="1200" dirty="0"/>
          </a:p>
          <a:p>
            <a:r>
              <a:rPr lang="en-US" sz="1400" dirty="0"/>
              <a:t>FM Morning Paper – </a:t>
            </a:r>
            <a:br>
              <a:rPr lang="en-US" sz="1400" dirty="0"/>
            </a:br>
            <a:r>
              <a:rPr lang="en-US" sz="1400" dirty="0"/>
              <a:t> DEAMS CTL information &amp; more…</a:t>
            </a:r>
          </a:p>
          <a:p>
            <a:r>
              <a:rPr lang="en-US" sz="1400" dirty="0">
                <a:cs typeface="Arial"/>
              </a:rPr>
              <a:t>DEAMS Contracts</a:t>
            </a:r>
          </a:p>
          <a:p>
            <a:r>
              <a:rPr lang="en-US" sz="1400" dirty="0">
                <a:cs typeface="Arial"/>
              </a:rPr>
              <a:t>DEAMS MIPRS/MORDs</a:t>
            </a:r>
          </a:p>
          <a:p>
            <a:r>
              <a:rPr lang="en-US" sz="1400" dirty="0">
                <a:cs typeface="Arial"/>
              </a:rPr>
              <a:t>And more! Let’s take a look…</a:t>
            </a:r>
          </a:p>
          <a:p>
            <a:endParaRPr lang="en-US" sz="1200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59FBB2-466C-EF55-0E1B-F819846F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7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629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8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2697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D945-AA30-6211-4886-3B268CC1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"/>
            <a:ext cx="8599932" cy="105987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" panose="020B0604020202020204"/>
              </a:rPr>
              <a:t>References and Links</a:t>
            </a:r>
            <a:endParaRPr lang="en-US" i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47CA22-2B44-0A22-DEDC-EA1B98691B67}"/>
              </a:ext>
            </a:extLst>
          </p:cNvPr>
          <p:cNvSpPr txBox="1">
            <a:spLocks/>
          </p:cNvSpPr>
          <p:nvPr/>
        </p:nvSpPr>
        <p:spPr bwMode="auto">
          <a:xfrm>
            <a:off x="279897" y="1508881"/>
            <a:ext cx="8476828" cy="45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350" b="1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160496" indent="-160496" defTabSz="3429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  <a:hlinkClick r:id="rId2"/>
              </a:rPr>
              <a:t>AFAOC ANALYTICS APPLICATION – HOSTED IN POWERBI</a:t>
            </a:r>
            <a:endParaRPr lang="en-US" sz="1575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  <a:hlinkClick r:id="rId3"/>
              </a:rPr>
              <a:t>AFAOC ANALYTICS TRENDS APPLICATION – HOSTED IN POWERBI</a:t>
            </a:r>
            <a:endParaRPr lang="en-US" sz="1050" kern="0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60496" indent="-160496" defTabSz="3429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  <a:hlinkClick r:id="rId4"/>
              </a:rPr>
              <a:t>AFAOC ANALYTICS </a:t>
            </a:r>
            <a:r>
              <a:rPr lang="en-US" sz="1050" kern="0" dirty="0" err="1">
                <a:solidFill>
                  <a:srgbClr val="000000"/>
                </a:solidFill>
                <a:latin typeface="Arial" panose="020B0604020202020204"/>
                <a:hlinkClick r:id="rId4"/>
              </a:rPr>
              <a:t>milBOOK</a:t>
            </a:r>
            <a:r>
              <a:rPr lang="en-US" sz="1050" kern="0" dirty="0">
                <a:solidFill>
                  <a:srgbClr val="000000"/>
                </a:solidFill>
                <a:latin typeface="Arial" panose="020B0604020202020204"/>
                <a:hlinkClick r:id="rId4"/>
              </a:rPr>
              <a:t> PAGE</a:t>
            </a:r>
            <a:endParaRPr lang="en-US" sz="1050" kern="0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60496" indent="-160496" defTabSz="3429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  <a:hlinkClick r:id="rId5"/>
              </a:rPr>
              <a:t>AFAOC ANALYTICS TEAMS GROUP</a:t>
            </a:r>
            <a:endParaRPr lang="en-US" sz="1050" kern="0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6"/>
              </a:rPr>
              <a:t>FM SYSTEMS TRAINING TEAMS GROUP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7"/>
              </a:rPr>
              <a:t>AFFSO SHAREPOINT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8"/>
              </a:rPr>
              <a:t>DEAMS OUTREACH PORTAL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9"/>
              </a:rPr>
              <a:t>DEAMS USERS GROUP 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10"/>
              </a:rPr>
              <a:t>AFAOC LEGACY HELP DESK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/>
                <a:hlinkClick r:id="rId10"/>
              </a:rPr>
              <a:t>milBOOK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10"/>
              </a:rPr>
              <a:t> GROUP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11"/>
              </a:rPr>
              <a:t>AFAOC FM SYSTEMS TRAINING MILBOOK GROUP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12"/>
              </a:rPr>
              <a:t>SELF SERVICE PORTAL MILBOOK GROUP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13"/>
              </a:rPr>
              <a:t>AF MYLEARNING </a:t>
            </a:r>
            <a:endParaRPr lang="en-US" sz="1050" b="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r>
              <a:rPr lang="en-US" sz="1050" dirty="0">
                <a:solidFill>
                  <a:srgbClr val="000000"/>
                </a:solidFill>
                <a:latin typeface="Arial" panose="020B0604020202020204"/>
                <a:hlinkClick r:id="rId14"/>
              </a:rPr>
              <a:t>FM SYSTEMS TRAINING PAGE ON THE DEAMS OUTREACH PORTAL</a:t>
            </a:r>
            <a:br>
              <a:rPr lang="en-US" sz="1200" dirty="0">
                <a:solidFill>
                  <a:srgbClr val="000000"/>
                </a:solidFill>
                <a:latin typeface="Arial" panose="020B0604020202020204"/>
              </a:rPr>
            </a:br>
            <a:endParaRPr lang="en-US" sz="1050" b="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u="sng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u="sng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160496" indent="-160496" defTabSz="342900"/>
            <a:endParaRPr lang="en-US" sz="1050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067F6-C683-0AE2-ED22-8EB2F71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10CA1AE-C872-4869-BA52-B14F60D825EB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342900"/>
              <a:t>9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6407983"/>
      </p:ext>
    </p:extLst>
  </p:cSld>
  <p:clrMapOvr>
    <a:masterClrMapping/>
  </p:clrMapOvr>
</p:sld>
</file>

<file path=ppt/theme/theme1.xml><?xml version="1.0" encoding="utf-8"?>
<a:theme xmlns:a="http://schemas.openxmlformats.org/drawingml/2006/main" name="AFAOC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AOC template" id="{DA72F038-790C-4E20-9171-8F50C623396A}" vid="{10F02A30-525E-428B-89BC-1BE3718BDBCE}"/>
    </a:ext>
  </a:extLst>
</a:theme>
</file>

<file path=ppt/theme/theme2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432</TotalTime>
  <Words>793</Words>
  <Application>Microsoft Office PowerPoint</Application>
  <PresentationFormat>On-screen Show (4:3)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Symbol</vt:lpstr>
      <vt:lpstr>Wingdings</vt:lpstr>
      <vt:lpstr>AFAOC template</vt:lpstr>
      <vt:lpstr>USAF(Unclas)</vt:lpstr>
      <vt:lpstr>AFAOC Data Analytics:  Leveraging Business Intelligence </vt:lpstr>
      <vt:lpstr>AFAOC Data &amp; Analytics Team Goal, Vision, and Ways to Success!</vt:lpstr>
      <vt:lpstr>AFAOC Data &amp; Analytics Team Defining Innovation</vt:lpstr>
      <vt:lpstr>AFAOC Data &amp; Analytics Team The Business Intelligence Iceberg</vt:lpstr>
      <vt:lpstr>AFAOC Data &amp; Analytics Team You WILL face hurdles along the way</vt:lpstr>
      <vt:lpstr>AFAOC Data &amp; Analytics Team How the process works</vt:lpstr>
      <vt:lpstr>AFAOC Data &amp; Analytics Team What do we offer?</vt:lpstr>
      <vt:lpstr>Questions?</vt:lpstr>
      <vt:lpstr>References and Links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AFAOC Data &amp; Analytics Team Goal, Vision, and Ways to Success!</dc:title>
  <dc:creator>JOSHUA</dc:creator>
  <cp:lastModifiedBy>SATTERFIELD, AMIE L CIV USAF AFDW SAF/FMF DEAMS</cp:lastModifiedBy>
  <cp:revision>2</cp:revision>
  <dcterms:created xsi:type="dcterms:W3CDTF">2023-06-16T14:03:39Z</dcterms:created>
  <dcterms:modified xsi:type="dcterms:W3CDTF">2023-07-13T20:32:27Z</dcterms:modified>
</cp:coreProperties>
</file>