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19"/>
  </p:notesMasterIdLst>
  <p:sldIdLst>
    <p:sldId id="256" r:id="rId5"/>
    <p:sldId id="265" r:id="rId6"/>
    <p:sldId id="2088197393" r:id="rId7"/>
    <p:sldId id="2088197414" r:id="rId8"/>
    <p:sldId id="2088197411" r:id="rId9"/>
    <p:sldId id="2088197399" r:id="rId10"/>
    <p:sldId id="2088197299" r:id="rId11"/>
    <p:sldId id="5744" r:id="rId12"/>
    <p:sldId id="2088197419" r:id="rId13"/>
    <p:sldId id="2088197416" r:id="rId14"/>
    <p:sldId id="2088197418" r:id="rId15"/>
    <p:sldId id="2088197420" r:id="rId16"/>
    <p:sldId id="2088197421" r:id="rId17"/>
    <p:sldId id="2088197417"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3E2605E5-2B96-4C20-B1BE-F663979C384E}">
          <p14:sldIdLst>
            <p14:sldId id="256"/>
            <p14:sldId id="265"/>
            <p14:sldId id="2088197393"/>
            <p14:sldId id="2088197414"/>
            <p14:sldId id="2088197411"/>
            <p14:sldId id="2088197399"/>
            <p14:sldId id="2088197299"/>
            <p14:sldId id="5744"/>
            <p14:sldId id="2088197419"/>
            <p14:sldId id="2088197416"/>
            <p14:sldId id="2088197418"/>
            <p14:sldId id="2088197420"/>
            <p14:sldId id="2088197421"/>
            <p14:sldId id="2088197417"/>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7A33"/>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5221245-AF2F-4C1E-A55C-0649E7ED61CB}" v="7" dt="2023-06-13T19:09:37.19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7"/>
    <p:restoredTop sz="89149" autoAdjust="0"/>
  </p:normalViewPr>
  <p:slideViewPr>
    <p:cSldViewPr snapToGrid="0">
      <p:cViewPr varScale="1">
        <p:scale>
          <a:sx n="101" d="100"/>
          <a:sy n="101" d="100"/>
        </p:scale>
        <p:origin x="138" y="2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5/10/relationships/revisionInfo" Target="revisionInfo.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5D4A39-FFB2-4813-856E-F15B31467BDD}" type="datetimeFigureOut">
              <a:rPr lang="en-US" smtClean="0"/>
              <a:t>6/22/2023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13F14D4-09A8-4955-8ECE-2FADABF40818}" type="slidenum">
              <a:rPr lang="en-US" smtClean="0"/>
              <a:t>‹#›</a:t>
            </a:fld>
            <a:endParaRPr lang="en-US"/>
          </a:p>
        </p:txBody>
      </p:sp>
    </p:spTree>
    <p:extLst>
      <p:ext uri="{BB962C8B-B14F-4D97-AF65-F5344CB8AC3E}">
        <p14:creationId xmlns:p14="http://schemas.microsoft.com/office/powerpoint/2010/main" val="186401655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13F14D4-09A8-4955-8ECE-2FADABF40818}" type="slidenum">
              <a:rPr lang="en-US" smtClean="0"/>
              <a:t>1</a:t>
            </a:fld>
            <a:endParaRPr lang="en-US"/>
          </a:p>
        </p:txBody>
      </p:sp>
    </p:spTree>
    <p:extLst>
      <p:ext uri="{BB962C8B-B14F-4D97-AF65-F5344CB8AC3E}">
        <p14:creationId xmlns:p14="http://schemas.microsoft.com/office/powerpoint/2010/main" val="179942826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F14D4-09A8-4955-8ECE-2FADABF40818}" type="slidenum">
              <a:rPr lang="en-US" smtClean="0"/>
              <a:t>2</a:t>
            </a:fld>
            <a:endParaRPr lang="en-US"/>
          </a:p>
        </p:txBody>
      </p:sp>
    </p:spTree>
    <p:extLst>
      <p:ext uri="{BB962C8B-B14F-4D97-AF65-F5344CB8AC3E}">
        <p14:creationId xmlns:p14="http://schemas.microsoft.com/office/powerpoint/2010/main" val="27639510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CD9622-EBB9-486A-AB8B-0DF82CE376D9}"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2294407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F14D4-09A8-4955-8ECE-2FADABF40818}" type="slidenum">
              <a:rPr lang="en-US" smtClean="0"/>
              <a:t>4</a:t>
            </a:fld>
            <a:endParaRPr lang="en-US"/>
          </a:p>
        </p:txBody>
      </p:sp>
    </p:spTree>
    <p:extLst>
      <p:ext uri="{BB962C8B-B14F-4D97-AF65-F5344CB8AC3E}">
        <p14:creationId xmlns:p14="http://schemas.microsoft.com/office/powerpoint/2010/main" val="29267719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F14D4-09A8-4955-8ECE-2FADABF40818}" type="slidenum">
              <a:rPr lang="en-US" smtClean="0"/>
              <a:t>5</a:t>
            </a:fld>
            <a:endParaRPr lang="en-US"/>
          </a:p>
        </p:txBody>
      </p:sp>
    </p:spTree>
    <p:extLst>
      <p:ext uri="{BB962C8B-B14F-4D97-AF65-F5344CB8AC3E}">
        <p14:creationId xmlns:p14="http://schemas.microsoft.com/office/powerpoint/2010/main" val="249314765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213F14D4-09A8-4955-8ECE-2FADABF40818}" type="slidenum">
              <a:rPr lang="en-US" smtClean="0"/>
              <a:t>9</a:t>
            </a:fld>
            <a:endParaRPr lang="en-US"/>
          </a:p>
        </p:txBody>
      </p:sp>
    </p:spTree>
    <p:extLst>
      <p:ext uri="{BB962C8B-B14F-4D97-AF65-F5344CB8AC3E}">
        <p14:creationId xmlns:p14="http://schemas.microsoft.com/office/powerpoint/2010/main" val="11382714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BCD9622-EBB9-486A-AB8B-0DF82CE376D9}" type="slidenum">
              <a:rPr lang="en-US" smtClean="0"/>
              <a:t>10</a:t>
            </a:fld>
            <a:endParaRPr lang="en-US"/>
          </a:p>
        </p:txBody>
      </p:sp>
    </p:spTree>
    <p:extLst>
      <p:ext uri="{BB962C8B-B14F-4D97-AF65-F5344CB8AC3E}">
        <p14:creationId xmlns:p14="http://schemas.microsoft.com/office/powerpoint/2010/main" val="318056167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13F14D4-09A8-4955-8ECE-2FADABF40818}" type="slidenum">
              <a:rPr lang="en-US" smtClean="0"/>
              <a:t>12</a:t>
            </a:fld>
            <a:endParaRPr lang="en-US"/>
          </a:p>
        </p:txBody>
      </p:sp>
    </p:spTree>
    <p:extLst>
      <p:ext uri="{BB962C8B-B14F-4D97-AF65-F5344CB8AC3E}">
        <p14:creationId xmlns:p14="http://schemas.microsoft.com/office/powerpoint/2010/main" val="1823917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301752" y="1691640"/>
            <a:ext cx="11576304" cy="1929384"/>
          </a:xfrm>
        </p:spPr>
        <p:txBody>
          <a:bodyPr anchor="b"/>
          <a:lstStyle>
            <a:lvl1pPr algn="ctr">
              <a:defRPr sz="6000"/>
            </a:lvl1pPr>
          </a:lstStyle>
          <a:p>
            <a:r>
              <a:rPr lang="en-US"/>
              <a:t>Click to edit Master title style</a:t>
            </a:r>
          </a:p>
        </p:txBody>
      </p:sp>
      <p:sp>
        <p:nvSpPr>
          <p:cNvPr id="3" name="Subtitle 2"/>
          <p:cNvSpPr>
            <a:spLocks noGrp="1"/>
          </p:cNvSpPr>
          <p:nvPr>
            <p:ph type="subTitle" idx="1" hasCustomPrompt="1"/>
          </p:nvPr>
        </p:nvSpPr>
        <p:spPr>
          <a:xfrm>
            <a:off x="2935224" y="3666744"/>
            <a:ext cx="8942832" cy="2542032"/>
          </a:xfrm>
        </p:spPr>
        <p:txBody>
          <a:bodyPr anchor="b"/>
          <a:lstStyle>
            <a:lvl1pPr marL="0" indent="0" algn="r">
              <a:buNone/>
              <a:defRPr sz="2400" b="1"/>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Rank/Grade Name</a:t>
            </a:r>
            <a:br>
              <a:rPr lang="en-US"/>
            </a:br>
            <a:r>
              <a:rPr lang="en-US"/>
              <a:t>Office Symbol</a:t>
            </a:r>
            <a:br>
              <a:rPr lang="en-US"/>
            </a:br>
            <a:r>
              <a:rPr lang="en-US"/>
              <a:t>Date of briefing</a:t>
            </a:r>
            <a:br>
              <a:rPr lang="en-US"/>
            </a:br>
            <a:r>
              <a:rPr lang="en-US"/>
              <a:t>Version #</a:t>
            </a:r>
          </a:p>
        </p:txBody>
      </p:sp>
      <p:sp>
        <p:nvSpPr>
          <p:cNvPr id="5" name="Footer Placeholder 4"/>
          <p:cNvSpPr>
            <a:spLocks noGrp="1"/>
          </p:cNvSpPr>
          <p:nvPr>
            <p:ph type="ftr" sz="quarter" idx="11"/>
          </p:nvPr>
        </p:nvSpPr>
        <p:spPr>
          <a:xfrm>
            <a:off x="3697459" y="1338369"/>
            <a:ext cx="4797082" cy="276999"/>
          </a:xfrm>
        </p:spPr>
        <p:txBody>
          <a:bodyPr/>
          <a:lstStyle/>
          <a:p>
            <a:r>
              <a:rPr lang="en-US"/>
              <a:t>Integrity – Service - Excellence</a:t>
            </a:r>
          </a:p>
        </p:txBody>
      </p:sp>
      <p:sp>
        <p:nvSpPr>
          <p:cNvPr id="6" name="Slide Number Placeholder 5"/>
          <p:cNvSpPr>
            <a:spLocks noGrp="1"/>
          </p:cNvSpPr>
          <p:nvPr>
            <p:ph type="sldNum" sz="quarter" idx="12"/>
          </p:nvPr>
        </p:nvSpPr>
        <p:spPr>
          <a:xfrm>
            <a:off x="11603736" y="6510528"/>
            <a:ext cx="530352" cy="246888"/>
          </a:xfrm>
        </p:spPr>
        <p:txBody>
          <a:bodyPr tIns="0" bIns="0"/>
          <a:lstStyle/>
          <a:p>
            <a:fld id="{C1A15DF3-B9AF-4EC4-A69C-2370B628607D}" type="slidenum">
              <a:rPr lang="en-US" smtClean="0"/>
              <a:t>‹#›</a:t>
            </a:fld>
            <a:endParaRPr lang="en-US"/>
          </a:p>
        </p:txBody>
      </p:sp>
      <p:cxnSp>
        <p:nvCxnSpPr>
          <p:cNvPr id="8" name="Straight Connector 7"/>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userDrawn="1"/>
        </p:nvCxnSpPr>
        <p:spPr>
          <a:xfrm>
            <a:off x="146304" y="640994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46304" y="3621024"/>
            <a:ext cx="2788920" cy="2788920"/>
          </a:xfrm>
          <a:prstGeom prst="rect">
            <a:avLst/>
          </a:prstGeom>
        </p:spPr>
      </p:pic>
      <p:sp>
        <p:nvSpPr>
          <p:cNvPr id="12" name="TextBox 11"/>
          <p:cNvSpPr txBox="1"/>
          <p:nvPr userDrawn="1"/>
        </p:nvSpPr>
        <p:spPr>
          <a:xfrm>
            <a:off x="2960109" y="457200"/>
            <a:ext cx="6271782" cy="646331"/>
          </a:xfrm>
          <a:prstGeom prst="rect">
            <a:avLst/>
          </a:prstGeom>
          <a:noFill/>
        </p:spPr>
        <p:txBody>
          <a:bodyPr wrap="none" rtlCol="0">
            <a:spAutoFit/>
          </a:bodyPr>
          <a:lstStyle/>
          <a:p>
            <a:r>
              <a:rPr lang="en-US" sz="3600" b="1" i="1"/>
              <a:t>Department of the Air Force</a:t>
            </a:r>
          </a:p>
        </p:txBody>
      </p:sp>
      <p:sp>
        <p:nvSpPr>
          <p:cNvPr id="10" name="TextBox 9"/>
          <p:cNvSpPr txBox="1"/>
          <p:nvPr userDrawn="1"/>
        </p:nvSpPr>
        <p:spPr>
          <a:xfrm>
            <a:off x="5247851" y="100584"/>
            <a:ext cx="1696298" cy="338554"/>
          </a:xfrm>
          <a:prstGeom prst="rect">
            <a:avLst/>
          </a:prstGeom>
          <a:noFill/>
        </p:spPr>
        <p:txBody>
          <a:bodyPr wrap="none" lIns="91440" tIns="45720" rtlCol="0">
            <a:spAutoFit/>
          </a:bodyPr>
          <a:lstStyle/>
          <a:p>
            <a:r>
              <a:rPr lang="en-US" sz="1600" b="1">
                <a:solidFill>
                  <a:srgbClr val="007A33"/>
                </a:solidFill>
              </a:rPr>
              <a:t>UNCLASSIFIED</a:t>
            </a:r>
          </a:p>
        </p:txBody>
      </p:sp>
      <p:sp>
        <p:nvSpPr>
          <p:cNvPr id="13" name="TextBox 12"/>
          <p:cNvSpPr txBox="1"/>
          <p:nvPr userDrawn="1"/>
        </p:nvSpPr>
        <p:spPr>
          <a:xfrm>
            <a:off x="5247851"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spTree>
    <p:extLst>
      <p:ext uri="{BB962C8B-B14F-4D97-AF65-F5344CB8AC3E}">
        <p14:creationId xmlns:p14="http://schemas.microsoft.com/office/powerpoint/2010/main" val="18757415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Integrity – Service - Excellence</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
        <p:nvSpPr>
          <p:cNvPr id="7" name="TextBox 6">
            <a:extLst>
              <a:ext uri="{FF2B5EF4-FFF2-40B4-BE49-F238E27FC236}">
                <a16:creationId xmlns:a16="http://schemas.microsoft.com/office/drawing/2014/main" id="{E2B5B2DD-F69D-EAA0-07FA-F1B123AE26CA}"/>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34667211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762488" y="1389888"/>
            <a:ext cx="914400" cy="4837176"/>
          </a:xfrm>
        </p:spPr>
        <p:txBody>
          <a:bodyPr vert="eaVert" lIns="45720" tIns="91440" rIns="45720" bIns="91440"/>
          <a:lstStyle/>
          <a:p>
            <a:r>
              <a:rPr lang="en-US"/>
              <a:t>Click to edit Master title style</a:t>
            </a:r>
          </a:p>
        </p:txBody>
      </p:sp>
      <p:sp>
        <p:nvSpPr>
          <p:cNvPr id="3" name="Vertical Text Placeholder 2"/>
          <p:cNvSpPr>
            <a:spLocks noGrp="1"/>
          </p:cNvSpPr>
          <p:nvPr>
            <p:ph type="body" orient="vert" idx="1"/>
          </p:nvPr>
        </p:nvSpPr>
        <p:spPr>
          <a:xfrm>
            <a:off x="512064" y="1389888"/>
            <a:ext cx="10204704" cy="4837176"/>
          </a:xfrm>
        </p:spPr>
        <p:txBody>
          <a:bodyPr vert="eaVert" lIns="45720" tIns="91440" rIns="45720" bIns="9144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p:txBody>
          <a:bodyPr/>
          <a:lstStyle/>
          <a:p>
            <a:r>
              <a:rPr lang="en-US"/>
              <a:t>Integrity – Service - Excellence</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
        <p:nvSpPr>
          <p:cNvPr id="7" name="TextBox 6">
            <a:extLst>
              <a:ext uri="{FF2B5EF4-FFF2-40B4-BE49-F238E27FC236}">
                <a16:creationId xmlns:a16="http://schemas.microsoft.com/office/drawing/2014/main" id="{080331CA-E76B-B987-0218-4FD585E0BB2C}"/>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244442711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p:cNvSpPr>
            <a:spLocks noGrp="1"/>
          </p:cNvSpPr>
          <p:nvPr>
            <p:ph type="ftr" sz="quarter" idx="11"/>
          </p:nvPr>
        </p:nvSpPr>
        <p:spPr>
          <a:xfrm>
            <a:off x="3433606" y="6495139"/>
            <a:ext cx="4797082" cy="276999"/>
          </a:xfrm>
        </p:spPr>
        <p:txBody>
          <a:bodyPr/>
          <a:lstStyle/>
          <a:p>
            <a:r>
              <a:rPr lang="en-US"/>
              <a:t>Integrity – Service - Excellence</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
        <p:nvSpPr>
          <p:cNvPr id="8" name="TextBox 7">
            <a:extLst>
              <a:ext uri="{FF2B5EF4-FFF2-40B4-BE49-F238E27FC236}">
                <a16:creationId xmlns:a16="http://schemas.microsoft.com/office/drawing/2014/main" id="{A2AF6906-13B7-EC91-AFCD-FE980B418942}"/>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4441658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11164824" cy="3072384"/>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512064" y="4507992"/>
            <a:ext cx="11164824" cy="171907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5" name="Footer Placeholder 4"/>
          <p:cNvSpPr>
            <a:spLocks noGrp="1"/>
          </p:cNvSpPr>
          <p:nvPr>
            <p:ph type="ftr" sz="quarter" idx="11"/>
          </p:nvPr>
        </p:nvSpPr>
        <p:spPr/>
        <p:txBody>
          <a:bodyPr/>
          <a:lstStyle/>
          <a:p>
            <a:r>
              <a:rPr lang="en-US"/>
              <a:t>Integrity – Service - Excellence</a:t>
            </a:r>
          </a:p>
        </p:txBody>
      </p:sp>
      <p:sp>
        <p:nvSpPr>
          <p:cNvPr id="6" name="Slide Number Placeholder 5"/>
          <p:cNvSpPr>
            <a:spLocks noGrp="1"/>
          </p:cNvSpPr>
          <p:nvPr>
            <p:ph type="sldNum" sz="quarter" idx="12"/>
          </p:nvPr>
        </p:nvSpPr>
        <p:spPr/>
        <p:txBody>
          <a:bodyPr/>
          <a:lstStyle/>
          <a:p>
            <a:fld id="{C1A15DF3-B9AF-4EC4-A69C-2370B628607D}" type="slidenum">
              <a:rPr lang="en-US" smtClean="0"/>
              <a:t>‹#›</a:t>
            </a:fld>
            <a:endParaRPr lang="en-US"/>
          </a:p>
        </p:txBody>
      </p:sp>
      <p:sp>
        <p:nvSpPr>
          <p:cNvPr id="7" name="TextBox 6">
            <a:extLst>
              <a:ext uri="{FF2B5EF4-FFF2-40B4-BE49-F238E27FC236}">
                <a16:creationId xmlns:a16="http://schemas.microsoft.com/office/drawing/2014/main" id="{21539371-B3C2-6375-479B-02317F8A43BD}"/>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14575750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12064"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17336" y="1389888"/>
            <a:ext cx="5559552" cy="483717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11"/>
          </p:nvPr>
        </p:nvSpPr>
        <p:spPr/>
        <p:txBody>
          <a:bodyPr/>
          <a:lstStyle/>
          <a:p>
            <a:r>
              <a:rPr lang="en-US"/>
              <a:t>Integrity – Service - Excellence</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
        <p:nvSpPr>
          <p:cNvPr id="8" name="TextBox 7">
            <a:extLst>
              <a:ext uri="{FF2B5EF4-FFF2-40B4-BE49-F238E27FC236}">
                <a16:creationId xmlns:a16="http://schemas.microsoft.com/office/drawing/2014/main" id="{9D2CDBAD-D431-2DD7-873F-1B15184679F5}"/>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30975070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512064"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512064"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17336" y="1389888"/>
            <a:ext cx="5559552" cy="823912"/>
          </a:xfrm>
        </p:spPr>
        <p:txBody>
          <a:bodyPr anchor="b">
            <a:normAutofit/>
          </a:bodyPr>
          <a:lstStyle>
            <a:lvl1pPr marL="0" indent="0">
              <a:buNone/>
              <a:defRPr sz="2800" b="1">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17336" y="2212848"/>
            <a:ext cx="5559552" cy="401421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ooter Placeholder 7"/>
          <p:cNvSpPr>
            <a:spLocks noGrp="1"/>
          </p:cNvSpPr>
          <p:nvPr>
            <p:ph type="ftr" sz="quarter" idx="11"/>
          </p:nvPr>
        </p:nvSpPr>
        <p:spPr/>
        <p:txBody>
          <a:bodyPr/>
          <a:lstStyle/>
          <a:p>
            <a:r>
              <a:rPr lang="en-US"/>
              <a:t>Integrity – Service - Excellence</a:t>
            </a:r>
          </a:p>
        </p:txBody>
      </p:sp>
      <p:sp>
        <p:nvSpPr>
          <p:cNvPr id="9" name="Slide Number Placeholder 8"/>
          <p:cNvSpPr>
            <a:spLocks noGrp="1"/>
          </p:cNvSpPr>
          <p:nvPr>
            <p:ph type="sldNum" sz="quarter" idx="12"/>
          </p:nvPr>
        </p:nvSpPr>
        <p:spPr/>
        <p:txBody>
          <a:bodyPr/>
          <a:lstStyle/>
          <a:p>
            <a:fld id="{C1A15DF3-B9AF-4EC4-A69C-2370B628607D}" type="slidenum">
              <a:rPr lang="en-US" smtClean="0"/>
              <a:t>‹#›</a:t>
            </a:fld>
            <a:endParaRPr lang="en-US"/>
          </a:p>
        </p:txBody>
      </p:sp>
      <p:sp>
        <p:nvSpPr>
          <p:cNvPr id="7" name="Title 6"/>
          <p:cNvSpPr>
            <a:spLocks noGrp="1"/>
          </p:cNvSpPr>
          <p:nvPr>
            <p:ph type="title"/>
          </p:nvPr>
        </p:nvSpPr>
        <p:spPr/>
        <p:txBody>
          <a:bodyPr/>
          <a:lstStyle/>
          <a:p>
            <a:r>
              <a:rPr lang="en-US"/>
              <a:t>Click to edit Master title style</a:t>
            </a:r>
          </a:p>
        </p:txBody>
      </p:sp>
      <p:sp>
        <p:nvSpPr>
          <p:cNvPr id="10" name="TextBox 9">
            <a:extLst>
              <a:ext uri="{FF2B5EF4-FFF2-40B4-BE49-F238E27FC236}">
                <a16:creationId xmlns:a16="http://schemas.microsoft.com/office/drawing/2014/main" id="{DAF4A403-C1A3-7D15-9654-22294349BAC8}"/>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1481974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Footer Placeholder 3"/>
          <p:cNvSpPr>
            <a:spLocks noGrp="1"/>
          </p:cNvSpPr>
          <p:nvPr>
            <p:ph type="ftr" sz="quarter" idx="11"/>
          </p:nvPr>
        </p:nvSpPr>
        <p:spPr/>
        <p:txBody>
          <a:bodyPr/>
          <a:lstStyle/>
          <a:p>
            <a:r>
              <a:rPr lang="en-US"/>
              <a:t>Integrity – Service - Excellence</a:t>
            </a:r>
          </a:p>
        </p:txBody>
      </p:sp>
      <p:sp>
        <p:nvSpPr>
          <p:cNvPr id="5" name="Slide Number Placeholder 4"/>
          <p:cNvSpPr>
            <a:spLocks noGrp="1"/>
          </p:cNvSpPr>
          <p:nvPr>
            <p:ph type="sldNum" sz="quarter" idx="12"/>
          </p:nvPr>
        </p:nvSpPr>
        <p:spPr/>
        <p:txBody>
          <a:bodyPr/>
          <a:lstStyle/>
          <a:p>
            <a:fld id="{C1A15DF3-B9AF-4EC4-A69C-2370B628607D}" type="slidenum">
              <a:rPr lang="en-US" smtClean="0"/>
              <a:t>‹#›</a:t>
            </a:fld>
            <a:endParaRPr lang="en-US"/>
          </a:p>
        </p:txBody>
      </p:sp>
      <p:sp>
        <p:nvSpPr>
          <p:cNvPr id="6" name="TextBox 5">
            <a:extLst>
              <a:ext uri="{FF2B5EF4-FFF2-40B4-BE49-F238E27FC236}">
                <a16:creationId xmlns:a16="http://schemas.microsoft.com/office/drawing/2014/main" id="{4DD99DDA-744B-22D2-BC1A-FD70AE813424}"/>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136789223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3" name="Footer Placeholder 2"/>
          <p:cNvSpPr>
            <a:spLocks noGrp="1"/>
          </p:cNvSpPr>
          <p:nvPr>
            <p:ph type="ftr" sz="quarter" idx="11"/>
          </p:nvPr>
        </p:nvSpPr>
        <p:spPr/>
        <p:txBody>
          <a:bodyPr/>
          <a:lstStyle/>
          <a:p>
            <a:r>
              <a:rPr lang="en-US"/>
              <a:t>Integrity – Service - Excellence</a:t>
            </a:r>
          </a:p>
        </p:txBody>
      </p:sp>
      <p:sp>
        <p:nvSpPr>
          <p:cNvPr id="4" name="Slide Number Placeholder 3"/>
          <p:cNvSpPr>
            <a:spLocks noGrp="1"/>
          </p:cNvSpPr>
          <p:nvPr>
            <p:ph type="sldNum" sz="quarter" idx="12"/>
          </p:nvPr>
        </p:nvSpPr>
        <p:spPr/>
        <p:txBody>
          <a:bodyPr/>
          <a:lstStyle/>
          <a:p>
            <a:fld id="{C1A15DF3-B9AF-4EC4-A69C-2370B628607D}" type="slidenum">
              <a:rPr lang="en-US" smtClean="0"/>
              <a:t>‹#›</a:t>
            </a:fld>
            <a:endParaRPr lang="en-US"/>
          </a:p>
        </p:txBody>
      </p:sp>
      <p:sp>
        <p:nvSpPr>
          <p:cNvPr id="6" name="TextBox 5">
            <a:extLst>
              <a:ext uri="{FF2B5EF4-FFF2-40B4-BE49-F238E27FC236}">
                <a16:creationId xmlns:a16="http://schemas.microsoft.com/office/drawing/2014/main" id="{23CB0E76-B476-89B3-AFE1-15A3698A882F}"/>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2717889019"/>
      </p:ext>
    </p:extLst>
  </p:cSld>
  <p:clrMapOvr>
    <a:masterClrMapping/>
  </p:clrMapOvr>
  <p:extLst>
    <p:ext uri="{DCECCB84-F9BA-43D5-87BE-67443E8EF086}">
      <p15:sldGuideLst xmlns:p15="http://schemas.microsoft.com/office/powerpoint/2012/main">
        <p15:guide id="1" orient="horz" pos="4224" userDrawn="1">
          <p15:clr>
            <a:srgbClr val="FBAE40"/>
          </p15:clr>
        </p15:guide>
        <p15:guide id="2" pos="3840" userDrawn="1">
          <p15:clr>
            <a:srgbClr val="FBAE40"/>
          </p15:clr>
        </p15:guide>
      </p15:sldGuideLst>
    </p:ext>
  </p:extLs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5681" cy="9144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4864608" y="1389888"/>
            <a:ext cx="6812280" cy="4837176"/>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12064" y="2304288"/>
            <a:ext cx="4305681"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Integrity – Service - Excellence</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
        <p:nvSpPr>
          <p:cNvPr id="8" name="TextBox 7">
            <a:extLst>
              <a:ext uri="{FF2B5EF4-FFF2-40B4-BE49-F238E27FC236}">
                <a16:creationId xmlns:a16="http://schemas.microsoft.com/office/drawing/2014/main" id="{33EB1026-7334-60C9-2263-A72E47E9BD2C}"/>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35254003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12064" y="1389888"/>
            <a:ext cx="4306824" cy="9144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4864608" y="1389888"/>
            <a:ext cx="6812280" cy="483717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p:cNvSpPr>
            <a:spLocks noGrp="1"/>
          </p:cNvSpPr>
          <p:nvPr>
            <p:ph type="body" sz="half" idx="2"/>
          </p:nvPr>
        </p:nvSpPr>
        <p:spPr>
          <a:xfrm>
            <a:off x="512064" y="2304288"/>
            <a:ext cx="4306824" cy="3922776"/>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6" name="Footer Placeholder 5"/>
          <p:cNvSpPr>
            <a:spLocks noGrp="1"/>
          </p:cNvSpPr>
          <p:nvPr>
            <p:ph type="ftr" sz="quarter" idx="11"/>
          </p:nvPr>
        </p:nvSpPr>
        <p:spPr/>
        <p:txBody>
          <a:bodyPr/>
          <a:lstStyle/>
          <a:p>
            <a:r>
              <a:rPr lang="en-US"/>
              <a:t>Integrity – Service - Excellence</a:t>
            </a:r>
          </a:p>
        </p:txBody>
      </p:sp>
      <p:sp>
        <p:nvSpPr>
          <p:cNvPr id="7" name="Slide Number Placeholder 6"/>
          <p:cNvSpPr>
            <a:spLocks noGrp="1"/>
          </p:cNvSpPr>
          <p:nvPr>
            <p:ph type="sldNum" sz="quarter" idx="12"/>
          </p:nvPr>
        </p:nvSpPr>
        <p:spPr/>
        <p:txBody>
          <a:bodyPr/>
          <a:lstStyle/>
          <a:p>
            <a:fld id="{C1A15DF3-B9AF-4EC4-A69C-2370B628607D}" type="slidenum">
              <a:rPr lang="en-US" smtClean="0"/>
              <a:t>‹#›</a:t>
            </a:fld>
            <a:endParaRPr lang="en-US"/>
          </a:p>
        </p:txBody>
      </p:sp>
      <p:sp>
        <p:nvSpPr>
          <p:cNvPr id="5" name="TextBox 4">
            <a:extLst>
              <a:ext uri="{FF2B5EF4-FFF2-40B4-BE49-F238E27FC236}">
                <a16:creationId xmlns:a16="http://schemas.microsoft.com/office/drawing/2014/main" id="{536AC4F7-468B-2B15-3B5C-8B2979C73597}"/>
              </a:ext>
            </a:extLst>
          </p:cNvPr>
          <p:cNvSpPr txBox="1"/>
          <p:nvPr userDrawn="1"/>
        </p:nvSpPr>
        <p:spPr>
          <a:xfrm>
            <a:off x="695114" y="6525915"/>
            <a:ext cx="1973580" cy="233523"/>
          </a:xfrm>
          <a:prstGeom prst="rect">
            <a:avLst/>
          </a:prstGeom>
        </p:spPr>
        <p:txBody>
          <a:bodyPr vert="horz" wrap="none" lIns="91440" tIns="0" rIns="91440" bIns="0" rtlCol="0" anchor="ctr">
            <a:normAutofit lnSpcReduction="10000"/>
          </a:bodyPr>
          <a:lstStyle>
            <a:defPPr>
              <a:defRPr lang="en-US"/>
            </a:defPPr>
            <a:lvl1pPr algn="r">
              <a:defRPr sz="1600" b="1">
                <a:solidFill>
                  <a:schemeClr val="tx1">
                    <a:tint val="75000"/>
                  </a:schemeClr>
                </a:solidFill>
              </a:defRPr>
            </a:lvl1pPr>
          </a:lstStyle>
          <a:p>
            <a:r>
              <a:rPr lang="en-US" dirty="0">
                <a:solidFill>
                  <a:schemeClr val="bg2">
                    <a:lumMod val="50000"/>
                  </a:schemeClr>
                </a:solidFill>
              </a:rPr>
              <a:t>13 June 2023</a:t>
            </a:r>
          </a:p>
        </p:txBody>
      </p:sp>
    </p:spTree>
    <p:extLst>
      <p:ext uri="{BB962C8B-B14F-4D97-AF65-F5344CB8AC3E}">
        <p14:creationId xmlns:p14="http://schemas.microsoft.com/office/powerpoint/2010/main" val="24422244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07008" y="402336"/>
            <a:ext cx="9738360" cy="704088"/>
          </a:xfrm>
          <a:prstGeom prst="rect">
            <a:avLst/>
          </a:prstGeom>
        </p:spPr>
        <p:txBody>
          <a:bodyPr vert="horz" lIns="91440" tIns="0" rIns="91440" bIns="0" rtlCol="0" anchor="ctr">
            <a:normAutofit/>
          </a:bodyPr>
          <a:lstStyle/>
          <a:p>
            <a:r>
              <a:rPr lang="en-US"/>
              <a:t>Click to edit Master title style</a:t>
            </a:r>
          </a:p>
        </p:txBody>
      </p:sp>
      <p:sp>
        <p:nvSpPr>
          <p:cNvPr id="3" name="Text Placeholder 2"/>
          <p:cNvSpPr>
            <a:spLocks noGrp="1"/>
          </p:cNvSpPr>
          <p:nvPr>
            <p:ph type="body" idx="1"/>
          </p:nvPr>
        </p:nvSpPr>
        <p:spPr>
          <a:xfrm>
            <a:off x="512064" y="1389888"/>
            <a:ext cx="11164824" cy="4837176"/>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a:p>
            <a:pPr lvl="5"/>
            <a:r>
              <a:rPr lang="en-US"/>
              <a:t>Sixth level</a:t>
            </a:r>
          </a:p>
          <a:p>
            <a:pPr lvl="6"/>
            <a:r>
              <a:rPr lang="en-US"/>
              <a:t>Seventh level</a:t>
            </a:r>
          </a:p>
          <a:p>
            <a:pPr lvl="7"/>
            <a:r>
              <a:rPr lang="en-US"/>
              <a:t>Eighth level</a:t>
            </a:r>
          </a:p>
          <a:p>
            <a:pPr lvl="8"/>
            <a:r>
              <a:rPr lang="en-US"/>
              <a:t>Ninth level</a:t>
            </a:r>
          </a:p>
        </p:txBody>
      </p:sp>
      <p:sp>
        <p:nvSpPr>
          <p:cNvPr id="5" name="Footer Placeholder 4"/>
          <p:cNvSpPr>
            <a:spLocks noGrp="1"/>
          </p:cNvSpPr>
          <p:nvPr>
            <p:ph type="ftr" sz="quarter" idx="3"/>
          </p:nvPr>
        </p:nvSpPr>
        <p:spPr>
          <a:xfrm>
            <a:off x="3368684" y="6495139"/>
            <a:ext cx="4926926" cy="276999"/>
          </a:xfrm>
          <a:prstGeom prst="rect">
            <a:avLst/>
          </a:prstGeom>
        </p:spPr>
        <p:txBody>
          <a:bodyPr vert="horz" wrap="none" lIns="91440" tIns="0" rIns="91440" bIns="0" rtlCol="0" anchor="ctr">
            <a:spAutoFit/>
          </a:bodyPr>
          <a:lstStyle>
            <a:lvl1pPr algn="ctr">
              <a:defRPr sz="1800" b="1" i="1" spc="400" baseline="0">
                <a:solidFill>
                  <a:schemeClr val="tx1"/>
                </a:solidFill>
                <a:latin typeface="Franklin Gothic Book" panose="020B0503020102020204" pitchFamily="34" charset="0"/>
              </a:defRPr>
            </a:lvl1pPr>
          </a:lstStyle>
          <a:p>
            <a:r>
              <a:rPr lang="en-US"/>
              <a:t>Integrity – Service - Excellence</a:t>
            </a:r>
          </a:p>
        </p:txBody>
      </p:sp>
      <p:sp>
        <p:nvSpPr>
          <p:cNvPr id="6" name="Slide Number Placeholder 5"/>
          <p:cNvSpPr>
            <a:spLocks noGrp="1"/>
          </p:cNvSpPr>
          <p:nvPr>
            <p:ph type="sldNum" sz="quarter" idx="4"/>
          </p:nvPr>
        </p:nvSpPr>
        <p:spPr>
          <a:xfrm>
            <a:off x="11603736" y="6510528"/>
            <a:ext cx="530352" cy="246221"/>
          </a:xfrm>
          <a:prstGeom prst="rect">
            <a:avLst/>
          </a:prstGeom>
        </p:spPr>
        <p:txBody>
          <a:bodyPr vert="horz" wrap="none" lIns="91440" tIns="0" rIns="91440" bIns="0" rtlCol="0" anchor="ctr">
            <a:normAutofit/>
          </a:bodyPr>
          <a:lstStyle>
            <a:lvl1pPr algn="r">
              <a:defRPr sz="1600" b="1">
                <a:solidFill>
                  <a:schemeClr val="tx1">
                    <a:tint val="75000"/>
                  </a:schemeClr>
                </a:solidFill>
              </a:defRPr>
            </a:lvl1pPr>
          </a:lstStyle>
          <a:p>
            <a:fld id="{C1A15DF3-B9AF-4EC4-A69C-2370B628607D}" type="slidenum">
              <a:rPr lang="en-US" smtClean="0"/>
              <a:pPr/>
              <a:t>‹#›</a:t>
            </a:fld>
            <a:endParaRPr lang="en-US"/>
          </a:p>
        </p:txBody>
      </p:sp>
      <p:sp>
        <p:nvSpPr>
          <p:cNvPr id="8" name="TextBox 7"/>
          <p:cNvSpPr txBox="1"/>
          <p:nvPr userDrawn="1"/>
        </p:nvSpPr>
        <p:spPr>
          <a:xfrm>
            <a:off x="54864" y="6510528"/>
            <a:ext cx="824265" cy="246221"/>
          </a:xfrm>
          <a:prstGeom prst="rect">
            <a:avLst/>
          </a:prstGeom>
          <a:noFill/>
        </p:spPr>
        <p:txBody>
          <a:bodyPr wrap="none" lIns="91440" tIns="0" bIns="0" rtlCol="0">
            <a:spAutoFit/>
          </a:bodyPr>
          <a:lstStyle/>
          <a:p>
            <a:r>
              <a:rPr lang="en-US" sz="1600" b="1">
                <a:solidFill>
                  <a:schemeClr val="bg2">
                    <a:lumMod val="50000"/>
                  </a:schemeClr>
                </a:solidFill>
              </a:rPr>
              <a:t>As of: </a:t>
            </a:r>
          </a:p>
        </p:txBody>
      </p:sp>
      <p:cxnSp>
        <p:nvCxnSpPr>
          <p:cNvPr id="13" name="Straight Connector 12"/>
          <p:cNvCxnSpPr/>
          <p:nvPr userDrawn="1"/>
        </p:nvCxnSpPr>
        <p:spPr>
          <a:xfrm>
            <a:off x="146304" y="1207008"/>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userDrawn="1"/>
        </p:nvCxnSpPr>
        <p:spPr>
          <a:xfrm>
            <a:off x="146304" y="6360184"/>
            <a:ext cx="11896344" cy="0"/>
          </a:xfrm>
          <a:prstGeom prst="line">
            <a:avLst/>
          </a:prstGeom>
          <a:ln w="57150">
            <a:solidFill>
              <a:schemeClr val="tx2"/>
            </a:solidFill>
          </a:ln>
        </p:spPr>
        <p:style>
          <a:lnRef idx="1">
            <a:schemeClr val="accent1"/>
          </a:lnRef>
          <a:fillRef idx="0">
            <a:schemeClr val="accent1"/>
          </a:fillRef>
          <a:effectRef idx="0">
            <a:schemeClr val="accent1"/>
          </a:effectRef>
          <a:fontRef idx="minor">
            <a:schemeClr val="tx1"/>
          </a:fontRef>
        </p:style>
      </p:cxnSp>
      <p:sp>
        <p:nvSpPr>
          <p:cNvPr id="12" name="TextBox 11"/>
          <p:cNvSpPr txBox="1"/>
          <p:nvPr userDrawn="1"/>
        </p:nvSpPr>
        <p:spPr>
          <a:xfrm>
            <a:off x="1207008" y="100584"/>
            <a:ext cx="1696298" cy="246221"/>
          </a:xfrm>
          <a:prstGeom prst="rect">
            <a:avLst/>
          </a:prstGeom>
          <a:noFill/>
        </p:spPr>
        <p:txBody>
          <a:bodyPr wrap="none" lIns="91440" tIns="0" bIns="0" rtlCol="0">
            <a:spAutoFit/>
          </a:bodyPr>
          <a:lstStyle/>
          <a:p>
            <a:r>
              <a:rPr lang="en-US" sz="1600" b="1">
                <a:solidFill>
                  <a:srgbClr val="007A33"/>
                </a:solidFill>
              </a:rPr>
              <a:t>UNCLASSIFIED</a:t>
            </a:r>
          </a:p>
        </p:txBody>
      </p:sp>
      <p:sp>
        <p:nvSpPr>
          <p:cNvPr id="15" name="TextBox 14"/>
          <p:cNvSpPr txBox="1"/>
          <p:nvPr userDrawn="1"/>
        </p:nvSpPr>
        <p:spPr>
          <a:xfrm>
            <a:off x="9596945" y="6510528"/>
            <a:ext cx="1696298" cy="246221"/>
          </a:xfrm>
          <a:prstGeom prst="rect">
            <a:avLst/>
          </a:prstGeom>
          <a:noFill/>
        </p:spPr>
        <p:txBody>
          <a:bodyPr wrap="none" lIns="91440" tIns="0" bIns="0" rtlCol="0">
            <a:spAutoFit/>
          </a:bodyPr>
          <a:lstStyle/>
          <a:p>
            <a:r>
              <a:rPr lang="en-US" sz="1600" b="1">
                <a:solidFill>
                  <a:srgbClr val="007A33"/>
                </a:solidFill>
              </a:rPr>
              <a:t>UNCLASSIFIED</a:t>
            </a:r>
          </a:p>
        </p:txBody>
      </p:sp>
      <p:pic>
        <p:nvPicPr>
          <p:cNvPr id="16" name="Picture 15"/>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46304" y="192024"/>
            <a:ext cx="914400" cy="914400"/>
          </a:xfrm>
          <a:prstGeom prst="rect">
            <a:avLst/>
          </a:prstGeom>
        </p:spPr>
      </p:pic>
      <p:pic>
        <p:nvPicPr>
          <p:cNvPr id="17" name="Picture 16"/>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1128248" y="157654"/>
            <a:ext cx="914400" cy="914400"/>
          </a:xfrm>
          <a:prstGeom prst="rect">
            <a:avLst/>
          </a:prstGeom>
        </p:spPr>
      </p:pic>
    </p:spTree>
    <p:extLst>
      <p:ext uri="{BB962C8B-B14F-4D97-AF65-F5344CB8AC3E}">
        <p14:creationId xmlns:p14="http://schemas.microsoft.com/office/powerpoint/2010/main" val="228091204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svg"/><Relationship Id="rId7" Type="http://schemas.openxmlformats.org/officeDocument/2006/relationships/image" Target="../media/image30.emf"/><Relationship Id="rId2" Type="http://schemas.openxmlformats.org/officeDocument/2006/relationships/image" Target="../media/image25.png"/><Relationship Id="rId1" Type="http://schemas.openxmlformats.org/officeDocument/2006/relationships/slideLayout" Target="../slideLayouts/slideLayout7.xml"/><Relationship Id="rId6" Type="http://schemas.openxmlformats.org/officeDocument/2006/relationships/image" Target="../media/image29.emf"/><Relationship Id="rId11" Type="http://schemas.openxmlformats.org/officeDocument/2006/relationships/image" Target="../media/image34.emf"/><Relationship Id="rId5" Type="http://schemas.openxmlformats.org/officeDocument/2006/relationships/image" Target="../media/image28.png"/><Relationship Id="rId10" Type="http://schemas.openxmlformats.org/officeDocument/2006/relationships/image" Target="../media/image33.png"/><Relationship Id="rId4" Type="http://schemas.openxmlformats.org/officeDocument/2006/relationships/image" Target="../media/image27.png"/><Relationship Id="rId9" Type="http://schemas.openxmlformats.org/officeDocument/2006/relationships/image" Target="../media/image32.png"/></Relationships>
</file>

<file path=ppt/slides/_rels/slide12.xml.rels><?xml version="1.0" encoding="UTF-8" standalone="yes"?>
<Relationships xmlns="http://schemas.openxmlformats.org/package/2006/relationships"><Relationship Id="rId8" Type="http://schemas.openxmlformats.org/officeDocument/2006/relationships/hyperlink" Target="https://www.milsuite.mil/book/groups/air-force-rpa-center-of-excellence" TargetMode="External"/><Relationship Id="rId3" Type="http://schemas.openxmlformats.org/officeDocument/2006/relationships/hyperlink" Target="https://forms.osi.apps.mil/pages/responsepage.aspx?id=jbExg4ct70ijX6yIGOv5tLl3MQog-H9MmRXwfXUQaOBUQko0QUtMTjRPQ1pSS0NYRFZIRTIxSUNKQi4u" TargetMode="External"/><Relationship Id="rId7" Type="http://schemas.openxmlformats.org/officeDocument/2006/relationships/hyperlink" Target="https://usaf.dps.mil/sites/fics/sitepages/affso-rpa.aspx" TargetMode="Externa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hyperlink" Target="https://www.myfmhub.hq.af.mil/index.cfm?event=spotlights_post&amp;id=4709A776-EBC6-4F7F-B575-F8578B99C995" TargetMode="External"/><Relationship Id="rId5" Type="http://schemas.openxmlformats.org/officeDocument/2006/relationships/hyperlink" Target="https://www.myfmhub.hq.af.mil/index.cfm?event=quickLinks" TargetMode="External"/><Relationship Id="rId4" Type="http://schemas.openxmlformats.org/officeDocument/2006/relationships/hyperlink" Target="mailto:SAF.AFRPA.COE@us.af.mil" TargetMode="External"/><Relationship Id="rId9" Type="http://schemas.openxmlformats.org/officeDocument/2006/relationships/hyperlink" Target="https://usaf.dps.mil/sites/DAFBOT"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37.svg"/><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svg"/><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3" Type="http://schemas.openxmlformats.org/officeDocument/2006/relationships/image" Target="../media/image10.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 Type="http://schemas.openxmlformats.org/officeDocument/2006/relationships/image" Target="../media/image9.png"/><Relationship Id="rId16" Type="http://schemas.openxmlformats.org/officeDocument/2006/relationships/image" Target="../media/image23.png"/><Relationship Id="rId1" Type="http://schemas.openxmlformats.org/officeDocument/2006/relationships/slideLayout" Target="../slideLayouts/slideLayout4.xml"/><Relationship Id="rId6" Type="http://schemas.openxmlformats.org/officeDocument/2006/relationships/image" Target="../media/image13.png"/><Relationship Id="rId11" Type="http://schemas.openxmlformats.org/officeDocument/2006/relationships/image" Target="../media/image18.svg"/><Relationship Id="rId5" Type="http://schemas.openxmlformats.org/officeDocument/2006/relationships/image" Target="../media/image12.svg"/><Relationship Id="rId15" Type="http://schemas.openxmlformats.org/officeDocument/2006/relationships/image" Target="../media/image22.sv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07848" y="2196789"/>
            <a:ext cx="11576304" cy="1086883"/>
          </a:xfrm>
        </p:spPr>
        <p:txBody>
          <a:bodyPr>
            <a:noAutofit/>
          </a:bodyPr>
          <a:lstStyle/>
          <a:p>
            <a:r>
              <a:rPr lang="en-US" sz="4400" dirty="0"/>
              <a:t>Robotic Process Automation</a:t>
            </a:r>
          </a:p>
        </p:txBody>
      </p:sp>
      <p:sp>
        <p:nvSpPr>
          <p:cNvPr id="3" name="Subtitle 2"/>
          <p:cNvSpPr>
            <a:spLocks noGrp="1"/>
          </p:cNvSpPr>
          <p:nvPr>
            <p:ph type="subTitle" idx="1"/>
          </p:nvPr>
        </p:nvSpPr>
        <p:spPr>
          <a:xfrm>
            <a:off x="8862646" y="4384430"/>
            <a:ext cx="3015410" cy="1824345"/>
          </a:xfrm>
        </p:spPr>
        <p:txBody>
          <a:bodyPr>
            <a:normAutofit lnSpcReduction="10000"/>
          </a:bodyPr>
          <a:lstStyle/>
          <a:p>
            <a:r>
              <a:rPr lang="en-US" sz="2000" dirty="0"/>
              <a:t>Mr. Kyle Keegan</a:t>
            </a:r>
          </a:p>
          <a:p>
            <a:r>
              <a:rPr lang="en-US" sz="2000" dirty="0"/>
              <a:t>Ms. Leslie Wiederhold</a:t>
            </a:r>
          </a:p>
          <a:p>
            <a:r>
              <a:rPr lang="en-US" sz="2000" dirty="0"/>
              <a:t>SAF/FMF AFFSO</a:t>
            </a:r>
          </a:p>
          <a:p>
            <a:r>
              <a:rPr lang="en-US" sz="2000" dirty="0"/>
              <a:t>22 June 2023</a:t>
            </a:r>
          </a:p>
          <a:p>
            <a:r>
              <a:rPr lang="en-US" sz="2000" dirty="0"/>
              <a:t>Version 2.0</a:t>
            </a:r>
          </a:p>
        </p:txBody>
      </p:sp>
      <p:sp>
        <p:nvSpPr>
          <p:cNvPr id="4" name="Slide Number Placeholder 3"/>
          <p:cNvSpPr>
            <a:spLocks noGrp="1"/>
          </p:cNvSpPr>
          <p:nvPr>
            <p:ph type="sldNum" sz="quarter" idx="12"/>
          </p:nvPr>
        </p:nvSpPr>
        <p:spPr/>
        <p:txBody>
          <a:bodyPr/>
          <a:lstStyle/>
          <a:p>
            <a:fld id="{C1A15DF3-B9AF-4EC4-A69C-2370B628607D}" type="slidenum">
              <a:rPr lang="en-US" smtClean="0"/>
              <a:t>1</a:t>
            </a:fld>
            <a:endParaRPr lang="en-US"/>
          </a:p>
        </p:txBody>
      </p:sp>
      <p:sp>
        <p:nvSpPr>
          <p:cNvPr id="5" name="Footer Placeholder 4"/>
          <p:cNvSpPr>
            <a:spLocks noGrp="1"/>
          </p:cNvSpPr>
          <p:nvPr>
            <p:ph type="ftr" sz="quarter" idx="11"/>
          </p:nvPr>
        </p:nvSpPr>
        <p:spPr/>
        <p:txBody>
          <a:bodyPr>
            <a:normAutofit/>
          </a:bodyPr>
          <a:lstStyle/>
          <a:p>
            <a:r>
              <a:rPr lang="en-US"/>
              <a:t>Integrity – Service - Excellence</a:t>
            </a:r>
          </a:p>
        </p:txBody>
      </p:sp>
    </p:spTree>
    <p:extLst>
      <p:ext uri="{BB962C8B-B14F-4D97-AF65-F5344CB8AC3E}">
        <p14:creationId xmlns:p14="http://schemas.microsoft.com/office/powerpoint/2010/main" val="75681659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75088BF7-CFC5-43BB-BFAD-EBBD59D8ECEE}"/>
              </a:ext>
            </a:extLst>
          </p:cNvPr>
          <p:cNvSpPr/>
          <p:nvPr/>
        </p:nvSpPr>
        <p:spPr bwMode="gray">
          <a:xfrm>
            <a:off x="2078195" y="2394543"/>
            <a:ext cx="1956255" cy="120700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88900" rIns="91440" bIns="88900" rtlCol="0" anchor="ctr"/>
          <a:lstStyle/>
          <a:p>
            <a:pPr algn="ctr">
              <a:spcBef>
                <a:spcPts val="400"/>
              </a:spcBef>
              <a:defRPr/>
            </a:pPr>
            <a:r>
              <a:rPr lang="en-US" sz="1151" b="1" dirty="0">
                <a:solidFill>
                  <a:srgbClr val="FFFFFF"/>
                </a:solidFill>
                <a:cs typeface="Arial" pitchFamily="34" charset="0"/>
              </a:rPr>
              <a:t>Intelligent Optical Character Recognition (IOCR) </a:t>
            </a:r>
          </a:p>
        </p:txBody>
      </p:sp>
      <p:sp>
        <p:nvSpPr>
          <p:cNvPr id="13" name="TextBox 12">
            <a:extLst>
              <a:ext uri="{FF2B5EF4-FFF2-40B4-BE49-F238E27FC236}">
                <a16:creationId xmlns:a16="http://schemas.microsoft.com/office/drawing/2014/main" id="{A7B6C379-FAE6-4172-9798-69DC7B45C243}"/>
              </a:ext>
            </a:extLst>
          </p:cNvPr>
          <p:cNvSpPr txBox="1"/>
          <p:nvPr/>
        </p:nvSpPr>
        <p:spPr bwMode="gray">
          <a:xfrm>
            <a:off x="4239185" y="2394543"/>
            <a:ext cx="2842148" cy="1207008"/>
          </a:xfrm>
          <a:prstGeom prst="rect">
            <a:avLst/>
          </a:prstGeom>
          <a:solidFill>
            <a:schemeClr val="bg2">
              <a:lumMod val="20000"/>
              <a:lumOff val="80000"/>
            </a:schemeClr>
          </a:solidFill>
        </p:spPr>
        <p:txBody>
          <a:bodyPr wrap="square" lIns="91440" rIns="91440" rtlCol="0" anchor="ctr" anchorCtr="0">
            <a:no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Technology that recognizes text within a digital image. It is commonly used to recognize text in scanned documents and images. Can be used to convert a physical paper document, or an image into an accessible electronic version with text. </a:t>
            </a:r>
          </a:p>
        </p:txBody>
      </p:sp>
      <p:sp>
        <p:nvSpPr>
          <p:cNvPr id="17" name="TextBox 16">
            <a:extLst>
              <a:ext uri="{FF2B5EF4-FFF2-40B4-BE49-F238E27FC236}">
                <a16:creationId xmlns:a16="http://schemas.microsoft.com/office/drawing/2014/main" id="{B90BB73C-8A70-4C92-8E3D-579499E77919}"/>
              </a:ext>
            </a:extLst>
          </p:cNvPr>
          <p:cNvSpPr txBox="1"/>
          <p:nvPr/>
        </p:nvSpPr>
        <p:spPr bwMode="gray">
          <a:xfrm>
            <a:off x="4239185" y="5051495"/>
            <a:ext cx="2842148" cy="1207008"/>
          </a:xfrm>
          <a:prstGeom prst="rect">
            <a:avLst/>
          </a:prstGeom>
          <a:solidFill>
            <a:schemeClr val="bg2">
              <a:lumMod val="20000"/>
              <a:lumOff val="80000"/>
            </a:schemeClr>
          </a:solidFill>
        </p:spPr>
        <p:txBody>
          <a:bodyPr wrap="square" lIns="91440" rIns="91440" rtlCol="0" anchor="ctr" anchorCtr="0">
            <a:norm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NLP is a branch of artificial intelligence that helps computers understand, interpret and manipulate human language.</a:t>
            </a:r>
          </a:p>
        </p:txBody>
      </p:sp>
      <p:sp>
        <p:nvSpPr>
          <p:cNvPr id="30" name="TextBox 29">
            <a:extLst>
              <a:ext uri="{FF2B5EF4-FFF2-40B4-BE49-F238E27FC236}">
                <a16:creationId xmlns:a16="http://schemas.microsoft.com/office/drawing/2014/main" id="{A7B6C379-FAE6-4172-9798-69DC7B45C243}"/>
              </a:ext>
            </a:extLst>
          </p:cNvPr>
          <p:cNvSpPr txBox="1"/>
          <p:nvPr/>
        </p:nvSpPr>
        <p:spPr bwMode="gray">
          <a:xfrm>
            <a:off x="7286069" y="2394543"/>
            <a:ext cx="2842148" cy="1207008"/>
          </a:xfrm>
          <a:prstGeom prst="rect">
            <a:avLst/>
          </a:prstGeom>
          <a:solidFill>
            <a:schemeClr val="bg2">
              <a:lumMod val="20000"/>
              <a:lumOff val="80000"/>
            </a:schemeClr>
          </a:solidFill>
        </p:spPr>
        <p:txBody>
          <a:bodyPr wrap="square" lIns="91440" rIns="91440" rtlCol="0" anchor="ctr" anchorCtr="0">
            <a:no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Processing of structured (e.g., forms with standardized fields such as a DoD Form)  and unstructured (e.g., invoices and pay stubs)   documents</a:t>
            </a:r>
          </a:p>
        </p:txBody>
      </p:sp>
      <p:sp>
        <p:nvSpPr>
          <p:cNvPr id="32" name="TextBox 31">
            <a:extLst>
              <a:ext uri="{FF2B5EF4-FFF2-40B4-BE49-F238E27FC236}">
                <a16:creationId xmlns:a16="http://schemas.microsoft.com/office/drawing/2014/main" id="{B90BB73C-8A70-4C92-8E3D-579499E77919}"/>
              </a:ext>
            </a:extLst>
          </p:cNvPr>
          <p:cNvSpPr txBox="1"/>
          <p:nvPr/>
        </p:nvSpPr>
        <p:spPr bwMode="gray">
          <a:xfrm>
            <a:off x="7282839" y="5045632"/>
            <a:ext cx="2842148" cy="1207008"/>
          </a:xfrm>
          <a:prstGeom prst="rect">
            <a:avLst/>
          </a:prstGeom>
          <a:solidFill>
            <a:schemeClr val="bg2">
              <a:lumMod val="20000"/>
              <a:lumOff val="80000"/>
            </a:schemeClr>
          </a:solidFill>
        </p:spPr>
        <p:txBody>
          <a:bodyPr wrap="square" lIns="91440" rIns="91440" rtlCol="0" anchor="ctr" anchorCtr="0">
            <a:no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Content categorization, contextual extraction, topic discovery and modeling</a:t>
            </a:r>
          </a:p>
        </p:txBody>
      </p:sp>
      <p:sp>
        <p:nvSpPr>
          <p:cNvPr id="21" name="Rectangle 20">
            <a:extLst>
              <a:ext uri="{FF2B5EF4-FFF2-40B4-BE49-F238E27FC236}">
                <a16:creationId xmlns:a16="http://schemas.microsoft.com/office/drawing/2014/main" id="{DCB25DDD-DC25-4BCB-A9CB-8493BC286563}"/>
              </a:ext>
            </a:extLst>
          </p:cNvPr>
          <p:cNvSpPr/>
          <p:nvPr/>
        </p:nvSpPr>
        <p:spPr bwMode="gray">
          <a:xfrm>
            <a:off x="2078195" y="5051495"/>
            <a:ext cx="1956255" cy="120700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88900" rIns="91440" bIns="88900" rtlCol="0" anchor="ctr"/>
          <a:lstStyle/>
          <a:p>
            <a:pPr algn="ctr">
              <a:spcBef>
                <a:spcPts val="400"/>
              </a:spcBef>
              <a:defRPr/>
            </a:pPr>
            <a:r>
              <a:rPr lang="en-US" sz="1151" b="1" dirty="0">
                <a:solidFill>
                  <a:srgbClr val="FFFFFF"/>
                </a:solidFill>
                <a:cs typeface="Arial" pitchFamily="34" charset="0"/>
              </a:rPr>
              <a:t>Natural Language Processing</a:t>
            </a:r>
          </a:p>
          <a:p>
            <a:pPr algn="ctr">
              <a:spcBef>
                <a:spcPts val="400"/>
              </a:spcBef>
              <a:defRPr/>
            </a:pPr>
            <a:r>
              <a:rPr lang="en-US" sz="1151" b="1" dirty="0">
                <a:solidFill>
                  <a:srgbClr val="FFFFFF"/>
                </a:solidFill>
                <a:cs typeface="Arial" pitchFamily="34" charset="0"/>
              </a:rPr>
              <a:t>(NLP)</a:t>
            </a:r>
          </a:p>
        </p:txBody>
      </p:sp>
      <p:sp>
        <p:nvSpPr>
          <p:cNvPr id="25" name="Rectangle 24">
            <a:extLst>
              <a:ext uri="{FF2B5EF4-FFF2-40B4-BE49-F238E27FC236}">
                <a16:creationId xmlns:a16="http://schemas.microsoft.com/office/drawing/2014/main" id="{A29EEFD8-CF18-4776-918F-A175ADF88A7F}"/>
              </a:ext>
            </a:extLst>
          </p:cNvPr>
          <p:cNvSpPr/>
          <p:nvPr/>
        </p:nvSpPr>
        <p:spPr bwMode="gray">
          <a:xfrm>
            <a:off x="2078195" y="3717921"/>
            <a:ext cx="1956255" cy="1207008"/>
          </a:xfrm>
          <a:prstGeom prst="rect">
            <a:avLst/>
          </a:prstGeom>
          <a:solidFill>
            <a:schemeClr val="tx2"/>
          </a:solidFill>
          <a:ln w="9525">
            <a:noFill/>
          </a:ln>
        </p:spPr>
        <p:style>
          <a:lnRef idx="2">
            <a:schemeClr val="accent1">
              <a:shade val="50000"/>
            </a:schemeClr>
          </a:lnRef>
          <a:fillRef idx="1">
            <a:schemeClr val="accent1"/>
          </a:fillRef>
          <a:effectRef idx="0">
            <a:schemeClr val="accent1"/>
          </a:effectRef>
          <a:fontRef idx="minor">
            <a:schemeClr val="lt1"/>
          </a:fontRef>
        </p:style>
        <p:txBody>
          <a:bodyPr wrap="square" lIns="91440" tIns="88900" rIns="91440" bIns="88900" rtlCol="0" anchor="ctr"/>
          <a:lstStyle/>
          <a:p>
            <a:pPr algn="ctr">
              <a:spcBef>
                <a:spcPts val="400"/>
              </a:spcBef>
              <a:defRPr/>
            </a:pPr>
            <a:r>
              <a:rPr lang="en-US" sz="1151" b="1" dirty="0">
                <a:solidFill>
                  <a:srgbClr val="FFFFFF"/>
                </a:solidFill>
                <a:cs typeface="Arial" pitchFamily="34" charset="0"/>
              </a:rPr>
              <a:t>Conversational AI</a:t>
            </a:r>
          </a:p>
          <a:p>
            <a:pPr algn="ctr">
              <a:spcBef>
                <a:spcPts val="400"/>
              </a:spcBef>
              <a:defRPr/>
            </a:pPr>
            <a:r>
              <a:rPr lang="en-US" sz="1151" b="1" dirty="0">
                <a:solidFill>
                  <a:srgbClr val="FFFFFF"/>
                </a:solidFill>
                <a:cs typeface="Arial" pitchFamily="34" charset="0"/>
              </a:rPr>
              <a:t>(CAI)</a:t>
            </a:r>
          </a:p>
        </p:txBody>
      </p:sp>
      <p:sp>
        <p:nvSpPr>
          <p:cNvPr id="27" name="TextBox 26">
            <a:extLst>
              <a:ext uri="{FF2B5EF4-FFF2-40B4-BE49-F238E27FC236}">
                <a16:creationId xmlns:a16="http://schemas.microsoft.com/office/drawing/2014/main" id="{790D8D60-49FD-40E9-9F1F-1F494E6BE321}"/>
              </a:ext>
            </a:extLst>
          </p:cNvPr>
          <p:cNvSpPr txBox="1"/>
          <p:nvPr/>
        </p:nvSpPr>
        <p:spPr bwMode="gray">
          <a:xfrm>
            <a:off x="4239185" y="3715619"/>
            <a:ext cx="2842148" cy="1207008"/>
          </a:xfrm>
          <a:prstGeom prst="rect">
            <a:avLst/>
          </a:prstGeom>
          <a:solidFill>
            <a:schemeClr val="bg2">
              <a:lumMod val="20000"/>
              <a:lumOff val="80000"/>
            </a:schemeClr>
          </a:solidFill>
        </p:spPr>
        <p:txBody>
          <a:bodyPr wrap="square" lIns="91440" rIns="91440" rtlCol="0" anchor="ctr" anchorCtr="0">
            <a:no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Uses natural language processing to conduct a conversation through auditory or textual methods. It includes continuous learning and sentiment analysis.</a:t>
            </a:r>
          </a:p>
        </p:txBody>
      </p:sp>
      <p:sp>
        <p:nvSpPr>
          <p:cNvPr id="37" name="TextBox 36">
            <a:extLst>
              <a:ext uri="{FF2B5EF4-FFF2-40B4-BE49-F238E27FC236}">
                <a16:creationId xmlns:a16="http://schemas.microsoft.com/office/drawing/2014/main" id="{790D8D60-49FD-40E9-9F1F-1F494E6BE321}"/>
              </a:ext>
            </a:extLst>
          </p:cNvPr>
          <p:cNvSpPr txBox="1"/>
          <p:nvPr/>
        </p:nvSpPr>
        <p:spPr bwMode="gray">
          <a:xfrm>
            <a:off x="7282839" y="3715619"/>
            <a:ext cx="2842148" cy="1207008"/>
          </a:xfrm>
          <a:prstGeom prst="rect">
            <a:avLst/>
          </a:prstGeom>
          <a:solidFill>
            <a:schemeClr val="bg2">
              <a:lumMod val="20000"/>
              <a:lumOff val="80000"/>
            </a:schemeClr>
          </a:solidFill>
        </p:spPr>
        <p:txBody>
          <a:bodyPr wrap="square" lIns="91440" rIns="91440" rtlCol="0" anchor="ctr" anchorCtr="0">
            <a:noAutofit/>
          </a:bodyPr>
          <a:lstStyle/>
          <a:p>
            <a:pPr marL="171446" indent="-171446">
              <a:spcAft>
                <a:spcPts val="200"/>
              </a:spcAft>
              <a:buClr>
                <a:schemeClr val="tx2"/>
              </a:buClr>
              <a:buFont typeface="Arial" panose="020B0604020202020204" pitchFamily="34" charset="0"/>
              <a:buChar char="•"/>
              <a:defRPr/>
            </a:pPr>
            <a:r>
              <a:rPr lang="en-US" sz="1050" dirty="0">
                <a:solidFill>
                  <a:srgbClr val="000000"/>
                </a:solidFill>
                <a:latin typeface="Arial" panose="020B0604020202020204" pitchFamily="34" charset="0"/>
                <a:cs typeface="Arial" panose="020B0604020202020204" pitchFamily="34" charset="0"/>
              </a:rPr>
              <a:t>FAQs, guided form completion, check statuses, submit information</a:t>
            </a:r>
          </a:p>
        </p:txBody>
      </p:sp>
      <p:sp>
        <p:nvSpPr>
          <p:cNvPr id="34" name="Slide Number Placeholder 4">
            <a:extLst>
              <a:ext uri="{FF2B5EF4-FFF2-40B4-BE49-F238E27FC236}">
                <a16:creationId xmlns:a16="http://schemas.microsoft.com/office/drawing/2014/main" id="{5FCB4801-82AF-3B20-90A8-8354B65580D6}"/>
              </a:ext>
            </a:extLst>
          </p:cNvPr>
          <p:cNvSpPr>
            <a:spLocks noGrp="1"/>
          </p:cNvSpPr>
          <p:nvPr>
            <p:ph type="sldNum" sz="quarter" idx="12"/>
          </p:nvPr>
        </p:nvSpPr>
        <p:spPr>
          <a:xfrm>
            <a:off x="11603736" y="6510528"/>
            <a:ext cx="530352" cy="246221"/>
          </a:xfrm>
        </p:spPr>
        <p:txBody>
          <a:bodyPr/>
          <a:lstStyle/>
          <a:p>
            <a:fld id="{C1A15DF3-B9AF-4EC4-A69C-2370B628607D}" type="slidenum">
              <a:rPr lang="en-US" smtClean="0"/>
              <a:t>10</a:t>
            </a:fld>
            <a:endParaRPr lang="en-US"/>
          </a:p>
        </p:txBody>
      </p:sp>
      <p:sp>
        <p:nvSpPr>
          <p:cNvPr id="39" name="Title 1">
            <a:extLst>
              <a:ext uri="{FF2B5EF4-FFF2-40B4-BE49-F238E27FC236}">
                <a16:creationId xmlns:a16="http://schemas.microsoft.com/office/drawing/2014/main" id="{95CE32C9-624C-DBBA-C206-B058F0BC8AE4}"/>
              </a:ext>
            </a:extLst>
          </p:cNvPr>
          <p:cNvSpPr txBox="1">
            <a:spLocks/>
          </p:cNvSpPr>
          <p:nvPr/>
        </p:nvSpPr>
        <p:spPr>
          <a:xfrm>
            <a:off x="1207008" y="402336"/>
            <a:ext cx="9738360" cy="704088"/>
          </a:xfrm>
          <a:prstGeom prst="rect">
            <a:avLst/>
          </a:prstGeom>
        </p:spPr>
        <p:txBody>
          <a:bodyPr vert="horz" lIns="91440" tIns="0" rIns="91440" bIns="0" rtlCol="0" anchor="ctr">
            <a:normAutofit/>
          </a:bodyPr>
          <a:lst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a:lstStyle>
          <a:p>
            <a:r>
              <a:rPr lang="en-US" dirty="0"/>
              <a:t>Future Intelligent Automation Solutions</a:t>
            </a:r>
          </a:p>
        </p:txBody>
      </p:sp>
      <p:graphicFrame>
        <p:nvGraphicFramePr>
          <p:cNvPr id="28" name="Table 27">
            <a:extLst>
              <a:ext uri="{FF2B5EF4-FFF2-40B4-BE49-F238E27FC236}">
                <a16:creationId xmlns:a16="http://schemas.microsoft.com/office/drawing/2014/main" id="{2FDE1A04-7AEA-8697-2C71-6ABA6CB451BF}"/>
              </a:ext>
            </a:extLst>
          </p:cNvPr>
          <p:cNvGraphicFramePr>
            <a:graphicFrameLocks noGrp="1"/>
          </p:cNvGraphicFramePr>
          <p:nvPr>
            <p:extLst>
              <p:ext uri="{D42A27DB-BD31-4B8C-83A1-F6EECF244321}">
                <p14:modId xmlns:p14="http://schemas.microsoft.com/office/powerpoint/2010/main" val="6515532"/>
              </p:ext>
            </p:extLst>
          </p:nvPr>
        </p:nvGraphicFramePr>
        <p:xfrm>
          <a:off x="2078195" y="1819569"/>
          <a:ext cx="8035610" cy="457200"/>
        </p:xfrm>
        <a:graphic>
          <a:graphicData uri="http://schemas.openxmlformats.org/drawingml/2006/table">
            <a:tbl>
              <a:tblPr firstRow="1" bandRow="1"/>
              <a:tblGrid>
                <a:gridCol w="1933996">
                  <a:extLst>
                    <a:ext uri="{9D8B030D-6E8A-4147-A177-3AD203B41FA5}">
                      <a16:colId xmlns:a16="http://schemas.microsoft.com/office/drawing/2014/main" val="740718274"/>
                    </a:ext>
                  </a:extLst>
                </a:gridCol>
                <a:gridCol w="3165764">
                  <a:extLst>
                    <a:ext uri="{9D8B030D-6E8A-4147-A177-3AD203B41FA5}">
                      <a16:colId xmlns:a16="http://schemas.microsoft.com/office/drawing/2014/main" val="2113214221"/>
                    </a:ext>
                  </a:extLst>
                </a:gridCol>
                <a:gridCol w="2935850">
                  <a:extLst>
                    <a:ext uri="{9D8B030D-6E8A-4147-A177-3AD203B41FA5}">
                      <a16:colId xmlns:a16="http://schemas.microsoft.com/office/drawing/2014/main" val="2491159798"/>
                    </a:ext>
                  </a:extLst>
                </a:gridCol>
              </a:tblGrid>
              <a:tr h="457200">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0" indent="0" algn="ctr" defTabSz="655638"/>
                      <a:r>
                        <a:rPr lang="en-US" sz="1100" dirty="0">
                          <a:solidFill>
                            <a:schemeClr val="tx1"/>
                          </a:solidFill>
                        </a:rPr>
                        <a:t>Technology</a:t>
                      </a:r>
                    </a:p>
                  </a:txBody>
                  <a:tcPr marL="68580" marR="68580" marT="34290" marB="34290" anchor="ctr">
                    <a:lnL>
                      <a:noFill/>
                    </a:lnL>
                    <a:lnR>
                      <a:noFill/>
                    </a:lnR>
                    <a:lnT w="12700" cmpd="sng">
                      <a:solidFill>
                        <a:srgbClr val="75787B"/>
                      </a:solidFill>
                    </a:lnT>
                    <a:lnB w="12700" cmpd="sng">
                      <a:solidFill>
                        <a:srgbClr val="75787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tabLst>
                          <a:tab pos="457200" algn="l"/>
                        </a:tabLst>
                      </a:pPr>
                      <a:r>
                        <a:rPr lang="en-US" sz="1100" dirty="0">
                          <a:solidFill>
                            <a:schemeClr val="tx1"/>
                          </a:solidFill>
                        </a:rPr>
                        <a:t>Description</a:t>
                      </a:r>
                    </a:p>
                  </a:txBody>
                  <a:tcPr marL="68580" marR="68580" marT="34290" marB="34290" anchor="ctr">
                    <a:lnL>
                      <a:noFill/>
                    </a:lnL>
                    <a:lnR>
                      <a:noFill/>
                    </a:lnR>
                    <a:lnT w="12700" cmpd="sng">
                      <a:solidFill>
                        <a:srgbClr val="75787B"/>
                      </a:solidFill>
                    </a:lnT>
                    <a:lnB w="12700" cmpd="sng">
                      <a:solidFill>
                        <a:srgbClr val="75787B"/>
                      </a:solidFill>
                    </a:lnB>
                    <a:lnTlToBr w="12700" cmpd="sng">
                      <a:noFill/>
                      <a:prstDash val="solid"/>
                    </a:lnTlToBr>
                    <a:lnBlToTr w="12700" cmpd="sng">
                      <a:noFill/>
                      <a:prstDash val="solid"/>
                    </a:lnBlToTr>
                    <a:no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algn="ctr"/>
                      <a:r>
                        <a:rPr lang="en-US" sz="1100" dirty="0">
                          <a:solidFill>
                            <a:schemeClr val="tx1"/>
                          </a:solidFill>
                        </a:rPr>
                        <a:t>Examples</a:t>
                      </a:r>
                    </a:p>
                  </a:txBody>
                  <a:tcPr marL="68580" marR="68580" marT="34290" marB="34290" anchor="ctr">
                    <a:lnL>
                      <a:noFill/>
                    </a:lnL>
                    <a:lnR>
                      <a:noFill/>
                    </a:lnR>
                    <a:lnT w="12700" cmpd="sng">
                      <a:solidFill>
                        <a:srgbClr val="75787B"/>
                      </a:solidFill>
                    </a:lnT>
                    <a:lnB w="12700" cmpd="sng">
                      <a:solidFill>
                        <a:srgbClr val="75787B"/>
                      </a:solidFill>
                    </a:lnB>
                    <a:lnTlToBr w="12700" cmpd="sng">
                      <a:noFill/>
                      <a:prstDash val="solid"/>
                    </a:lnTlToBr>
                    <a:lnBlToTr w="12700" cmpd="sng">
                      <a:noFill/>
                      <a:prstDash val="solid"/>
                    </a:lnBlToTr>
                    <a:noFill/>
                  </a:tcPr>
                </a:tc>
                <a:extLst>
                  <a:ext uri="{0D108BD9-81ED-4DB2-BD59-A6C34878D82A}">
                    <a16:rowId xmlns:a16="http://schemas.microsoft.com/office/drawing/2014/main" val="2381206615"/>
                  </a:ext>
                </a:extLst>
              </a:tr>
            </a:tbl>
          </a:graphicData>
        </a:graphic>
      </p:graphicFrame>
      <p:sp>
        <p:nvSpPr>
          <p:cNvPr id="2" name="Footer Placeholder 4">
            <a:extLst>
              <a:ext uri="{FF2B5EF4-FFF2-40B4-BE49-F238E27FC236}">
                <a16:creationId xmlns:a16="http://schemas.microsoft.com/office/drawing/2014/main" id="{D78175B2-C7AC-C081-5848-6B04506D0352}"/>
              </a:ext>
            </a:extLst>
          </p:cNvPr>
          <p:cNvSpPr>
            <a:spLocks noGrp="1"/>
          </p:cNvSpPr>
          <p:nvPr>
            <p:ph type="ftr" sz="quarter" idx="11"/>
          </p:nvPr>
        </p:nvSpPr>
        <p:spPr>
          <a:xfrm>
            <a:off x="3433606" y="6495139"/>
            <a:ext cx="4797082" cy="276999"/>
          </a:xfrm>
        </p:spPr>
        <p:txBody>
          <a:bodyPr/>
          <a:lstStyle/>
          <a:p>
            <a:r>
              <a:rPr lang="en-US"/>
              <a:t>Integrity – Service - Excellence</a:t>
            </a:r>
          </a:p>
        </p:txBody>
      </p:sp>
      <p:sp>
        <p:nvSpPr>
          <p:cNvPr id="29" name="Rectangle: Rounded Corners 28">
            <a:extLst>
              <a:ext uri="{FF2B5EF4-FFF2-40B4-BE49-F238E27FC236}">
                <a16:creationId xmlns:a16="http://schemas.microsoft.com/office/drawing/2014/main" id="{249F06AA-D753-4D4C-B903-5CF17C0D06A7}"/>
              </a:ext>
            </a:extLst>
          </p:cNvPr>
          <p:cNvSpPr/>
          <p:nvPr/>
        </p:nvSpPr>
        <p:spPr bwMode="auto">
          <a:xfrm>
            <a:off x="762001" y="1331123"/>
            <a:ext cx="10524736" cy="370672"/>
          </a:xfrm>
          <a:prstGeom prst="roundRect">
            <a:avLst/>
          </a:prstGeom>
          <a:solidFill>
            <a:schemeClr val="bg1">
              <a:lumMod val="95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spcAft>
                <a:spcPct val="0"/>
              </a:spcAft>
              <a:buClr>
                <a:srgbClr val="151C77"/>
              </a:buClr>
              <a:buSzPct val="80000"/>
            </a:pPr>
            <a:r>
              <a:rPr lang="en-US" sz="1050" kern="0" dirty="0">
                <a:solidFill>
                  <a:srgbClr val="2D2DB9">
                    <a:lumMod val="50000"/>
                  </a:srgbClr>
                </a:solidFill>
              </a:rPr>
              <a:t>Outside of RPA, other technologies from the Intelligent Automation portfolio can create further improvement to current processes and generate more time and cost savings</a:t>
            </a:r>
          </a:p>
        </p:txBody>
      </p:sp>
    </p:spTree>
    <p:extLst>
      <p:ext uri="{BB962C8B-B14F-4D97-AF65-F5344CB8AC3E}">
        <p14:creationId xmlns:p14="http://schemas.microsoft.com/office/powerpoint/2010/main" val="48369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0EE4383-28BC-AD89-FED2-6DD8F19FFA86}"/>
              </a:ext>
            </a:extLst>
          </p:cNvPr>
          <p:cNvSpPr>
            <a:spLocks noGrp="1"/>
          </p:cNvSpPr>
          <p:nvPr>
            <p:ph type="ftr" sz="quarter" idx="11"/>
          </p:nvPr>
        </p:nvSpPr>
        <p:spPr/>
        <p:txBody>
          <a:bodyPr/>
          <a:lstStyle/>
          <a:p>
            <a:r>
              <a:rPr lang="en-US"/>
              <a:t>Integrity – Service - Excellence</a:t>
            </a:r>
          </a:p>
        </p:txBody>
      </p:sp>
      <p:sp>
        <p:nvSpPr>
          <p:cNvPr id="3" name="Slide Number Placeholder 2">
            <a:extLst>
              <a:ext uri="{FF2B5EF4-FFF2-40B4-BE49-F238E27FC236}">
                <a16:creationId xmlns:a16="http://schemas.microsoft.com/office/drawing/2014/main" id="{6E568855-4CF1-59A1-099E-38BFDF7E4BA0}"/>
              </a:ext>
            </a:extLst>
          </p:cNvPr>
          <p:cNvSpPr>
            <a:spLocks noGrp="1"/>
          </p:cNvSpPr>
          <p:nvPr>
            <p:ph type="sldNum" sz="quarter" idx="12"/>
          </p:nvPr>
        </p:nvSpPr>
        <p:spPr/>
        <p:txBody>
          <a:bodyPr/>
          <a:lstStyle/>
          <a:p>
            <a:fld id="{C1A15DF3-B9AF-4EC4-A69C-2370B628607D}" type="slidenum">
              <a:rPr lang="en-US" smtClean="0"/>
              <a:t>11</a:t>
            </a:fld>
            <a:endParaRPr lang="en-US"/>
          </a:p>
        </p:txBody>
      </p:sp>
      <p:sp>
        <p:nvSpPr>
          <p:cNvPr id="4" name="Title 1">
            <a:extLst>
              <a:ext uri="{FF2B5EF4-FFF2-40B4-BE49-F238E27FC236}">
                <a16:creationId xmlns:a16="http://schemas.microsoft.com/office/drawing/2014/main" id="{4DB4FF8A-4134-69DE-AB53-56AE41A597B3}"/>
              </a:ext>
            </a:extLst>
          </p:cNvPr>
          <p:cNvSpPr txBox="1">
            <a:spLocks/>
          </p:cNvSpPr>
          <p:nvPr/>
        </p:nvSpPr>
        <p:spPr>
          <a:xfrm>
            <a:off x="1207008" y="402336"/>
            <a:ext cx="9738360" cy="704088"/>
          </a:xfrm>
          <a:prstGeom prst="rect">
            <a:avLst/>
          </a:prstGeom>
        </p:spPr>
        <p:txBody>
          <a:bodyPr vert="horz" lIns="91440" tIns="0" rIns="91440" bIns="0" rtlCol="0" anchor="ctr">
            <a:normAutofit/>
          </a:bodyPr>
          <a:lst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a:lstStyle>
          <a:p>
            <a:r>
              <a:rPr lang="en-US" dirty="0"/>
              <a:t>Turning Your Strategies Into Reality</a:t>
            </a:r>
          </a:p>
        </p:txBody>
      </p:sp>
      <p:sp>
        <p:nvSpPr>
          <p:cNvPr id="7" name="Text Placeholder 17">
            <a:extLst>
              <a:ext uri="{FF2B5EF4-FFF2-40B4-BE49-F238E27FC236}">
                <a16:creationId xmlns:a16="http://schemas.microsoft.com/office/drawing/2014/main" id="{33C4FB02-1ED2-C2DC-ADEE-5E056C61515B}"/>
              </a:ext>
            </a:extLst>
          </p:cNvPr>
          <p:cNvSpPr txBox="1">
            <a:spLocks/>
          </p:cNvSpPr>
          <p:nvPr/>
        </p:nvSpPr>
        <p:spPr>
          <a:xfrm>
            <a:off x="2122435" y="1422011"/>
            <a:ext cx="3575064" cy="356616"/>
          </a:xfrm>
          <a:prstGeom prst="rect">
            <a:avLst/>
          </a:prstGeom>
        </p:spPr>
        <p:txBody>
          <a:bodyPr/>
          <a:lstStyle>
            <a:lvl1pPr marL="228600" indent="-228600" algn="l" defTabSz="914400" rtl="0" eaLnBrk="1" latinLnBrk="0" hangingPunct="1">
              <a:lnSpc>
                <a:spcPct val="90000"/>
              </a:lnSpc>
              <a:spcBef>
                <a:spcPts val="1000"/>
              </a:spcBef>
              <a:buClr>
                <a:schemeClr val="tx2"/>
              </a:buClr>
              <a:buFont typeface="Symbol" panose="05050102010706020507" pitchFamily="18" charset="2"/>
              <a:buChar char=""/>
              <a:defRPr sz="2800" b="1"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tx2"/>
              </a:buClr>
              <a:buFont typeface="Symbol" panose="05050102010706020507" pitchFamily="18" charset="2"/>
              <a:buChar char=""/>
              <a:defRPr sz="2400" b="1"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tx2"/>
              </a:buClr>
              <a:buFont typeface="Symbol" panose="05050102010706020507" pitchFamily="18" charset="2"/>
              <a:buChar char=""/>
              <a:defRPr sz="2000" b="1"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Clr>
                <a:schemeClr val="tx2"/>
              </a:buClr>
              <a:buFont typeface="Symbol" panose="05050102010706020507" pitchFamily="18" charset="2"/>
              <a:buChar char=""/>
              <a:defRPr sz="1800" b="1" kern="1200">
                <a:solidFill>
                  <a:schemeClr val="tx1"/>
                </a:solidFill>
                <a:latin typeface="+mn-lt"/>
                <a:ea typeface="+mn-ea"/>
                <a:cs typeface="+mn-cs"/>
              </a:defRPr>
            </a:lvl9pPr>
          </a:lstStyle>
          <a:p>
            <a:pPr marL="0" indent="0">
              <a:buNone/>
            </a:pPr>
            <a:r>
              <a:rPr lang="en-US" sz="1600" dirty="0">
                <a:solidFill>
                  <a:srgbClr val="000000"/>
                </a:solidFill>
                <a:latin typeface="Arial" panose="020B0604020202020204" pitchFamily="34" charset="0"/>
                <a:ea typeface="Open Sans" panose="020B0606030504020204" pitchFamily="34" charset="0"/>
                <a:cs typeface="Arial" panose="020B0604020202020204" pitchFamily="34" charset="0"/>
              </a:rPr>
              <a:t>The Art of the Possible</a:t>
            </a:r>
          </a:p>
          <a:p>
            <a:pPr marL="0" indent="0">
              <a:buNone/>
            </a:pPr>
            <a:r>
              <a:rPr lang="en-US" sz="1600" dirty="0">
                <a:solidFill>
                  <a:srgbClr val="000000"/>
                </a:solidFill>
                <a:latin typeface="Arial" panose="020B0604020202020204" pitchFamily="34" charset="0"/>
                <a:ea typeface="Open Sans" panose="020B0606030504020204" pitchFamily="34" charset="0"/>
                <a:cs typeface="Arial" panose="020B0604020202020204" pitchFamily="34" charset="0"/>
              </a:rPr>
              <a:t>     …starts with </a:t>
            </a:r>
            <a:r>
              <a:rPr lang="en-US" sz="1600" dirty="0">
                <a:solidFill>
                  <a:schemeClr val="accent1"/>
                </a:solidFill>
                <a:latin typeface="Arial" panose="020B0604020202020204" pitchFamily="34" charset="0"/>
                <a:ea typeface="Open Sans" panose="020B0606030504020204" pitchFamily="34" charset="0"/>
                <a:cs typeface="Arial" panose="020B0604020202020204" pitchFamily="34" charset="0"/>
              </a:rPr>
              <a:t>Thought Leaders </a:t>
            </a:r>
          </a:p>
        </p:txBody>
      </p:sp>
      <p:sp>
        <p:nvSpPr>
          <p:cNvPr id="9" name="Rectangle 8">
            <a:extLst>
              <a:ext uri="{FF2B5EF4-FFF2-40B4-BE49-F238E27FC236}">
                <a16:creationId xmlns:a16="http://schemas.microsoft.com/office/drawing/2014/main" id="{3627EA1A-F687-4A18-A6FF-B3FC7B142656}"/>
              </a:ext>
            </a:extLst>
          </p:cNvPr>
          <p:cNvSpPr/>
          <p:nvPr/>
        </p:nvSpPr>
        <p:spPr bwMode="gray">
          <a:xfrm>
            <a:off x="603404" y="3411031"/>
            <a:ext cx="2291212" cy="2638990"/>
          </a:xfrm>
          <a:prstGeom prst="rect">
            <a:avLst/>
          </a:prstGeom>
          <a:solidFill>
            <a:schemeClr val="accent1">
              <a:lumMod val="40000"/>
              <a:lumOff val="60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srgbClr val="FFFFFF"/>
              </a:solidFill>
              <a:latin typeface="Open Sans"/>
            </a:endParaRPr>
          </a:p>
        </p:txBody>
      </p:sp>
      <p:sp>
        <p:nvSpPr>
          <p:cNvPr id="11" name="Rectangle 10">
            <a:extLst>
              <a:ext uri="{FF2B5EF4-FFF2-40B4-BE49-F238E27FC236}">
                <a16:creationId xmlns:a16="http://schemas.microsoft.com/office/drawing/2014/main" id="{1444192E-D7B2-AF80-AC17-F0053622CBF7}"/>
              </a:ext>
            </a:extLst>
          </p:cNvPr>
          <p:cNvSpPr/>
          <p:nvPr/>
        </p:nvSpPr>
        <p:spPr bwMode="gray">
          <a:xfrm flipV="1">
            <a:off x="6481865" y="1796359"/>
            <a:ext cx="5202932" cy="4270919"/>
          </a:xfrm>
          <a:prstGeom prst="rect">
            <a:avLst/>
          </a:prstGeom>
          <a:ln>
            <a:headEnd/>
            <a:tailEnd/>
          </a:ln>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endParaRPr lang="en-US" sz="1200" b="1">
              <a:solidFill>
                <a:srgbClr val="FFFFFF"/>
              </a:solidFill>
              <a:latin typeface="Open Sans"/>
            </a:endParaRPr>
          </a:p>
        </p:txBody>
      </p:sp>
      <p:sp>
        <p:nvSpPr>
          <p:cNvPr id="12" name="Oval 11">
            <a:extLst>
              <a:ext uri="{FF2B5EF4-FFF2-40B4-BE49-F238E27FC236}">
                <a16:creationId xmlns:a16="http://schemas.microsoft.com/office/drawing/2014/main" id="{3C638366-27DF-40EC-638B-B1CA04C49271}"/>
              </a:ext>
            </a:extLst>
          </p:cNvPr>
          <p:cNvSpPr/>
          <p:nvPr/>
        </p:nvSpPr>
        <p:spPr bwMode="gray">
          <a:xfrm>
            <a:off x="1257693" y="2777154"/>
            <a:ext cx="977846" cy="944160"/>
          </a:xfrm>
          <a:prstGeom prst="ellipse">
            <a:avLst/>
          </a:prstGeom>
          <a:solidFill>
            <a:schemeClr val="accent1"/>
          </a:solidFill>
          <a:ln w="76200" algn="ctr">
            <a:solidFill>
              <a:schemeClr val="bg1"/>
            </a:solidFill>
            <a:miter lim="800000"/>
            <a:headEnd/>
            <a:tailEnd/>
          </a:ln>
        </p:spPr>
        <p:txBody>
          <a:bodyPr wrap="square" lIns="66675" tIns="66675" rIns="66675" bIns="66675" rtlCol="0" anchor="ctr"/>
          <a:lstStyle/>
          <a:p>
            <a:pPr algn="ctr" defTabSz="685800">
              <a:lnSpc>
                <a:spcPct val="106000"/>
              </a:lnSpc>
              <a:defRPr/>
            </a:pPr>
            <a:r>
              <a:rPr lang="en-US" sz="2800" b="1" dirty="0">
                <a:solidFill>
                  <a:srgbClr val="FFFFFF"/>
                </a:solidFill>
                <a:latin typeface="Open Sans"/>
              </a:rPr>
              <a:t>1</a:t>
            </a:r>
          </a:p>
        </p:txBody>
      </p:sp>
      <p:sp>
        <p:nvSpPr>
          <p:cNvPr id="13" name="TextBox 12">
            <a:extLst>
              <a:ext uri="{FF2B5EF4-FFF2-40B4-BE49-F238E27FC236}">
                <a16:creationId xmlns:a16="http://schemas.microsoft.com/office/drawing/2014/main" id="{7B4B4F42-331B-01E4-1D4A-2B344CB2AE0B}"/>
              </a:ext>
            </a:extLst>
          </p:cNvPr>
          <p:cNvSpPr txBox="1"/>
          <p:nvPr/>
        </p:nvSpPr>
        <p:spPr>
          <a:xfrm>
            <a:off x="603404" y="3749946"/>
            <a:ext cx="2291212" cy="307777"/>
          </a:xfrm>
          <a:prstGeom prst="rect">
            <a:avLst/>
          </a:prstGeom>
          <a:noFill/>
        </p:spPr>
        <p:txBody>
          <a:bodyPr wrap="square" lIns="0" rIns="0" rtlCol="0">
            <a:spAutoFit/>
          </a:bodyPr>
          <a:lstStyle/>
          <a:p>
            <a:pPr algn="ctr" defTabSz="233789">
              <a:defRPr/>
            </a:pPr>
            <a:r>
              <a:rPr lang="en-US" sz="1400" b="1" dirty="0">
                <a:ea typeface="Verdana" panose="020B0604030504040204" pitchFamily="34" charset="0"/>
                <a:cs typeface="Verdana" panose="020B0604030504040204" pitchFamily="34" charset="0"/>
              </a:rPr>
              <a:t>Start with the end in mind</a:t>
            </a:r>
            <a:endParaRPr lang="en-US" sz="1400" dirty="0"/>
          </a:p>
        </p:txBody>
      </p:sp>
      <p:sp>
        <p:nvSpPr>
          <p:cNvPr id="15" name="Oval 14">
            <a:extLst>
              <a:ext uri="{FF2B5EF4-FFF2-40B4-BE49-F238E27FC236}">
                <a16:creationId xmlns:a16="http://schemas.microsoft.com/office/drawing/2014/main" id="{8168B7B7-0B89-905F-4DF3-B898F2E2095B}"/>
              </a:ext>
            </a:extLst>
          </p:cNvPr>
          <p:cNvSpPr/>
          <p:nvPr/>
        </p:nvSpPr>
        <p:spPr bwMode="gray">
          <a:xfrm>
            <a:off x="8786021" y="1315906"/>
            <a:ext cx="903533" cy="872407"/>
          </a:xfrm>
          <a:prstGeom prst="ellipse">
            <a:avLst/>
          </a:prstGeom>
          <a:ln>
            <a:headEnd/>
            <a:tailEnd/>
          </a:ln>
        </p:spPr>
        <p:style>
          <a:lnRef idx="2">
            <a:schemeClr val="accent1"/>
          </a:lnRef>
          <a:fillRef idx="1">
            <a:schemeClr val="lt1"/>
          </a:fillRef>
          <a:effectRef idx="0">
            <a:schemeClr val="accent1"/>
          </a:effectRef>
          <a:fontRef idx="minor">
            <a:schemeClr val="dk1"/>
          </a:fontRef>
        </p:style>
        <p:txBody>
          <a:bodyPr wrap="square" lIns="66675" tIns="66675" rIns="66675" bIns="66675" rtlCol="0" anchor="ctr"/>
          <a:lstStyle/>
          <a:p>
            <a:pPr algn="ctr" defTabSz="685800">
              <a:lnSpc>
                <a:spcPct val="106000"/>
              </a:lnSpc>
              <a:defRPr/>
            </a:pPr>
            <a:r>
              <a:rPr lang="en-US" sz="2800" b="1" dirty="0">
                <a:solidFill>
                  <a:schemeClr val="accent2"/>
                </a:solidFill>
                <a:latin typeface="Open Sans"/>
              </a:rPr>
              <a:t>3</a:t>
            </a:r>
            <a:endParaRPr lang="en-US" sz="1200" b="1" dirty="0">
              <a:solidFill>
                <a:schemeClr val="accent2"/>
              </a:solidFill>
              <a:latin typeface="Open Sans"/>
            </a:endParaRPr>
          </a:p>
        </p:txBody>
      </p:sp>
      <p:grpSp>
        <p:nvGrpSpPr>
          <p:cNvPr id="37" name="Group 36">
            <a:extLst>
              <a:ext uri="{FF2B5EF4-FFF2-40B4-BE49-F238E27FC236}">
                <a16:creationId xmlns:a16="http://schemas.microsoft.com/office/drawing/2014/main" id="{8D2D9EA1-6EF1-0C0B-CDAA-D6766DCA31E7}"/>
              </a:ext>
            </a:extLst>
          </p:cNvPr>
          <p:cNvGrpSpPr/>
          <p:nvPr/>
        </p:nvGrpSpPr>
        <p:grpSpPr>
          <a:xfrm>
            <a:off x="3197811" y="2336398"/>
            <a:ext cx="2499688" cy="3742083"/>
            <a:chOff x="5010636" y="3124241"/>
            <a:chExt cx="2499688" cy="3742083"/>
          </a:xfrm>
        </p:grpSpPr>
        <p:sp>
          <p:nvSpPr>
            <p:cNvPr id="10" name="Rectangle 9">
              <a:extLst>
                <a:ext uri="{FF2B5EF4-FFF2-40B4-BE49-F238E27FC236}">
                  <a16:creationId xmlns:a16="http://schemas.microsoft.com/office/drawing/2014/main" id="{0B48955C-7A04-239E-7B95-630A25EDAB00}"/>
                </a:ext>
              </a:extLst>
            </p:cNvPr>
            <p:cNvSpPr/>
            <p:nvPr/>
          </p:nvSpPr>
          <p:spPr bwMode="gray">
            <a:xfrm>
              <a:off x="5010637" y="3711325"/>
              <a:ext cx="2291212" cy="3127621"/>
            </a:xfrm>
            <a:prstGeom prst="rect">
              <a:avLst/>
            </a:prstGeom>
            <a:solidFill>
              <a:schemeClr val="accent3">
                <a:lumMod val="20000"/>
                <a:lumOff val="80000"/>
              </a:schemeClr>
            </a:solidFill>
            <a:ln w="19050" algn="ctr">
              <a:noFill/>
              <a:miter lim="800000"/>
              <a:headEnd/>
              <a:tailEnd/>
            </a:ln>
          </p:spPr>
          <p:txBody>
            <a:bodyPr wrap="square" lIns="66675" tIns="66675" rIns="66675" bIns="66675" rtlCol="0" anchor="ctr"/>
            <a:lstStyle/>
            <a:p>
              <a:pPr algn="ctr" defTabSz="685800">
                <a:lnSpc>
                  <a:spcPct val="106000"/>
                </a:lnSpc>
                <a:defRPr/>
              </a:pPr>
              <a:endParaRPr lang="en-US" sz="1200" b="1">
                <a:solidFill>
                  <a:srgbClr val="FFFFFF"/>
                </a:solidFill>
                <a:latin typeface="Open Sans"/>
              </a:endParaRPr>
            </a:p>
          </p:txBody>
        </p:sp>
        <p:sp>
          <p:nvSpPr>
            <p:cNvPr id="14" name="Oval 13">
              <a:extLst>
                <a:ext uri="{FF2B5EF4-FFF2-40B4-BE49-F238E27FC236}">
                  <a16:creationId xmlns:a16="http://schemas.microsoft.com/office/drawing/2014/main" id="{99E72158-EF58-C10B-D7A6-D0E29279E8C6}"/>
                </a:ext>
              </a:extLst>
            </p:cNvPr>
            <p:cNvSpPr/>
            <p:nvPr/>
          </p:nvSpPr>
          <p:spPr bwMode="gray">
            <a:xfrm>
              <a:off x="5676590" y="3124241"/>
              <a:ext cx="977846" cy="944160"/>
            </a:xfrm>
            <a:prstGeom prst="ellipse">
              <a:avLst/>
            </a:prstGeom>
            <a:solidFill>
              <a:schemeClr val="accent3"/>
            </a:solidFill>
            <a:ln w="76200" algn="ctr">
              <a:solidFill>
                <a:schemeClr val="bg1"/>
              </a:solidFill>
              <a:miter lim="800000"/>
              <a:headEnd/>
              <a:tailEnd/>
            </a:ln>
          </p:spPr>
          <p:txBody>
            <a:bodyPr wrap="square" lIns="66675" tIns="66675" rIns="66675" bIns="66675" rtlCol="0" anchor="ctr"/>
            <a:lstStyle/>
            <a:p>
              <a:pPr algn="ctr" defTabSz="685800">
                <a:lnSpc>
                  <a:spcPct val="106000"/>
                </a:lnSpc>
                <a:defRPr/>
              </a:pPr>
              <a:r>
                <a:rPr lang="en-US" sz="2800" b="1" dirty="0">
                  <a:solidFill>
                    <a:srgbClr val="FFFFFF"/>
                  </a:solidFill>
                  <a:latin typeface="Open Sans"/>
                </a:rPr>
                <a:t>2</a:t>
              </a:r>
            </a:p>
          </p:txBody>
        </p:sp>
        <p:sp>
          <p:nvSpPr>
            <p:cNvPr id="17" name="TextBox 16">
              <a:extLst>
                <a:ext uri="{FF2B5EF4-FFF2-40B4-BE49-F238E27FC236}">
                  <a16:creationId xmlns:a16="http://schemas.microsoft.com/office/drawing/2014/main" id="{85DF5F8E-9577-7A6A-C762-832710DE9480}"/>
                </a:ext>
              </a:extLst>
            </p:cNvPr>
            <p:cNvSpPr txBox="1"/>
            <p:nvPr/>
          </p:nvSpPr>
          <p:spPr>
            <a:xfrm>
              <a:off x="5010636" y="3738972"/>
              <a:ext cx="2499688" cy="253916"/>
            </a:xfrm>
            <a:prstGeom prst="rect">
              <a:avLst/>
            </a:prstGeom>
            <a:noFill/>
          </p:spPr>
          <p:txBody>
            <a:bodyPr wrap="square" lIns="0" rIns="0" rtlCol="0">
              <a:spAutoFit/>
            </a:bodyPr>
            <a:lstStyle/>
            <a:p>
              <a:pPr algn="ctr" defTabSz="233789">
                <a:defRPr/>
              </a:pPr>
              <a:endParaRPr lang="en-US" sz="1050" dirty="0"/>
            </a:p>
          </p:txBody>
        </p:sp>
        <p:sp>
          <p:nvSpPr>
            <p:cNvPr id="19" name="Rectangle 18">
              <a:extLst>
                <a:ext uri="{FF2B5EF4-FFF2-40B4-BE49-F238E27FC236}">
                  <a16:creationId xmlns:a16="http://schemas.microsoft.com/office/drawing/2014/main" id="{D06665DB-3400-EDD9-2C1C-330C658560A3}"/>
                </a:ext>
              </a:extLst>
            </p:cNvPr>
            <p:cNvSpPr/>
            <p:nvPr/>
          </p:nvSpPr>
          <p:spPr>
            <a:xfrm>
              <a:off x="5010636" y="4481056"/>
              <a:ext cx="2309754" cy="2385268"/>
            </a:xfrm>
            <a:prstGeom prst="rect">
              <a:avLst/>
            </a:prstGeom>
          </p:spPr>
          <p:txBody>
            <a:bodyPr wrap="square">
              <a:spAutoFit/>
            </a:bodyPr>
            <a:lstStyle/>
            <a:p>
              <a:pPr defTabSz="233789">
                <a:spcAft>
                  <a:spcPts val="614"/>
                </a:spcAft>
              </a:pPr>
              <a:r>
                <a:rPr lang="en-US" sz="1200" dirty="0">
                  <a:ea typeface="Verdana" panose="020B0604030504040204" pitchFamily="34" charset="0"/>
                  <a:cs typeface="Verdana" panose="020B0604030504040204" pitchFamily="34" charset="0"/>
                </a:rPr>
                <a:t>Conduct brainstorming sessions with your team to think about where automation could be applied to fill in gaps, mitigate risks, and triage common issues. Leverage existing resources for additional training to become more well versed in the capabilities of the underlying artificial intelligence technologies.</a:t>
              </a:r>
            </a:p>
          </p:txBody>
        </p:sp>
      </p:grpSp>
      <p:sp>
        <p:nvSpPr>
          <p:cNvPr id="20" name="Text Placeholder 5">
            <a:extLst>
              <a:ext uri="{FF2B5EF4-FFF2-40B4-BE49-F238E27FC236}">
                <a16:creationId xmlns:a16="http://schemas.microsoft.com/office/drawing/2014/main" id="{267FA2D4-B333-D616-2FCC-8AB949FD8796}"/>
              </a:ext>
            </a:extLst>
          </p:cNvPr>
          <p:cNvSpPr txBox="1">
            <a:spLocks/>
          </p:cNvSpPr>
          <p:nvPr/>
        </p:nvSpPr>
        <p:spPr>
          <a:xfrm>
            <a:off x="601010" y="4301937"/>
            <a:ext cx="2291212" cy="1170364"/>
          </a:xfrm>
          <a:prstGeom prst="rect">
            <a:avLst/>
          </a:prstGeom>
        </p:spPr>
        <p:txBody>
          <a:bodyPr/>
          <a:lstStyle>
            <a:lvl1pPr marL="228600" indent="-228600" algn="l" defTabSz="914400" rtl="0" eaLnBrk="1" latinLnBrk="0" hangingPunct="1">
              <a:lnSpc>
                <a:spcPct val="100000"/>
              </a:lnSpc>
              <a:spcBef>
                <a:spcPts val="1000"/>
              </a:spcBef>
              <a:buClr>
                <a:schemeClr val="accent5"/>
              </a:buClr>
              <a:buSzPct val="75000"/>
              <a:buFont typeface="Arial" panose="020B0604020202020204" pitchFamily="34" charset="0"/>
              <a:buChar char="•"/>
              <a:defRPr sz="2000" kern="1200" spc="-30">
                <a:solidFill>
                  <a:schemeClr val="tx1"/>
                </a:solidFill>
                <a:latin typeface="+mn-lt"/>
                <a:ea typeface="Open Sans" charset="0"/>
                <a:cs typeface="Open Sans" charset="0"/>
              </a:defRPr>
            </a:lvl1pPr>
            <a:lvl2pPr marL="6858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800" kern="1200" spc="-30">
                <a:solidFill>
                  <a:schemeClr val="tx1"/>
                </a:solidFill>
                <a:latin typeface="+mn-lt"/>
                <a:ea typeface="Open Sans" charset="0"/>
                <a:cs typeface="Open Sans" charset="0"/>
              </a:defRPr>
            </a:lvl2pPr>
            <a:lvl3pPr marL="11430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600" kern="1200" spc="-30">
                <a:solidFill>
                  <a:schemeClr val="tx1"/>
                </a:solidFill>
                <a:latin typeface="+mn-lt"/>
                <a:ea typeface="Open Sans" charset="0"/>
                <a:cs typeface="Open Sans" charset="0"/>
              </a:defRPr>
            </a:lvl3pPr>
            <a:lvl4pPr marL="16002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4pPr>
            <a:lvl5pPr marL="2057400" indent="-228600" algn="l" defTabSz="914400" rtl="0" eaLnBrk="1" latinLnBrk="0" hangingPunct="1">
              <a:lnSpc>
                <a:spcPct val="100000"/>
              </a:lnSpc>
              <a:spcBef>
                <a:spcPts val="500"/>
              </a:spcBef>
              <a:buClr>
                <a:schemeClr val="accent5"/>
              </a:buClr>
              <a:buSzPct val="75000"/>
              <a:buFont typeface="Arial" panose="020B0604020202020204" pitchFamily="34" charset="0"/>
              <a:buChar char="•"/>
              <a:defRPr sz="1400" kern="1200" spc="-30">
                <a:solidFill>
                  <a:schemeClr val="tx1"/>
                </a:solidFill>
                <a:latin typeface="+mn-lt"/>
                <a:ea typeface="Open Sans" charset="0"/>
                <a:cs typeface="Open Sans"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defTabSz="717947" fontAlgn="base">
              <a:spcBef>
                <a:spcPts val="450"/>
              </a:spcBef>
              <a:buClrTx/>
              <a:buSzTx/>
              <a:buNone/>
              <a:defRPr/>
            </a:pPr>
            <a:r>
              <a:rPr lang="en-US" sz="1200" spc="0" dirty="0">
                <a:solidFill>
                  <a:schemeClr val="dk1"/>
                </a:solidFill>
                <a:ea typeface="Verdana" panose="020B0604030504040204" pitchFamily="34" charset="0"/>
                <a:cs typeface="Verdana" panose="020B0604030504040204" pitchFamily="34" charset="0"/>
              </a:rPr>
              <a:t>There is always room for improvement. Knowing what leadership wants to achieve and having a clear vision of how much better things will be is key to effective change. </a:t>
            </a:r>
            <a:endParaRPr lang="en-US" sz="1200" spc="0" dirty="0">
              <a:solidFill>
                <a:schemeClr val="dk1"/>
              </a:solidFill>
              <a:cs typeface="Arial" panose="020B0604020202020204" pitchFamily="34" charset="0"/>
            </a:endParaRPr>
          </a:p>
        </p:txBody>
      </p:sp>
      <p:pic>
        <p:nvPicPr>
          <p:cNvPr id="39" name="Graphic 38" descr="Lightbulb and pencil with solid fill">
            <a:extLst>
              <a:ext uri="{FF2B5EF4-FFF2-40B4-BE49-F238E27FC236}">
                <a16:creationId xmlns:a16="http://schemas.microsoft.com/office/drawing/2014/main" id="{DD5BA239-4F74-7D24-DCE1-13F0FFCD7A55}"/>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817545" y="1385700"/>
            <a:ext cx="1304890" cy="1304890"/>
          </a:xfrm>
          <a:prstGeom prst="rect">
            <a:avLst/>
          </a:prstGeom>
        </p:spPr>
      </p:pic>
      <p:sp>
        <p:nvSpPr>
          <p:cNvPr id="42" name="TextBox 41">
            <a:extLst>
              <a:ext uri="{FF2B5EF4-FFF2-40B4-BE49-F238E27FC236}">
                <a16:creationId xmlns:a16="http://schemas.microsoft.com/office/drawing/2014/main" id="{C9ACBE77-A3C7-26E7-D5CA-3D1A4AFEE79F}"/>
              </a:ext>
            </a:extLst>
          </p:cNvPr>
          <p:cNvSpPr txBox="1"/>
          <p:nvPr/>
        </p:nvSpPr>
        <p:spPr>
          <a:xfrm>
            <a:off x="3136343" y="3329291"/>
            <a:ext cx="2432690" cy="307777"/>
          </a:xfrm>
          <a:prstGeom prst="rect">
            <a:avLst/>
          </a:prstGeom>
          <a:noFill/>
        </p:spPr>
        <p:txBody>
          <a:bodyPr wrap="square" lIns="0" rIns="0" rtlCol="0">
            <a:spAutoFit/>
          </a:bodyPr>
          <a:lstStyle/>
          <a:p>
            <a:pPr algn="ctr" defTabSz="233789">
              <a:defRPr/>
            </a:pPr>
            <a:r>
              <a:rPr lang="en-US" sz="1400" b="1" dirty="0">
                <a:ea typeface="Verdana" panose="020B0604030504040204" pitchFamily="34" charset="0"/>
                <a:cs typeface="Verdana" panose="020B0604030504040204" pitchFamily="34" charset="0"/>
              </a:rPr>
              <a:t>Hold Ideation Sessions</a:t>
            </a:r>
            <a:endParaRPr lang="en-US" sz="1400" dirty="0"/>
          </a:p>
        </p:txBody>
      </p:sp>
      <p:sp>
        <p:nvSpPr>
          <p:cNvPr id="43" name="Triangle 42">
            <a:extLst>
              <a:ext uri="{FF2B5EF4-FFF2-40B4-BE49-F238E27FC236}">
                <a16:creationId xmlns:a16="http://schemas.microsoft.com/office/drawing/2014/main" id="{9317F28D-0BFF-BCB8-0477-0CA5B781DB5A}"/>
              </a:ext>
            </a:extLst>
          </p:cNvPr>
          <p:cNvSpPr/>
          <p:nvPr/>
        </p:nvSpPr>
        <p:spPr>
          <a:xfrm rot="5400000">
            <a:off x="5406050" y="3965984"/>
            <a:ext cx="1250066" cy="291607"/>
          </a:xfrm>
          <a:prstGeom prst="triangle">
            <a:avLst/>
          </a:prstGeom>
        </p:spPr>
        <p:style>
          <a:lnRef idx="1">
            <a:schemeClr val="dk1"/>
          </a:lnRef>
          <a:fillRef idx="2">
            <a:schemeClr val="dk1"/>
          </a:fillRef>
          <a:effectRef idx="1">
            <a:schemeClr val="dk1"/>
          </a:effectRef>
          <a:fontRef idx="minor">
            <a:schemeClr val="dk1"/>
          </a:fontRef>
        </p:style>
        <p:txBody>
          <a:bodyPr rtlCol="0" anchor="ctr"/>
          <a:lstStyle/>
          <a:p>
            <a:pPr algn="ctr"/>
            <a:endParaRPr lang="en-US"/>
          </a:p>
        </p:txBody>
      </p:sp>
      <p:sp>
        <p:nvSpPr>
          <p:cNvPr id="44" name="TextBox 43">
            <a:extLst>
              <a:ext uri="{FF2B5EF4-FFF2-40B4-BE49-F238E27FC236}">
                <a16:creationId xmlns:a16="http://schemas.microsoft.com/office/drawing/2014/main" id="{15F0E0E5-FC49-944F-2D85-F4205A6EDC8E}"/>
              </a:ext>
            </a:extLst>
          </p:cNvPr>
          <p:cNvSpPr txBox="1"/>
          <p:nvPr/>
        </p:nvSpPr>
        <p:spPr>
          <a:xfrm>
            <a:off x="7594671" y="2242283"/>
            <a:ext cx="3286231" cy="307777"/>
          </a:xfrm>
          <a:prstGeom prst="rect">
            <a:avLst/>
          </a:prstGeom>
          <a:noFill/>
        </p:spPr>
        <p:txBody>
          <a:bodyPr wrap="square" lIns="0" rIns="0" rtlCol="0">
            <a:spAutoFit/>
          </a:bodyPr>
          <a:lstStyle/>
          <a:p>
            <a:pPr algn="ctr" defTabSz="233789">
              <a:defRPr/>
            </a:pPr>
            <a:r>
              <a:rPr lang="en-US" sz="1400" b="1" dirty="0">
                <a:solidFill>
                  <a:schemeClr val="accent2"/>
                </a:solidFill>
                <a:ea typeface="Verdana" panose="020B0604030504040204" pitchFamily="34" charset="0"/>
                <a:cs typeface="Verdana" panose="020B0604030504040204" pitchFamily="34" charset="0"/>
              </a:rPr>
              <a:t>Implement &amp; Reap Unrealized Gains</a:t>
            </a:r>
            <a:endParaRPr lang="en-US" sz="1400" dirty="0">
              <a:solidFill>
                <a:schemeClr val="accent2"/>
              </a:solidFill>
            </a:endParaRPr>
          </a:p>
        </p:txBody>
      </p:sp>
      <p:grpSp>
        <p:nvGrpSpPr>
          <p:cNvPr id="45" name="Group 44">
            <a:extLst>
              <a:ext uri="{FF2B5EF4-FFF2-40B4-BE49-F238E27FC236}">
                <a16:creationId xmlns:a16="http://schemas.microsoft.com/office/drawing/2014/main" id="{E1FE04E7-12BF-47E0-74F9-57A874ECEE2E}"/>
              </a:ext>
            </a:extLst>
          </p:cNvPr>
          <p:cNvGrpSpPr/>
          <p:nvPr/>
        </p:nvGrpSpPr>
        <p:grpSpPr>
          <a:xfrm>
            <a:off x="6433546" y="2633977"/>
            <a:ext cx="5303764" cy="3385804"/>
            <a:chOff x="6755607" y="2088982"/>
            <a:chExt cx="5303764" cy="3385804"/>
          </a:xfrm>
        </p:grpSpPr>
        <p:sp>
          <p:nvSpPr>
            <p:cNvPr id="46" name="Oval 45">
              <a:extLst>
                <a:ext uri="{FF2B5EF4-FFF2-40B4-BE49-F238E27FC236}">
                  <a16:creationId xmlns:a16="http://schemas.microsoft.com/office/drawing/2014/main" id="{A9952F07-E303-B728-1A4E-2BD61FB4C4F8}"/>
                </a:ext>
              </a:extLst>
            </p:cNvPr>
            <p:cNvSpPr/>
            <p:nvPr/>
          </p:nvSpPr>
          <p:spPr bwMode="auto">
            <a:xfrm flipV="1">
              <a:off x="10703525" y="5106123"/>
              <a:ext cx="137160" cy="137160"/>
            </a:xfrm>
            <a:prstGeom prst="ellipse">
              <a:avLst/>
            </a:prstGeom>
            <a:solidFill>
              <a:schemeClr val="accent3"/>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Open Sans"/>
                <a:ea typeface="+mn-ea"/>
                <a:cs typeface="Arial" charset="0"/>
              </a:endParaRPr>
            </a:p>
          </p:txBody>
        </p:sp>
        <p:sp>
          <p:nvSpPr>
            <p:cNvPr id="47" name="Oval 46">
              <a:extLst>
                <a:ext uri="{FF2B5EF4-FFF2-40B4-BE49-F238E27FC236}">
                  <a16:creationId xmlns:a16="http://schemas.microsoft.com/office/drawing/2014/main" id="{90BF1F09-C544-ED5B-3A9B-26F5F8E0C180}"/>
                </a:ext>
              </a:extLst>
            </p:cNvPr>
            <p:cNvSpPr/>
            <p:nvPr/>
          </p:nvSpPr>
          <p:spPr bwMode="auto">
            <a:xfrm flipV="1">
              <a:off x="10703525" y="5313873"/>
              <a:ext cx="137160" cy="137160"/>
            </a:xfrm>
            <a:prstGeom prst="ellipse">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1050" b="0" i="0" u="none" strike="noStrike" kern="1200" cap="none" spc="0" normalizeH="0" baseline="0" noProof="0">
                <a:ln>
                  <a:noFill/>
                </a:ln>
                <a:solidFill>
                  <a:srgbClr val="000000"/>
                </a:solidFill>
                <a:effectLst/>
                <a:uLnTx/>
                <a:uFillTx/>
                <a:latin typeface="Open Sans"/>
                <a:ea typeface="+mn-ea"/>
                <a:cs typeface="Arial" charset="0"/>
              </a:endParaRPr>
            </a:p>
          </p:txBody>
        </p:sp>
        <p:sp>
          <p:nvSpPr>
            <p:cNvPr id="48" name="TextBox 47">
              <a:extLst>
                <a:ext uri="{FF2B5EF4-FFF2-40B4-BE49-F238E27FC236}">
                  <a16:creationId xmlns:a16="http://schemas.microsoft.com/office/drawing/2014/main" id="{32AD0E49-1AA3-DCCF-A83F-6FC15441D26C}"/>
                </a:ext>
              </a:extLst>
            </p:cNvPr>
            <p:cNvSpPr txBox="1"/>
            <p:nvPr/>
          </p:nvSpPr>
          <p:spPr>
            <a:xfrm>
              <a:off x="10862770" y="5082370"/>
              <a:ext cx="1053657"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Quantitative </a:t>
              </a:r>
            </a:p>
          </p:txBody>
        </p:sp>
        <p:sp>
          <p:nvSpPr>
            <p:cNvPr id="49" name="TextBox 48">
              <a:extLst>
                <a:ext uri="{FF2B5EF4-FFF2-40B4-BE49-F238E27FC236}">
                  <a16:creationId xmlns:a16="http://schemas.microsoft.com/office/drawing/2014/main" id="{8A599997-F79C-5B4F-497B-11A98A43A2EA}"/>
                </a:ext>
              </a:extLst>
            </p:cNvPr>
            <p:cNvSpPr txBox="1"/>
            <p:nvPr/>
          </p:nvSpPr>
          <p:spPr>
            <a:xfrm>
              <a:off x="10862770" y="5290120"/>
              <a:ext cx="1019043" cy="184666"/>
            </a:xfrm>
            <a:prstGeom prst="rect">
              <a:avLst/>
            </a:prstGeom>
            <a:noFill/>
          </p:spPr>
          <p:txBody>
            <a:bodyPr wrap="square" lIns="0" tIns="0"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000000"/>
                  </a:solidFill>
                  <a:effectLst/>
                  <a:uLnTx/>
                  <a:uFillTx/>
                  <a:latin typeface="Open Sans"/>
                  <a:ea typeface="+mn-ea"/>
                  <a:cs typeface="+mn-cs"/>
                </a:rPr>
                <a:t>Qualitative </a:t>
              </a:r>
            </a:p>
          </p:txBody>
        </p:sp>
        <p:grpSp>
          <p:nvGrpSpPr>
            <p:cNvPr id="50" name="Group 49">
              <a:extLst>
                <a:ext uri="{FF2B5EF4-FFF2-40B4-BE49-F238E27FC236}">
                  <a16:creationId xmlns:a16="http://schemas.microsoft.com/office/drawing/2014/main" id="{D1C5A781-2F88-8B79-E982-1CBD135B6886}"/>
                </a:ext>
              </a:extLst>
            </p:cNvPr>
            <p:cNvGrpSpPr/>
            <p:nvPr/>
          </p:nvGrpSpPr>
          <p:grpSpPr>
            <a:xfrm>
              <a:off x="8804905" y="3668013"/>
              <a:ext cx="566199" cy="566200"/>
              <a:chOff x="8868020" y="3780645"/>
              <a:chExt cx="566199" cy="566200"/>
            </a:xfrm>
          </p:grpSpPr>
          <p:sp>
            <p:nvSpPr>
              <p:cNvPr id="84" name="Oval 83">
                <a:extLst>
                  <a:ext uri="{FF2B5EF4-FFF2-40B4-BE49-F238E27FC236}">
                    <a16:creationId xmlns:a16="http://schemas.microsoft.com/office/drawing/2014/main" id="{B01FF42D-5ECD-40B3-D761-B5380410688C}"/>
                  </a:ext>
                </a:extLst>
              </p:cNvPr>
              <p:cNvSpPr/>
              <p:nvPr/>
            </p:nvSpPr>
            <p:spPr bwMode="auto">
              <a:xfrm>
                <a:off x="8868020" y="3780645"/>
                <a:ext cx="566199" cy="566200"/>
              </a:xfrm>
              <a:prstGeom prst="ellipse">
                <a:avLst/>
              </a:prstGeom>
              <a:solidFill>
                <a:schemeClr val="accent3"/>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grpSp>
            <p:nvGrpSpPr>
              <p:cNvPr id="85" name="Group 84">
                <a:extLst>
                  <a:ext uri="{FF2B5EF4-FFF2-40B4-BE49-F238E27FC236}">
                    <a16:creationId xmlns:a16="http://schemas.microsoft.com/office/drawing/2014/main" id="{DADD711A-B154-B924-7912-AD30F7602C5A}"/>
                  </a:ext>
                </a:extLst>
              </p:cNvPr>
              <p:cNvGrpSpPr/>
              <p:nvPr/>
            </p:nvGrpSpPr>
            <p:grpSpPr>
              <a:xfrm>
                <a:off x="9027201" y="3912166"/>
                <a:ext cx="298743" cy="303159"/>
                <a:chOff x="7775303" y="4300209"/>
                <a:chExt cx="340033" cy="345059"/>
              </a:xfrm>
            </p:grpSpPr>
            <p:pic>
              <p:nvPicPr>
                <p:cNvPr id="86" name="Picture 3" descr="C:\Users\kknight\Desktop\cog icon.png">
                  <a:extLst>
                    <a:ext uri="{FF2B5EF4-FFF2-40B4-BE49-F238E27FC236}">
                      <a16:creationId xmlns:a16="http://schemas.microsoft.com/office/drawing/2014/main" id="{163C3396-D662-AA20-BFC4-59F263A7AD7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7782027" y="4300209"/>
                  <a:ext cx="231650" cy="226773"/>
                </a:xfrm>
                <a:prstGeom prst="rect">
                  <a:avLst/>
                </a:prstGeom>
                <a:noFill/>
                <a:extLst>
                  <a:ext uri="{909E8E84-426E-40DD-AFC4-6F175D3DCCD1}">
                    <a14:hiddenFill xmlns:a14="http://schemas.microsoft.com/office/drawing/2010/main">
                      <a:solidFill>
                        <a:srgbClr val="FFFFFF"/>
                      </a:solidFill>
                    </a14:hiddenFill>
                  </a:ext>
                </a:extLst>
              </p:spPr>
            </p:pic>
            <p:pic>
              <p:nvPicPr>
                <p:cNvPr id="87" name="Picture 3" descr="C:\Users\kknight\Desktop\cog icon.png">
                  <a:extLst>
                    <a:ext uri="{FF2B5EF4-FFF2-40B4-BE49-F238E27FC236}">
                      <a16:creationId xmlns:a16="http://schemas.microsoft.com/office/drawing/2014/main" id="{BF608B4A-3A1E-8AE1-EC7C-BFDD9D723490}"/>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775303" y="4529285"/>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88" name="Picture 3" descr="C:\Users\kknight\Desktop\cog icon.png">
                  <a:extLst>
                    <a:ext uri="{FF2B5EF4-FFF2-40B4-BE49-F238E27FC236}">
                      <a16:creationId xmlns:a16="http://schemas.microsoft.com/office/drawing/2014/main" id="{6E484483-70B0-98F2-B3B5-53ED6068D166}"/>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rot="767128">
                  <a:off x="7899965" y="4509191"/>
                  <a:ext cx="118477" cy="115983"/>
                </a:xfrm>
                <a:prstGeom prst="rect">
                  <a:avLst/>
                </a:prstGeom>
                <a:noFill/>
                <a:extLst>
                  <a:ext uri="{909E8E84-426E-40DD-AFC4-6F175D3DCCD1}">
                    <a14:hiddenFill xmlns:a14="http://schemas.microsoft.com/office/drawing/2010/main">
                      <a:solidFill>
                        <a:srgbClr val="FFFFFF"/>
                      </a:solidFill>
                    </a14:hiddenFill>
                  </a:ext>
                </a:extLst>
              </p:spPr>
            </p:pic>
            <p:pic>
              <p:nvPicPr>
                <p:cNvPr id="89" name="Picture 3" descr="C:\Users\kknight\Desktop\cog icon.png">
                  <a:extLst>
                    <a:ext uri="{FF2B5EF4-FFF2-40B4-BE49-F238E27FC236}">
                      <a16:creationId xmlns:a16="http://schemas.microsoft.com/office/drawing/2014/main" id="{F881AD2A-09C1-75C3-4841-5A07C6FD104A}"/>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996859" y="4435799"/>
                  <a:ext cx="118477" cy="115983"/>
                </a:xfrm>
                <a:prstGeom prst="rect">
                  <a:avLst/>
                </a:prstGeom>
                <a:noFill/>
                <a:extLst>
                  <a:ext uri="{909E8E84-426E-40DD-AFC4-6F175D3DCCD1}">
                    <a14:hiddenFill xmlns:a14="http://schemas.microsoft.com/office/drawing/2010/main">
                      <a:solidFill>
                        <a:srgbClr val="FFFFFF"/>
                      </a:solidFill>
                    </a14:hiddenFill>
                  </a:ext>
                </a:extLst>
              </p:spPr>
            </p:pic>
          </p:grpSp>
        </p:grpSp>
        <p:grpSp>
          <p:nvGrpSpPr>
            <p:cNvPr id="51" name="Group 50">
              <a:extLst>
                <a:ext uri="{FF2B5EF4-FFF2-40B4-BE49-F238E27FC236}">
                  <a16:creationId xmlns:a16="http://schemas.microsoft.com/office/drawing/2014/main" id="{DE1C4996-041F-4A73-769C-4F43326A6DD8}"/>
                </a:ext>
              </a:extLst>
            </p:cNvPr>
            <p:cNvGrpSpPr/>
            <p:nvPr/>
          </p:nvGrpSpPr>
          <p:grpSpPr>
            <a:xfrm>
              <a:off x="9559849" y="3668013"/>
              <a:ext cx="566199" cy="566200"/>
              <a:chOff x="9622964" y="3780645"/>
              <a:chExt cx="566199" cy="566200"/>
            </a:xfrm>
          </p:grpSpPr>
          <p:sp>
            <p:nvSpPr>
              <p:cNvPr id="82" name="Oval 81">
                <a:extLst>
                  <a:ext uri="{FF2B5EF4-FFF2-40B4-BE49-F238E27FC236}">
                    <a16:creationId xmlns:a16="http://schemas.microsoft.com/office/drawing/2014/main" id="{270F061F-7D62-1527-4392-F9051DCC41A8}"/>
                  </a:ext>
                </a:extLst>
              </p:cNvPr>
              <p:cNvSpPr/>
              <p:nvPr/>
            </p:nvSpPr>
            <p:spPr bwMode="auto">
              <a:xfrm>
                <a:off x="9622964" y="3780645"/>
                <a:ext cx="566199" cy="566200"/>
              </a:xfrm>
              <a:prstGeom prst="ellipse">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83" name="Picture 82" descr="120.emf">
                <a:extLst>
                  <a:ext uri="{FF2B5EF4-FFF2-40B4-BE49-F238E27FC236}">
                    <a16:creationId xmlns:a16="http://schemas.microsoft.com/office/drawing/2014/main" id="{9D6E014C-AFF7-CF01-A461-C9C3DBD89AD1}"/>
                  </a:ext>
                </a:extLst>
              </p:cNvPr>
              <p:cNvPicPr>
                <a:picLocks noChangeAspect="1"/>
              </p:cNvPicPr>
              <p:nvPr/>
            </p:nvPicPr>
            <p:blipFill>
              <a:blip r:embed="rId6">
                <a:lum bright="100000" contrast="100000"/>
              </a:blip>
              <a:stretch>
                <a:fillRect/>
              </a:stretch>
            </p:blipFill>
            <p:spPr>
              <a:xfrm>
                <a:off x="9751758" y="3909439"/>
                <a:ext cx="308610" cy="308610"/>
              </a:xfrm>
              <a:prstGeom prst="rect">
                <a:avLst/>
              </a:prstGeom>
            </p:spPr>
          </p:pic>
        </p:grpSp>
        <p:sp>
          <p:nvSpPr>
            <p:cNvPr id="52" name="Rectangle 51">
              <a:extLst>
                <a:ext uri="{FF2B5EF4-FFF2-40B4-BE49-F238E27FC236}">
                  <a16:creationId xmlns:a16="http://schemas.microsoft.com/office/drawing/2014/main" id="{B00EC167-9D0F-BA95-BB9D-C4B7E3B03257}"/>
                </a:ext>
              </a:extLst>
            </p:cNvPr>
            <p:cNvSpPr/>
            <p:nvPr/>
          </p:nvSpPr>
          <p:spPr>
            <a:xfrm>
              <a:off x="6878773" y="3662445"/>
              <a:ext cx="1754472" cy="692497"/>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Scalability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Scalable automation based on anticipated demand by “turning on” capacity</a:t>
              </a:r>
            </a:p>
          </p:txBody>
        </p:sp>
        <p:sp>
          <p:nvSpPr>
            <p:cNvPr id="53" name="Rectangle 52">
              <a:extLst>
                <a:ext uri="{FF2B5EF4-FFF2-40B4-BE49-F238E27FC236}">
                  <a16:creationId xmlns:a16="http://schemas.microsoft.com/office/drawing/2014/main" id="{29CDF520-E3B9-904B-AF50-96B061B0A500}"/>
                </a:ext>
              </a:extLst>
            </p:cNvPr>
            <p:cNvSpPr/>
            <p:nvPr/>
          </p:nvSpPr>
          <p:spPr>
            <a:xfrm>
              <a:off x="10271352" y="3662445"/>
              <a:ext cx="1728116" cy="669414"/>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Traceability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Comprehensive audit logs, documentation, and credential management</a:t>
              </a:r>
            </a:p>
          </p:txBody>
        </p:sp>
        <p:grpSp>
          <p:nvGrpSpPr>
            <p:cNvPr id="54" name="Group 53">
              <a:extLst>
                <a:ext uri="{FF2B5EF4-FFF2-40B4-BE49-F238E27FC236}">
                  <a16:creationId xmlns:a16="http://schemas.microsoft.com/office/drawing/2014/main" id="{FF55079E-1428-C085-5296-01BCB2B20C4C}"/>
                </a:ext>
              </a:extLst>
            </p:cNvPr>
            <p:cNvGrpSpPr/>
            <p:nvPr/>
          </p:nvGrpSpPr>
          <p:grpSpPr>
            <a:xfrm>
              <a:off x="8804905" y="4442808"/>
              <a:ext cx="566199" cy="566197"/>
              <a:chOff x="8860785" y="4442808"/>
              <a:chExt cx="566199" cy="566197"/>
            </a:xfrm>
          </p:grpSpPr>
          <p:sp>
            <p:nvSpPr>
              <p:cNvPr id="80" name="Oval 79">
                <a:extLst>
                  <a:ext uri="{FF2B5EF4-FFF2-40B4-BE49-F238E27FC236}">
                    <a16:creationId xmlns:a16="http://schemas.microsoft.com/office/drawing/2014/main" id="{841274D6-4D29-1618-EB3E-F753CB970083}"/>
                  </a:ext>
                </a:extLst>
              </p:cNvPr>
              <p:cNvSpPr/>
              <p:nvPr/>
            </p:nvSpPr>
            <p:spPr bwMode="auto">
              <a:xfrm>
                <a:off x="8860785" y="4442808"/>
                <a:ext cx="566199" cy="566197"/>
              </a:xfrm>
              <a:prstGeom prst="ellipse">
                <a:avLst/>
              </a:prstGeom>
              <a:solidFill>
                <a:schemeClr val="accent3"/>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81" name="Picture 80" descr="163.emf">
                <a:extLst>
                  <a:ext uri="{FF2B5EF4-FFF2-40B4-BE49-F238E27FC236}">
                    <a16:creationId xmlns:a16="http://schemas.microsoft.com/office/drawing/2014/main" id="{08362C50-CFEB-DE6F-F751-EBD61D386105}"/>
                  </a:ext>
                </a:extLst>
              </p:cNvPr>
              <p:cNvPicPr>
                <a:picLocks noChangeAspect="1"/>
              </p:cNvPicPr>
              <p:nvPr/>
            </p:nvPicPr>
            <p:blipFill>
              <a:blip r:embed="rId7">
                <a:biLevel thresh="50000"/>
              </a:blip>
              <a:stretch>
                <a:fillRect/>
              </a:stretch>
            </p:blipFill>
            <p:spPr>
              <a:xfrm>
                <a:off x="8982082" y="4571602"/>
                <a:ext cx="303167" cy="308609"/>
              </a:xfrm>
              <a:prstGeom prst="rect">
                <a:avLst/>
              </a:prstGeom>
            </p:spPr>
          </p:pic>
        </p:grpSp>
        <p:grpSp>
          <p:nvGrpSpPr>
            <p:cNvPr id="55" name="Group 54">
              <a:extLst>
                <a:ext uri="{FF2B5EF4-FFF2-40B4-BE49-F238E27FC236}">
                  <a16:creationId xmlns:a16="http://schemas.microsoft.com/office/drawing/2014/main" id="{58C03A19-5C8C-5E89-42A3-8638C9C0B9DC}"/>
                </a:ext>
              </a:extLst>
            </p:cNvPr>
            <p:cNvGrpSpPr/>
            <p:nvPr/>
          </p:nvGrpSpPr>
          <p:grpSpPr>
            <a:xfrm>
              <a:off x="9559849" y="4442808"/>
              <a:ext cx="566199" cy="566197"/>
              <a:chOff x="9615729" y="4442808"/>
              <a:chExt cx="566199" cy="566197"/>
            </a:xfrm>
          </p:grpSpPr>
          <p:sp>
            <p:nvSpPr>
              <p:cNvPr id="78" name="Oval 77">
                <a:extLst>
                  <a:ext uri="{FF2B5EF4-FFF2-40B4-BE49-F238E27FC236}">
                    <a16:creationId xmlns:a16="http://schemas.microsoft.com/office/drawing/2014/main" id="{584BF695-599D-AE69-6A9B-BC45895E425D}"/>
                  </a:ext>
                </a:extLst>
              </p:cNvPr>
              <p:cNvSpPr/>
              <p:nvPr/>
            </p:nvSpPr>
            <p:spPr bwMode="auto">
              <a:xfrm>
                <a:off x="9615729" y="4442808"/>
                <a:ext cx="566199" cy="566197"/>
              </a:xfrm>
              <a:prstGeom prst="ellipse">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79" name="Picture 13" descr="C:\Users\jsauvageau\Desktop\1.png">
                <a:extLst>
                  <a:ext uri="{FF2B5EF4-FFF2-40B4-BE49-F238E27FC236}">
                    <a16:creationId xmlns:a16="http://schemas.microsoft.com/office/drawing/2014/main" id="{8569CBEA-5806-0667-A0B5-F9DC3DABCCF7}"/>
                  </a:ext>
                </a:extLst>
              </p:cNvPr>
              <p:cNvPicPr>
                <a:picLocks noChangeAspect="1" noChangeArrowheads="1"/>
              </p:cNvPicPr>
              <p:nvPr/>
            </p:nvPicPr>
            <p:blipFill>
              <a:blip r:embed="rId8" cstate="email">
                <a:duotone>
                  <a:srgbClr val="D0D0CE">
                    <a:shade val="45000"/>
                    <a:satMod val="135000"/>
                  </a:srgbClr>
                  <a:prstClr val="white"/>
                </a:duotone>
                <a:extLst>
                  <a:ext uri="{28A0092B-C50C-407E-A947-70E740481C1C}">
                    <a14:useLocalDpi xmlns:a14="http://schemas.microsoft.com/office/drawing/2010/main" val="0"/>
                  </a:ext>
                </a:extLst>
              </a:blip>
              <a:srcRect/>
              <a:stretch>
                <a:fillRect/>
              </a:stretch>
            </p:blipFill>
            <p:spPr bwMode="auto">
              <a:xfrm flipH="1">
                <a:off x="9759637" y="4586600"/>
                <a:ext cx="329184" cy="278614"/>
              </a:xfrm>
              <a:prstGeom prst="rect">
                <a:avLst/>
              </a:prstGeom>
              <a:noFill/>
              <a:extLst>
                <a:ext uri="{909E8E84-426E-40DD-AFC4-6F175D3DCCD1}">
                  <a14:hiddenFill xmlns:a14="http://schemas.microsoft.com/office/drawing/2010/main">
                    <a:solidFill>
                      <a:srgbClr val="FFFFFF"/>
                    </a:solidFill>
                  </a14:hiddenFill>
                </a:ext>
              </a:extLst>
            </p:spPr>
          </p:pic>
        </p:grpSp>
        <p:sp>
          <p:nvSpPr>
            <p:cNvPr id="56" name="Rectangle 55">
              <a:extLst>
                <a:ext uri="{FF2B5EF4-FFF2-40B4-BE49-F238E27FC236}">
                  <a16:creationId xmlns:a16="http://schemas.microsoft.com/office/drawing/2014/main" id="{0B5C0327-0F74-D337-85B5-3B612946A17F}"/>
                </a:ext>
              </a:extLst>
            </p:cNvPr>
            <p:cNvSpPr/>
            <p:nvPr/>
          </p:nvSpPr>
          <p:spPr>
            <a:xfrm>
              <a:off x="6886008" y="4471921"/>
              <a:ext cx="1747237" cy="669414"/>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Speed</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Process turnaround time can be dramatically improved</a:t>
              </a:r>
            </a:p>
          </p:txBody>
        </p:sp>
        <p:sp>
          <p:nvSpPr>
            <p:cNvPr id="57" name="Rectangle 56">
              <a:extLst>
                <a:ext uri="{FF2B5EF4-FFF2-40B4-BE49-F238E27FC236}">
                  <a16:creationId xmlns:a16="http://schemas.microsoft.com/office/drawing/2014/main" id="{ACA573F7-A57C-4F1E-613F-6FDA0DE3DCA1}"/>
                </a:ext>
              </a:extLst>
            </p:cNvPr>
            <p:cNvSpPr/>
            <p:nvPr/>
          </p:nvSpPr>
          <p:spPr>
            <a:xfrm>
              <a:off x="10258912" y="4471990"/>
              <a:ext cx="1728117" cy="5078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24/7 Operations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Process execution 24 hours a day, 7 days a week</a:t>
              </a:r>
            </a:p>
          </p:txBody>
        </p:sp>
        <p:grpSp>
          <p:nvGrpSpPr>
            <p:cNvPr id="58" name="Group 57">
              <a:extLst>
                <a:ext uri="{FF2B5EF4-FFF2-40B4-BE49-F238E27FC236}">
                  <a16:creationId xmlns:a16="http://schemas.microsoft.com/office/drawing/2014/main" id="{A04746DB-589F-22D1-9501-A917DB943D4F}"/>
                </a:ext>
              </a:extLst>
            </p:cNvPr>
            <p:cNvGrpSpPr/>
            <p:nvPr/>
          </p:nvGrpSpPr>
          <p:grpSpPr>
            <a:xfrm>
              <a:off x="8804905" y="2893220"/>
              <a:ext cx="566199" cy="566198"/>
              <a:chOff x="8834784" y="2923531"/>
              <a:chExt cx="566199" cy="566198"/>
            </a:xfrm>
          </p:grpSpPr>
          <p:sp>
            <p:nvSpPr>
              <p:cNvPr id="76" name="Oval 75">
                <a:extLst>
                  <a:ext uri="{FF2B5EF4-FFF2-40B4-BE49-F238E27FC236}">
                    <a16:creationId xmlns:a16="http://schemas.microsoft.com/office/drawing/2014/main" id="{BAC64001-394E-A70F-B2FD-07451D955AD6}"/>
                  </a:ext>
                </a:extLst>
              </p:cNvPr>
              <p:cNvSpPr/>
              <p:nvPr/>
            </p:nvSpPr>
            <p:spPr bwMode="auto">
              <a:xfrm>
                <a:off x="8834784" y="2923531"/>
                <a:ext cx="566199" cy="566198"/>
              </a:xfrm>
              <a:prstGeom prst="ellipse">
                <a:avLst/>
              </a:prstGeom>
              <a:solidFill>
                <a:schemeClr val="accent3"/>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77" name="Picture 3" descr="\\Cagmasrv1\sso$\Gestion_Deloitte\Global_Brand\- Templates\Icons\Iconography Deloitte\Icon_Award_certificate_Blue.png">
                <a:extLst>
                  <a:ext uri="{FF2B5EF4-FFF2-40B4-BE49-F238E27FC236}">
                    <a16:creationId xmlns:a16="http://schemas.microsoft.com/office/drawing/2014/main" id="{084A0F80-7743-CB04-AB7B-4CE6C39B9B5E}"/>
                  </a:ext>
                </a:extLst>
              </p:cNvPr>
              <p:cNvPicPr>
                <a:picLocks noChangeAspect="1" noChangeArrowheads="1"/>
              </p:cNvPicPr>
              <p:nvPr/>
            </p:nvPicPr>
            <p:blipFill>
              <a:blip r:embed="rId9" cstate="email">
                <a:extLst>
                  <a:ext uri="{28A0092B-C50C-407E-A947-70E740481C1C}">
                    <a14:useLocalDpi xmlns:a14="http://schemas.microsoft.com/office/drawing/2010/main" val="0"/>
                  </a:ext>
                </a:extLst>
              </a:blip>
              <a:srcRect/>
              <a:stretch>
                <a:fillRect/>
              </a:stretch>
            </p:blipFill>
            <p:spPr bwMode="auto">
              <a:xfrm>
                <a:off x="9009226" y="3048844"/>
                <a:ext cx="217313" cy="315572"/>
              </a:xfrm>
              <a:prstGeom prst="rect">
                <a:avLst/>
              </a:prstGeom>
              <a:noFill/>
              <a:extLst>
                <a:ext uri="{909E8E84-426E-40DD-AFC4-6F175D3DCCD1}">
                  <a14:hiddenFill xmlns:a14="http://schemas.microsoft.com/office/drawing/2010/main">
                    <a:solidFill>
                      <a:srgbClr val="FFFFFF"/>
                    </a:solidFill>
                  </a14:hiddenFill>
                </a:ext>
              </a:extLst>
            </p:spPr>
          </p:pic>
        </p:grpSp>
        <p:sp>
          <p:nvSpPr>
            <p:cNvPr id="59" name="Rectangle 58">
              <a:extLst>
                <a:ext uri="{FF2B5EF4-FFF2-40B4-BE49-F238E27FC236}">
                  <a16:creationId xmlns:a16="http://schemas.microsoft.com/office/drawing/2014/main" id="{D4700433-48D7-4E4B-71A6-E6CB2DE24E1C}"/>
                </a:ext>
              </a:extLst>
            </p:cNvPr>
            <p:cNvSpPr/>
            <p:nvPr/>
          </p:nvSpPr>
          <p:spPr>
            <a:xfrm>
              <a:off x="6755607" y="2888938"/>
              <a:ext cx="1874854" cy="669414"/>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Quality</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Execution quality improvements can be immediately realized</a:t>
              </a:r>
            </a:p>
          </p:txBody>
        </p:sp>
        <p:sp>
          <p:nvSpPr>
            <p:cNvPr id="60" name="Rectangle 59">
              <a:extLst>
                <a:ext uri="{FF2B5EF4-FFF2-40B4-BE49-F238E27FC236}">
                  <a16:creationId xmlns:a16="http://schemas.microsoft.com/office/drawing/2014/main" id="{AFA176D6-26C4-7032-315E-EA3CC08E4DFA}"/>
                </a:ext>
              </a:extLst>
            </p:cNvPr>
            <p:cNvSpPr/>
            <p:nvPr/>
          </p:nvSpPr>
          <p:spPr>
            <a:xfrm>
              <a:off x="10260713" y="2893220"/>
              <a:ext cx="1580464" cy="507831"/>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Security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Robust security design and architecture</a:t>
              </a:r>
            </a:p>
          </p:txBody>
        </p:sp>
        <p:grpSp>
          <p:nvGrpSpPr>
            <p:cNvPr id="61" name="Group 60">
              <a:extLst>
                <a:ext uri="{FF2B5EF4-FFF2-40B4-BE49-F238E27FC236}">
                  <a16:creationId xmlns:a16="http://schemas.microsoft.com/office/drawing/2014/main" id="{8A946848-B241-7D53-E5C1-A0482F0C381A}"/>
                </a:ext>
              </a:extLst>
            </p:cNvPr>
            <p:cNvGrpSpPr/>
            <p:nvPr/>
          </p:nvGrpSpPr>
          <p:grpSpPr>
            <a:xfrm>
              <a:off x="9559849" y="2893220"/>
              <a:ext cx="566199" cy="566198"/>
              <a:chOff x="9589728" y="2923531"/>
              <a:chExt cx="566199" cy="566198"/>
            </a:xfrm>
          </p:grpSpPr>
          <p:sp>
            <p:nvSpPr>
              <p:cNvPr id="74" name="Oval 73">
                <a:extLst>
                  <a:ext uri="{FF2B5EF4-FFF2-40B4-BE49-F238E27FC236}">
                    <a16:creationId xmlns:a16="http://schemas.microsoft.com/office/drawing/2014/main" id="{E89322D2-65B9-D411-5136-DB06529A932B}"/>
                  </a:ext>
                </a:extLst>
              </p:cNvPr>
              <p:cNvSpPr/>
              <p:nvPr/>
            </p:nvSpPr>
            <p:spPr bwMode="auto">
              <a:xfrm>
                <a:off x="9589728" y="2923531"/>
                <a:ext cx="566199" cy="566198"/>
              </a:xfrm>
              <a:prstGeom prst="ellipse">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75" name="Picture 2" descr="\\Cagmasrv1\sso$\Gestion_Deloitte\Global_Brand\- Templates\Icons\Iconography Deloitte\Icon_Lock_Blue.png">
                <a:extLst>
                  <a:ext uri="{FF2B5EF4-FFF2-40B4-BE49-F238E27FC236}">
                    <a16:creationId xmlns:a16="http://schemas.microsoft.com/office/drawing/2014/main" id="{6BF34888-5B3F-6DD9-44FB-A4B9C9EE1958}"/>
                  </a:ext>
                </a:extLst>
              </p:cNvPr>
              <p:cNvPicPr>
                <a:picLocks noChangeAspect="1" noChangeArrowheads="1"/>
              </p:cNvPicPr>
              <p:nvPr/>
            </p:nvPicPr>
            <p:blipFill>
              <a:blip r:embed="rId10" cstate="email">
                <a:extLst>
                  <a:ext uri="{28A0092B-C50C-407E-A947-70E740481C1C}">
                    <a14:useLocalDpi xmlns:a14="http://schemas.microsoft.com/office/drawing/2010/main" val="0"/>
                  </a:ext>
                </a:extLst>
              </a:blip>
              <a:srcRect/>
              <a:stretch>
                <a:fillRect/>
              </a:stretch>
            </p:blipFill>
            <p:spPr bwMode="auto">
              <a:xfrm>
                <a:off x="9762057" y="3031751"/>
                <a:ext cx="221542" cy="349758"/>
              </a:xfrm>
              <a:prstGeom prst="rect">
                <a:avLst/>
              </a:prstGeom>
              <a:noFill/>
              <a:extLst>
                <a:ext uri="{909E8E84-426E-40DD-AFC4-6F175D3DCCD1}">
                  <a14:hiddenFill xmlns:a14="http://schemas.microsoft.com/office/drawing/2010/main">
                    <a:solidFill>
                      <a:srgbClr val="FFFFFF"/>
                    </a:solidFill>
                  </a14:hiddenFill>
                </a:ext>
              </a:extLst>
            </p:spPr>
          </p:pic>
        </p:grpSp>
        <p:grpSp>
          <p:nvGrpSpPr>
            <p:cNvPr id="62" name="Group 61">
              <a:extLst>
                <a:ext uri="{FF2B5EF4-FFF2-40B4-BE49-F238E27FC236}">
                  <a16:creationId xmlns:a16="http://schemas.microsoft.com/office/drawing/2014/main" id="{3847A68E-B577-87F7-BBCC-181B06D28C90}"/>
                </a:ext>
              </a:extLst>
            </p:cNvPr>
            <p:cNvGrpSpPr/>
            <p:nvPr/>
          </p:nvGrpSpPr>
          <p:grpSpPr>
            <a:xfrm>
              <a:off x="9559849" y="2118426"/>
              <a:ext cx="566199" cy="566199"/>
              <a:chOff x="9559849" y="2124776"/>
              <a:chExt cx="566199" cy="566199"/>
            </a:xfrm>
          </p:grpSpPr>
          <p:sp>
            <p:nvSpPr>
              <p:cNvPr id="72" name="Oval 71">
                <a:extLst>
                  <a:ext uri="{FF2B5EF4-FFF2-40B4-BE49-F238E27FC236}">
                    <a16:creationId xmlns:a16="http://schemas.microsoft.com/office/drawing/2014/main" id="{22A1E999-0374-F654-C04E-6ADE22E84BBE}"/>
                  </a:ext>
                </a:extLst>
              </p:cNvPr>
              <p:cNvSpPr/>
              <p:nvPr/>
            </p:nvSpPr>
            <p:spPr bwMode="auto">
              <a:xfrm>
                <a:off x="9559849" y="2124776"/>
                <a:ext cx="566199" cy="566199"/>
              </a:xfrm>
              <a:prstGeom prst="ellipse">
                <a:avLst/>
              </a:prstGeom>
              <a:solidFill>
                <a:schemeClr val="accent1"/>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pic>
            <p:nvPicPr>
              <p:cNvPr id="73" name="Picture 72" descr="6.emf">
                <a:extLst>
                  <a:ext uri="{FF2B5EF4-FFF2-40B4-BE49-F238E27FC236}">
                    <a16:creationId xmlns:a16="http://schemas.microsoft.com/office/drawing/2014/main" id="{450FB6DB-1B88-8AFC-D748-F7882B9BE01A}"/>
                  </a:ext>
                </a:extLst>
              </p:cNvPr>
              <p:cNvPicPr>
                <a:picLocks noChangeAspect="1"/>
              </p:cNvPicPr>
              <p:nvPr/>
            </p:nvPicPr>
            <p:blipFill>
              <a:blip r:embed="rId11">
                <a:biLevel thresh="25000"/>
              </a:blip>
              <a:stretch>
                <a:fillRect/>
              </a:stretch>
            </p:blipFill>
            <p:spPr>
              <a:xfrm>
                <a:off x="9681711" y="2241698"/>
                <a:ext cx="349003" cy="306954"/>
              </a:xfrm>
              <a:prstGeom prst="rect">
                <a:avLst/>
              </a:prstGeom>
            </p:spPr>
          </p:pic>
        </p:grpSp>
        <p:sp>
          <p:nvSpPr>
            <p:cNvPr id="63" name="Rectangle 62">
              <a:extLst>
                <a:ext uri="{FF2B5EF4-FFF2-40B4-BE49-F238E27FC236}">
                  <a16:creationId xmlns:a16="http://schemas.microsoft.com/office/drawing/2014/main" id="{EC7BBA21-AB3F-A89B-5C64-E9F3D774E71D}"/>
                </a:ext>
              </a:extLst>
            </p:cNvPr>
            <p:cNvSpPr/>
            <p:nvPr/>
          </p:nvSpPr>
          <p:spPr>
            <a:xfrm>
              <a:off x="6878773" y="2088982"/>
              <a:ext cx="1754472" cy="669414"/>
            </a:xfrm>
            <a:prstGeom prst="rect">
              <a:avLst/>
            </a:prstGeom>
          </p:spPr>
          <p:txBody>
            <a:bodyPr wrap="square" lIns="0" tIns="0" rIns="0" bIns="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Savings</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Cost savings can be achieved with every deployed automation</a:t>
              </a:r>
              <a:endParaRPr kumimoji="0" lang="en-US" sz="1050" b="0" i="0" u="none" strike="noStrike" kern="1200" cap="none" spc="0" normalizeH="0" baseline="0" noProof="0" dirty="0">
                <a:ln>
                  <a:noFill/>
                </a:ln>
                <a:solidFill>
                  <a:sysClr val="windowText" lastClr="000000"/>
                </a:solidFill>
                <a:effectLst/>
                <a:uLnTx/>
                <a:uFillTx/>
                <a:latin typeface="Open Sans"/>
                <a:ea typeface="+mn-ea"/>
                <a:cs typeface="+mn-cs"/>
              </a:endParaRPr>
            </a:p>
          </p:txBody>
        </p:sp>
        <p:sp>
          <p:nvSpPr>
            <p:cNvPr id="64" name="Rectangle 63">
              <a:extLst>
                <a:ext uri="{FF2B5EF4-FFF2-40B4-BE49-F238E27FC236}">
                  <a16:creationId xmlns:a16="http://schemas.microsoft.com/office/drawing/2014/main" id="{B3E470C6-E8AD-4BED-4B32-95E4FE453346}"/>
                </a:ext>
              </a:extLst>
            </p:cNvPr>
            <p:cNvSpPr/>
            <p:nvPr/>
          </p:nvSpPr>
          <p:spPr>
            <a:xfrm>
              <a:off x="10271352" y="2088983"/>
              <a:ext cx="1788019" cy="669413"/>
            </a:xfrm>
            <a:prstGeom prst="rect">
              <a:avLst/>
            </a:prstGeom>
          </p:spPr>
          <p:txBody>
            <a:bodyPr wrap="square" lIns="0" tIns="0" rIns="0" bIns="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ysClr val="windowText" lastClr="000000"/>
                  </a:solidFill>
                  <a:effectLst/>
                  <a:uLnTx/>
                  <a:uFillTx/>
                  <a:latin typeface="Open Sans"/>
                  <a:ea typeface="+mn-ea"/>
                  <a:cs typeface="+mn-cs"/>
                </a:rPr>
                <a:t>Efficiency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050" b="0" i="0" u="none" strike="noStrike" kern="1200" cap="none" spc="0" normalizeH="0" baseline="0" noProof="0" dirty="0">
                  <a:ln>
                    <a:noFill/>
                  </a:ln>
                  <a:solidFill>
                    <a:srgbClr val="000000"/>
                  </a:solidFill>
                  <a:effectLst/>
                  <a:uLnTx/>
                  <a:uFillTx/>
                  <a:latin typeface="Open Sans"/>
                  <a:ea typeface="+mn-ea"/>
                  <a:cs typeface="+mn-cs"/>
                </a:rPr>
                <a:t>Higher level task and decision enablement for existing employees</a:t>
              </a:r>
            </a:p>
          </p:txBody>
        </p:sp>
        <p:grpSp>
          <p:nvGrpSpPr>
            <p:cNvPr id="65" name="Group 64">
              <a:extLst>
                <a:ext uri="{FF2B5EF4-FFF2-40B4-BE49-F238E27FC236}">
                  <a16:creationId xmlns:a16="http://schemas.microsoft.com/office/drawing/2014/main" id="{847D818E-9B12-F3B4-E8A6-5A18F5379C96}"/>
                </a:ext>
              </a:extLst>
            </p:cNvPr>
            <p:cNvGrpSpPr/>
            <p:nvPr/>
          </p:nvGrpSpPr>
          <p:grpSpPr>
            <a:xfrm>
              <a:off x="8804905" y="2118426"/>
              <a:ext cx="566199" cy="566199"/>
              <a:chOff x="8804905" y="2112076"/>
              <a:chExt cx="566199" cy="566199"/>
            </a:xfrm>
          </p:grpSpPr>
          <p:sp>
            <p:nvSpPr>
              <p:cNvPr id="66" name="Oval 65">
                <a:extLst>
                  <a:ext uri="{FF2B5EF4-FFF2-40B4-BE49-F238E27FC236}">
                    <a16:creationId xmlns:a16="http://schemas.microsoft.com/office/drawing/2014/main" id="{B384803A-72E4-F6E5-1042-760808614533}"/>
                  </a:ext>
                </a:extLst>
              </p:cNvPr>
              <p:cNvSpPr/>
              <p:nvPr/>
            </p:nvSpPr>
            <p:spPr bwMode="auto">
              <a:xfrm>
                <a:off x="8804905" y="2112076"/>
                <a:ext cx="566199" cy="566199"/>
              </a:xfrm>
              <a:prstGeom prst="ellipse">
                <a:avLst/>
              </a:prstGeom>
              <a:solidFill>
                <a:schemeClr val="accent3"/>
              </a:solidFill>
              <a:ln w="9525" cap="flat" cmpd="sng" algn="ctr">
                <a:solidFill>
                  <a:schemeClr val="bg1">
                    <a:lumMod val="75000"/>
                  </a:schemeClr>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algn="l" defTabSz="685800" rtl="0" eaLnBrk="1" fontAlgn="base" latinLnBrk="0" hangingPunct="1">
                  <a:lnSpc>
                    <a:spcPct val="100000"/>
                  </a:lnSpc>
                  <a:spcBef>
                    <a:spcPct val="0"/>
                  </a:spcBef>
                  <a:spcAft>
                    <a:spcPct val="0"/>
                  </a:spcAft>
                  <a:buClrTx/>
                  <a:buSzTx/>
                  <a:buFontTx/>
                  <a:buNone/>
                  <a:tabLst/>
                  <a:defRPr/>
                </a:pPr>
                <a:endParaRPr kumimoji="0" lang="en-US" sz="900" b="0" i="0" u="none" strike="noStrike" kern="1200" cap="none" spc="0" normalizeH="0" baseline="0" noProof="0">
                  <a:ln>
                    <a:noFill/>
                  </a:ln>
                  <a:solidFill>
                    <a:srgbClr val="000000"/>
                  </a:solidFill>
                  <a:effectLst/>
                  <a:uLnTx/>
                  <a:uFillTx/>
                  <a:latin typeface="Open Sans"/>
                  <a:ea typeface="+mn-ea"/>
                  <a:cs typeface="Arial" charset="0"/>
                </a:endParaRPr>
              </a:p>
            </p:txBody>
          </p:sp>
          <p:grpSp>
            <p:nvGrpSpPr>
              <p:cNvPr id="67" name="Group 66">
                <a:extLst>
                  <a:ext uri="{FF2B5EF4-FFF2-40B4-BE49-F238E27FC236}">
                    <a16:creationId xmlns:a16="http://schemas.microsoft.com/office/drawing/2014/main" id="{8E5018E1-A1C9-F0EB-03CF-03D30B707144}"/>
                  </a:ext>
                </a:extLst>
              </p:cNvPr>
              <p:cNvGrpSpPr/>
              <p:nvPr/>
            </p:nvGrpSpPr>
            <p:grpSpPr>
              <a:xfrm>
                <a:off x="8877263" y="2189794"/>
                <a:ext cx="421481" cy="410765"/>
                <a:chOff x="9685338" y="6456363"/>
                <a:chExt cx="561975" cy="547687"/>
              </a:xfrm>
              <a:solidFill>
                <a:schemeClr val="bg1"/>
              </a:solidFill>
            </p:grpSpPr>
            <p:sp>
              <p:nvSpPr>
                <p:cNvPr id="68" name="Oval 479">
                  <a:extLst>
                    <a:ext uri="{FF2B5EF4-FFF2-40B4-BE49-F238E27FC236}">
                      <a16:creationId xmlns:a16="http://schemas.microsoft.com/office/drawing/2014/main" id="{230AC9AC-3386-B208-220F-413D78757755}"/>
                    </a:ext>
                  </a:extLst>
                </p:cNvPr>
                <p:cNvSpPr>
                  <a:spLocks noChangeArrowheads="1"/>
                </p:cNvSpPr>
                <p:nvPr/>
              </p:nvSpPr>
              <p:spPr bwMode="auto">
                <a:xfrm>
                  <a:off x="9785350" y="6754813"/>
                  <a:ext cx="33337" cy="33337"/>
                </a:xfrm>
                <a:prstGeom prst="ellipse">
                  <a:avLst/>
                </a:pr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a:ea typeface="+mn-ea"/>
                    <a:cs typeface="+mn-cs"/>
                  </a:endParaRPr>
                </a:p>
              </p:txBody>
            </p:sp>
            <p:sp>
              <p:nvSpPr>
                <p:cNvPr id="69" name="Freeform 480">
                  <a:extLst>
                    <a:ext uri="{FF2B5EF4-FFF2-40B4-BE49-F238E27FC236}">
                      <a16:creationId xmlns:a16="http://schemas.microsoft.com/office/drawing/2014/main" id="{966D0E3F-BE97-0261-5939-D98144B3054F}"/>
                    </a:ext>
                  </a:extLst>
                </p:cNvPr>
                <p:cNvSpPr>
                  <a:spLocks noEditPoints="1"/>
                </p:cNvSpPr>
                <p:nvPr/>
              </p:nvSpPr>
              <p:spPr bwMode="auto">
                <a:xfrm>
                  <a:off x="9893300" y="6456363"/>
                  <a:ext cx="220662" cy="220662"/>
                </a:xfrm>
                <a:custGeom>
                  <a:avLst/>
                  <a:gdLst>
                    <a:gd name="T0" fmla="*/ 47 w 93"/>
                    <a:gd name="T1" fmla="*/ 93 h 93"/>
                    <a:gd name="T2" fmla="*/ 93 w 93"/>
                    <a:gd name="T3" fmla="*/ 47 h 93"/>
                    <a:gd name="T4" fmla="*/ 47 w 93"/>
                    <a:gd name="T5" fmla="*/ 0 h 93"/>
                    <a:gd name="T6" fmla="*/ 0 w 93"/>
                    <a:gd name="T7" fmla="*/ 47 h 93"/>
                    <a:gd name="T8" fmla="*/ 47 w 93"/>
                    <a:gd name="T9" fmla="*/ 93 h 93"/>
                    <a:gd name="T10" fmla="*/ 47 w 93"/>
                    <a:gd name="T11" fmla="*/ 10 h 93"/>
                    <a:gd name="T12" fmla="*/ 83 w 93"/>
                    <a:gd name="T13" fmla="*/ 47 h 93"/>
                    <a:gd name="T14" fmla="*/ 47 w 93"/>
                    <a:gd name="T15" fmla="*/ 83 h 93"/>
                    <a:gd name="T16" fmla="*/ 10 w 93"/>
                    <a:gd name="T17" fmla="*/ 47 h 93"/>
                    <a:gd name="T18" fmla="*/ 47 w 93"/>
                    <a:gd name="T19" fmla="*/ 10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3" h="93">
                      <a:moveTo>
                        <a:pt x="47" y="93"/>
                      </a:moveTo>
                      <a:cubicBezTo>
                        <a:pt x="72" y="93"/>
                        <a:pt x="93" y="72"/>
                        <a:pt x="93" y="47"/>
                      </a:cubicBezTo>
                      <a:cubicBezTo>
                        <a:pt x="93" y="21"/>
                        <a:pt x="72" y="0"/>
                        <a:pt x="47" y="0"/>
                      </a:cubicBezTo>
                      <a:cubicBezTo>
                        <a:pt x="21" y="0"/>
                        <a:pt x="0" y="21"/>
                        <a:pt x="0" y="47"/>
                      </a:cubicBezTo>
                      <a:cubicBezTo>
                        <a:pt x="0" y="72"/>
                        <a:pt x="21" y="93"/>
                        <a:pt x="47" y="93"/>
                      </a:cubicBezTo>
                      <a:close/>
                      <a:moveTo>
                        <a:pt x="47" y="10"/>
                      </a:moveTo>
                      <a:cubicBezTo>
                        <a:pt x="67" y="10"/>
                        <a:pt x="83" y="26"/>
                        <a:pt x="83" y="47"/>
                      </a:cubicBezTo>
                      <a:cubicBezTo>
                        <a:pt x="83" y="67"/>
                        <a:pt x="67" y="83"/>
                        <a:pt x="47" y="83"/>
                      </a:cubicBezTo>
                      <a:cubicBezTo>
                        <a:pt x="26" y="83"/>
                        <a:pt x="10" y="67"/>
                        <a:pt x="10" y="47"/>
                      </a:cubicBezTo>
                      <a:cubicBezTo>
                        <a:pt x="10" y="26"/>
                        <a:pt x="26" y="10"/>
                        <a:pt x="47" y="10"/>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a:ea typeface="+mn-ea"/>
                    <a:cs typeface="+mn-cs"/>
                  </a:endParaRPr>
                </a:p>
              </p:txBody>
            </p:sp>
            <p:sp>
              <p:nvSpPr>
                <p:cNvPr id="70" name="Freeform 481">
                  <a:extLst>
                    <a:ext uri="{FF2B5EF4-FFF2-40B4-BE49-F238E27FC236}">
                      <a16:creationId xmlns:a16="http://schemas.microsoft.com/office/drawing/2014/main" id="{0A25F840-36ED-9AF3-B429-83BF1FCF5AC3}"/>
                    </a:ext>
                  </a:extLst>
                </p:cNvPr>
                <p:cNvSpPr>
                  <a:spLocks noEditPoints="1"/>
                </p:cNvSpPr>
                <p:nvPr/>
              </p:nvSpPr>
              <p:spPr bwMode="auto">
                <a:xfrm>
                  <a:off x="9964738" y="6503988"/>
                  <a:ext cx="77787" cy="128587"/>
                </a:xfrm>
                <a:custGeom>
                  <a:avLst/>
                  <a:gdLst>
                    <a:gd name="T0" fmla="*/ 1 w 33"/>
                    <a:gd name="T1" fmla="*/ 43 h 54"/>
                    <a:gd name="T2" fmla="*/ 14 w 33"/>
                    <a:gd name="T3" fmla="*/ 48 h 54"/>
                    <a:gd name="T4" fmla="*/ 14 w 33"/>
                    <a:gd name="T5" fmla="*/ 51 h 54"/>
                    <a:gd name="T6" fmla="*/ 17 w 33"/>
                    <a:gd name="T7" fmla="*/ 54 h 54"/>
                    <a:gd name="T8" fmla="*/ 21 w 33"/>
                    <a:gd name="T9" fmla="*/ 51 h 54"/>
                    <a:gd name="T10" fmla="*/ 21 w 33"/>
                    <a:gd name="T11" fmla="*/ 48 h 54"/>
                    <a:gd name="T12" fmla="*/ 33 w 33"/>
                    <a:gd name="T13" fmla="*/ 35 h 54"/>
                    <a:gd name="T14" fmla="*/ 20 w 33"/>
                    <a:gd name="T15" fmla="*/ 23 h 54"/>
                    <a:gd name="T16" fmla="*/ 20 w 33"/>
                    <a:gd name="T17" fmla="*/ 12 h 54"/>
                    <a:gd name="T18" fmla="*/ 26 w 33"/>
                    <a:gd name="T19" fmla="*/ 14 h 54"/>
                    <a:gd name="T20" fmla="*/ 28 w 33"/>
                    <a:gd name="T21" fmla="*/ 15 h 54"/>
                    <a:gd name="T22" fmla="*/ 32 w 33"/>
                    <a:gd name="T23" fmla="*/ 11 h 54"/>
                    <a:gd name="T24" fmla="*/ 30 w 33"/>
                    <a:gd name="T25" fmla="*/ 8 h 54"/>
                    <a:gd name="T26" fmla="*/ 21 w 33"/>
                    <a:gd name="T27" fmla="*/ 4 h 54"/>
                    <a:gd name="T28" fmla="*/ 21 w 33"/>
                    <a:gd name="T29" fmla="*/ 4 h 54"/>
                    <a:gd name="T30" fmla="*/ 17 w 33"/>
                    <a:gd name="T31" fmla="*/ 0 h 54"/>
                    <a:gd name="T32" fmla="*/ 14 w 33"/>
                    <a:gd name="T33" fmla="*/ 4 h 54"/>
                    <a:gd name="T34" fmla="*/ 14 w 33"/>
                    <a:gd name="T35" fmla="*/ 4 h 54"/>
                    <a:gd name="T36" fmla="*/ 1 w 33"/>
                    <a:gd name="T37" fmla="*/ 16 h 54"/>
                    <a:gd name="T38" fmla="*/ 14 w 33"/>
                    <a:gd name="T39" fmla="*/ 29 h 54"/>
                    <a:gd name="T40" fmla="*/ 14 w 33"/>
                    <a:gd name="T41" fmla="*/ 41 h 54"/>
                    <a:gd name="T42" fmla="*/ 6 w 33"/>
                    <a:gd name="T43" fmla="*/ 36 h 54"/>
                    <a:gd name="T44" fmla="*/ 4 w 33"/>
                    <a:gd name="T45" fmla="*/ 36 h 54"/>
                    <a:gd name="T46" fmla="*/ 0 w 33"/>
                    <a:gd name="T47" fmla="*/ 39 h 54"/>
                    <a:gd name="T48" fmla="*/ 1 w 33"/>
                    <a:gd name="T49" fmla="*/ 43 h 54"/>
                    <a:gd name="T50" fmla="*/ 9 w 33"/>
                    <a:gd name="T51" fmla="*/ 16 h 54"/>
                    <a:gd name="T52" fmla="*/ 14 w 33"/>
                    <a:gd name="T53" fmla="*/ 11 h 54"/>
                    <a:gd name="T54" fmla="*/ 14 w 33"/>
                    <a:gd name="T55" fmla="*/ 21 h 54"/>
                    <a:gd name="T56" fmla="*/ 9 w 33"/>
                    <a:gd name="T57" fmla="*/ 16 h 54"/>
                    <a:gd name="T58" fmla="*/ 20 w 33"/>
                    <a:gd name="T59" fmla="*/ 41 h 54"/>
                    <a:gd name="T60" fmla="*/ 20 w 33"/>
                    <a:gd name="T61" fmla="*/ 31 h 54"/>
                    <a:gd name="T62" fmla="*/ 25 w 33"/>
                    <a:gd name="T63" fmla="*/ 36 h 54"/>
                    <a:gd name="T64" fmla="*/ 20 w 33"/>
                    <a:gd name="T65" fmla="*/ 41 h 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3" h="54">
                      <a:moveTo>
                        <a:pt x="1" y="43"/>
                      </a:moveTo>
                      <a:cubicBezTo>
                        <a:pt x="5" y="46"/>
                        <a:pt x="9" y="47"/>
                        <a:pt x="14" y="48"/>
                      </a:cubicBezTo>
                      <a:cubicBezTo>
                        <a:pt x="14" y="51"/>
                        <a:pt x="14" y="51"/>
                        <a:pt x="14" y="51"/>
                      </a:cubicBezTo>
                      <a:cubicBezTo>
                        <a:pt x="14" y="53"/>
                        <a:pt x="15" y="54"/>
                        <a:pt x="17" y="54"/>
                      </a:cubicBezTo>
                      <a:cubicBezTo>
                        <a:pt x="19" y="54"/>
                        <a:pt x="21" y="53"/>
                        <a:pt x="21" y="51"/>
                      </a:cubicBezTo>
                      <a:cubicBezTo>
                        <a:pt x="21" y="48"/>
                        <a:pt x="21" y="48"/>
                        <a:pt x="21" y="48"/>
                      </a:cubicBezTo>
                      <a:cubicBezTo>
                        <a:pt x="28" y="47"/>
                        <a:pt x="33" y="42"/>
                        <a:pt x="33" y="35"/>
                      </a:cubicBezTo>
                      <a:cubicBezTo>
                        <a:pt x="33" y="29"/>
                        <a:pt x="29" y="25"/>
                        <a:pt x="20" y="23"/>
                      </a:cubicBezTo>
                      <a:cubicBezTo>
                        <a:pt x="20" y="12"/>
                        <a:pt x="20" y="12"/>
                        <a:pt x="20" y="12"/>
                      </a:cubicBezTo>
                      <a:cubicBezTo>
                        <a:pt x="22" y="12"/>
                        <a:pt x="24" y="13"/>
                        <a:pt x="26" y="14"/>
                      </a:cubicBezTo>
                      <a:cubicBezTo>
                        <a:pt x="26" y="15"/>
                        <a:pt x="27" y="15"/>
                        <a:pt x="28" y="15"/>
                      </a:cubicBezTo>
                      <a:cubicBezTo>
                        <a:pt x="30" y="15"/>
                        <a:pt x="32" y="13"/>
                        <a:pt x="32" y="11"/>
                      </a:cubicBezTo>
                      <a:cubicBezTo>
                        <a:pt x="32" y="9"/>
                        <a:pt x="30" y="8"/>
                        <a:pt x="30" y="8"/>
                      </a:cubicBezTo>
                      <a:cubicBezTo>
                        <a:pt x="27" y="6"/>
                        <a:pt x="24" y="5"/>
                        <a:pt x="21" y="4"/>
                      </a:cubicBezTo>
                      <a:cubicBezTo>
                        <a:pt x="21" y="4"/>
                        <a:pt x="21" y="4"/>
                        <a:pt x="21" y="4"/>
                      </a:cubicBezTo>
                      <a:cubicBezTo>
                        <a:pt x="21" y="2"/>
                        <a:pt x="19" y="0"/>
                        <a:pt x="17" y="0"/>
                      </a:cubicBezTo>
                      <a:cubicBezTo>
                        <a:pt x="15" y="0"/>
                        <a:pt x="14" y="2"/>
                        <a:pt x="14" y="4"/>
                      </a:cubicBezTo>
                      <a:cubicBezTo>
                        <a:pt x="14" y="4"/>
                        <a:pt x="14" y="4"/>
                        <a:pt x="14" y="4"/>
                      </a:cubicBezTo>
                      <a:cubicBezTo>
                        <a:pt x="6" y="5"/>
                        <a:pt x="1" y="10"/>
                        <a:pt x="1" y="16"/>
                      </a:cubicBezTo>
                      <a:cubicBezTo>
                        <a:pt x="1" y="24"/>
                        <a:pt x="7" y="27"/>
                        <a:pt x="14" y="29"/>
                      </a:cubicBezTo>
                      <a:cubicBezTo>
                        <a:pt x="14" y="41"/>
                        <a:pt x="14" y="41"/>
                        <a:pt x="14" y="41"/>
                      </a:cubicBezTo>
                      <a:cubicBezTo>
                        <a:pt x="11" y="40"/>
                        <a:pt x="9" y="39"/>
                        <a:pt x="6" y="36"/>
                      </a:cubicBezTo>
                      <a:cubicBezTo>
                        <a:pt x="6" y="36"/>
                        <a:pt x="5" y="36"/>
                        <a:pt x="4" y="36"/>
                      </a:cubicBezTo>
                      <a:cubicBezTo>
                        <a:pt x="1" y="36"/>
                        <a:pt x="0" y="37"/>
                        <a:pt x="0" y="39"/>
                      </a:cubicBezTo>
                      <a:cubicBezTo>
                        <a:pt x="0" y="40"/>
                        <a:pt x="0" y="42"/>
                        <a:pt x="1" y="43"/>
                      </a:cubicBezTo>
                      <a:close/>
                      <a:moveTo>
                        <a:pt x="9" y="16"/>
                      </a:moveTo>
                      <a:cubicBezTo>
                        <a:pt x="9" y="14"/>
                        <a:pt x="11" y="12"/>
                        <a:pt x="14" y="11"/>
                      </a:cubicBezTo>
                      <a:cubicBezTo>
                        <a:pt x="14" y="21"/>
                        <a:pt x="14" y="21"/>
                        <a:pt x="14" y="21"/>
                      </a:cubicBezTo>
                      <a:cubicBezTo>
                        <a:pt x="9" y="19"/>
                        <a:pt x="9" y="18"/>
                        <a:pt x="9" y="16"/>
                      </a:cubicBezTo>
                      <a:close/>
                      <a:moveTo>
                        <a:pt x="20" y="41"/>
                      </a:moveTo>
                      <a:cubicBezTo>
                        <a:pt x="20" y="31"/>
                        <a:pt x="20" y="31"/>
                        <a:pt x="20" y="31"/>
                      </a:cubicBezTo>
                      <a:cubicBezTo>
                        <a:pt x="25" y="32"/>
                        <a:pt x="25" y="34"/>
                        <a:pt x="25" y="36"/>
                      </a:cubicBezTo>
                      <a:cubicBezTo>
                        <a:pt x="25" y="38"/>
                        <a:pt x="23" y="40"/>
                        <a:pt x="20" y="41"/>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a:ea typeface="+mn-ea"/>
                    <a:cs typeface="+mn-cs"/>
                  </a:endParaRPr>
                </a:p>
              </p:txBody>
            </p:sp>
            <p:sp>
              <p:nvSpPr>
                <p:cNvPr id="71" name="Freeform 482">
                  <a:extLst>
                    <a:ext uri="{FF2B5EF4-FFF2-40B4-BE49-F238E27FC236}">
                      <a16:creationId xmlns:a16="http://schemas.microsoft.com/office/drawing/2014/main" id="{B075D8A4-F768-A274-CC6E-CF5E4D57A5F2}"/>
                    </a:ext>
                  </a:extLst>
                </p:cNvPr>
                <p:cNvSpPr>
                  <a:spLocks noEditPoints="1"/>
                </p:cNvSpPr>
                <p:nvPr/>
              </p:nvSpPr>
              <p:spPr bwMode="auto">
                <a:xfrm>
                  <a:off x="9685338" y="6619875"/>
                  <a:ext cx="561975" cy="384175"/>
                </a:xfrm>
                <a:custGeom>
                  <a:avLst/>
                  <a:gdLst>
                    <a:gd name="T0" fmla="*/ 227 w 237"/>
                    <a:gd name="T1" fmla="*/ 39 h 162"/>
                    <a:gd name="T2" fmla="*/ 220 w 237"/>
                    <a:gd name="T3" fmla="*/ 33 h 162"/>
                    <a:gd name="T4" fmla="*/ 195 w 237"/>
                    <a:gd name="T5" fmla="*/ 21 h 162"/>
                    <a:gd name="T6" fmla="*/ 201 w 237"/>
                    <a:gd name="T7" fmla="*/ 52 h 162"/>
                    <a:gd name="T8" fmla="*/ 168 w 237"/>
                    <a:gd name="T9" fmla="*/ 23 h 162"/>
                    <a:gd name="T10" fmla="*/ 163 w 237"/>
                    <a:gd name="T11" fmla="*/ 31 h 162"/>
                    <a:gd name="T12" fmla="*/ 188 w 237"/>
                    <a:gd name="T13" fmla="*/ 80 h 162"/>
                    <a:gd name="T14" fmla="*/ 181 w 237"/>
                    <a:gd name="T15" fmla="*/ 104 h 162"/>
                    <a:gd name="T16" fmla="*/ 185 w 237"/>
                    <a:gd name="T17" fmla="*/ 147 h 162"/>
                    <a:gd name="T18" fmla="*/ 168 w 237"/>
                    <a:gd name="T19" fmla="*/ 152 h 162"/>
                    <a:gd name="T20" fmla="*/ 163 w 237"/>
                    <a:gd name="T21" fmla="*/ 146 h 162"/>
                    <a:gd name="T22" fmla="*/ 158 w 237"/>
                    <a:gd name="T23" fmla="*/ 131 h 162"/>
                    <a:gd name="T24" fmla="*/ 103 w 237"/>
                    <a:gd name="T25" fmla="*/ 131 h 162"/>
                    <a:gd name="T26" fmla="*/ 95 w 237"/>
                    <a:gd name="T27" fmla="*/ 134 h 162"/>
                    <a:gd name="T28" fmla="*/ 94 w 237"/>
                    <a:gd name="T29" fmla="*/ 147 h 162"/>
                    <a:gd name="T30" fmla="*/ 77 w 237"/>
                    <a:gd name="T31" fmla="*/ 152 h 162"/>
                    <a:gd name="T32" fmla="*/ 76 w 237"/>
                    <a:gd name="T33" fmla="*/ 121 h 162"/>
                    <a:gd name="T34" fmla="*/ 71 w 237"/>
                    <a:gd name="T35" fmla="*/ 116 h 162"/>
                    <a:gd name="T36" fmla="*/ 30 w 237"/>
                    <a:gd name="T37" fmla="*/ 101 h 162"/>
                    <a:gd name="T38" fmla="*/ 13 w 237"/>
                    <a:gd name="T39" fmla="*/ 96 h 162"/>
                    <a:gd name="T40" fmla="*/ 10 w 237"/>
                    <a:gd name="T41" fmla="*/ 75 h 162"/>
                    <a:gd name="T42" fmla="*/ 23 w 237"/>
                    <a:gd name="T43" fmla="*/ 69 h 162"/>
                    <a:gd name="T44" fmla="*/ 56 w 237"/>
                    <a:gd name="T45" fmla="*/ 41 h 162"/>
                    <a:gd name="T46" fmla="*/ 59 w 237"/>
                    <a:gd name="T47" fmla="*/ 34 h 162"/>
                    <a:gd name="T48" fmla="*/ 47 w 237"/>
                    <a:gd name="T49" fmla="*/ 10 h 162"/>
                    <a:gd name="T50" fmla="*/ 79 w 237"/>
                    <a:gd name="T51" fmla="*/ 35 h 162"/>
                    <a:gd name="T52" fmla="*/ 87 w 237"/>
                    <a:gd name="T53" fmla="*/ 37 h 162"/>
                    <a:gd name="T54" fmla="*/ 102 w 237"/>
                    <a:gd name="T55" fmla="*/ 21 h 162"/>
                    <a:gd name="T56" fmla="*/ 85 w 237"/>
                    <a:gd name="T57" fmla="*/ 25 h 162"/>
                    <a:gd name="T58" fmla="*/ 46 w 237"/>
                    <a:gd name="T59" fmla="*/ 0 h 162"/>
                    <a:gd name="T60" fmla="*/ 38 w 237"/>
                    <a:gd name="T61" fmla="*/ 13 h 162"/>
                    <a:gd name="T62" fmla="*/ 18 w 237"/>
                    <a:gd name="T63" fmla="*/ 61 h 162"/>
                    <a:gd name="T64" fmla="*/ 0 w 237"/>
                    <a:gd name="T65" fmla="*/ 75 h 162"/>
                    <a:gd name="T66" fmla="*/ 3 w 237"/>
                    <a:gd name="T67" fmla="*/ 96 h 162"/>
                    <a:gd name="T68" fmla="*/ 26 w 237"/>
                    <a:gd name="T69" fmla="*/ 109 h 162"/>
                    <a:gd name="T70" fmla="*/ 62 w 237"/>
                    <a:gd name="T71" fmla="*/ 146 h 162"/>
                    <a:gd name="T72" fmla="*/ 77 w 237"/>
                    <a:gd name="T73" fmla="*/ 162 h 162"/>
                    <a:gd name="T74" fmla="*/ 104 w 237"/>
                    <a:gd name="T75" fmla="*/ 147 h 162"/>
                    <a:gd name="T76" fmla="*/ 152 w 237"/>
                    <a:gd name="T77" fmla="*/ 142 h 162"/>
                    <a:gd name="T78" fmla="*/ 168 w 237"/>
                    <a:gd name="T79" fmla="*/ 162 h 162"/>
                    <a:gd name="T80" fmla="*/ 195 w 237"/>
                    <a:gd name="T81" fmla="*/ 147 h 162"/>
                    <a:gd name="T82" fmla="*/ 190 w 237"/>
                    <a:gd name="T83" fmla="*/ 107 h 162"/>
                    <a:gd name="T84" fmla="*/ 197 w 237"/>
                    <a:gd name="T85" fmla="*/ 81 h 162"/>
                    <a:gd name="T86" fmla="*/ 197 w 237"/>
                    <a:gd name="T87" fmla="*/ 78 h 162"/>
                    <a:gd name="T88" fmla="*/ 211 w 237"/>
                    <a:gd name="T89" fmla="*/ 56 h 162"/>
                    <a:gd name="T90" fmla="*/ 233 w 237"/>
                    <a:gd name="T91" fmla="*/ 37 h 162"/>
                    <a:gd name="T92" fmla="*/ 204 w 237"/>
                    <a:gd name="T93" fmla="*/ 37 h 162"/>
                    <a:gd name="T94" fmla="*/ 203 w 237"/>
                    <a:gd name="T95" fmla="*/ 27 h 162"/>
                    <a:gd name="T96" fmla="*/ 211 w 237"/>
                    <a:gd name="T97" fmla="*/ 35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37" h="162">
                      <a:moveTo>
                        <a:pt x="233" y="37"/>
                      </a:moveTo>
                      <a:cubicBezTo>
                        <a:pt x="231" y="35"/>
                        <a:pt x="228" y="36"/>
                        <a:pt x="227" y="39"/>
                      </a:cubicBezTo>
                      <a:cubicBezTo>
                        <a:pt x="226" y="41"/>
                        <a:pt x="222" y="44"/>
                        <a:pt x="219" y="46"/>
                      </a:cubicBezTo>
                      <a:cubicBezTo>
                        <a:pt x="221" y="41"/>
                        <a:pt x="221" y="37"/>
                        <a:pt x="220" y="33"/>
                      </a:cubicBezTo>
                      <a:cubicBezTo>
                        <a:pt x="218" y="26"/>
                        <a:pt x="213" y="20"/>
                        <a:pt x="206" y="18"/>
                      </a:cubicBezTo>
                      <a:cubicBezTo>
                        <a:pt x="202" y="17"/>
                        <a:pt x="198" y="18"/>
                        <a:pt x="195" y="21"/>
                      </a:cubicBezTo>
                      <a:cubicBezTo>
                        <a:pt x="193" y="24"/>
                        <a:pt x="191" y="30"/>
                        <a:pt x="194" y="40"/>
                      </a:cubicBezTo>
                      <a:cubicBezTo>
                        <a:pt x="196" y="45"/>
                        <a:pt x="198" y="49"/>
                        <a:pt x="201" y="52"/>
                      </a:cubicBezTo>
                      <a:cubicBezTo>
                        <a:pt x="199" y="54"/>
                        <a:pt x="196" y="56"/>
                        <a:pt x="194" y="57"/>
                      </a:cubicBezTo>
                      <a:cubicBezTo>
                        <a:pt x="189" y="44"/>
                        <a:pt x="181" y="32"/>
                        <a:pt x="168" y="23"/>
                      </a:cubicBezTo>
                      <a:cubicBezTo>
                        <a:pt x="166" y="22"/>
                        <a:pt x="163" y="22"/>
                        <a:pt x="162" y="25"/>
                      </a:cubicBezTo>
                      <a:cubicBezTo>
                        <a:pt x="160" y="27"/>
                        <a:pt x="161" y="30"/>
                        <a:pt x="163" y="31"/>
                      </a:cubicBezTo>
                      <a:cubicBezTo>
                        <a:pt x="178" y="42"/>
                        <a:pt x="188" y="59"/>
                        <a:pt x="188" y="78"/>
                      </a:cubicBezTo>
                      <a:cubicBezTo>
                        <a:pt x="188" y="79"/>
                        <a:pt x="188" y="79"/>
                        <a:pt x="188" y="80"/>
                      </a:cubicBezTo>
                      <a:cubicBezTo>
                        <a:pt x="187" y="86"/>
                        <a:pt x="187" y="86"/>
                        <a:pt x="187" y="86"/>
                      </a:cubicBezTo>
                      <a:cubicBezTo>
                        <a:pt x="186" y="92"/>
                        <a:pt x="184" y="99"/>
                        <a:pt x="181" y="104"/>
                      </a:cubicBezTo>
                      <a:cubicBezTo>
                        <a:pt x="181" y="105"/>
                        <a:pt x="180" y="106"/>
                        <a:pt x="181" y="107"/>
                      </a:cubicBezTo>
                      <a:cubicBezTo>
                        <a:pt x="185" y="147"/>
                        <a:pt x="185" y="147"/>
                        <a:pt x="185" y="147"/>
                      </a:cubicBezTo>
                      <a:cubicBezTo>
                        <a:pt x="185" y="149"/>
                        <a:pt x="179" y="152"/>
                        <a:pt x="175" y="152"/>
                      </a:cubicBezTo>
                      <a:cubicBezTo>
                        <a:pt x="168" y="152"/>
                        <a:pt x="168" y="152"/>
                        <a:pt x="168" y="152"/>
                      </a:cubicBezTo>
                      <a:cubicBezTo>
                        <a:pt x="165" y="152"/>
                        <a:pt x="163" y="150"/>
                        <a:pt x="163" y="147"/>
                      </a:cubicBezTo>
                      <a:cubicBezTo>
                        <a:pt x="163" y="147"/>
                        <a:pt x="163" y="146"/>
                        <a:pt x="163" y="146"/>
                      </a:cubicBezTo>
                      <a:cubicBezTo>
                        <a:pt x="161" y="134"/>
                        <a:pt x="161" y="134"/>
                        <a:pt x="161" y="134"/>
                      </a:cubicBezTo>
                      <a:cubicBezTo>
                        <a:pt x="161" y="133"/>
                        <a:pt x="160" y="131"/>
                        <a:pt x="158" y="131"/>
                      </a:cubicBezTo>
                      <a:cubicBezTo>
                        <a:pt x="157" y="130"/>
                        <a:pt x="155" y="130"/>
                        <a:pt x="154" y="131"/>
                      </a:cubicBezTo>
                      <a:cubicBezTo>
                        <a:pt x="143" y="137"/>
                        <a:pt x="114" y="137"/>
                        <a:pt x="103" y="131"/>
                      </a:cubicBezTo>
                      <a:cubicBezTo>
                        <a:pt x="101" y="130"/>
                        <a:pt x="100" y="130"/>
                        <a:pt x="98" y="130"/>
                      </a:cubicBezTo>
                      <a:cubicBezTo>
                        <a:pt x="97" y="131"/>
                        <a:pt x="96" y="133"/>
                        <a:pt x="95" y="134"/>
                      </a:cubicBezTo>
                      <a:cubicBezTo>
                        <a:pt x="94" y="146"/>
                        <a:pt x="94" y="146"/>
                        <a:pt x="94" y="146"/>
                      </a:cubicBezTo>
                      <a:cubicBezTo>
                        <a:pt x="94" y="147"/>
                        <a:pt x="94" y="147"/>
                        <a:pt x="94" y="147"/>
                      </a:cubicBezTo>
                      <a:cubicBezTo>
                        <a:pt x="94" y="150"/>
                        <a:pt x="92" y="152"/>
                        <a:pt x="89" y="152"/>
                      </a:cubicBezTo>
                      <a:cubicBezTo>
                        <a:pt x="77" y="152"/>
                        <a:pt x="77" y="152"/>
                        <a:pt x="77" y="152"/>
                      </a:cubicBezTo>
                      <a:cubicBezTo>
                        <a:pt x="74" y="152"/>
                        <a:pt x="72" y="150"/>
                        <a:pt x="72" y="147"/>
                      </a:cubicBezTo>
                      <a:cubicBezTo>
                        <a:pt x="76" y="121"/>
                        <a:pt x="76" y="121"/>
                        <a:pt x="76" y="121"/>
                      </a:cubicBezTo>
                      <a:cubicBezTo>
                        <a:pt x="76" y="120"/>
                        <a:pt x="76" y="118"/>
                        <a:pt x="75" y="117"/>
                      </a:cubicBezTo>
                      <a:cubicBezTo>
                        <a:pt x="74" y="116"/>
                        <a:pt x="72" y="115"/>
                        <a:pt x="71" y="116"/>
                      </a:cubicBezTo>
                      <a:cubicBezTo>
                        <a:pt x="56" y="118"/>
                        <a:pt x="42" y="113"/>
                        <a:pt x="32" y="102"/>
                      </a:cubicBezTo>
                      <a:cubicBezTo>
                        <a:pt x="32" y="101"/>
                        <a:pt x="31" y="101"/>
                        <a:pt x="30" y="101"/>
                      </a:cubicBezTo>
                      <a:cubicBezTo>
                        <a:pt x="15" y="97"/>
                        <a:pt x="15" y="97"/>
                        <a:pt x="15" y="97"/>
                      </a:cubicBezTo>
                      <a:cubicBezTo>
                        <a:pt x="14" y="96"/>
                        <a:pt x="13" y="96"/>
                        <a:pt x="13" y="96"/>
                      </a:cubicBezTo>
                      <a:cubicBezTo>
                        <a:pt x="13" y="95"/>
                        <a:pt x="13" y="95"/>
                        <a:pt x="13" y="95"/>
                      </a:cubicBezTo>
                      <a:cubicBezTo>
                        <a:pt x="10" y="75"/>
                        <a:pt x="10" y="75"/>
                        <a:pt x="10" y="75"/>
                      </a:cubicBezTo>
                      <a:cubicBezTo>
                        <a:pt x="10" y="74"/>
                        <a:pt x="11" y="74"/>
                        <a:pt x="13" y="73"/>
                      </a:cubicBezTo>
                      <a:cubicBezTo>
                        <a:pt x="23" y="69"/>
                        <a:pt x="23" y="69"/>
                        <a:pt x="23" y="69"/>
                      </a:cubicBezTo>
                      <a:cubicBezTo>
                        <a:pt x="24" y="69"/>
                        <a:pt x="25" y="68"/>
                        <a:pt x="26" y="66"/>
                      </a:cubicBezTo>
                      <a:cubicBezTo>
                        <a:pt x="31" y="53"/>
                        <a:pt x="42" y="44"/>
                        <a:pt x="56" y="41"/>
                      </a:cubicBezTo>
                      <a:cubicBezTo>
                        <a:pt x="58" y="41"/>
                        <a:pt x="59" y="40"/>
                        <a:pt x="60" y="39"/>
                      </a:cubicBezTo>
                      <a:cubicBezTo>
                        <a:pt x="60" y="37"/>
                        <a:pt x="60" y="36"/>
                        <a:pt x="59" y="34"/>
                      </a:cubicBezTo>
                      <a:cubicBezTo>
                        <a:pt x="47" y="10"/>
                        <a:pt x="47" y="10"/>
                        <a:pt x="47" y="10"/>
                      </a:cubicBezTo>
                      <a:cubicBezTo>
                        <a:pt x="47" y="10"/>
                        <a:pt x="47" y="10"/>
                        <a:pt x="47" y="10"/>
                      </a:cubicBezTo>
                      <a:cubicBezTo>
                        <a:pt x="48" y="10"/>
                        <a:pt x="48" y="10"/>
                        <a:pt x="48" y="10"/>
                      </a:cubicBezTo>
                      <a:cubicBezTo>
                        <a:pt x="52" y="11"/>
                        <a:pt x="76" y="22"/>
                        <a:pt x="79" y="35"/>
                      </a:cubicBezTo>
                      <a:cubicBezTo>
                        <a:pt x="79" y="36"/>
                        <a:pt x="80" y="38"/>
                        <a:pt x="82" y="38"/>
                      </a:cubicBezTo>
                      <a:cubicBezTo>
                        <a:pt x="84" y="38"/>
                        <a:pt x="85" y="38"/>
                        <a:pt x="87" y="37"/>
                      </a:cubicBezTo>
                      <a:cubicBezTo>
                        <a:pt x="91" y="33"/>
                        <a:pt x="95" y="30"/>
                        <a:pt x="100" y="27"/>
                      </a:cubicBezTo>
                      <a:cubicBezTo>
                        <a:pt x="102" y="26"/>
                        <a:pt x="103" y="23"/>
                        <a:pt x="102" y="21"/>
                      </a:cubicBezTo>
                      <a:cubicBezTo>
                        <a:pt x="100" y="19"/>
                        <a:pt x="98" y="18"/>
                        <a:pt x="95" y="19"/>
                      </a:cubicBezTo>
                      <a:cubicBezTo>
                        <a:pt x="92" y="21"/>
                        <a:pt x="88" y="23"/>
                        <a:pt x="85" y="25"/>
                      </a:cubicBezTo>
                      <a:cubicBezTo>
                        <a:pt x="76" y="11"/>
                        <a:pt x="53" y="0"/>
                        <a:pt x="48" y="0"/>
                      </a:cubicBezTo>
                      <a:cubicBezTo>
                        <a:pt x="47" y="0"/>
                        <a:pt x="46" y="0"/>
                        <a:pt x="46" y="0"/>
                      </a:cubicBezTo>
                      <a:cubicBezTo>
                        <a:pt x="41" y="1"/>
                        <a:pt x="37" y="6"/>
                        <a:pt x="37" y="11"/>
                      </a:cubicBezTo>
                      <a:cubicBezTo>
                        <a:pt x="37" y="11"/>
                        <a:pt x="37" y="12"/>
                        <a:pt x="38" y="13"/>
                      </a:cubicBezTo>
                      <a:cubicBezTo>
                        <a:pt x="48" y="33"/>
                        <a:pt x="48" y="33"/>
                        <a:pt x="48" y="33"/>
                      </a:cubicBezTo>
                      <a:cubicBezTo>
                        <a:pt x="34" y="38"/>
                        <a:pt x="23" y="48"/>
                        <a:pt x="18" y="61"/>
                      </a:cubicBezTo>
                      <a:cubicBezTo>
                        <a:pt x="9" y="64"/>
                        <a:pt x="9" y="64"/>
                        <a:pt x="9" y="64"/>
                      </a:cubicBezTo>
                      <a:cubicBezTo>
                        <a:pt x="2" y="67"/>
                        <a:pt x="0" y="72"/>
                        <a:pt x="0" y="75"/>
                      </a:cubicBezTo>
                      <a:cubicBezTo>
                        <a:pt x="0" y="75"/>
                        <a:pt x="0" y="75"/>
                        <a:pt x="0" y="75"/>
                      </a:cubicBezTo>
                      <a:cubicBezTo>
                        <a:pt x="3" y="96"/>
                        <a:pt x="3" y="96"/>
                        <a:pt x="3" y="96"/>
                      </a:cubicBezTo>
                      <a:cubicBezTo>
                        <a:pt x="4" y="101"/>
                        <a:pt x="7" y="104"/>
                        <a:pt x="13" y="106"/>
                      </a:cubicBezTo>
                      <a:cubicBezTo>
                        <a:pt x="26" y="109"/>
                        <a:pt x="26" y="109"/>
                        <a:pt x="26" y="109"/>
                      </a:cubicBezTo>
                      <a:cubicBezTo>
                        <a:pt x="36" y="121"/>
                        <a:pt x="50" y="127"/>
                        <a:pt x="66" y="126"/>
                      </a:cubicBezTo>
                      <a:cubicBezTo>
                        <a:pt x="62" y="146"/>
                        <a:pt x="62" y="146"/>
                        <a:pt x="62" y="146"/>
                      </a:cubicBezTo>
                      <a:cubicBezTo>
                        <a:pt x="62" y="146"/>
                        <a:pt x="62" y="147"/>
                        <a:pt x="62" y="147"/>
                      </a:cubicBezTo>
                      <a:cubicBezTo>
                        <a:pt x="62" y="155"/>
                        <a:pt x="69" y="162"/>
                        <a:pt x="77" y="162"/>
                      </a:cubicBezTo>
                      <a:cubicBezTo>
                        <a:pt x="89" y="162"/>
                        <a:pt x="89" y="162"/>
                        <a:pt x="89" y="162"/>
                      </a:cubicBezTo>
                      <a:cubicBezTo>
                        <a:pt x="97" y="162"/>
                        <a:pt x="103" y="155"/>
                        <a:pt x="104" y="147"/>
                      </a:cubicBezTo>
                      <a:cubicBezTo>
                        <a:pt x="104" y="142"/>
                        <a:pt x="104" y="142"/>
                        <a:pt x="104" y="142"/>
                      </a:cubicBezTo>
                      <a:cubicBezTo>
                        <a:pt x="118" y="146"/>
                        <a:pt x="139" y="146"/>
                        <a:pt x="152" y="142"/>
                      </a:cubicBezTo>
                      <a:cubicBezTo>
                        <a:pt x="153" y="147"/>
                        <a:pt x="153" y="147"/>
                        <a:pt x="153" y="147"/>
                      </a:cubicBezTo>
                      <a:cubicBezTo>
                        <a:pt x="153" y="155"/>
                        <a:pt x="160" y="162"/>
                        <a:pt x="168" y="162"/>
                      </a:cubicBezTo>
                      <a:cubicBezTo>
                        <a:pt x="175" y="162"/>
                        <a:pt x="175" y="162"/>
                        <a:pt x="175" y="162"/>
                      </a:cubicBezTo>
                      <a:cubicBezTo>
                        <a:pt x="183" y="162"/>
                        <a:pt x="195" y="156"/>
                        <a:pt x="195" y="147"/>
                      </a:cubicBezTo>
                      <a:cubicBezTo>
                        <a:pt x="195" y="147"/>
                        <a:pt x="194" y="147"/>
                        <a:pt x="194" y="146"/>
                      </a:cubicBezTo>
                      <a:cubicBezTo>
                        <a:pt x="190" y="107"/>
                        <a:pt x="190" y="107"/>
                        <a:pt x="190" y="107"/>
                      </a:cubicBezTo>
                      <a:cubicBezTo>
                        <a:pt x="193" y="101"/>
                        <a:pt x="195" y="94"/>
                        <a:pt x="197" y="87"/>
                      </a:cubicBezTo>
                      <a:cubicBezTo>
                        <a:pt x="197" y="81"/>
                        <a:pt x="197" y="81"/>
                        <a:pt x="197" y="81"/>
                      </a:cubicBezTo>
                      <a:cubicBezTo>
                        <a:pt x="197" y="81"/>
                        <a:pt x="197" y="80"/>
                        <a:pt x="197" y="80"/>
                      </a:cubicBezTo>
                      <a:cubicBezTo>
                        <a:pt x="197" y="79"/>
                        <a:pt x="197" y="79"/>
                        <a:pt x="197" y="78"/>
                      </a:cubicBezTo>
                      <a:cubicBezTo>
                        <a:pt x="197" y="74"/>
                        <a:pt x="197" y="71"/>
                        <a:pt x="196" y="67"/>
                      </a:cubicBezTo>
                      <a:cubicBezTo>
                        <a:pt x="199" y="66"/>
                        <a:pt x="205" y="61"/>
                        <a:pt x="211" y="56"/>
                      </a:cubicBezTo>
                      <a:cubicBezTo>
                        <a:pt x="221" y="58"/>
                        <a:pt x="232" y="50"/>
                        <a:pt x="235" y="43"/>
                      </a:cubicBezTo>
                      <a:cubicBezTo>
                        <a:pt x="237" y="41"/>
                        <a:pt x="236" y="38"/>
                        <a:pt x="233" y="37"/>
                      </a:cubicBezTo>
                      <a:close/>
                      <a:moveTo>
                        <a:pt x="208" y="45"/>
                      </a:moveTo>
                      <a:cubicBezTo>
                        <a:pt x="206" y="43"/>
                        <a:pt x="205" y="41"/>
                        <a:pt x="204" y="37"/>
                      </a:cubicBezTo>
                      <a:cubicBezTo>
                        <a:pt x="201" y="31"/>
                        <a:pt x="202" y="28"/>
                        <a:pt x="203" y="28"/>
                      </a:cubicBezTo>
                      <a:cubicBezTo>
                        <a:pt x="203" y="27"/>
                        <a:pt x="203" y="27"/>
                        <a:pt x="203" y="27"/>
                      </a:cubicBezTo>
                      <a:cubicBezTo>
                        <a:pt x="204" y="27"/>
                        <a:pt x="204" y="27"/>
                        <a:pt x="204" y="27"/>
                      </a:cubicBezTo>
                      <a:cubicBezTo>
                        <a:pt x="207" y="28"/>
                        <a:pt x="210" y="31"/>
                        <a:pt x="211" y="35"/>
                      </a:cubicBezTo>
                      <a:cubicBezTo>
                        <a:pt x="212" y="38"/>
                        <a:pt x="210" y="42"/>
                        <a:pt x="208" y="45"/>
                      </a:cubicBezTo>
                      <a:close/>
                    </a:path>
                  </a:pathLst>
                </a:custGeom>
                <a:grp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100" b="0" i="0" u="none" strike="noStrike" kern="1200" cap="none" spc="0" normalizeH="0" baseline="0" noProof="0">
                    <a:ln>
                      <a:noFill/>
                    </a:ln>
                    <a:solidFill>
                      <a:srgbClr val="000000"/>
                    </a:solidFill>
                    <a:effectLst/>
                    <a:uLnTx/>
                    <a:uFillTx/>
                    <a:latin typeface="Open Sans"/>
                    <a:ea typeface="+mn-ea"/>
                    <a:cs typeface="+mn-cs"/>
                  </a:endParaRPr>
                </a:p>
              </p:txBody>
            </p:sp>
          </p:grpSp>
        </p:grpSp>
      </p:grpSp>
    </p:spTree>
    <p:extLst>
      <p:ext uri="{BB962C8B-B14F-4D97-AF65-F5344CB8AC3E}">
        <p14:creationId xmlns:p14="http://schemas.microsoft.com/office/powerpoint/2010/main" val="354950074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465FF-B1C8-55FE-4812-DABF179A0136}"/>
              </a:ext>
            </a:extLst>
          </p:cNvPr>
          <p:cNvSpPr>
            <a:spLocks noGrp="1"/>
          </p:cNvSpPr>
          <p:nvPr>
            <p:ph type="title"/>
          </p:nvPr>
        </p:nvSpPr>
        <p:spPr/>
        <p:txBody>
          <a:bodyPr/>
          <a:lstStyle/>
          <a:p>
            <a:r>
              <a:rPr lang="en-US" dirty="0"/>
              <a:t>Let’s Talk</a:t>
            </a:r>
          </a:p>
        </p:txBody>
      </p:sp>
      <p:sp>
        <p:nvSpPr>
          <p:cNvPr id="8" name="Slide Number Placeholder 4">
            <a:extLst>
              <a:ext uri="{FF2B5EF4-FFF2-40B4-BE49-F238E27FC236}">
                <a16:creationId xmlns:a16="http://schemas.microsoft.com/office/drawing/2014/main" id="{68968BC7-80DA-A392-2703-420FC5818927}"/>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1A15DF3-B9AF-4EC4-A69C-2370B628607D}" type="slidenum">
              <a:rPr kumimoji="0" lang="en-US" sz="1600" b="1" i="0" u="none" strike="noStrike" kern="1200" cap="none" spc="0" normalizeH="0" baseline="0" noProof="0" smtClean="0">
                <a:ln>
                  <a:noFill/>
                </a:ln>
                <a:solidFill>
                  <a:prstClr val="black">
                    <a:tint val="75000"/>
                  </a:prstClr>
                </a:solidFill>
                <a:effectLst/>
                <a:uLnTx/>
                <a:uFillTx/>
                <a:latin typeface="Arial" panose="020B06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600" b="1" i="0" u="none" strike="noStrike" kern="1200" cap="none" spc="0" normalizeH="0" baseline="0" noProof="0">
              <a:ln>
                <a:noFill/>
              </a:ln>
              <a:solidFill>
                <a:prstClr val="black">
                  <a:tint val="75000"/>
                </a:prstClr>
              </a:solidFill>
              <a:effectLst/>
              <a:uLnTx/>
              <a:uFillTx/>
              <a:latin typeface="Arial" panose="020B0604020202020204"/>
              <a:ea typeface="+mn-ea"/>
              <a:cs typeface="+mn-cs"/>
            </a:endParaRPr>
          </a:p>
        </p:txBody>
      </p:sp>
      <p:sp>
        <p:nvSpPr>
          <p:cNvPr id="7" name="TextBox 6">
            <a:extLst>
              <a:ext uri="{FF2B5EF4-FFF2-40B4-BE49-F238E27FC236}">
                <a16:creationId xmlns:a16="http://schemas.microsoft.com/office/drawing/2014/main" id="{7E064973-F637-D549-A3CC-0B9A5CB725B4}"/>
              </a:ext>
            </a:extLst>
          </p:cNvPr>
          <p:cNvSpPr txBox="1"/>
          <p:nvPr/>
        </p:nvSpPr>
        <p:spPr>
          <a:xfrm>
            <a:off x="316248" y="1227525"/>
            <a:ext cx="11738592" cy="5119350"/>
          </a:xfrm>
          <a:prstGeom prst="rect">
            <a:avLst/>
          </a:prstGeom>
          <a:noFill/>
        </p:spPr>
        <p:txBody>
          <a:bodyPr wrap="square" lIns="68580" tIns="34290" rIns="68580" bIns="34290" rtlCol="0" anchor="t">
            <a:spAutoFit/>
          </a:bodyPr>
          <a:lstStyle/>
          <a:p>
            <a:pPr marL="0" marR="0" lvl="0" indent="0" algn="ctr" defTabSz="685800" rtl="0" eaLnBrk="1" fontAlgn="auto" latinLnBrk="0" hangingPunct="1">
              <a:lnSpc>
                <a:spcPct val="100000"/>
              </a:lnSpc>
              <a:spcBef>
                <a:spcPts val="0"/>
              </a:spcBef>
              <a:spcAft>
                <a:spcPts val="900"/>
              </a:spcAft>
              <a:buClr>
                <a:srgbClr val="151C77"/>
              </a:buClr>
              <a:buSzPct val="80000"/>
              <a:buFontTx/>
              <a:buNone/>
              <a:tabLst/>
              <a:defRPr/>
            </a:pPr>
            <a:r>
              <a:rPr kumimoji="0" lang="en-US" altLang="en-US" sz="2000" b="1" i="1" u="sng" strike="noStrike" kern="0" cap="none" spc="0" normalizeH="0" baseline="0" noProof="0" dirty="0">
                <a:ln>
                  <a:noFill/>
                </a:ln>
                <a:solidFill>
                  <a:srgbClr val="2E4986"/>
                </a:solidFill>
                <a:effectLst/>
                <a:uLnTx/>
                <a:uFillTx/>
                <a:latin typeface="Arial"/>
                <a:ea typeface="+mn-ea"/>
                <a:cs typeface="+mn-cs"/>
              </a:rPr>
              <a:t>Interested in learning more about </a:t>
            </a:r>
            <a:r>
              <a:rPr lang="en-US" altLang="en-US" sz="2000" b="1" i="1" u="sng" kern="0" dirty="0">
                <a:solidFill>
                  <a:srgbClr val="2E4986"/>
                </a:solidFill>
                <a:latin typeface="Arial"/>
              </a:rPr>
              <a:t>I</a:t>
            </a:r>
            <a:r>
              <a:rPr kumimoji="0" lang="en-US" altLang="en-US" sz="2000" b="1" i="1" u="sng" strike="noStrike" kern="0" cap="none" spc="0" normalizeH="0" baseline="0" noProof="0" dirty="0" err="1">
                <a:ln>
                  <a:noFill/>
                </a:ln>
                <a:solidFill>
                  <a:srgbClr val="2E4986"/>
                </a:solidFill>
                <a:effectLst/>
                <a:uLnTx/>
                <a:uFillTx/>
                <a:latin typeface="Arial"/>
                <a:ea typeface="+mn-ea"/>
                <a:cs typeface="+mn-cs"/>
              </a:rPr>
              <a:t>ntelligent</a:t>
            </a:r>
            <a:r>
              <a:rPr kumimoji="0" lang="en-US" altLang="en-US" sz="2000" b="1" i="1" u="sng" strike="noStrike" kern="0" cap="none" spc="0" normalizeH="0" baseline="0" noProof="0" dirty="0">
                <a:ln>
                  <a:noFill/>
                </a:ln>
                <a:solidFill>
                  <a:srgbClr val="2E4986"/>
                </a:solidFill>
                <a:effectLst/>
                <a:uLnTx/>
                <a:uFillTx/>
                <a:latin typeface="Arial"/>
                <a:ea typeface="+mn-ea"/>
                <a:cs typeface="+mn-cs"/>
              </a:rPr>
              <a:t> Automation? Contact us!</a:t>
            </a:r>
          </a:p>
          <a:p>
            <a:pPr marL="0" marR="0" lvl="0" indent="0" algn="l" defTabSz="685800" rtl="0" eaLnBrk="1" fontAlgn="auto" latinLnBrk="0" hangingPunct="1">
              <a:lnSpc>
                <a:spcPct val="100000"/>
              </a:lnSpc>
              <a:spcBef>
                <a:spcPts val="0"/>
              </a:spcBef>
              <a:spcAft>
                <a:spcPts val="450"/>
              </a:spcAft>
              <a:buClr>
                <a:srgbClr val="151C77"/>
              </a:buClr>
              <a:buSzPct val="80000"/>
              <a:buFontTx/>
              <a:buNone/>
              <a:tabLst/>
              <a:defRPr/>
            </a:pPr>
            <a:r>
              <a:rPr kumimoji="0" lang="en-US" altLang="en-US" sz="1600" b="1" i="1" u="sng" strike="noStrike" kern="0" cap="none" spc="0" normalizeH="0" baseline="0" noProof="0" dirty="0">
                <a:ln>
                  <a:noFill/>
                </a:ln>
                <a:solidFill>
                  <a:srgbClr val="2E4986"/>
                </a:solidFill>
                <a:effectLst/>
                <a:uLnTx/>
                <a:uFillTx/>
                <a:latin typeface="Arial"/>
                <a:ea typeface="+mn-ea"/>
                <a:cs typeface="+mn-cs"/>
              </a:rPr>
              <a:t>DMAS RPA Training Team</a:t>
            </a:r>
            <a:r>
              <a:rPr kumimoji="0" lang="en-US" altLang="en-US" sz="1600" b="1" i="1" u="none" strike="noStrike" kern="0" cap="none" spc="0" normalizeH="0" baseline="0" noProof="0" dirty="0">
                <a:ln>
                  <a:noFill/>
                </a:ln>
                <a:solidFill>
                  <a:srgbClr val="2E4986"/>
                </a:solidFill>
                <a:effectLst/>
                <a:uLnTx/>
                <a:uFillTx/>
                <a:latin typeface="Arial"/>
                <a:ea typeface="+mn-ea"/>
                <a:cs typeface="+mn-cs"/>
              </a:rPr>
              <a:t>: </a:t>
            </a:r>
            <a:r>
              <a:rPr kumimoji="0" lang="en-US" altLang="en-US" sz="1600" b="0" i="0" u="none" strike="noStrike" kern="0" cap="none" spc="0" normalizeH="0" baseline="0" noProof="0" dirty="0">
                <a:ln>
                  <a:noFill/>
                </a:ln>
                <a:effectLst/>
                <a:uLnTx/>
                <a:uFillTx/>
                <a:latin typeface="Arial"/>
                <a:ea typeface="+mn-lt"/>
                <a:cs typeface="Arial"/>
              </a:rPr>
              <a:t>SAF</a:t>
            </a:r>
            <a:r>
              <a:rPr kumimoji="0" lang="en-US" sz="1600" b="0" i="0" u="none" strike="noStrike" kern="0" cap="none" spc="0" normalizeH="0" baseline="0" noProof="0" dirty="0">
                <a:ln>
                  <a:noFill/>
                </a:ln>
                <a:effectLst/>
                <a:uLnTx/>
                <a:uFillTx/>
                <a:latin typeface="Arial"/>
                <a:ea typeface="+mn-lt"/>
                <a:cs typeface="Arial"/>
              </a:rPr>
              <a:t>.AFFSO.RPA_training@us.af.mil</a:t>
            </a:r>
            <a:endParaRPr kumimoji="0" lang="en-US" sz="1600" b="0" i="0" u="none" strike="noStrike" kern="1200" cap="none" spc="0" normalizeH="0" baseline="0" noProof="0" dirty="0">
              <a:ln>
                <a:noFill/>
              </a:ln>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Contact If:</a:t>
            </a:r>
          </a:p>
          <a:p>
            <a:pPr marL="628650" marR="0" lvl="1" indent="-285750" algn="l" defTabSz="685800" rtl="0" eaLnBrk="1" fontAlgn="auto" latinLnBrk="0" hangingPunct="1">
              <a:lnSpc>
                <a:spcPct val="100000"/>
              </a:lnSpc>
              <a:spcBef>
                <a:spcPts val="0"/>
              </a:spcBef>
              <a:spcAft>
                <a:spcPts val="225"/>
              </a:spcAft>
              <a:buClr>
                <a:srgbClr val="2E4986"/>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You need information on upcoming training dates; You need basic troubleshooting assistance with an automation you’re developing</a:t>
            </a:r>
            <a:endPar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marL="0" marR="0" lvl="0" indent="0" algn="l" defTabSz="685800" rtl="0" eaLnBrk="1" fontAlgn="auto" latinLnBrk="0" hangingPunct="1">
              <a:lnSpc>
                <a:spcPct val="100000"/>
              </a:lnSpc>
              <a:spcBef>
                <a:spcPts val="0"/>
              </a:spcBef>
              <a:spcAft>
                <a:spcPts val="450"/>
              </a:spcAft>
              <a:buClr>
                <a:srgbClr val="151C77"/>
              </a:buClr>
              <a:buSzPct val="80000"/>
              <a:buFontTx/>
              <a:buNone/>
              <a:tabLst/>
              <a:defRPr/>
            </a:pPr>
            <a:r>
              <a:rPr kumimoji="0" lang="en-US" altLang="en-US" sz="1600" b="1" i="1" u="sng" strike="noStrike" kern="0" cap="none" spc="0" normalizeH="0" baseline="0" noProof="0" dirty="0">
                <a:ln>
                  <a:noFill/>
                </a:ln>
                <a:solidFill>
                  <a:srgbClr val="2E4986"/>
                </a:solidFill>
                <a:effectLst/>
                <a:uLnTx/>
                <a:uFillTx/>
                <a:latin typeface="Arial"/>
                <a:ea typeface="+mn-ea"/>
                <a:cs typeface="+mn-cs"/>
              </a:rPr>
              <a:t>DMAS RPA Team</a:t>
            </a:r>
            <a:r>
              <a:rPr kumimoji="0" lang="en-US" altLang="en-US" sz="1600" b="1" i="1" u="none" strike="noStrike" kern="0" cap="none" spc="0" normalizeH="0" baseline="0" noProof="0" dirty="0">
                <a:ln>
                  <a:noFill/>
                </a:ln>
                <a:solidFill>
                  <a:prstClr val="black"/>
                </a:solidFill>
                <a:effectLst/>
                <a:uLnTx/>
                <a:uFillTx/>
                <a:latin typeface="Arial"/>
                <a:ea typeface="+mn-ea"/>
                <a:cs typeface="+mn-cs"/>
              </a:rPr>
              <a:t>: </a:t>
            </a:r>
            <a:r>
              <a:rPr kumimoji="0" lang="en-US" sz="1600" b="0" i="0" u="none" strike="noStrike" kern="1200" cap="none" spc="0" normalizeH="0" baseline="0" noProof="0" dirty="0">
                <a:ln>
                  <a:noFill/>
                </a:ln>
                <a:solidFill>
                  <a:prstClr val="black"/>
                </a:solidFill>
                <a:effectLst/>
                <a:uLnTx/>
                <a:uFillTx/>
                <a:latin typeface="Arial"/>
                <a:ea typeface="+mn-ea"/>
                <a:cs typeface="+mn-cs"/>
              </a:rPr>
              <a:t>SAF.AFFSO.RPA@us.af.mil</a:t>
            </a: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Contact If:</a:t>
            </a:r>
          </a:p>
          <a:p>
            <a:pPr marL="628650" marR="0" lvl="1" indent="-285750" algn="l" defTabSz="685800" rtl="0" eaLnBrk="1" fontAlgn="auto" latinLnBrk="0" hangingPunct="1">
              <a:lnSpc>
                <a:spcPct val="100000"/>
              </a:lnSpc>
              <a:spcBef>
                <a:spcPts val="0"/>
              </a:spcBef>
              <a:spcAft>
                <a:spcPts val="225"/>
              </a:spcAft>
              <a:buClr>
                <a:srgbClr val="2E4986"/>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You have a process in your work-center that you would like our team to automate; You have questions about the automation process</a:t>
            </a:r>
          </a:p>
          <a:p>
            <a:pPr defTabSz="685800">
              <a:spcAft>
                <a:spcPts val="600"/>
              </a:spcAft>
              <a:buClr>
                <a:srgbClr val="151C77"/>
              </a:buClr>
              <a:buSzPct val="80000"/>
              <a:defRPr/>
            </a:pPr>
            <a:r>
              <a:rPr lang="en-US" sz="1400" kern="0" dirty="0">
                <a:solidFill>
                  <a:srgbClr val="000000"/>
                </a:solidFill>
                <a:latin typeface="Arial"/>
                <a:cs typeface="Calibri" panose="020F0502020204030204" pitchFamily="34" charset="0"/>
              </a:rPr>
              <a:t>Submit process ideas for automation: </a:t>
            </a:r>
            <a:r>
              <a:rPr lang="en-US" sz="1600" dirty="0">
                <a:solidFill>
                  <a:srgbClr val="0070C0"/>
                </a:solidFill>
                <a:latin typeface="Arial"/>
                <a:hlinkClick r:id="rId3"/>
              </a:rPr>
              <a:t>DMAS - Automation Submission </a:t>
            </a:r>
            <a:endParaRPr lang="en-US" sz="1600" dirty="0">
              <a:solidFill>
                <a:srgbClr val="0070C0"/>
              </a:solidFill>
              <a:latin typeface="Arial"/>
            </a:endParaRP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kumimoji="0" lang="en-US" altLang="en-US" sz="1600" b="1" i="1" u="sng" strike="noStrike" kern="0" cap="none" spc="0" normalizeH="0" baseline="0" noProof="0" dirty="0">
                <a:ln>
                  <a:noFill/>
                </a:ln>
                <a:solidFill>
                  <a:srgbClr val="2E4986"/>
                </a:solidFill>
                <a:effectLst/>
                <a:uLnTx/>
                <a:uFillTx/>
                <a:latin typeface="Arial"/>
                <a:ea typeface="+mn-ea"/>
                <a:cs typeface="+mn-cs"/>
              </a:rPr>
              <a:t>Department of Air Force Bot Operations Team (DAFBOT):</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 </a:t>
            </a:r>
            <a:r>
              <a:rPr kumimoji="0" lang="en-US" altLang="en-US" sz="1600" b="0" i="0" u="none" strike="noStrike" kern="1200" cap="none" spc="0" normalizeH="0" baseline="0" noProof="0" dirty="0">
                <a:ln>
                  <a:noFill/>
                </a:ln>
                <a:solidFill>
                  <a:srgbClr val="000000"/>
                </a:solidFill>
                <a:effectLst/>
                <a:uLnTx/>
                <a:uFillTx/>
                <a:latin typeface="Arial"/>
                <a:ea typeface="+mn-ea"/>
                <a:cs typeface="+mn-cs"/>
                <a:hlinkClick r:id="rId4"/>
              </a:rPr>
              <a:t>SAF.AFRPA.COE@us.af.mil</a:t>
            </a:r>
            <a:endParaRPr kumimoji="0" lang="en-US" alt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kumimoji="0" 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Contact If:</a:t>
            </a:r>
          </a:p>
          <a:p>
            <a:pPr marL="628650" marR="0" lvl="1" indent="-285750" algn="l" defTabSz="685800" rtl="0" eaLnBrk="1" fontAlgn="auto" latinLnBrk="0" hangingPunct="1">
              <a:lnSpc>
                <a:spcPct val="100000"/>
              </a:lnSpc>
              <a:spcBef>
                <a:spcPts val="0"/>
              </a:spcBef>
              <a:spcAft>
                <a:spcPts val="225"/>
              </a:spcAft>
              <a:buClr>
                <a:srgbClr val="2E4986"/>
              </a:buClr>
              <a:buSzPct val="100000"/>
              <a:buFont typeface="Arial" panose="020B0604020202020204" pitchFamily="34" charset="0"/>
              <a:buChar char="•"/>
              <a:tabLst/>
              <a:defRPr/>
            </a:pPr>
            <a:r>
              <a:rPr kumimoji="0" lang="en-US" sz="14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You would like to request a UiPath License or need assistance getting software installed</a:t>
            </a:r>
          </a:p>
          <a:p>
            <a:pPr marL="628650" marR="0" lvl="1" indent="-285750" algn="l" defTabSz="685800" rtl="0" eaLnBrk="1" fontAlgn="auto" latinLnBrk="0" hangingPunct="1">
              <a:lnSpc>
                <a:spcPct val="100000"/>
              </a:lnSpc>
              <a:spcBef>
                <a:spcPts val="0"/>
              </a:spcBef>
              <a:spcAft>
                <a:spcPts val="225"/>
              </a:spcAft>
              <a:buClr>
                <a:srgbClr val="2E4986"/>
              </a:buClr>
              <a:buSzPct val="100000"/>
              <a:buFont typeface="Arial" panose="020B0604020202020204" pitchFamily="34" charset="0"/>
              <a:buChar char="•"/>
              <a:tabLst/>
              <a:defRPr/>
            </a:pPr>
            <a:endParaRPr kumimoji="0" lang="en-US" sz="1400" b="0" i="0" u="none" strike="noStrike" kern="0" cap="none" spc="0" normalizeH="0" baseline="0" noProof="0" dirty="0">
              <a:ln>
                <a:noFill/>
              </a:ln>
              <a:solidFill>
                <a:srgbClr val="000000"/>
              </a:solidFill>
              <a:effectLst/>
              <a:uLnTx/>
              <a:uFillTx/>
              <a:latin typeface="Arial"/>
              <a:ea typeface="+mn-ea"/>
              <a:cs typeface="Calibri" panose="020F0502020204030204" pitchFamily="34" charset="0"/>
            </a:endParaRPr>
          </a:p>
          <a:p>
            <a:pPr defTabSz="685800">
              <a:spcAft>
                <a:spcPts val="600"/>
              </a:spcAft>
              <a:buClr>
                <a:srgbClr val="151C77"/>
              </a:buClr>
              <a:buSzPct val="80000"/>
              <a:defRPr/>
            </a:pPr>
            <a:r>
              <a:rPr lang="en-US" altLang="en-US" sz="1600" b="1" i="1" kern="0" dirty="0">
                <a:solidFill>
                  <a:srgbClr val="2E4986"/>
                </a:solidFill>
                <a:latin typeface="Arial"/>
              </a:rPr>
              <a:t>                                                                                </a:t>
            </a:r>
            <a:r>
              <a:rPr lang="en-US" altLang="en-US" sz="2000" b="1" i="1" u="sng" kern="0" dirty="0">
                <a:solidFill>
                  <a:srgbClr val="2E4986"/>
                </a:solidFill>
                <a:latin typeface="Arial"/>
              </a:rPr>
              <a:t>Finding Information</a:t>
            </a: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lang="en-US" altLang="en-US" sz="1400" b="1" dirty="0" err="1">
                <a:solidFill>
                  <a:srgbClr val="000000"/>
                </a:solidFill>
                <a:latin typeface="Arial"/>
              </a:rPr>
              <a:t>MyFMHub</a:t>
            </a:r>
            <a:r>
              <a:rPr lang="en-US" altLang="en-US" sz="1400" b="1" dirty="0">
                <a:solidFill>
                  <a:srgbClr val="000000"/>
                </a:solidFill>
                <a:latin typeface="Arial"/>
              </a:rPr>
              <a:t>:</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 </a:t>
            </a:r>
            <a:r>
              <a:rPr kumimoji="0" lang="en-US" altLang="en-US" sz="1600" b="0" i="0" u="none" strike="noStrike" kern="1200" cap="none" spc="0" normalizeH="0" baseline="0" noProof="0" dirty="0">
                <a:ln>
                  <a:noFill/>
                </a:ln>
                <a:solidFill>
                  <a:srgbClr val="000000"/>
                </a:solidFill>
                <a:effectLst/>
                <a:uLnTx/>
                <a:uFillTx/>
                <a:latin typeface="Arial"/>
                <a:ea typeface="+mn-ea"/>
                <a:cs typeface="+mn-cs"/>
                <a:hlinkClick r:id="rId5"/>
              </a:rPr>
              <a:t>FM RPA Quick Links</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 &amp; </a:t>
            </a:r>
            <a:r>
              <a:rPr kumimoji="0" lang="en-US" altLang="en-US" sz="1600" b="0" i="0" u="none" strike="noStrike" kern="1200" cap="none" spc="0" normalizeH="0" baseline="0" noProof="0" dirty="0">
                <a:ln>
                  <a:noFill/>
                </a:ln>
                <a:solidFill>
                  <a:srgbClr val="000000"/>
                </a:solidFill>
                <a:effectLst/>
                <a:uLnTx/>
                <a:uFillTx/>
                <a:latin typeface="Arial"/>
                <a:ea typeface="+mn-ea"/>
                <a:cs typeface="+mn-cs"/>
                <a:hlinkClick r:id="rId6"/>
              </a:rPr>
              <a:t>DMAS Article - Contact Info</a:t>
            </a:r>
            <a:r>
              <a:rPr kumimoji="0" lang="en-US" altLang="en-US" sz="1600" b="0" i="0" u="none" strike="noStrike" kern="1200" cap="none" spc="0" normalizeH="0" baseline="0" noProof="0" dirty="0">
                <a:ln>
                  <a:noFill/>
                </a:ln>
                <a:solidFill>
                  <a:srgbClr val="000000"/>
                </a:solidFill>
                <a:effectLst/>
                <a:uLnTx/>
                <a:uFillTx/>
                <a:latin typeface="Arial"/>
                <a:ea typeface="+mn-ea"/>
                <a:cs typeface="+mn-cs"/>
              </a:rPr>
              <a:t> </a:t>
            </a:r>
          </a:p>
          <a:p>
            <a:pPr marL="0" marR="0" lvl="0" indent="0" algn="l" defTabSz="685800" rtl="0" eaLnBrk="1" fontAlgn="auto" latinLnBrk="0" hangingPunct="1">
              <a:lnSpc>
                <a:spcPct val="100000"/>
              </a:lnSpc>
              <a:spcBef>
                <a:spcPts val="0"/>
              </a:spcBef>
              <a:spcAft>
                <a:spcPts val="600"/>
              </a:spcAft>
              <a:buClr>
                <a:srgbClr val="151C77"/>
              </a:buClr>
              <a:buSzPct val="80000"/>
              <a:buFontTx/>
              <a:buNone/>
              <a:tabLst/>
              <a:defRPr/>
            </a:pPr>
            <a:r>
              <a:rPr lang="en-US" altLang="en-US" sz="1400" b="1" dirty="0">
                <a:solidFill>
                  <a:srgbClr val="000000"/>
                </a:solidFill>
                <a:latin typeface="Arial"/>
              </a:rPr>
              <a:t>FICS 2.0: </a:t>
            </a:r>
            <a:r>
              <a:rPr lang="en-US" altLang="en-US" sz="1600" dirty="0">
                <a:solidFill>
                  <a:srgbClr val="000000"/>
                </a:solidFill>
                <a:latin typeface="Arial"/>
                <a:hlinkClick r:id="rId7"/>
              </a:rPr>
              <a:t>DMAS Automation Listing</a:t>
            </a:r>
            <a:r>
              <a:rPr lang="en-US" altLang="en-US" sz="1600" dirty="0">
                <a:solidFill>
                  <a:srgbClr val="000000"/>
                </a:solidFill>
                <a:latin typeface="Arial"/>
              </a:rPr>
              <a:t> </a:t>
            </a:r>
            <a:endParaRPr kumimoji="0" lang="en-US" altLang="en-US" sz="1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225"/>
              </a:spcAft>
              <a:buClr>
                <a:srgbClr val="151C77"/>
              </a:buClr>
              <a:buSzPct val="80000"/>
              <a:buFontTx/>
              <a:buNone/>
              <a:tabLst/>
              <a:defRPr/>
            </a:pPr>
            <a:r>
              <a:rPr kumimoji="0" lang="en-US" alt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AF RPA </a:t>
            </a:r>
            <a:r>
              <a:rPr kumimoji="0" lang="en-US" altLang="en-US" sz="1400" b="1" i="0" u="none" strike="noStrike" kern="0" cap="none" spc="0" normalizeH="0" baseline="0" noProof="0" dirty="0" err="1">
                <a:ln>
                  <a:noFill/>
                </a:ln>
                <a:solidFill>
                  <a:srgbClr val="000000"/>
                </a:solidFill>
                <a:effectLst/>
                <a:uLnTx/>
                <a:uFillTx/>
                <a:latin typeface="Arial"/>
                <a:ea typeface="+mn-ea"/>
                <a:cs typeface="Calibri" panose="020F0502020204030204" pitchFamily="34" charset="0"/>
              </a:rPr>
              <a:t>milBook</a:t>
            </a:r>
            <a:r>
              <a:rPr kumimoji="0" lang="en-US" altLang="en-US" sz="1400" b="1" i="0" u="none" strike="noStrike" kern="0" cap="none" spc="0" normalizeH="0" baseline="0" noProof="0" dirty="0">
                <a:ln>
                  <a:noFill/>
                </a:ln>
                <a:solidFill>
                  <a:srgbClr val="000000"/>
                </a:solidFill>
                <a:effectLst/>
                <a:uLnTx/>
                <a:uFillTx/>
                <a:latin typeface="Arial"/>
                <a:ea typeface="+mn-ea"/>
                <a:cs typeface="Calibri" panose="020F0502020204030204" pitchFamily="34" charset="0"/>
              </a:rPr>
              <a:t>: </a:t>
            </a:r>
            <a:r>
              <a:rPr kumimoji="0" lang="en-US" altLang="en-US" sz="1400" b="0" i="0" u="none" strike="noStrike" kern="1200" cap="none" spc="0" normalizeH="0" baseline="0" noProof="0" dirty="0">
                <a:ln>
                  <a:noFill/>
                </a:ln>
                <a:solidFill>
                  <a:srgbClr val="000000"/>
                </a:solidFill>
                <a:effectLst/>
                <a:uLnTx/>
                <a:uFillTx/>
                <a:latin typeface="Arial"/>
                <a:ea typeface="+mn-ea"/>
                <a:cs typeface="+mn-cs"/>
                <a:hlinkClick r:id="rId8"/>
              </a:rPr>
              <a:t>https://www.milsuite.mil/book/groups/air-force-rpa-center-of-excellence</a:t>
            </a:r>
            <a:endParaRPr kumimoji="0" lang="en-US" altLang="en-US" sz="14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685800" rtl="0" eaLnBrk="1" fontAlgn="auto" latinLnBrk="0" hangingPunct="1">
              <a:lnSpc>
                <a:spcPct val="100000"/>
              </a:lnSpc>
              <a:spcBef>
                <a:spcPts val="0"/>
              </a:spcBef>
              <a:spcAft>
                <a:spcPts val="225"/>
              </a:spcAft>
              <a:buClr>
                <a:srgbClr val="151C77"/>
              </a:buClr>
              <a:buSzPct val="80000"/>
              <a:buFontTx/>
              <a:buNone/>
              <a:tabLst/>
              <a:defRPr/>
            </a:pPr>
            <a:r>
              <a:rPr lang="en-US" altLang="en-US" sz="1400" b="1" dirty="0">
                <a:solidFill>
                  <a:srgbClr val="000000"/>
                </a:solidFill>
                <a:latin typeface="Arial"/>
              </a:rPr>
              <a:t>DAFBOT SharePoint</a:t>
            </a:r>
            <a:r>
              <a:rPr lang="en-US" altLang="en-US" sz="1400" dirty="0">
                <a:solidFill>
                  <a:srgbClr val="000000"/>
                </a:solidFill>
                <a:latin typeface="Arial"/>
              </a:rPr>
              <a:t>:  </a:t>
            </a:r>
            <a:r>
              <a:rPr lang="en-US" altLang="en-US" sz="1600" dirty="0">
                <a:solidFill>
                  <a:srgbClr val="0070C0"/>
                </a:solidFill>
                <a:latin typeface="Arial"/>
                <a:hlinkClick r:id="rId9">
                  <a:extLst>
                    <a:ext uri="{A12FA001-AC4F-418D-AE19-62706E023703}">
                      <ahyp:hlinkClr xmlns:ahyp="http://schemas.microsoft.com/office/drawing/2018/hyperlinkcolor" val="tx"/>
                    </a:ext>
                  </a:extLst>
                </a:hlinkClick>
              </a:rPr>
              <a:t>DAFBOT</a:t>
            </a:r>
            <a:r>
              <a:rPr lang="en-US" altLang="en-US" sz="1600" dirty="0">
                <a:solidFill>
                  <a:srgbClr val="000000"/>
                </a:solidFill>
                <a:latin typeface="Arial"/>
              </a:rPr>
              <a:t>  </a:t>
            </a:r>
          </a:p>
        </p:txBody>
      </p:sp>
      <p:sp>
        <p:nvSpPr>
          <p:cNvPr id="3" name="Footer Placeholder 4">
            <a:extLst>
              <a:ext uri="{FF2B5EF4-FFF2-40B4-BE49-F238E27FC236}">
                <a16:creationId xmlns:a16="http://schemas.microsoft.com/office/drawing/2014/main" id="{0D1FE04E-CB05-37F6-3533-B9110AE4ADD7}"/>
              </a:ext>
            </a:extLst>
          </p:cNvPr>
          <p:cNvSpPr>
            <a:spLocks noGrp="1"/>
          </p:cNvSpPr>
          <p:nvPr>
            <p:ph type="ftr" sz="quarter" idx="11"/>
          </p:nvPr>
        </p:nvSpPr>
        <p:spPr>
          <a:xfrm>
            <a:off x="3433606" y="6495139"/>
            <a:ext cx="4797082" cy="276999"/>
          </a:xfrm>
        </p:spPr>
        <p:txBody>
          <a:bodyPr/>
          <a:lstStyle/>
          <a:p>
            <a:r>
              <a:rPr lang="en-US"/>
              <a:t>Integrity – Service - Excellence</a:t>
            </a:r>
          </a:p>
        </p:txBody>
      </p:sp>
    </p:spTree>
    <p:extLst>
      <p:ext uri="{BB962C8B-B14F-4D97-AF65-F5344CB8AC3E}">
        <p14:creationId xmlns:p14="http://schemas.microsoft.com/office/powerpoint/2010/main" val="22750108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47197-51E1-C864-7C38-7E4205432FF5}"/>
              </a:ext>
            </a:extLst>
          </p:cNvPr>
          <p:cNvSpPr>
            <a:spLocks noGrp="1"/>
          </p:cNvSpPr>
          <p:nvPr>
            <p:ph type="title"/>
          </p:nvPr>
        </p:nvSpPr>
        <p:spPr/>
        <p:txBody>
          <a:bodyPr/>
          <a:lstStyle/>
          <a:p>
            <a:r>
              <a:rPr lang="en-US" dirty="0"/>
              <a:t>DEMO: DTS Permission Levels</a:t>
            </a:r>
          </a:p>
        </p:txBody>
      </p:sp>
      <p:sp>
        <p:nvSpPr>
          <p:cNvPr id="5" name="Footer Placeholder 4">
            <a:extLst>
              <a:ext uri="{FF2B5EF4-FFF2-40B4-BE49-F238E27FC236}">
                <a16:creationId xmlns:a16="http://schemas.microsoft.com/office/drawing/2014/main" id="{B6EC408C-48E1-1EF5-13A7-46315615CD8B}"/>
              </a:ext>
            </a:extLst>
          </p:cNvPr>
          <p:cNvSpPr>
            <a:spLocks noGrp="1"/>
          </p:cNvSpPr>
          <p:nvPr>
            <p:ph type="ftr" sz="quarter" idx="11"/>
          </p:nvPr>
        </p:nvSpPr>
        <p:spPr/>
        <p:txBody>
          <a:bodyPr/>
          <a:lstStyle/>
          <a:p>
            <a:r>
              <a:rPr lang="en-US"/>
              <a:t>Integrity – Service - Excellence</a:t>
            </a:r>
          </a:p>
        </p:txBody>
      </p:sp>
      <p:sp>
        <p:nvSpPr>
          <p:cNvPr id="6" name="Slide Number Placeholder 5">
            <a:extLst>
              <a:ext uri="{FF2B5EF4-FFF2-40B4-BE49-F238E27FC236}">
                <a16:creationId xmlns:a16="http://schemas.microsoft.com/office/drawing/2014/main" id="{099703D1-CE75-E6BB-C92C-498A2012C957}"/>
              </a:ext>
            </a:extLst>
          </p:cNvPr>
          <p:cNvSpPr>
            <a:spLocks noGrp="1"/>
          </p:cNvSpPr>
          <p:nvPr>
            <p:ph type="sldNum" sz="quarter" idx="12"/>
          </p:nvPr>
        </p:nvSpPr>
        <p:spPr/>
        <p:txBody>
          <a:bodyPr/>
          <a:lstStyle/>
          <a:p>
            <a:fld id="{C1A15DF3-B9AF-4EC4-A69C-2370B628607D}" type="slidenum">
              <a:rPr lang="en-US" smtClean="0"/>
              <a:t>13</a:t>
            </a:fld>
            <a:endParaRPr lang="en-US"/>
          </a:p>
        </p:txBody>
      </p:sp>
      <p:pic>
        <p:nvPicPr>
          <p:cNvPr id="3" name="Picture 2">
            <a:extLst>
              <a:ext uri="{FF2B5EF4-FFF2-40B4-BE49-F238E27FC236}">
                <a16:creationId xmlns:a16="http://schemas.microsoft.com/office/drawing/2014/main" id="{30E7F13D-2A9E-EFBE-744F-00C2131F03C8}"/>
              </a:ext>
            </a:extLst>
          </p:cNvPr>
          <p:cNvPicPr>
            <a:picLocks noChangeAspect="1"/>
          </p:cNvPicPr>
          <p:nvPr/>
        </p:nvPicPr>
        <p:blipFill>
          <a:blip r:embed="rId2"/>
          <a:stretch>
            <a:fillRect/>
          </a:stretch>
        </p:blipFill>
        <p:spPr>
          <a:xfrm>
            <a:off x="0" y="1267450"/>
            <a:ext cx="12192000" cy="5504688"/>
          </a:xfrm>
          <a:prstGeom prst="rect">
            <a:avLst/>
          </a:prstGeom>
        </p:spPr>
      </p:pic>
    </p:spTree>
    <p:extLst>
      <p:ext uri="{BB962C8B-B14F-4D97-AF65-F5344CB8AC3E}">
        <p14:creationId xmlns:p14="http://schemas.microsoft.com/office/powerpoint/2010/main" val="9658984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C3F4E0-DAA2-2EA0-7B20-E7364DC339E9}"/>
              </a:ext>
            </a:extLst>
          </p:cNvPr>
          <p:cNvSpPr>
            <a:spLocks noGrp="1"/>
          </p:cNvSpPr>
          <p:nvPr>
            <p:ph type="title"/>
          </p:nvPr>
        </p:nvSpPr>
        <p:spPr/>
        <p:txBody>
          <a:bodyPr/>
          <a:lstStyle/>
          <a:p>
            <a:r>
              <a:rPr lang="en-US" dirty="0"/>
              <a:t>Q&amp;A</a:t>
            </a:r>
          </a:p>
        </p:txBody>
      </p:sp>
      <p:sp>
        <p:nvSpPr>
          <p:cNvPr id="4" name="Footer Placeholder 3">
            <a:extLst>
              <a:ext uri="{FF2B5EF4-FFF2-40B4-BE49-F238E27FC236}">
                <a16:creationId xmlns:a16="http://schemas.microsoft.com/office/drawing/2014/main" id="{C743D848-36BC-E5BA-7D54-C060E6972AE1}"/>
              </a:ext>
            </a:extLst>
          </p:cNvPr>
          <p:cNvSpPr>
            <a:spLocks noGrp="1"/>
          </p:cNvSpPr>
          <p:nvPr>
            <p:ph type="ftr" sz="quarter" idx="11"/>
          </p:nvPr>
        </p:nvSpPr>
        <p:spPr/>
        <p:txBody>
          <a:bodyPr/>
          <a:lstStyle/>
          <a:p>
            <a:r>
              <a:rPr lang="en-US"/>
              <a:t>Integrity – Service - Excellence</a:t>
            </a:r>
          </a:p>
        </p:txBody>
      </p:sp>
      <p:sp>
        <p:nvSpPr>
          <p:cNvPr id="5" name="Slide Number Placeholder 4">
            <a:extLst>
              <a:ext uri="{FF2B5EF4-FFF2-40B4-BE49-F238E27FC236}">
                <a16:creationId xmlns:a16="http://schemas.microsoft.com/office/drawing/2014/main" id="{D6036263-5809-DDCE-944F-08522C702540}"/>
              </a:ext>
            </a:extLst>
          </p:cNvPr>
          <p:cNvSpPr>
            <a:spLocks noGrp="1"/>
          </p:cNvSpPr>
          <p:nvPr>
            <p:ph type="sldNum" sz="quarter" idx="12"/>
          </p:nvPr>
        </p:nvSpPr>
        <p:spPr/>
        <p:txBody>
          <a:bodyPr/>
          <a:lstStyle/>
          <a:p>
            <a:fld id="{C1A15DF3-B9AF-4EC4-A69C-2370B628607D}" type="slidenum">
              <a:rPr lang="en-US" smtClean="0"/>
              <a:t>14</a:t>
            </a:fld>
            <a:endParaRPr lang="en-US"/>
          </a:p>
        </p:txBody>
      </p:sp>
      <p:pic>
        <p:nvPicPr>
          <p:cNvPr id="7" name="Graphic 6" descr="Questions outline">
            <a:extLst>
              <a:ext uri="{FF2B5EF4-FFF2-40B4-BE49-F238E27FC236}">
                <a16:creationId xmlns:a16="http://schemas.microsoft.com/office/drawing/2014/main" id="{8B97E385-307B-CE53-DD50-9CAECE4C1B6F}"/>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304833" y="2252044"/>
            <a:ext cx="2917601" cy="2917601"/>
          </a:xfrm>
          <a:prstGeom prst="rect">
            <a:avLst/>
          </a:prstGeom>
        </p:spPr>
      </p:pic>
    </p:spTree>
    <p:extLst>
      <p:ext uri="{BB962C8B-B14F-4D97-AF65-F5344CB8AC3E}">
        <p14:creationId xmlns:p14="http://schemas.microsoft.com/office/powerpoint/2010/main" val="26373766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46F7979-7D35-717A-9C6A-4E1134246263}"/>
              </a:ext>
            </a:extLst>
          </p:cNvPr>
          <p:cNvSpPr>
            <a:spLocks noGrp="1"/>
          </p:cNvSpPr>
          <p:nvPr>
            <p:ph type="title"/>
          </p:nvPr>
        </p:nvSpPr>
        <p:spPr/>
        <p:txBody>
          <a:bodyPr/>
          <a:lstStyle/>
          <a:p>
            <a:r>
              <a:rPr lang="en-US"/>
              <a:t>Agenda</a:t>
            </a:r>
          </a:p>
        </p:txBody>
      </p:sp>
      <p:sp>
        <p:nvSpPr>
          <p:cNvPr id="3" name="Content Placeholder 2">
            <a:extLst>
              <a:ext uri="{FF2B5EF4-FFF2-40B4-BE49-F238E27FC236}">
                <a16:creationId xmlns:a16="http://schemas.microsoft.com/office/drawing/2014/main" id="{0EE183F9-9319-8DB1-A58E-6A979307B0F3}"/>
              </a:ext>
            </a:extLst>
          </p:cNvPr>
          <p:cNvSpPr>
            <a:spLocks noGrp="1"/>
          </p:cNvSpPr>
          <p:nvPr>
            <p:ph idx="1"/>
          </p:nvPr>
        </p:nvSpPr>
        <p:spPr/>
        <p:txBody>
          <a:bodyPr>
            <a:noAutofit/>
          </a:bodyPr>
          <a:lstStyle/>
          <a:p>
            <a:r>
              <a:rPr lang="en-US" sz="2200" b="0" dirty="0"/>
              <a:t>Who We Are – AFFSO DMAS RPA Team </a:t>
            </a:r>
          </a:p>
          <a:p>
            <a:r>
              <a:rPr lang="en-US" sz="2200" b="0" dirty="0"/>
              <a:t>Our Journey</a:t>
            </a:r>
          </a:p>
          <a:p>
            <a:r>
              <a:rPr lang="en-US" sz="2200" b="0" dirty="0"/>
              <a:t>DMAS Capabilities</a:t>
            </a:r>
          </a:p>
          <a:p>
            <a:r>
              <a:rPr lang="en-US" sz="2200" b="0" dirty="0"/>
              <a:t>Organizational Benefits of Robotic Process Automation</a:t>
            </a:r>
          </a:p>
          <a:p>
            <a:r>
              <a:rPr lang="en-US" sz="2200" b="0" dirty="0"/>
              <a:t>Automation Examples</a:t>
            </a:r>
          </a:p>
          <a:p>
            <a:r>
              <a:rPr lang="en-US" sz="2200" b="0" dirty="0"/>
              <a:t>Turning Your Strategies into Reality</a:t>
            </a:r>
          </a:p>
          <a:p>
            <a:r>
              <a:rPr lang="en-US" sz="2200" b="0" dirty="0"/>
              <a:t>Let’s Talk</a:t>
            </a:r>
          </a:p>
          <a:p>
            <a:r>
              <a:rPr lang="en-US" sz="2200" b="0" dirty="0"/>
              <a:t>Demo</a:t>
            </a:r>
          </a:p>
          <a:p>
            <a:r>
              <a:rPr lang="en-US" sz="2200" b="0" dirty="0"/>
              <a:t>Q&amp;A</a:t>
            </a:r>
          </a:p>
        </p:txBody>
      </p:sp>
      <p:sp>
        <p:nvSpPr>
          <p:cNvPr id="4" name="Footer Placeholder 3">
            <a:extLst>
              <a:ext uri="{FF2B5EF4-FFF2-40B4-BE49-F238E27FC236}">
                <a16:creationId xmlns:a16="http://schemas.microsoft.com/office/drawing/2014/main" id="{561FB284-937D-7330-59D4-DFF3603BE0A1}"/>
              </a:ext>
            </a:extLst>
          </p:cNvPr>
          <p:cNvSpPr>
            <a:spLocks noGrp="1"/>
          </p:cNvSpPr>
          <p:nvPr>
            <p:ph type="ftr" sz="quarter" idx="11"/>
          </p:nvPr>
        </p:nvSpPr>
        <p:spPr/>
        <p:txBody>
          <a:bodyPr/>
          <a:lstStyle/>
          <a:p>
            <a:r>
              <a:rPr lang="en-US"/>
              <a:t>Integrity – Service - Excellence</a:t>
            </a:r>
          </a:p>
        </p:txBody>
      </p:sp>
      <p:sp>
        <p:nvSpPr>
          <p:cNvPr id="5" name="Slide Number Placeholder 4">
            <a:extLst>
              <a:ext uri="{FF2B5EF4-FFF2-40B4-BE49-F238E27FC236}">
                <a16:creationId xmlns:a16="http://schemas.microsoft.com/office/drawing/2014/main" id="{843EC274-B5C7-EF36-F3B6-B9E482BEF1A2}"/>
              </a:ext>
            </a:extLst>
          </p:cNvPr>
          <p:cNvSpPr>
            <a:spLocks noGrp="1"/>
          </p:cNvSpPr>
          <p:nvPr>
            <p:ph type="sldNum" sz="quarter" idx="12"/>
          </p:nvPr>
        </p:nvSpPr>
        <p:spPr/>
        <p:txBody>
          <a:bodyPr/>
          <a:lstStyle/>
          <a:p>
            <a:fld id="{C1A15DF3-B9AF-4EC4-A69C-2370B628607D}" type="slidenum">
              <a:rPr lang="en-US" smtClean="0"/>
              <a:t>2</a:t>
            </a:fld>
            <a:endParaRPr lang="en-US"/>
          </a:p>
        </p:txBody>
      </p:sp>
    </p:spTree>
    <p:extLst>
      <p:ext uri="{BB962C8B-B14F-4D97-AF65-F5344CB8AC3E}">
        <p14:creationId xmlns:p14="http://schemas.microsoft.com/office/powerpoint/2010/main" val="54382482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6414B6E-FA6E-B04F-AEC2-34432C4B66A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735725" y="1429509"/>
            <a:ext cx="3059855" cy="1554825"/>
          </a:xfrm>
          <a:prstGeom prst="rect">
            <a:avLst/>
          </a:prstGeom>
          <a:ln>
            <a:noFill/>
          </a:ln>
        </p:spPr>
      </p:pic>
      <p:sp>
        <p:nvSpPr>
          <p:cNvPr id="3" name="Content Placeholder 2">
            <a:extLst>
              <a:ext uri="{FF2B5EF4-FFF2-40B4-BE49-F238E27FC236}">
                <a16:creationId xmlns:a16="http://schemas.microsoft.com/office/drawing/2014/main" id="{0C4929B2-C1E1-66FA-616B-0341519E818A}"/>
              </a:ext>
            </a:extLst>
          </p:cNvPr>
          <p:cNvSpPr>
            <a:spLocks noGrp="1"/>
          </p:cNvSpPr>
          <p:nvPr>
            <p:ph sz="half" idx="1"/>
          </p:nvPr>
        </p:nvSpPr>
        <p:spPr>
          <a:xfrm>
            <a:off x="442806" y="1310307"/>
            <a:ext cx="8694423" cy="2299251"/>
          </a:xfrm>
        </p:spPr>
        <p:txBody>
          <a:bodyPr/>
          <a:lstStyle/>
          <a:p>
            <a:pPr marL="0" indent="0">
              <a:spcBef>
                <a:spcPts val="0"/>
              </a:spcBef>
              <a:spcAft>
                <a:spcPts val="600"/>
              </a:spcAft>
              <a:buNone/>
            </a:pPr>
            <a:r>
              <a:rPr lang="en-US" altLang="en-US" sz="1800" i="1" u="sng" dirty="0">
                <a:solidFill>
                  <a:schemeClr val="tx2"/>
                </a:solidFill>
                <a:latin typeface="Arial"/>
                <a:ea typeface="+mj-ea"/>
                <a:cs typeface="+mj-cs"/>
              </a:rPr>
              <a:t>Who are we?</a:t>
            </a:r>
            <a:endParaRPr lang="en-US" sz="1800" b="0" u="sng" dirty="0">
              <a:solidFill>
                <a:schemeClr val="tx2"/>
              </a:solidFill>
            </a:endParaRPr>
          </a:p>
          <a:p>
            <a:pPr>
              <a:spcBef>
                <a:spcPts val="0"/>
              </a:spcBef>
              <a:buFont typeface="Arial" panose="020B0604020202020204" pitchFamily="34" charset="0"/>
              <a:buChar char="•"/>
            </a:pPr>
            <a:r>
              <a:rPr lang="en-US" sz="1500" b="0" dirty="0"/>
              <a:t>The AFFSO DMAS RPA Team is based out of Wright-Patterson AFB.</a:t>
            </a:r>
          </a:p>
          <a:p>
            <a:pPr>
              <a:buFont typeface="Arial" panose="020B0604020202020204" pitchFamily="34" charset="0"/>
              <a:buChar char="•"/>
            </a:pPr>
            <a:r>
              <a:rPr lang="en-US" sz="1500" b="0" dirty="0"/>
              <a:t>Our team serves as the central hub for all Financial Management automations.  </a:t>
            </a:r>
          </a:p>
          <a:p>
            <a:pPr>
              <a:buFont typeface="Arial" panose="020B0604020202020204" pitchFamily="34" charset="0"/>
              <a:buChar char="•"/>
            </a:pPr>
            <a:r>
              <a:rPr lang="en-US" sz="1500" b="0" kern="1200" dirty="0">
                <a:solidFill>
                  <a:prstClr val="black"/>
                </a:solidFill>
                <a:latin typeface="+mj-lt"/>
              </a:rPr>
              <a:t>SAF/FMF stood up the Digital Management Automation System (DMAS) team in late 2018 to apply robotic process automation (RPA) as solution for manual, repetitive tasks performed by the Financial Management community. </a:t>
            </a:r>
          </a:p>
          <a:p>
            <a:pPr>
              <a:buFont typeface="Arial" panose="020B0604020202020204" pitchFamily="34" charset="0"/>
              <a:buChar char="•"/>
            </a:pPr>
            <a:r>
              <a:rPr lang="en-US" sz="1500" b="0" kern="1200" dirty="0">
                <a:solidFill>
                  <a:prstClr val="black"/>
                </a:solidFill>
                <a:latin typeface="+mj-lt"/>
              </a:rPr>
              <a:t>DMAS has matured to a fully functioning program providing RPA solutions at </a:t>
            </a:r>
            <a:r>
              <a:rPr lang="en-US" sz="1500" i="1" kern="1200" dirty="0">
                <a:solidFill>
                  <a:prstClr val="black"/>
                </a:solidFill>
                <a:latin typeface="+mj-lt"/>
              </a:rPr>
              <a:t>NO COST </a:t>
            </a:r>
            <a:r>
              <a:rPr lang="en-US" sz="1500" b="0" kern="1200" dirty="0">
                <a:solidFill>
                  <a:prstClr val="black"/>
                </a:solidFill>
                <a:latin typeface="+mj-lt"/>
              </a:rPr>
              <a:t>to your organization. </a:t>
            </a:r>
          </a:p>
          <a:p>
            <a:pPr marL="0" indent="0">
              <a:buNone/>
            </a:pPr>
            <a:endParaRPr lang="en-US" sz="1300" b="0" dirty="0"/>
          </a:p>
        </p:txBody>
      </p:sp>
      <p:sp>
        <p:nvSpPr>
          <p:cNvPr id="8" name="Rectangle: Rounded Corners 7">
            <a:extLst>
              <a:ext uri="{FF2B5EF4-FFF2-40B4-BE49-F238E27FC236}">
                <a16:creationId xmlns:a16="http://schemas.microsoft.com/office/drawing/2014/main" id="{CECD69B7-FD82-4C51-0889-216CE0C83F4D}"/>
              </a:ext>
            </a:extLst>
          </p:cNvPr>
          <p:cNvSpPr/>
          <p:nvPr/>
        </p:nvSpPr>
        <p:spPr bwMode="auto">
          <a:xfrm>
            <a:off x="176992" y="5919893"/>
            <a:ext cx="11824290" cy="338907"/>
          </a:xfrm>
          <a:prstGeom prst="roundRect">
            <a:avLst/>
          </a:prstGeom>
          <a:solidFill>
            <a:schemeClr val="bg1">
              <a:lumMod val="95000"/>
            </a:schemeClr>
          </a:solidFill>
          <a:ln w="12700" cap="flat" cmpd="sng" algn="ctr">
            <a:solidFill>
              <a:schemeClr val="bg2"/>
            </a:solidFill>
            <a:prstDash val="solid"/>
            <a:round/>
            <a:headEnd type="none" w="med" len="med"/>
            <a:tailEnd type="none" w="med" len="med"/>
          </a:ln>
          <a:effectLst/>
        </p:spPr>
        <p:txBody>
          <a:bodyPr vert="horz" wrap="square" lIns="0" tIns="45720" rIns="0" bIns="45720" numCol="1" rtlCol="0" anchor="ctr" anchorCtr="0" compatLnSpc="1">
            <a:prstTxWarp prst="textNoShape">
              <a:avLst/>
            </a:prstTxWarp>
          </a:bodyPr>
          <a:lstStyle/>
          <a:p>
            <a:pPr algn="ctr" defTabSz="914377" eaLnBrk="0" fontAlgn="base" hangingPunct="0">
              <a:spcBef>
                <a:spcPct val="0"/>
              </a:spcBef>
              <a:spcAft>
                <a:spcPct val="0"/>
              </a:spcAft>
              <a:defRPr/>
            </a:pPr>
            <a:r>
              <a:rPr lang="en-US" altLang="en-US" sz="1200" b="1" i="1" kern="0">
                <a:solidFill>
                  <a:srgbClr val="151C77"/>
                </a:solidFill>
                <a:latin typeface="Arial"/>
              </a:rPr>
              <a:t>The DMAS RPA Team provides fully-functioning FM automations and RPA support at NO COST to you. Our team is available for ALL your FM automation needs!  </a:t>
            </a:r>
            <a:endParaRPr lang="en-US" sz="1200" b="1">
              <a:solidFill>
                <a:srgbClr val="000000"/>
              </a:solidFill>
              <a:latin typeface="Arial" charset="0"/>
            </a:endParaRPr>
          </a:p>
        </p:txBody>
      </p:sp>
      <p:sp>
        <p:nvSpPr>
          <p:cNvPr id="12" name="Content Placeholder 2">
            <a:extLst>
              <a:ext uri="{FF2B5EF4-FFF2-40B4-BE49-F238E27FC236}">
                <a16:creationId xmlns:a16="http://schemas.microsoft.com/office/drawing/2014/main" id="{7D261FA6-2EFA-158D-F71D-E87FF3376032}"/>
              </a:ext>
            </a:extLst>
          </p:cNvPr>
          <p:cNvSpPr txBox="1">
            <a:spLocks/>
          </p:cNvSpPr>
          <p:nvPr/>
        </p:nvSpPr>
        <p:spPr bwMode="auto">
          <a:xfrm>
            <a:off x="449673" y="3518316"/>
            <a:ext cx="8509039" cy="227530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0" indent="0" defTabSz="914377">
              <a:spcBef>
                <a:spcPts val="0"/>
              </a:spcBef>
              <a:spcAft>
                <a:spcPts val="600"/>
              </a:spcAft>
              <a:buNone/>
              <a:defRPr/>
            </a:pPr>
            <a:r>
              <a:rPr lang="en-US" altLang="en-US" sz="1800" i="1" u="sng" kern="0" dirty="0">
                <a:solidFill>
                  <a:schemeClr val="tx2"/>
                </a:solidFill>
                <a:latin typeface="Arial"/>
              </a:rPr>
              <a:t>Team Objectives:</a:t>
            </a:r>
            <a:endParaRPr lang="en-US" sz="1800" b="0" u="sng" kern="0" dirty="0">
              <a:solidFill>
                <a:schemeClr val="tx2"/>
              </a:solidFill>
              <a:latin typeface="Arial"/>
            </a:endParaRPr>
          </a:p>
          <a:p>
            <a:pPr defTabSz="914377">
              <a:spcBef>
                <a:spcPts val="0"/>
              </a:spcBef>
              <a:buClr>
                <a:schemeClr val="tx2"/>
              </a:buClr>
              <a:buSzPct val="100000"/>
              <a:buFont typeface="Arial" panose="020B0604020202020204" pitchFamily="34" charset="0"/>
              <a:buChar char="•"/>
              <a:defRPr/>
            </a:pPr>
            <a:r>
              <a:rPr lang="en-US" sz="1500" b="0" kern="0" dirty="0">
                <a:solidFill>
                  <a:srgbClr val="000000"/>
                </a:solidFill>
                <a:latin typeface="Arial"/>
              </a:rPr>
              <a:t>Support FM community with dedicated staff responsible for lifecycle management of automation ideas from users in the field.</a:t>
            </a:r>
          </a:p>
          <a:p>
            <a:pPr defTabSz="914377">
              <a:buClr>
                <a:schemeClr val="tx2"/>
              </a:buClr>
              <a:buSzPct val="100000"/>
              <a:buFont typeface="Arial" panose="020B0604020202020204" pitchFamily="34" charset="0"/>
              <a:buChar char="•"/>
              <a:defRPr/>
            </a:pPr>
            <a:r>
              <a:rPr lang="en-US" sz="1500" b="0" kern="0" dirty="0">
                <a:solidFill>
                  <a:srgbClr val="000000"/>
                </a:solidFill>
                <a:latin typeface="Arial"/>
              </a:rPr>
              <a:t>Support to Citizen Developers with training, licensing, governance documentation, and sustainment of automations.</a:t>
            </a:r>
          </a:p>
          <a:p>
            <a:pPr defTabSz="914377">
              <a:buClr>
                <a:schemeClr val="tx2"/>
              </a:buClr>
              <a:buSzPct val="100000"/>
              <a:buFont typeface="Arial" panose="020B0604020202020204" pitchFamily="34" charset="0"/>
              <a:buChar char="•"/>
              <a:defRPr/>
            </a:pPr>
            <a:r>
              <a:rPr lang="en-US" sz="1500" b="0" kern="0" dirty="0">
                <a:solidFill>
                  <a:srgbClr val="000000"/>
                </a:solidFill>
                <a:latin typeface="Arial"/>
              </a:rPr>
              <a:t>Support to greater the Air Force RPA Center of Excellence (COE) team. </a:t>
            </a:r>
          </a:p>
          <a:p>
            <a:pPr marL="688957" lvl="1" indent="-282568" defTabSz="914377">
              <a:buClr>
                <a:schemeClr val="tx2"/>
              </a:buClr>
              <a:buSzPct val="100000"/>
              <a:buFont typeface="Arial" panose="020B0604020202020204" pitchFamily="34" charset="0"/>
              <a:buChar char="•"/>
              <a:defRPr/>
            </a:pPr>
            <a:r>
              <a:rPr lang="en-US" sz="1300" b="0" kern="0" dirty="0">
                <a:solidFill>
                  <a:srgbClr val="000000"/>
                </a:solidFill>
                <a:latin typeface="Arial"/>
              </a:rPr>
              <a:t>Code sharing and user/license management</a:t>
            </a:r>
          </a:p>
          <a:p>
            <a:pPr marL="688957" lvl="1" indent="-282568" defTabSz="914377">
              <a:buClr>
                <a:schemeClr val="tx2"/>
              </a:buClr>
              <a:buSzPct val="100000"/>
              <a:buFont typeface="Arial" panose="020B0604020202020204" pitchFamily="34" charset="0"/>
              <a:buChar char="•"/>
              <a:defRPr/>
            </a:pPr>
            <a:r>
              <a:rPr lang="en-US" sz="1300" b="0" kern="0" dirty="0">
                <a:solidFill>
                  <a:srgbClr val="000000"/>
                </a:solidFill>
                <a:latin typeface="Arial"/>
              </a:rPr>
              <a:t>RPA road show support and training</a:t>
            </a:r>
          </a:p>
        </p:txBody>
      </p:sp>
      <p:sp>
        <p:nvSpPr>
          <p:cNvPr id="10" name="Title 9">
            <a:extLst>
              <a:ext uri="{FF2B5EF4-FFF2-40B4-BE49-F238E27FC236}">
                <a16:creationId xmlns:a16="http://schemas.microsoft.com/office/drawing/2014/main" id="{E7CD9BC9-17EF-26AB-0B0D-28D677DF3EA3}"/>
              </a:ext>
            </a:extLst>
          </p:cNvPr>
          <p:cNvSpPr>
            <a:spLocks noGrp="1"/>
          </p:cNvSpPr>
          <p:nvPr>
            <p:ph type="title"/>
          </p:nvPr>
        </p:nvSpPr>
        <p:spPr/>
        <p:txBody>
          <a:bodyPr/>
          <a:lstStyle/>
          <a:p>
            <a:r>
              <a:rPr lang="en-US"/>
              <a:t>AFFSO DMAS RPA Team</a:t>
            </a:r>
          </a:p>
        </p:txBody>
      </p:sp>
      <p:grpSp>
        <p:nvGrpSpPr>
          <p:cNvPr id="2" name="Group 1">
            <a:extLst>
              <a:ext uri="{FF2B5EF4-FFF2-40B4-BE49-F238E27FC236}">
                <a16:creationId xmlns:a16="http://schemas.microsoft.com/office/drawing/2014/main" id="{C786F2F8-65F2-D557-0A99-9F1CEBF6B1A5}"/>
              </a:ext>
            </a:extLst>
          </p:cNvPr>
          <p:cNvGrpSpPr/>
          <p:nvPr/>
        </p:nvGrpSpPr>
        <p:grpSpPr>
          <a:xfrm>
            <a:off x="9137229" y="4079900"/>
            <a:ext cx="2491767" cy="1737403"/>
            <a:chOff x="9220521" y="3557266"/>
            <a:chExt cx="2491767" cy="1963548"/>
          </a:xfrm>
        </p:grpSpPr>
        <p:pic>
          <p:nvPicPr>
            <p:cNvPr id="63" name="Graphic 62" descr="Business Growth outline">
              <a:extLst>
                <a:ext uri="{FF2B5EF4-FFF2-40B4-BE49-F238E27FC236}">
                  <a16:creationId xmlns:a16="http://schemas.microsoft.com/office/drawing/2014/main" id="{9F2DEE0B-28C1-8A04-2BFE-C4E81E533614}"/>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102136" y="4914602"/>
              <a:ext cx="566966" cy="606212"/>
            </a:xfrm>
            <a:prstGeom prst="rect">
              <a:avLst/>
            </a:prstGeom>
            <a:effectLst/>
          </p:spPr>
        </p:pic>
        <p:sp>
          <p:nvSpPr>
            <p:cNvPr id="58" name="TextBox 57">
              <a:extLst>
                <a:ext uri="{FF2B5EF4-FFF2-40B4-BE49-F238E27FC236}">
                  <a16:creationId xmlns:a16="http://schemas.microsoft.com/office/drawing/2014/main" id="{A400C07F-AF9F-4AB8-533F-3491E454E0D8}"/>
                </a:ext>
              </a:extLst>
            </p:cNvPr>
            <p:cNvSpPr txBox="1"/>
            <p:nvPr/>
          </p:nvSpPr>
          <p:spPr>
            <a:xfrm>
              <a:off x="9220521" y="3557266"/>
              <a:ext cx="2491767" cy="276999"/>
            </a:xfrm>
            <a:prstGeom prst="rect">
              <a:avLst/>
            </a:prstGeom>
            <a:gradFill rotWithShape="1">
              <a:gsLst>
                <a:gs pos="0">
                  <a:sysClr val="windowText" lastClr="000000">
                    <a:tint val="50000"/>
                    <a:satMod val="300000"/>
                  </a:sysClr>
                </a:gs>
                <a:gs pos="35000">
                  <a:sysClr val="windowText" lastClr="000000">
                    <a:tint val="37000"/>
                    <a:satMod val="300000"/>
                  </a:sysClr>
                </a:gs>
                <a:gs pos="100000">
                  <a:sysClr val="windowText" lastClr="000000">
                    <a:tint val="15000"/>
                    <a:satMod val="350000"/>
                  </a:sysClr>
                </a:gs>
              </a:gsLst>
              <a:lin ang="16200000" scaled="1"/>
            </a:gradFill>
            <a:ln w="9525" cap="flat" cmpd="sng" algn="ctr">
              <a:solidFill>
                <a:sysClr val="window" lastClr="FFFFFF">
                  <a:lumMod val="50000"/>
                </a:sysClr>
              </a:solidFill>
              <a:prstDash val="solid"/>
            </a:ln>
            <a:effectLst>
              <a:outerShdw blurRad="40000" dist="20000" dir="5400000" rotWithShape="0">
                <a:srgbClr val="000000">
                  <a:alpha val="38000"/>
                </a:srgbClr>
              </a:outerShdw>
            </a:effectLst>
          </p:spPr>
          <p:txBody>
            <a:bodyPr wrap="square" rtlCol="0" anchor="ctr" anchorCtr="0">
              <a:spAutoFit/>
            </a:bodyPr>
            <a:lstStyle/>
            <a:p>
              <a:pPr marL="0" marR="0" lvl="0" indent="0" algn="ctr" defTabSz="685800" eaLnBrk="1" fontAlgn="auto" latinLnBrk="0" hangingPunct="1">
                <a:lnSpc>
                  <a:spcPct val="100000"/>
                </a:lnSpc>
                <a:spcBef>
                  <a:spcPts val="0"/>
                </a:spcBef>
                <a:spcAft>
                  <a:spcPts val="0"/>
                </a:spcAft>
                <a:buClrTx/>
                <a:buSzTx/>
                <a:buFontTx/>
                <a:buNone/>
                <a:tabLst/>
                <a:defRPr/>
              </a:pPr>
              <a:r>
                <a:rPr kumimoji="0" lang="en-US" altLang="en-US" sz="1200" b="1" i="1" u="none" strike="noStrike" kern="0" cap="none" spc="0" normalizeH="0" baseline="0" noProof="0" dirty="0">
                  <a:ln>
                    <a:noFill/>
                  </a:ln>
                  <a:solidFill>
                    <a:srgbClr val="151C77"/>
                  </a:solidFill>
                  <a:effectLst/>
                  <a:uLnTx/>
                  <a:uFillTx/>
                  <a:latin typeface="Arial"/>
                  <a:ea typeface="+mn-ea"/>
                  <a:cs typeface="+mn-cs"/>
                </a:rPr>
                <a:t>Our team by the numbers</a:t>
              </a:r>
              <a:endParaRPr kumimoji="0" lang="en-US" sz="1200" b="0" i="0" u="none" strike="noStrike" kern="0" cap="none" spc="0" normalizeH="0" baseline="0" noProof="0" dirty="0">
                <a:ln>
                  <a:noFill/>
                </a:ln>
                <a:solidFill>
                  <a:srgbClr val="000000"/>
                </a:solidFill>
                <a:effectLst/>
                <a:uLnTx/>
                <a:uFillTx/>
                <a:latin typeface="Arial"/>
                <a:ea typeface="+mn-ea"/>
                <a:cs typeface="+mn-cs"/>
              </a:endParaRPr>
            </a:p>
          </p:txBody>
        </p:sp>
        <p:sp>
          <p:nvSpPr>
            <p:cNvPr id="59" name="Rectangle 58">
              <a:extLst>
                <a:ext uri="{FF2B5EF4-FFF2-40B4-BE49-F238E27FC236}">
                  <a16:creationId xmlns:a16="http://schemas.microsoft.com/office/drawing/2014/main" id="{F06730F8-5294-454A-46A0-8374E937BF8C}"/>
                </a:ext>
              </a:extLst>
            </p:cNvPr>
            <p:cNvSpPr/>
            <p:nvPr/>
          </p:nvSpPr>
          <p:spPr bwMode="auto">
            <a:xfrm>
              <a:off x="9234791" y="3894902"/>
              <a:ext cx="2466524" cy="809505"/>
            </a:xfrm>
            <a:prstGeom prst="rect">
              <a:avLst/>
            </a:prstGeom>
            <a:solidFill>
              <a:srgbClr val="00B0F0"/>
            </a:solidFill>
            <a:ln w="25400" cap="flat" cmpd="sng" algn="ctr">
              <a:solidFill>
                <a:srgbClr val="0086BC"/>
              </a:solidFill>
              <a:prstDash val="soli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marL="0" marR="0" lvl="0" indent="0" defTabSz="685800" eaLnBrk="0" fontAlgn="base" latinLnBrk="0" hangingPunct="0">
                <a:lnSpc>
                  <a:spcPct val="100000"/>
                </a:lnSpc>
                <a:spcBef>
                  <a:spcPct val="0"/>
                </a:spcBef>
                <a:spcAft>
                  <a:spcPct val="0"/>
                </a:spcAft>
                <a:buClrTx/>
                <a:buSzTx/>
                <a:buFontTx/>
                <a:buNone/>
                <a:tabLst/>
                <a:defRPr/>
              </a:pPr>
              <a:r>
                <a:rPr kumimoji="0" lang="en-US" sz="1200" b="1" i="1" u="sng" strike="noStrike" kern="0" cap="none" spc="0" normalizeH="0" baseline="0" noProof="0">
                  <a:ln>
                    <a:noFill/>
                  </a:ln>
                  <a:solidFill>
                    <a:srgbClr val="FFFFFF"/>
                  </a:solidFill>
                  <a:effectLst/>
                  <a:uLnTx/>
                  <a:uFillTx/>
                  <a:latin typeface="Arial"/>
                  <a:ea typeface="+mn-ea"/>
                  <a:cs typeface="+mn-cs"/>
                </a:rPr>
                <a:t>Automations Deployed</a:t>
              </a:r>
            </a:p>
            <a:p>
              <a:pPr marL="0" marR="0" lvl="0" indent="0" defTabSz="685800" eaLnBrk="0" fontAlgn="base" latinLnBrk="0" hangingPunct="0">
                <a:lnSpc>
                  <a:spcPct val="100000"/>
                </a:lnSpc>
                <a:spcBef>
                  <a:spcPct val="0"/>
                </a:spcBef>
                <a:spcAft>
                  <a:spcPct val="0"/>
                </a:spcAft>
                <a:buClrTx/>
                <a:buSzTx/>
                <a:buFontTx/>
                <a:buNone/>
                <a:tabLst/>
                <a:defRPr/>
              </a:pPr>
              <a:endParaRPr kumimoji="0" lang="en-US" sz="825" b="1" i="1" u="sng" strike="noStrike" kern="0" cap="none" spc="0" normalizeH="0" baseline="0" noProof="0">
                <a:ln>
                  <a:noFill/>
                </a:ln>
                <a:solidFill>
                  <a:srgbClr val="FFFFFF"/>
                </a:solidFill>
                <a:effectLst/>
                <a:uLnTx/>
                <a:uFillTx/>
                <a:latin typeface="Arial"/>
                <a:ea typeface="+mn-ea"/>
                <a:cs typeface="+mn-cs"/>
              </a:endParaRPr>
            </a:p>
            <a:p>
              <a:pPr marL="0" marR="0" lvl="0" indent="0" defTabSz="685800" eaLnBrk="0" fontAlgn="base" latinLnBrk="0" hangingPunct="0">
                <a:lnSpc>
                  <a:spcPct val="100000"/>
                </a:lnSpc>
                <a:spcBef>
                  <a:spcPct val="0"/>
                </a:spcBef>
                <a:spcAft>
                  <a:spcPct val="0"/>
                </a:spcAft>
                <a:buClrTx/>
                <a:buSzTx/>
                <a:buFontTx/>
                <a:buNone/>
                <a:tabLst/>
                <a:defRPr/>
              </a:pPr>
              <a:endParaRPr kumimoji="0" lang="en-US" sz="900" b="1" i="0" u="none" strike="noStrike" kern="0" cap="none" spc="0" normalizeH="0" baseline="0" noProof="0">
                <a:ln>
                  <a:noFill/>
                </a:ln>
                <a:solidFill>
                  <a:srgbClr val="FFFFFF"/>
                </a:solidFill>
                <a:effectLst/>
                <a:uLnTx/>
                <a:uFillTx/>
                <a:latin typeface="Arial"/>
                <a:ea typeface="+mn-ea"/>
                <a:cs typeface="+mn-cs"/>
              </a:endParaRPr>
            </a:p>
            <a:p>
              <a:pPr marL="0" marR="0" lvl="0" indent="0" defTabSz="685800" eaLnBrk="0" fontAlgn="base" latinLnBrk="0" hangingPunct="0">
                <a:lnSpc>
                  <a:spcPct val="100000"/>
                </a:lnSpc>
                <a:spcBef>
                  <a:spcPct val="0"/>
                </a:spcBef>
                <a:spcAft>
                  <a:spcPct val="0"/>
                </a:spcAft>
                <a:buClrTx/>
                <a:buSzTx/>
                <a:buFontTx/>
                <a:buNone/>
                <a:tabLst/>
                <a:defRPr/>
              </a:pPr>
              <a:r>
                <a:rPr kumimoji="0" lang="en-US" sz="1350" b="1" i="0" u="none" strike="noStrike" kern="0" cap="none" spc="0" normalizeH="0" baseline="0" noProof="0">
                  <a:ln>
                    <a:noFill/>
                  </a:ln>
                  <a:solidFill>
                    <a:srgbClr val="FFFFFF"/>
                  </a:solidFill>
                  <a:effectLst/>
                  <a:uLnTx/>
                  <a:uFillTx/>
                  <a:latin typeface="Arial"/>
                  <a:ea typeface="+mn-ea"/>
                  <a:cs typeface="+mn-cs"/>
                </a:rPr>
                <a:t>          </a:t>
              </a:r>
            </a:p>
          </p:txBody>
        </p:sp>
        <p:sp>
          <p:nvSpPr>
            <p:cNvPr id="60" name="TextBox 59">
              <a:extLst>
                <a:ext uri="{FF2B5EF4-FFF2-40B4-BE49-F238E27FC236}">
                  <a16:creationId xmlns:a16="http://schemas.microsoft.com/office/drawing/2014/main" id="{936C7F25-B663-DEC2-56BF-6988302BA92D}"/>
                </a:ext>
              </a:extLst>
            </p:cNvPr>
            <p:cNvSpPr txBox="1"/>
            <p:nvPr/>
          </p:nvSpPr>
          <p:spPr>
            <a:xfrm>
              <a:off x="9786948" y="4162662"/>
              <a:ext cx="541254" cy="521757"/>
            </a:xfrm>
            <a:prstGeom prst="rect">
              <a:avLst/>
            </a:prstGeom>
            <a:solidFill>
              <a:srgbClr val="00B0F0"/>
            </a:solidFill>
            <a:ln w="25400" cap="flat" cmpd="sng" algn="ctr">
              <a:noFill/>
              <a:prstDash val="solid"/>
            </a:ln>
            <a:effectLst/>
          </p:spPr>
          <p:txBody>
            <a:bodyPr wrap="square" rtlCol="0">
              <a:spAutoFit/>
            </a:bodyPr>
            <a:lstStyle/>
            <a:p>
              <a:pPr marL="0" marR="0" lvl="0" indent="0" defTabSz="68580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FFFFFF"/>
                  </a:solidFill>
                  <a:effectLst/>
                  <a:uLnTx/>
                  <a:uFillTx/>
                  <a:latin typeface="Arial"/>
                  <a:ea typeface="+mn-ea"/>
                  <a:cs typeface="+mn-cs"/>
                </a:rPr>
                <a:t>50</a:t>
              </a:r>
            </a:p>
          </p:txBody>
        </p:sp>
        <p:pic>
          <p:nvPicPr>
            <p:cNvPr id="61" name="Graphic 60" descr="Tools with solid fill">
              <a:extLst>
                <a:ext uri="{FF2B5EF4-FFF2-40B4-BE49-F238E27FC236}">
                  <a16:creationId xmlns:a16="http://schemas.microsoft.com/office/drawing/2014/main" id="{D7D53801-4746-D7D3-BB53-E5D7EC471E2D}"/>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1017150" y="3940717"/>
              <a:ext cx="601865" cy="643527"/>
            </a:xfrm>
            <a:prstGeom prst="rect">
              <a:avLst/>
            </a:prstGeom>
            <a:effectLst/>
          </p:spPr>
        </p:pic>
      </p:grpSp>
      <p:sp>
        <p:nvSpPr>
          <p:cNvPr id="65" name="Slide Number Placeholder 4">
            <a:extLst>
              <a:ext uri="{FF2B5EF4-FFF2-40B4-BE49-F238E27FC236}">
                <a16:creationId xmlns:a16="http://schemas.microsoft.com/office/drawing/2014/main" id="{606A8764-C090-8321-B9D2-456B18A6B64D}"/>
              </a:ext>
            </a:extLst>
          </p:cNvPr>
          <p:cNvSpPr>
            <a:spLocks noGrp="1"/>
          </p:cNvSpPr>
          <p:nvPr>
            <p:ph type="sldNum" sz="quarter" idx="12"/>
          </p:nvPr>
        </p:nvSpPr>
        <p:spPr>
          <a:xfrm>
            <a:off x="11603736" y="6510528"/>
            <a:ext cx="530352" cy="246221"/>
          </a:xfrm>
        </p:spPr>
        <p:txBody>
          <a:bodyPr/>
          <a:lstStyle/>
          <a:p>
            <a:fld id="{C1A15DF3-B9AF-4EC4-A69C-2370B628607D}" type="slidenum">
              <a:rPr lang="en-US" smtClean="0"/>
              <a:t>3</a:t>
            </a:fld>
            <a:endParaRPr lang="en-US"/>
          </a:p>
        </p:txBody>
      </p:sp>
      <p:sp>
        <p:nvSpPr>
          <p:cNvPr id="4" name="Footer Placeholder 4">
            <a:extLst>
              <a:ext uri="{FF2B5EF4-FFF2-40B4-BE49-F238E27FC236}">
                <a16:creationId xmlns:a16="http://schemas.microsoft.com/office/drawing/2014/main" id="{22152FEA-CC36-1BAA-6B15-F9C89E140057}"/>
              </a:ext>
            </a:extLst>
          </p:cNvPr>
          <p:cNvSpPr>
            <a:spLocks noGrp="1"/>
          </p:cNvSpPr>
          <p:nvPr>
            <p:ph type="ftr" sz="quarter" idx="11"/>
          </p:nvPr>
        </p:nvSpPr>
        <p:spPr>
          <a:xfrm>
            <a:off x="3433606" y="6495139"/>
            <a:ext cx="4797082" cy="276999"/>
          </a:xfrm>
        </p:spPr>
        <p:txBody>
          <a:bodyPr/>
          <a:lstStyle/>
          <a:p>
            <a:r>
              <a:rPr lang="en-US"/>
              <a:t>Integrity – Service - Excellence</a:t>
            </a:r>
          </a:p>
        </p:txBody>
      </p:sp>
    </p:spTree>
    <p:extLst>
      <p:ext uri="{BB962C8B-B14F-4D97-AF65-F5344CB8AC3E}">
        <p14:creationId xmlns:p14="http://schemas.microsoft.com/office/powerpoint/2010/main" val="28794988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DMAS RPA Journey</a:t>
            </a:r>
          </a:p>
        </p:txBody>
      </p:sp>
      <p:sp>
        <p:nvSpPr>
          <p:cNvPr id="4" name="Footer Placeholder 3"/>
          <p:cNvSpPr>
            <a:spLocks noGrp="1"/>
          </p:cNvSpPr>
          <p:nvPr>
            <p:ph type="ftr" sz="quarter" idx="11"/>
          </p:nvPr>
        </p:nvSpPr>
        <p:spPr/>
        <p:txBody>
          <a:bodyPr/>
          <a:lstStyle/>
          <a:p>
            <a:r>
              <a:rPr lang="en-US"/>
              <a:t>Integrity – Service - Excellence</a:t>
            </a:r>
          </a:p>
        </p:txBody>
      </p:sp>
      <p:sp>
        <p:nvSpPr>
          <p:cNvPr id="5" name="Slide Number Placeholder 4"/>
          <p:cNvSpPr>
            <a:spLocks noGrp="1"/>
          </p:cNvSpPr>
          <p:nvPr>
            <p:ph type="sldNum" sz="quarter" idx="12"/>
          </p:nvPr>
        </p:nvSpPr>
        <p:spPr/>
        <p:txBody>
          <a:bodyPr/>
          <a:lstStyle/>
          <a:p>
            <a:fld id="{C1A15DF3-B9AF-4EC4-A69C-2370B628607D}" type="slidenum">
              <a:rPr lang="en-US" smtClean="0"/>
              <a:t>4</a:t>
            </a:fld>
            <a:endParaRPr lang="en-US"/>
          </a:p>
        </p:txBody>
      </p:sp>
      <p:sp>
        <p:nvSpPr>
          <p:cNvPr id="28" name="Rectangle 3">
            <a:extLst>
              <a:ext uri="{FF2B5EF4-FFF2-40B4-BE49-F238E27FC236}">
                <a16:creationId xmlns:a16="http://schemas.microsoft.com/office/drawing/2014/main" id="{B9FCD253-A22B-B53B-B282-2AF5189E0855}"/>
              </a:ext>
            </a:extLst>
          </p:cNvPr>
          <p:cNvSpPr txBox="1">
            <a:spLocks noChangeArrowheads="1"/>
          </p:cNvSpPr>
          <p:nvPr/>
        </p:nvSpPr>
        <p:spPr bwMode="auto">
          <a:xfrm>
            <a:off x="448124" y="1455750"/>
            <a:ext cx="7057184" cy="4337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0" indent="0" defTabSz="914377">
              <a:spcAft>
                <a:spcPts val="600"/>
              </a:spcAft>
              <a:buNone/>
              <a:defRPr/>
            </a:pPr>
            <a:r>
              <a:rPr lang="en-US" sz="1600" b="0" dirty="0">
                <a:solidFill>
                  <a:srgbClr val="000000"/>
                </a:solidFill>
                <a:latin typeface="Arial"/>
              </a:rPr>
              <a:t>Throughout the course of DMAS’s RPA efforts a total of 50 automations have been deployed leading to 411,963 cumulative automation hours. Improvements have been made to both business processes and the workforce    </a:t>
            </a:r>
          </a:p>
          <a:p>
            <a:pPr marL="0" indent="0" eaLnBrk="1" hangingPunct="1">
              <a:lnSpc>
                <a:spcPct val="90000"/>
              </a:lnSpc>
              <a:spcBef>
                <a:spcPct val="0"/>
              </a:spcBef>
              <a:buNone/>
              <a:defRPr/>
            </a:pPr>
            <a:r>
              <a:rPr lang="en-US" sz="1800" i="1" u="sng" dirty="0">
                <a:solidFill>
                  <a:schemeClr val="tx2"/>
                </a:solidFill>
                <a:latin typeface="+mj-lt"/>
                <a:ea typeface="+mj-ea"/>
                <a:cs typeface="+mj-cs"/>
              </a:rPr>
              <a:t>Process and Systems Improvements</a:t>
            </a:r>
          </a:p>
          <a:p>
            <a:pPr lvl="0">
              <a:buClr>
                <a:schemeClr val="tx2"/>
              </a:buClr>
              <a:buSzPct val="100000"/>
              <a:buFont typeface="Arial" panose="020B0604020202020204" pitchFamily="34" charset="0"/>
              <a:buChar char="•"/>
              <a:defRPr/>
            </a:pPr>
            <a:r>
              <a:rPr lang="en-US" sz="1500" b="0" dirty="0">
                <a:solidFill>
                  <a:srgbClr val="000000"/>
                </a:solidFill>
              </a:rPr>
              <a:t>Cleared backlogs and reduced delays</a:t>
            </a:r>
          </a:p>
          <a:p>
            <a:pPr lvl="0">
              <a:buClr>
                <a:schemeClr val="tx2"/>
              </a:buClr>
              <a:buSzPct val="100000"/>
              <a:buFont typeface="Arial" panose="020B0604020202020204" pitchFamily="34" charset="0"/>
              <a:buChar char="•"/>
              <a:defRPr/>
            </a:pPr>
            <a:r>
              <a:rPr lang="en-US" sz="1500" b="0" dirty="0">
                <a:solidFill>
                  <a:srgbClr val="000000"/>
                </a:solidFill>
              </a:rPr>
              <a:t>System integration, facilitating material weakness downgrades</a:t>
            </a:r>
          </a:p>
          <a:p>
            <a:pPr>
              <a:buClr>
                <a:schemeClr val="tx2"/>
              </a:buClr>
              <a:buSzPct val="100000"/>
              <a:buFont typeface="Arial" panose="020B0604020202020204" pitchFamily="34" charset="0"/>
              <a:buChar char="•"/>
              <a:defRPr/>
            </a:pPr>
            <a:r>
              <a:rPr lang="en-US" sz="1500" b="0" dirty="0">
                <a:solidFill>
                  <a:srgbClr val="000000"/>
                </a:solidFill>
              </a:rPr>
              <a:t>Decreased risk to financial data integrity and cybersecurity posture</a:t>
            </a:r>
          </a:p>
          <a:p>
            <a:pPr>
              <a:spcAft>
                <a:spcPts val="600"/>
              </a:spcAft>
              <a:buClr>
                <a:schemeClr val="tx2"/>
              </a:buClr>
              <a:buSzPct val="100000"/>
              <a:buFont typeface="Arial" panose="020B0604020202020204" pitchFamily="34" charset="0"/>
              <a:buChar char="•"/>
              <a:defRPr/>
            </a:pPr>
            <a:r>
              <a:rPr lang="en-US" sz="1500" b="0" dirty="0">
                <a:solidFill>
                  <a:srgbClr val="000000"/>
                </a:solidFill>
              </a:rPr>
              <a:t>Automations are traceable, improving audit resiliency and decreasing likelihood of NFRs</a:t>
            </a:r>
          </a:p>
          <a:p>
            <a:pPr>
              <a:spcAft>
                <a:spcPts val="600"/>
              </a:spcAft>
              <a:buClr>
                <a:schemeClr val="tx2"/>
              </a:buClr>
              <a:buSzPct val="100000"/>
              <a:buFont typeface="Arial" panose="020B0604020202020204" pitchFamily="34" charset="0"/>
              <a:buChar char="•"/>
              <a:defRPr/>
            </a:pPr>
            <a:r>
              <a:rPr lang="en-US" sz="1500" b="0" dirty="0">
                <a:solidFill>
                  <a:srgbClr val="000000"/>
                </a:solidFill>
              </a:rPr>
              <a:t>Automated intermediary controls facilitate progress during migration plans</a:t>
            </a:r>
          </a:p>
          <a:p>
            <a:pPr marL="0" indent="0" eaLnBrk="1" hangingPunct="1">
              <a:lnSpc>
                <a:spcPct val="90000"/>
              </a:lnSpc>
              <a:spcBef>
                <a:spcPct val="0"/>
              </a:spcBef>
              <a:buNone/>
              <a:defRPr/>
            </a:pPr>
            <a:r>
              <a:rPr lang="en-US" sz="1800" i="1" u="sng" dirty="0">
                <a:solidFill>
                  <a:schemeClr val="tx2"/>
                </a:solidFill>
                <a:latin typeface="+mj-lt"/>
                <a:ea typeface="+mj-ea"/>
                <a:cs typeface="+mj-cs"/>
              </a:rPr>
              <a:t>Workforce Improvements</a:t>
            </a:r>
          </a:p>
          <a:p>
            <a:pPr lvl="0">
              <a:buClr>
                <a:schemeClr val="tx2"/>
              </a:buClr>
              <a:buSzPct val="100000"/>
              <a:buFont typeface="Arial" panose="020B0604020202020204" pitchFamily="34" charset="0"/>
              <a:buChar char="•"/>
              <a:defRPr/>
            </a:pPr>
            <a:r>
              <a:rPr lang="en-US" sz="1500" b="0" dirty="0">
                <a:solidFill>
                  <a:srgbClr val="000000"/>
                </a:solidFill>
              </a:rPr>
              <a:t>Addresses staffing constraints, which create the need for greater knowledge sharing and FTE reallocation</a:t>
            </a:r>
          </a:p>
          <a:p>
            <a:pPr>
              <a:buClr>
                <a:schemeClr val="tx2"/>
              </a:buClr>
              <a:buSzPct val="100000"/>
              <a:buFont typeface="Arial" panose="020B0604020202020204" pitchFamily="34" charset="0"/>
              <a:buChar char="•"/>
              <a:defRPr/>
            </a:pPr>
            <a:r>
              <a:rPr lang="en-US" sz="1500" b="0" dirty="0">
                <a:solidFill>
                  <a:srgbClr val="000000"/>
                </a:solidFill>
              </a:rPr>
              <a:t>Reallocates time for high-value tasks (e.g., analysis, management)</a:t>
            </a:r>
            <a:endParaRPr lang="en-US" sz="1500" b="0" dirty="0">
              <a:solidFill>
                <a:srgbClr val="000000"/>
              </a:solidFill>
              <a:cs typeface="Arial"/>
            </a:endParaRPr>
          </a:p>
        </p:txBody>
      </p:sp>
      <p:sp>
        <p:nvSpPr>
          <p:cNvPr id="37" name="TextBox 36">
            <a:extLst>
              <a:ext uri="{FF2B5EF4-FFF2-40B4-BE49-F238E27FC236}">
                <a16:creationId xmlns:a16="http://schemas.microsoft.com/office/drawing/2014/main" id="{7F79A34E-3A81-3E5F-22D5-468DB76521C3}"/>
              </a:ext>
            </a:extLst>
          </p:cNvPr>
          <p:cNvSpPr txBox="1"/>
          <p:nvPr/>
        </p:nvSpPr>
        <p:spPr>
          <a:xfrm>
            <a:off x="8516126" y="1344135"/>
            <a:ext cx="2201621" cy="369332"/>
          </a:xfrm>
          <a:prstGeom prst="rect">
            <a:avLst/>
          </a:prstGeom>
          <a:noFill/>
        </p:spPr>
        <p:txBody>
          <a:bodyPr wrap="square" rtlCol="0">
            <a:spAutoFit/>
          </a:bodyPr>
          <a:lstStyle/>
          <a:p>
            <a:pPr algn="ctr" defTabSz="914377">
              <a:defRPr/>
            </a:pPr>
            <a:r>
              <a:rPr lang="en-US" b="1" u="sng" dirty="0">
                <a:solidFill>
                  <a:schemeClr val="tx2"/>
                </a:solidFill>
                <a:latin typeface="Arial"/>
              </a:rPr>
              <a:t>DMAS Milestones</a:t>
            </a:r>
          </a:p>
        </p:txBody>
      </p:sp>
      <p:grpSp>
        <p:nvGrpSpPr>
          <p:cNvPr id="9" name="Group 8">
            <a:extLst>
              <a:ext uri="{FF2B5EF4-FFF2-40B4-BE49-F238E27FC236}">
                <a16:creationId xmlns:a16="http://schemas.microsoft.com/office/drawing/2014/main" id="{CB4BAD10-A14D-E2F4-1486-D4E09110B57D}"/>
              </a:ext>
            </a:extLst>
          </p:cNvPr>
          <p:cNvGrpSpPr/>
          <p:nvPr/>
        </p:nvGrpSpPr>
        <p:grpSpPr>
          <a:xfrm>
            <a:off x="8059094" y="2291744"/>
            <a:ext cx="4047071" cy="2546341"/>
            <a:chOff x="7572206" y="1567350"/>
            <a:chExt cx="4047071" cy="2546341"/>
          </a:xfrm>
        </p:grpSpPr>
        <p:grpSp>
          <p:nvGrpSpPr>
            <p:cNvPr id="8" name="Group 7">
              <a:extLst>
                <a:ext uri="{FF2B5EF4-FFF2-40B4-BE49-F238E27FC236}">
                  <a16:creationId xmlns:a16="http://schemas.microsoft.com/office/drawing/2014/main" id="{3061A553-660B-FAD7-FA44-15815DF6AE4C}"/>
                </a:ext>
              </a:extLst>
            </p:cNvPr>
            <p:cNvGrpSpPr/>
            <p:nvPr/>
          </p:nvGrpSpPr>
          <p:grpSpPr>
            <a:xfrm>
              <a:off x="7597837" y="1828803"/>
              <a:ext cx="4021440" cy="1170396"/>
              <a:chOff x="7597837" y="1828803"/>
              <a:chExt cx="4021440" cy="1170396"/>
            </a:xfrm>
          </p:grpSpPr>
          <p:sp>
            <p:nvSpPr>
              <p:cNvPr id="41" name="TextBox 40">
                <a:extLst>
                  <a:ext uri="{FF2B5EF4-FFF2-40B4-BE49-F238E27FC236}">
                    <a16:creationId xmlns:a16="http://schemas.microsoft.com/office/drawing/2014/main" id="{DEC75EC7-3714-7141-F9A0-DCA7EBFBB7B1}"/>
                  </a:ext>
                </a:extLst>
              </p:cNvPr>
              <p:cNvSpPr txBox="1"/>
              <p:nvPr/>
            </p:nvSpPr>
            <p:spPr>
              <a:xfrm>
                <a:off x="7614598" y="1828803"/>
                <a:ext cx="4004679" cy="269433"/>
              </a:xfrm>
              <a:prstGeom prst="rect">
                <a:avLst/>
              </a:prstGeom>
              <a:noFill/>
            </p:spPr>
            <p:txBody>
              <a:bodyPr wrap="square" rtlCol="0">
                <a:spAutoFit/>
              </a:bodyPr>
              <a:lstStyle/>
              <a:p>
                <a:pPr marL="171450" indent="-171450" defTabSz="914377">
                  <a:buClr>
                    <a:schemeClr val="tx2"/>
                  </a:buClr>
                  <a:buSzPct val="100000"/>
                  <a:buFont typeface="Arial" panose="020B0604020202020204" pitchFamily="34" charset="0"/>
                  <a:buChar char="•"/>
                  <a:defRPr/>
                </a:pPr>
                <a:r>
                  <a:rPr lang="en-US" sz="1151" dirty="0">
                    <a:solidFill>
                      <a:srgbClr val="000000"/>
                    </a:solidFill>
                    <a:latin typeface="Arial"/>
                  </a:rPr>
                  <a:t>5 Automations</a:t>
                </a:r>
              </a:p>
            </p:txBody>
          </p:sp>
          <p:grpSp>
            <p:nvGrpSpPr>
              <p:cNvPr id="55" name="Group 54">
                <a:extLst>
                  <a:ext uri="{FF2B5EF4-FFF2-40B4-BE49-F238E27FC236}">
                    <a16:creationId xmlns:a16="http://schemas.microsoft.com/office/drawing/2014/main" id="{465ABB56-A01C-4A54-BFA8-DA0FE1459CB1}"/>
                  </a:ext>
                </a:extLst>
              </p:cNvPr>
              <p:cNvGrpSpPr/>
              <p:nvPr/>
            </p:nvGrpSpPr>
            <p:grpSpPr>
              <a:xfrm>
                <a:off x="7597837" y="2468313"/>
                <a:ext cx="4005899" cy="530886"/>
                <a:chOff x="7613378" y="3723844"/>
                <a:chExt cx="4005899" cy="530886"/>
              </a:xfrm>
            </p:grpSpPr>
            <p:sp>
              <p:nvSpPr>
                <p:cNvPr id="56" name="TextBox 55">
                  <a:extLst>
                    <a:ext uri="{FF2B5EF4-FFF2-40B4-BE49-F238E27FC236}">
                      <a16:creationId xmlns:a16="http://schemas.microsoft.com/office/drawing/2014/main" id="{D15D968D-0635-41F4-8FF2-4BE8EAB92E00}"/>
                    </a:ext>
                  </a:extLst>
                </p:cNvPr>
                <p:cNvSpPr txBox="1"/>
                <p:nvPr/>
              </p:nvSpPr>
              <p:spPr>
                <a:xfrm>
                  <a:off x="7613378" y="3723844"/>
                  <a:ext cx="711199" cy="307777"/>
                </a:xfrm>
                <a:prstGeom prst="rect">
                  <a:avLst/>
                </a:prstGeom>
                <a:noFill/>
              </p:spPr>
              <p:txBody>
                <a:bodyPr wrap="square" rtlCol="0">
                  <a:spAutoFit/>
                </a:bodyPr>
                <a:lstStyle/>
                <a:p>
                  <a:pPr algn="ctr" defTabSz="914377">
                    <a:defRPr/>
                  </a:pPr>
                  <a:r>
                    <a:rPr lang="en-US" sz="1400" b="1" i="1" dirty="0">
                      <a:solidFill>
                        <a:schemeClr val="tx2"/>
                      </a:solidFill>
                      <a:latin typeface="Arial"/>
                    </a:rPr>
                    <a:t>2021</a:t>
                  </a:r>
                  <a:endParaRPr lang="en-US" sz="2000" b="1" i="1" dirty="0">
                    <a:solidFill>
                      <a:schemeClr val="tx2"/>
                    </a:solidFill>
                    <a:latin typeface="Arial"/>
                  </a:endParaRPr>
                </a:p>
              </p:txBody>
            </p:sp>
            <p:sp>
              <p:nvSpPr>
                <p:cNvPr id="57" name="TextBox 56">
                  <a:extLst>
                    <a:ext uri="{FF2B5EF4-FFF2-40B4-BE49-F238E27FC236}">
                      <a16:creationId xmlns:a16="http://schemas.microsoft.com/office/drawing/2014/main" id="{7AC82FA0-AA36-46E6-B491-C635D31D3C0F}"/>
                    </a:ext>
                  </a:extLst>
                </p:cNvPr>
                <p:cNvSpPr txBox="1"/>
                <p:nvPr/>
              </p:nvSpPr>
              <p:spPr>
                <a:xfrm>
                  <a:off x="7614598" y="3985297"/>
                  <a:ext cx="4004679" cy="269433"/>
                </a:xfrm>
                <a:prstGeom prst="rect">
                  <a:avLst/>
                </a:prstGeom>
                <a:noFill/>
              </p:spPr>
              <p:txBody>
                <a:bodyPr wrap="square" rtlCol="0">
                  <a:spAutoFit/>
                </a:bodyPr>
                <a:lstStyle/>
                <a:p>
                  <a:pPr marL="171450" indent="-171450" defTabSz="914377">
                    <a:buClr>
                      <a:schemeClr val="tx2"/>
                    </a:buClr>
                    <a:buSzPct val="100000"/>
                    <a:buFont typeface="Arial" panose="020B0604020202020204" pitchFamily="34" charset="0"/>
                    <a:buChar char="•"/>
                    <a:defRPr/>
                  </a:pPr>
                  <a:r>
                    <a:rPr lang="en-US" sz="1151" dirty="0">
                      <a:solidFill>
                        <a:srgbClr val="000000"/>
                      </a:solidFill>
                      <a:latin typeface="Arial"/>
                    </a:rPr>
                    <a:t>10 Automations</a:t>
                  </a:r>
                </a:p>
              </p:txBody>
            </p:sp>
          </p:grpSp>
        </p:grpSp>
        <p:grpSp>
          <p:nvGrpSpPr>
            <p:cNvPr id="7" name="Group 6">
              <a:extLst>
                <a:ext uri="{FF2B5EF4-FFF2-40B4-BE49-F238E27FC236}">
                  <a16:creationId xmlns:a16="http://schemas.microsoft.com/office/drawing/2014/main" id="{6E67FBBB-F6B2-EAB1-261B-D8D7C0E33221}"/>
                </a:ext>
              </a:extLst>
            </p:cNvPr>
            <p:cNvGrpSpPr/>
            <p:nvPr/>
          </p:nvGrpSpPr>
          <p:grpSpPr>
            <a:xfrm>
              <a:off x="7572206" y="1567350"/>
              <a:ext cx="4036900" cy="2546341"/>
              <a:chOff x="7572206" y="1567350"/>
              <a:chExt cx="4036900" cy="2546341"/>
            </a:xfrm>
          </p:grpSpPr>
          <p:grpSp>
            <p:nvGrpSpPr>
              <p:cNvPr id="6" name="Group 5">
                <a:extLst>
                  <a:ext uri="{FF2B5EF4-FFF2-40B4-BE49-F238E27FC236}">
                    <a16:creationId xmlns:a16="http://schemas.microsoft.com/office/drawing/2014/main" id="{70A386C9-615F-5CA0-A1F0-4AD7278B644C}"/>
                  </a:ext>
                </a:extLst>
              </p:cNvPr>
              <p:cNvGrpSpPr/>
              <p:nvPr/>
            </p:nvGrpSpPr>
            <p:grpSpPr>
              <a:xfrm>
                <a:off x="7572206" y="1668564"/>
                <a:ext cx="79151" cy="2445127"/>
                <a:chOff x="7572206" y="1668564"/>
                <a:chExt cx="79151" cy="2445127"/>
              </a:xfrm>
            </p:grpSpPr>
            <p:sp>
              <p:nvSpPr>
                <p:cNvPr id="30" name="Rectangle 29">
                  <a:extLst>
                    <a:ext uri="{FF2B5EF4-FFF2-40B4-BE49-F238E27FC236}">
                      <a16:creationId xmlns:a16="http://schemas.microsoft.com/office/drawing/2014/main" id="{5925B93C-49F5-4175-66BE-E33A04C9F972}"/>
                    </a:ext>
                  </a:extLst>
                </p:cNvPr>
                <p:cNvSpPr/>
                <p:nvPr/>
              </p:nvSpPr>
              <p:spPr bwMode="auto">
                <a:xfrm flipH="1">
                  <a:off x="7603207" y="2368748"/>
                  <a:ext cx="17396" cy="1705368"/>
                </a:xfrm>
                <a:prstGeom prst="rect">
                  <a:avLst/>
                </a:prstGeom>
                <a:solidFill>
                  <a:schemeClr val="tx2"/>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31" name="Rectangle 30">
                  <a:extLst>
                    <a:ext uri="{FF2B5EF4-FFF2-40B4-BE49-F238E27FC236}">
                      <a16:creationId xmlns:a16="http://schemas.microsoft.com/office/drawing/2014/main" id="{744EFEDC-A4AB-6D7F-554E-1167FEEC125A}"/>
                    </a:ext>
                  </a:extLst>
                </p:cNvPr>
                <p:cNvSpPr/>
                <p:nvPr/>
              </p:nvSpPr>
              <p:spPr bwMode="auto">
                <a:xfrm flipH="1">
                  <a:off x="7603207" y="1727612"/>
                  <a:ext cx="17396" cy="1705367"/>
                </a:xfrm>
                <a:prstGeom prst="rect">
                  <a:avLst/>
                </a:prstGeom>
                <a:solidFill>
                  <a:schemeClr val="tx2"/>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grpSp>
              <p:nvGrpSpPr>
                <p:cNvPr id="32" name="Group 31">
                  <a:extLst>
                    <a:ext uri="{FF2B5EF4-FFF2-40B4-BE49-F238E27FC236}">
                      <a16:creationId xmlns:a16="http://schemas.microsoft.com/office/drawing/2014/main" id="{F8B363BA-6CEF-DD86-DEDF-D3625C8C55D7}"/>
                    </a:ext>
                  </a:extLst>
                </p:cNvPr>
                <p:cNvGrpSpPr/>
                <p:nvPr/>
              </p:nvGrpSpPr>
              <p:grpSpPr>
                <a:xfrm>
                  <a:off x="7572206" y="1668564"/>
                  <a:ext cx="79151" cy="2445127"/>
                  <a:chOff x="7572205" y="3832036"/>
                  <a:chExt cx="79151" cy="2445127"/>
                </a:xfrm>
                <a:solidFill>
                  <a:schemeClr val="tx2"/>
                </a:solidFill>
              </p:grpSpPr>
              <p:sp>
                <p:nvSpPr>
                  <p:cNvPr id="33" name="Oval 32">
                    <a:extLst>
                      <a:ext uri="{FF2B5EF4-FFF2-40B4-BE49-F238E27FC236}">
                        <a16:creationId xmlns:a16="http://schemas.microsoft.com/office/drawing/2014/main" id="{B75E4D11-E939-9871-EA49-8911292E73A0}"/>
                      </a:ext>
                    </a:extLst>
                  </p:cNvPr>
                  <p:cNvSpPr/>
                  <p:nvPr/>
                </p:nvSpPr>
                <p:spPr bwMode="auto">
                  <a:xfrm flipH="1">
                    <a:off x="7572205" y="6198012"/>
                    <a:ext cx="79151" cy="79151"/>
                  </a:xfrm>
                  <a:prstGeom prst="ellipse">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34" name="Oval 33">
                    <a:extLst>
                      <a:ext uri="{FF2B5EF4-FFF2-40B4-BE49-F238E27FC236}">
                        <a16:creationId xmlns:a16="http://schemas.microsoft.com/office/drawing/2014/main" id="{FEE6AC87-DC00-74E3-DD70-4653AAD377F4}"/>
                      </a:ext>
                    </a:extLst>
                  </p:cNvPr>
                  <p:cNvSpPr/>
                  <p:nvPr/>
                </p:nvSpPr>
                <p:spPr bwMode="auto">
                  <a:xfrm flipH="1">
                    <a:off x="7572205" y="3832036"/>
                    <a:ext cx="79151" cy="79151"/>
                  </a:xfrm>
                  <a:prstGeom prst="ellipse">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35" name="Oval 34">
                    <a:extLst>
                      <a:ext uri="{FF2B5EF4-FFF2-40B4-BE49-F238E27FC236}">
                        <a16:creationId xmlns:a16="http://schemas.microsoft.com/office/drawing/2014/main" id="{9C0E4FCB-4479-98D3-FF78-F4C85949F557}"/>
                      </a:ext>
                    </a:extLst>
                  </p:cNvPr>
                  <p:cNvSpPr/>
                  <p:nvPr/>
                </p:nvSpPr>
                <p:spPr bwMode="auto">
                  <a:xfrm flipH="1">
                    <a:off x="7572205" y="5205187"/>
                    <a:ext cx="79151" cy="79151"/>
                  </a:xfrm>
                  <a:prstGeom prst="ellipse">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dirty="0">
                      <a:solidFill>
                        <a:srgbClr val="000000"/>
                      </a:solidFill>
                      <a:latin typeface="Arial" charset="0"/>
                    </a:endParaRPr>
                  </a:p>
                </p:txBody>
              </p:sp>
              <p:sp>
                <p:nvSpPr>
                  <p:cNvPr id="36" name="Oval 35">
                    <a:extLst>
                      <a:ext uri="{FF2B5EF4-FFF2-40B4-BE49-F238E27FC236}">
                        <a16:creationId xmlns:a16="http://schemas.microsoft.com/office/drawing/2014/main" id="{DD7378AF-C6E4-D972-3F01-2EB45DEAA266}"/>
                      </a:ext>
                    </a:extLst>
                  </p:cNvPr>
                  <p:cNvSpPr/>
                  <p:nvPr/>
                </p:nvSpPr>
                <p:spPr bwMode="auto">
                  <a:xfrm flipH="1">
                    <a:off x="7572205" y="4744330"/>
                    <a:ext cx="79151" cy="79151"/>
                  </a:xfrm>
                  <a:prstGeom prst="ellipse">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grpSp>
          </p:grpSp>
          <p:sp>
            <p:nvSpPr>
              <p:cNvPr id="38" name="TextBox 37">
                <a:extLst>
                  <a:ext uri="{FF2B5EF4-FFF2-40B4-BE49-F238E27FC236}">
                    <a16:creationId xmlns:a16="http://schemas.microsoft.com/office/drawing/2014/main" id="{4DF0FFF0-2A40-F31F-AA4C-7FB12D823CF7}"/>
                  </a:ext>
                </a:extLst>
              </p:cNvPr>
              <p:cNvSpPr txBox="1"/>
              <p:nvPr/>
            </p:nvSpPr>
            <p:spPr>
              <a:xfrm>
                <a:off x="7613378" y="1567350"/>
                <a:ext cx="711199" cy="307777"/>
              </a:xfrm>
              <a:prstGeom prst="rect">
                <a:avLst/>
              </a:prstGeom>
              <a:noFill/>
            </p:spPr>
            <p:txBody>
              <a:bodyPr wrap="square" rtlCol="0">
                <a:spAutoFit/>
              </a:bodyPr>
              <a:lstStyle/>
              <a:p>
                <a:pPr algn="ctr" defTabSz="914377">
                  <a:defRPr/>
                </a:pPr>
                <a:r>
                  <a:rPr lang="en-US" sz="1400" b="1" i="1" dirty="0">
                    <a:solidFill>
                      <a:schemeClr val="tx2"/>
                    </a:solidFill>
                    <a:latin typeface="Arial"/>
                  </a:rPr>
                  <a:t>2019</a:t>
                </a:r>
                <a:endParaRPr lang="en-US" sz="2000" b="1" i="1" dirty="0">
                  <a:solidFill>
                    <a:schemeClr val="tx2"/>
                  </a:solidFill>
                  <a:latin typeface="Arial"/>
                </a:endParaRPr>
              </a:p>
            </p:txBody>
          </p:sp>
          <p:sp>
            <p:nvSpPr>
              <p:cNvPr id="48" name="Oval 47">
                <a:extLst>
                  <a:ext uri="{FF2B5EF4-FFF2-40B4-BE49-F238E27FC236}">
                    <a16:creationId xmlns:a16="http://schemas.microsoft.com/office/drawing/2014/main" id="{B3B93637-D005-4E60-9D0D-F4AE5D78166C}"/>
                  </a:ext>
                </a:extLst>
              </p:cNvPr>
              <p:cNvSpPr/>
              <p:nvPr/>
            </p:nvSpPr>
            <p:spPr bwMode="auto">
              <a:xfrm flipH="1">
                <a:off x="7572206" y="2171134"/>
                <a:ext cx="79151" cy="79151"/>
              </a:xfrm>
              <a:prstGeom prst="ellipse">
                <a:avLst/>
              </a:prstGeom>
              <a:solidFill>
                <a:schemeClr val="bg1"/>
              </a:solidFill>
              <a:ln w="12700" cap="flat" cmpd="sng" algn="ctr">
                <a:solidFill>
                  <a:schemeClr val="tx2"/>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grpSp>
            <p:nvGrpSpPr>
              <p:cNvPr id="52" name="Group 51">
                <a:extLst>
                  <a:ext uri="{FF2B5EF4-FFF2-40B4-BE49-F238E27FC236}">
                    <a16:creationId xmlns:a16="http://schemas.microsoft.com/office/drawing/2014/main" id="{CE25702B-C4E1-4211-BC15-014FD0360FBD}"/>
                  </a:ext>
                </a:extLst>
              </p:cNvPr>
              <p:cNvGrpSpPr/>
              <p:nvPr/>
            </p:nvGrpSpPr>
            <p:grpSpPr>
              <a:xfrm>
                <a:off x="7603207" y="2047706"/>
                <a:ext cx="4005899" cy="530886"/>
                <a:chOff x="7613378" y="3723844"/>
                <a:chExt cx="4005899" cy="530886"/>
              </a:xfrm>
            </p:grpSpPr>
            <p:sp>
              <p:nvSpPr>
                <p:cNvPr id="53" name="TextBox 52">
                  <a:extLst>
                    <a:ext uri="{FF2B5EF4-FFF2-40B4-BE49-F238E27FC236}">
                      <a16:creationId xmlns:a16="http://schemas.microsoft.com/office/drawing/2014/main" id="{BFFAEAC1-69E3-43EA-8AEB-FC50A0BB3DE3}"/>
                    </a:ext>
                  </a:extLst>
                </p:cNvPr>
                <p:cNvSpPr txBox="1"/>
                <p:nvPr/>
              </p:nvSpPr>
              <p:spPr>
                <a:xfrm>
                  <a:off x="7613378" y="3723844"/>
                  <a:ext cx="711199" cy="307777"/>
                </a:xfrm>
                <a:prstGeom prst="rect">
                  <a:avLst/>
                </a:prstGeom>
                <a:noFill/>
              </p:spPr>
              <p:txBody>
                <a:bodyPr wrap="square" rtlCol="0">
                  <a:spAutoFit/>
                </a:bodyPr>
                <a:lstStyle/>
                <a:p>
                  <a:pPr algn="ctr" defTabSz="914377">
                    <a:defRPr/>
                  </a:pPr>
                  <a:r>
                    <a:rPr lang="en-US" sz="1400" b="1" i="1" dirty="0">
                      <a:solidFill>
                        <a:schemeClr val="tx2"/>
                      </a:solidFill>
                      <a:latin typeface="Arial"/>
                    </a:rPr>
                    <a:t>2020</a:t>
                  </a:r>
                  <a:endParaRPr lang="en-US" sz="2000" b="1" i="1" dirty="0">
                    <a:solidFill>
                      <a:schemeClr val="tx2"/>
                    </a:solidFill>
                    <a:latin typeface="Arial"/>
                  </a:endParaRPr>
                </a:p>
              </p:txBody>
            </p:sp>
            <p:sp>
              <p:nvSpPr>
                <p:cNvPr id="54" name="TextBox 53">
                  <a:extLst>
                    <a:ext uri="{FF2B5EF4-FFF2-40B4-BE49-F238E27FC236}">
                      <a16:creationId xmlns:a16="http://schemas.microsoft.com/office/drawing/2014/main" id="{7695D4CB-09E5-427D-B42C-47A691BAAC14}"/>
                    </a:ext>
                  </a:extLst>
                </p:cNvPr>
                <p:cNvSpPr txBox="1"/>
                <p:nvPr/>
              </p:nvSpPr>
              <p:spPr>
                <a:xfrm>
                  <a:off x="7614598" y="3985297"/>
                  <a:ext cx="4004679" cy="269433"/>
                </a:xfrm>
                <a:prstGeom prst="rect">
                  <a:avLst/>
                </a:prstGeom>
                <a:noFill/>
              </p:spPr>
              <p:txBody>
                <a:bodyPr wrap="square" rtlCol="0">
                  <a:spAutoFit/>
                </a:bodyPr>
                <a:lstStyle/>
                <a:p>
                  <a:pPr marL="171450" indent="-171450" defTabSz="914377">
                    <a:buClr>
                      <a:schemeClr val="tx2"/>
                    </a:buClr>
                    <a:buSzPct val="100000"/>
                    <a:buFont typeface="Arial" panose="020B0604020202020204" pitchFamily="34" charset="0"/>
                    <a:buChar char="•"/>
                    <a:defRPr/>
                  </a:pPr>
                  <a:r>
                    <a:rPr lang="en-US" sz="1151" dirty="0">
                      <a:solidFill>
                        <a:srgbClr val="000000"/>
                      </a:solidFill>
                      <a:latin typeface="Arial"/>
                    </a:rPr>
                    <a:t>8 Automations</a:t>
                  </a:r>
                </a:p>
              </p:txBody>
            </p:sp>
          </p:grpSp>
          <p:grpSp>
            <p:nvGrpSpPr>
              <p:cNvPr id="58" name="Group 57">
                <a:extLst>
                  <a:ext uri="{FF2B5EF4-FFF2-40B4-BE49-F238E27FC236}">
                    <a16:creationId xmlns:a16="http://schemas.microsoft.com/office/drawing/2014/main" id="{BC1152AE-8DD3-4271-AD32-67F226569406}"/>
                  </a:ext>
                </a:extLst>
              </p:cNvPr>
              <p:cNvGrpSpPr/>
              <p:nvPr/>
            </p:nvGrpSpPr>
            <p:grpSpPr>
              <a:xfrm>
                <a:off x="7597837" y="2921157"/>
                <a:ext cx="4005899" cy="530886"/>
                <a:chOff x="7613378" y="3723844"/>
                <a:chExt cx="4005899" cy="530886"/>
              </a:xfrm>
            </p:grpSpPr>
            <p:sp>
              <p:nvSpPr>
                <p:cNvPr id="59" name="TextBox 58">
                  <a:extLst>
                    <a:ext uri="{FF2B5EF4-FFF2-40B4-BE49-F238E27FC236}">
                      <a16:creationId xmlns:a16="http://schemas.microsoft.com/office/drawing/2014/main" id="{64F2E5C7-81F1-47C5-93A1-F74C6268B477}"/>
                    </a:ext>
                  </a:extLst>
                </p:cNvPr>
                <p:cNvSpPr txBox="1"/>
                <p:nvPr/>
              </p:nvSpPr>
              <p:spPr>
                <a:xfrm>
                  <a:off x="7613378" y="3723844"/>
                  <a:ext cx="711199" cy="307777"/>
                </a:xfrm>
                <a:prstGeom prst="rect">
                  <a:avLst/>
                </a:prstGeom>
                <a:noFill/>
              </p:spPr>
              <p:txBody>
                <a:bodyPr wrap="square" rtlCol="0">
                  <a:spAutoFit/>
                </a:bodyPr>
                <a:lstStyle/>
                <a:p>
                  <a:pPr algn="ctr" defTabSz="914377">
                    <a:defRPr/>
                  </a:pPr>
                  <a:r>
                    <a:rPr lang="en-US" sz="1400" b="1" i="1" dirty="0">
                      <a:solidFill>
                        <a:schemeClr val="tx2"/>
                      </a:solidFill>
                      <a:latin typeface="Arial"/>
                    </a:rPr>
                    <a:t>2022</a:t>
                  </a:r>
                  <a:endParaRPr lang="en-US" sz="2000" b="1" i="1" dirty="0">
                    <a:solidFill>
                      <a:schemeClr val="tx2"/>
                    </a:solidFill>
                    <a:latin typeface="Arial"/>
                  </a:endParaRPr>
                </a:p>
              </p:txBody>
            </p:sp>
            <p:sp>
              <p:nvSpPr>
                <p:cNvPr id="60" name="TextBox 59">
                  <a:extLst>
                    <a:ext uri="{FF2B5EF4-FFF2-40B4-BE49-F238E27FC236}">
                      <a16:creationId xmlns:a16="http://schemas.microsoft.com/office/drawing/2014/main" id="{9E72DE27-52BC-4AE9-B224-266315546530}"/>
                    </a:ext>
                  </a:extLst>
                </p:cNvPr>
                <p:cNvSpPr txBox="1"/>
                <p:nvPr/>
              </p:nvSpPr>
              <p:spPr>
                <a:xfrm>
                  <a:off x="7614598" y="3985297"/>
                  <a:ext cx="4004679" cy="269433"/>
                </a:xfrm>
                <a:prstGeom prst="rect">
                  <a:avLst/>
                </a:prstGeom>
                <a:noFill/>
              </p:spPr>
              <p:txBody>
                <a:bodyPr wrap="square" rtlCol="0">
                  <a:spAutoFit/>
                </a:bodyPr>
                <a:lstStyle/>
                <a:p>
                  <a:pPr marL="171450" indent="-171450" defTabSz="914377">
                    <a:buClr>
                      <a:schemeClr val="tx2"/>
                    </a:buClr>
                    <a:buSzPct val="100000"/>
                    <a:buFont typeface="Arial" panose="020B0604020202020204" pitchFamily="34" charset="0"/>
                    <a:buChar char="•"/>
                    <a:defRPr/>
                  </a:pPr>
                  <a:r>
                    <a:rPr lang="en-US" sz="1151" dirty="0">
                      <a:solidFill>
                        <a:srgbClr val="000000"/>
                      </a:solidFill>
                      <a:latin typeface="Arial"/>
                    </a:rPr>
                    <a:t>15 Automations</a:t>
                  </a:r>
                </a:p>
              </p:txBody>
            </p:sp>
          </p:grpSp>
        </p:grpSp>
      </p:grpSp>
      <p:sp>
        <p:nvSpPr>
          <p:cNvPr id="10" name="TextBox 9">
            <a:extLst>
              <a:ext uri="{FF2B5EF4-FFF2-40B4-BE49-F238E27FC236}">
                <a16:creationId xmlns:a16="http://schemas.microsoft.com/office/drawing/2014/main" id="{3D25A9AE-397A-B24A-44F6-0A1F0109898E}"/>
              </a:ext>
            </a:extLst>
          </p:cNvPr>
          <p:cNvSpPr txBox="1"/>
          <p:nvPr/>
        </p:nvSpPr>
        <p:spPr>
          <a:xfrm>
            <a:off x="7952121" y="4154209"/>
            <a:ext cx="1233860" cy="307777"/>
          </a:xfrm>
          <a:prstGeom prst="rect">
            <a:avLst/>
          </a:prstGeom>
          <a:noFill/>
        </p:spPr>
        <p:txBody>
          <a:bodyPr wrap="square" rtlCol="0">
            <a:spAutoFit/>
          </a:bodyPr>
          <a:lstStyle/>
          <a:p>
            <a:pPr algn="ctr" defTabSz="914377">
              <a:defRPr/>
            </a:pPr>
            <a:r>
              <a:rPr lang="en-US" sz="1400" b="1" i="1" dirty="0">
                <a:solidFill>
                  <a:schemeClr val="tx2"/>
                </a:solidFill>
                <a:latin typeface="Arial"/>
              </a:rPr>
              <a:t>2023 Q2</a:t>
            </a:r>
            <a:endParaRPr lang="en-US" sz="2000" b="1" i="1" dirty="0">
              <a:solidFill>
                <a:schemeClr val="tx2"/>
              </a:solidFill>
              <a:latin typeface="Arial"/>
            </a:endParaRPr>
          </a:p>
        </p:txBody>
      </p:sp>
      <p:sp>
        <p:nvSpPr>
          <p:cNvPr id="11" name="TextBox 10">
            <a:extLst>
              <a:ext uri="{FF2B5EF4-FFF2-40B4-BE49-F238E27FC236}">
                <a16:creationId xmlns:a16="http://schemas.microsoft.com/office/drawing/2014/main" id="{E6915A9A-427F-9BB2-F68C-9F3D52CA73BF}"/>
              </a:ext>
            </a:extLst>
          </p:cNvPr>
          <p:cNvSpPr txBox="1"/>
          <p:nvPr/>
        </p:nvSpPr>
        <p:spPr>
          <a:xfrm>
            <a:off x="8095845" y="4415662"/>
            <a:ext cx="4004679" cy="269433"/>
          </a:xfrm>
          <a:prstGeom prst="rect">
            <a:avLst/>
          </a:prstGeom>
          <a:noFill/>
        </p:spPr>
        <p:txBody>
          <a:bodyPr wrap="square" rtlCol="0">
            <a:spAutoFit/>
          </a:bodyPr>
          <a:lstStyle/>
          <a:p>
            <a:pPr marL="171450" indent="-171450" defTabSz="914377">
              <a:buClr>
                <a:schemeClr val="tx2"/>
              </a:buClr>
              <a:buSzPct val="100000"/>
              <a:buFont typeface="Arial" panose="020B0604020202020204" pitchFamily="34" charset="0"/>
              <a:buChar char="•"/>
              <a:defRPr/>
            </a:pPr>
            <a:r>
              <a:rPr lang="en-US" sz="1151" dirty="0">
                <a:latin typeface="Arial"/>
              </a:rPr>
              <a:t>19 Automations anticipated</a:t>
            </a:r>
          </a:p>
        </p:txBody>
      </p:sp>
    </p:spTree>
    <p:extLst>
      <p:ext uri="{BB962C8B-B14F-4D97-AF65-F5344CB8AC3E}">
        <p14:creationId xmlns:p14="http://schemas.microsoft.com/office/powerpoint/2010/main" val="37511795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Group 3">
            <a:extLst>
              <a:ext uri="{FF2B5EF4-FFF2-40B4-BE49-F238E27FC236}">
                <a16:creationId xmlns:a16="http://schemas.microsoft.com/office/drawing/2014/main" id="{56941917-82E0-AC9E-5362-66FE3F772AEE}"/>
              </a:ext>
            </a:extLst>
          </p:cNvPr>
          <p:cNvGrpSpPr/>
          <p:nvPr/>
        </p:nvGrpSpPr>
        <p:grpSpPr>
          <a:xfrm>
            <a:off x="6127727" y="4351528"/>
            <a:ext cx="4899825" cy="1893869"/>
            <a:chOff x="6124235" y="4427235"/>
            <a:chExt cx="4899824" cy="1893869"/>
          </a:xfrm>
        </p:grpSpPr>
        <p:cxnSp>
          <p:nvCxnSpPr>
            <p:cNvPr id="189" name="Straight Connector 188">
              <a:extLst>
                <a:ext uri="{FF2B5EF4-FFF2-40B4-BE49-F238E27FC236}">
                  <a16:creationId xmlns:a16="http://schemas.microsoft.com/office/drawing/2014/main" id="{286986B0-E0F0-0117-BCBC-7F49CDDFA2E4}"/>
                </a:ext>
              </a:extLst>
            </p:cNvPr>
            <p:cNvCxnSpPr>
              <a:cxnSpLocks/>
            </p:cNvCxnSpPr>
            <p:nvPr/>
          </p:nvCxnSpPr>
          <p:spPr bwMode="auto">
            <a:xfrm>
              <a:off x="6124235" y="4584765"/>
              <a:ext cx="4899824"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72" name="Shape 113">
              <a:extLst>
                <a:ext uri="{FF2B5EF4-FFF2-40B4-BE49-F238E27FC236}">
                  <a16:creationId xmlns:a16="http://schemas.microsoft.com/office/drawing/2014/main" id="{E95854C6-2186-3DA2-A981-3720C7ADCE0B}"/>
                </a:ext>
              </a:extLst>
            </p:cNvPr>
            <p:cNvSpPr/>
            <p:nvPr/>
          </p:nvSpPr>
          <p:spPr>
            <a:xfrm>
              <a:off x="7429273" y="4778088"/>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AFM</a:t>
              </a:r>
              <a:endParaRPr sz="800" b="1" kern="0">
                <a:solidFill>
                  <a:prstClr val="white"/>
                </a:solidFill>
                <a:latin typeface="Arial"/>
                <a:ea typeface="ＭＳ Ｐゴシック" pitchFamily="50" charset="-128"/>
              </a:endParaRPr>
            </a:p>
          </p:txBody>
        </p:sp>
        <p:sp>
          <p:nvSpPr>
            <p:cNvPr id="74" name="Shape 113">
              <a:extLst>
                <a:ext uri="{FF2B5EF4-FFF2-40B4-BE49-F238E27FC236}">
                  <a16:creationId xmlns:a16="http://schemas.microsoft.com/office/drawing/2014/main" id="{9762CAA5-AB46-21C9-9F60-7F0B1B19CFB5}"/>
                </a:ext>
              </a:extLst>
            </p:cNvPr>
            <p:cNvSpPr/>
            <p:nvPr/>
          </p:nvSpPr>
          <p:spPr>
            <a:xfrm>
              <a:off x="6227003" y="5179539"/>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CMS</a:t>
              </a:r>
              <a:endParaRPr sz="800" b="1" kern="0">
                <a:solidFill>
                  <a:prstClr val="white"/>
                </a:solidFill>
                <a:latin typeface="Arial"/>
                <a:ea typeface="ＭＳ Ｐゴシック" pitchFamily="50" charset="-128"/>
              </a:endParaRPr>
            </a:p>
          </p:txBody>
        </p:sp>
        <p:sp>
          <p:nvSpPr>
            <p:cNvPr id="75" name="Shape 113">
              <a:extLst>
                <a:ext uri="{FF2B5EF4-FFF2-40B4-BE49-F238E27FC236}">
                  <a16:creationId xmlns:a16="http://schemas.microsoft.com/office/drawing/2014/main" id="{FD9E969B-6BFB-5C90-A1BD-F99FA969FA9E}"/>
                </a:ext>
              </a:extLst>
            </p:cNvPr>
            <p:cNvSpPr/>
            <p:nvPr/>
          </p:nvSpPr>
          <p:spPr>
            <a:xfrm>
              <a:off x="8612698" y="5175894"/>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DEAMS</a:t>
              </a:r>
              <a:endParaRPr sz="800" b="1" kern="0">
                <a:solidFill>
                  <a:prstClr val="white"/>
                </a:solidFill>
                <a:latin typeface="Arial"/>
                <a:ea typeface="ＭＳ Ｐゴシック" pitchFamily="50" charset="-128"/>
              </a:endParaRPr>
            </a:p>
          </p:txBody>
        </p:sp>
        <p:sp>
          <p:nvSpPr>
            <p:cNvPr id="76" name="Shape 113">
              <a:extLst>
                <a:ext uri="{FF2B5EF4-FFF2-40B4-BE49-F238E27FC236}">
                  <a16:creationId xmlns:a16="http://schemas.microsoft.com/office/drawing/2014/main" id="{6755854D-4D83-CE38-94A1-06812A823204}"/>
                </a:ext>
              </a:extLst>
            </p:cNvPr>
            <p:cNvSpPr/>
            <p:nvPr/>
          </p:nvSpPr>
          <p:spPr>
            <a:xfrm>
              <a:off x="6227003" y="5584059"/>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DTS</a:t>
              </a:r>
              <a:endParaRPr sz="800" b="1" kern="0">
                <a:solidFill>
                  <a:prstClr val="white"/>
                </a:solidFill>
                <a:latin typeface="Arial"/>
                <a:ea typeface="ＭＳ Ｐゴシック" pitchFamily="50" charset="-128"/>
              </a:endParaRPr>
            </a:p>
          </p:txBody>
        </p:sp>
        <p:sp>
          <p:nvSpPr>
            <p:cNvPr id="86" name="Shape 113">
              <a:extLst>
                <a:ext uri="{FF2B5EF4-FFF2-40B4-BE49-F238E27FC236}">
                  <a16:creationId xmlns:a16="http://schemas.microsoft.com/office/drawing/2014/main" id="{6976D267-236A-07C6-B2EE-5CD9527BEA5B}"/>
                </a:ext>
              </a:extLst>
            </p:cNvPr>
            <p:cNvSpPr/>
            <p:nvPr/>
          </p:nvSpPr>
          <p:spPr>
            <a:xfrm>
              <a:off x="8615266" y="5956059"/>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MOCAS</a:t>
              </a:r>
              <a:endParaRPr sz="800" b="1" kern="0">
                <a:solidFill>
                  <a:prstClr val="white"/>
                </a:solidFill>
                <a:latin typeface="Arial"/>
                <a:ea typeface="ＭＳ Ｐゴシック" pitchFamily="50" charset="-128"/>
              </a:endParaRPr>
            </a:p>
          </p:txBody>
        </p:sp>
        <p:sp>
          <p:nvSpPr>
            <p:cNvPr id="87" name="Shape 113">
              <a:extLst>
                <a:ext uri="{FF2B5EF4-FFF2-40B4-BE49-F238E27FC236}">
                  <a16:creationId xmlns:a16="http://schemas.microsoft.com/office/drawing/2014/main" id="{D8D71A5B-8020-92CF-C23B-A16A98B46D0C}"/>
                </a:ext>
              </a:extLst>
            </p:cNvPr>
            <p:cNvSpPr/>
            <p:nvPr/>
          </p:nvSpPr>
          <p:spPr>
            <a:xfrm>
              <a:off x="8612698" y="5586333"/>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FMWF</a:t>
              </a:r>
              <a:endParaRPr sz="800" b="1" kern="0">
                <a:solidFill>
                  <a:prstClr val="white"/>
                </a:solidFill>
                <a:latin typeface="Arial"/>
                <a:ea typeface="ＭＳ Ｐゴシック" pitchFamily="50" charset="-128"/>
              </a:endParaRPr>
            </a:p>
          </p:txBody>
        </p:sp>
        <p:sp>
          <p:nvSpPr>
            <p:cNvPr id="88" name="Shape 113">
              <a:extLst>
                <a:ext uri="{FF2B5EF4-FFF2-40B4-BE49-F238E27FC236}">
                  <a16:creationId xmlns:a16="http://schemas.microsoft.com/office/drawing/2014/main" id="{D13549D7-5295-7BB7-288F-2ACC7101EF64}"/>
                </a:ext>
              </a:extLst>
            </p:cNvPr>
            <p:cNvSpPr/>
            <p:nvPr/>
          </p:nvSpPr>
          <p:spPr>
            <a:xfrm>
              <a:off x="6223372" y="5959028"/>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JOCAS II</a:t>
              </a:r>
              <a:endParaRPr sz="800" b="1" kern="0">
                <a:solidFill>
                  <a:prstClr val="white"/>
                </a:solidFill>
                <a:latin typeface="Arial"/>
                <a:ea typeface="ＭＳ Ｐゴシック" pitchFamily="50" charset="-128"/>
              </a:endParaRPr>
            </a:p>
          </p:txBody>
        </p:sp>
        <p:sp>
          <p:nvSpPr>
            <p:cNvPr id="90" name="Shape 113">
              <a:extLst>
                <a:ext uri="{FF2B5EF4-FFF2-40B4-BE49-F238E27FC236}">
                  <a16:creationId xmlns:a16="http://schemas.microsoft.com/office/drawing/2014/main" id="{AFBE2AC4-3164-7316-7319-A1ACBE0DB2CA}"/>
                </a:ext>
              </a:extLst>
            </p:cNvPr>
            <p:cNvSpPr/>
            <p:nvPr/>
          </p:nvSpPr>
          <p:spPr>
            <a:xfrm>
              <a:off x="8612698" y="4773023"/>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Citi Bank Manager</a:t>
              </a:r>
              <a:endParaRPr sz="800" b="1" kern="0">
                <a:solidFill>
                  <a:prstClr val="white"/>
                </a:solidFill>
                <a:latin typeface="Arial"/>
                <a:ea typeface="ＭＳ Ｐゴシック" pitchFamily="50" charset="-128"/>
              </a:endParaRPr>
            </a:p>
          </p:txBody>
        </p:sp>
        <p:sp>
          <p:nvSpPr>
            <p:cNvPr id="91" name="Shape 113">
              <a:extLst>
                <a:ext uri="{FF2B5EF4-FFF2-40B4-BE49-F238E27FC236}">
                  <a16:creationId xmlns:a16="http://schemas.microsoft.com/office/drawing/2014/main" id="{53F9F04F-79F4-79CF-E2F5-020C6678A47E}"/>
                </a:ext>
              </a:extLst>
            </p:cNvPr>
            <p:cNvSpPr/>
            <p:nvPr/>
          </p:nvSpPr>
          <p:spPr>
            <a:xfrm>
              <a:off x="7431046" y="5177649"/>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CRIS</a:t>
              </a:r>
              <a:endParaRPr sz="800" b="1" kern="0">
                <a:solidFill>
                  <a:prstClr val="white"/>
                </a:solidFill>
                <a:latin typeface="Arial"/>
                <a:ea typeface="ＭＳ Ｐゴシック" pitchFamily="50" charset="-128"/>
              </a:endParaRPr>
            </a:p>
          </p:txBody>
        </p:sp>
        <p:sp>
          <p:nvSpPr>
            <p:cNvPr id="92" name="Shape 113">
              <a:extLst>
                <a:ext uri="{FF2B5EF4-FFF2-40B4-BE49-F238E27FC236}">
                  <a16:creationId xmlns:a16="http://schemas.microsoft.com/office/drawing/2014/main" id="{92897F6A-B94B-C664-2EC0-29551243F3D8}"/>
                </a:ext>
              </a:extLst>
            </p:cNvPr>
            <p:cNvSpPr/>
            <p:nvPr/>
          </p:nvSpPr>
          <p:spPr>
            <a:xfrm>
              <a:off x="9807374" y="5175894"/>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DMJS</a:t>
              </a:r>
              <a:endParaRPr sz="800" b="1" kern="0">
                <a:solidFill>
                  <a:prstClr val="white"/>
                </a:solidFill>
                <a:latin typeface="Arial"/>
                <a:ea typeface="ＭＳ Ｐゴシック" pitchFamily="50" charset="-128"/>
              </a:endParaRPr>
            </a:p>
          </p:txBody>
        </p:sp>
        <p:sp>
          <p:nvSpPr>
            <p:cNvPr id="93" name="Shape 113">
              <a:extLst>
                <a:ext uri="{FF2B5EF4-FFF2-40B4-BE49-F238E27FC236}">
                  <a16:creationId xmlns:a16="http://schemas.microsoft.com/office/drawing/2014/main" id="{38C8D317-8DF1-2E82-BB90-427A377F14A1}"/>
                </a:ext>
              </a:extLst>
            </p:cNvPr>
            <p:cNvSpPr/>
            <p:nvPr/>
          </p:nvSpPr>
          <p:spPr>
            <a:xfrm>
              <a:off x="7431046" y="5585031"/>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FMSuite</a:t>
              </a:r>
              <a:endParaRPr sz="800" b="1" kern="0">
                <a:solidFill>
                  <a:prstClr val="white"/>
                </a:solidFill>
                <a:latin typeface="Arial"/>
                <a:ea typeface="ＭＳ Ｐゴシック" pitchFamily="50" charset="-128"/>
              </a:endParaRPr>
            </a:p>
          </p:txBody>
        </p:sp>
        <p:sp>
          <p:nvSpPr>
            <p:cNvPr id="94" name="Shape 113">
              <a:extLst>
                <a:ext uri="{FF2B5EF4-FFF2-40B4-BE49-F238E27FC236}">
                  <a16:creationId xmlns:a16="http://schemas.microsoft.com/office/drawing/2014/main" id="{FDA26C7E-D9C0-D441-3404-18189D12A0E4}"/>
                </a:ext>
              </a:extLst>
            </p:cNvPr>
            <p:cNvSpPr/>
            <p:nvPr/>
          </p:nvSpPr>
          <p:spPr>
            <a:xfrm>
              <a:off x="9820231" y="5956185"/>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WebDMO</a:t>
              </a:r>
              <a:endParaRPr sz="800" b="1" kern="0">
                <a:solidFill>
                  <a:prstClr val="white"/>
                </a:solidFill>
                <a:latin typeface="Arial"/>
                <a:ea typeface="ＭＳ Ｐゴシック" pitchFamily="50" charset="-128"/>
              </a:endParaRPr>
            </a:p>
          </p:txBody>
        </p:sp>
        <p:sp>
          <p:nvSpPr>
            <p:cNvPr id="95" name="Shape 113">
              <a:extLst>
                <a:ext uri="{FF2B5EF4-FFF2-40B4-BE49-F238E27FC236}">
                  <a16:creationId xmlns:a16="http://schemas.microsoft.com/office/drawing/2014/main" id="{6CB016F7-6E85-CF14-DB3A-F9FC2AC89DAD}"/>
                </a:ext>
              </a:extLst>
            </p:cNvPr>
            <p:cNvSpPr/>
            <p:nvPr/>
          </p:nvSpPr>
          <p:spPr>
            <a:xfrm>
              <a:off x="9817748" y="5569033"/>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GAFS-R</a:t>
              </a:r>
              <a:endParaRPr sz="800" b="1" kern="0">
                <a:solidFill>
                  <a:prstClr val="white"/>
                </a:solidFill>
                <a:latin typeface="Arial"/>
                <a:ea typeface="ＭＳ Ｐゴシック" pitchFamily="50" charset="-128"/>
              </a:endParaRPr>
            </a:p>
          </p:txBody>
        </p:sp>
        <p:sp>
          <p:nvSpPr>
            <p:cNvPr id="96" name="Shape 113">
              <a:extLst>
                <a:ext uri="{FF2B5EF4-FFF2-40B4-BE49-F238E27FC236}">
                  <a16:creationId xmlns:a16="http://schemas.microsoft.com/office/drawing/2014/main" id="{6B7DBD73-4D71-86AF-E4CC-A4C30A1FA626}"/>
                </a:ext>
              </a:extLst>
            </p:cNvPr>
            <p:cNvSpPr/>
            <p:nvPr/>
          </p:nvSpPr>
          <p:spPr>
            <a:xfrm>
              <a:off x="7429273" y="5957624"/>
              <a:ext cx="1103553" cy="289494"/>
            </a:xfrm>
            <a:prstGeom prst="rect">
              <a:avLst/>
            </a:prstGeom>
            <a:solidFill>
              <a:schemeClr val="tx2"/>
            </a:solidFill>
            <a:ln w="12700" algn="ctr">
              <a:noFill/>
              <a:miter lim="800000"/>
              <a:headEnd type="none" w="sm" len="sm"/>
              <a:tailEnd/>
            </a:ln>
            <a:extLst>
              <a:ext uri="{C572A759-6A51-4108-AA02-DFA0A04FC94B}">
                <ma14:wrappingTextBoxFlag xmlns="" xmlns:ma14="http://schemas.microsoft.com/office/mac/drawingml/2011/main" val="1"/>
              </a:ext>
            </a:extLst>
          </p:spPr>
          <p:txBody>
            <a:bodyPr wrap="square" lIns="66675" tIns="66675" rIns="66675" bIns="66675" anchor="ctr">
              <a:noAutofit/>
            </a:bodyPr>
            <a:lstStyle/>
            <a:p>
              <a:pPr algn="ctr" defTabSz="914460">
                <a:defRPr/>
              </a:pPr>
              <a:r>
                <a:rPr lang="en-US" sz="800" b="1" kern="0">
                  <a:solidFill>
                    <a:prstClr val="white"/>
                  </a:solidFill>
                  <a:latin typeface="Arial"/>
                  <a:ea typeface="ＭＳ Ｐゴシック" pitchFamily="50" charset="-128"/>
                </a:rPr>
                <a:t>LeaveWeb</a:t>
              </a:r>
              <a:endParaRPr sz="800" b="1" kern="0">
                <a:solidFill>
                  <a:prstClr val="white"/>
                </a:solidFill>
                <a:latin typeface="Arial"/>
                <a:ea typeface="ＭＳ Ｐゴシック" pitchFamily="50" charset="-128"/>
              </a:endParaRPr>
            </a:p>
          </p:txBody>
        </p:sp>
        <p:sp>
          <p:nvSpPr>
            <p:cNvPr id="137" name="TextBox 136">
              <a:extLst>
                <a:ext uri="{FF2B5EF4-FFF2-40B4-BE49-F238E27FC236}">
                  <a16:creationId xmlns:a16="http://schemas.microsoft.com/office/drawing/2014/main" id="{8AE7B8D3-5B1E-3A4A-FAFB-1512EBA3E91A}"/>
                </a:ext>
              </a:extLst>
            </p:cNvPr>
            <p:cNvSpPr txBox="1"/>
            <p:nvPr/>
          </p:nvSpPr>
          <p:spPr>
            <a:xfrm>
              <a:off x="7284345" y="4427235"/>
              <a:ext cx="2585248" cy="323165"/>
            </a:xfrm>
            <a:prstGeom prst="rect">
              <a:avLst/>
            </a:prstGeom>
            <a:solidFill>
              <a:sysClr val="window" lastClr="FFFFFF"/>
            </a:solidFill>
          </p:spPr>
          <p:txBody>
            <a:bodyPr wrap="square" lIns="0" rIns="0" rtlCol="0">
              <a:spAutoFit/>
            </a:bodyPr>
            <a:lstStyle>
              <a:defPPr>
                <a:defRPr lang="en-US"/>
              </a:defPPr>
              <a:lvl1pPr algn="ctr" defTabSz="914482" eaLnBrk="0" fontAlgn="base" hangingPunct="0">
                <a:spcBef>
                  <a:spcPct val="0"/>
                </a:spcBef>
                <a:spcAft>
                  <a:spcPct val="0"/>
                </a:spcAft>
                <a:defRPr sz="1500" b="1" kern="0">
                  <a:solidFill>
                    <a:srgbClr val="151C77"/>
                  </a:solidFill>
                  <a:ea typeface="Verdana" panose="020B0604030504040204" pitchFamily="34" charset="0"/>
                  <a:cs typeface="Verdana" panose="020B0604030504040204" pitchFamily="34" charset="0"/>
                </a:defRPr>
              </a:lvl1pPr>
            </a:lstStyle>
            <a:p>
              <a:pPr defTabSz="914460">
                <a:defRPr/>
              </a:pPr>
              <a:r>
                <a:rPr lang="en-US" dirty="0">
                  <a:solidFill>
                    <a:schemeClr val="tx2"/>
                  </a:solidFill>
                  <a:latin typeface="Arial"/>
                </a:rPr>
                <a:t>Enterprise FM Systems</a:t>
              </a:r>
            </a:p>
          </p:txBody>
        </p:sp>
        <p:cxnSp>
          <p:nvCxnSpPr>
            <p:cNvPr id="185" name="Straight Connector 184">
              <a:extLst>
                <a:ext uri="{FF2B5EF4-FFF2-40B4-BE49-F238E27FC236}">
                  <a16:creationId xmlns:a16="http://schemas.microsoft.com/office/drawing/2014/main" id="{53AF7F4B-8EAD-5510-E392-6FFF822510A2}"/>
                </a:ext>
              </a:extLst>
            </p:cNvPr>
            <p:cNvCxnSpPr>
              <a:cxnSpLocks/>
            </p:cNvCxnSpPr>
            <p:nvPr/>
          </p:nvCxnSpPr>
          <p:spPr bwMode="auto">
            <a:xfrm>
              <a:off x="11024059" y="4578059"/>
              <a:ext cx="0" cy="1743045"/>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92" name="Straight Connector 191">
              <a:extLst>
                <a:ext uri="{FF2B5EF4-FFF2-40B4-BE49-F238E27FC236}">
                  <a16:creationId xmlns:a16="http://schemas.microsoft.com/office/drawing/2014/main" id="{B3FEBA31-A397-027B-2FA4-43CFA5D152C3}"/>
                </a:ext>
              </a:extLst>
            </p:cNvPr>
            <p:cNvCxnSpPr>
              <a:cxnSpLocks/>
            </p:cNvCxnSpPr>
            <p:nvPr/>
          </p:nvCxnSpPr>
          <p:spPr bwMode="auto">
            <a:xfrm>
              <a:off x="6129881" y="4586241"/>
              <a:ext cx="0" cy="173486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93" name="Straight Connector 192">
              <a:extLst>
                <a:ext uri="{FF2B5EF4-FFF2-40B4-BE49-F238E27FC236}">
                  <a16:creationId xmlns:a16="http://schemas.microsoft.com/office/drawing/2014/main" id="{5A272A78-96E7-E2C5-A867-E279DEF4FB4B}"/>
                </a:ext>
              </a:extLst>
            </p:cNvPr>
            <p:cNvCxnSpPr>
              <a:cxnSpLocks/>
            </p:cNvCxnSpPr>
            <p:nvPr/>
          </p:nvCxnSpPr>
          <p:spPr bwMode="auto">
            <a:xfrm>
              <a:off x="6129881" y="6316020"/>
              <a:ext cx="4894178"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grpSp>
      <p:grpSp>
        <p:nvGrpSpPr>
          <p:cNvPr id="5" name="Group 4">
            <a:extLst>
              <a:ext uri="{FF2B5EF4-FFF2-40B4-BE49-F238E27FC236}">
                <a16:creationId xmlns:a16="http://schemas.microsoft.com/office/drawing/2014/main" id="{01350128-CC58-7134-BE43-C02127A92122}"/>
              </a:ext>
            </a:extLst>
          </p:cNvPr>
          <p:cNvGrpSpPr/>
          <p:nvPr/>
        </p:nvGrpSpPr>
        <p:grpSpPr>
          <a:xfrm>
            <a:off x="1167941" y="4361801"/>
            <a:ext cx="4829144" cy="1892852"/>
            <a:chOff x="1167941" y="4431069"/>
            <a:chExt cx="4829144" cy="1892852"/>
          </a:xfrm>
        </p:grpSpPr>
        <p:cxnSp>
          <p:nvCxnSpPr>
            <p:cNvPr id="208" name="Straight Connector 207">
              <a:extLst>
                <a:ext uri="{FF2B5EF4-FFF2-40B4-BE49-F238E27FC236}">
                  <a16:creationId xmlns:a16="http://schemas.microsoft.com/office/drawing/2014/main" id="{FFA2A746-C716-717D-6755-80C34665BFBD}"/>
                </a:ext>
              </a:extLst>
            </p:cNvPr>
            <p:cNvCxnSpPr>
              <a:cxnSpLocks/>
            </p:cNvCxnSpPr>
            <p:nvPr/>
          </p:nvCxnSpPr>
          <p:spPr bwMode="auto">
            <a:xfrm>
              <a:off x="1201486" y="4575339"/>
              <a:ext cx="4795599" cy="5975"/>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7" name="Freeform 711">
              <a:extLst>
                <a:ext uri="{FF2B5EF4-FFF2-40B4-BE49-F238E27FC236}">
                  <a16:creationId xmlns:a16="http://schemas.microsoft.com/office/drawing/2014/main" id="{3AAB525D-0668-1D66-AB4A-E45DA15B0C4D}"/>
                </a:ext>
              </a:extLst>
            </p:cNvPr>
            <p:cNvSpPr>
              <a:spLocks/>
            </p:cNvSpPr>
            <p:nvPr/>
          </p:nvSpPr>
          <p:spPr bwMode="auto">
            <a:xfrm>
              <a:off x="2322156" y="4898482"/>
              <a:ext cx="186846" cy="89018"/>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8" name="Freeform 712">
              <a:extLst>
                <a:ext uri="{FF2B5EF4-FFF2-40B4-BE49-F238E27FC236}">
                  <a16:creationId xmlns:a16="http://schemas.microsoft.com/office/drawing/2014/main" id="{0EF995EB-6460-E026-A06D-5D2CE731FA3A}"/>
                </a:ext>
              </a:extLst>
            </p:cNvPr>
            <p:cNvSpPr>
              <a:spLocks/>
            </p:cNvSpPr>
            <p:nvPr/>
          </p:nvSpPr>
          <p:spPr bwMode="auto">
            <a:xfrm>
              <a:off x="2336754" y="5038963"/>
              <a:ext cx="18977" cy="20864"/>
            </a:xfrm>
            <a:custGeom>
              <a:avLst/>
              <a:gdLst>
                <a:gd name="T0" fmla="*/ 17 w 20"/>
                <a:gd name="T1" fmla="*/ 19 h 22"/>
                <a:gd name="T2" fmla="*/ 20 w 20"/>
                <a:gd name="T3" fmla="*/ 11 h 22"/>
                <a:gd name="T4" fmla="*/ 17 w 20"/>
                <a:gd name="T5" fmla="*/ 2 h 22"/>
                <a:gd name="T6" fmla="*/ 8 w 20"/>
                <a:gd name="T7" fmla="*/ 0 h 22"/>
                <a:gd name="T8" fmla="*/ 0 w 20"/>
                <a:gd name="T9" fmla="*/ 0 h 22"/>
                <a:gd name="T10" fmla="*/ 0 w 20"/>
                <a:gd name="T11" fmla="*/ 22 h 22"/>
                <a:gd name="T12" fmla="*/ 6 w 20"/>
                <a:gd name="T13" fmla="*/ 22 h 22"/>
                <a:gd name="T14" fmla="*/ 17 w 20"/>
                <a:gd name="T15" fmla="*/ 19 h 2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0" h="22">
                  <a:moveTo>
                    <a:pt x="17" y="19"/>
                  </a:moveTo>
                  <a:cubicBezTo>
                    <a:pt x="19" y="17"/>
                    <a:pt x="20" y="14"/>
                    <a:pt x="20" y="11"/>
                  </a:cubicBezTo>
                  <a:cubicBezTo>
                    <a:pt x="20" y="7"/>
                    <a:pt x="19" y="4"/>
                    <a:pt x="17" y="2"/>
                  </a:cubicBezTo>
                  <a:cubicBezTo>
                    <a:pt x="15" y="1"/>
                    <a:pt x="12" y="0"/>
                    <a:pt x="8" y="0"/>
                  </a:cubicBezTo>
                  <a:cubicBezTo>
                    <a:pt x="0" y="0"/>
                    <a:pt x="0" y="0"/>
                    <a:pt x="0" y="0"/>
                  </a:cubicBezTo>
                  <a:cubicBezTo>
                    <a:pt x="0" y="22"/>
                    <a:pt x="0" y="22"/>
                    <a:pt x="0" y="22"/>
                  </a:cubicBezTo>
                  <a:cubicBezTo>
                    <a:pt x="6" y="22"/>
                    <a:pt x="6" y="22"/>
                    <a:pt x="6" y="22"/>
                  </a:cubicBezTo>
                  <a:cubicBezTo>
                    <a:pt x="11" y="22"/>
                    <a:pt x="14" y="21"/>
                    <a:pt x="17" y="19"/>
                  </a:cubicBezTo>
                  <a:close/>
                </a:path>
              </a:pathLst>
            </a:custGeom>
            <a:solidFill>
              <a:srgbClr val="151C7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9" name="Rectangle 713">
              <a:extLst>
                <a:ext uri="{FF2B5EF4-FFF2-40B4-BE49-F238E27FC236}">
                  <a16:creationId xmlns:a16="http://schemas.microsoft.com/office/drawing/2014/main" id="{24BABFDF-D415-6D54-9C5A-2CD4AA110EF6}"/>
                </a:ext>
              </a:extLst>
            </p:cNvPr>
            <p:cNvSpPr>
              <a:spLocks noChangeArrowheads="1"/>
            </p:cNvSpPr>
            <p:nvPr/>
          </p:nvSpPr>
          <p:spPr bwMode="auto">
            <a:xfrm>
              <a:off x="2322156" y="5134936"/>
              <a:ext cx="186846" cy="19473"/>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0" name="Freeform 714">
              <a:extLst>
                <a:ext uri="{FF2B5EF4-FFF2-40B4-BE49-F238E27FC236}">
                  <a16:creationId xmlns:a16="http://schemas.microsoft.com/office/drawing/2014/main" id="{45B4F39C-F2D9-D24B-9079-C33878A59CA3}"/>
                </a:ext>
              </a:extLst>
            </p:cNvPr>
            <p:cNvSpPr>
              <a:spLocks/>
            </p:cNvSpPr>
            <p:nvPr/>
          </p:nvSpPr>
          <p:spPr bwMode="auto">
            <a:xfrm>
              <a:off x="2399522" y="5038963"/>
              <a:ext cx="27735" cy="44509"/>
            </a:xfrm>
            <a:custGeom>
              <a:avLst/>
              <a:gdLst>
                <a:gd name="T0" fmla="*/ 29 w 29"/>
                <a:gd name="T1" fmla="*/ 24 h 48"/>
                <a:gd name="T2" fmla="*/ 8 w 29"/>
                <a:gd name="T3" fmla="*/ 0 h 48"/>
                <a:gd name="T4" fmla="*/ 0 w 29"/>
                <a:gd name="T5" fmla="*/ 0 h 48"/>
                <a:gd name="T6" fmla="*/ 0 w 29"/>
                <a:gd name="T7" fmla="*/ 48 h 48"/>
                <a:gd name="T8" fmla="*/ 6 w 29"/>
                <a:gd name="T9" fmla="*/ 48 h 48"/>
                <a:gd name="T10" fmla="*/ 29 w 29"/>
                <a:gd name="T11" fmla="*/ 24 h 48"/>
              </a:gdLst>
              <a:ahLst/>
              <a:cxnLst>
                <a:cxn ang="0">
                  <a:pos x="T0" y="T1"/>
                </a:cxn>
                <a:cxn ang="0">
                  <a:pos x="T2" y="T3"/>
                </a:cxn>
                <a:cxn ang="0">
                  <a:pos x="T4" y="T5"/>
                </a:cxn>
                <a:cxn ang="0">
                  <a:pos x="T6" y="T7"/>
                </a:cxn>
                <a:cxn ang="0">
                  <a:pos x="T8" y="T9"/>
                </a:cxn>
                <a:cxn ang="0">
                  <a:pos x="T10" y="T11"/>
                </a:cxn>
              </a:cxnLst>
              <a:rect l="0" t="0" r="r" b="b"/>
              <a:pathLst>
                <a:path w="29" h="48">
                  <a:moveTo>
                    <a:pt x="29" y="24"/>
                  </a:moveTo>
                  <a:cubicBezTo>
                    <a:pt x="29" y="8"/>
                    <a:pt x="22" y="0"/>
                    <a:pt x="8" y="0"/>
                  </a:cubicBezTo>
                  <a:cubicBezTo>
                    <a:pt x="0" y="0"/>
                    <a:pt x="0" y="0"/>
                    <a:pt x="0" y="0"/>
                  </a:cubicBezTo>
                  <a:cubicBezTo>
                    <a:pt x="0" y="48"/>
                    <a:pt x="0" y="48"/>
                    <a:pt x="0" y="48"/>
                  </a:cubicBezTo>
                  <a:cubicBezTo>
                    <a:pt x="6" y="48"/>
                    <a:pt x="6" y="48"/>
                    <a:pt x="6" y="48"/>
                  </a:cubicBezTo>
                  <a:cubicBezTo>
                    <a:pt x="22" y="48"/>
                    <a:pt x="29" y="40"/>
                    <a:pt x="29" y="24"/>
                  </a:cubicBezTo>
                  <a:close/>
                </a:path>
              </a:pathLst>
            </a:custGeom>
            <a:solidFill>
              <a:srgbClr val="151C77"/>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1" name="Freeform 715">
              <a:extLst>
                <a:ext uri="{FF2B5EF4-FFF2-40B4-BE49-F238E27FC236}">
                  <a16:creationId xmlns:a16="http://schemas.microsoft.com/office/drawing/2014/main" id="{99A44510-EF70-6477-E4B2-3679BFE5DC64}"/>
                </a:ext>
              </a:extLst>
            </p:cNvPr>
            <p:cNvSpPr>
              <a:spLocks noEditPoints="1"/>
            </p:cNvSpPr>
            <p:nvPr/>
          </p:nvSpPr>
          <p:spPr bwMode="auto">
            <a:xfrm>
              <a:off x="2167424" y="4789991"/>
              <a:ext cx="496311" cy="474299"/>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05 w 512"/>
                <a:gd name="T11" fmla="*/ 362 h 512"/>
                <a:gd name="T12" fmla="*/ 394 w 512"/>
                <a:gd name="T13" fmla="*/ 373 h 512"/>
                <a:gd name="T14" fmla="*/ 373 w 512"/>
                <a:gd name="T15" fmla="*/ 373 h 512"/>
                <a:gd name="T16" fmla="*/ 373 w 512"/>
                <a:gd name="T17" fmla="*/ 405 h 512"/>
                <a:gd name="T18" fmla="*/ 362 w 512"/>
                <a:gd name="T19" fmla="*/ 416 h 512"/>
                <a:gd name="T20" fmla="*/ 149 w 512"/>
                <a:gd name="T21" fmla="*/ 416 h 512"/>
                <a:gd name="T22" fmla="*/ 138 w 512"/>
                <a:gd name="T23" fmla="*/ 405 h 512"/>
                <a:gd name="T24" fmla="*/ 138 w 512"/>
                <a:gd name="T25" fmla="*/ 373 h 512"/>
                <a:gd name="T26" fmla="*/ 117 w 512"/>
                <a:gd name="T27" fmla="*/ 373 h 512"/>
                <a:gd name="T28" fmla="*/ 106 w 512"/>
                <a:gd name="T29" fmla="*/ 362 h 512"/>
                <a:gd name="T30" fmla="*/ 106 w 512"/>
                <a:gd name="T31" fmla="*/ 224 h 512"/>
                <a:gd name="T32" fmla="*/ 117 w 512"/>
                <a:gd name="T33" fmla="*/ 213 h 512"/>
                <a:gd name="T34" fmla="*/ 138 w 512"/>
                <a:gd name="T35" fmla="*/ 213 h 512"/>
                <a:gd name="T36" fmla="*/ 138 w 512"/>
                <a:gd name="T37" fmla="*/ 106 h 512"/>
                <a:gd name="T38" fmla="*/ 149 w 512"/>
                <a:gd name="T39" fmla="*/ 96 h 512"/>
                <a:gd name="T40" fmla="*/ 288 w 512"/>
                <a:gd name="T41" fmla="*/ 96 h 512"/>
                <a:gd name="T42" fmla="*/ 292 w 512"/>
                <a:gd name="T43" fmla="*/ 96 h 512"/>
                <a:gd name="T44" fmla="*/ 295 w 512"/>
                <a:gd name="T45" fmla="*/ 99 h 512"/>
                <a:gd name="T46" fmla="*/ 370 w 512"/>
                <a:gd name="T47" fmla="*/ 173 h 512"/>
                <a:gd name="T48" fmla="*/ 372 w 512"/>
                <a:gd name="T49" fmla="*/ 177 h 512"/>
                <a:gd name="T50" fmla="*/ 373 w 512"/>
                <a:gd name="T51" fmla="*/ 181 h 512"/>
                <a:gd name="T52" fmla="*/ 373 w 512"/>
                <a:gd name="T53" fmla="*/ 213 h 512"/>
                <a:gd name="T54" fmla="*/ 394 w 512"/>
                <a:gd name="T55" fmla="*/ 213 h 512"/>
                <a:gd name="T56" fmla="*/ 405 w 512"/>
                <a:gd name="T57" fmla="*/ 224 h 512"/>
                <a:gd name="T58" fmla="*/ 405 w 512"/>
                <a:gd name="T59" fmla="*/ 3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405" y="362"/>
                  </a:moveTo>
                  <a:cubicBezTo>
                    <a:pt x="405" y="368"/>
                    <a:pt x="400" y="373"/>
                    <a:pt x="394" y="373"/>
                  </a:cubicBezTo>
                  <a:cubicBezTo>
                    <a:pt x="373" y="373"/>
                    <a:pt x="373" y="373"/>
                    <a:pt x="373" y="373"/>
                  </a:cubicBezTo>
                  <a:cubicBezTo>
                    <a:pt x="373" y="405"/>
                    <a:pt x="373" y="405"/>
                    <a:pt x="373" y="405"/>
                  </a:cubicBezTo>
                  <a:cubicBezTo>
                    <a:pt x="373" y="411"/>
                    <a:pt x="368" y="416"/>
                    <a:pt x="362" y="416"/>
                  </a:cubicBezTo>
                  <a:cubicBezTo>
                    <a:pt x="149" y="416"/>
                    <a:pt x="149" y="416"/>
                    <a:pt x="149" y="416"/>
                  </a:cubicBezTo>
                  <a:cubicBezTo>
                    <a:pt x="143" y="416"/>
                    <a:pt x="138" y="411"/>
                    <a:pt x="138" y="405"/>
                  </a:cubicBezTo>
                  <a:cubicBezTo>
                    <a:pt x="138" y="373"/>
                    <a:pt x="138" y="373"/>
                    <a:pt x="138" y="373"/>
                  </a:cubicBezTo>
                  <a:cubicBezTo>
                    <a:pt x="117" y="373"/>
                    <a:pt x="117" y="373"/>
                    <a:pt x="117" y="373"/>
                  </a:cubicBezTo>
                  <a:cubicBezTo>
                    <a:pt x="111" y="373"/>
                    <a:pt x="106" y="368"/>
                    <a:pt x="106" y="362"/>
                  </a:cubicBezTo>
                  <a:cubicBezTo>
                    <a:pt x="106" y="224"/>
                    <a:pt x="106" y="224"/>
                    <a:pt x="106" y="224"/>
                  </a:cubicBezTo>
                  <a:cubicBezTo>
                    <a:pt x="106" y="218"/>
                    <a:pt x="111" y="213"/>
                    <a:pt x="117" y="213"/>
                  </a:cubicBezTo>
                  <a:cubicBezTo>
                    <a:pt x="138" y="213"/>
                    <a:pt x="138" y="213"/>
                    <a:pt x="138" y="213"/>
                  </a:cubicBezTo>
                  <a:cubicBezTo>
                    <a:pt x="138" y="106"/>
                    <a:pt x="138" y="106"/>
                    <a:pt x="138" y="106"/>
                  </a:cubicBezTo>
                  <a:cubicBezTo>
                    <a:pt x="138" y="100"/>
                    <a:pt x="143" y="96"/>
                    <a:pt x="149" y="96"/>
                  </a:cubicBezTo>
                  <a:cubicBezTo>
                    <a:pt x="288" y="96"/>
                    <a:pt x="288" y="96"/>
                    <a:pt x="288" y="96"/>
                  </a:cubicBezTo>
                  <a:cubicBezTo>
                    <a:pt x="289" y="96"/>
                    <a:pt x="290" y="96"/>
                    <a:pt x="292" y="96"/>
                  </a:cubicBezTo>
                  <a:cubicBezTo>
                    <a:pt x="293" y="97"/>
                    <a:pt x="294" y="98"/>
                    <a:pt x="295" y="99"/>
                  </a:cubicBezTo>
                  <a:cubicBezTo>
                    <a:pt x="370" y="173"/>
                    <a:pt x="370" y="173"/>
                    <a:pt x="370" y="173"/>
                  </a:cubicBezTo>
                  <a:cubicBezTo>
                    <a:pt x="371" y="174"/>
                    <a:pt x="372" y="176"/>
                    <a:pt x="372" y="177"/>
                  </a:cubicBezTo>
                  <a:cubicBezTo>
                    <a:pt x="373" y="178"/>
                    <a:pt x="373" y="180"/>
                    <a:pt x="373" y="181"/>
                  </a:cubicBezTo>
                  <a:cubicBezTo>
                    <a:pt x="373" y="213"/>
                    <a:pt x="373" y="213"/>
                    <a:pt x="373" y="213"/>
                  </a:cubicBezTo>
                  <a:cubicBezTo>
                    <a:pt x="394" y="213"/>
                    <a:pt x="394" y="213"/>
                    <a:pt x="394" y="213"/>
                  </a:cubicBezTo>
                  <a:cubicBezTo>
                    <a:pt x="400" y="213"/>
                    <a:pt x="405" y="218"/>
                    <a:pt x="405" y="224"/>
                  </a:cubicBezTo>
                  <a:lnTo>
                    <a:pt x="405" y="36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12" name="Freeform 716">
              <a:extLst>
                <a:ext uri="{FF2B5EF4-FFF2-40B4-BE49-F238E27FC236}">
                  <a16:creationId xmlns:a16="http://schemas.microsoft.com/office/drawing/2014/main" id="{60915D4A-D8FC-557E-1A62-5858C3FB2EF2}"/>
                </a:ext>
              </a:extLst>
            </p:cNvPr>
            <p:cNvSpPr>
              <a:spLocks noEditPoints="1"/>
            </p:cNvSpPr>
            <p:nvPr/>
          </p:nvSpPr>
          <p:spPr bwMode="auto">
            <a:xfrm>
              <a:off x="2291502" y="5006972"/>
              <a:ext cx="248156" cy="108491"/>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9 w 256"/>
                <a:gd name="T11" fmla="*/ 22 h 118"/>
                <a:gd name="T12" fmla="*/ 212 w 256"/>
                <a:gd name="T13" fmla="*/ 22 h 118"/>
                <a:gd name="T14" fmla="*/ 212 w 256"/>
                <a:gd name="T15" fmla="*/ 35 h 118"/>
                <a:gd name="T16" fmla="*/ 185 w 256"/>
                <a:gd name="T17" fmla="*/ 35 h 118"/>
                <a:gd name="T18" fmla="*/ 185 w 256"/>
                <a:gd name="T19" fmla="*/ 54 h 118"/>
                <a:gd name="T20" fmla="*/ 210 w 256"/>
                <a:gd name="T21" fmla="*/ 54 h 118"/>
                <a:gd name="T22" fmla="*/ 210 w 256"/>
                <a:gd name="T23" fmla="*/ 67 h 118"/>
                <a:gd name="T24" fmla="*/ 185 w 256"/>
                <a:gd name="T25" fmla="*/ 67 h 118"/>
                <a:gd name="T26" fmla="*/ 185 w 256"/>
                <a:gd name="T27" fmla="*/ 96 h 118"/>
                <a:gd name="T28" fmla="*/ 169 w 256"/>
                <a:gd name="T29" fmla="*/ 96 h 118"/>
                <a:gd name="T30" fmla="*/ 169 w 256"/>
                <a:gd name="T31" fmla="*/ 22 h 118"/>
                <a:gd name="T32" fmla="*/ 95 w 256"/>
                <a:gd name="T33" fmla="*/ 22 h 118"/>
                <a:gd name="T34" fmla="*/ 118 w 256"/>
                <a:gd name="T35" fmla="*/ 22 h 118"/>
                <a:gd name="T36" fmla="*/ 147 w 256"/>
                <a:gd name="T37" fmla="*/ 31 h 118"/>
                <a:gd name="T38" fmla="*/ 157 w 256"/>
                <a:gd name="T39" fmla="*/ 58 h 118"/>
                <a:gd name="T40" fmla="*/ 146 w 256"/>
                <a:gd name="T41" fmla="*/ 87 h 118"/>
                <a:gd name="T42" fmla="*/ 116 w 256"/>
                <a:gd name="T43" fmla="*/ 96 h 118"/>
                <a:gd name="T44" fmla="*/ 95 w 256"/>
                <a:gd name="T45" fmla="*/ 96 h 118"/>
                <a:gd name="T46" fmla="*/ 95 w 256"/>
                <a:gd name="T47" fmla="*/ 22 h 118"/>
                <a:gd name="T48" fmla="*/ 32 w 256"/>
                <a:gd name="T49" fmla="*/ 22 h 118"/>
                <a:gd name="T50" fmla="*/ 56 w 256"/>
                <a:gd name="T51" fmla="*/ 22 h 118"/>
                <a:gd name="T52" fmla="*/ 76 w 256"/>
                <a:gd name="T53" fmla="*/ 28 h 118"/>
                <a:gd name="T54" fmla="*/ 83 w 256"/>
                <a:gd name="T55" fmla="*/ 45 h 118"/>
                <a:gd name="T56" fmla="*/ 76 w 256"/>
                <a:gd name="T57" fmla="*/ 63 h 118"/>
                <a:gd name="T58" fmla="*/ 54 w 256"/>
                <a:gd name="T59" fmla="*/ 70 h 118"/>
                <a:gd name="T60" fmla="*/ 47 w 256"/>
                <a:gd name="T61" fmla="*/ 70 h 118"/>
                <a:gd name="T62" fmla="*/ 47 w 256"/>
                <a:gd name="T63" fmla="*/ 96 h 118"/>
                <a:gd name="T64" fmla="*/ 32 w 256"/>
                <a:gd name="T65" fmla="*/ 96 h 118"/>
                <a:gd name="T66" fmla="*/ 32 w 256"/>
                <a:gd name="T6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9" y="22"/>
                  </a:moveTo>
                  <a:cubicBezTo>
                    <a:pt x="212" y="22"/>
                    <a:pt x="212" y="22"/>
                    <a:pt x="212" y="22"/>
                  </a:cubicBezTo>
                  <a:cubicBezTo>
                    <a:pt x="212" y="35"/>
                    <a:pt x="212" y="35"/>
                    <a:pt x="212" y="35"/>
                  </a:cubicBezTo>
                  <a:cubicBezTo>
                    <a:pt x="185" y="35"/>
                    <a:pt x="185" y="35"/>
                    <a:pt x="185" y="35"/>
                  </a:cubicBezTo>
                  <a:cubicBezTo>
                    <a:pt x="185" y="54"/>
                    <a:pt x="185" y="54"/>
                    <a:pt x="185" y="54"/>
                  </a:cubicBezTo>
                  <a:cubicBezTo>
                    <a:pt x="210" y="54"/>
                    <a:pt x="210" y="54"/>
                    <a:pt x="210" y="54"/>
                  </a:cubicBezTo>
                  <a:cubicBezTo>
                    <a:pt x="210" y="67"/>
                    <a:pt x="210" y="67"/>
                    <a:pt x="210" y="67"/>
                  </a:cubicBezTo>
                  <a:cubicBezTo>
                    <a:pt x="185" y="67"/>
                    <a:pt x="185" y="67"/>
                    <a:pt x="185" y="67"/>
                  </a:cubicBezTo>
                  <a:cubicBezTo>
                    <a:pt x="185" y="96"/>
                    <a:pt x="185" y="96"/>
                    <a:pt x="185" y="96"/>
                  </a:cubicBezTo>
                  <a:cubicBezTo>
                    <a:pt x="169" y="96"/>
                    <a:pt x="169" y="96"/>
                    <a:pt x="169" y="96"/>
                  </a:cubicBezTo>
                  <a:lnTo>
                    <a:pt x="169" y="22"/>
                  </a:lnTo>
                  <a:close/>
                  <a:moveTo>
                    <a:pt x="95" y="22"/>
                  </a:moveTo>
                  <a:cubicBezTo>
                    <a:pt x="118" y="22"/>
                    <a:pt x="118" y="22"/>
                    <a:pt x="118" y="22"/>
                  </a:cubicBezTo>
                  <a:cubicBezTo>
                    <a:pt x="130" y="22"/>
                    <a:pt x="140" y="25"/>
                    <a:pt x="147" y="31"/>
                  </a:cubicBezTo>
                  <a:cubicBezTo>
                    <a:pt x="153" y="38"/>
                    <a:pt x="157" y="47"/>
                    <a:pt x="157" y="58"/>
                  </a:cubicBezTo>
                  <a:cubicBezTo>
                    <a:pt x="157" y="71"/>
                    <a:pt x="153" y="80"/>
                    <a:pt x="146" y="87"/>
                  </a:cubicBezTo>
                  <a:cubicBezTo>
                    <a:pt x="139" y="93"/>
                    <a:pt x="129" y="96"/>
                    <a:pt x="116" y="96"/>
                  </a:cubicBezTo>
                  <a:cubicBezTo>
                    <a:pt x="95" y="96"/>
                    <a:pt x="95" y="96"/>
                    <a:pt x="95" y="96"/>
                  </a:cubicBezTo>
                  <a:lnTo>
                    <a:pt x="95" y="22"/>
                  </a:lnTo>
                  <a:close/>
                  <a:moveTo>
                    <a:pt x="32" y="22"/>
                  </a:moveTo>
                  <a:cubicBezTo>
                    <a:pt x="56" y="22"/>
                    <a:pt x="56" y="22"/>
                    <a:pt x="56" y="22"/>
                  </a:cubicBezTo>
                  <a:cubicBezTo>
                    <a:pt x="65" y="22"/>
                    <a:pt x="71" y="24"/>
                    <a:pt x="76" y="28"/>
                  </a:cubicBezTo>
                  <a:cubicBezTo>
                    <a:pt x="81" y="31"/>
                    <a:pt x="83" y="37"/>
                    <a:pt x="83" y="45"/>
                  </a:cubicBezTo>
                  <a:cubicBezTo>
                    <a:pt x="83" y="53"/>
                    <a:pt x="81" y="59"/>
                    <a:pt x="76" y="63"/>
                  </a:cubicBezTo>
                  <a:cubicBezTo>
                    <a:pt x="71" y="68"/>
                    <a:pt x="64" y="70"/>
                    <a:pt x="54" y="70"/>
                  </a:cubicBezTo>
                  <a:cubicBezTo>
                    <a:pt x="47" y="70"/>
                    <a:pt x="47" y="70"/>
                    <a:pt x="47" y="70"/>
                  </a:cubicBezTo>
                  <a:cubicBezTo>
                    <a:pt x="47" y="96"/>
                    <a:pt x="47" y="96"/>
                    <a:pt x="47" y="96"/>
                  </a:cubicBezTo>
                  <a:cubicBezTo>
                    <a:pt x="32" y="96"/>
                    <a:pt x="32" y="96"/>
                    <a:pt x="32" y="96"/>
                  </a:cubicBezTo>
                  <a:lnTo>
                    <a:pt x="32" y="2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3" name="Freeform 717">
              <a:extLst>
                <a:ext uri="{FF2B5EF4-FFF2-40B4-BE49-F238E27FC236}">
                  <a16:creationId xmlns:a16="http://schemas.microsoft.com/office/drawing/2014/main" id="{DDD9B34B-F8CE-532A-ADC3-C278B1B7512A}"/>
                </a:ext>
              </a:extLst>
            </p:cNvPr>
            <p:cNvSpPr>
              <a:spLocks/>
            </p:cNvSpPr>
            <p:nvPr/>
          </p:nvSpPr>
          <p:spPr bwMode="auto">
            <a:xfrm>
              <a:off x="2456452" y="4912391"/>
              <a:ext cx="37953" cy="34773"/>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38" name="TextBox 37">
              <a:extLst>
                <a:ext uri="{FF2B5EF4-FFF2-40B4-BE49-F238E27FC236}">
                  <a16:creationId xmlns:a16="http://schemas.microsoft.com/office/drawing/2014/main" id="{FBE059C0-D5A5-9B75-F505-E118A6440DB3}"/>
                </a:ext>
              </a:extLst>
            </p:cNvPr>
            <p:cNvSpPr txBox="1"/>
            <p:nvPr/>
          </p:nvSpPr>
          <p:spPr>
            <a:xfrm>
              <a:off x="2182620" y="5271122"/>
              <a:ext cx="506404" cy="215444"/>
            </a:xfrm>
            <a:prstGeom prst="rect">
              <a:avLst/>
            </a:prstGeom>
            <a:noFill/>
          </p:spPr>
          <p:txBody>
            <a:bodyPr wrap="square" rtlCol="0">
              <a:spAutoFit/>
            </a:bodyPr>
            <a:lstStyle/>
            <a:p>
              <a:pPr defTabSz="914377">
                <a:defRPr/>
              </a:pPr>
              <a:r>
                <a:rPr lang="en-US" sz="800">
                  <a:solidFill>
                    <a:srgbClr val="000000"/>
                  </a:solidFill>
                  <a:latin typeface="Arial"/>
                </a:rPr>
                <a:t>Adobe</a:t>
              </a:r>
            </a:p>
          </p:txBody>
        </p:sp>
        <p:sp>
          <p:nvSpPr>
            <p:cNvPr id="22" name="Freeform 59">
              <a:extLst>
                <a:ext uri="{FF2B5EF4-FFF2-40B4-BE49-F238E27FC236}">
                  <a16:creationId xmlns:a16="http://schemas.microsoft.com/office/drawing/2014/main" id="{D544B48E-5A75-DD6A-8E9A-6B47D2F30527}"/>
                </a:ext>
              </a:extLst>
            </p:cNvPr>
            <p:cNvSpPr>
              <a:spLocks noChangeAspect="1" noEditPoints="1"/>
            </p:cNvSpPr>
            <p:nvPr/>
          </p:nvSpPr>
          <p:spPr bwMode="auto">
            <a:xfrm>
              <a:off x="2994220" y="4785703"/>
              <a:ext cx="496314" cy="474294"/>
            </a:xfrm>
            <a:custGeom>
              <a:avLst/>
              <a:gdLst>
                <a:gd name="T0" fmla="*/ 147 w 512"/>
                <a:gd name="T1" fmla="*/ 170 h 512"/>
                <a:gd name="T2" fmla="*/ 201 w 512"/>
                <a:gd name="T3" fmla="*/ 170 h 512"/>
                <a:gd name="T4" fmla="*/ 223 w 512"/>
                <a:gd name="T5" fmla="*/ 170 h 512"/>
                <a:gd name="T6" fmla="*/ 256 w 512"/>
                <a:gd name="T7" fmla="*/ 117 h 512"/>
                <a:gd name="T8" fmla="*/ 133 w 512"/>
                <a:gd name="T9" fmla="*/ 192 h 512"/>
                <a:gd name="T10" fmla="*/ 192 w 512"/>
                <a:gd name="T11" fmla="*/ 245 h 512"/>
                <a:gd name="T12" fmla="*/ 218 w 512"/>
                <a:gd name="T13" fmla="*/ 320 h 512"/>
                <a:gd name="T14" fmla="*/ 298 w 512"/>
                <a:gd name="T15" fmla="*/ 266 h 512"/>
                <a:gd name="T16" fmla="*/ 218 w 512"/>
                <a:gd name="T17" fmla="*/ 320 h 512"/>
                <a:gd name="T18" fmla="*/ 292 w 512"/>
                <a:gd name="T19" fmla="*/ 122 h 512"/>
                <a:gd name="T20" fmla="*/ 365 w 512"/>
                <a:gd name="T21" fmla="*/ 170 h 512"/>
                <a:gd name="T22" fmla="*/ 218 w 512"/>
                <a:gd name="T23" fmla="*/ 192 h 512"/>
                <a:gd name="T24" fmla="*/ 298 w 512"/>
                <a:gd name="T25" fmla="*/ 245 h 512"/>
                <a:gd name="T26" fmla="*/ 192 w 512"/>
                <a:gd name="T27" fmla="*/ 266 h 512"/>
                <a:gd name="T28" fmla="*/ 133 w 512"/>
                <a:gd name="T29" fmla="*/ 320 h 512"/>
                <a:gd name="T30" fmla="*/ 192 w 512"/>
                <a:gd name="T31" fmla="*/ 266 h 512"/>
                <a:gd name="T32" fmla="*/ 394 w 512"/>
                <a:gd name="T33" fmla="*/ 245 h 512"/>
                <a:gd name="T34" fmla="*/ 314 w 512"/>
                <a:gd name="T35" fmla="*/ 192 h 512"/>
                <a:gd name="T36" fmla="*/ 512 w 512"/>
                <a:gd name="T37" fmla="*/ 256 h 512"/>
                <a:gd name="T38" fmla="*/ 0 w 512"/>
                <a:gd name="T39" fmla="*/ 256 h 512"/>
                <a:gd name="T40" fmla="*/ 512 w 512"/>
                <a:gd name="T41" fmla="*/ 256 h 512"/>
                <a:gd name="T42" fmla="*/ 256 w 512"/>
                <a:gd name="T43" fmla="*/ 96 h 512"/>
                <a:gd name="T44" fmla="*/ 256 w 512"/>
                <a:gd name="T45" fmla="*/ 416 h 512"/>
                <a:gd name="T46" fmla="*/ 314 w 512"/>
                <a:gd name="T47" fmla="*/ 320 h 512"/>
                <a:gd name="T48" fmla="*/ 394 w 512"/>
                <a:gd name="T49" fmla="*/ 266 h 512"/>
                <a:gd name="T50" fmla="*/ 314 w 512"/>
                <a:gd name="T51" fmla="*/ 320 h 512"/>
                <a:gd name="T52" fmla="*/ 220 w 512"/>
                <a:gd name="T53" fmla="*/ 389 h 512"/>
                <a:gd name="T54" fmla="*/ 147 w 512"/>
                <a:gd name="T55" fmla="*/ 341 h 512"/>
                <a:gd name="T56" fmla="*/ 365 w 512"/>
                <a:gd name="T57" fmla="*/ 341 h 512"/>
                <a:gd name="T58" fmla="*/ 292 w 512"/>
                <a:gd name="T59" fmla="*/ 389 h 512"/>
                <a:gd name="T60" fmla="*/ 288 w 512"/>
                <a:gd name="T61" fmla="*/ 341 h 512"/>
                <a:gd name="T62" fmla="*/ 256 w 512"/>
                <a:gd name="T63" fmla="*/ 394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12" h="512">
                  <a:moveTo>
                    <a:pt x="201" y="170"/>
                  </a:moveTo>
                  <a:cubicBezTo>
                    <a:pt x="147" y="170"/>
                    <a:pt x="147" y="170"/>
                    <a:pt x="147" y="170"/>
                  </a:cubicBezTo>
                  <a:cubicBezTo>
                    <a:pt x="165" y="147"/>
                    <a:pt x="190" y="130"/>
                    <a:pt x="220" y="122"/>
                  </a:cubicBezTo>
                  <a:cubicBezTo>
                    <a:pt x="212" y="135"/>
                    <a:pt x="206" y="151"/>
                    <a:pt x="201" y="170"/>
                  </a:cubicBezTo>
                  <a:close/>
                  <a:moveTo>
                    <a:pt x="256" y="117"/>
                  </a:moveTo>
                  <a:cubicBezTo>
                    <a:pt x="245" y="117"/>
                    <a:pt x="232" y="137"/>
                    <a:pt x="223" y="170"/>
                  </a:cubicBezTo>
                  <a:cubicBezTo>
                    <a:pt x="288" y="170"/>
                    <a:pt x="288" y="170"/>
                    <a:pt x="288" y="170"/>
                  </a:cubicBezTo>
                  <a:cubicBezTo>
                    <a:pt x="279" y="137"/>
                    <a:pt x="266" y="117"/>
                    <a:pt x="256" y="117"/>
                  </a:cubicBezTo>
                  <a:close/>
                  <a:moveTo>
                    <a:pt x="197" y="192"/>
                  </a:moveTo>
                  <a:cubicBezTo>
                    <a:pt x="133" y="192"/>
                    <a:pt x="133" y="192"/>
                    <a:pt x="133" y="192"/>
                  </a:cubicBezTo>
                  <a:cubicBezTo>
                    <a:pt x="124" y="208"/>
                    <a:pt x="119" y="226"/>
                    <a:pt x="118" y="245"/>
                  </a:cubicBezTo>
                  <a:cubicBezTo>
                    <a:pt x="192" y="245"/>
                    <a:pt x="192" y="245"/>
                    <a:pt x="192" y="245"/>
                  </a:cubicBezTo>
                  <a:cubicBezTo>
                    <a:pt x="192" y="227"/>
                    <a:pt x="194" y="209"/>
                    <a:pt x="197" y="192"/>
                  </a:cubicBezTo>
                  <a:close/>
                  <a:moveTo>
                    <a:pt x="218" y="320"/>
                  </a:moveTo>
                  <a:cubicBezTo>
                    <a:pt x="293" y="320"/>
                    <a:pt x="293" y="320"/>
                    <a:pt x="293" y="320"/>
                  </a:cubicBezTo>
                  <a:cubicBezTo>
                    <a:pt x="296" y="304"/>
                    <a:pt x="298" y="286"/>
                    <a:pt x="298" y="266"/>
                  </a:cubicBezTo>
                  <a:cubicBezTo>
                    <a:pt x="213" y="266"/>
                    <a:pt x="213" y="266"/>
                    <a:pt x="213" y="266"/>
                  </a:cubicBezTo>
                  <a:cubicBezTo>
                    <a:pt x="214" y="286"/>
                    <a:pt x="216" y="304"/>
                    <a:pt x="218" y="320"/>
                  </a:cubicBezTo>
                  <a:close/>
                  <a:moveTo>
                    <a:pt x="365" y="170"/>
                  </a:moveTo>
                  <a:cubicBezTo>
                    <a:pt x="347" y="147"/>
                    <a:pt x="321" y="130"/>
                    <a:pt x="292" y="122"/>
                  </a:cubicBezTo>
                  <a:cubicBezTo>
                    <a:pt x="299" y="135"/>
                    <a:pt x="306" y="151"/>
                    <a:pt x="310" y="170"/>
                  </a:cubicBezTo>
                  <a:lnTo>
                    <a:pt x="365" y="170"/>
                  </a:lnTo>
                  <a:close/>
                  <a:moveTo>
                    <a:pt x="293" y="192"/>
                  </a:moveTo>
                  <a:cubicBezTo>
                    <a:pt x="218" y="192"/>
                    <a:pt x="218" y="192"/>
                    <a:pt x="218" y="192"/>
                  </a:cubicBezTo>
                  <a:cubicBezTo>
                    <a:pt x="216" y="207"/>
                    <a:pt x="214" y="225"/>
                    <a:pt x="213" y="245"/>
                  </a:cubicBezTo>
                  <a:cubicBezTo>
                    <a:pt x="298" y="245"/>
                    <a:pt x="298" y="245"/>
                    <a:pt x="298" y="245"/>
                  </a:cubicBezTo>
                  <a:cubicBezTo>
                    <a:pt x="298" y="225"/>
                    <a:pt x="296" y="207"/>
                    <a:pt x="293" y="192"/>
                  </a:cubicBezTo>
                  <a:close/>
                  <a:moveTo>
                    <a:pt x="192" y="266"/>
                  </a:moveTo>
                  <a:cubicBezTo>
                    <a:pt x="118" y="266"/>
                    <a:pt x="118" y="266"/>
                    <a:pt x="118" y="266"/>
                  </a:cubicBezTo>
                  <a:cubicBezTo>
                    <a:pt x="119" y="285"/>
                    <a:pt x="124" y="303"/>
                    <a:pt x="133" y="320"/>
                  </a:cubicBezTo>
                  <a:cubicBezTo>
                    <a:pt x="197" y="320"/>
                    <a:pt x="197" y="320"/>
                    <a:pt x="197" y="320"/>
                  </a:cubicBezTo>
                  <a:cubicBezTo>
                    <a:pt x="194" y="303"/>
                    <a:pt x="192" y="284"/>
                    <a:pt x="192" y="266"/>
                  </a:cubicBezTo>
                  <a:close/>
                  <a:moveTo>
                    <a:pt x="319" y="245"/>
                  </a:moveTo>
                  <a:cubicBezTo>
                    <a:pt x="394" y="245"/>
                    <a:pt x="394" y="245"/>
                    <a:pt x="394" y="245"/>
                  </a:cubicBezTo>
                  <a:cubicBezTo>
                    <a:pt x="392" y="226"/>
                    <a:pt x="387" y="208"/>
                    <a:pt x="379" y="192"/>
                  </a:cubicBezTo>
                  <a:cubicBezTo>
                    <a:pt x="314" y="192"/>
                    <a:pt x="314" y="192"/>
                    <a:pt x="314" y="192"/>
                  </a:cubicBezTo>
                  <a:cubicBezTo>
                    <a:pt x="317" y="209"/>
                    <a:pt x="319" y="227"/>
                    <a:pt x="319"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416" y="256"/>
                  </a:moveTo>
                  <a:cubicBezTo>
                    <a:pt x="416" y="167"/>
                    <a:pt x="344" y="96"/>
                    <a:pt x="256" y="96"/>
                  </a:cubicBezTo>
                  <a:cubicBezTo>
                    <a:pt x="167" y="96"/>
                    <a:pt x="96" y="167"/>
                    <a:pt x="96" y="256"/>
                  </a:cubicBezTo>
                  <a:cubicBezTo>
                    <a:pt x="96" y="344"/>
                    <a:pt x="167" y="416"/>
                    <a:pt x="256" y="416"/>
                  </a:cubicBezTo>
                  <a:cubicBezTo>
                    <a:pt x="344" y="416"/>
                    <a:pt x="416" y="344"/>
                    <a:pt x="416" y="256"/>
                  </a:cubicBezTo>
                  <a:close/>
                  <a:moveTo>
                    <a:pt x="314" y="320"/>
                  </a:moveTo>
                  <a:cubicBezTo>
                    <a:pt x="379" y="320"/>
                    <a:pt x="379" y="320"/>
                    <a:pt x="379" y="320"/>
                  </a:cubicBezTo>
                  <a:cubicBezTo>
                    <a:pt x="387" y="303"/>
                    <a:pt x="392" y="285"/>
                    <a:pt x="394" y="266"/>
                  </a:cubicBezTo>
                  <a:cubicBezTo>
                    <a:pt x="319" y="266"/>
                    <a:pt x="319" y="266"/>
                    <a:pt x="319" y="266"/>
                  </a:cubicBezTo>
                  <a:cubicBezTo>
                    <a:pt x="319" y="284"/>
                    <a:pt x="317" y="303"/>
                    <a:pt x="314" y="320"/>
                  </a:cubicBezTo>
                  <a:close/>
                  <a:moveTo>
                    <a:pt x="147" y="341"/>
                  </a:moveTo>
                  <a:cubicBezTo>
                    <a:pt x="165" y="364"/>
                    <a:pt x="190" y="381"/>
                    <a:pt x="220" y="389"/>
                  </a:cubicBezTo>
                  <a:cubicBezTo>
                    <a:pt x="212" y="377"/>
                    <a:pt x="206" y="360"/>
                    <a:pt x="201" y="341"/>
                  </a:cubicBezTo>
                  <a:lnTo>
                    <a:pt x="147" y="341"/>
                  </a:lnTo>
                  <a:close/>
                  <a:moveTo>
                    <a:pt x="292" y="389"/>
                  </a:moveTo>
                  <a:cubicBezTo>
                    <a:pt x="321" y="381"/>
                    <a:pt x="347" y="364"/>
                    <a:pt x="365" y="341"/>
                  </a:cubicBezTo>
                  <a:cubicBezTo>
                    <a:pt x="310" y="341"/>
                    <a:pt x="310" y="341"/>
                    <a:pt x="310" y="341"/>
                  </a:cubicBezTo>
                  <a:cubicBezTo>
                    <a:pt x="306" y="360"/>
                    <a:pt x="299" y="377"/>
                    <a:pt x="292" y="389"/>
                  </a:cubicBezTo>
                  <a:close/>
                  <a:moveTo>
                    <a:pt x="256" y="394"/>
                  </a:moveTo>
                  <a:cubicBezTo>
                    <a:pt x="266" y="394"/>
                    <a:pt x="279" y="375"/>
                    <a:pt x="288" y="341"/>
                  </a:cubicBezTo>
                  <a:cubicBezTo>
                    <a:pt x="223" y="341"/>
                    <a:pt x="223" y="341"/>
                    <a:pt x="223" y="341"/>
                  </a:cubicBezTo>
                  <a:cubicBezTo>
                    <a:pt x="232" y="375"/>
                    <a:pt x="245" y="394"/>
                    <a:pt x="256" y="394"/>
                  </a:cubicBez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39" name="TextBox 38">
              <a:extLst>
                <a:ext uri="{FF2B5EF4-FFF2-40B4-BE49-F238E27FC236}">
                  <a16:creationId xmlns:a16="http://schemas.microsoft.com/office/drawing/2014/main" id="{7EA1D3BD-73D9-488C-69EB-6C0382C86168}"/>
                </a:ext>
              </a:extLst>
            </p:cNvPr>
            <p:cNvSpPr txBox="1"/>
            <p:nvPr/>
          </p:nvSpPr>
          <p:spPr>
            <a:xfrm>
              <a:off x="2742785" y="5278508"/>
              <a:ext cx="1009176" cy="215444"/>
            </a:xfrm>
            <a:prstGeom prst="rect">
              <a:avLst/>
            </a:prstGeom>
            <a:noFill/>
          </p:spPr>
          <p:txBody>
            <a:bodyPr wrap="square" rtlCol="0">
              <a:spAutoFit/>
            </a:bodyPr>
            <a:lstStyle/>
            <a:p>
              <a:pPr algn="ctr" defTabSz="914377">
                <a:defRPr/>
              </a:pPr>
              <a:r>
                <a:rPr lang="en-US" sz="800">
                  <a:solidFill>
                    <a:srgbClr val="000000"/>
                  </a:solidFill>
                  <a:latin typeface="Arial"/>
                </a:rPr>
                <a:t>Web Browsers</a:t>
              </a:r>
              <a:endParaRPr lang="en-US" sz="800">
                <a:solidFill>
                  <a:srgbClr val="000000"/>
                </a:solidFill>
                <a:latin typeface="Arial"/>
                <a:ea typeface="Verdana" panose="020B0604030504040204" pitchFamily="34" charset="0"/>
              </a:endParaRPr>
            </a:p>
          </p:txBody>
        </p:sp>
        <p:sp>
          <p:nvSpPr>
            <p:cNvPr id="24" name="Freeform 448">
              <a:extLst>
                <a:ext uri="{FF2B5EF4-FFF2-40B4-BE49-F238E27FC236}">
                  <a16:creationId xmlns:a16="http://schemas.microsoft.com/office/drawing/2014/main" id="{3B8061EE-3B1B-5A88-F4F9-302E8C9370DB}"/>
                </a:ext>
              </a:extLst>
            </p:cNvPr>
            <p:cNvSpPr>
              <a:spLocks noEditPoints="1"/>
            </p:cNvSpPr>
            <p:nvPr/>
          </p:nvSpPr>
          <p:spPr bwMode="auto">
            <a:xfrm>
              <a:off x="4710291" y="4974025"/>
              <a:ext cx="265674" cy="118227"/>
            </a:xfrm>
            <a:custGeom>
              <a:avLst/>
              <a:gdLst>
                <a:gd name="T0" fmla="*/ 131 w 275"/>
                <a:gd name="T1" fmla="*/ 43 h 128"/>
                <a:gd name="T2" fmla="*/ 122 w 275"/>
                <a:gd name="T3" fmla="*/ 37 h 128"/>
                <a:gd name="T4" fmla="*/ 64 w 275"/>
                <a:gd name="T5" fmla="*/ 0 h 128"/>
                <a:gd name="T6" fmla="*/ 0 w 275"/>
                <a:gd name="T7" fmla="*/ 64 h 128"/>
                <a:gd name="T8" fmla="*/ 64 w 275"/>
                <a:gd name="T9" fmla="*/ 128 h 128"/>
                <a:gd name="T10" fmla="*/ 122 w 275"/>
                <a:gd name="T11" fmla="*/ 92 h 128"/>
                <a:gd name="T12" fmla="*/ 131 w 275"/>
                <a:gd name="T13" fmla="*/ 86 h 128"/>
                <a:gd name="T14" fmla="*/ 177 w 275"/>
                <a:gd name="T15" fmla="*/ 86 h 128"/>
                <a:gd name="T16" fmla="*/ 195 w 275"/>
                <a:gd name="T17" fmla="*/ 67 h 128"/>
                <a:gd name="T18" fmla="*/ 210 w 275"/>
                <a:gd name="T19" fmla="*/ 67 h 128"/>
                <a:gd name="T20" fmla="*/ 224 w 275"/>
                <a:gd name="T21" fmla="*/ 81 h 128"/>
                <a:gd name="T22" fmla="*/ 238 w 275"/>
                <a:gd name="T23" fmla="*/ 67 h 128"/>
                <a:gd name="T24" fmla="*/ 253 w 275"/>
                <a:gd name="T25" fmla="*/ 67 h 128"/>
                <a:gd name="T26" fmla="*/ 265 w 275"/>
                <a:gd name="T27" fmla="*/ 79 h 128"/>
                <a:gd name="T28" fmla="*/ 275 w 275"/>
                <a:gd name="T29" fmla="*/ 64 h 128"/>
                <a:gd name="T30" fmla="*/ 261 w 275"/>
                <a:gd name="T31" fmla="*/ 43 h 128"/>
                <a:gd name="T32" fmla="*/ 131 w 275"/>
                <a:gd name="T33" fmla="*/ 43 h 128"/>
                <a:gd name="T34" fmla="*/ 53 w 275"/>
                <a:gd name="T35" fmla="*/ 85 h 128"/>
                <a:gd name="T36" fmla="*/ 32 w 275"/>
                <a:gd name="T37" fmla="*/ 64 h 128"/>
                <a:gd name="T38" fmla="*/ 53 w 275"/>
                <a:gd name="T39" fmla="*/ 43 h 128"/>
                <a:gd name="T40" fmla="*/ 75 w 275"/>
                <a:gd name="T41" fmla="*/ 64 h 128"/>
                <a:gd name="T42" fmla="*/ 53 w 275"/>
                <a:gd name="T43" fmla="*/ 85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75" h="128">
                  <a:moveTo>
                    <a:pt x="131" y="43"/>
                  </a:moveTo>
                  <a:cubicBezTo>
                    <a:pt x="127" y="43"/>
                    <a:pt x="124" y="41"/>
                    <a:pt x="122" y="37"/>
                  </a:cubicBezTo>
                  <a:cubicBezTo>
                    <a:pt x="111" y="15"/>
                    <a:pt x="89" y="0"/>
                    <a:pt x="64" y="0"/>
                  </a:cubicBezTo>
                  <a:cubicBezTo>
                    <a:pt x="29" y="0"/>
                    <a:pt x="0" y="29"/>
                    <a:pt x="0" y="64"/>
                  </a:cubicBezTo>
                  <a:cubicBezTo>
                    <a:pt x="0" y="99"/>
                    <a:pt x="29" y="128"/>
                    <a:pt x="64" y="128"/>
                  </a:cubicBezTo>
                  <a:cubicBezTo>
                    <a:pt x="89" y="128"/>
                    <a:pt x="111" y="114"/>
                    <a:pt x="122" y="92"/>
                  </a:cubicBezTo>
                  <a:cubicBezTo>
                    <a:pt x="124" y="88"/>
                    <a:pt x="127" y="86"/>
                    <a:pt x="131" y="86"/>
                  </a:cubicBezTo>
                  <a:cubicBezTo>
                    <a:pt x="177" y="86"/>
                    <a:pt x="177" y="86"/>
                    <a:pt x="177" y="86"/>
                  </a:cubicBezTo>
                  <a:cubicBezTo>
                    <a:pt x="195" y="67"/>
                    <a:pt x="195" y="67"/>
                    <a:pt x="195" y="67"/>
                  </a:cubicBezTo>
                  <a:cubicBezTo>
                    <a:pt x="199" y="63"/>
                    <a:pt x="206" y="63"/>
                    <a:pt x="210" y="67"/>
                  </a:cubicBezTo>
                  <a:cubicBezTo>
                    <a:pt x="224" y="81"/>
                    <a:pt x="224" y="81"/>
                    <a:pt x="224" y="81"/>
                  </a:cubicBezTo>
                  <a:cubicBezTo>
                    <a:pt x="238" y="67"/>
                    <a:pt x="238" y="67"/>
                    <a:pt x="238" y="67"/>
                  </a:cubicBezTo>
                  <a:cubicBezTo>
                    <a:pt x="242" y="63"/>
                    <a:pt x="249" y="63"/>
                    <a:pt x="253" y="67"/>
                  </a:cubicBezTo>
                  <a:cubicBezTo>
                    <a:pt x="265" y="79"/>
                    <a:pt x="265" y="79"/>
                    <a:pt x="265" y="79"/>
                  </a:cubicBezTo>
                  <a:cubicBezTo>
                    <a:pt x="275" y="64"/>
                    <a:pt x="275" y="64"/>
                    <a:pt x="275" y="64"/>
                  </a:cubicBezTo>
                  <a:cubicBezTo>
                    <a:pt x="261" y="43"/>
                    <a:pt x="261" y="43"/>
                    <a:pt x="261" y="43"/>
                  </a:cubicBezTo>
                  <a:lnTo>
                    <a:pt x="131" y="43"/>
                  </a:lnTo>
                  <a:close/>
                  <a:moveTo>
                    <a:pt x="53" y="85"/>
                  </a:moveTo>
                  <a:cubicBezTo>
                    <a:pt x="42" y="85"/>
                    <a:pt x="32" y="76"/>
                    <a:pt x="32" y="64"/>
                  </a:cubicBezTo>
                  <a:cubicBezTo>
                    <a:pt x="32" y="52"/>
                    <a:pt x="42" y="43"/>
                    <a:pt x="53" y="43"/>
                  </a:cubicBezTo>
                  <a:cubicBezTo>
                    <a:pt x="65" y="43"/>
                    <a:pt x="75" y="52"/>
                    <a:pt x="75" y="64"/>
                  </a:cubicBezTo>
                  <a:cubicBezTo>
                    <a:pt x="75" y="76"/>
                    <a:pt x="65" y="85"/>
                    <a:pt x="53" y="85"/>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25" name="Freeform 449">
              <a:extLst>
                <a:ext uri="{FF2B5EF4-FFF2-40B4-BE49-F238E27FC236}">
                  <a16:creationId xmlns:a16="http://schemas.microsoft.com/office/drawing/2014/main" id="{ED95EAE1-1C4D-178C-951F-0417564AF652}"/>
                </a:ext>
              </a:extLst>
            </p:cNvPr>
            <p:cNvSpPr>
              <a:spLocks noEditPoints="1"/>
            </p:cNvSpPr>
            <p:nvPr/>
          </p:nvSpPr>
          <p:spPr bwMode="auto">
            <a:xfrm>
              <a:off x="4596431" y="4795990"/>
              <a:ext cx="496314" cy="472906"/>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414 w 512"/>
                <a:gd name="T11" fmla="*/ 262 h 512"/>
                <a:gd name="T12" fmla="*/ 393 w 512"/>
                <a:gd name="T13" fmla="*/ 294 h 512"/>
                <a:gd name="T14" fmla="*/ 385 w 512"/>
                <a:gd name="T15" fmla="*/ 299 h 512"/>
                <a:gd name="T16" fmla="*/ 376 w 512"/>
                <a:gd name="T17" fmla="*/ 296 h 512"/>
                <a:gd name="T18" fmla="*/ 362 w 512"/>
                <a:gd name="T19" fmla="*/ 282 h 512"/>
                <a:gd name="T20" fmla="*/ 349 w 512"/>
                <a:gd name="T21" fmla="*/ 296 h 512"/>
                <a:gd name="T22" fmla="*/ 333 w 512"/>
                <a:gd name="T23" fmla="*/ 296 h 512"/>
                <a:gd name="T24" fmla="*/ 320 w 512"/>
                <a:gd name="T25" fmla="*/ 282 h 512"/>
                <a:gd name="T26" fmla="*/ 306 w 512"/>
                <a:gd name="T27" fmla="*/ 296 h 512"/>
                <a:gd name="T28" fmla="*/ 298 w 512"/>
                <a:gd name="T29" fmla="*/ 299 h 512"/>
                <a:gd name="T30" fmla="*/ 255 w 512"/>
                <a:gd name="T31" fmla="*/ 299 h 512"/>
                <a:gd name="T32" fmla="*/ 181 w 512"/>
                <a:gd name="T33" fmla="*/ 342 h 512"/>
                <a:gd name="T34" fmla="*/ 96 w 512"/>
                <a:gd name="T35" fmla="*/ 256 h 512"/>
                <a:gd name="T36" fmla="*/ 181 w 512"/>
                <a:gd name="T37" fmla="*/ 171 h 512"/>
                <a:gd name="T38" fmla="*/ 255 w 512"/>
                <a:gd name="T39" fmla="*/ 214 h 512"/>
                <a:gd name="T40" fmla="*/ 384 w 512"/>
                <a:gd name="T41" fmla="*/ 214 h 512"/>
                <a:gd name="T42" fmla="*/ 393 w 512"/>
                <a:gd name="T43" fmla="*/ 218 h 512"/>
                <a:gd name="T44" fmla="*/ 414 w 512"/>
                <a:gd name="T45" fmla="*/ 250 h 512"/>
                <a:gd name="T46" fmla="*/ 414 w 512"/>
                <a:gd name="T47" fmla="*/ 262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512" h="512">
                  <a:moveTo>
                    <a:pt x="256" y="0"/>
                  </a:moveTo>
                  <a:cubicBezTo>
                    <a:pt x="114" y="0"/>
                    <a:pt x="0" y="115"/>
                    <a:pt x="0" y="256"/>
                  </a:cubicBezTo>
                  <a:cubicBezTo>
                    <a:pt x="0" y="397"/>
                    <a:pt x="114" y="512"/>
                    <a:pt x="256" y="512"/>
                  </a:cubicBezTo>
                  <a:cubicBezTo>
                    <a:pt x="397" y="512"/>
                    <a:pt x="512" y="397"/>
                    <a:pt x="512" y="256"/>
                  </a:cubicBezTo>
                  <a:cubicBezTo>
                    <a:pt x="512" y="115"/>
                    <a:pt x="397" y="0"/>
                    <a:pt x="256" y="0"/>
                  </a:cubicBezTo>
                  <a:close/>
                  <a:moveTo>
                    <a:pt x="414" y="262"/>
                  </a:moveTo>
                  <a:cubicBezTo>
                    <a:pt x="393" y="294"/>
                    <a:pt x="393" y="294"/>
                    <a:pt x="393" y="294"/>
                  </a:cubicBezTo>
                  <a:cubicBezTo>
                    <a:pt x="391" y="297"/>
                    <a:pt x="388" y="298"/>
                    <a:pt x="385" y="299"/>
                  </a:cubicBezTo>
                  <a:cubicBezTo>
                    <a:pt x="381" y="299"/>
                    <a:pt x="378" y="298"/>
                    <a:pt x="376" y="296"/>
                  </a:cubicBezTo>
                  <a:cubicBezTo>
                    <a:pt x="362" y="282"/>
                    <a:pt x="362" y="282"/>
                    <a:pt x="362" y="282"/>
                  </a:cubicBezTo>
                  <a:cubicBezTo>
                    <a:pt x="349" y="296"/>
                    <a:pt x="349" y="296"/>
                    <a:pt x="349" y="296"/>
                  </a:cubicBezTo>
                  <a:cubicBezTo>
                    <a:pt x="344" y="300"/>
                    <a:pt x="338" y="300"/>
                    <a:pt x="333" y="296"/>
                  </a:cubicBezTo>
                  <a:cubicBezTo>
                    <a:pt x="320" y="282"/>
                    <a:pt x="320" y="282"/>
                    <a:pt x="320" y="282"/>
                  </a:cubicBezTo>
                  <a:cubicBezTo>
                    <a:pt x="306" y="296"/>
                    <a:pt x="306" y="296"/>
                    <a:pt x="306" y="296"/>
                  </a:cubicBezTo>
                  <a:cubicBezTo>
                    <a:pt x="304" y="298"/>
                    <a:pt x="301" y="299"/>
                    <a:pt x="298" y="299"/>
                  </a:cubicBezTo>
                  <a:cubicBezTo>
                    <a:pt x="255" y="299"/>
                    <a:pt x="255" y="299"/>
                    <a:pt x="255" y="299"/>
                  </a:cubicBezTo>
                  <a:cubicBezTo>
                    <a:pt x="240" y="325"/>
                    <a:pt x="211" y="342"/>
                    <a:pt x="181" y="342"/>
                  </a:cubicBezTo>
                  <a:cubicBezTo>
                    <a:pt x="134" y="342"/>
                    <a:pt x="96" y="303"/>
                    <a:pt x="96" y="256"/>
                  </a:cubicBezTo>
                  <a:cubicBezTo>
                    <a:pt x="96" y="209"/>
                    <a:pt x="134" y="171"/>
                    <a:pt x="181" y="171"/>
                  </a:cubicBezTo>
                  <a:cubicBezTo>
                    <a:pt x="211" y="171"/>
                    <a:pt x="240" y="187"/>
                    <a:pt x="255" y="214"/>
                  </a:cubicBezTo>
                  <a:cubicBezTo>
                    <a:pt x="384" y="214"/>
                    <a:pt x="384" y="214"/>
                    <a:pt x="384" y="214"/>
                  </a:cubicBezTo>
                  <a:cubicBezTo>
                    <a:pt x="387" y="214"/>
                    <a:pt x="391" y="215"/>
                    <a:pt x="393" y="218"/>
                  </a:cubicBezTo>
                  <a:cubicBezTo>
                    <a:pt x="414" y="250"/>
                    <a:pt x="414" y="250"/>
                    <a:pt x="414" y="250"/>
                  </a:cubicBezTo>
                  <a:cubicBezTo>
                    <a:pt x="416" y="254"/>
                    <a:pt x="416" y="258"/>
                    <a:pt x="414" y="262"/>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40" name="TextBox 39">
              <a:extLst>
                <a:ext uri="{FF2B5EF4-FFF2-40B4-BE49-F238E27FC236}">
                  <a16:creationId xmlns:a16="http://schemas.microsoft.com/office/drawing/2014/main" id="{5FEDFA90-23BC-AEA4-FEA1-74974E3ACEEB}"/>
                </a:ext>
              </a:extLst>
            </p:cNvPr>
            <p:cNvSpPr txBox="1"/>
            <p:nvPr/>
          </p:nvSpPr>
          <p:spPr>
            <a:xfrm>
              <a:off x="4470702" y="5277991"/>
              <a:ext cx="732660" cy="215444"/>
            </a:xfrm>
            <a:prstGeom prst="rect">
              <a:avLst/>
            </a:prstGeom>
            <a:noFill/>
          </p:spPr>
          <p:txBody>
            <a:bodyPr wrap="square" rtlCol="0">
              <a:spAutoFit/>
            </a:bodyPr>
            <a:lstStyle/>
            <a:p>
              <a:pPr algn="ctr" defTabSz="914377">
                <a:defRPr/>
              </a:pPr>
              <a:r>
                <a:rPr lang="en-US" sz="800">
                  <a:solidFill>
                    <a:srgbClr val="000000"/>
                  </a:solidFill>
                  <a:latin typeface="Arial"/>
                </a:rPr>
                <a:t>MS Access</a:t>
              </a:r>
              <a:endParaRPr lang="en-US" sz="800">
                <a:solidFill>
                  <a:srgbClr val="000000"/>
                </a:solidFill>
                <a:latin typeface="Arial"/>
                <a:ea typeface="Verdana" panose="020B0604030504040204" pitchFamily="34" charset="0"/>
              </a:endParaRPr>
            </a:p>
          </p:txBody>
        </p:sp>
        <p:sp>
          <p:nvSpPr>
            <p:cNvPr id="16" name="Rectangle 750">
              <a:extLst>
                <a:ext uri="{FF2B5EF4-FFF2-40B4-BE49-F238E27FC236}">
                  <a16:creationId xmlns:a16="http://schemas.microsoft.com/office/drawing/2014/main" id="{6FF6D412-0888-DE60-CB1E-8ECC56590A93}"/>
                </a:ext>
              </a:extLst>
            </p:cNvPr>
            <p:cNvSpPr>
              <a:spLocks noChangeArrowheads="1"/>
            </p:cNvSpPr>
            <p:nvPr/>
          </p:nvSpPr>
          <p:spPr bwMode="auto">
            <a:xfrm>
              <a:off x="5517322" y="5138435"/>
              <a:ext cx="183607" cy="19135"/>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7" name="Freeform 751">
              <a:extLst>
                <a:ext uri="{FF2B5EF4-FFF2-40B4-BE49-F238E27FC236}">
                  <a16:creationId xmlns:a16="http://schemas.microsoft.com/office/drawing/2014/main" id="{07D2B8E1-E622-8F84-48DA-20C76CA8405E}"/>
                </a:ext>
              </a:extLst>
            </p:cNvPr>
            <p:cNvSpPr>
              <a:spLocks/>
            </p:cNvSpPr>
            <p:nvPr/>
          </p:nvSpPr>
          <p:spPr bwMode="auto">
            <a:xfrm>
              <a:off x="5517322" y="4906080"/>
              <a:ext cx="183607" cy="86108"/>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8" name="Freeform 752">
              <a:extLst>
                <a:ext uri="{FF2B5EF4-FFF2-40B4-BE49-F238E27FC236}">
                  <a16:creationId xmlns:a16="http://schemas.microsoft.com/office/drawing/2014/main" id="{0BD0C1B8-D7D4-F6A1-18ED-8821C7DA4F6A}"/>
                </a:ext>
              </a:extLst>
            </p:cNvPr>
            <p:cNvSpPr>
              <a:spLocks/>
            </p:cNvSpPr>
            <p:nvPr/>
          </p:nvSpPr>
          <p:spPr bwMode="auto">
            <a:xfrm>
              <a:off x="5649290" y="4919748"/>
              <a:ext cx="37295" cy="34170"/>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19" name="Freeform 753">
              <a:extLst>
                <a:ext uri="{FF2B5EF4-FFF2-40B4-BE49-F238E27FC236}">
                  <a16:creationId xmlns:a16="http://schemas.microsoft.com/office/drawing/2014/main" id="{426CF5DA-20D7-A253-8C3C-D1FA1B7F46FA}"/>
                </a:ext>
              </a:extLst>
            </p:cNvPr>
            <p:cNvSpPr>
              <a:spLocks noEditPoints="1"/>
            </p:cNvSpPr>
            <p:nvPr/>
          </p:nvSpPr>
          <p:spPr bwMode="auto">
            <a:xfrm>
              <a:off x="5356666" y="4799471"/>
              <a:ext cx="496313" cy="471542"/>
            </a:xfrm>
            <a:custGeom>
              <a:avLst/>
              <a:gdLst>
                <a:gd name="T0" fmla="*/ 265 w 521"/>
                <a:gd name="T1" fmla="*/ 0 h 520"/>
                <a:gd name="T2" fmla="*/ 9 w 521"/>
                <a:gd name="T3" fmla="*/ 272 h 520"/>
                <a:gd name="T4" fmla="*/ 248 w 521"/>
                <a:gd name="T5" fmla="*/ 511 h 520"/>
                <a:gd name="T6" fmla="*/ 521 w 521"/>
                <a:gd name="T7" fmla="*/ 256 h 520"/>
                <a:gd name="T8" fmla="*/ 265 w 521"/>
                <a:gd name="T9" fmla="*/ 0 h 520"/>
                <a:gd name="T10" fmla="*/ 414 w 521"/>
                <a:gd name="T11" fmla="*/ 362 h 520"/>
                <a:gd name="T12" fmla="*/ 403 w 521"/>
                <a:gd name="T13" fmla="*/ 373 h 520"/>
                <a:gd name="T14" fmla="*/ 382 w 521"/>
                <a:gd name="T15" fmla="*/ 373 h 520"/>
                <a:gd name="T16" fmla="*/ 382 w 521"/>
                <a:gd name="T17" fmla="*/ 405 h 520"/>
                <a:gd name="T18" fmla="*/ 371 w 521"/>
                <a:gd name="T19" fmla="*/ 416 h 520"/>
                <a:gd name="T20" fmla="*/ 158 w 521"/>
                <a:gd name="T21" fmla="*/ 416 h 520"/>
                <a:gd name="T22" fmla="*/ 147 w 521"/>
                <a:gd name="T23" fmla="*/ 405 h 520"/>
                <a:gd name="T24" fmla="*/ 147 w 521"/>
                <a:gd name="T25" fmla="*/ 373 h 520"/>
                <a:gd name="T26" fmla="*/ 126 w 521"/>
                <a:gd name="T27" fmla="*/ 373 h 520"/>
                <a:gd name="T28" fmla="*/ 115 w 521"/>
                <a:gd name="T29" fmla="*/ 362 h 520"/>
                <a:gd name="T30" fmla="*/ 115 w 521"/>
                <a:gd name="T31" fmla="*/ 224 h 520"/>
                <a:gd name="T32" fmla="*/ 126 w 521"/>
                <a:gd name="T33" fmla="*/ 213 h 520"/>
                <a:gd name="T34" fmla="*/ 147 w 521"/>
                <a:gd name="T35" fmla="*/ 213 h 520"/>
                <a:gd name="T36" fmla="*/ 147 w 521"/>
                <a:gd name="T37" fmla="*/ 106 h 520"/>
                <a:gd name="T38" fmla="*/ 158 w 521"/>
                <a:gd name="T39" fmla="*/ 96 h 520"/>
                <a:gd name="T40" fmla="*/ 297 w 521"/>
                <a:gd name="T41" fmla="*/ 96 h 520"/>
                <a:gd name="T42" fmla="*/ 301 w 521"/>
                <a:gd name="T43" fmla="*/ 96 h 520"/>
                <a:gd name="T44" fmla="*/ 304 w 521"/>
                <a:gd name="T45" fmla="*/ 99 h 520"/>
                <a:gd name="T46" fmla="*/ 379 w 521"/>
                <a:gd name="T47" fmla="*/ 173 h 520"/>
                <a:gd name="T48" fmla="*/ 381 w 521"/>
                <a:gd name="T49" fmla="*/ 177 h 520"/>
                <a:gd name="T50" fmla="*/ 382 w 521"/>
                <a:gd name="T51" fmla="*/ 181 h 520"/>
                <a:gd name="T52" fmla="*/ 382 w 521"/>
                <a:gd name="T53" fmla="*/ 213 h 520"/>
                <a:gd name="T54" fmla="*/ 403 w 521"/>
                <a:gd name="T55" fmla="*/ 213 h 520"/>
                <a:gd name="T56" fmla="*/ 414 w 521"/>
                <a:gd name="T57" fmla="*/ 224 h 520"/>
                <a:gd name="T58" fmla="*/ 414 w 521"/>
                <a:gd name="T59" fmla="*/ 36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520">
                  <a:moveTo>
                    <a:pt x="265" y="0"/>
                  </a:moveTo>
                  <a:cubicBezTo>
                    <a:pt x="118" y="0"/>
                    <a:pt x="0" y="123"/>
                    <a:pt x="9" y="272"/>
                  </a:cubicBezTo>
                  <a:cubicBezTo>
                    <a:pt x="17" y="399"/>
                    <a:pt x="121" y="503"/>
                    <a:pt x="248" y="511"/>
                  </a:cubicBezTo>
                  <a:cubicBezTo>
                    <a:pt x="397" y="520"/>
                    <a:pt x="521" y="402"/>
                    <a:pt x="521" y="256"/>
                  </a:cubicBezTo>
                  <a:cubicBezTo>
                    <a:pt x="521" y="114"/>
                    <a:pt x="406" y="0"/>
                    <a:pt x="265" y="0"/>
                  </a:cubicBezTo>
                  <a:close/>
                  <a:moveTo>
                    <a:pt x="414" y="362"/>
                  </a:moveTo>
                  <a:cubicBezTo>
                    <a:pt x="414" y="368"/>
                    <a:pt x="409" y="373"/>
                    <a:pt x="403" y="373"/>
                  </a:cubicBezTo>
                  <a:cubicBezTo>
                    <a:pt x="382" y="373"/>
                    <a:pt x="382" y="373"/>
                    <a:pt x="382" y="373"/>
                  </a:cubicBezTo>
                  <a:cubicBezTo>
                    <a:pt x="382" y="405"/>
                    <a:pt x="382" y="405"/>
                    <a:pt x="382" y="405"/>
                  </a:cubicBezTo>
                  <a:cubicBezTo>
                    <a:pt x="382" y="411"/>
                    <a:pt x="377" y="416"/>
                    <a:pt x="371" y="416"/>
                  </a:cubicBezTo>
                  <a:cubicBezTo>
                    <a:pt x="158" y="416"/>
                    <a:pt x="158" y="416"/>
                    <a:pt x="158" y="416"/>
                  </a:cubicBezTo>
                  <a:cubicBezTo>
                    <a:pt x="152" y="416"/>
                    <a:pt x="147" y="411"/>
                    <a:pt x="147" y="405"/>
                  </a:cubicBezTo>
                  <a:cubicBezTo>
                    <a:pt x="147" y="373"/>
                    <a:pt x="147" y="373"/>
                    <a:pt x="147" y="373"/>
                  </a:cubicBezTo>
                  <a:cubicBezTo>
                    <a:pt x="126" y="373"/>
                    <a:pt x="126" y="373"/>
                    <a:pt x="126" y="373"/>
                  </a:cubicBezTo>
                  <a:cubicBezTo>
                    <a:pt x="120" y="373"/>
                    <a:pt x="115" y="368"/>
                    <a:pt x="115" y="362"/>
                  </a:cubicBezTo>
                  <a:cubicBezTo>
                    <a:pt x="115" y="224"/>
                    <a:pt x="115" y="224"/>
                    <a:pt x="115" y="224"/>
                  </a:cubicBezTo>
                  <a:cubicBezTo>
                    <a:pt x="115" y="218"/>
                    <a:pt x="120" y="213"/>
                    <a:pt x="126" y="213"/>
                  </a:cubicBezTo>
                  <a:cubicBezTo>
                    <a:pt x="147" y="213"/>
                    <a:pt x="147" y="213"/>
                    <a:pt x="147" y="213"/>
                  </a:cubicBezTo>
                  <a:cubicBezTo>
                    <a:pt x="147" y="106"/>
                    <a:pt x="147" y="106"/>
                    <a:pt x="147" y="106"/>
                  </a:cubicBezTo>
                  <a:cubicBezTo>
                    <a:pt x="147" y="100"/>
                    <a:pt x="152" y="96"/>
                    <a:pt x="158" y="96"/>
                  </a:cubicBezTo>
                  <a:cubicBezTo>
                    <a:pt x="297" y="96"/>
                    <a:pt x="297" y="96"/>
                    <a:pt x="297" y="96"/>
                  </a:cubicBezTo>
                  <a:cubicBezTo>
                    <a:pt x="298" y="96"/>
                    <a:pt x="299" y="96"/>
                    <a:pt x="301" y="96"/>
                  </a:cubicBezTo>
                  <a:cubicBezTo>
                    <a:pt x="302" y="97"/>
                    <a:pt x="303" y="98"/>
                    <a:pt x="304" y="99"/>
                  </a:cubicBezTo>
                  <a:cubicBezTo>
                    <a:pt x="379" y="173"/>
                    <a:pt x="379" y="173"/>
                    <a:pt x="379" y="173"/>
                  </a:cubicBezTo>
                  <a:cubicBezTo>
                    <a:pt x="380" y="174"/>
                    <a:pt x="381" y="176"/>
                    <a:pt x="381" y="177"/>
                  </a:cubicBezTo>
                  <a:cubicBezTo>
                    <a:pt x="382" y="178"/>
                    <a:pt x="382" y="180"/>
                    <a:pt x="382" y="181"/>
                  </a:cubicBezTo>
                  <a:cubicBezTo>
                    <a:pt x="382" y="213"/>
                    <a:pt x="382" y="213"/>
                    <a:pt x="382" y="213"/>
                  </a:cubicBezTo>
                  <a:cubicBezTo>
                    <a:pt x="403" y="213"/>
                    <a:pt x="403" y="213"/>
                    <a:pt x="403" y="213"/>
                  </a:cubicBezTo>
                  <a:cubicBezTo>
                    <a:pt x="409" y="213"/>
                    <a:pt x="414" y="218"/>
                    <a:pt x="414" y="224"/>
                  </a:cubicBezTo>
                  <a:lnTo>
                    <a:pt x="414" y="36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20" name="Freeform 754">
              <a:extLst>
                <a:ext uri="{FF2B5EF4-FFF2-40B4-BE49-F238E27FC236}">
                  <a16:creationId xmlns:a16="http://schemas.microsoft.com/office/drawing/2014/main" id="{6E292C8A-B4A1-CDC9-8FAF-0B197F05E51D}"/>
                </a:ext>
              </a:extLst>
            </p:cNvPr>
            <p:cNvSpPr>
              <a:spLocks noEditPoints="1"/>
            </p:cNvSpPr>
            <p:nvPr/>
          </p:nvSpPr>
          <p:spPr bwMode="auto">
            <a:xfrm>
              <a:off x="5487199" y="5011323"/>
              <a:ext cx="243853" cy="107976"/>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68580" tIns="34292" rIns="68580" bIns="34292" numCol="1" anchor="t" anchorCtr="0" compatLnSpc="1">
              <a:prstTxWarp prst="textNoShape">
                <a:avLst/>
              </a:prstTxWarp>
            </a:bodyPr>
            <a:lstStyle/>
            <a:p>
              <a:pPr defTabSz="1974391">
                <a:defRPr/>
              </a:pPr>
              <a:endParaRPr lang="en-GB" sz="800" kern="0">
                <a:solidFill>
                  <a:prstClr val="black"/>
                </a:solidFill>
                <a:latin typeface="Arial"/>
              </a:endParaRPr>
            </a:p>
          </p:txBody>
        </p:sp>
        <p:sp>
          <p:nvSpPr>
            <p:cNvPr id="41" name="TextBox 40">
              <a:extLst>
                <a:ext uri="{FF2B5EF4-FFF2-40B4-BE49-F238E27FC236}">
                  <a16:creationId xmlns:a16="http://schemas.microsoft.com/office/drawing/2014/main" id="{FF28F9A5-11D8-F2EA-1420-22FA06515F94}"/>
                </a:ext>
              </a:extLst>
            </p:cNvPr>
            <p:cNvSpPr txBox="1"/>
            <p:nvPr/>
          </p:nvSpPr>
          <p:spPr>
            <a:xfrm>
              <a:off x="5283483" y="5271122"/>
              <a:ext cx="668905" cy="215444"/>
            </a:xfrm>
            <a:prstGeom prst="rect">
              <a:avLst/>
            </a:prstGeom>
            <a:noFill/>
          </p:spPr>
          <p:txBody>
            <a:bodyPr wrap="square" rtlCol="0">
              <a:spAutoFit/>
            </a:bodyPr>
            <a:lstStyle/>
            <a:p>
              <a:pPr algn="ctr" defTabSz="914377">
                <a:defRPr/>
              </a:pPr>
              <a:r>
                <a:rPr lang="en-US" sz="800">
                  <a:solidFill>
                    <a:srgbClr val="000000"/>
                  </a:solidFill>
                  <a:latin typeface="Arial"/>
                </a:rPr>
                <a:t>MS Excel</a:t>
              </a:r>
              <a:endParaRPr lang="en-US" sz="800">
                <a:solidFill>
                  <a:srgbClr val="000000"/>
                </a:solidFill>
                <a:latin typeface="Arial"/>
                <a:ea typeface="Verdana" panose="020B0604030504040204" pitchFamily="34" charset="0"/>
              </a:endParaRPr>
            </a:p>
          </p:txBody>
        </p:sp>
        <p:sp>
          <p:nvSpPr>
            <p:cNvPr id="35" name="Freeform 898">
              <a:extLst>
                <a:ext uri="{FF2B5EF4-FFF2-40B4-BE49-F238E27FC236}">
                  <a16:creationId xmlns:a16="http://schemas.microsoft.com/office/drawing/2014/main" id="{A8FD628C-2959-8818-64AC-3D9C539426A3}"/>
                </a:ext>
              </a:extLst>
            </p:cNvPr>
            <p:cNvSpPr>
              <a:spLocks noEditPoints="1"/>
            </p:cNvSpPr>
            <p:nvPr/>
          </p:nvSpPr>
          <p:spPr bwMode="auto">
            <a:xfrm>
              <a:off x="1304201" y="4795981"/>
              <a:ext cx="500284" cy="47668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381 w 512"/>
                <a:gd name="T11" fmla="*/ 381 h 512"/>
                <a:gd name="T12" fmla="*/ 373 w 512"/>
                <a:gd name="T13" fmla="*/ 384 h 512"/>
                <a:gd name="T14" fmla="*/ 365 w 512"/>
                <a:gd name="T15" fmla="*/ 381 h 512"/>
                <a:gd name="T16" fmla="*/ 270 w 512"/>
                <a:gd name="T17" fmla="*/ 285 h 512"/>
                <a:gd name="T18" fmla="*/ 202 w 512"/>
                <a:gd name="T19" fmla="*/ 309 h 512"/>
                <a:gd name="T20" fmla="*/ 96 w 512"/>
                <a:gd name="T21" fmla="*/ 202 h 512"/>
                <a:gd name="T22" fmla="*/ 202 w 512"/>
                <a:gd name="T23" fmla="*/ 96 h 512"/>
                <a:gd name="T24" fmla="*/ 309 w 512"/>
                <a:gd name="T25" fmla="*/ 202 h 512"/>
                <a:gd name="T26" fmla="*/ 285 w 512"/>
                <a:gd name="T27" fmla="*/ 270 h 512"/>
                <a:gd name="T28" fmla="*/ 381 w 512"/>
                <a:gd name="T29" fmla="*/ 365 h 512"/>
                <a:gd name="T30" fmla="*/ 381 w 512"/>
                <a:gd name="T31" fmla="*/ 381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381" y="381"/>
                  </a:moveTo>
                  <a:cubicBezTo>
                    <a:pt x="378" y="383"/>
                    <a:pt x="376" y="384"/>
                    <a:pt x="373" y="384"/>
                  </a:cubicBezTo>
                  <a:cubicBezTo>
                    <a:pt x="370" y="384"/>
                    <a:pt x="368" y="383"/>
                    <a:pt x="365" y="381"/>
                  </a:cubicBezTo>
                  <a:cubicBezTo>
                    <a:pt x="270" y="285"/>
                    <a:pt x="270" y="285"/>
                    <a:pt x="270" y="285"/>
                  </a:cubicBezTo>
                  <a:cubicBezTo>
                    <a:pt x="251" y="300"/>
                    <a:pt x="228" y="309"/>
                    <a:pt x="202" y="309"/>
                  </a:cubicBezTo>
                  <a:cubicBezTo>
                    <a:pt x="144" y="309"/>
                    <a:pt x="96" y="261"/>
                    <a:pt x="96" y="202"/>
                  </a:cubicBezTo>
                  <a:cubicBezTo>
                    <a:pt x="96" y="144"/>
                    <a:pt x="144" y="96"/>
                    <a:pt x="202" y="96"/>
                  </a:cubicBezTo>
                  <a:cubicBezTo>
                    <a:pt x="261" y="96"/>
                    <a:pt x="309" y="144"/>
                    <a:pt x="309" y="202"/>
                  </a:cubicBezTo>
                  <a:cubicBezTo>
                    <a:pt x="309" y="228"/>
                    <a:pt x="300" y="251"/>
                    <a:pt x="285" y="270"/>
                  </a:cubicBezTo>
                  <a:cubicBezTo>
                    <a:pt x="381" y="365"/>
                    <a:pt x="381" y="365"/>
                    <a:pt x="381" y="365"/>
                  </a:cubicBezTo>
                  <a:cubicBezTo>
                    <a:pt x="385" y="370"/>
                    <a:pt x="385" y="376"/>
                    <a:pt x="381" y="381"/>
                  </a:cubicBez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chemeClr val="tx2"/>
                </a:solidFill>
                <a:latin typeface="Arial"/>
              </a:endParaRPr>
            </a:p>
          </p:txBody>
        </p:sp>
        <p:sp>
          <p:nvSpPr>
            <p:cNvPr id="36" name="Oval 899">
              <a:extLst>
                <a:ext uri="{FF2B5EF4-FFF2-40B4-BE49-F238E27FC236}">
                  <a16:creationId xmlns:a16="http://schemas.microsoft.com/office/drawing/2014/main" id="{8CCFA28F-D80F-E0AB-1168-9D405D621626}"/>
                </a:ext>
              </a:extLst>
            </p:cNvPr>
            <p:cNvSpPr>
              <a:spLocks noChangeArrowheads="1"/>
            </p:cNvSpPr>
            <p:nvPr/>
          </p:nvSpPr>
          <p:spPr bwMode="auto">
            <a:xfrm>
              <a:off x="1418972" y="4871690"/>
              <a:ext cx="166271" cy="158428"/>
            </a:xfrm>
            <a:prstGeom prst="ellipse">
              <a:avLst/>
            </a:pr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42" name="TextBox 41">
              <a:extLst>
                <a:ext uri="{FF2B5EF4-FFF2-40B4-BE49-F238E27FC236}">
                  <a16:creationId xmlns:a16="http://schemas.microsoft.com/office/drawing/2014/main" id="{22538192-5743-7CCC-3DE7-E7563CFB48B9}"/>
                </a:ext>
              </a:extLst>
            </p:cNvPr>
            <p:cNvSpPr txBox="1"/>
            <p:nvPr/>
          </p:nvSpPr>
          <p:spPr>
            <a:xfrm>
              <a:off x="1313872" y="5272902"/>
              <a:ext cx="437325" cy="215444"/>
            </a:xfrm>
            <a:prstGeom prst="rect">
              <a:avLst/>
            </a:prstGeom>
            <a:noFill/>
          </p:spPr>
          <p:txBody>
            <a:bodyPr wrap="square" rtlCol="0">
              <a:spAutoFit/>
            </a:bodyPr>
            <a:lstStyle/>
            <a:p>
              <a:pPr algn="ctr" defTabSz="914377">
                <a:defRPr/>
              </a:pPr>
              <a:r>
                <a:rPr lang="en-US" sz="800">
                  <a:solidFill>
                    <a:srgbClr val="000000"/>
                  </a:solidFill>
                  <a:latin typeface="Arial"/>
                </a:rPr>
                <a:t>ACL</a:t>
              </a:r>
              <a:endParaRPr lang="en-US" sz="800">
                <a:solidFill>
                  <a:srgbClr val="000000"/>
                </a:solidFill>
                <a:latin typeface="Arial"/>
                <a:ea typeface="Verdana" panose="020B0604030504040204" pitchFamily="34" charset="0"/>
              </a:endParaRPr>
            </a:p>
          </p:txBody>
        </p:sp>
        <p:sp>
          <p:nvSpPr>
            <p:cNvPr id="27" name="Education_Fill_9">
              <a:extLst>
                <a:ext uri="{FF2B5EF4-FFF2-40B4-BE49-F238E27FC236}">
                  <a16:creationId xmlns:a16="http://schemas.microsoft.com/office/drawing/2014/main" id="{D8B3892B-8D70-82AE-14E1-3BC28A19C6C2}"/>
                </a:ext>
              </a:extLst>
            </p:cNvPr>
            <p:cNvSpPr>
              <a:spLocks noChangeAspect="1" noEditPoints="1"/>
            </p:cNvSpPr>
            <p:nvPr/>
          </p:nvSpPr>
          <p:spPr bwMode="auto">
            <a:xfrm>
              <a:off x="2993645" y="5629969"/>
              <a:ext cx="500284" cy="476687"/>
            </a:xfrm>
            <a:custGeom>
              <a:avLst/>
              <a:gdLst>
                <a:gd name="T0" fmla="*/ 275 w 512"/>
                <a:gd name="T1" fmla="*/ 330 h 512"/>
                <a:gd name="T2" fmla="*/ 271 w 512"/>
                <a:gd name="T3" fmla="*/ 342 h 512"/>
                <a:gd name="T4" fmla="*/ 269 w 512"/>
                <a:gd name="T5" fmla="*/ 348 h 512"/>
                <a:gd name="T6" fmla="*/ 256 w 512"/>
                <a:gd name="T7" fmla="*/ 352 h 512"/>
                <a:gd name="T8" fmla="*/ 253 w 512"/>
                <a:gd name="T9" fmla="*/ 350 h 512"/>
                <a:gd name="T10" fmla="*/ 250 w 512"/>
                <a:gd name="T11" fmla="*/ 349 h 512"/>
                <a:gd name="T12" fmla="*/ 243 w 512"/>
                <a:gd name="T13" fmla="*/ 348 h 512"/>
                <a:gd name="T14" fmla="*/ 234 w 512"/>
                <a:gd name="T15" fmla="*/ 338 h 512"/>
                <a:gd name="T16" fmla="*/ 235 w 512"/>
                <a:gd name="T17" fmla="*/ 324 h 512"/>
                <a:gd name="T18" fmla="*/ 243 w 512"/>
                <a:gd name="T19" fmla="*/ 313 h 512"/>
                <a:gd name="T20" fmla="*/ 256 w 512"/>
                <a:gd name="T21" fmla="*/ 309 h 512"/>
                <a:gd name="T22" fmla="*/ 258 w 512"/>
                <a:gd name="T23" fmla="*/ 310 h 512"/>
                <a:gd name="T24" fmla="*/ 262 w 512"/>
                <a:gd name="T25" fmla="*/ 312 h 512"/>
                <a:gd name="T26" fmla="*/ 268 w 512"/>
                <a:gd name="T27" fmla="*/ 313 h 512"/>
                <a:gd name="T28" fmla="*/ 277 w 512"/>
                <a:gd name="T29" fmla="*/ 324 h 512"/>
                <a:gd name="T30" fmla="*/ 352 w 512"/>
                <a:gd name="T31" fmla="*/ 117 h 512"/>
                <a:gd name="T32" fmla="*/ 160 w 512"/>
                <a:gd name="T33" fmla="*/ 394 h 512"/>
                <a:gd name="T34" fmla="*/ 297 w 512"/>
                <a:gd name="T35" fmla="*/ 330 h 512"/>
                <a:gd name="T36" fmla="*/ 298 w 512"/>
                <a:gd name="T37" fmla="*/ 317 h 512"/>
                <a:gd name="T38" fmla="*/ 289 w 512"/>
                <a:gd name="T39" fmla="*/ 306 h 512"/>
                <a:gd name="T40" fmla="*/ 282 w 512"/>
                <a:gd name="T41" fmla="*/ 294 h 512"/>
                <a:gd name="T42" fmla="*/ 268 w 512"/>
                <a:gd name="T43" fmla="*/ 291 h 512"/>
                <a:gd name="T44" fmla="*/ 256 w 512"/>
                <a:gd name="T45" fmla="*/ 286 h 512"/>
                <a:gd name="T46" fmla="*/ 243 w 512"/>
                <a:gd name="T47" fmla="*/ 291 h 512"/>
                <a:gd name="T48" fmla="*/ 229 w 512"/>
                <a:gd name="T49" fmla="*/ 294 h 512"/>
                <a:gd name="T50" fmla="*/ 223 w 512"/>
                <a:gd name="T51" fmla="*/ 306 h 512"/>
                <a:gd name="T52" fmla="*/ 213 w 512"/>
                <a:gd name="T53" fmla="*/ 317 h 512"/>
                <a:gd name="T54" fmla="*/ 215 w 512"/>
                <a:gd name="T55" fmla="*/ 330 h 512"/>
                <a:gd name="T56" fmla="*/ 213 w 512"/>
                <a:gd name="T57" fmla="*/ 344 h 512"/>
                <a:gd name="T58" fmla="*/ 223 w 512"/>
                <a:gd name="T59" fmla="*/ 354 h 512"/>
                <a:gd name="T60" fmla="*/ 229 w 512"/>
                <a:gd name="T61" fmla="*/ 366 h 512"/>
                <a:gd name="T62" fmla="*/ 243 w 512"/>
                <a:gd name="T63" fmla="*/ 369 h 512"/>
                <a:gd name="T64" fmla="*/ 256 w 512"/>
                <a:gd name="T65" fmla="*/ 375 h 512"/>
                <a:gd name="T66" fmla="*/ 268 w 512"/>
                <a:gd name="T67" fmla="*/ 369 h 512"/>
                <a:gd name="T68" fmla="*/ 282 w 512"/>
                <a:gd name="T69" fmla="*/ 366 h 512"/>
                <a:gd name="T70" fmla="*/ 289 w 512"/>
                <a:gd name="T71" fmla="*/ 354 h 512"/>
                <a:gd name="T72" fmla="*/ 298 w 512"/>
                <a:gd name="T73" fmla="*/ 344 h 512"/>
                <a:gd name="T74" fmla="*/ 297 w 512"/>
                <a:gd name="T75" fmla="*/ 330 h 512"/>
                <a:gd name="T76" fmla="*/ 192 w 512"/>
                <a:gd name="T77" fmla="*/ 170 h 512"/>
                <a:gd name="T78" fmla="*/ 330 w 512"/>
                <a:gd name="T79" fmla="*/ 160 h 512"/>
                <a:gd name="T80" fmla="*/ 192 w 512"/>
                <a:gd name="T81" fmla="*/ 149 h 512"/>
                <a:gd name="T82" fmla="*/ 181 w 512"/>
                <a:gd name="T83" fmla="*/ 202 h 512"/>
                <a:gd name="T84" fmla="*/ 320 w 512"/>
                <a:gd name="T85" fmla="*/ 213 h 512"/>
                <a:gd name="T86" fmla="*/ 320 w 512"/>
                <a:gd name="T87" fmla="*/ 192 h 512"/>
                <a:gd name="T88" fmla="*/ 181 w 512"/>
                <a:gd name="T89" fmla="*/ 202 h 512"/>
                <a:gd name="T90" fmla="*/ 192 w 512"/>
                <a:gd name="T91" fmla="*/ 256 h 512"/>
                <a:gd name="T92" fmla="*/ 330 w 512"/>
                <a:gd name="T93" fmla="*/ 245 h 512"/>
                <a:gd name="T94" fmla="*/ 192 w 512"/>
                <a:gd name="T95" fmla="*/ 234 h 512"/>
                <a:gd name="T96" fmla="*/ 512 w 512"/>
                <a:gd name="T97" fmla="*/ 256 h 512"/>
                <a:gd name="T98" fmla="*/ 0 w 512"/>
                <a:gd name="T99" fmla="*/ 256 h 512"/>
                <a:gd name="T100" fmla="*/ 512 w 512"/>
                <a:gd name="T101" fmla="*/ 256 h 512"/>
                <a:gd name="T102" fmla="*/ 362 w 512"/>
                <a:gd name="T103" fmla="*/ 96 h 512"/>
                <a:gd name="T104" fmla="*/ 138 w 512"/>
                <a:gd name="T105" fmla="*/ 106 h 512"/>
                <a:gd name="T106" fmla="*/ 149 w 512"/>
                <a:gd name="T107" fmla="*/ 416 h 512"/>
                <a:gd name="T108" fmla="*/ 373 w 512"/>
                <a:gd name="T109"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512" h="512">
                  <a:moveTo>
                    <a:pt x="277" y="324"/>
                  </a:moveTo>
                  <a:cubicBezTo>
                    <a:pt x="277" y="325"/>
                    <a:pt x="275" y="327"/>
                    <a:pt x="275" y="330"/>
                  </a:cubicBezTo>
                  <a:cubicBezTo>
                    <a:pt x="275" y="333"/>
                    <a:pt x="276" y="335"/>
                    <a:pt x="277" y="337"/>
                  </a:cubicBezTo>
                  <a:cubicBezTo>
                    <a:pt x="275" y="338"/>
                    <a:pt x="273" y="340"/>
                    <a:pt x="271" y="342"/>
                  </a:cubicBezTo>
                  <a:cubicBezTo>
                    <a:pt x="270" y="344"/>
                    <a:pt x="269" y="346"/>
                    <a:pt x="269" y="348"/>
                  </a:cubicBezTo>
                  <a:cubicBezTo>
                    <a:pt x="269" y="348"/>
                    <a:pt x="269" y="348"/>
                    <a:pt x="269" y="348"/>
                  </a:cubicBezTo>
                  <a:cubicBezTo>
                    <a:pt x="267" y="348"/>
                    <a:pt x="264" y="348"/>
                    <a:pt x="262" y="349"/>
                  </a:cubicBezTo>
                  <a:cubicBezTo>
                    <a:pt x="259" y="350"/>
                    <a:pt x="257" y="351"/>
                    <a:pt x="256" y="352"/>
                  </a:cubicBezTo>
                  <a:cubicBezTo>
                    <a:pt x="255" y="352"/>
                    <a:pt x="255" y="351"/>
                    <a:pt x="254" y="351"/>
                  </a:cubicBezTo>
                  <a:cubicBezTo>
                    <a:pt x="254" y="351"/>
                    <a:pt x="253" y="351"/>
                    <a:pt x="253" y="350"/>
                  </a:cubicBezTo>
                  <a:cubicBezTo>
                    <a:pt x="252" y="350"/>
                    <a:pt x="251" y="349"/>
                    <a:pt x="250" y="349"/>
                  </a:cubicBezTo>
                  <a:cubicBezTo>
                    <a:pt x="250" y="349"/>
                    <a:pt x="250" y="349"/>
                    <a:pt x="250" y="349"/>
                  </a:cubicBezTo>
                  <a:cubicBezTo>
                    <a:pt x="249" y="349"/>
                    <a:pt x="249" y="349"/>
                    <a:pt x="248" y="348"/>
                  </a:cubicBezTo>
                  <a:cubicBezTo>
                    <a:pt x="246" y="348"/>
                    <a:pt x="244" y="348"/>
                    <a:pt x="243" y="348"/>
                  </a:cubicBezTo>
                  <a:cubicBezTo>
                    <a:pt x="242" y="346"/>
                    <a:pt x="241" y="344"/>
                    <a:pt x="240" y="342"/>
                  </a:cubicBezTo>
                  <a:cubicBezTo>
                    <a:pt x="238" y="340"/>
                    <a:pt x="236" y="339"/>
                    <a:pt x="234" y="338"/>
                  </a:cubicBezTo>
                  <a:cubicBezTo>
                    <a:pt x="235" y="336"/>
                    <a:pt x="236" y="333"/>
                    <a:pt x="236" y="331"/>
                  </a:cubicBezTo>
                  <a:cubicBezTo>
                    <a:pt x="236" y="328"/>
                    <a:pt x="235" y="326"/>
                    <a:pt x="235" y="324"/>
                  </a:cubicBezTo>
                  <a:cubicBezTo>
                    <a:pt x="236" y="323"/>
                    <a:pt x="238" y="321"/>
                    <a:pt x="239" y="319"/>
                  </a:cubicBezTo>
                  <a:cubicBezTo>
                    <a:pt x="241" y="317"/>
                    <a:pt x="242" y="315"/>
                    <a:pt x="243" y="313"/>
                  </a:cubicBezTo>
                  <a:cubicBezTo>
                    <a:pt x="245" y="313"/>
                    <a:pt x="247" y="313"/>
                    <a:pt x="250" y="312"/>
                  </a:cubicBezTo>
                  <a:cubicBezTo>
                    <a:pt x="252" y="311"/>
                    <a:pt x="254" y="310"/>
                    <a:pt x="256" y="309"/>
                  </a:cubicBezTo>
                  <a:cubicBezTo>
                    <a:pt x="256" y="309"/>
                    <a:pt x="257" y="309"/>
                    <a:pt x="257" y="310"/>
                  </a:cubicBezTo>
                  <a:cubicBezTo>
                    <a:pt x="258" y="310"/>
                    <a:pt x="258" y="310"/>
                    <a:pt x="258" y="310"/>
                  </a:cubicBezTo>
                  <a:cubicBezTo>
                    <a:pt x="259" y="311"/>
                    <a:pt x="260" y="311"/>
                    <a:pt x="261" y="312"/>
                  </a:cubicBezTo>
                  <a:cubicBezTo>
                    <a:pt x="261" y="312"/>
                    <a:pt x="261" y="312"/>
                    <a:pt x="262" y="312"/>
                  </a:cubicBezTo>
                  <a:cubicBezTo>
                    <a:pt x="262" y="312"/>
                    <a:pt x="263" y="312"/>
                    <a:pt x="263" y="312"/>
                  </a:cubicBezTo>
                  <a:cubicBezTo>
                    <a:pt x="265" y="313"/>
                    <a:pt x="267" y="313"/>
                    <a:pt x="268" y="313"/>
                  </a:cubicBezTo>
                  <a:cubicBezTo>
                    <a:pt x="269" y="315"/>
                    <a:pt x="270" y="317"/>
                    <a:pt x="271" y="319"/>
                  </a:cubicBezTo>
                  <a:cubicBezTo>
                    <a:pt x="273" y="321"/>
                    <a:pt x="276" y="322"/>
                    <a:pt x="277" y="324"/>
                  </a:cubicBezTo>
                  <a:close/>
                  <a:moveTo>
                    <a:pt x="160" y="117"/>
                  </a:moveTo>
                  <a:cubicBezTo>
                    <a:pt x="352" y="117"/>
                    <a:pt x="352" y="117"/>
                    <a:pt x="352" y="117"/>
                  </a:cubicBezTo>
                  <a:cubicBezTo>
                    <a:pt x="352" y="394"/>
                    <a:pt x="352" y="394"/>
                    <a:pt x="352" y="394"/>
                  </a:cubicBezTo>
                  <a:cubicBezTo>
                    <a:pt x="160" y="394"/>
                    <a:pt x="160" y="394"/>
                    <a:pt x="160" y="394"/>
                  </a:cubicBezTo>
                  <a:lnTo>
                    <a:pt x="160" y="117"/>
                  </a:lnTo>
                  <a:close/>
                  <a:moveTo>
                    <a:pt x="297" y="330"/>
                  </a:moveTo>
                  <a:cubicBezTo>
                    <a:pt x="297" y="330"/>
                    <a:pt x="297" y="330"/>
                    <a:pt x="297" y="329"/>
                  </a:cubicBezTo>
                  <a:cubicBezTo>
                    <a:pt x="298" y="327"/>
                    <a:pt x="300" y="322"/>
                    <a:pt x="298" y="317"/>
                  </a:cubicBezTo>
                  <a:cubicBezTo>
                    <a:pt x="296" y="311"/>
                    <a:pt x="292" y="308"/>
                    <a:pt x="289" y="307"/>
                  </a:cubicBezTo>
                  <a:cubicBezTo>
                    <a:pt x="289" y="307"/>
                    <a:pt x="289" y="306"/>
                    <a:pt x="289" y="306"/>
                  </a:cubicBezTo>
                  <a:cubicBezTo>
                    <a:pt x="289" y="306"/>
                    <a:pt x="289" y="306"/>
                    <a:pt x="289" y="306"/>
                  </a:cubicBezTo>
                  <a:cubicBezTo>
                    <a:pt x="288" y="303"/>
                    <a:pt x="286" y="298"/>
                    <a:pt x="282" y="294"/>
                  </a:cubicBezTo>
                  <a:cubicBezTo>
                    <a:pt x="277" y="291"/>
                    <a:pt x="272" y="291"/>
                    <a:pt x="269" y="291"/>
                  </a:cubicBezTo>
                  <a:cubicBezTo>
                    <a:pt x="269" y="291"/>
                    <a:pt x="269" y="291"/>
                    <a:pt x="268" y="291"/>
                  </a:cubicBezTo>
                  <a:cubicBezTo>
                    <a:pt x="268" y="291"/>
                    <a:pt x="268" y="291"/>
                    <a:pt x="268" y="291"/>
                  </a:cubicBezTo>
                  <a:cubicBezTo>
                    <a:pt x="265" y="289"/>
                    <a:pt x="261" y="286"/>
                    <a:pt x="256" y="286"/>
                  </a:cubicBezTo>
                  <a:cubicBezTo>
                    <a:pt x="250" y="286"/>
                    <a:pt x="246" y="289"/>
                    <a:pt x="243" y="291"/>
                  </a:cubicBezTo>
                  <a:cubicBezTo>
                    <a:pt x="243" y="291"/>
                    <a:pt x="243" y="291"/>
                    <a:pt x="243" y="291"/>
                  </a:cubicBezTo>
                  <a:cubicBezTo>
                    <a:pt x="243" y="291"/>
                    <a:pt x="242" y="291"/>
                    <a:pt x="242" y="291"/>
                  </a:cubicBezTo>
                  <a:cubicBezTo>
                    <a:pt x="239" y="291"/>
                    <a:pt x="234" y="291"/>
                    <a:pt x="229" y="294"/>
                  </a:cubicBezTo>
                  <a:cubicBezTo>
                    <a:pt x="225" y="298"/>
                    <a:pt x="224" y="303"/>
                    <a:pt x="223" y="306"/>
                  </a:cubicBezTo>
                  <a:cubicBezTo>
                    <a:pt x="223" y="306"/>
                    <a:pt x="223" y="306"/>
                    <a:pt x="223" y="306"/>
                  </a:cubicBezTo>
                  <a:cubicBezTo>
                    <a:pt x="222" y="306"/>
                    <a:pt x="222" y="307"/>
                    <a:pt x="222" y="307"/>
                  </a:cubicBezTo>
                  <a:cubicBezTo>
                    <a:pt x="219" y="308"/>
                    <a:pt x="215" y="311"/>
                    <a:pt x="213" y="317"/>
                  </a:cubicBezTo>
                  <a:cubicBezTo>
                    <a:pt x="212" y="322"/>
                    <a:pt x="213" y="327"/>
                    <a:pt x="214" y="329"/>
                  </a:cubicBezTo>
                  <a:cubicBezTo>
                    <a:pt x="215" y="330"/>
                    <a:pt x="215" y="330"/>
                    <a:pt x="215" y="330"/>
                  </a:cubicBezTo>
                  <a:cubicBezTo>
                    <a:pt x="215" y="331"/>
                    <a:pt x="215" y="331"/>
                    <a:pt x="214" y="331"/>
                  </a:cubicBezTo>
                  <a:cubicBezTo>
                    <a:pt x="213" y="334"/>
                    <a:pt x="212" y="339"/>
                    <a:pt x="213" y="344"/>
                  </a:cubicBezTo>
                  <a:cubicBezTo>
                    <a:pt x="215" y="350"/>
                    <a:pt x="219" y="352"/>
                    <a:pt x="222" y="354"/>
                  </a:cubicBezTo>
                  <a:cubicBezTo>
                    <a:pt x="222" y="354"/>
                    <a:pt x="222" y="354"/>
                    <a:pt x="223" y="354"/>
                  </a:cubicBezTo>
                  <a:cubicBezTo>
                    <a:pt x="223" y="355"/>
                    <a:pt x="223" y="355"/>
                    <a:pt x="223" y="355"/>
                  </a:cubicBezTo>
                  <a:cubicBezTo>
                    <a:pt x="224" y="358"/>
                    <a:pt x="225" y="363"/>
                    <a:pt x="229" y="366"/>
                  </a:cubicBezTo>
                  <a:cubicBezTo>
                    <a:pt x="234" y="370"/>
                    <a:pt x="239" y="370"/>
                    <a:pt x="242" y="369"/>
                  </a:cubicBezTo>
                  <a:cubicBezTo>
                    <a:pt x="242" y="369"/>
                    <a:pt x="243" y="369"/>
                    <a:pt x="243" y="369"/>
                  </a:cubicBezTo>
                  <a:cubicBezTo>
                    <a:pt x="243" y="369"/>
                    <a:pt x="243" y="370"/>
                    <a:pt x="243" y="370"/>
                  </a:cubicBezTo>
                  <a:cubicBezTo>
                    <a:pt x="246" y="372"/>
                    <a:pt x="250" y="375"/>
                    <a:pt x="256" y="375"/>
                  </a:cubicBezTo>
                  <a:cubicBezTo>
                    <a:pt x="261" y="375"/>
                    <a:pt x="265" y="372"/>
                    <a:pt x="268" y="370"/>
                  </a:cubicBezTo>
                  <a:cubicBezTo>
                    <a:pt x="268" y="370"/>
                    <a:pt x="268" y="369"/>
                    <a:pt x="268" y="369"/>
                  </a:cubicBezTo>
                  <a:cubicBezTo>
                    <a:pt x="269" y="369"/>
                    <a:pt x="269" y="369"/>
                    <a:pt x="269" y="369"/>
                  </a:cubicBezTo>
                  <a:cubicBezTo>
                    <a:pt x="272" y="370"/>
                    <a:pt x="277" y="370"/>
                    <a:pt x="282" y="366"/>
                  </a:cubicBezTo>
                  <a:cubicBezTo>
                    <a:pt x="286" y="363"/>
                    <a:pt x="288" y="358"/>
                    <a:pt x="289" y="355"/>
                  </a:cubicBezTo>
                  <a:cubicBezTo>
                    <a:pt x="289" y="355"/>
                    <a:pt x="289" y="355"/>
                    <a:pt x="289" y="354"/>
                  </a:cubicBezTo>
                  <a:cubicBezTo>
                    <a:pt x="289" y="354"/>
                    <a:pt x="289" y="354"/>
                    <a:pt x="289" y="354"/>
                  </a:cubicBezTo>
                  <a:cubicBezTo>
                    <a:pt x="292" y="352"/>
                    <a:pt x="296" y="350"/>
                    <a:pt x="298" y="344"/>
                  </a:cubicBezTo>
                  <a:cubicBezTo>
                    <a:pt x="300" y="339"/>
                    <a:pt x="298" y="334"/>
                    <a:pt x="297" y="331"/>
                  </a:cubicBezTo>
                  <a:cubicBezTo>
                    <a:pt x="297" y="331"/>
                    <a:pt x="297" y="331"/>
                    <a:pt x="297" y="330"/>
                  </a:cubicBezTo>
                  <a:close/>
                  <a:moveTo>
                    <a:pt x="181" y="160"/>
                  </a:moveTo>
                  <a:cubicBezTo>
                    <a:pt x="181" y="166"/>
                    <a:pt x="186" y="170"/>
                    <a:pt x="192" y="170"/>
                  </a:cubicBezTo>
                  <a:cubicBezTo>
                    <a:pt x="320" y="170"/>
                    <a:pt x="320" y="170"/>
                    <a:pt x="320" y="170"/>
                  </a:cubicBezTo>
                  <a:cubicBezTo>
                    <a:pt x="326" y="170"/>
                    <a:pt x="330" y="166"/>
                    <a:pt x="330" y="160"/>
                  </a:cubicBezTo>
                  <a:cubicBezTo>
                    <a:pt x="330" y="154"/>
                    <a:pt x="326" y="149"/>
                    <a:pt x="320" y="149"/>
                  </a:cubicBezTo>
                  <a:cubicBezTo>
                    <a:pt x="192" y="149"/>
                    <a:pt x="192" y="149"/>
                    <a:pt x="192" y="149"/>
                  </a:cubicBezTo>
                  <a:cubicBezTo>
                    <a:pt x="186" y="149"/>
                    <a:pt x="181" y="154"/>
                    <a:pt x="181" y="160"/>
                  </a:cubicBezTo>
                  <a:close/>
                  <a:moveTo>
                    <a:pt x="181" y="202"/>
                  </a:moveTo>
                  <a:cubicBezTo>
                    <a:pt x="181" y="208"/>
                    <a:pt x="186" y="213"/>
                    <a:pt x="192" y="213"/>
                  </a:cubicBezTo>
                  <a:cubicBezTo>
                    <a:pt x="320" y="213"/>
                    <a:pt x="320" y="213"/>
                    <a:pt x="320" y="213"/>
                  </a:cubicBezTo>
                  <a:cubicBezTo>
                    <a:pt x="326" y="213"/>
                    <a:pt x="330" y="208"/>
                    <a:pt x="330" y="202"/>
                  </a:cubicBezTo>
                  <a:cubicBezTo>
                    <a:pt x="330" y="196"/>
                    <a:pt x="326" y="192"/>
                    <a:pt x="320" y="192"/>
                  </a:cubicBezTo>
                  <a:cubicBezTo>
                    <a:pt x="192" y="192"/>
                    <a:pt x="192" y="192"/>
                    <a:pt x="192" y="192"/>
                  </a:cubicBezTo>
                  <a:cubicBezTo>
                    <a:pt x="186" y="192"/>
                    <a:pt x="181" y="196"/>
                    <a:pt x="181" y="202"/>
                  </a:cubicBezTo>
                  <a:close/>
                  <a:moveTo>
                    <a:pt x="181" y="245"/>
                  </a:moveTo>
                  <a:cubicBezTo>
                    <a:pt x="181" y="251"/>
                    <a:pt x="186" y="256"/>
                    <a:pt x="192" y="256"/>
                  </a:cubicBezTo>
                  <a:cubicBezTo>
                    <a:pt x="320" y="256"/>
                    <a:pt x="320" y="256"/>
                    <a:pt x="320" y="256"/>
                  </a:cubicBezTo>
                  <a:cubicBezTo>
                    <a:pt x="326" y="256"/>
                    <a:pt x="330" y="251"/>
                    <a:pt x="330" y="245"/>
                  </a:cubicBezTo>
                  <a:cubicBezTo>
                    <a:pt x="330" y="239"/>
                    <a:pt x="326" y="234"/>
                    <a:pt x="320" y="234"/>
                  </a:cubicBezTo>
                  <a:cubicBezTo>
                    <a:pt x="192" y="234"/>
                    <a:pt x="192" y="234"/>
                    <a:pt x="192" y="234"/>
                  </a:cubicBezTo>
                  <a:cubicBezTo>
                    <a:pt x="186" y="234"/>
                    <a:pt x="181" y="239"/>
                    <a:pt x="181" y="245"/>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73" y="106"/>
                  </a:moveTo>
                  <a:cubicBezTo>
                    <a:pt x="373" y="100"/>
                    <a:pt x="368" y="96"/>
                    <a:pt x="362" y="96"/>
                  </a:cubicBezTo>
                  <a:cubicBezTo>
                    <a:pt x="149" y="96"/>
                    <a:pt x="149" y="96"/>
                    <a:pt x="149" y="96"/>
                  </a:cubicBezTo>
                  <a:cubicBezTo>
                    <a:pt x="143" y="96"/>
                    <a:pt x="138" y="100"/>
                    <a:pt x="138" y="106"/>
                  </a:cubicBezTo>
                  <a:cubicBezTo>
                    <a:pt x="138" y="405"/>
                    <a:pt x="138" y="405"/>
                    <a:pt x="138" y="405"/>
                  </a:cubicBezTo>
                  <a:cubicBezTo>
                    <a:pt x="138" y="411"/>
                    <a:pt x="143" y="416"/>
                    <a:pt x="149" y="416"/>
                  </a:cubicBezTo>
                  <a:cubicBezTo>
                    <a:pt x="362" y="416"/>
                    <a:pt x="362" y="416"/>
                    <a:pt x="362" y="416"/>
                  </a:cubicBezTo>
                  <a:cubicBezTo>
                    <a:pt x="368" y="416"/>
                    <a:pt x="373" y="411"/>
                    <a:pt x="373" y="405"/>
                  </a:cubicBezTo>
                  <a:lnTo>
                    <a:pt x="373" y="106"/>
                  </a:ln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77">
                <a:defRPr/>
              </a:pPr>
              <a:endParaRPr lang="en-US" sz="800">
                <a:solidFill>
                  <a:schemeClr val="tx2"/>
                </a:solidFill>
                <a:latin typeface="Arial"/>
              </a:endParaRPr>
            </a:p>
          </p:txBody>
        </p:sp>
        <p:sp>
          <p:nvSpPr>
            <p:cNvPr id="43" name="TextBox 42">
              <a:extLst>
                <a:ext uri="{FF2B5EF4-FFF2-40B4-BE49-F238E27FC236}">
                  <a16:creationId xmlns:a16="http://schemas.microsoft.com/office/drawing/2014/main" id="{0979BF2F-CCEA-7BE3-9B23-FEB79A2B35C5}"/>
                </a:ext>
              </a:extLst>
            </p:cNvPr>
            <p:cNvSpPr txBox="1"/>
            <p:nvPr/>
          </p:nvSpPr>
          <p:spPr>
            <a:xfrm>
              <a:off x="2927080" y="6096816"/>
              <a:ext cx="630073" cy="215444"/>
            </a:xfrm>
            <a:prstGeom prst="rect">
              <a:avLst/>
            </a:prstGeom>
            <a:noFill/>
          </p:spPr>
          <p:txBody>
            <a:bodyPr wrap="square" rtlCol="0">
              <a:spAutoFit/>
            </a:bodyPr>
            <a:lstStyle/>
            <a:p>
              <a:pPr algn="ctr" defTabSz="914377">
                <a:defRPr/>
              </a:pPr>
              <a:r>
                <a:rPr lang="en-US" sz="800">
                  <a:solidFill>
                    <a:srgbClr val="000000"/>
                  </a:solidFill>
                  <a:latin typeface="Arial"/>
                </a:rPr>
                <a:t>Power BI</a:t>
              </a:r>
              <a:endParaRPr lang="en-US" sz="800">
                <a:solidFill>
                  <a:srgbClr val="000000"/>
                </a:solidFill>
                <a:latin typeface="Arial"/>
                <a:ea typeface="Verdana" panose="020B0604030504040204" pitchFamily="34" charset="0"/>
              </a:endParaRPr>
            </a:p>
          </p:txBody>
        </p:sp>
        <p:sp>
          <p:nvSpPr>
            <p:cNvPr id="21" name="Freeform 705">
              <a:extLst>
                <a:ext uri="{FF2B5EF4-FFF2-40B4-BE49-F238E27FC236}">
                  <a16:creationId xmlns:a16="http://schemas.microsoft.com/office/drawing/2014/main" id="{79ADFB54-1360-2479-256E-85AD851B67D6}"/>
                </a:ext>
              </a:extLst>
            </p:cNvPr>
            <p:cNvSpPr>
              <a:spLocks noChangeAspect="1" noEditPoints="1"/>
            </p:cNvSpPr>
            <p:nvPr/>
          </p:nvSpPr>
          <p:spPr bwMode="auto">
            <a:xfrm>
              <a:off x="1306649" y="5626595"/>
              <a:ext cx="500284" cy="476687"/>
            </a:xfrm>
            <a:custGeom>
              <a:avLst/>
              <a:gdLst>
                <a:gd name="T0" fmla="*/ 283 w 512"/>
                <a:gd name="T1" fmla="*/ 309 h 512"/>
                <a:gd name="T2" fmla="*/ 347 w 512"/>
                <a:gd name="T3" fmla="*/ 373 h 512"/>
                <a:gd name="T4" fmla="*/ 164 w 512"/>
                <a:gd name="T5" fmla="*/ 373 h 512"/>
                <a:gd name="T6" fmla="*/ 228 w 512"/>
                <a:gd name="T7" fmla="*/ 309 h 512"/>
                <a:gd name="T8" fmla="*/ 283 w 512"/>
                <a:gd name="T9" fmla="*/ 309 h 512"/>
                <a:gd name="T10" fmla="*/ 149 w 512"/>
                <a:gd name="T11" fmla="*/ 247 h 512"/>
                <a:gd name="T12" fmla="*/ 149 w 512"/>
                <a:gd name="T13" fmla="*/ 358 h 512"/>
                <a:gd name="T14" fmla="*/ 208 w 512"/>
                <a:gd name="T15" fmla="*/ 299 h 512"/>
                <a:gd name="T16" fmla="*/ 149 w 512"/>
                <a:gd name="T17" fmla="*/ 247 h 512"/>
                <a:gd name="T18" fmla="*/ 228 w 512"/>
                <a:gd name="T19" fmla="*/ 288 h 512"/>
                <a:gd name="T20" fmla="*/ 154 w 512"/>
                <a:gd name="T21" fmla="*/ 223 h 512"/>
                <a:gd name="T22" fmla="*/ 256 w 512"/>
                <a:gd name="T23" fmla="*/ 121 h 512"/>
                <a:gd name="T24" fmla="*/ 357 w 512"/>
                <a:gd name="T25" fmla="*/ 223 h 512"/>
                <a:gd name="T26" fmla="*/ 284 w 512"/>
                <a:gd name="T27" fmla="*/ 288 h 512"/>
                <a:gd name="T28" fmla="*/ 228 w 512"/>
                <a:gd name="T29" fmla="*/ 288 h 512"/>
                <a:gd name="T30" fmla="*/ 224 w 512"/>
                <a:gd name="T31" fmla="*/ 213 h 512"/>
                <a:gd name="T32" fmla="*/ 231 w 512"/>
                <a:gd name="T33" fmla="*/ 210 h 512"/>
                <a:gd name="T34" fmla="*/ 245 w 512"/>
                <a:gd name="T35" fmla="*/ 196 h 512"/>
                <a:gd name="T36" fmla="*/ 245 w 512"/>
                <a:gd name="T37" fmla="*/ 256 h 512"/>
                <a:gd name="T38" fmla="*/ 256 w 512"/>
                <a:gd name="T39" fmla="*/ 266 h 512"/>
                <a:gd name="T40" fmla="*/ 266 w 512"/>
                <a:gd name="T41" fmla="*/ 256 h 512"/>
                <a:gd name="T42" fmla="*/ 266 w 512"/>
                <a:gd name="T43" fmla="*/ 196 h 512"/>
                <a:gd name="T44" fmla="*/ 280 w 512"/>
                <a:gd name="T45" fmla="*/ 210 h 512"/>
                <a:gd name="T46" fmla="*/ 288 w 512"/>
                <a:gd name="T47" fmla="*/ 213 h 512"/>
                <a:gd name="T48" fmla="*/ 295 w 512"/>
                <a:gd name="T49" fmla="*/ 210 h 512"/>
                <a:gd name="T50" fmla="*/ 295 w 512"/>
                <a:gd name="T51" fmla="*/ 195 h 512"/>
                <a:gd name="T52" fmla="*/ 263 w 512"/>
                <a:gd name="T53" fmla="*/ 163 h 512"/>
                <a:gd name="T54" fmla="*/ 260 w 512"/>
                <a:gd name="T55" fmla="*/ 160 h 512"/>
                <a:gd name="T56" fmla="*/ 252 w 512"/>
                <a:gd name="T57" fmla="*/ 160 h 512"/>
                <a:gd name="T58" fmla="*/ 248 w 512"/>
                <a:gd name="T59" fmla="*/ 163 h 512"/>
                <a:gd name="T60" fmla="*/ 216 w 512"/>
                <a:gd name="T61" fmla="*/ 195 h 512"/>
                <a:gd name="T62" fmla="*/ 216 w 512"/>
                <a:gd name="T63" fmla="*/ 210 h 512"/>
                <a:gd name="T64" fmla="*/ 224 w 512"/>
                <a:gd name="T65" fmla="*/ 213 h 512"/>
                <a:gd name="T66" fmla="*/ 512 w 512"/>
                <a:gd name="T67" fmla="*/ 256 h 512"/>
                <a:gd name="T68" fmla="*/ 256 w 512"/>
                <a:gd name="T69" fmla="*/ 512 h 512"/>
                <a:gd name="T70" fmla="*/ 0 w 512"/>
                <a:gd name="T71" fmla="*/ 256 h 512"/>
                <a:gd name="T72" fmla="*/ 256 w 512"/>
                <a:gd name="T73" fmla="*/ 0 h 512"/>
                <a:gd name="T74" fmla="*/ 512 w 512"/>
                <a:gd name="T75" fmla="*/ 256 h 512"/>
                <a:gd name="T76" fmla="*/ 384 w 512"/>
                <a:gd name="T77" fmla="*/ 224 h 512"/>
                <a:gd name="T78" fmla="*/ 381 w 512"/>
                <a:gd name="T79" fmla="*/ 216 h 512"/>
                <a:gd name="T80" fmla="*/ 263 w 512"/>
                <a:gd name="T81" fmla="*/ 99 h 512"/>
                <a:gd name="T82" fmla="*/ 248 w 512"/>
                <a:gd name="T83" fmla="*/ 99 h 512"/>
                <a:gd name="T84" fmla="*/ 131 w 512"/>
                <a:gd name="T85" fmla="*/ 216 h 512"/>
                <a:gd name="T86" fmla="*/ 128 w 512"/>
                <a:gd name="T87" fmla="*/ 224 h 512"/>
                <a:gd name="T88" fmla="*/ 128 w 512"/>
                <a:gd name="T89" fmla="*/ 384 h 512"/>
                <a:gd name="T90" fmla="*/ 138 w 512"/>
                <a:gd name="T91" fmla="*/ 394 h 512"/>
                <a:gd name="T92" fmla="*/ 373 w 512"/>
                <a:gd name="T93" fmla="*/ 394 h 512"/>
                <a:gd name="T94" fmla="*/ 384 w 512"/>
                <a:gd name="T95" fmla="*/ 384 h 512"/>
                <a:gd name="T96" fmla="*/ 384 w 512"/>
                <a:gd name="T97" fmla="*/ 224 h 512"/>
                <a:gd name="T98" fmla="*/ 362 w 512"/>
                <a:gd name="T99" fmla="*/ 358 h 512"/>
                <a:gd name="T100" fmla="*/ 362 w 512"/>
                <a:gd name="T101" fmla="*/ 247 h 512"/>
                <a:gd name="T102" fmla="*/ 303 w 512"/>
                <a:gd name="T103" fmla="*/ 299 h 512"/>
                <a:gd name="T104" fmla="*/ 362 w 512"/>
                <a:gd name="T105" fmla="*/ 358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283" y="309"/>
                  </a:moveTo>
                  <a:cubicBezTo>
                    <a:pt x="347" y="373"/>
                    <a:pt x="347" y="373"/>
                    <a:pt x="347" y="373"/>
                  </a:cubicBezTo>
                  <a:cubicBezTo>
                    <a:pt x="164" y="373"/>
                    <a:pt x="164" y="373"/>
                    <a:pt x="164" y="373"/>
                  </a:cubicBezTo>
                  <a:cubicBezTo>
                    <a:pt x="228" y="309"/>
                    <a:pt x="228" y="309"/>
                    <a:pt x="228" y="309"/>
                  </a:cubicBezTo>
                  <a:lnTo>
                    <a:pt x="283" y="309"/>
                  </a:lnTo>
                  <a:close/>
                  <a:moveTo>
                    <a:pt x="149" y="247"/>
                  </a:moveTo>
                  <a:cubicBezTo>
                    <a:pt x="149" y="358"/>
                    <a:pt x="149" y="358"/>
                    <a:pt x="149" y="358"/>
                  </a:cubicBezTo>
                  <a:cubicBezTo>
                    <a:pt x="208" y="299"/>
                    <a:pt x="208" y="299"/>
                    <a:pt x="208" y="299"/>
                  </a:cubicBezTo>
                  <a:lnTo>
                    <a:pt x="149" y="247"/>
                  </a:lnTo>
                  <a:close/>
                  <a:moveTo>
                    <a:pt x="228" y="288"/>
                  </a:moveTo>
                  <a:cubicBezTo>
                    <a:pt x="154" y="223"/>
                    <a:pt x="154" y="223"/>
                    <a:pt x="154" y="223"/>
                  </a:cubicBezTo>
                  <a:cubicBezTo>
                    <a:pt x="256" y="121"/>
                    <a:pt x="256" y="121"/>
                    <a:pt x="256" y="121"/>
                  </a:cubicBezTo>
                  <a:cubicBezTo>
                    <a:pt x="357" y="223"/>
                    <a:pt x="357" y="223"/>
                    <a:pt x="357" y="223"/>
                  </a:cubicBezTo>
                  <a:cubicBezTo>
                    <a:pt x="284" y="288"/>
                    <a:pt x="284" y="288"/>
                    <a:pt x="284" y="288"/>
                  </a:cubicBezTo>
                  <a:lnTo>
                    <a:pt x="228" y="288"/>
                  </a:lnTo>
                  <a:close/>
                  <a:moveTo>
                    <a:pt x="224" y="213"/>
                  </a:moveTo>
                  <a:cubicBezTo>
                    <a:pt x="226" y="213"/>
                    <a:pt x="229" y="212"/>
                    <a:pt x="231" y="210"/>
                  </a:cubicBezTo>
                  <a:cubicBezTo>
                    <a:pt x="245" y="196"/>
                    <a:pt x="245" y="196"/>
                    <a:pt x="245" y="196"/>
                  </a:cubicBezTo>
                  <a:cubicBezTo>
                    <a:pt x="245" y="256"/>
                    <a:pt x="245" y="256"/>
                    <a:pt x="245" y="256"/>
                  </a:cubicBezTo>
                  <a:cubicBezTo>
                    <a:pt x="245" y="262"/>
                    <a:pt x="250" y="266"/>
                    <a:pt x="256" y="266"/>
                  </a:cubicBezTo>
                  <a:cubicBezTo>
                    <a:pt x="262" y="266"/>
                    <a:pt x="266" y="262"/>
                    <a:pt x="266" y="256"/>
                  </a:cubicBezTo>
                  <a:cubicBezTo>
                    <a:pt x="266" y="196"/>
                    <a:pt x="266" y="196"/>
                    <a:pt x="266" y="196"/>
                  </a:cubicBezTo>
                  <a:cubicBezTo>
                    <a:pt x="280" y="210"/>
                    <a:pt x="280" y="210"/>
                    <a:pt x="280" y="210"/>
                  </a:cubicBezTo>
                  <a:cubicBezTo>
                    <a:pt x="282" y="212"/>
                    <a:pt x="285" y="213"/>
                    <a:pt x="288" y="213"/>
                  </a:cubicBezTo>
                  <a:cubicBezTo>
                    <a:pt x="290" y="213"/>
                    <a:pt x="293" y="212"/>
                    <a:pt x="295" y="210"/>
                  </a:cubicBezTo>
                  <a:cubicBezTo>
                    <a:pt x="299" y="206"/>
                    <a:pt x="299" y="199"/>
                    <a:pt x="295" y="195"/>
                  </a:cubicBezTo>
                  <a:cubicBezTo>
                    <a:pt x="263" y="163"/>
                    <a:pt x="263" y="163"/>
                    <a:pt x="263" y="163"/>
                  </a:cubicBezTo>
                  <a:cubicBezTo>
                    <a:pt x="262" y="162"/>
                    <a:pt x="261" y="161"/>
                    <a:pt x="260" y="160"/>
                  </a:cubicBezTo>
                  <a:cubicBezTo>
                    <a:pt x="257" y="159"/>
                    <a:pt x="254" y="159"/>
                    <a:pt x="252" y="160"/>
                  </a:cubicBezTo>
                  <a:cubicBezTo>
                    <a:pt x="250" y="161"/>
                    <a:pt x="249" y="162"/>
                    <a:pt x="248" y="163"/>
                  </a:cubicBezTo>
                  <a:cubicBezTo>
                    <a:pt x="216" y="195"/>
                    <a:pt x="216" y="195"/>
                    <a:pt x="216" y="195"/>
                  </a:cubicBezTo>
                  <a:cubicBezTo>
                    <a:pt x="212" y="199"/>
                    <a:pt x="212" y="206"/>
                    <a:pt x="216" y="210"/>
                  </a:cubicBezTo>
                  <a:cubicBezTo>
                    <a:pt x="218" y="212"/>
                    <a:pt x="221" y="213"/>
                    <a:pt x="224" y="213"/>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384" y="224"/>
                  </a:moveTo>
                  <a:cubicBezTo>
                    <a:pt x="384" y="221"/>
                    <a:pt x="383" y="218"/>
                    <a:pt x="381" y="216"/>
                  </a:cubicBezTo>
                  <a:cubicBezTo>
                    <a:pt x="263" y="99"/>
                    <a:pt x="263" y="99"/>
                    <a:pt x="263" y="99"/>
                  </a:cubicBezTo>
                  <a:cubicBezTo>
                    <a:pt x="259" y="95"/>
                    <a:pt x="252" y="95"/>
                    <a:pt x="248" y="99"/>
                  </a:cubicBezTo>
                  <a:cubicBezTo>
                    <a:pt x="131" y="216"/>
                    <a:pt x="131" y="216"/>
                    <a:pt x="131" y="216"/>
                  </a:cubicBezTo>
                  <a:cubicBezTo>
                    <a:pt x="129" y="218"/>
                    <a:pt x="128" y="221"/>
                    <a:pt x="128" y="224"/>
                  </a:cubicBezTo>
                  <a:cubicBezTo>
                    <a:pt x="128" y="384"/>
                    <a:pt x="128" y="384"/>
                    <a:pt x="128" y="384"/>
                  </a:cubicBezTo>
                  <a:cubicBezTo>
                    <a:pt x="128" y="390"/>
                    <a:pt x="132" y="394"/>
                    <a:pt x="138" y="394"/>
                  </a:cubicBezTo>
                  <a:cubicBezTo>
                    <a:pt x="373" y="394"/>
                    <a:pt x="373" y="394"/>
                    <a:pt x="373" y="394"/>
                  </a:cubicBezTo>
                  <a:cubicBezTo>
                    <a:pt x="379" y="394"/>
                    <a:pt x="384" y="390"/>
                    <a:pt x="384" y="384"/>
                  </a:cubicBezTo>
                  <a:lnTo>
                    <a:pt x="384" y="224"/>
                  </a:lnTo>
                  <a:close/>
                  <a:moveTo>
                    <a:pt x="362" y="358"/>
                  </a:moveTo>
                  <a:cubicBezTo>
                    <a:pt x="362" y="247"/>
                    <a:pt x="362" y="247"/>
                    <a:pt x="362" y="247"/>
                  </a:cubicBezTo>
                  <a:cubicBezTo>
                    <a:pt x="303" y="299"/>
                    <a:pt x="303" y="299"/>
                    <a:pt x="303" y="299"/>
                  </a:cubicBezTo>
                  <a:lnTo>
                    <a:pt x="362" y="358"/>
                  </a:ln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48" name="TextBox 47">
              <a:extLst>
                <a:ext uri="{FF2B5EF4-FFF2-40B4-BE49-F238E27FC236}">
                  <a16:creationId xmlns:a16="http://schemas.microsoft.com/office/drawing/2014/main" id="{CA4E7018-C04E-0087-35FB-996850F93D56}"/>
                </a:ext>
              </a:extLst>
            </p:cNvPr>
            <p:cNvSpPr txBox="1"/>
            <p:nvPr/>
          </p:nvSpPr>
          <p:spPr>
            <a:xfrm>
              <a:off x="1167941" y="6095805"/>
              <a:ext cx="832767" cy="215444"/>
            </a:xfrm>
            <a:prstGeom prst="rect">
              <a:avLst/>
            </a:prstGeom>
            <a:noFill/>
          </p:spPr>
          <p:txBody>
            <a:bodyPr wrap="square" rtlCol="0">
              <a:spAutoFit/>
            </a:bodyPr>
            <a:lstStyle/>
            <a:p>
              <a:pPr algn="ctr" defTabSz="914377">
                <a:defRPr/>
              </a:pPr>
              <a:r>
                <a:rPr lang="en-US" sz="800">
                  <a:solidFill>
                    <a:srgbClr val="000000"/>
                  </a:solidFill>
                  <a:latin typeface="Arial"/>
                </a:rPr>
                <a:t>MS Outlook</a:t>
              </a:r>
              <a:endParaRPr lang="en-US" sz="800">
                <a:solidFill>
                  <a:srgbClr val="000000"/>
                </a:solidFill>
                <a:latin typeface="Arial"/>
                <a:ea typeface="Verdana" panose="020B0604030504040204" pitchFamily="34" charset="0"/>
              </a:endParaRPr>
            </a:p>
          </p:txBody>
        </p:sp>
        <p:sp>
          <p:nvSpPr>
            <p:cNvPr id="14" name="Freeform 680">
              <a:extLst>
                <a:ext uri="{FF2B5EF4-FFF2-40B4-BE49-F238E27FC236}">
                  <a16:creationId xmlns:a16="http://schemas.microsoft.com/office/drawing/2014/main" id="{4260EE92-3BA1-10D8-F35C-1F0770231E15}"/>
                </a:ext>
              </a:extLst>
            </p:cNvPr>
            <p:cNvSpPr>
              <a:spLocks noChangeAspect="1" noEditPoints="1"/>
            </p:cNvSpPr>
            <p:nvPr/>
          </p:nvSpPr>
          <p:spPr bwMode="auto">
            <a:xfrm>
              <a:off x="2154005" y="5629964"/>
              <a:ext cx="500284" cy="476686"/>
            </a:xfrm>
            <a:custGeom>
              <a:avLst/>
              <a:gdLst>
                <a:gd name="T0" fmla="*/ 337 w 512"/>
                <a:gd name="T1" fmla="*/ 202 h 512"/>
                <a:gd name="T2" fmla="*/ 309 w 512"/>
                <a:gd name="T3" fmla="*/ 175 h 512"/>
                <a:gd name="T4" fmla="*/ 215 w 512"/>
                <a:gd name="T5" fmla="*/ 312 h 512"/>
                <a:gd name="T6" fmla="*/ 226 w 512"/>
                <a:gd name="T7" fmla="*/ 300 h 512"/>
                <a:gd name="T8" fmla="*/ 138 w 512"/>
                <a:gd name="T9" fmla="*/ 207 h 512"/>
                <a:gd name="T10" fmla="*/ 197 w 512"/>
                <a:gd name="T11" fmla="*/ 299 h 512"/>
                <a:gd name="T12" fmla="*/ 512 w 512"/>
                <a:gd name="T13" fmla="*/ 256 h 512"/>
                <a:gd name="T14" fmla="*/ 0 w 512"/>
                <a:gd name="T15" fmla="*/ 256 h 512"/>
                <a:gd name="T16" fmla="*/ 512 w 512"/>
                <a:gd name="T17" fmla="*/ 256 h 512"/>
                <a:gd name="T18" fmla="*/ 195 w 512"/>
                <a:gd name="T19" fmla="*/ 327 h 512"/>
                <a:gd name="T20" fmla="*/ 242 w 512"/>
                <a:gd name="T21" fmla="*/ 341 h 512"/>
                <a:gd name="T22" fmla="*/ 253 w 512"/>
                <a:gd name="T23" fmla="*/ 338 h 512"/>
                <a:gd name="T24" fmla="*/ 245 w 512"/>
                <a:gd name="T25" fmla="*/ 285 h 512"/>
                <a:gd name="T26" fmla="*/ 146 w 512"/>
                <a:gd name="T27" fmla="*/ 184 h 512"/>
                <a:gd name="T28" fmla="*/ 99 w 512"/>
                <a:gd name="T29" fmla="*/ 216 h 512"/>
                <a:gd name="T30" fmla="*/ 373 w 512"/>
                <a:gd name="T31" fmla="*/ 213 h 512"/>
                <a:gd name="T32" fmla="*/ 372 w 512"/>
                <a:gd name="T33" fmla="*/ 209 h 512"/>
                <a:gd name="T34" fmla="*/ 306 w 512"/>
                <a:gd name="T35" fmla="*/ 141 h 512"/>
                <a:gd name="T36" fmla="*/ 298 w 512"/>
                <a:gd name="T37" fmla="*/ 138 h 512"/>
                <a:gd name="T38" fmla="*/ 170 w 512"/>
                <a:gd name="T39" fmla="*/ 149 h 512"/>
                <a:gd name="T40" fmla="*/ 181 w 512"/>
                <a:gd name="T41" fmla="*/ 192 h 512"/>
                <a:gd name="T42" fmla="*/ 192 w 512"/>
                <a:gd name="T43" fmla="*/ 160 h 512"/>
                <a:gd name="T44" fmla="*/ 288 w 512"/>
                <a:gd name="T45" fmla="*/ 213 h 512"/>
                <a:gd name="T46" fmla="*/ 352 w 512"/>
                <a:gd name="T47" fmla="*/ 224 h 512"/>
                <a:gd name="T48" fmla="*/ 192 w 512"/>
                <a:gd name="T49" fmla="*/ 394 h 512"/>
                <a:gd name="T50" fmla="*/ 181 w 512"/>
                <a:gd name="T51" fmla="*/ 341 h 512"/>
                <a:gd name="T52" fmla="*/ 170 w 512"/>
                <a:gd name="T53" fmla="*/ 405 h 512"/>
                <a:gd name="T54" fmla="*/ 362 w 512"/>
                <a:gd name="T55" fmla="*/ 416 h 512"/>
                <a:gd name="T56" fmla="*/ 373 w 512"/>
                <a:gd name="T57" fmla="*/ 213 h 512"/>
                <a:gd name="T58" fmla="*/ 320 w 512"/>
                <a:gd name="T59" fmla="*/ 277 h 512"/>
                <a:gd name="T60" fmla="*/ 266 w 512"/>
                <a:gd name="T61" fmla="*/ 288 h 512"/>
                <a:gd name="T62" fmla="*/ 320 w 512"/>
                <a:gd name="T63" fmla="*/ 298 h 512"/>
                <a:gd name="T64" fmla="*/ 320 w 512"/>
                <a:gd name="T65" fmla="*/ 320 h 512"/>
                <a:gd name="T66" fmla="*/ 277 w 512"/>
                <a:gd name="T67" fmla="*/ 330 h 512"/>
                <a:gd name="T68" fmla="*/ 320 w 512"/>
                <a:gd name="T69" fmla="*/ 341 h 512"/>
                <a:gd name="T70" fmla="*/ 320 w 512"/>
                <a:gd name="T71" fmla="*/ 320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309" y="175"/>
                  </a:moveTo>
                  <a:cubicBezTo>
                    <a:pt x="337" y="202"/>
                    <a:pt x="337" y="202"/>
                    <a:pt x="337" y="202"/>
                  </a:cubicBezTo>
                  <a:cubicBezTo>
                    <a:pt x="309" y="202"/>
                    <a:pt x="309" y="202"/>
                    <a:pt x="309" y="202"/>
                  </a:cubicBezTo>
                  <a:lnTo>
                    <a:pt x="309" y="175"/>
                  </a:lnTo>
                  <a:close/>
                  <a:moveTo>
                    <a:pt x="226" y="300"/>
                  </a:moveTo>
                  <a:cubicBezTo>
                    <a:pt x="215" y="312"/>
                    <a:pt x="215" y="312"/>
                    <a:pt x="215" y="312"/>
                  </a:cubicBezTo>
                  <a:cubicBezTo>
                    <a:pt x="230" y="316"/>
                    <a:pt x="230" y="316"/>
                    <a:pt x="230" y="316"/>
                  </a:cubicBezTo>
                  <a:lnTo>
                    <a:pt x="226" y="300"/>
                  </a:lnTo>
                  <a:close/>
                  <a:moveTo>
                    <a:pt x="214" y="282"/>
                  </a:moveTo>
                  <a:cubicBezTo>
                    <a:pt x="138" y="207"/>
                    <a:pt x="138" y="207"/>
                    <a:pt x="138" y="207"/>
                  </a:cubicBezTo>
                  <a:cubicBezTo>
                    <a:pt x="121" y="224"/>
                    <a:pt x="121" y="224"/>
                    <a:pt x="121" y="224"/>
                  </a:cubicBezTo>
                  <a:cubicBezTo>
                    <a:pt x="197" y="299"/>
                    <a:pt x="197" y="299"/>
                    <a:pt x="197" y="299"/>
                  </a:cubicBezTo>
                  <a:lnTo>
                    <a:pt x="214" y="282"/>
                  </a:ln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99" y="231"/>
                  </a:moveTo>
                  <a:cubicBezTo>
                    <a:pt x="195" y="327"/>
                    <a:pt x="195" y="327"/>
                    <a:pt x="195" y="327"/>
                  </a:cubicBezTo>
                  <a:cubicBezTo>
                    <a:pt x="196" y="329"/>
                    <a:pt x="198" y="330"/>
                    <a:pt x="200" y="330"/>
                  </a:cubicBezTo>
                  <a:cubicBezTo>
                    <a:pt x="242" y="341"/>
                    <a:pt x="242" y="341"/>
                    <a:pt x="242" y="341"/>
                  </a:cubicBezTo>
                  <a:cubicBezTo>
                    <a:pt x="243" y="341"/>
                    <a:pt x="244" y="341"/>
                    <a:pt x="245" y="341"/>
                  </a:cubicBezTo>
                  <a:cubicBezTo>
                    <a:pt x="248" y="341"/>
                    <a:pt x="251" y="340"/>
                    <a:pt x="253" y="338"/>
                  </a:cubicBezTo>
                  <a:cubicBezTo>
                    <a:pt x="255" y="335"/>
                    <a:pt x="256" y="331"/>
                    <a:pt x="255" y="328"/>
                  </a:cubicBezTo>
                  <a:cubicBezTo>
                    <a:pt x="245" y="285"/>
                    <a:pt x="245" y="285"/>
                    <a:pt x="245" y="285"/>
                  </a:cubicBezTo>
                  <a:cubicBezTo>
                    <a:pt x="244" y="283"/>
                    <a:pt x="243" y="281"/>
                    <a:pt x="242" y="280"/>
                  </a:cubicBezTo>
                  <a:cubicBezTo>
                    <a:pt x="146" y="184"/>
                    <a:pt x="146" y="184"/>
                    <a:pt x="146" y="184"/>
                  </a:cubicBezTo>
                  <a:cubicBezTo>
                    <a:pt x="142" y="180"/>
                    <a:pt x="135" y="180"/>
                    <a:pt x="131" y="184"/>
                  </a:cubicBezTo>
                  <a:cubicBezTo>
                    <a:pt x="99" y="216"/>
                    <a:pt x="99" y="216"/>
                    <a:pt x="99" y="216"/>
                  </a:cubicBezTo>
                  <a:cubicBezTo>
                    <a:pt x="95" y="220"/>
                    <a:pt x="95" y="227"/>
                    <a:pt x="99" y="231"/>
                  </a:cubicBezTo>
                  <a:close/>
                  <a:moveTo>
                    <a:pt x="373" y="213"/>
                  </a:moveTo>
                  <a:cubicBezTo>
                    <a:pt x="373" y="213"/>
                    <a:pt x="373" y="213"/>
                    <a:pt x="373" y="213"/>
                  </a:cubicBezTo>
                  <a:cubicBezTo>
                    <a:pt x="373" y="211"/>
                    <a:pt x="373" y="210"/>
                    <a:pt x="372" y="209"/>
                  </a:cubicBezTo>
                  <a:cubicBezTo>
                    <a:pt x="372" y="208"/>
                    <a:pt x="371" y="206"/>
                    <a:pt x="370" y="205"/>
                  </a:cubicBezTo>
                  <a:cubicBezTo>
                    <a:pt x="306" y="141"/>
                    <a:pt x="306" y="141"/>
                    <a:pt x="306" y="141"/>
                  </a:cubicBezTo>
                  <a:cubicBezTo>
                    <a:pt x="305" y="140"/>
                    <a:pt x="304" y="140"/>
                    <a:pt x="302" y="139"/>
                  </a:cubicBezTo>
                  <a:cubicBezTo>
                    <a:pt x="301" y="139"/>
                    <a:pt x="300" y="138"/>
                    <a:pt x="298" y="138"/>
                  </a:cubicBezTo>
                  <a:cubicBezTo>
                    <a:pt x="181" y="138"/>
                    <a:pt x="181" y="138"/>
                    <a:pt x="181" y="138"/>
                  </a:cubicBezTo>
                  <a:cubicBezTo>
                    <a:pt x="175" y="138"/>
                    <a:pt x="170" y="143"/>
                    <a:pt x="170" y="149"/>
                  </a:cubicBezTo>
                  <a:cubicBezTo>
                    <a:pt x="170" y="181"/>
                    <a:pt x="170" y="181"/>
                    <a:pt x="170" y="181"/>
                  </a:cubicBezTo>
                  <a:cubicBezTo>
                    <a:pt x="170" y="187"/>
                    <a:pt x="175" y="192"/>
                    <a:pt x="181" y="192"/>
                  </a:cubicBezTo>
                  <a:cubicBezTo>
                    <a:pt x="187" y="192"/>
                    <a:pt x="192" y="187"/>
                    <a:pt x="192" y="181"/>
                  </a:cubicBezTo>
                  <a:cubicBezTo>
                    <a:pt x="192" y="160"/>
                    <a:pt x="192" y="160"/>
                    <a:pt x="192" y="160"/>
                  </a:cubicBezTo>
                  <a:cubicBezTo>
                    <a:pt x="288" y="160"/>
                    <a:pt x="288" y="160"/>
                    <a:pt x="288" y="160"/>
                  </a:cubicBezTo>
                  <a:cubicBezTo>
                    <a:pt x="288" y="213"/>
                    <a:pt x="288" y="213"/>
                    <a:pt x="288" y="213"/>
                  </a:cubicBezTo>
                  <a:cubicBezTo>
                    <a:pt x="288" y="219"/>
                    <a:pt x="292" y="224"/>
                    <a:pt x="298" y="224"/>
                  </a:cubicBezTo>
                  <a:cubicBezTo>
                    <a:pt x="352" y="224"/>
                    <a:pt x="352" y="224"/>
                    <a:pt x="352" y="224"/>
                  </a:cubicBezTo>
                  <a:cubicBezTo>
                    <a:pt x="352" y="394"/>
                    <a:pt x="352" y="394"/>
                    <a:pt x="352" y="394"/>
                  </a:cubicBezTo>
                  <a:cubicBezTo>
                    <a:pt x="192" y="394"/>
                    <a:pt x="192" y="394"/>
                    <a:pt x="192" y="394"/>
                  </a:cubicBezTo>
                  <a:cubicBezTo>
                    <a:pt x="192" y="352"/>
                    <a:pt x="192" y="352"/>
                    <a:pt x="192" y="352"/>
                  </a:cubicBezTo>
                  <a:cubicBezTo>
                    <a:pt x="192" y="346"/>
                    <a:pt x="187" y="341"/>
                    <a:pt x="181" y="341"/>
                  </a:cubicBezTo>
                  <a:cubicBezTo>
                    <a:pt x="175" y="341"/>
                    <a:pt x="170" y="346"/>
                    <a:pt x="170" y="352"/>
                  </a:cubicBezTo>
                  <a:cubicBezTo>
                    <a:pt x="170" y="405"/>
                    <a:pt x="170" y="405"/>
                    <a:pt x="170" y="405"/>
                  </a:cubicBezTo>
                  <a:cubicBezTo>
                    <a:pt x="170" y="411"/>
                    <a:pt x="175" y="416"/>
                    <a:pt x="181" y="416"/>
                  </a:cubicBezTo>
                  <a:cubicBezTo>
                    <a:pt x="362" y="416"/>
                    <a:pt x="362" y="416"/>
                    <a:pt x="362" y="416"/>
                  </a:cubicBezTo>
                  <a:cubicBezTo>
                    <a:pt x="368" y="416"/>
                    <a:pt x="373" y="411"/>
                    <a:pt x="373" y="405"/>
                  </a:cubicBezTo>
                  <a:lnTo>
                    <a:pt x="373" y="213"/>
                  </a:lnTo>
                  <a:close/>
                  <a:moveTo>
                    <a:pt x="330" y="288"/>
                  </a:moveTo>
                  <a:cubicBezTo>
                    <a:pt x="330" y="282"/>
                    <a:pt x="326" y="277"/>
                    <a:pt x="320" y="277"/>
                  </a:cubicBezTo>
                  <a:cubicBezTo>
                    <a:pt x="277" y="277"/>
                    <a:pt x="277" y="277"/>
                    <a:pt x="277" y="277"/>
                  </a:cubicBezTo>
                  <a:cubicBezTo>
                    <a:pt x="271" y="277"/>
                    <a:pt x="266" y="282"/>
                    <a:pt x="266" y="288"/>
                  </a:cubicBezTo>
                  <a:cubicBezTo>
                    <a:pt x="266" y="294"/>
                    <a:pt x="271" y="298"/>
                    <a:pt x="277" y="298"/>
                  </a:cubicBezTo>
                  <a:cubicBezTo>
                    <a:pt x="320" y="298"/>
                    <a:pt x="320" y="298"/>
                    <a:pt x="320" y="298"/>
                  </a:cubicBezTo>
                  <a:cubicBezTo>
                    <a:pt x="326" y="298"/>
                    <a:pt x="330" y="294"/>
                    <a:pt x="330" y="288"/>
                  </a:cubicBezTo>
                  <a:close/>
                  <a:moveTo>
                    <a:pt x="320" y="320"/>
                  </a:moveTo>
                  <a:cubicBezTo>
                    <a:pt x="288" y="320"/>
                    <a:pt x="288" y="320"/>
                    <a:pt x="288" y="320"/>
                  </a:cubicBezTo>
                  <a:cubicBezTo>
                    <a:pt x="282" y="320"/>
                    <a:pt x="277" y="324"/>
                    <a:pt x="277" y="330"/>
                  </a:cubicBezTo>
                  <a:cubicBezTo>
                    <a:pt x="277" y="336"/>
                    <a:pt x="282" y="341"/>
                    <a:pt x="288" y="341"/>
                  </a:cubicBezTo>
                  <a:cubicBezTo>
                    <a:pt x="320" y="341"/>
                    <a:pt x="320" y="341"/>
                    <a:pt x="320" y="341"/>
                  </a:cubicBezTo>
                  <a:cubicBezTo>
                    <a:pt x="326" y="341"/>
                    <a:pt x="330" y="336"/>
                    <a:pt x="330" y="330"/>
                  </a:cubicBezTo>
                  <a:cubicBezTo>
                    <a:pt x="330" y="324"/>
                    <a:pt x="326" y="320"/>
                    <a:pt x="320" y="320"/>
                  </a:cubicBez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49" name="TextBox 48">
              <a:extLst>
                <a:ext uri="{FF2B5EF4-FFF2-40B4-BE49-F238E27FC236}">
                  <a16:creationId xmlns:a16="http://schemas.microsoft.com/office/drawing/2014/main" id="{D133FCC7-ED38-1AA7-F3C6-0491B7A09204}"/>
                </a:ext>
              </a:extLst>
            </p:cNvPr>
            <p:cNvSpPr txBox="1"/>
            <p:nvPr/>
          </p:nvSpPr>
          <p:spPr>
            <a:xfrm>
              <a:off x="2077842" y="6108477"/>
              <a:ext cx="634565" cy="215444"/>
            </a:xfrm>
            <a:prstGeom prst="rect">
              <a:avLst/>
            </a:prstGeom>
            <a:noFill/>
          </p:spPr>
          <p:txBody>
            <a:bodyPr wrap="square" rtlCol="0">
              <a:spAutoFit/>
            </a:bodyPr>
            <a:lstStyle/>
            <a:p>
              <a:pPr algn="ctr" defTabSz="914377">
                <a:defRPr/>
              </a:pPr>
              <a:r>
                <a:rPr lang="en-US" sz="800">
                  <a:solidFill>
                    <a:srgbClr val="000000"/>
                  </a:solidFill>
                  <a:latin typeface="Arial"/>
                </a:rPr>
                <a:t>Notepad</a:t>
              </a:r>
              <a:endParaRPr lang="en-US" sz="800">
                <a:solidFill>
                  <a:srgbClr val="000000"/>
                </a:solidFill>
                <a:latin typeface="Arial"/>
                <a:ea typeface="Verdana" panose="020B0604030504040204" pitchFamily="34" charset="0"/>
              </a:endParaRPr>
            </a:p>
          </p:txBody>
        </p:sp>
        <p:sp>
          <p:nvSpPr>
            <p:cNvPr id="45" name="Freeform 22">
              <a:extLst>
                <a:ext uri="{FF2B5EF4-FFF2-40B4-BE49-F238E27FC236}">
                  <a16:creationId xmlns:a16="http://schemas.microsoft.com/office/drawing/2014/main" id="{93A85A32-0E6E-3B73-D80B-AEFDB3B51DED}"/>
                </a:ext>
              </a:extLst>
            </p:cNvPr>
            <p:cNvSpPr>
              <a:spLocks/>
            </p:cNvSpPr>
            <p:nvPr/>
          </p:nvSpPr>
          <p:spPr bwMode="auto">
            <a:xfrm>
              <a:off x="5658890" y="5748759"/>
              <a:ext cx="36453" cy="35931"/>
            </a:xfrm>
            <a:custGeom>
              <a:avLst/>
              <a:gdLst>
                <a:gd name="T0" fmla="*/ 0 w 145"/>
                <a:gd name="T1" fmla="*/ 0 h 150"/>
                <a:gd name="T2" fmla="*/ 0 w 145"/>
                <a:gd name="T3" fmla="*/ 150 h 150"/>
                <a:gd name="T4" fmla="*/ 145 w 145"/>
                <a:gd name="T5" fmla="*/ 150 h 150"/>
                <a:gd name="T6" fmla="*/ 0 w 145"/>
                <a:gd name="T7" fmla="*/ 0 h 150"/>
              </a:gdLst>
              <a:ahLst/>
              <a:cxnLst>
                <a:cxn ang="0">
                  <a:pos x="T0" y="T1"/>
                </a:cxn>
                <a:cxn ang="0">
                  <a:pos x="T2" y="T3"/>
                </a:cxn>
                <a:cxn ang="0">
                  <a:pos x="T4" y="T5"/>
                </a:cxn>
                <a:cxn ang="0">
                  <a:pos x="T6" y="T7"/>
                </a:cxn>
              </a:cxnLst>
              <a:rect l="0" t="0" r="r" b="b"/>
              <a:pathLst>
                <a:path w="145" h="150">
                  <a:moveTo>
                    <a:pt x="0" y="0"/>
                  </a:moveTo>
                  <a:lnTo>
                    <a:pt x="0" y="150"/>
                  </a:lnTo>
                  <a:lnTo>
                    <a:pt x="145" y="150"/>
                  </a:lnTo>
                  <a:lnTo>
                    <a:pt x="0" y="0"/>
                  </a:lnTo>
                  <a:close/>
                </a:path>
              </a:pathLst>
            </a:custGeom>
            <a:solidFill>
              <a:srgbClr val="151C77"/>
            </a:solidFill>
            <a:ln>
              <a:noFill/>
            </a:ln>
          </p:spPr>
          <p:txBody>
            <a:bodyPr vert="horz" wrap="square" lIns="68580" tIns="34292" rIns="68580" bIns="34292" numCol="1" anchor="t" anchorCtr="0" compatLnSpc="1">
              <a:prstTxWarp prst="textNoShape">
                <a:avLst/>
              </a:prstTxWarp>
            </a:bodyPr>
            <a:lstStyle/>
            <a:p>
              <a:pPr defTabSz="1974391">
                <a:defRPr/>
              </a:pPr>
              <a:endParaRPr lang="en-US" sz="800" kern="0">
                <a:solidFill>
                  <a:prstClr val="black"/>
                </a:solidFill>
                <a:latin typeface="Arial"/>
              </a:endParaRPr>
            </a:p>
          </p:txBody>
        </p:sp>
        <p:sp>
          <p:nvSpPr>
            <p:cNvPr id="46" name="Freeform 23">
              <a:extLst>
                <a:ext uri="{FF2B5EF4-FFF2-40B4-BE49-F238E27FC236}">
                  <a16:creationId xmlns:a16="http://schemas.microsoft.com/office/drawing/2014/main" id="{C7618C77-0307-368C-72CA-E84F6EF2CF4C}"/>
                </a:ext>
              </a:extLst>
            </p:cNvPr>
            <p:cNvSpPr>
              <a:spLocks noEditPoints="1"/>
            </p:cNvSpPr>
            <p:nvPr/>
          </p:nvSpPr>
          <p:spPr bwMode="auto">
            <a:xfrm>
              <a:off x="5523386" y="5735345"/>
              <a:ext cx="187543" cy="256789"/>
            </a:xfrm>
            <a:custGeom>
              <a:avLst/>
              <a:gdLst>
                <a:gd name="T0" fmla="*/ 88 w 144"/>
                <a:gd name="T1" fmla="*/ 48 h 208"/>
                <a:gd name="T2" fmla="*/ 88 w 144"/>
                <a:gd name="T3" fmla="*/ 0 h 208"/>
                <a:gd name="T4" fmla="*/ 0 w 144"/>
                <a:gd name="T5" fmla="*/ 0 h 208"/>
                <a:gd name="T6" fmla="*/ 0 w 144"/>
                <a:gd name="T7" fmla="*/ 208 h 208"/>
                <a:gd name="T8" fmla="*/ 144 w 144"/>
                <a:gd name="T9" fmla="*/ 208 h 208"/>
                <a:gd name="T10" fmla="*/ 144 w 144"/>
                <a:gd name="T11" fmla="*/ 56 h 208"/>
                <a:gd name="T12" fmla="*/ 96 w 144"/>
                <a:gd name="T13" fmla="*/ 56 h 208"/>
                <a:gd name="T14" fmla="*/ 88 w 144"/>
                <a:gd name="T15" fmla="*/ 48 h 208"/>
                <a:gd name="T16" fmla="*/ 16 w 144"/>
                <a:gd name="T17" fmla="*/ 96 h 208"/>
                <a:gd name="T18" fmla="*/ 19 w 144"/>
                <a:gd name="T19" fmla="*/ 89 h 208"/>
                <a:gd name="T20" fmla="*/ 43 w 144"/>
                <a:gd name="T21" fmla="*/ 73 h 208"/>
                <a:gd name="T22" fmla="*/ 54 w 144"/>
                <a:gd name="T23" fmla="*/ 75 h 208"/>
                <a:gd name="T24" fmla="*/ 52 w 144"/>
                <a:gd name="T25" fmla="*/ 86 h 208"/>
                <a:gd name="T26" fmla="*/ 38 w 144"/>
                <a:gd name="T27" fmla="*/ 96 h 208"/>
                <a:gd name="T28" fmla="*/ 52 w 144"/>
                <a:gd name="T29" fmla="*/ 105 h 208"/>
                <a:gd name="T30" fmla="*/ 54 w 144"/>
                <a:gd name="T31" fmla="*/ 116 h 208"/>
                <a:gd name="T32" fmla="*/ 48 w 144"/>
                <a:gd name="T33" fmla="*/ 120 h 208"/>
                <a:gd name="T34" fmla="*/ 43 w 144"/>
                <a:gd name="T35" fmla="*/ 118 h 208"/>
                <a:gd name="T36" fmla="*/ 19 w 144"/>
                <a:gd name="T37" fmla="*/ 102 h 208"/>
                <a:gd name="T38" fmla="*/ 16 w 144"/>
                <a:gd name="T39" fmla="*/ 96 h 208"/>
                <a:gd name="T40" fmla="*/ 128 w 144"/>
                <a:gd name="T41" fmla="*/ 152 h 208"/>
                <a:gd name="T42" fmla="*/ 124 w 144"/>
                <a:gd name="T43" fmla="*/ 158 h 208"/>
                <a:gd name="T44" fmla="*/ 100 w 144"/>
                <a:gd name="T45" fmla="*/ 174 h 208"/>
                <a:gd name="T46" fmla="*/ 96 w 144"/>
                <a:gd name="T47" fmla="*/ 176 h 208"/>
                <a:gd name="T48" fmla="*/ 89 w 144"/>
                <a:gd name="T49" fmla="*/ 172 h 208"/>
                <a:gd name="T50" fmla="*/ 91 w 144"/>
                <a:gd name="T51" fmla="*/ 161 h 208"/>
                <a:gd name="T52" fmla="*/ 105 w 144"/>
                <a:gd name="T53" fmla="*/ 152 h 208"/>
                <a:gd name="T54" fmla="*/ 91 w 144"/>
                <a:gd name="T55" fmla="*/ 142 h 208"/>
                <a:gd name="T56" fmla="*/ 89 w 144"/>
                <a:gd name="T57" fmla="*/ 131 h 208"/>
                <a:gd name="T58" fmla="*/ 100 w 144"/>
                <a:gd name="T59" fmla="*/ 129 h 208"/>
                <a:gd name="T60" fmla="*/ 124 w 144"/>
                <a:gd name="T61" fmla="*/ 145 h 208"/>
                <a:gd name="T62" fmla="*/ 128 w 144"/>
                <a:gd name="T63" fmla="*/ 152 h 208"/>
                <a:gd name="T64" fmla="*/ 100 w 144"/>
                <a:gd name="T65" fmla="*/ 81 h 208"/>
                <a:gd name="T66" fmla="*/ 102 w 144"/>
                <a:gd name="T67" fmla="*/ 92 h 208"/>
                <a:gd name="T68" fmla="*/ 54 w 144"/>
                <a:gd name="T69" fmla="*/ 164 h 208"/>
                <a:gd name="T70" fmla="*/ 48 w 144"/>
                <a:gd name="T71" fmla="*/ 168 h 208"/>
                <a:gd name="T72" fmla="*/ 43 w 144"/>
                <a:gd name="T73" fmla="*/ 166 h 208"/>
                <a:gd name="T74" fmla="*/ 41 w 144"/>
                <a:gd name="T75" fmla="*/ 155 h 208"/>
                <a:gd name="T76" fmla="*/ 89 w 144"/>
                <a:gd name="T77" fmla="*/ 83 h 208"/>
                <a:gd name="T78" fmla="*/ 100 w 144"/>
                <a:gd name="T79" fmla="*/ 8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144" h="208">
                  <a:moveTo>
                    <a:pt x="88" y="48"/>
                  </a:moveTo>
                  <a:cubicBezTo>
                    <a:pt x="88" y="0"/>
                    <a:pt x="88" y="0"/>
                    <a:pt x="88" y="0"/>
                  </a:cubicBezTo>
                  <a:cubicBezTo>
                    <a:pt x="0" y="0"/>
                    <a:pt x="0" y="0"/>
                    <a:pt x="0" y="0"/>
                  </a:cubicBezTo>
                  <a:cubicBezTo>
                    <a:pt x="0" y="208"/>
                    <a:pt x="0" y="208"/>
                    <a:pt x="0" y="208"/>
                  </a:cubicBezTo>
                  <a:cubicBezTo>
                    <a:pt x="144" y="208"/>
                    <a:pt x="144" y="208"/>
                    <a:pt x="144" y="208"/>
                  </a:cubicBezTo>
                  <a:cubicBezTo>
                    <a:pt x="144" y="56"/>
                    <a:pt x="144" y="56"/>
                    <a:pt x="144" y="56"/>
                  </a:cubicBezTo>
                  <a:cubicBezTo>
                    <a:pt x="96" y="56"/>
                    <a:pt x="96" y="56"/>
                    <a:pt x="96" y="56"/>
                  </a:cubicBezTo>
                  <a:cubicBezTo>
                    <a:pt x="91" y="56"/>
                    <a:pt x="88" y="52"/>
                    <a:pt x="88" y="48"/>
                  </a:cubicBezTo>
                  <a:close/>
                  <a:moveTo>
                    <a:pt x="16" y="96"/>
                  </a:moveTo>
                  <a:cubicBezTo>
                    <a:pt x="16" y="93"/>
                    <a:pt x="17" y="90"/>
                    <a:pt x="19" y="89"/>
                  </a:cubicBezTo>
                  <a:cubicBezTo>
                    <a:pt x="43" y="73"/>
                    <a:pt x="43" y="73"/>
                    <a:pt x="43" y="73"/>
                  </a:cubicBezTo>
                  <a:cubicBezTo>
                    <a:pt x="47" y="71"/>
                    <a:pt x="52" y="72"/>
                    <a:pt x="54" y="75"/>
                  </a:cubicBezTo>
                  <a:cubicBezTo>
                    <a:pt x="57" y="79"/>
                    <a:pt x="56" y="84"/>
                    <a:pt x="52" y="86"/>
                  </a:cubicBezTo>
                  <a:cubicBezTo>
                    <a:pt x="38" y="96"/>
                    <a:pt x="38" y="96"/>
                    <a:pt x="38" y="96"/>
                  </a:cubicBezTo>
                  <a:cubicBezTo>
                    <a:pt x="52" y="105"/>
                    <a:pt x="52" y="105"/>
                    <a:pt x="52" y="105"/>
                  </a:cubicBezTo>
                  <a:cubicBezTo>
                    <a:pt x="56" y="107"/>
                    <a:pt x="57" y="112"/>
                    <a:pt x="54" y="116"/>
                  </a:cubicBezTo>
                  <a:cubicBezTo>
                    <a:pt x="53" y="118"/>
                    <a:pt x="50" y="120"/>
                    <a:pt x="48" y="120"/>
                  </a:cubicBezTo>
                  <a:cubicBezTo>
                    <a:pt x="46" y="120"/>
                    <a:pt x="45" y="119"/>
                    <a:pt x="43" y="118"/>
                  </a:cubicBezTo>
                  <a:cubicBezTo>
                    <a:pt x="19" y="102"/>
                    <a:pt x="19" y="102"/>
                    <a:pt x="19" y="102"/>
                  </a:cubicBezTo>
                  <a:cubicBezTo>
                    <a:pt x="17" y="101"/>
                    <a:pt x="16" y="98"/>
                    <a:pt x="16" y="96"/>
                  </a:cubicBezTo>
                  <a:close/>
                  <a:moveTo>
                    <a:pt x="128" y="152"/>
                  </a:moveTo>
                  <a:cubicBezTo>
                    <a:pt x="128" y="154"/>
                    <a:pt x="126" y="157"/>
                    <a:pt x="124" y="158"/>
                  </a:cubicBezTo>
                  <a:cubicBezTo>
                    <a:pt x="100" y="174"/>
                    <a:pt x="100" y="174"/>
                    <a:pt x="100" y="174"/>
                  </a:cubicBezTo>
                  <a:cubicBezTo>
                    <a:pt x="99" y="175"/>
                    <a:pt x="97" y="176"/>
                    <a:pt x="96" y="176"/>
                  </a:cubicBezTo>
                  <a:cubicBezTo>
                    <a:pt x="93" y="176"/>
                    <a:pt x="91" y="174"/>
                    <a:pt x="89" y="172"/>
                  </a:cubicBezTo>
                  <a:cubicBezTo>
                    <a:pt x="87" y="168"/>
                    <a:pt x="88" y="163"/>
                    <a:pt x="91" y="161"/>
                  </a:cubicBezTo>
                  <a:cubicBezTo>
                    <a:pt x="105" y="152"/>
                    <a:pt x="105" y="152"/>
                    <a:pt x="105" y="152"/>
                  </a:cubicBezTo>
                  <a:cubicBezTo>
                    <a:pt x="91" y="142"/>
                    <a:pt x="91" y="142"/>
                    <a:pt x="91" y="142"/>
                  </a:cubicBezTo>
                  <a:cubicBezTo>
                    <a:pt x="88" y="140"/>
                    <a:pt x="87" y="135"/>
                    <a:pt x="89" y="131"/>
                  </a:cubicBezTo>
                  <a:cubicBezTo>
                    <a:pt x="91" y="128"/>
                    <a:pt x="96" y="127"/>
                    <a:pt x="100" y="129"/>
                  </a:cubicBezTo>
                  <a:cubicBezTo>
                    <a:pt x="124" y="145"/>
                    <a:pt x="124" y="145"/>
                    <a:pt x="124" y="145"/>
                  </a:cubicBezTo>
                  <a:cubicBezTo>
                    <a:pt x="126" y="146"/>
                    <a:pt x="128" y="149"/>
                    <a:pt x="128" y="152"/>
                  </a:cubicBezTo>
                  <a:close/>
                  <a:moveTo>
                    <a:pt x="100" y="81"/>
                  </a:moveTo>
                  <a:cubicBezTo>
                    <a:pt x="104" y="83"/>
                    <a:pt x="105" y="88"/>
                    <a:pt x="102" y="92"/>
                  </a:cubicBezTo>
                  <a:cubicBezTo>
                    <a:pt x="54" y="164"/>
                    <a:pt x="54" y="164"/>
                    <a:pt x="54" y="164"/>
                  </a:cubicBezTo>
                  <a:cubicBezTo>
                    <a:pt x="53" y="166"/>
                    <a:pt x="50" y="168"/>
                    <a:pt x="48" y="168"/>
                  </a:cubicBezTo>
                  <a:cubicBezTo>
                    <a:pt x="46" y="168"/>
                    <a:pt x="45" y="167"/>
                    <a:pt x="43" y="166"/>
                  </a:cubicBezTo>
                  <a:cubicBezTo>
                    <a:pt x="40" y="164"/>
                    <a:pt x="39" y="159"/>
                    <a:pt x="41" y="155"/>
                  </a:cubicBezTo>
                  <a:cubicBezTo>
                    <a:pt x="89" y="83"/>
                    <a:pt x="89" y="83"/>
                    <a:pt x="89" y="83"/>
                  </a:cubicBezTo>
                  <a:cubicBezTo>
                    <a:pt x="91" y="80"/>
                    <a:pt x="96" y="79"/>
                    <a:pt x="100" y="81"/>
                  </a:cubicBez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US" sz="800" kern="0">
                <a:solidFill>
                  <a:prstClr val="black"/>
                </a:solidFill>
                <a:latin typeface="Arial"/>
              </a:endParaRPr>
            </a:p>
          </p:txBody>
        </p:sp>
        <p:sp>
          <p:nvSpPr>
            <p:cNvPr id="47" name="Freeform 24">
              <a:extLst>
                <a:ext uri="{FF2B5EF4-FFF2-40B4-BE49-F238E27FC236}">
                  <a16:creationId xmlns:a16="http://schemas.microsoft.com/office/drawing/2014/main" id="{8F0E1633-6F5D-F8C5-1A0B-1F96C0CAF79B}"/>
                </a:ext>
              </a:extLst>
            </p:cNvPr>
            <p:cNvSpPr>
              <a:spLocks noEditPoints="1"/>
            </p:cNvSpPr>
            <p:nvPr/>
          </p:nvSpPr>
          <p:spPr bwMode="auto">
            <a:xfrm>
              <a:off x="5367016" y="5626593"/>
              <a:ext cx="500284" cy="474293"/>
            </a:xfrm>
            <a:custGeom>
              <a:avLst/>
              <a:gdLst>
                <a:gd name="T0" fmla="*/ 192 w 384"/>
                <a:gd name="T1" fmla="*/ 0 h 384"/>
                <a:gd name="T2" fmla="*/ 0 w 384"/>
                <a:gd name="T3" fmla="*/ 192 h 384"/>
                <a:gd name="T4" fmla="*/ 192 w 384"/>
                <a:gd name="T5" fmla="*/ 384 h 384"/>
                <a:gd name="T6" fmla="*/ 384 w 384"/>
                <a:gd name="T7" fmla="*/ 192 h 384"/>
                <a:gd name="T8" fmla="*/ 192 w 384"/>
                <a:gd name="T9" fmla="*/ 0 h 384"/>
                <a:gd name="T10" fmla="*/ 280 w 384"/>
                <a:gd name="T11" fmla="*/ 136 h 384"/>
                <a:gd name="T12" fmla="*/ 280 w 384"/>
                <a:gd name="T13" fmla="*/ 304 h 384"/>
                <a:gd name="T14" fmla="*/ 272 w 384"/>
                <a:gd name="T15" fmla="*/ 312 h 384"/>
                <a:gd name="T16" fmla="*/ 112 w 384"/>
                <a:gd name="T17" fmla="*/ 312 h 384"/>
                <a:gd name="T18" fmla="*/ 104 w 384"/>
                <a:gd name="T19" fmla="*/ 304 h 384"/>
                <a:gd name="T20" fmla="*/ 104 w 384"/>
                <a:gd name="T21" fmla="*/ 80 h 384"/>
                <a:gd name="T22" fmla="*/ 112 w 384"/>
                <a:gd name="T23" fmla="*/ 72 h 384"/>
                <a:gd name="T24" fmla="*/ 216 w 384"/>
                <a:gd name="T25" fmla="*/ 72 h 384"/>
                <a:gd name="T26" fmla="*/ 221 w 384"/>
                <a:gd name="T27" fmla="*/ 74 h 384"/>
                <a:gd name="T28" fmla="*/ 221 w 384"/>
                <a:gd name="T29" fmla="*/ 74 h 384"/>
                <a:gd name="T30" fmla="*/ 221 w 384"/>
                <a:gd name="T31" fmla="*/ 74 h 384"/>
                <a:gd name="T32" fmla="*/ 221 w 384"/>
                <a:gd name="T33" fmla="*/ 74 h 384"/>
                <a:gd name="T34" fmla="*/ 277 w 384"/>
                <a:gd name="T35" fmla="*/ 130 h 384"/>
                <a:gd name="T36" fmla="*/ 279 w 384"/>
                <a:gd name="T37" fmla="*/ 133 h 384"/>
                <a:gd name="T38" fmla="*/ 280 w 384"/>
                <a:gd name="T39" fmla="*/ 136 h 384"/>
                <a:gd name="T40" fmla="*/ 280 w 384"/>
                <a:gd name="T41" fmla="*/ 136 h 3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384" h="384">
                  <a:moveTo>
                    <a:pt x="192" y="0"/>
                  </a:moveTo>
                  <a:cubicBezTo>
                    <a:pt x="86" y="0"/>
                    <a:pt x="0" y="86"/>
                    <a:pt x="0" y="192"/>
                  </a:cubicBezTo>
                  <a:cubicBezTo>
                    <a:pt x="0" y="298"/>
                    <a:pt x="86" y="384"/>
                    <a:pt x="192" y="384"/>
                  </a:cubicBezTo>
                  <a:cubicBezTo>
                    <a:pt x="298" y="384"/>
                    <a:pt x="384" y="298"/>
                    <a:pt x="384" y="192"/>
                  </a:cubicBezTo>
                  <a:cubicBezTo>
                    <a:pt x="384" y="86"/>
                    <a:pt x="298" y="0"/>
                    <a:pt x="192" y="0"/>
                  </a:cubicBezTo>
                  <a:close/>
                  <a:moveTo>
                    <a:pt x="280" y="136"/>
                  </a:moveTo>
                  <a:cubicBezTo>
                    <a:pt x="280" y="304"/>
                    <a:pt x="280" y="304"/>
                    <a:pt x="280" y="304"/>
                  </a:cubicBezTo>
                  <a:cubicBezTo>
                    <a:pt x="280" y="308"/>
                    <a:pt x="276" y="312"/>
                    <a:pt x="272" y="312"/>
                  </a:cubicBezTo>
                  <a:cubicBezTo>
                    <a:pt x="112" y="312"/>
                    <a:pt x="112" y="312"/>
                    <a:pt x="112" y="312"/>
                  </a:cubicBezTo>
                  <a:cubicBezTo>
                    <a:pt x="107" y="312"/>
                    <a:pt x="104" y="308"/>
                    <a:pt x="104" y="304"/>
                  </a:cubicBezTo>
                  <a:cubicBezTo>
                    <a:pt x="104" y="80"/>
                    <a:pt x="104" y="80"/>
                    <a:pt x="104" y="80"/>
                  </a:cubicBezTo>
                  <a:cubicBezTo>
                    <a:pt x="104" y="75"/>
                    <a:pt x="107" y="72"/>
                    <a:pt x="112" y="72"/>
                  </a:cubicBezTo>
                  <a:cubicBezTo>
                    <a:pt x="216" y="72"/>
                    <a:pt x="216" y="72"/>
                    <a:pt x="216" y="72"/>
                  </a:cubicBezTo>
                  <a:cubicBezTo>
                    <a:pt x="218" y="72"/>
                    <a:pt x="220" y="73"/>
                    <a:pt x="221" y="74"/>
                  </a:cubicBezTo>
                  <a:cubicBezTo>
                    <a:pt x="221" y="74"/>
                    <a:pt x="221" y="74"/>
                    <a:pt x="221" y="74"/>
                  </a:cubicBezTo>
                  <a:cubicBezTo>
                    <a:pt x="221" y="74"/>
                    <a:pt x="221" y="74"/>
                    <a:pt x="221" y="74"/>
                  </a:cubicBezTo>
                  <a:cubicBezTo>
                    <a:pt x="221" y="74"/>
                    <a:pt x="221" y="74"/>
                    <a:pt x="221" y="74"/>
                  </a:cubicBezTo>
                  <a:cubicBezTo>
                    <a:pt x="277" y="130"/>
                    <a:pt x="277" y="130"/>
                    <a:pt x="277" y="130"/>
                  </a:cubicBezTo>
                  <a:cubicBezTo>
                    <a:pt x="278" y="131"/>
                    <a:pt x="279" y="132"/>
                    <a:pt x="279" y="133"/>
                  </a:cubicBezTo>
                  <a:cubicBezTo>
                    <a:pt x="279" y="134"/>
                    <a:pt x="280" y="135"/>
                    <a:pt x="280" y="136"/>
                  </a:cubicBezTo>
                  <a:cubicBezTo>
                    <a:pt x="280" y="136"/>
                    <a:pt x="280" y="136"/>
                    <a:pt x="280" y="136"/>
                  </a:cubicBez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US" sz="800" kern="0">
                <a:solidFill>
                  <a:schemeClr val="tx2"/>
                </a:solidFill>
                <a:latin typeface="Arial"/>
              </a:endParaRPr>
            </a:p>
          </p:txBody>
        </p:sp>
        <p:sp>
          <p:nvSpPr>
            <p:cNvPr id="50" name="TextBox 49">
              <a:extLst>
                <a:ext uri="{FF2B5EF4-FFF2-40B4-BE49-F238E27FC236}">
                  <a16:creationId xmlns:a16="http://schemas.microsoft.com/office/drawing/2014/main" id="{9DA53A4C-3EFA-90E5-1B5E-423E8EA295EA}"/>
                </a:ext>
              </a:extLst>
            </p:cNvPr>
            <p:cNvSpPr txBox="1"/>
            <p:nvPr/>
          </p:nvSpPr>
          <p:spPr>
            <a:xfrm>
              <a:off x="5396613" y="6090036"/>
              <a:ext cx="409464" cy="215444"/>
            </a:xfrm>
            <a:prstGeom prst="rect">
              <a:avLst/>
            </a:prstGeom>
            <a:noFill/>
          </p:spPr>
          <p:txBody>
            <a:bodyPr wrap="square" rtlCol="0">
              <a:spAutoFit/>
            </a:bodyPr>
            <a:lstStyle/>
            <a:p>
              <a:pPr algn="ctr" defTabSz="914377">
                <a:defRPr/>
              </a:pPr>
              <a:r>
                <a:rPr lang="en-US" sz="800">
                  <a:solidFill>
                    <a:srgbClr val="000000"/>
                  </a:solidFill>
                  <a:latin typeface="Arial"/>
                </a:rPr>
                <a:t>SQL</a:t>
              </a:r>
              <a:endParaRPr lang="en-US" sz="800">
                <a:solidFill>
                  <a:srgbClr val="000000"/>
                </a:solidFill>
                <a:latin typeface="Arial"/>
                <a:ea typeface="Verdana" panose="020B0604030504040204" pitchFamily="34" charset="0"/>
              </a:endParaRPr>
            </a:p>
          </p:txBody>
        </p:sp>
        <p:sp>
          <p:nvSpPr>
            <p:cNvPr id="26" name="Freeform 792">
              <a:extLst>
                <a:ext uri="{FF2B5EF4-FFF2-40B4-BE49-F238E27FC236}">
                  <a16:creationId xmlns:a16="http://schemas.microsoft.com/office/drawing/2014/main" id="{42522949-0597-B7FD-9A76-0203F67CD07D}"/>
                </a:ext>
              </a:extLst>
            </p:cNvPr>
            <p:cNvSpPr>
              <a:spLocks noChangeAspect="1" noEditPoints="1"/>
            </p:cNvSpPr>
            <p:nvPr/>
          </p:nvSpPr>
          <p:spPr bwMode="auto">
            <a:xfrm>
              <a:off x="4598568" y="5632601"/>
              <a:ext cx="500284" cy="476687"/>
            </a:xfrm>
            <a:custGeom>
              <a:avLst/>
              <a:gdLst>
                <a:gd name="T0" fmla="*/ 256 w 512"/>
                <a:gd name="T1" fmla="*/ 0 h 512"/>
                <a:gd name="T2" fmla="*/ 0 w 512"/>
                <a:gd name="T3" fmla="*/ 256 h 512"/>
                <a:gd name="T4" fmla="*/ 256 w 512"/>
                <a:gd name="T5" fmla="*/ 512 h 512"/>
                <a:gd name="T6" fmla="*/ 512 w 512"/>
                <a:gd name="T7" fmla="*/ 256 h 512"/>
                <a:gd name="T8" fmla="*/ 256 w 512"/>
                <a:gd name="T9" fmla="*/ 0 h 512"/>
                <a:gd name="T10" fmla="*/ 163 w 512"/>
                <a:gd name="T11" fmla="*/ 184 h 512"/>
                <a:gd name="T12" fmla="*/ 248 w 512"/>
                <a:gd name="T13" fmla="*/ 99 h 512"/>
                <a:gd name="T14" fmla="*/ 252 w 512"/>
                <a:gd name="T15" fmla="*/ 96 h 512"/>
                <a:gd name="T16" fmla="*/ 260 w 512"/>
                <a:gd name="T17" fmla="*/ 96 h 512"/>
                <a:gd name="T18" fmla="*/ 263 w 512"/>
                <a:gd name="T19" fmla="*/ 99 h 512"/>
                <a:gd name="T20" fmla="*/ 349 w 512"/>
                <a:gd name="T21" fmla="*/ 184 h 512"/>
                <a:gd name="T22" fmla="*/ 349 w 512"/>
                <a:gd name="T23" fmla="*/ 199 h 512"/>
                <a:gd name="T24" fmla="*/ 341 w 512"/>
                <a:gd name="T25" fmla="*/ 202 h 512"/>
                <a:gd name="T26" fmla="*/ 333 w 512"/>
                <a:gd name="T27" fmla="*/ 199 h 512"/>
                <a:gd name="T28" fmla="*/ 266 w 512"/>
                <a:gd name="T29" fmla="*/ 132 h 512"/>
                <a:gd name="T30" fmla="*/ 266 w 512"/>
                <a:gd name="T31" fmla="*/ 362 h 512"/>
                <a:gd name="T32" fmla="*/ 256 w 512"/>
                <a:gd name="T33" fmla="*/ 373 h 512"/>
                <a:gd name="T34" fmla="*/ 245 w 512"/>
                <a:gd name="T35" fmla="*/ 362 h 512"/>
                <a:gd name="T36" fmla="*/ 245 w 512"/>
                <a:gd name="T37" fmla="*/ 132 h 512"/>
                <a:gd name="T38" fmla="*/ 178 w 512"/>
                <a:gd name="T39" fmla="*/ 199 h 512"/>
                <a:gd name="T40" fmla="*/ 170 w 512"/>
                <a:gd name="T41" fmla="*/ 202 h 512"/>
                <a:gd name="T42" fmla="*/ 163 w 512"/>
                <a:gd name="T43" fmla="*/ 199 h 512"/>
                <a:gd name="T44" fmla="*/ 163 w 512"/>
                <a:gd name="T45" fmla="*/ 184 h 512"/>
                <a:gd name="T46" fmla="*/ 373 w 512"/>
                <a:gd name="T47" fmla="*/ 405 h 512"/>
                <a:gd name="T48" fmla="*/ 362 w 512"/>
                <a:gd name="T49" fmla="*/ 416 h 512"/>
                <a:gd name="T50" fmla="*/ 149 w 512"/>
                <a:gd name="T51" fmla="*/ 416 h 512"/>
                <a:gd name="T52" fmla="*/ 138 w 512"/>
                <a:gd name="T53" fmla="*/ 405 h 512"/>
                <a:gd name="T54" fmla="*/ 138 w 512"/>
                <a:gd name="T55" fmla="*/ 362 h 512"/>
                <a:gd name="T56" fmla="*/ 149 w 512"/>
                <a:gd name="T57" fmla="*/ 352 h 512"/>
                <a:gd name="T58" fmla="*/ 160 w 512"/>
                <a:gd name="T59" fmla="*/ 362 h 512"/>
                <a:gd name="T60" fmla="*/ 160 w 512"/>
                <a:gd name="T61" fmla="*/ 394 h 512"/>
                <a:gd name="T62" fmla="*/ 352 w 512"/>
                <a:gd name="T63" fmla="*/ 394 h 512"/>
                <a:gd name="T64" fmla="*/ 352 w 512"/>
                <a:gd name="T65" fmla="*/ 362 h 512"/>
                <a:gd name="T66" fmla="*/ 362 w 512"/>
                <a:gd name="T67" fmla="*/ 352 h 512"/>
                <a:gd name="T68" fmla="*/ 373 w 512"/>
                <a:gd name="T69" fmla="*/ 362 h 512"/>
                <a:gd name="T70" fmla="*/ 373 w 512"/>
                <a:gd name="T71" fmla="*/ 40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512" h="512">
                  <a:moveTo>
                    <a:pt x="256" y="0"/>
                  </a:moveTo>
                  <a:cubicBezTo>
                    <a:pt x="114" y="0"/>
                    <a:pt x="0" y="114"/>
                    <a:pt x="0" y="256"/>
                  </a:cubicBezTo>
                  <a:cubicBezTo>
                    <a:pt x="0" y="397"/>
                    <a:pt x="114" y="512"/>
                    <a:pt x="256" y="512"/>
                  </a:cubicBezTo>
                  <a:cubicBezTo>
                    <a:pt x="397" y="512"/>
                    <a:pt x="512" y="397"/>
                    <a:pt x="512" y="256"/>
                  </a:cubicBezTo>
                  <a:cubicBezTo>
                    <a:pt x="512" y="114"/>
                    <a:pt x="397" y="0"/>
                    <a:pt x="256" y="0"/>
                  </a:cubicBezTo>
                  <a:close/>
                  <a:moveTo>
                    <a:pt x="163" y="184"/>
                  </a:moveTo>
                  <a:cubicBezTo>
                    <a:pt x="248" y="99"/>
                    <a:pt x="248" y="99"/>
                    <a:pt x="248" y="99"/>
                  </a:cubicBezTo>
                  <a:cubicBezTo>
                    <a:pt x="249" y="98"/>
                    <a:pt x="250" y="97"/>
                    <a:pt x="252" y="96"/>
                  </a:cubicBezTo>
                  <a:cubicBezTo>
                    <a:pt x="254" y="95"/>
                    <a:pt x="257" y="95"/>
                    <a:pt x="260" y="96"/>
                  </a:cubicBezTo>
                  <a:cubicBezTo>
                    <a:pt x="261" y="97"/>
                    <a:pt x="262" y="98"/>
                    <a:pt x="263" y="99"/>
                  </a:cubicBezTo>
                  <a:cubicBezTo>
                    <a:pt x="349" y="184"/>
                    <a:pt x="349" y="184"/>
                    <a:pt x="349" y="184"/>
                  </a:cubicBezTo>
                  <a:cubicBezTo>
                    <a:pt x="353" y="188"/>
                    <a:pt x="353" y="195"/>
                    <a:pt x="349" y="199"/>
                  </a:cubicBezTo>
                  <a:cubicBezTo>
                    <a:pt x="346" y="201"/>
                    <a:pt x="344" y="202"/>
                    <a:pt x="341" y="202"/>
                  </a:cubicBezTo>
                  <a:cubicBezTo>
                    <a:pt x="338" y="202"/>
                    <a:pt x="336" y="201"/>
                    <a:pt x="333" y="199"/>
                  </a:cubicBezTo>
                  <a:cubicBezTo>
                    <a:pt x="266" y="132"/>
                    <a:pt x="266" y="132"/>
                    <a:pt x="266" y="132"/>
                  </a:cubicBezTo>
                  <a:cubicBezTo>
                    <a:pt x="266" y="362"/>
                    <a:pt x="266" y="362"/>
                    <a:pt x="266" y="362"/>
                  </a:cubicBezTo>
                  <a:cubicBezTo>
                    <a:pt x="266" y="368"/>
                    <a:pt x="262" y="373"/>
                    <a:pt x="256" y="373"/>
                  </a:cubicBezTo>
                  <a:cubicBezTo>
                    <a:pt x="250" y="373"/>
                    <a:pt x="245" y="368"/>
                    <a:pt x="245" y="362"/>
                  </a:cubicBezTo>
                  <a:cubicBezTo>
                    <a:pt x="245" y="132"/>
                    <a:pt x="245" y="132"/>
                    <a:pt x="245" y="132"/>
                  </a:cubicBezTo>
                  <a:cubicBezTo>
                    <a:pt x="178" y="199"/>
                    <a:pt x="178" y="199"/>
                    <a:pt x="178" y="199"/>
                  </a:cubicBezTo>
                  <a:cubicBezTo>
                    <a:pt x="176" y="201"/>
                    <a:pt x="173" y="202"/>
                    <a:pt x="170" y="202"/>
                  </a:cubicBezTo>
                  <a:cubicBezTo>
                    <a:pt x="168" y="202"/>
                    <a:pt x="165" y="201"/>
                    <a:pt x="163" y="199"/>
                  </a:cubicBezTo>
                  <a:cubicBezTo>
                    <a:pt x="159" y="195"/>
                    <a:pt x="159" y="188"/>
                    <a:pt x="163" y="184"/>
                  </a:cubicBezTo>
                  <a:close/>
                  <a:moveTo>
                    <a:pt x="373" y="405"/>
                  </a:moveTo>
                  <a:cubicBezTo>
                    <a:pt x="373" y="411"/>
                    <a:pt x="368" y="416"/>
                    <a:pt x="362" y="416"/>
                  </a:cubicBezTo>
                  <a:cubicBezTo>
                    <a:pt x="149" y="416"/>
                    <a:pt x="149" y="416"/>
                    <a:pt x="149" y="416"/>
                  </a:cubicBezTo>
                  <a:cubicBezTo>
                    <a:pt x="143" y="416"/>
                    <a:pt x="138" y="411"/>
                    <a:pt x="138" y="405"/>
                  </a:cubicBezTo>
                  <a:cubicBezTo>
                    <a:pt x="138" y="362"/>
                    <a:pt x="138" y="362"/>
                    <a:pt x="138" y="362"/>
                  </a:cubicBezTo>
                  <a:cubicBezTo>
                    <a:pt x="138" y="356"/>
                    <a:pt x="143" y="352"/>
                    <a:pt x="149" y="352"/>
                  </a:cubicBezTo>
                  <a:cubicBezTo>
                    <a:pt x="155" y="352"/>
                    <a:pt x="160" y="356"/>
                    <a:pt x="160" y="362"/>
                  </a:cubicBezTo>
                  <a:cubicBezTo>
                    <a:pt x="160" y="394"/>
                    <a:pt x="160" y="394"/>
                    <a:pt x="160" y="394"/>
                  </a:cubicBezTo>
                  <a:cubicBezTo>
                    <a:pt x="352" y="394"/>
                    <a:pt x="352" y="394"/>
                    <a:pt x="352" y="394"/>
                  </a:cubicBezTo>
                  <a:cubicBezTo>
                    <a:pt x="352" y="362"/>
                    <a:pt x="352" y="362"/>
                    <a:pt x="352" y="362"/>
                  </a:cubicBezTo>
                  <a:cubicBezTo>
                    <a:pt x="352" y="356"/>
                    <a:pt x="356" y="352"/>
                    <a:pt x="362" y="352"/>
                  </a:cubicBezTo>
                  <a:cubicBezTo>
                    <a:pt x="368" y="352"/>
                    <a:pt x="373" y="356"/>
                    <a:pt x="373" y="362"/>
                  </a:cubicBezTo>
                  <a:lnTo>
                    <a:pt x="373" y="405"/>
                  </a:lnTo>
                  <a:close/>
                </a:path>
              </a:pathLst>
            </a:custGeom>
            <a:solidFill>
              <a:schemeClr val="tx2"/>
            </a:solidFill>
            <a:ln>
              <a:noFill/>
            </a:ln>
          </p:spPr>
          <p:txBody>
            <a:bodyPr vert="horz" wrap="square" lIns="68580" tIns="34292" rIns="68580" bIns="34292" numCol="1" anchor="t" anchorCtr="0" compatLnSpc="1">
              <a:prstTxWarp prst="textNoShape">
                <a:avLst/>
              </a:prstTxWarp>
            </a:bodyPr>
            <a:lstStyle/>
            <a:p>
              <a:pPr defTabSz="1974391">
                <a:defRPr/>
              </a:pPr>
              <a:endParaRPr lang="en-GB" sz="800" kern="0">
                <a:solidFill>
                  <a:schemeClr val="tx2"/>
                </a:solidFill>
                <a:latin typeface="Arial"/>
              </a:endParaRPr>
            </a:p>
          </p:txBody>
        </p:sp>
        <p:sp>
          <p:nvSpPr>
            <p:cNvPr id="51" name="TextBox 50">
              <a:extLst>
                <a:ext uri="{FF2B5EF4-FFF2-40B4-BE49-F238E27FC236}">
                  <a16:creationId xmlns:a16="http://schemas.microsoft.com/office/drawing/2014/main" id="{205F5E64-47CF-9262-3B80-FECF6CD57CA9}"/>
                </a:ext>
              </a:extLst>
            </p:cNvPr>
            <p:cNvSpPr txBox="1"/>
            <p:nvPr/>
          </p:nvSpPr>
          <p:spPr>
            <a:xfrm>
              <a:off x="4315853" y="6100888"/>
              <a:ext cx="1072877" cy="215444"/>
            </a:xfrm>
            <a:prstGeom prst="rect">
              <a:avLst/>
            </a:prstGeom>
            <a:noFill/>
          </p:spPr>
          <p:txBody>
            <a:bodyPr wrap="square" rtlCol="0">
              <a:spAutoFit/>
            </a:bodyPr>
            <a:lstStyle/>
            <a:p>
              <a:pPr algn="ctr" defTabSz="914377">
                <a:defRPr/>
              </a:pPr>
              <a:r>
                <a:rPr lang="en-US" sz="800">
                  <a:solidFill>
                    <a:srgbClr val="000000"/>
                  </a:solidFill>
                  <a:latin typeface="Arial"/>
                </a:rPr>
                <a:t>SharePoint</a:t>
              </a:r>
            </a:p>
          </p:txBody>
        </p:sp>
        <p:sp>
          <p:nvSpPr>
            <p:cNvPr id="29" name="Rectangle 750">
              <a:extLst>
                <a:ext uri="{FF2B5EF4-FFF2-40B4-BE49-F238E27FC236}">
                  <a16:creationId xmlns:a16="http://schemas.microsoft.com/office/drawing/2014/main" id="{0FC4757D-C516-5F02-F56A-8EDFF094A509}"/>
                </a:ext>
              </a:extLst>
            </p:cNvPr>
            <p:cNvSpPr>
              <a:spLocks noChangeArrowheads="1"/>
            </p:cNvSpPr>
            <p:nvPr/>
          </p:nvSpPr>
          <p:spPr bwMode="auto">
            <a:xfrm>
              <a:off x="3953631" y="5980253"/>
              <a:ext cx="185077" cy="19344"/>
            </a:xfrm>
            <a:prstGeom prst="rect">
              <a:avLst/>
            </a:prstGeom>
            <a:solidFill>
              <a:schemeClr val="tx2"/>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0" name="Freeform 751">
              <a:extLst>
                <a:ext uri="{FF2B5EF4-FFF2-40B4-BE49-F238E27FC236}">
                  <a16:creationId xmlns:a16="http://schemas.microsoft.com/office/drawing/2014/main" id="{608FEEE3-8DC0-405E-69AD-8CBB465532EC}"/>
                </a:ext>
              </a:extLst>
            </p:cNvPr>
            <p:cNvSpPr>
              <a:spLocks/>
            </p:cNvSpPr>
            <p:nvPr/>
          </p:nvSpPr>
          <p:spPr bwMode="auto">
            <a:xfrm>
              <a:off x="3953631" y="5745363"/>
              <a:ext cx="185077" cy="87048"/>
            </a:xfrm>
            <a:custGeom>
              <a:avLst/>
              <a:gdLst>
                <a:gd name="T0" fmla="*/ 192 w 192"/>
                <a:gd name="T1" fmla="*/ 75 h 96"/>
                <a:gd name="T2" fmla="*/ 128 w 192"/>
                <a:gd name="T3" fmla="*/ 75 h 96"/>
                <a:gd name="T4" fmla="*/ 117 w 192"/>
                <a:gd name="T5" fmla="*/ 64 h 96"/>
                <a:gd name="T6" fmla="*/ 117 w 192"/>
                <a:gd name="T7" fmla="*/ 0 h 96"/>
                <a:gd name="T8" fmla="*/ 0 w 192"/>
                <a:gd name="T9" fmla="*/ 0 h 96"/>
                <a:gd name="T10" fmla="*/ 0 w 192"/>
                <a:gd name="T11" fmla="*/ 96 h 96"/>
                <a:gd name="T12" fmla="*/ 192 w 192"/>
                <a:gd name="T13" fmla="*/ 96 h 96"/>
                <a:gd name="T14" fmla="*/ 192 w 192"/>
                <a:gd name="T15" fmla="*/ 75 h 96"/>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92" h="96">
                  <a:moveTo>
                    <a:pt x="192" y="75"/>
                  </a:moveTo>
                  <a:cubicBezTo>
                    <a:pt x="128" y="75"/>
                    <a:pt x="128" y="75"/>
                    <a:pt x="128" y="75"/>
                  </a:cubicBezTo>
                  <a:cubicBezTo>
                    <a:pt x="122" y="75"/>
                    <a:pt x="117" y="70"/>
                    <a:pt x="117" y="64"/>
                  </a:cubicBezTo>
                  <a:cubicBezTo>
                    <a:pt x="117" y="0"/>
                    <a:pt x="117" y="0"/>
                    <a:pt x="117" y="0"/>
                  </a:cubicBezTo>
                  <a:cubicBezTo>
                    <a:pt x="0" y="0"/>
                    <a:pt x="0" y="0"/>
                    <a:pt x="0" y="0"/>
                  </a:cubicBezTo>
                  <a:cubicBezTo>
                    <a:pt x="0" y="96"/>
                    <a:pt x="0" y="96"/>
                    <a:pt x="0" y="96"/>
                  </a:cubicBezTo>
                  <a:cubicBezTo>
                    <a:pt x="192" y="96"/>
                    <a:pt x="192" y="96"/>
                    <a:pt x="192" y="96"/>
                  </a:cubicBezTo>
                  <a:lnTo>
                    <a:pt x="192" y="75"/>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1" name="Freeform 752">
              <a:extLst>
                <a:ext uri="{FF2B5EF4-FFF2-40B4-BE49-F238E27FC236}">
                  <a16:creationId xmlns:a16="http://schemas.microsoft.com/office/drawing/2014/main" id="{D0A50A90-965A-4499-728F-8413BC8CDEAE}"/>
                </a:ext>
              </a:extLst>
            </p:cNvPr>
            <p:cNvSpPr>
              <a:spLocks/>
            </p:cNvSpPr>
            <p:nvPr/>
          </p:nvSpPr>
          <p:spPr bwMode="auto">
            <a:xfrm>
              <a:off x="4086655" y="5759180"/>
              <a:ext cx="37594" cy="34543"/>
            </a:xfrm>
            <a:custGeom>
              <a:avLst/>
              <a:gdLst>
                <a:gd name="T0" fmla="*/ 0 w 26"/>
                <a:gd name="T1" fmla="*/ 0 h 25"/>
                <a:gd name="T2" fmla="*/ 0 w 26"/>
                <a:gd name="T3" fmla="*/ 25 h 25"/>
                <a:gd name="T4" fmla="*/ 26 w 26"/>
                <a:gd name="T5" fmla="*/ 25 h 25"/>
                <a:gd name="T6" fmla="*/ 0 w 26"/>
                <a:gd name="T7" fmla="*/ 0 h 25"/>
              </a:gdLst>
              <a:ahLst/>
              <a:cxnLst>
                <a:cxn ang="0">
                  <a:pos x="T0" y="T1"/>
                </a:cxn>
                <a:cxn ang="0">
                  <a:pos x="T2" y="T3"/>
                </a:cxn>
                <a:cxn ang="0">
                  <a:pos x="T4" y="T5"/>
                </a:cxn>
                <a:cxn ang="0">
                  <a:pos x="T6" y="T7"/>
                </a:cxn>
              </a:cxnLst>
              <a:rect l="0" t="0" r="r" b="b"/>
              <a:pathLst>
                <a:path w="26" h="25">
                  <a:moveTo>
                    <a:pt x="0" y="0"/>
                  </a:moveTo>
                  <a:lnTo>
                    <a:pt x="0" y="25"/>
                  </a:lnTo>
                  <a:lnTo>
                    <a:pt x="26" y="25"/>
                  </a:lnTo>
                  <a:lnTo>
                    <a:pt x="0" y="0"/>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32" name="Freeform 753">
              <a:extLst>
                <a:ext uri="{FF2B5EF4-FFF2-40B4-BE49-F238E27FC236}">
                  <a16:creationId xmlns:a16="http://schemas.microsoft.com/office/drawing/2014/main" id="{5C873D55-F90F-E8C9-3691-EF696A022C32}"/>
                </a:ext>
              </a:extLst>
            </p:cNvPr>
            <p:cNvSpPr>
              <a:spLocks noEditPoints="1"/>
            </p:cNvSpPr>
            <p:nvPr/>
          </p:nvSpPr>
          <p:spPr bwMode="auto">
            <a:xfrm>
              <a:off x="3791689" y="5637590"/>
              <a:ext cx="500285" cy="476689"/>
            </a:xfrm>
            <a:custGeom>
              <a:avLst/>
              <a:gdLst>
                <a:gd name="T0" fmla="*/ 265 w 521"/>
                <a:gd name="T1" fmla="*/ 0 h 520"/>
                <a:gd name="T2" fmla="*/ 9 w 521"/>
                <a:gd name="T3" fmla="*/ 272 h 520"/>
                <a:gd name="T4" fmla="*/ 248 w 521"/>
                <a:gd name="T5" fmla="*/ 511 h 520"/>
                <a:gd name="T6" fmla="*/ 521 w 521"/>
                <a:gd name="T7" fmla="*/ 256 h 520"/>
                <a:gd name="T8" fmla="*/ 265 w 521"/>
                <a:gd name="T9" fmla="*/ 0 h 520"/>
                <a:gd name="T10" fmla="*/ 414 w 521"/>
                <a:gd name="T11" fmla="*/ 362 h 520"/>
                <a:gd name="T12" fmla="*/ 403 w 521"/>
                <a:gd name="T13" fmla="*/ 373 h 520"/>
                <a:gd name="T14" fmla="*/ 382 w 521"/>
                <a:gd name="T15" fmla="*/ 373 h 520"/>
                <a:gd name="T16" fmla="*/ 382 w 521"/>
                <a:gd name="T17" fmla="*/ 405 h 520"/>
                <a:gd name="T18" fmla="*/ 371 w 521"/>
                <a:gd name="T19" fmla="*/ 416 h 520"/>
                <a:gd name="T20" fmla="*/ 158 w 521"/>
                <a:gd name="T21" fmla="*/ 416 h 520"/>
                <a:gd name="T22" fmla="*/ 147 w 521"/>
                <a:gd name="T23" fmla="*/ 405 h 520"/>
                <a:gd name="T24" fmla="*/ 147 w 521"/>
                <a:gd name="T25" fmla="*/ 373 h 520"/>
                <a:gd name="T26" fmla="*/ 126 w 521"/>
                <a:gd name="T27" fmla="*/ 373 h 520"/>
                <a:gd name="T28" fmla="*/ 115 w 521"/>
                <a:gd name="T29" fmla="*/ 362 h 520"/>
                <a:gd name="T30" fmla="*/ 115 w 521"/>
                <a:gd name="T31" fmla="*/ 224 h 520"/>
                <a:gd name="T32" fmla="*/ 126 w 521"/>
                <a:gd name="T33" fmla="*/ 213 h 520"/>
                <a:gd name="T34" fmla="*/ 147 w 521"/>
                <a:gd name="T35" fmla="*/ 213 h 520"/>
                <a:gd name="T36" fmla="*/ 147 w 521"/>
                <a:gd name="T37" fmla="*/ 106 h 520"/>
                <a:gd name="T38" fmla="*/ 158 w 521"/>
                <a:gd name="T39" fmla="*/ 96 h 520"/>
                <a:gd name="T40" fmla="*/ 297 w 521"/>
                <a:gd name="T41" fmla="*/ 96 h 520"/>
                <a:gd name="T42" fmla="*/ 301 w 521"/>
                <a:gd name="T43" fmla="*/ 96 h 520"/>
                <a:gd name="T44" fmla="*/ 304 w 521"/>
                <a:gd name="T45" fmla="*/ 99 h 520"/>
                <a:gd name="T46" fmla="*/ 379 w 521"/>
                <a:gd name="T47" fmla="*/ 173 h 520"/>
                <a:gd name="T48" fmla="*/ 381 w 521"/>
                <a:gd name="T49" fmla="*/ 177 h 520"/>
                <a:gd name="T50" fmla="*/ 382 w 521"/>
                <a:gd name="T51" fmla="*/ 181 h 520"/>
                <a:gd name="T52" fmla="*/ 382 w 521"/>
                <a:gd name="T53" fmla="*/ 213 h 520"/>
                <a:gd name="T54" fmla="*/ 403 w 521"/>
                <a:gd name="T55" fmla="*/ 213 h 520"/>
                <a:gd name="T56" fmla="*/ 414 w 521"/>
                <a:gd name="T57" fmla="*/ 224 h 520"/>
                <a:gd name="T58" fmla="*/ 414 w 521"/>
                <a:gd name="T59" fmla="*/ 362 h 5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21" h="520">
                  <a:moveTo>
                    <a:pt x="265" y="0"/>
                  </a:moveTo>
                  <a:cubicBezTo>
                    <a:pt x="118" y="0"/>
                    <a:pt x="0" y="123"/>
                    <a:pt x="9" y="272"/>
                  </a:cubicBezTo>
                  <a:cubicBezTo>
                    <a:pt x="17" y="399"/>
                    <a:pt x="121" y="503"/>
                    <a:pt x="248" y="511"/>
                  </a:cubicBezTo>
                  <a:cubicBezTo>
                    <a:pt x="397" y="520"/>
                    <a:pt x="521" y="402"/>
                    <a:pt x="521" y="256"/>
                  </a:cubicBezTo>
                  <a:cubicBezTo>
                    <a:pt x="521" y="114"/>
                    <a:pt x="406" y="0"/>
                    <a:pt x="265" y="0"/>
                  </a:cubicBezTo>
                  <a:close/>
                  <a:moveTo>
                    <a:pt x="414" y="362"/>
                  </a:moveTo>
                  <a:cubicBezTo>
                    <a:pt x="414" y="368"/>
                    <a:pt x="409" y="373"/>
                    <a:pt x="403" y="373"/>
                  </a:cubicBezTo>
                  <a:cubicBezTo>
                    <a:pt x="382" y="373"/>
                    <a:pt x="382" y="373"/>
                    <a:pt x="382" y="373"/>
                  </a:cubicBezTo>
                  <a:cubicBezTo>
                    <a:pt x="382" y="405"/>
                    <a:pt x="382" y="405"/>
                    <a:pt x="382" y="405"/>
                  </a:cubicBezTo>
                  <a:cubicBezTo>
                    <a:pt x="382" y="411"/>
                    <a:pt x="377" y="416"/>
                    <a:pt x="371" y="416"/>
                  </a:cubicBezTo>
                  <a:cubicBezTo>
                    <a:pt x="158" y="416"/>
                    <a:pt x="158" y="416"/>
                    <a:pt x="158" y="416"/>
                  </a:cubicBezTo>
                  <a:cubicBezTo>
                    <a:pt x="152" y="416"/>
                    <a:pt x="147" y="411"/>
                    <a:pt x="147" y="405"/>
                  </a:cubicBezTo>
                  <a:cubicBezTo>
                    <a:pt x="147" y="373"/>
                    <a:pt x="147" y="373"/>
                    <a:pt x="147" y="373"/>
                  </a:cubicBezTo>
                  <a:cubicBezTo>
                    <a:pt x="126" y="373"/>
                    <a:pt x="126" y="373"/>
                    <a:pt x="126" y="373"/>
                  </a:cubicBezTo>
                  <a:cubicBezTo>
                    <a:pt x="120" y="373"/>
                    <a:pt x="115" y="368"/>
                    <a:pt x="115" y="362"/>
                  </a:cubicBezTo>
                  <a:cubicBezTo>
                    <a:pt x="115" y="224"/>
                    <a:pt x="115" y="224"/>
                    <a:pt x="115" y="224"/>
                  </a:cubicBezTo>
                  <a:cubicBezTo>
                    <a:pt x="115" y="218"/>
                    <a:pt x="120" y="213"/>
                    <a:pt x="126" y="213"/>
                  </a:cubicBezTo>
                  <a:cubicBezTo>
                    <a:pt x="147" y="213"/>
                    <a:pt x="147" y="213"/>
                    <a:pt x="147" y="213"/>
                  </a:cubicBezTo>
                  <a:cubicBezTo>
                    <a:pt x="147" y="106"/>
                    <a:pt x="147" y="106"/>
                    <a:pt x="147" y="106"/>
                  </a:cubicBezTo>
                  <a:cubicBezTo>
                    <a:pt x="147" y="100"/>
                    <a:pt x="152" y="96"/>
                    <a:pt x="158" y="96"/>
                  </a:cubicBezTo>
                  <a:cubicBezTo>
                    <a:pt x="297" y="96"/>
                    <a:pt x="297" y="96"/>
                    <a:pt x="297" y="96"/>
                  </a:cubicBezTo>
                  <a:cubicBezTo>
                    <a:pt x="298" y="96"/>
                    <a:pt x="299" y="96"/>
                    <a:pt x="301" y="96"/>
                  </a:cubicBezTo>
                  <a:cubicBezTo>
                    <a:pt x="302" y="97"/>
                    <a:pt x="303" y="98"/>
                    <a:pt x="304" y="99"/>
                  </a:cubicBezTo>
                  <a:cubicBezTo>
                    <a:pt x="379" y="173"/>
                    <a:pt x="379" y="173"/>
                    <a:pt x="379" y="173"/>
                  </a:cubicBezTo>
                  <a:cubicBezTo>
                    <a:pt x="380" y="174"/>
                    <a:pt x="381" y="176"/>
                    <a:pt x="381" y="177"/>
                  </a:cubicBezTo>
                  <a:cubicBezTo>
                    <a:pt x="382" y="178"/>
                    <a:pt x="382" y="180"/>
                    <a:pt x="382" y="181"/>
                  </a:cubicBezTo>
                  <a:cubicBezTo>
                    <a:pt x="382" y="213"/>
                    <a:pt x="382" y="213"/>
                    <a:pt x="382" y="213"/>
                  </a:cubicBezTo>
                  <a:cubicBezTo>
                    <a:pt x="403" y="213"/>
                    <a:pt x="403" y="213"/>
                    <a:pt x="403" y="213"/>
                  </a:cubicBezTo>
                  <a:cubicBezTo>
                    <a:pt x="409" y="213"/>
                    <a:pt x="414" y="218"/>
                    <a:pt x="414" y="224"/>
                  </a:cubicBezTo>
                  <a:lnTo>
                    <a:pt x="414" y="36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chemeClr val="tx2"/>
                </a:solidFill>
                <a:latin typeface="Arial"/>
              </a:endParaRPr>
            </a:p>
          </p:txBody>
        </p:sp>
        <p:sp>
          <p:nvSpPr>
            <p:cNvPr id="33" name="Freeform 754">
              <a:extLst>
                <a:ext uri="{FF2B5EF4-FFF2-40B4-BE49-F238E27FC236}">
                  <a16:creationId xmlns:a16="http://schemas.microsoft.com/office/drawing/2014/main" id="{7252A4C3-8910-E9D0-706B-B68BBD43A2B9}"/>
                </a:ext>
              </a:extLst>
            </p:cNvPr>
            <p:cNvSpPr>
              <a:spLocks noEditPoints="1"/>
            </p:cNvSpPr>
            <p:nvPr/>
          </p:nvSpPr>
          <p:spPr bwMode="auto">
            <a:xfrm>
              <a:off x="3923267" y="5851755"/>
              <a:ext cx="245805" cy="109155"/>
            </a:xfrm>
            <a:custGeom>
              <a:avLst/>
              <a:gdLst>
                <a:gd name="T0" fmla="*/ 0 w 256"/>
                <a:gd name="T1" fmla="*/ 118 h 118"/>
                <a:gd name="T2" fmla="*/ 256 w 256"/>
                <a:gd name="T3" fmla="*/ 118 h 118"/>
                <a:gd name="T4" fmla="*/ 256 w 256"/>
                <a:gd name="T5" fmla="*/ 0 h 118"/>
                <a:gd name="T6" fmla="*/ 0 w 256"/>
                <a:gd name="T7" fmla="*/ 0 h 118"/>
                <a:gd name="T8" fmla="*/ 0 w 256"/>
                <a:gd name="T9" fmla="*/ 118 h 118"/>
                <a:gd name="T10" fmla="*/ 165 w 256"/>
                <a:gd name="T11" fmla="*/ 78 h 118"/>
                <a:gd name="T12" fmla="*/ 178 w 256"/>
                <a:gd name="T13" fmla="*/ 83 h 118"/>
                <a:gd name="T14" fmla="*/ 188 w 256"/>
                <a:gd name="T15" fmla="*/ 84 h 118"/>
                <a:gd name="T16" fmla="*/ 196 w 256"/>
                <a:gd name="T17" fmla="*/ 82 h 118"/>
                <a:gd name="T18" fmla="*/ 198 w 256"/>
                <a:gd name="T19" fmla="*/ 76 h 118"/>
                <a:gd name="T20" fmla="*/ 197 w 256"/>
                <a:gd name="T21" fmla="*/ 72 h 118"/>
                <a:gd name="T22" fmla="*/ 194 w 256"/>
                <a:gd name="T23" fmla="*/ 69 h 118"/>
                <a:gd name="T24" fmla="*/ 184 w 256"/>
                <a:gd name="T25" fmla="*/ 64 h 118"/>
                <a:gd name="T26" fmla="*/ 174 w 256"/>
                <a:gd name="T27" fmla="*/ 58 h 118"/>
                <a:gd name="T28" fmla="*/ 168 w 256"/>
                <a:gd name="T29" fmla="*/ 51 h 118"/>
                <a:gd name="T30" fmla="*/ 166 w 256"/>
                <a:gd name="T31" fmla="*/ 42 h 118"/>
                <a:gd name="T32" fmla="*/ 173 w 256"/>
                <a:gd name="T33" fmla="*/ 26 h 118"/>
                <a:gd name="T34" fmla="*/ 191 w 256"/>
                <a:gd name="T35" fmla="*/ 21 h 118"/>
                <a:gd name="T36" fmla="*/ 203 w 256"/>
                <a:gd name="T37" fmla="*/ 22 h 118"/>
                <a:gd name="T38" fmla="*/ 214 w 256"/>
                <a:gd name="T39" fmla="*/ 26 h 118"/>
                <a:gd name="T40" fmla="*/ 208 w 256"/>
                <a:gd name="T41" fmla="*/ 38 h 118"/>
                <a:gd name="T42" fmla="*/ 199 w 256"/>
                <a:gd name="T43" fmla="*/ 35 h 118"/>
                <a:gd name="T44" fmla="*/ 191 w 256"/>
                <a:gd name="T45" fmla="*/ 34 h 118"/>
                <a:gd name="T46" fmla="*/ 184 w 256"/>
                <a:gd name="T47" fmla="*/ 36 h 118"/>
                <a:gd name="T48" fmla="*/ 182 w 256"/>
                <a:gd name="T49" fmla="*/ 41 h 118"/>
                <a:gd name="T50" fmla="*/ 183 w 256"/>
                <a:gd name="T51" fmla="*/ 45 h 118"/>
                <a:gd name="T52" fmla="*/ 186 w 256"/>
                <a:gd name="T53" fmla="*/ 48 h 118"/>
                <a:gd name="T54" fmla="*/ 196 w 256"/>
                <a:gd name="T55" fmla="*/ 53 h 118"/>
                <a:gd name="T56" fmla="*/ 210 w 256"/>
                <a:gd name="T57" fmla="*/ 63 h 118"/>
                <a:gd name="T58" fmla="*/ 214 w 256"/>
                <a:gd name="T59" fmla="*/ 76 h 118"/>
                <a:gd name="T60" fmla="*/ 207 w 256"/>
                <a:gd name="T61" fmla="*/ 92 h 118"/>
                <a:gd name="T62" fmla="*/ 186 w 256"/>
                <a:gd name="T63" fmla="*/ 97 h 118"/>
                <a:gd name="T64" fmla="*/ 165 w 256"/>
                <a:gd name="T65" fmla="*/ 93 h 118"/>
                <a:gd name="T66" fmla="*/ 165 w 256"/>
                <a:gd name="T67" fmla="*/ 78 h 118"/>
                <a:gd name="T68" fmla="*/ 111 w 256"/>
                <a:gd name="T69" fmla="*/ 22 h 118"/>
                <a:gd name="T70" fmla="*/ 127 w 256"/>
                <a:gd name="T71" fmla="*/ 22 h 118"/>
                <a:gd name="T72" fmla="*/ 127 w 256"/>
                <a:gd name="T73" fmla="*/ 83 h 118"/>
                <a:gd name="T74" fmla="*/ 157 w 256"/>
                <a:gd name="T75" fmla="*/ 83 h 118"/>
                <a:gd name="T76" fmla="*/ 157 w 256"/>
                <a:gd name="T77" fmla="*/ 96 h 118"/>
                <a:gd name="T78" fmla="*/ 111 w 256"/>
                <a:gd name="T79" fmla="*/ 96 h 118"/>
                <a:gd name="T80" fmla="*/ 111 w 256"/>
                <a:gd name="T81" fmla="*/ 22 h 118"/>
                <a:gd name="T82" fmla="*/ 33 w 256"/>
                <a:gd name="T83" fmla="*/ 22 h 118"/>
                <a:gd name="T84" fmla="*/ 51 w 256"/>
                <a:gd name="T85" fmla="*/ 22 h 118"/>
                <a:gd name="T86" fmla="*/ 67 w 256"/>
                <a:gd name="T87" fmla="*/ 49 h 118"/>
                <a:gd name="T88" fmla="*/ 83 w 256"/>
                <a:gd name="T89" fmla="*/ 22 h 118"/>
                <a:gd name="T90" fmla="*/ 100 w 256"/>
                <a:gd name="T91" fmla="*/ 22 h 118"/>
                <a:gd name="T92" fmla="*/ 76 w 256"/>
                <a:gd name="T93" fmla="*/ 59 h 118"/>
                <a:gd name="T94" fmla="*/ 101 w 256"/>
                <a:gd name="T95" fmla="*/ 96 h 118"/>
                <a:gd name="T96" fmla="*/ 83 w 256"/>
                <a:gd name="T97" fmla="*/ 96 h 118"/>
                <a:gd name="T98" fmla="*/ 66 w 256"/>
                <a:gd name="T99" fmla="*/ 68 h 118"/>
                <a:gd name="T100" fmla="*/ 49 w 256"/>
                <a:gd name="T101" fmla="*/ 96 h 118"/>
                <a:gd name="T102" fmla="*/ 32 w 256"/>
                <a:gd name="T103" fmla="*/ 96 h 118"/>
                <a:gd name="T104" fmla="*/ 56 w 256"/>
                <a:gd name="T105" fmla="*/ 58 h 118"/>
                <a:gd name="T106" fmla="*/ 33 w 256"/>
                <a:gd name="T107" fmla="*/ 2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6" h="118">
                  <a:moveTo>
                    <a:pt x="0" y="118"/>
                  </a:moveTo>
                  <a:cubicBezTo>
                    <a:pt x="256" y="118"/>
                    <a:pt x="256" y="118"/>
                    <a:pt x="256" y="118"/>
                  </a:cubicBezTo>
                  <a:cubicBezTo>
                    <a:pt x="256" y="0"/>
                    <a:pt x="256" y="0"/>
                    <a:pt x="256" y="0"/>
                  </a:cubicBezTo>
                  <a:cubicBezTo>
                    <a:pt x="0" y="0"/>
                    <a:pt x="0" y="0"/>
                    <a:pt x="0" y="0"/>
                  </a:cubicBezTo>
                  <a:lnTo>
                    <a:pt x="0" y="118"/>
                  </a:lnTo>
                  <a:close/>
                  <a:moveTo>
                    <a:pt x="165" y="78"/>
                  </a:moveTo>
                  <a:cubicBezTo>
                    <a:pt x="170" y="80"/>
                    <a:pt x="175" y="82"/>
                    <a:pt x="178" y="83"/>
                  </a:cubicBezTo>
                  <a:cubicBezTo>
                    <a:pt x="182" y="84"/>
                    <a:pt x="185" y="84"/>
                    <a:pt x="188" y="84"/>
                  </a:cubicBezTo>
                  <a:cubicBezTo>
                    <a:pt x="191" y="84"/>
                    <a:pt x="194" y="84"/>
                    <a:pt x="196" y="82"/>
                  </a:cubicBezTo>
                  <a:cubicBezTo>
                    <a:pt x="197" y="81"/>
                    <a:pt x="198" y="79"/>
                    <a:pt x="198" y="76"/>
                  </a:cubicBezTo>
                  <a:cubicBezTo>
                    <a:pt x="198" y="75"/>
                    <a:pt x="198" y="74"/>
                    <a:pt x="197" y="72"/>
                  </a:cubicBezTo>
                  <a:cubicBezTo>
                    <a:pt x="196" y="71"/>
                    <a:pt x="195" y="70"/>
                    <a:pt x="194" y="69"/>
                  </a:cubicBezTo>
                  <a:cubicBezTo>
                    <a:pt x="192" y="68"/>
                    <a:pt x="189" y="66"/>
                    <a:pt x="184" y="64"/>
                  </a:cubicBezTo>
                  <a:cubicBezTo>
                    <a:pt x="179" y="62"/>
                    <a:pt x="176" y="60"/>
                    <a:pt x="174" y="58"/>
                  </a:cubicBezTo>
                  <a:cubicBezTo>
                    <a:pt x="171" y="56"/>
                    <a:pt x="170" y="54"/>
                    <a:pt x="168" y="51"/>
                  </a:cubicBezTo>
                  <a:cubicBezTo>
                    <a:pt x="167" y="48"/>
                    <a:pt x="166" y="45"/>
                    <a:pt x="166" y="42"/>
                  </a:cubicBezTo>
                  <a:cubicBezTo>
                    <a:pt x="166" y="35"/>
                    <a:pt x="168" y="30"/>
                    <a:pt x="173" y="26"/>
                  </a:cubicBezTo>
                  <a:cubicBezTo>
                    <a:pt x="177" y="23"/>
                    <a:pt x="184" y="21"/>
                    <a:pt x="191" y="21"/>
                  </a:cubicBezTo>
                  <a:cubicBezTo>
                    <a:pt x="195" y="21"/>
                    <a:pt x="199" y="21"/>
                    <a:pt x="203" y="22"/>
                  </a:cubicBezTo>
                  <a:cubicBezTo>
                    <a:pt x="206" y="23"/>
                    <a:pt x="210" y="24"/>
                    <a:pt x="214" y="26"/>
                  </a:cubicBezTo>
                  <a:cubicBezTo>
                    <a:pt x="208" y="38"/>
                    <a:pt x="208" y="38"/>
                    <a:pt x="208" y="38"/>
                  </a:cubicBezTo>
                  <a:cubicBezTo>
                    <a:pt x="204" y="37"/>
                    <a:pt x="201" y="35"/>
                    <a:pt x="199" y="35"/>
                  </a:cubicBezTo>
                  <a:cubicBezTo>
                    <a:pt x="196" y="34"/>
                    <a:pt x="193" y="34"/>
                    <a:pt x="191" y="34"/>
                  </a:cubicBezTo>
                  <a:cubicBezTo>
                    <a:pt x="188" y="34"/>
                    <a:pt x="186" y="35"/>
                    <a:pt x="184" y="36"/>
                  </a:cubicBezTo>
                  <a:cubicBezTo>
                    <a:pt x="182" y="37"/>
                    <a:pt x="182" y="39"/>
                    <a:pt x="182" y="41"/>
                  </a:cubicBezTo>
                  <a:cubicBezTo>
                    <a:pt x="182" y="43"/>
                    <a:pt x="182" y="44"/>
                    <a:pt x="183" y="45"/>
                  </a:cubicBezTo>
                  <a:cubicBezTo>
                    <a:pt x="183" y="46"/>
                    <a:pt x="184" y="47"/>
                    <a:pt x="186" y="48"/>
                  </a:cubicBezTo>
                  <a:cubicBezTo>
                    <a:pt x="187" y="49"/>
                    <a:pt x="190" y="51"/>
                    <a:pt x="196" y="53"/>
                  </a:cubicBezTo>
                  <a:cubicBezTo>
                    <a:pt x="203" y="57"/>
                    <a:pt x="207" y="60"/>
                    <a:pt x="210" y="63"/>
                  </a:cubicBezTo>
                  <a:cubicBezTo>
                    <a:pt x="213" y="67"/>
                    <a:pt x="214" y="71"/>
                    <a:pt x="214" y="76"/>
                  </a:cubicBezTo>
                  <a:cubicBezTo>
                    <a:pt x="214" y="82"/>
                    <a:pt x="211" y="88"/>
                    <a:pt x="207" y="92"/>
                  </a:cubicBezTo>
                  <a:cubicBezTo>
                    <a:pt x="202" y="95"/>
                    <a:pt x="195" y="97"/>
                    <a:pt x="186" y="97"/>
                  </a:cubicBezTo>
                  <a:cubicBezTo>
                    <a:pt x="178" y="97"/>
                    <a:pt x="171" y="96"/>
                    <a:pt x="165" y="93"/>
                  </a:cubicBezTo>
                  <a:lnTo>
                    <a:pt x="165" y="78"/>
                  </a:lnTo>
                  <a:close/>
                  <a:moveTo>
                    <a:pt x="111" y="22"/>
                  </a:moveTo>
                  <a:cubicBezTo>
                    <a:pt x="127" y="22"/>
                    <a:pt x="127" y="22"/>
                    <a:pt x="127" y="22"/>
                  </a:cubicBezTo>
                  <a:cubicBezTo>
                    <a:pt x="127" y="83"/>
                    <a:pt x="127" y="83"/>
                    <a:pt x="127" y="83"/>
                  </a:cubicBezTo>
                  <a:cubicBezTo>
                    <a:pt x="157" y="83"/>
                    <a:pt x="157" y="83"/>
                    <a:pt x="157" y="83"/>
                  </a:cubicBezTo>
                  <a:cubicBezTo>
                    <a:pt x="157" y="96"/>
                    <a:pt x="157" y="96"/>
                    <a:pt x="157" y="96"/>
                  </a:cubicBezTo>
                  <a:cubicBezTo>
                    <a:pt x="111" y="96"/>
                    <a:pt x="111" y="96"/>
                    <a:pt x="111" y="96"/>
                  </a:cubicBezTo>
                  <a:lnTo>
                    <a:pt x="111" y="22"/>
                  </a:lnTo>
                  <a:close/>
                  <a:moveTo>
                    <a:pt x="33" y="22"/>
                  </a:moveTo>
                  <a:cubicBezTo>
                    <a:pt x="51" y="22"/>
                    <a:pt x="51" y="22"/>
                    <a:pt x="51" y="22"/>
                  </a:cubicBezTo>
                  <a:cubicBezTo>
                    <a:pt x="67" y="49"/>
                    <a:pt x="67" y="49"/>
                    <a:pt x="67" y="49"/>
                  </a:cubicBezTo>
                  <a:cubicBezTo>
                    <a:pt x="83" y="22"/>
                    <a:pt x="83" y="22"/>
                    <a:pt x="83" y="22"/>
                  </a:cubicBezTo>
                  <a:cubicBezTo>
                    <a:pt x="100" y="22"/>
                    <a:pt x="100" y="22"/>
                    <a:pt x="100" y="22"/>
                  </a:cubicBezTo>
                  <a:cubicBezTo>
                    <a:pt x="76" y="59"/>
                    <a:pt x="76" y="59"/>
                    <a:pt x="76" y="59"/>
                  </a:cubicBezTo>
                  <a:cubicBezTo>
                    <a:pt x="101" y="96"/>
                    <a:pt x="101" y="96"/>
                    <a:pt x="101" y="96"/>
                  </a:cubicBezTo>
                  <a:cubicBezTo>
                    <a:pt x="83" y="96"/>
                    <a:pt x="83" y="96"/>
                    <a:pt x="83" y="96"/>
                  </a:cubicBezTo>
                  <a:cubicBezTo>
                    <a:pt x="66" y="68"/>
                    <a:pt x="66" y="68"/>
                    <a:pt x="66" y="68"/>
                  </a:cubicBezTo>
                  <a:cubicBezTo>
                    <a:pt x="49" y="96"/>
                    <a:pt x="49" y="96"/>
                    <a:pt x="49" y="96"/>
                  </a:cubicBezTo>
                  <a:cubicBezTo>
                    <a:pt x="32" y="96"/>
                    <a:pt x="32" y="96"/>
                    <a:pt x="32" y="96"/>
                  </a:cubicBezTo>
                  <a:cubicBezTo>
                    <a:pt x="56" y="58"/>
                    <a:pt x="56" y="58"/>
                    <a:pt x="56" y="58"/>
                  </a:cubicBezTo>
                  <a:lnTo>
                    <a:pt x="33" y="22"/>
                  </a:lnTo>
                  <a:close/>
                </a:path>
              </a:pathLst>
            </a:custGeom>
            <a:solidFill>
              <a:schemeClr val="tx2"/>
            </a:solidFill>
            <a:ln>
              <a:noFill/>
            </a:ln>
            <a:extLst>
              <a:ext uri="{91240B29-F687-4f45-9708-019B960494DF}">
                <a14:hiddenLine xmlns=""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defTabSz="914377">
                <a:defRPr/>
              </a:pPr>
              <a:endParaRPr lang="en-US" sz="800">
                <a:solidFill>
                  <a:srgbClr val="000000"/>
                </a:solidFill>
                <a:latin typeface="Arial"/>
              </a:endParaRPr>
            </a:p>
          </p:txBody>
        </p:sp>
        <p:sp>
          <p:nvSpPr>
            <p:cNvPr id="52" name="TextBox 51">
              <a:extLst>
                <a:ext uri="{FF2B5EF4-FFF2-40B4-BE49-F238E27FC236}">
                  <a16:creationId xmlns:a16="http://schemas.microsoft.com/office/drawing/2014/main" id="{CDEC9365-84F2-E547-A3F5-0CAD25F60C87}"/>
                </a:ext>
              </a:extLst>
            </p:cNvPr>
            <p:cNvSpPr txBox="1"/>
            <p:nvPr/>
          </p:nvSpPr>
          <p:spPr>
            <a:xfrm>
              <a:off x="3567085" y="6100888"/>
              <a:ext cx="969414" cy="215444"/>
            </a:xfrm>
            <a:prstGeom prst="rect">
              <a:avLst/>
            </a:prstGeom>
            <a:noFill/>
          </p:spPr>
          <p:txBody>
            <a:bodyPr wrap="square" rtlCol="0">
              <a:spAutoFit/>
            </a:bodyPr>
            <a:lstStyle/>
            <a:p>
              <a:pPr algn="ctr" defTabSz="914377">
                <a:defRPr/>
              </a:pPr>
              <a:r>
                <a:rPr lang="en-US" sz="800">
                  <a:solidFill>
                    <a:srgbClr val="000000"/>
                  </a:solidFill>
                  <a:latin typeface="Arial"/>
                </a:rPr>
                <a:t>Power Query</a:t>
              </a:r>
            </a:p>
          </p:txBody>
        </p:sp>
        <p:sp>
          <p:nvSpPr>
            <p:cNvPr id="37" name="General_Fill_44">
              <a:extLst>
                <a:ext uri="{FF2B5EF4-FFF2-40B4-BE49-F238E27FC236}">
                  <a16:creationId xmlns:a16="http://schemas.microsoft.com/office/drawing/2014/main" id="{9B8FB94D-C597-1416-54CA-F3464DECD31C}"/>
                </a:ext>
              </a:extLst>
            </p:cNvPr>
            <p:cNvSpPr>
              <a:spLocks noChangeAspect="1" noEditPoints="1"/>
            </p:cNvSpPr>
            <p:nvPr/>
          </p:nvSpPr>
          <p:spPr bwMode="auto">
            <a:xfrm>
              <a:off x="3731917" y="4795986"/>
              <a:ext cx="500284" cy="476687"/>
            </a:xfrm>
            <a:custGeom>
              <a:avLst/>
              <a:gdLst>
                <a:gd name="T0" fmla="*/ 324 w 512"/>
                <a:gd name="T1" fmla="*/ 194 h 512"/>
                <a:gd name="T2" fmla="*/ 330 w 512"/>
                <a:gd name="T3" fmla="*/ 167 h 512"/>
                <a:gd name="T4" fmla="*/ 400 w 512"/>
                <a:gd name="T5" fmla="*/ 182 h 512"/>
                <a:gd name="T6" fmla="*/ 386 w 512"/>
                <a:gd name="T7" fmla="*/ 223 h 512"/>
                <a:gd name="T8" fmla="*/ 351 w 512"/>
                <a:gd name="T9" fmla="*/ 247 h 512"/>
                <a:gd name="T10" fmla="*/ 312 w 512"/>
                <a:gd name="T11" fmla="*/ 243 h 512"/>
                <a:gd name="T12" fmla="*/ 278 w 512"/>
                <a:gd name="T13" fmla="*/ 222 h 512"/>
                <a:gd name="T14" fmla="*/ 264 w 512"/>
                <a:gd name="T15" fmla="*/ 183 h 512"/>
                <a:gd name="T16" fmla="*/ 275 w 512"/>
                <a:gd name="T17" fmla="*/ 144 h 512"/>
                <a:gd name="T18" fmla="*/ 308 w 512"/>
                <a:gd name="T19" fmla="*/ 119 h 512"/>
                <a:gd name="T20" fmla="*/ 331 w 512"/>
                <a:gd name="T21" fmla="*/ 128 h 512"/>
                <a:gd name="T22" fmla="*/ 364 w 512"/>
                <a:gd name="T23" fmla="*/ 136 h 512"/>
                <a:gd name="T24" fmla="*/ 384 w 512"/>
                <a:gd name="T25" fmla="*/ 164 h 512"/>
                <a:gd name="T26" fmla="*/ 320 w 512"/>
                <a:gd name="T27" fmla="*/ 147 h 512"/>
                <a:gd name="T28" fmla="*/ 330 w 512"/>
                <a:gd name="T29" fmla="*/ 217 h 512"/>
                <a:gd name="T30" fmla="*/ 512 w 512"/>
                <a:gd name="T31" fmla="*/ 256 h 512"/>
                <a:gd name="T32" fmla="*/ 512 w 512"/>
                <a:gd name="T33" fmla="*/ 256 h 512"/>
                <a:gd name="T34" fmla="*/ 268 w 512"/>
                <a:gd name="T35" fmla="*/ 290 h 512"/>
                <a:gd name="T36" fmla="*/ 236 w 512"/>
                <a:gd name="T37" fmla="*/ 251 h 512"/>
                <a:gd name="T38" fmla="*/ 187 w 512"/>
                <a:gd name="T39" fmla="*/ 238 h 512"/>
                <a:gd name="T40" fmla="*/ 140 w 512"/>
                <a:gd name="T41" fmla="*/ 256 h 512"/>
                <a:gd name="T42" fmla="*/ 113 w 512"/>
                <a:gd name="T43" fmla="*/ 299 h 512"/>
                <a:gd name="T44" fmla="*/ 115 w 512"/>
                <a:gd name="T45" fmla="*/ 350 h 512"/>
                <a:gd name="T46" fmla="*/ 147 w 512"/>
                <a:gd name="T47" fmla="*/ 388 h 512"/>
                <a:gd name="T48" fmla="*/ 196 w 512"/>
                <a:gd name="T49" fmla="*/ 401 h 512"/>
                <a:gd name="T50" fmla="*/ 237 w 512"/>
                <a:gd name="T51" fmla="*/ 383 h 512"/>
                <a:gd name="T52" fmla="*/ 266 w 512"/>
                <a:gd name="T53" fmla="*/ 345 h 512"/>
                <a:gd name="T54" fmla="*/ 410 w 512"/>
                <a:gd name="T55" fmla="*/ 163 h 512"/>
                <a:gd name="T56" fmla="*/ 384 w 512"/>
                <a:gd name="T57" fmla="*/ 119 h 512"/>
                <a:gd name="T58" fmla="*/ 337 w 512"/>
                <a:gd name="T59" fmla="*/ 99 h 512"/>
                <a:gd name="T60" fmla="*/ 288 w 512"/>
                <a:gd name="T61" fmla="*/ 111 h 512"/>
                <a:gd name="T62" fmla="*/ 255 w 512"/>
                <a:gd name="T63" fmla="*/ 149 h 512"/>
                <a:gd name="T64" fmla="*/ 251 w 512"/>
                <a:gd name="T65" fmla="*/ 199 h 512"/>
                <a:gd name="T66" fmla="*/ 277 w 512"/>
                <a:gd name="T67" fmla="*/ 243 h 512"/>
                <a:gd name="T68" fmla="*/ 323 w 512"/>
                <a:gd name="T69" fmla="*/ 263 h 512"/>
                <a:gd name="T70" fmla="*/ 358 w 512"/>
                <a:gd name="T71" fmla="*/ 270 h 512"/>
                <a:gd name="T72" fmla="*/ 405 w 512"/>
                <a:gd name="T73" fmla="*/ 237 h 512"/>
                <a:gd name="T74" fmla="*/ 423 w 512"/>
                <a:gd name="T75" fmla="*/ 182 h 512"/>
                <a:gd name="T76" fmla="*/ 179 w 512"/>
                <a:gd name="T77" fmla="*/ 313 h 512"/>
                <a:gd name="T78" fmla="*/ 204 w 512"/>
                <a:gd name="T79" fmla="*/ 326 h 512"/>
                <a:gd name="T80" fmla="*/ 262 w 512"/>
                <a:gd name="T81" fmla="*/ 321 h 512"/>
                <a:gd name="T82" fmla="*/ 248 w 512"/>
                <a:gd name="T83" fmla="*/ 361 h 512"/>
                <a:gd name="T84" fmla="*/ 212 w 512"/>
                <a:gd name="T85" fmla="*/ 386 h 512"/>
                <a:gd name="T86" fmla="*/ 173 w 512"/>
                <a:gd name="T87" fmla="*/ 382 h 512"/>
                <a:gd name="T88" fmla="*/ 139 w 512"/>
                <a:gd name="T89" fmla="*/ 360 h 512"/>
                <a:gd name="T90" fmla="*/ 125 w 512"/>
                <a:gd name="T91" fmla="*/ 321 h 512"/>
                <a:gd name="T92" fmla="*/ 137 w 512"/>
                <a:gd name="T93" fmla="*/ 282 h 512"/>
                <a:gd name="T94" fmla="*/ 169 w 512"/>
                <a:gd name="T95" fmla="*/ 258 h 512"/>
                <a:gd name="T96" fmla="*/ 193 w 512"/>
                <a:gd name="T97" fmla="*/ 266 h 512"/>
                <a:gd name="T98" fmla="*/ 226 w 512"/>
                <a:gd name="T99" fmla="*/ 274 h 512"/>
                <a:gd name="T100" fmla="*/ 246 w 512"/>
                <a:gd name="T101" fmla="*/ 303 h 512"/>
                <a:gd name="T102" fmla="*/ 181 w 512"/>
                <a:gd name="T103" fmla="*/ 286 h 512"/>
                <a:gd name="T104" fmla="*/ 192 w 512"/>
                <a:gd name="T105" fmla="*/ 355 h 5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2" h="512">
                  <a:moveTo>
                    <a:pt x="344" y="177"/>
                  </a:moveTo>
                  <a:cubicBezTo>
                    <a:pt x="345" y="180"/>
                    <a:pt x="345" y="184"/>
                    <a:pt x="343" y="188"/>
                  </a:cubicBezTo>
                  <a:cubicBezTo>
                    <a:pt x="341" y="191"/>
                    <a:pt x="338" y="193"/>
                    <a:pt x="335" y="195"/>
                  </a:cubicBezTo>
                  <a:cubicBezTo>
                    <a:pt x="331" y="196"/>
                    <a:pt x="327" y="195"/>
                    <a:pt x="324" y="194"/>
                  </a:cubicBezTo>
                  <a:cubicBezTo>
                    <a:pt x="320" y="192"/>
                    <a:pt x="318" y="189"/>
                    <a:pt x="317" y="185"/>
                  </a:cubicBezTo>
                  <a:cubicBezTo>
                    <a:pt x="316" y="182"/>
                    <a:pt x="316" y="178"/>
                    <a:pt x="318" y="174"/>
                  </a:cubicBezTo>
                  <a:cubicBezTo>
                    <a:pt x="320" y="171"/>
                    <a:pt x="322" y="169"/>
                    <a:pt x="326" y="167"/>
                  </a:cubicBezTo>
                  <a:cubicBezTo>
                    <a:pt x="328" y="167"/>
                    <a:pt x="329" y="167"/>
                    <a:pt x="330" y="167"/>
                  </a:cubicBezTo>
                  <a:cubicBezTo>
                    <a:pt x="333" y="167"/>
                    <a:pt x="335" y="167"/>
                    <a:pt x="337" y="168"/>
                  </a:cubicBezTo>
                  <a:cubicBezTo>
                    <a:pt x="340" y="170"/>
                    <a:pt x="343" y="173"/>
                    <a:pt x="344" y="177"/>
                  </a:cubicBezTo>
                  <a:close/>
                  <a:moveTo>
                    <a:pt x="397" y="179"/>
                  </a:moveTo>
                  <a:cubicBezTo>
                    <a:pt x="398" y="180"/>
                    <a:pt x="399" y="181"/>
                    <a:pt x="400" y="182"/>
                  </a:cubicBezTo>
                  <a:cubicBezTo>
                    <a:pt x="399" y="183"/>
                    <a:pt x="398" y="184"/>
                    <a:pt x="397" y="185"/>
                  </a:cubicBezTo>
                  <a:cubicBezTo>
                    <a:pt x="392" y="189"/>
                    <a:pt x="386" y="193"/>
                    <a:pt x="384" y="199"/>
                  </a:cubicBezTo>
                  <a:cubicBezTo>
                    <a:pt x="382" y="206"/>
                    <a:pt x="384" y="212"/>
                    <a:pt x="385" y="218"/>
                  </a:cubicBezTo>
                  <a:cubicBezTo>
                    <a:pt x="386" y="220"/>
                    <a:pt x="386" y="221"/>
                    <a:pt x="386" y="223"/>
                  </a:cubicBezTo>
                  <a:cubicBezTo>
                    <a:pt x="385" y="223"/>
                    <a:pt x="383" y="223"/>
                    <a:pt x="382" y="223"/>
                  </a:cubicBezTo>
                  <a:cubicBezTo>
                    <a:pt x="376" y="223"/>
                    <a:pt x="369" y="223"/>
                    <a:pt x="363" y="227"/>
                  </a:cubicBezTo>
                  <a:cubicBezTo>
                    <a:pt x="357" y="231"/>
                    <a:pt x="355" y="237"/>
                    <a:pt x="353" y="243"/>
                  </a:cubicBezTo>
                  <a:cubicBezTo>
                    <a:pt x="352" y="244"/>
                    <a:pt x="352" y="246"/>
                    <a:pt x="351" y="247"/>
                  </a:cubicBezTo>
                  <a:cubicBezTo>
                    <a:pt x="350" y="246"/>
                    <a:pt x="348" y="244"/>
                    <a:pt x="347" y="244"/>
                  </a:cubicBezTo>
                  <a:cubicBezTo>
                    <a:pt x="342" y="240"/>
                    <a:pt x="336" y="234"/>
                    <a:pt x="330" y="234"/>
                  </a:cubicBezTo>
                  <a:cubicBezTo>
                    <a:pt x="329" y="234"/>
                    <a:pt x="329" y="234"/>
                    <a:pt x="329" y="234"/>
                  </a:cubicBezTo>
                  <a:cubicBezTo>
                    <a:pt x="322" y="234"/>
                    <a:pt x="317" y="240"/>
                    <a:pt x="312" y="243"/>
                  </a:cubicBezTo>
                  <a:cubicBezTo>
                    <a:pt x="311" y="244"/>
                    <a:pt x="309" y="246"/>
                    <a:pt x="308" y="247"/>
                  </a:cubicBezTo>
                  <a:cubicBezTo>
                    <a:pt x="307" y="246"/>
                    <a:pt x="307" y="244"/>
                    <a:pt x="306" y="243"/>
                  </a:cubicBezTo>
                  <a:cubicBezTo>
                    <a:pt x="304" y="237"/>
                    <a:pt x="302" y="230"/>
                    <a:pt x="296" y="226"/>
                  </a:cubicBezTo>
                  <a:cubicBezTo>
                    <a:pt x="291" y="222"/>
                    <a:pt x="284" y="222"/>
                    <a:pt x="278" y="222"/>
                  </a:cubicBezTo>
                  <a:cubicBezTo>
                    <a:pt x="277" y="222"/>
                    <a:pt x="275" y="222"/>
                    <a:pt x="273" y="221"/>
                  </a:cubicBezTo>
                  <a:cubicBezTo>
                    <a:pt x="274" y="220"/>
                    <a:pt x="274" y="218"/>
                    <a:pt x="274" y="217"/>
                  </a:cubicBezTo>
                  <a:cubicBezTo>
                    <a:pt x="276" y="211"/>
                    <a:pt x="278" y="204"/>
                    <a:pt x="276" y="198"/>
                  </a:cubicBezTo>
                  <a:cubicBezTo>
                    <a:pt x="274" y="191"/>
                    <a:pt x="269" y="187"/>
                    <a:pt x="264" y="183"/>
                  </a:cubicBezTo>
                  <a:cubicBezTo>
                    <a:pt x="263" y="182"/>
                    <a:pt x="261" y="181"/>
                    <a:pt x="260" y="180"/>
                  </a:cubicBezTo>
                  <a:cubicBezTo>
                    <a:pt x="262" y="179"/>
                    <a:pt x="263" y="178"/>
                    <a:pt x="264" y="177"/>
                  </a:cubicBezTo>
                  <a:cubicBezTo>
                    <a:pt x="269" y="173"/>
                    <a:pt x="275" y="169"/>
                    <a:pt x="277" y="163"/>
                  </a:cubicBezTo>
                  <a:cubicBezTo>
                    <a:pt x="279" y="156"/>
                    <a:pt x="277" y="150"/>
                    <a:pt x="275" y="144"/>
                  </a:cubicBezTo>
                  <a:cubicBezTo>
                    <a:pt x="275" y="142"/>
                    <a:pt x="275" y="141"/>
                    <a:pt x="274" y="139"/>
                  </a:cubicBezTo>
                  <a:cubicBezTo>
                    <a:pt x="276" y="139"/>
                    <a:pt x="278" y="139"/>
                    <a:pt x="279" y="139"/>
                  </a:cubicBezTo>
                  <a:cubicBezTo>
                    <a:pt x="285" y="139"/>
                    <a:pt x="292" y="139"/>
                    <a:pt x="298" y="135"/>
                  </a:cubicBezTo>
                  <a:cubicBezTo>
                    <a:pt x="303" y="131"/>
                    <a:pt x="306" y="125"/>
                    <a:pt x="308" y="119"/>
                  </a:cubicBezTo>
                  <a:cubicBezTo>
                    <a:pt x="308" y="118"/>
                    <a:pt x="309" y="116"/>
                    <a:pt x="310" y="115"/>
                  </a:cubicBezTo>
                  <a:cubicBezTo>
                    <a:pt x="311" y="116"/>
                    <a:pt x="313" y="118"/>
                    <a:pt x="314" y="118"/>
                  </a:cubicBezTo>
                  <a:cubicBezTo>
                    <a:pt x="319" y="122"/>
                    <a:pt x="324" y="128"/>
                    <a:pt x="331" y="128"/>
                  </a:cubicBezTo>
                  <a:cubicBezTo>
                    <a:pt x="331" y="128"/>
                    <a:pt x="331" y="128"/>
                    <a:pt x="331" y="128"/>
                  </a:cubicBezTo>
                  <a:cubicBezTo>
                    <a:pt x="338" y="128"/>
                    <a:pt x="344" y="122"/>
                    <a:pt x="349" y="119"/>
                  </a:cubicBezTo>
                  <a:cubicBezTo>
                    <a:pt x="350" y="118"/>
                    <a:pt x="352" y="116"/>
                    <a:pt x="353" y="115"/>
                  </a:cubicBezTo>
                  <a:cubicBezTo>
                    <a:pt x="353" y="116"/>
                    <a:pt x="354" y="118"/>
                    <a:pt x="354" y="119"/>
                  </a:cubicBezTo>
                  <a:cubicBezTo>
                    <a:pt x="356" y="125"/>
                    <a:pt x="359" y="132"/>
                    <a:pt x="364" y="136"/>
                  </a:cubicBezTo>
                  <a:cubicBezTo>
                    <a:pt x="370" y="140"/>
                    <a:pt x="377" y="140"/>
                    <a:pt x="383" y="140"/>
                  </a:cubicBezTo>
                  <a:cubicBezTo>
                    <a:pt x="384" y="140"/>
                    <a:pt x="386" y="140"/>
                    <a:pt x="387" y="141"/>
                  </a:cubicBezTo>
                  <a:cubicBezTo>
                    <a:pt x="387" y="142"/>
                    <a:pt x="387" y="144"/>
                    <a:pt x="386" y="145"/>
                  </a:cubicBezTo>
                  <a:cubicBezTo>
                    <a:pt x="384" y="151"/>
                    <a:pt x="382" y="158"/>
                    <a:pt x="384" y="164"/>
                  </a:cubicBezTo>
                  <a:cubicBezTo>
                    <a:pt x="386" y="171"/>
                    <a:pt x="392" y="175"/>
                    <a:pt x="397" y="179"/>
                  </a:cubicBezTo>
                  <a:close/>
                  <a:moveTo>
                    <a:pt x="364" y="170"/>
                  </a:moveTo>
                  <a:cubicBezTo>
                    <a:pt x="361" y="161"/>
                    <a:pt x="355" y="154"/>
                    <a:pt x="347" y="150"/>
                  </a:cubicBezTo>
                  <a:cubicBezTo>
                    <a:pt x="338" y="145"/>
                    <a:pt x="329" y="144"/>
                    <a:pt x="320" y="147"/>
                  </a:cubicBezTo>
                  <a:cubicBezTo>
                    <a:pt x="311" y="150"/>
                    <a:pt x="303" y="156"/>
                    <a:pt x="299" y="164"/>
                  </a:cubicBezTo>
                  <a:cubicBezTo>
                    <a:pt x="294" y="173"/>
                    <a:pt x="294" y="182"/>
                    <a:pt x="296" y="192"/>
                  </a:cubicBezTo>
                  <a:cubicBezTo>
                    <a:pt x="299" y="201"/>
                    <a:pt x="305" y="208"/>
                    <a:pt x="314" y="212"/>
                  </a:cubicBezTo>
                  <a:cubicBezTo>
                    <a:pt x="319" y="215"/>
                    <a:pt x="325" y="217"/>
                    <a:pt x="330" y="217"/>
                  </a:cubicBezTo>
                  <a:cubicBezTo>
                    <a:pt x="334" y="217"/>
                    <a:pt x="337" y="216"/>
                    <a:pt x="341" y="215"/>
                  </a:cubicBezTo>
                  <a:cubicBezTo>
                    <a:pt x="350" y="212"/>
                    <a:pt x="357" y="206"/>
                    <a:pt x="362" y="198"/>
                  </a:cubicBezTo>
                  <a:cubicBezTo>
                    <a:pt x="366" y="189"/>
                    <a:pt x="367" y="180"/>
                    <a:pt x="364" y="170"/>
                  </a:cubicBezTo>
                  <a:close/>
                  <a:moveTo>
                    <a:pt x="512" y="256"/>
                  </a:moveTo>
                  <a:cubicBezTo>
                    <a:pt x="512" y="397"/>
                    <a:pt x="397" y="512"/>
                    <a:pt x="256" y="512"/>
                  </a:cubicBezTo>
                  <a:cubicBezTo>
                    <a:pt x="114" y="512"/>
                    <a:pt x="0" y="397"/>
                    <a:pt x="0" y="256"/>
                  </a:cubicBezTo>
                  <a:cubicBezTo>
                    <a:pt x="0" y="114"/>
                    <a:pt x="114" y="0"/>
                    <a:pt x="256" y="0"/>
                  </a:cubicBezTo>
                  <a:cubicBezTo>
                    <a:pt x="397" y="0"/>
                    <a:pt x="512" y="114"/>
                    <a:pt x="512" y="256"/>
                  </a:cubicBezTo>
                  <a:close/>
                  <a:moveTo>
                    <a:pt x="284" y="321"/>
                  </a:moveTo>
                  <a:cubicBezTo>
                    <a:pt x="285" y="312"/>
                    <a:pt x="277" y="306"/>
                    <a:pt x="271" y="301"/>
                  </a:cubicBezTo>
                  <a:cubicBezTo>
                    <a:pt x="270" y="300"/>
                    <a:pt x="267" y="298"/>
                    <a:pt x="266" y="297"/>
                  </a:cubicBezTo>
                  <a:cubicBezTo>
                    <a:pt x="266" y="295"/>
                    <a:pt x="267" y="292"/>
                    <a:pt x="268" y="290"/>
                  </a:cubicBezTo>
                  <a:cubicBezTo>
                    <a:pt x="270" y="283"/>
                    <a:pt x="273" y="274"/>
                    <a:pt x="267" y="266"/>
                  </a:cubicBezTo>
                  <a:cubicBezTo>
                    <a:pt x="262" y="258"/>
                    <a:pt x="252" y="258"/>
                    <a:pt x="245" y="258"/>
                  </a:cubicBezTo>
                  <a:cubicBezTo>
                    <a:pt x="243" y="258"/>
                    <a:pt x="240" y="257"/>
                    <a:pt x="238" y="257"/>
                  </a:cubicBezTo>
                  <a:cubicBezTo>
                    <a:pt x="238" y="256"/>
                    <a:pt x="237" y="253"/>
                    <a:pt x="236" y="251"/>
                  </a:cubicBezTo>
                  <a:cubicBezTo>
                    <a:pt x="234" y="244"/>
                    <a:pt x="231" y="235"/>
                    <a:pt x="222" y="232"/>
                  </a:cubicBezTo>
                  <a:cubicBezTo>
                    <a:pt x="213" y="229"/>
                    <a:pt x="204" y="234"/>
                    <a:pt x="199" y="238"/>
                  </a:cubicBezTo>
                  <a:cubicBezTo>
                    <a:pt x="197" y="239"/>
                    <a:pt x="194" y="241"/>
                    <a:pt x="193" y="242"/>
                  </a:cubicBezTo>
                  <a:cubicBezTo>
                    <a:pt x="191" y="241"/>
                    <a:pt x="189" y="239"/>
                    <a:pt x="187" y="238"/>
                  </a:cubicBezTo>
                  <a:cubicBezTo>
                    <a:pt x="182" y="234"/>
                    <a:pt x="173" y="228"/>
                    <a:pt x="164" y="231"/>
                  </a:cubicBezTo>
                  <a:cubicBezTo>
                    <a:pt x="155" y="234"/>
                    <a:pt x="152" y="243"/>
                    <a:pt x="149" y="250"/>
                  </a:cubicBezTo>
                  <a:cubicBezTo>
                    <a:pt x="148" y="252"/>
                    <a:pt x="147" y="255"/>
                    <a:pt x="147" y="256"/>
                  </a:cubicBezTo>
                  <a:cubicBezTo>
                    <a:pt x="145" y="256"/>
                    <a:pt x="142" y="256"/>
                    <a:pt x="140" y="256"/>
                  </a:cubicBezTo>
                  <a:cubicBezTo>
                    <a:pt x="133" y="256"/>
                    <a:pt x="123" y="257"/>
                    <a:pt x="117" y="264"/>
                  </a:cubicBezTo>
                  <a:cubicBezTo>
                    <a:pt x="112" y="272"/>
                    <a:pt x="114" y="281"/>
                    <a:pt x="116" y="288"/>
                  </a:cubicBezTo>
                  <a:cubicBezTo>
                    <a:pt x="117" y="290"/>
                    <a:pt x="118" y="293"/>
                    <a:pt x="118" y="295"/>
                  </a:cubicBezTo>
                  <a:cubicBezTo>
                    <a:pt x="117" y="296"/>
                    <a:pt x="114" y="298"/>
                    <a:pt x="113" y="299"/>
                  </a:cubicBezTo>
                  <a:cubicBezTo>
                    <a:pt x="107" y="303"/>
                    <a:pt x="99" y="309"/>
                    <a:pt x="99" y="318"/>
                  </a:cubicBezTo>
                  <a:cubicBezTo>
                    <a:pt x="99" y="328"/>
                    <a:pt x="106" y="334"/>
                    <a:pt x="112" y="338"/>
                  </a:cubicBezTo>
                  <a:cubicBezTo>
                    <a:pt x="114" y="340"/>
                    <a:pt x="117" y="342"/>
                    <a:pt x="117" y="342"/>
                  </a:cubicBezTo>
                  <a:cubicBezTo>
                    <a:pt x="117" y="344"/>
                    <a:pt x="116" y="347"/>
                    <a:pt x="115" y="350"/>
                  </a:cubicBezTo>
                  <a:cubicBezTo>
                    <a:pt x="113" y="357"/>
                    <a:pt x="110" y="366"/>
                    <a:pt x="116" y="373"/>
                  </a:cubicBezTo>
                  <a:cubicBezTo>
                    <a:pt x="121" y="381"/>
                    <a:pt x="131" y="381"/>
                    <a:pt x="138" y="382"/>
                  </a:cubicBezTo>
                  <a:cubicBezTo>
                    <a:pt x="140" y="382"/>
                    <a:pt x="143" y="382"/>
                    <a:pt x="145" y="382"/>
                  </a:cubicBezTo>
                  <a:cubicBezTo>
                    <a:pt x="146" y="384"/>
                    <a:pt x="147" y="387"/>
                    <a:pt x="147" y="388"/>
                  </a:cubicBezTo>
                  <a:cubicBezTo>
                    <a:pt x="150" y="395"/>
                    <a:pt x="153" y="404"/>
                    <a:pt x="162" y="408"/>
                  </a:cubicBezTo>
                  <a:cubicBezTo>
                    <a:pt x="171" y="411"/>
                    <a:pt x="179" y="405"/>
                    <a:pt x="185" y="401"/>
                  </a:cubicBezTo>
                  <a:cubicBezTo>
                    <a:pt x="186" y="400"/>
                    <a:pt x="189" y="398"/>
                    <a:pt x="191" y="398"/>
                  </a:cubicBezTo>
                  <a:cubicBezTo>
                    <a:pt x="192" y="398"/>
                    <a:pt x="194" y="400"/>
                    <a:pt x="196" y="401"/>
                  </a:cubicBezTo>
                  <a:cubicBezTo>
                    <a:pt x="201" y="405"/>
                    <a:pt x="207" y="409"/>
                    <a:pt x="214" y="409"/>
                  </a:cubicBezTo>
                  <a:cubicBezTo>
                    <a:pt x="216" y="409"/>
                    <a:pt x="217" y="409"/>
                    <a:pt x="219" y="408"/>
                  </a:cubicBezTo>
                  <a:cubicBezTo>
                    <a:pt x="228" y="405"/>
                    <a:pt x="232" y="396"/>
                    <a:pt x="234" y="389"/>
                  </a:cubicBezTo>
                  <a:cubicBezTo>
                    <a:pt x="235" y="387"/>
                    <a:pt x="236" y="385"/>
                    <a:pt x="237" y="383"/>
                  </a:cubicBezTo>
                  <a:cubicBezTo>
                    <a:pt x="238" y="383"/>
                    <a:pt x="241" y="383"/>
                    <a:pt x="244" y="383"/>
                  </a:cubicBezTo>
                  <a:cubicBezTo>
                    <a:pt x="251" y="383"/>
                    <a:pt x="260" y="383"/>
                    <a:pt x="266" y="375"/>
                  </a:cubicBezTo>
                  <a:cubicBezTo>
                    <a:pt x="272" y="368"/>
                    <a:pt x="269" y="358"/>
                    <a:pt x="267" y="351"/>
                  </a:cubicBezTo>
                  <a:cubicBezTo>
                    <a:pt x="267" y="349"/>
                    <a:pt x="266" y="346"/>
                    <a:pt x="266" y="345"/>
                  </a:cubicBezTo>
                  <a:cubicBezTo>
                    <a:pt x="267" y="344"/>
                    <a:pt x="269" y="342"/>
                    <a:pt x="271" y="341"/>
                  </a:cubicBezTo>
                  <a:cubicBezTo>
                    <a:pt x="276" y="336"/>
                    <a:pt x="284" y="331"/>
                    <a:pt x="284" y="321"/>
                  </a:cubicBezTo>
                  <a:close/>
                  <a:moveTo>
                    <a:pt x="423" y="182"/>
                  </a:moveTo>
                  <a:cubicBezTo>
                    <a:pt x="423" y="173"/>
                    <a:pt x="416" y="167"/>
                    <a:pt x="410" y="163"/>
                  </a:cubicBezTo>
                  <a:cubicBezTo>
                    <a:pt x="408" y="161"/>
                    <a:pt x="406" y="159"/>
                    <a:pt x="405" y="158"/>
                  </a:cubicBezTo>
                  <a:cubicBezTo>
                    <a:pt x="405" y="156"/>
                    <a:pt x="406" y="153"/>
                    <a:pt x="407" y="151"/>
                  </a:cubicBezTo>
                  <a:cubicBezTo>
                    <a:pt x="409" y="144"/>
                    <a:pt x="412" y="135"/>
                    <a:pt x="406" y="127"/>
                  </a:cubicBezTo>
                  <a:cubicBezTo>
                    <a:pt x="401" y="120"/>
                    <a:pt x="391" y="119"/>
                    <a:pt x="384" y="119"/>
                  </a:cubicBezTo>
                  <a:cubicBezTo>
                    <a:pt x="382" y="119"/>
                    <a:pt x="379" y="119"/>
                    <a:pt x="377" y="118"/>
                  </a:cubicBezTo>
                  <a:cubicBezTo>
                    <a:pt x="376" y="117"/>
                    <a:pt x="375" y="114"/>
                    <a:pt x="375" y="112"/>
                  </a:cubicBezTo>
                  <a:cubicBezTo>
                    <a:pt x="372" y="105"/>
                    <a:pt x="369" y="96"/>
                    <a:pt x="360" y="93"/>
                  </a:cubicBezTo>
                  <a:cubicBezTo>
                    <a:pt x="351" y="90"/>
                    <a:pt x="343" y="95"/>
                    <a:pt x="337" y="99"/>
                  </a:cubicBezTo>
                  <a:cubicBezTo>
                    <a:pt x="336" y="101"/>
                    <a:pt x="333" y="102"/>
                    <a:pt x="331" y="103"/>
                  </a:cubicBezTo>
                  <a:cubicBezTo>
                    <a:pt x="330" y="102"/>
                    <a:pt x="328" y="101"/>
                    <a:pt x="326" y="99"/>
                  </a:cubicBezTo>
                  <a:cubicBezTo>
                    <a:pt x="320" y="95"/>
                    <a:pt x="312" y="89"/>
                    <a:pt x="303" y="92"/>
                  </a:cubicBezTo>
                  <a:cubicBezTo>
                    <a:pt x="294" y="95"/>
                    <a:pt x="290" y="105"/>
                    <a:pt x="288" y="111"/>
                  </a:cubicBezTo>
                  <a:cubicBezTo>
                    <a:pt x="287" y="113"/>
                    <a:pt x="286" y="116"/>
                    <a:pt x="285" y="117"/>
                  </a:cubicBezTo>
                  <a:cubicBezTo>
                    <a:pt x="284" y="118"/>
                    <a:pt x="281" y="118"/>
                    <a:pt x="279" y="118"/>
                  </a:cubicBezTo>
                  <a:cubicBezTo>
                    <a:pt x="271" y="118"/>
                    <a:pt x="262" y="118"/>
                    <a:pt x="256" y="125"/>
                  </a:cubicBezTo>
                  <a:cubicBezTo>
                    <a:pt x="250" y="133"/>
                    <a:pt x="253" y="142"/>
                    <a:pt x="255" y="149"/>
                  </a:cubicBezTo>
                  <a:cubicBezTo>
                    <a:pt x="255" y="151"/>
                    <a:pt x="256" y="154"/>
                    <a:pt x="256" y="156"/>
                  </a:cubicBezTo>
                  <a:cubicBezTo>
                    <a:pt x="255" y="157"/>
                    <a:pt x="253" y="159"/>
                    <a:pt x="251" y="160"/>
                  </a:cubicBezTo>
                  <a:cubicBezTo>
                    <a:pt x="246" y="164"/>
                    <a:pt x="238" y="170"/>
                    <a:pt x="238" y="180"/>
                  </a:cubicBezTo>
                  <a:cubicBezTo>
                    <a:pt x="237" y="189"/>
                    <a:pt x="245" y="195"/>
                    <a:pt x="251" y="199"/>
                  </a:cubicBezTo>
                  <a:cubicBezTo>
                    <a:pt x="252" y="201"/>
                    <a:pt x="255" y="203"/>
                    <a:pt x="256" y="204"/>
                  </a:cubicBezTo>
                  <a:cubicBezTo>
                    <a:pt x="256" y="205"/>
                    <a:pt x="255" y="209"/>
                    <a:pt x="254" y="211"/>
                  </a:cubicBezTo>
                  <a:cubicBezTo>
                    <a:pt x="252" y="218"/>
                    <a:pt x="249" y="227"/>
                    <a:pt x="255" y="235"/>
                  </a:cubicBezTo>
                  <a:cubicBezTo>
                    <a:pt x="260" y="242"/>
                    <a:pt x="270" y="243"/>
                    <a:pt x="277" y="243"/>
                  </a:cubicBezTo>
                  <a:cubicBezTo>
                    <a:pt x="279" y="243"/>
                    <a:pt x="282" y="243"/>
                    <a:pt x="284" y="244"/>
                  </a:cubicBezTo>
                  <a:cubicBezTo>
                    <a:pt x="284" y="245"/>
                    <a:pt x="285" y="248"/>
                    <a:pt x="286" y="250"/>
                  </a:cubicBezTo>
                  <a:cubicBezTo>
                    <a:pt x="288" y="257"/>
                    <a:pt x="291" y="266"/>
                    <a:pt x="300" y="269"/>
                  </a:cubicBezTo>
                  <a:cubicBezTo>
                    <a:pt x="309" y="272"/>
                    <a:pt x="317" y="267"/>
                    <a:pt x="323" y="263"/>
                  </a:cubicBezTo>
                  <a:cubicBezTo>
                    <a:pt x="325" y="261"/>
                    <a:pt x="328" y="260"/>
                    <a:pt x="329" y="259"/>
                  </a:cubicBezTo>
                  <a:cubicBezTo>
                    <a:pt x="331" y="260"/>
                    <a:pt x="333" y="261"/>
                    <a:pt x="335" y="263"/>
                  </a:cubicBezTo>
                  <a:cubicBezTo>
                    <a:pt x="339" y="266"/>
                    <a:pt x="346" y="270"/>
                    <a:pt x="353" y="270"/>
                  </a:cubicBezTo>
                  <a:cubicBezTo>
                    <a:pt x="354" y="270"/>
                    <a:pt x="356" y="270"/>
                    <a:pt x="358" y="270"/>
                  </a:cubicBezTo>
                  <a:cubicBezTo>
                    <a:pt x="367" y="267"/>
                    <a:pt x="370" y="257"/>
                    <a:pt x="373" y="251"/>
                  </a:cubicBezTo>
                  <a:cubicBezTo>
                    <a:pt x="374" y="249"/>
                    <a:pt x="375" y="246"/>
                    <a:pt x="375" y="245"/>
                  </a:cubicBezTo>
                  <a:cubicBezTo>
                    <a:pt x="377" y="244"/>
                    <a:pt x="380" y="244"/>
                    <a:pt x="382" y="244"/>
                  </a:cubicBezTo>
                  <a:cubicBezTo>
                    <a:pt x="389" y="244"/>
                    <a:pt x="399" y="244"/>
                    <a:pt x="405" y="237"/>
                  </a:cubicBezTo>
                  <a:cubicBezTo>
                    <a:pt x="410" y="229"/>
                    <a:pt x="408" y="220"/>
                    <a:pt x="406" y="213"/>
                  </a:cubicBezTo>
                  <a:cubicBezTo>
                    <a:pt x="405" y="211"/>
                    <a:pt x="404" y="208"/>
                    <a:pt x="404" y="206"/>
                  </a:cubicBezTo>
                  <a:cubicBezTo>
                    <a:pt x="405" y="205"/>
                    <a:pt x="408" y="203"/>
                    <a:pt x="409" y="202"/>
                  </a:cubicBezTo>
                  <a:cubicBezTo>
                    <a:pt x="415" y="198"/>
                    <a:pt x="423" y="192"/>
                    <a:pt x="423" y="182"/>
                  </a:cubicBezTo>
                  <a:close/>
                  <a:moveTo>
                    <a:pt x="198" y="307"/>
                  </a:moveTo>
                  <a:cubicBezTo>
                    <a:pt x="196" y="306"/>
                    <a:pt x="194" y="305"/>
                    <a:pt x="192" y="305"/>
                  </a:cubicBezTo>
                  <a:cubicBezTo>
                    <a:pt x="190" y="305"/>
                    <a:pt x="189" y="306"/>
                    <a:pt x="187" y="306"/>
                  </a:cubicBezTo>
                  <a:cubicBezTo>
                    <a:pt x="184" y="307"/>
                    <a:pt x="181" y="310"/>
                    <a:pt x="179" y="313"/>
                  </a:cubicBezTo>
                  <a:cubicBezTo>
                    <a:pt x="177" y="316"/>
                    <a:pt x="177" y="320"/>
                    <a:pt x="178" y="324"/>
                  </a:cubicBezTo>
                  <a:cubicBezTo>
                    <a:pt x="179" y="328"/>
                    <a:pt x="182" y="330"/>
                    <a:pt x="185" y="332"/>
                  </a:cubicBezTo>
                  <a:cubicBezTo>
                    <a:pt x="188" y="334"/>
                    <a:pt x="192" y="334"/>
                    <a:pt x="196" y="333"/>
                  </a:cubicBezTo>
                  <a:cubicBezTo>
                    <a:pt x="200" y="332"/>
                    <a:pt x="202" y="330"/>
                    <a:pt x="204" y="326"/>
                  </a:cubicBezTo>
                  <a:cubicBezTo>
                    <a:pt x="206" y="323"/>
                    <a:pt x="206" y="319"/>
                    <a:pt x="205" y="315"/>
                  </a:cubicBezTo>
                  <a:cubicBezTo>
                    <a:pt x="204" y="312"/>
                    <a:pt x="202" y="309"/>
                    <a:pt x="198" y="307"/>
                  </a:cubicBezTo>
                  <a:close/>
                  <a:moveTo>
                    <a:pt x="258" y="318"/>
                  </a:moveTo>
                  <a:cubicBezTo>
                    <a:pt x="259" y="319"/>
                    <a:pt x="261" y="320"/>
                    <a:pt x="262" y="321"/>
                  </a:cubicBezTo>
                  <a:cubicBezTo>
                    <a:pt x="260" y="322"/>
                    <a:pt x="259" y="323"/>
                    <a:pt x="258" y="324"/>
                  </a:cubicBezTo>
                  <a:cubicBezTo>
                    <a:pt x="253" y="327"/>
                    <a:pt x="247" y="331"/>
                    <a:pt x="245" y="338"/>
                  </a:cubicBezTo>
                  <a:cubicBezTo>
                    <a:pt x="243" y="344"/>
                    <a:pt x="245" y="351"/>
                    <a:pt x="247" y="357"/>
                  </a:cubicBezTo>
                  <a:cubicBezTo>
                    <a:pt x="247" y="358"/>
                    <a:pt x="247" y="360"/>
                    <a:pt x="248" y="361"/>
                  </a:cubicBezTo>
                  <a:cubicBezTo>
                    <a:pt x="246" y="362"/>
                    <a:pt x="244" y="362"/>
                    <a:pt x="243" y="362"/>
                  </a:cubicBezTo>
                  <a:cubicBezTo>
                    <a:pt x="237" y="362"/>
                    <a:pt x="230" y="362"/>
                    <a:pt x="224" y="366"/>
                  </a:cubicBezTo>
                  <a:cubicBezTo>
                    <a:pt x="219" y="370"/>
                    <a:pt x="216" y="376"/>
                    <a:pt x="214" y="382"/>
                  </a:cubicBezTo>
                  <a:cubicBezTo>
                    <a:pt x="214" y="383"/>
                    <a:pt x="213" y="384"/>
                    <a:pt x="212" y="386"/>
                  </a:cubicBezTo>
                  <a:cubicBezTo>
                    <a:pt x="211" y="385"/>
                    <a:pt x="209" y="383"/>
                    <a:pt x="208" y="382"/>
                  </a:cubicBezTo>
                  <a:cubicBezTo>
                    <a:pt x="203" y="379"/>
                    <a:pt x="198" y="373"/>
                    <a:pt x="191" y="373"/>
                  </a:cubicBezTo>
                  <a:cubicBezTo>
                    <a:pt x="191" y="373"/>
                    <a:pt x="191" y="373"/>
                    <a:pt x="191" y="373"/>
                  </a:cubicBezTo>
                  <a:cubicBezTo>
                    <a:pt x="184" y="373"/>
                    <a:pt x="178" y="378"/>
                    <a:pt x="173" y="382"/>
                  </a:cubicBezTo>
                  <a:cubicBezTo>
                    <a:pt x="172" y="383"/>
                    <a:pt x="170" y="385"/>
                    <a:pt x="169" y="386"/>
                  </a:cubicBezTo>
                  <a:cubicBezTo>
                    <a:pt x="169" y="385"/>
                    <a:pt x="168" y="383"/>
                    <a:pt x="168" y="382"/>
                  </a:cubicBezTo>
                  <a:cubicBezTo>
                    <a:pt x="166" y="376"/>
                    <a:pt x="163" y="369"/>
                    <a:pt x="158" y="365"/>
                  </a:cubicBezTo>
                  <a:cubicBezTo>
                    <a:pt x="152" y="361"/>
                    <a:pt x="145" y="361"/>
                    <a:pt x="139" y="360"/>
                  </a:cubicBezTo>
                  <a:cubicBezTo>
                    <a:pt x="138" y="360"/>
                    <a:pt x="136" y="360"/>
                    <a:pt x="135" y="360"/>
                  </a:cubicBezTo>
                  <a:cubicBezTo>
                    <a:pt x="135" y="359"/>
                    <a:pt x="135" y="357"/>
                    <a:pt x="136" y="356"/>
                  </a:cubicBezTo>
                  <a:cubicBezTo>
                    <a:pt x="138" y="350"/>
                    <a:pt x="140" y="343"/>
                    <a:pt x="138" y="336"/>
                  </a:cubicBezTo>
                  <a:cubicBezTo>
                    <a:pt x="136" y="330"/>
                    <a:pt x="130" y="325"/>
                    <a:pt x="125" y="321"/>
                  </a:cubicBezTo>
                  <a:cubicBezTo>
                    <a:pt x="124" y="321"/>
                    <a:pt x="123" y="320"/>
                    <a:pt x="122" y="319"/>
                  </a:cubicBezTo>
                  <a:cubicBezTo>
                    <a:pt x="123" y="318"/>
                    <a:pt x="124" y="317"/>
                    <a:pt x="125" y="316"/>
                  </a:cubicBezTo>
                  <a:cubicBezTo>
                    <a:pt x="130" y="312"/>
                    <a:pt x="136" y="308"/>
                    <a:pt x="138" y="302"/>
                  </a:cubicBezTo>
                  <a:cubicBezTo>
                    <a:pt x="140" y="295"/>
                    <a:pt x="138" y="288"/>
                    <a:pt x="137" y="282"/>
                  </a:cubicBezTo>
                  <a:cubicBezTo>
                    <a:pt x="136" y="281"/>
                    <a:pt x="136" y="279"/>
                    <a:pt x="136" y="278"/>
                  </a:cubicBezTo>
                  <a:cubicBezTo>
                    <a:pt x="137" y="278"/>
                    <a:pt x="139" y="278"/>
                    <a:pt x="140" y="278"/>
                  </a:cubicBezTo>
                  <a:cubicBezTo>
                    <a:pt x="146" y="278"/>
                    <a:pt x="153" y="278"/>
                    <a:pt x="159" y="274"/>
                  </a:cubicBezTo>
                  <a:cubicBezTo>
                    <a:pt x="165" y="270"/>
                    <a:pt x="167" y="263"/>
                    <a:pt x="169" y="258"/>
                  </a:cubicBezTo>
                  <a:cubicBezTo>
                    <a:pt x="170" y="256"/>
                    <a:pt x="170" y="255"/>
                    <a:pt x="171" y="253"/>
                  </a:cubicBezTo>
                  <a:cubicBezTo>
                    <a:pt x="172" y="254"/>
                    <a:pt x="174" y="256"/>
                    <a:pt x="175" y="257"/>
                  </a:cubicBezTo>
                  <a:cubicBezTo>
                    <a:pt x="180" y="261"/>
                    <a:pt x="186" y="266"/>
                    <a:pt x="192" y="266"/>
                  </a:cubicBezTo>
                  <a:cubicBezTo>
                    <a:pt x="193" y="266"/>
                    <a:pt x="193" y="266"/>
                    <a:pt x="193" y="266"/>
                  </a:cubicBezTo>
                  <a:cubicBezTo>
                    <a:pt x="200" y="266"/>
                    <a:pt x="205" y="261"/>
                    <a:pt x="210" y="257"/>
                  </a:cubicBezTo>
                  <a:cubicBezTo>
                    <a:pt x="211" y="257"/>
                    <a:pt x="213" y="254"/>
                    <a:pt x="214" y="253"/>
                  </a:cubicBezTo>
                  <a:cubicBezTo>
                    <a:pt x="215" y="255"/>
                    <a:pt x="215" y="257"/>
                    <a:pt x="216" y="258"/>
                  </a:cubicBezTo>
                  <a:cubicBezTo>
                    <a:pt x="218" y="264"/>
                    <a:pt x="220" y="270"/>
                    <a:pt x="226" y="274"/>
                  </a:cubicBezTo>
                  <a:cubicBezTo>
                    <a:pt x="231" y="278"/>
                    <a:pt x="238" y="279"/>
                    <a:pt x="244" y="279"/>
                  </a:cubicBezTo>
                  <a:cubicBezTo>
                    <a:pt x="245" y="279"/>
                    <a:pt x="247" y="279"/>
                    <a:pt x="249" y="279"/>
                  </a:cubicBezTo>
                  <a:cubicBezTo>
                    <a:pt x="248" y="281"/>
                    <a:pt x="248" y="282"/>
                    <a:pt x="248" y="283"/>
                  </a:cubicBezTo>
                  <a:cubicBezTo>
                    <a:pt x="246" y="289"/>
                    <a:pt x="244" y="296"/>
                    <a:pt x="246" y="303"/>
                  </a:cubicBezTo>
                  <a:cubicBezTo>
                    <a:pt x="248" y="310"/>
                    <a:pt x="253" y="314"/>
                    <a:pt x="258" y="318"/>
                  </a:cubicBezTo>
                  <a:close/>
                  <a:moveTo>
                    <a:pt x="226" y="309"/>
                  </a:moveTo>
                  <a:cubicBezTo>
                    <a:pt x="223" y="300"/>
                    <a:pt x="217" y="293"/>
                    <a:pt x="208" y="288"/>
                  </a:cubicBezTo>
                  <a:cubicBezTo>
                    <a:pt x="200" y="284"/>
                    <a:pt x="190" y="283"/>
                    <a:pt x="181" y="286"/>
                  </a:cubicBezTo>
                  <a:cubicBezTo>
                    <a:pt x="172" y="289"/>
                    <a:pt x="165" y="295"/>
                    <a:pt x="160" y="303"/>
                  </a:cubicBezTo>
                  <a:cubicBezTo>
                    <a:pt x="156" y="312"/>
                    <a:pt x="155" y="321"/>
                    <a:pt x="158" y="330"/>
                  </a:cubicBezTo>
                  <a:cubicBezTo>
                    <a:pt x="161" y="339"/>
                    <a:pt x="167" y="347"/>
                    <a:pt x="175" y="351"/>
                  </a:cubicBezTo>
                  <a:cubicBezTo>
                    <a:pt x="180" y="354"/>
                    <a:pt x="186" y="355"/>
                    <a:pt x="192" y="355"/>
                  </a:cubicBezTo>
                  <a:cubicBezTo>
                    <a:pt x="195" y="355"/>
                    <a:pt x="199" y="355"/>
                    <a:pt x="202" y="354"/>
                  </a:cubicBezTo>
                  <a:cubicBezTo>
                    <a:pt x="211" y="351"/>
                    <a:pt x="219" y="345"/>
                    <a:pt x="223" y="336"/>
                  </a:cubicBezTo>
                  <a:cubicBezTo>
                    <a:pt x="228" y="328"/>
                    <a:pt x="228" y="318"/>
                    <a:pt x="226" y="309"/>
                  </a:cubicBezTo>
                  <a:close/>
                </a:path>
              </a:pathLst>
            </a:custGeom>
            <a:solidFill>
              <a:schemeClr val="tx2"/>
            </a:solidFill>
            <a:ln>
              <a:noFill/>
            </a:ln>
          </p:spPr>
          <p:txBody>
            <a:bodyPr vert="horz" wrap="square" lIns="91440" tIns="45720" rIns="91440" bIns="45720" numCol="1" anchor="t" anchorCtr="0" compatLnSpc="1">
              <a:prstTxWarp prst="textNoShape">
                <a:avLst/>
              </a:prstTxWarp>
            </a:bodyPr>
            <a:lstStyle/>
            <a:p>
              <a:pPr defTabSz="914377">
                <a:defRPr/>
              </a:pPr>
              <a:endParaRPr lang="en-US" sz="800">
                <a:solidFill>
                  <a:schemeClr val="tx2"/>
                </a:solidFill>
                <a:latin typeface="Arial"/>
              </a:endParaRPr>
            </a:p>
          </p:txBody>
        </p:sp>
        <p:sp>
          <p:nvSpPr>
            <p:cNvPr id="53" name="TextBox 52">
              <a:extLst>
                <a:ext uri="{FF2B5EF4-FFF2-40B4-BE49-F238E27FC236}">
                  <a16:creationId xmlns:a16="http://schemas.microsoft.com/office/drawing/2014/main" id="{24365752-82DA-BB28-4CAC-05B3F384C127}"/>
                </a:ext>
              </a:extLst>
            </p:cNvPr>
            <p:cNvSpPr txBox="1"/>
            <p:nvPr/>
          </p:nvSpPr>
          <p:spPr>
            <a:xfrm>
              <a:off x="3733377" y="5277991"/>
              <a:ext cx="458876" cy="215444"/>
            </a:xfrm>
            <a:prstGeom prst="rect">
              <a:avLst/>
            </a:prstGeom>
            <a:noFill/>
          </p:spPr>
          <p:txBody>
            <a:bodyPr wrap="square" rtlCol="0">
              <a:spAutoFit/>
            </a:bodyPr>
            <a:lstStyle/>
            <a:p>
              <a:pPr algn="ctr" defTabSz="914377">
                <a:defRPr/>
              </a:pPr>
              <a:r>
                <a:rPr lang="en-US" sz="800">
                  <a:solidFill>
                    <a:srgbClr val="000000"/>
                  </a:solidFill>
                  <a:latin typeface="Arial"/>
                </a:rPr>
                <a:t>JIRA</a:t>
              </a:r>
              <a:endParaRPr lang="en-US" sz="800">
                <a:solidFill>
                  <a:srgbClr val="000000"/>
                </a:solidFill>
                <a:latin typeface="Arial"/>
                <a:ea typeface="Verdana" panose="020B0604030504040204" pitchFamily="34" charset="0"/>
              </a:endParaRPr>
            </a:p>
          </p:txBody>
        </p:sp>
        <p:sp>
          <p:nvSpPr>
            <p:cNvPr id="136" name="TextBox 135">
              <a:extLst>
                <a:ext uri="{FF2B5EF4-FFF2-40B4-BE49-F238E27FC236}">
                  <a16:creationId xmlns:a16="http://schemas.microsoft.com/office/drawing/2014/main" id="{AD7F574C-9F23-2395-862B-D6051A73C13B}"/>
                </a:ext>
              </a:extLst>
            </p:cNvPr>
            <p:cNvSpPr txBox="1"/>
            <p:nvPr/>
          </p:nvSpPr>
          <p:spPr>
            <a:xfrm>
              <a:off x="2771525" y="4431069"/>
              <a:ext cx="1591119" cy="323165"/>
            </a:xfrm>
            <a:prstGeom prst="rect">
              <a:avLst/>
            </a:prstGeom>
            <a:solidFill>
              <a:sysClr val="window" lastClr="FFFFFF"/>
            </a:solidFill>
          </p:spPr>
          <p:txBody>
            <a:bodyPr wrap="square" lIns="0" rIns="0" rtlCol="0">
              <a:spAutoFit/>
            </a:bodyPr>
            <a:lstStyle>
              <a:defPPr>
                <a:defRPr lang="en-US"/>
              </a:defPPr>
              <a:lvl1pPr algn="ctr" defTabSz="914482" eaLnBrk="0" fontAlgn="base" hangingPunct="0">
                <a:spcBef>
                  <a:spcPct val="0"/>
                </a:spcBef>
                <a:spcAft>
                  <a:spcPct val="0"/>
                </a:spcAft>
                <a:defRPr sz="1500" b="1" kern="0">
                  <a:solidFill>
                    <a:srgbClr val="151C77"/>
                  </a:solidFill>
                  <a:ea typeface="Verdana" panose="020B0604030504040204" pitchFamily="34" charset="0"/>
                  <a:cs typeface="Verdana" panose="020B0604030504040204" pitchFamily="34" charset="0"/>
                </a:defRPr>
              </a:lvl1pPr>
            </a:lstStyle>
            <a:p>
              <a:pPr defTabSz="914460">
                <a:defRPr/>
              </a:pPr>
              <a:r>
                <a:rPr lang="en-US" dirty="0">
                  <a:solidFill>
                    <a:schemeClr val="tx2"/>
                  </a:solidFill>
                  <a:latin typeface="Arial"/>
                </a:rPr>
                <a:t>Applications</a:t>
              </a:r>
            </a:p>
          </p:txBody>
        </p:sp>
        <p:cxnSp>
          <p:nvCxnSpPr>
            <p:cNvPr id="194" name="Straight Connector 193">
              <a:extLst>
                <a:ext uri="{FF2B5EF4-FFF2-40B4-BE49-F238E27FC236}">
                  <a16:creationId xmlns:a16="http://schemas.microsoft.com/office/drawing/2014/main" id="{A4B9176E-F54C-D435-A7DB-C667CDC2145B}"/>
                </a:ext>
              </a:extLst>
            </p:cNvPr>
            <p:cNvCxnSpPr>
              <a:cxnSpLocks/>
            </p:cNvCxnSpPr>
            <p:nvPr/>
          </p:nvCxnSpPr>
          <p:spPr bwMode="auto">
            <a:xfrm>
              <a:off x="5991438" y="4579776"/>
              <a:ext cx="0" cy="1734863"/>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95" name="Straight Connector 194">
              <a:extLst>
                <a:ext uri="{FF2B5EF4-FFF2-40B4-BE49-F238E27FC236}">
                  <a16:creationId xmlns:a16="http://schemas.microsoft.com/office/drawing/2014/main" id="{646633BC-D36D-A073-ACD9-056F00BB7BC7}"/>
                </a:ext>
              </a:extLst>
            </p:cNvPr>
            <p:cNvCxnSpPr>
              <a:cxnSpLocks/>
            </p:cNvCxnSpPr>
            <p:nvPr/>
          </p:nvCxnSpPr>
          <p:spPr bwMode="auto">
            <a:xfrm>
              <a:off x="1203722" y="4571620"/>
              <a:ext cx="169" cy="1739629"/>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196" name="Straight Connector 195">
              <a:extLst>
                <a:ext uri="{FF2B5EF4-FFF2-40B4-BE49-F238E27FC236}">
                  <a16:creationId xmlns:a16="http://schemas.microsoft.com/office/drawing/2014/main" id="{226F036B-6FD0-5707-1C26-E3B561B1A337}"/>
                </a:ext>
              </a:extLst>
            </p:cNvPr>
            <p:cNvCxnSpPr>
              <a:cxnSpLocks/>
            </p:cNvCxnSpPr>
            <p:nvPr/>
          </p:nvCxnSpPr>
          <p:spPr bwMode="auto">
            <a:xfrm>
              <a:off x="1201486" y="6309345"/>
              <a:ext cx="4793508"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grpSp>
      <p:graphicFrame>
        <p:nvGraphicFramePr>
          <p:cNvPr id="229" name="Table 18">
            <a:extLst>
              <a:ext uri="{FF2B5EF4-FFF2-40B4-BE49-F238E27FC236}">
                <a16:creationId xmlns:a16="http://schemas.microsoft.com/office/drawing/2014/main" id="{21F4AFBC-69E5-3991-0664-C8DB2E78FDD6}"/>
              </a:ext>
            </a:extLst>
          </p:cNvPr>
          <p:cNvGraphicFramePr>
            <a:graphicFrameLocks noGrp="1"/>
          </p:cNvGraphicFramePr>
          <p:nvPr/>
        </p:nvGraphicFramePr>
        <p:xfrm>
          <a:off x="1585243" y="2781325"/>
          <a:ext cx="8889199" cy="1417320"/>
        </p:xfrm>
        <a:graphic>
          <a:graphicData uri="http://schemas.openxmlformats.org/drawingml/2006/table">
            <a:tbl>
              <a:tblPr firstRow="1" bandRow="1"/>
              <a:tblGrid>
                <a:gridCol w="4321104">
                  <a:extLst>
                    <a:ext uri="{9D8B030D-6E8A-4147-A177-3AD203B41FA5}">
                      <a16:colId xmlns:a16="http://schemas.microsoft.com/office/drawing/2014/main" val="1238203282"/>
                    </a:ext>
                  </a:extLst>
                </a:gridCol>
                <a:gridCol w="4568095">
                  <a:extLst>
                    <a:ext uri="{9D8B030D-6E8A-4147-A177-3AD203B41FA5}">
                      <a16:colId xmlns:a16="http://schemas.microsoft.com/office/drawing/2014/main" val="1018210584"/>
                    </a:ext>
                  </a:extLst>
                </a:gridCol>
              </a:tblGrid>
              <a:tr h="283464">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171450" indent="-171450" algn="l">
                        <a:buClr>
                          <a:schemeClr val="tx2"/>
                        </a:buClr>
                        <a:buSzPct val="100000"/>
                        <a:buFont typeface="Arial" panose="020B0604020202020204" pitchFamily="34" charset="0"/>
                        <a:buChar char="•"/>
                      </a:pPr>
                      <a:r>
                        <a:rPr lang="en-US" sz="1100" b="0"/>
                        <a:t>Periodic Reconciliations (Accounting/Financial)</a:t>
                      </a:r>
                    </a:p>
                  </a:txBody>
                  <a:tcPr anchor="ctr">
                    <a:lnL w="12700" cap="flat" cmpd="sng" algn="ctr">
                      <a:noFill/>
                      <a:prstDash val="solid"/>
                      <a:round/>
                      <a:headEnd type="none" w="med" len="med"/>
                      <a:tailEnd type="none" w="med" len="med"/>
                    </a:lnL>
                    <a:lnR>
                      <a:noFill/>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2B5E5">
                        <a:alpha val="20000"/>
                      </a:srgbClr>
                    </a:solidFill>
                  </a:tcPr>
                </a:tc>
                <a:tc>
                  <a:txBody>
                    <a:bodyPr/>
                    <a:lstStyle>
                      <a:lvl1pPr marL="0" algn="l" defTabSz="914400" rtl="0" eaLnBrk="1" latinLnBrk="0" hangingPunct="1">
                        <a:defRPr sz="1800" b="1" kern="1200">
                          <a:solidFill>
                            <a:schemeClr val="tx1"/>
                          </a:solidFill>
                          <a:latin typeface="Arial"/>
                        </a:defRPr>
                      </a:lvl1pPr>
                      <a:lvl2pPr marL="457200" algn="l" defTabSz="914400" rtl="0" eaLnBrk="1" latinLnBrk="0" hangingPunct="1">
                        <a:defRPr sz="1800" b="1" kern="1200">
                          <a:solidFill>
                            <a:schemeClr val="tx1"/>
                          </a:solidFill>
                          <a:latin typeface="Arial"/>
                        </a:defRPr>
                      </a:lvl2pPr>
                      <a:lvl3pPr marL="914400" algn="l" defTabSz="914400" rtl="0" eaLnBrk="1" latinLnBrk="0" hangingPunct="1">
                        <a:defRPr sz="1800" b="1" kern="1200">
                          <a:solidFill>
                            <a:schemeClr val="tx1"/>
                          </a:solidFill>
                          <a:latin typeface="Arial"/>
                        </a:defRPr>
                      </a:lvl3pPr>
                      <a:lvl4pPr marL="1371600" algn="l" defTabSz="914400" rtl="0" eaLnBrk="1" latinLnBrk="0" hangingPunct="1">
                        <a:defRPr sz="1800" b="1" kern="1200">
                          <a:solidFill>
                            <a:schemeClr val="tx1"/>
                          </a:solidFill>
                          <a:latin typeface="Arial"/>
                        </a:defRPr>
                      </a:lvl4pPr>
                      <a:lvl5pPr marL="1828800" algn="l" defTabSz="914400" rtl="0" eaLnBrk="1" latinLnBrk="0" hangingPunct="1">
                        <a:defRPr sz="1800" b="1" kern="1200">
                          <a:solidFill>
                            <a:schemeClr val="tx1"/>
                          </a:solidFill>
                          <a:latin typeface="Arial"/>
                        </a:defRPr>
                      </a:lvl5pPr>
                      <a:lvl6pPr marL="2286000" algn="l" defTabSz="914400" rtl="0" eaLnBrk="1" latinLnBrk="0" hangingPunct="1">
                        <a:defRPr sz="1800" b="1" kern="1200">
                          <a:solidFill>
                            <a:schemeClr val="tx1"/>
                          </a:solidFill>
                          <a:latin typeface="Arial"/>
                        </a:defRPr>
                      </a:lvl6pPr>
                      <a:lvl7pPr marL="2743200" algn="l" defTabSz="914400" rtl="0" eaLnBrk="1" latinLnBrk="0" hangingPunct="1">
                        <a:defRPr sz="1800" b="1" kern="1200">
                          <a:solidFill>
                            <a:schemeClr val="tx1"/>
                          </a:solidFill>
                          <a:latin typeface="Arial"/>
                        </a:defRPr>
                      </a:lvl7pPr>
                      <a:lvl8pPr marL="3200400" algn="l" defTabSz="914400" rtl="0" eaLnBrk="1" latinLnBrk="0" hangingPunct="1">
                        <a:defRPr sz="1800" b="1" kern="1200">
                          <a:solidFill>
                            <a:schemeClr val="tx1"/>
                          </a:solidFill>
                          <a:latin typeface="Arial"/>
                        </a:defRPr>
                      </a:lvl8pPr>
                      <a:lvl9pPr marL="3657600" algn="l" defTabSz="914400" rtl="0" eaLnBrk="1" latinLnBrk="0" hangingPunct="1">
                        <a:defRPr sz="1800" b="1" kern="1200">
                          <a:solidFill>
                            <a:schemeClr val="tx1"/>
                          </a:solidFill>
                          <a:latin typeface="Arial"/>
                        </a:defRPr>
                      </a:lvl9pPr>
                    </a:lstStyle>
                    <a:p>
                      <a:pPr marL="228600" indent="-228600" algn="l">
                        <a:buClr>
                          <a:schemeClr val="tx2"/>
                        </a:buClr>
                        <a:buSzPct val="100000"/>
                        <a:buFont typeface="Arial" panose="020B0604020202020204" pitchFamily="34" charset="0"/>
                        <a:buChar char="•"/>
                      </a:pPr>
                      <a:r>
                        <a:rPr lang="en-US" sz="1100" b="0"/>
                        <a:t>Completeness and Accuracy of Review Controls (multiple systems)</a:t>
                      </a:r>
                    </a:p>
                  </a:txBody>
                  <a:tcPr anchor="ctr">
                    <a:lnL>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mpd="sng">
                      <a:noFill/>
                    </a:lnB>
                    <a:lnTlToBr w="12700" cmpd="sng">
                      <a:noFill/>
                      <a:prstDash val="solid"/>
                    </a:lnTlToBr>
                    <a:lnBlToTr w="12700" cmpd="sng">
                      <a:noFill/>
                      <a:prstDash val="solid"/>
                    </a:lnBlToTr>
                    <a:solidFill>
                      <a:srgbClr val="62B5E5">
                        <a:alpha val="20000"/>
                      </a:srgbClr>
                    </a:solidFill>
                  </a:tcPr>
                </a:tc>
                <a:extLst>
                  <a:ext uri="{0D108BD9-81ED-4DB2-BD59-A6C34878D82A}">
                    <a16:rowId xmlns:a16="http://schemas.microsoft.com/office/drawing/2014/main" val="1639810446"/>
                  </a:ext>
                </a:extLst>
              </a:tr>
              <a:tr h="2834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a:buClr>
                          <a:schemeClr val="tx2"/>
                        </a:buClr>
                        <a:buSzPct val="100000"/>
                        <a:buFont typeface="Arial" panose="020B0604020202020204" pitchFamily="34" charset="0"/>
                        <a:buChar char="•"/>
                      </a:pPr>
                      <a:r>
                        <a:rPr lang="en-US" sz="1100" b="0"/>
                        <a:t>Data Collection, Aggregation, Consolidation, and Reporting </a:t>
                      </a:r>
                    </a:p>
                  </a:txBody>
                  <a:tcPr anchor="ctr">
                    <a:lnL w="12700" cap="flat" cmpd="sng" algn="ctr">
                      <a:noFill/>
                      <a:prstDash val="solid"/>
                      <a:round/>
                      <a:headEnd type="none" w="med" len="med"/>
                      <a:tailEnd type="none" w="med" len="med"/>
                    </a:lnL>
                    <a:lnR>
                      <a:noFill/>
                    </a:lnR>
                    <a:lnT w="12700" cmpd="sng">
                      <a:noFill/>
                    </a:lnT>
                    <a:lnB>
                      <a:no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indent="-228600" algn="l">
                        <a:buClr>
                          <a:schemeClr val="tx2"/>
                        </a:buClr>
                        <a:buSzPct val="100000"/>
                        <a:buFont typeface="Arial" panose="020B0604020202020204" pitchFamily="34" charset="0"/>
                        <a:buChar char="•"/>
                      </a:pPr>
                      <a:r>
                        <a:rPr lang="en-US" sz="1100" b="0"/>
                        <a:t>User Account Disabling and Termination</a:t>
                      </a:r>
                    </a:p>
                  </a:txBody>
                  <a:tcPr anchor="ctr">
                    <a:lnL>
                      <a:noFill/>
                    </a:lnL>
                    <a:lnR w="12700" cap="flat" cmpd="sng" algn="ctr">
                      <a:noFill/>
                      <a:prstDash val="solid"/>
                      <a:round/>
                      <a:headEnd type="none" w="med" len="med"/>
                      <a:tailEnd type="none" w="med" len="med"/>
                    </a:lnR>
                    <a:lnT w="12700" cmpd="sng">
                      <a:noFill/>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2409066209"/>
                  </a:ext>
                </a:extLst>
              </a:tr>
              <a:tr h="2834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a:buClr>
                          <a:schemeClr val="tx2"/>
                        </a:buClr>
                        <a:buSzPct val="100000"/>
                        <a:buFont typeface="Arial" panose="020B0604020202020204" pitchFamily="34" charset="0"/>
                        <a:buChar char="•"/>
                      </a:pPr>
                      <a:r>
                        <a:rPr lang="en-US" sz="1100" b="0" kern="1200">
                          <a:solidFill>
                            <a:schemeClr val="tx1"/>
                          </a:solidFill>
                          <a:latin typeface="Arial"/>
                          <a:ea typeface="+mn-ea"/>
                          <a:cs typeface="+mn-cs"/>
                        </a:rPr>
                        <a:t>Notice of Findings and Recommendation Remediation/Tracking</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rgbClr val="62B5E5">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indent="-228600" algn="l">
                        <a:buClr>
                          <a:schemeClr val="tx2"/>
                        </a:buClr>
                        <a:buSzPct val="100000"/>
                        <a:buFont typeface="Arial" panose="020B0604020202020204" pitchFamily="34" charset="0"/>
                        <a:buChar char="•"/>
                      </a:pPr>
                      <a:r>
                        <a:rPr lang="en-US" sz="1100" b="0"/>
                        <a:t>Access Revalidation</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rgbClr val="62B5E5">
                        <a:alpha val="20000"/>
                      </a:srgbClr>
                    </a:solidFill>
                  </a:tcPr>
                </a:tc>
                <a:extLst>
                  <a:ext uri="{0D108BD9-81ED-4DB2-BD59-A6C34878D82A}">
                    <a16:rowId xmlns:a16="http://schemas.microsoft.com/office/drawing/2014/main" val="3594864374"/>
                  </a:ext>
                </a:extLst>
              </a:tr>
              <a:tr h="2834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a:buClr>
                          <a:schemeClr val="tx2"/>
                        </a:buClr>
                        <a:buSzPct val="100000"/>
                        <a:buFont typeface="Arial" panose="020B0604020202020204" pitchFamily="34" charset="0"/>
                        <a:buChar char="•"/>
                      </a:pPr>
                      <a:r>
                        <a:rPr lang="en-US" sz="1100" b="0"/>
                        <a:t>Segregation of Duties (SOD) Checks</a:t>
                      </a:r>
                    </a:p>
                  </a:txBody>
                  <a:tcPr anchor="ctr">
                    <a:lnL w="12700" cap="flat" cmpd="sng" algn="ctr">
                      <a:noFill/>
                      <a:prstDash val="solid"/>
                      <a:round/>
                      <a:headEnd type="none" w="med" len="med"/>
                      <a:tailEnd type="none" w="med" len="med"/>
                    </a:lnL>
                    <a:lnR>
                      <a:noFill/>
                    </a:lnR>
                    <a:lnT>
                      <a:noFill/>
                    </a:lnT>
                    <a:lnB>
                      <a:noFill/>
                    </a:lnB>
                    <a:lnTlToBr w="12700" cmpd="sng">
                      <a:noFill/>
                      <a:prstDash val="solid"/>
                    </a:lnTlToBr>
                    <a:lnBlToTr w="12700" cmpd="sng">
                      <a:noFill/>
                      <a:prstDash val="solid"/>
                    </a:lnBlToTr>
                    <a:solidFill>
                      <a:schemeClr val="bg1">
                        <a:alpha val="20000"/>
                      </a:scheme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indent="-228600" algn="l">
                        <a:buClr>
                          <a:schemeClr val="tx2"/>
                        </a:buClr>
                        <a:buSzPct val="100000"/>
                        <a:buFont typeface="Arial" panose="020B0604020202020204" pitchFamily="34" charset="0"/>
                        <a:buChar char="•"/>
                      </a:pPr>
                      <a:r>
                        <a:rPr lang="en-US" sz="1100" b="0"/>
                        <a:t>User Account Provisioning </a:t>
                      </a:r>
                    </a:p>
                  </a:txBody>
                  <a:tcPr anchor="ctr">
                    <a:lnL>
                      <a:noFill/>
                    </a:lnL>
                    <a:lnR w="12700" cap="flat" cmpd="sng" algn="ctr">
                      <a:noFill/>
                      <a:prstDash val="solid"/>
                      <a:round/>
                      <a:headEnd type="none" w="med" len="med"/>
                      <a:tailEnd type="none" w="med" len="med"/>
                    </a:lnR>
                    <a:lnT>
                      <a:noFill/>
                    </a:lnT>
                    <a:lnB>
                      <a:noFill/>
                    </a:lnB>
                    <a:lnTlToBr w="12700" cmpd="sng">
                      <a:noFill/>
                      <a:prstDash val="solid"/>
                    </a:lnTlToBr>
                    <a:lnBlToTr w="12700" cmpd="sng">
                      <a:noFill/>
                      <a:prstDash val="solid"/>
                    </a:lnBlToTr>
                    <a:solidFill>
                      <a:schemeClr val="bg1">
                        <a:alpha val="20000"/>
                      </a:schemeClr>
                    </a:solidFill>
                  </a:tcPr>
                </a:tc>
                <a:extLst>
                  <a:ext uri="{0D108BD9-81ED-4DB2-BD59-A6C34878D82A}">
                    <a16:rowId xmlns:a16="http://schemas.microsoft.com/office/drawing/2014/main" val="318161798"/>
                  </a:ext>
                </a:extLst>
              </a:tr>
              <a:tr h="283464">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171450" indent="-171450" algn="l" defTabSz="914400" rtl="0" eaLnBrk="1" latinLnBrk="0" hangingPunct="1">
                        <a:buClr>
                          <a:schemeClr val="tx2"/>
                        </a:buClr>
                        <a:buSzPct val="100000"/>
                        <a:buFont typeface="Arial" panose="020B0604020202020204" pitchFamily="34" charset="0"/>
                        <a:buChar char="•"/>
                      </a:pPr>
                      <a:r>
                        <a:rPr lang="en-US" sz="1100" b="0" kern="1200">
                          <a:solidFill>
                            <a:schemeClr val="tx1"/>
                          </a:solidFill>
                          <a:latin typeface="Arial"/>
                          <a:ea typeface="+mn-ea"/>
                          <a:cs typeface="+mn-cs"/>
                        </a:rPr>
                        <a:t>Auditing and Monitoring of Security Event Logs </a:t>
                      </a:r>
                    </a:p>
                  </a:txBody>
                  <a:tcPr anchor="ctr">
                    <a:lnL w="12700" cap="flat" cmpd="sng" algn="ctr">
                      <a:noFill/>
                      <a:prstDash val="solid"/>
                      <a:round/>
                      <a:headEnd type="none" w="med" len="med"/>
                      <a:tailEnd type="none" w="med" len="med"/>
                    </a:lnL>
                    <a:lnR>
                      <a:noFill/>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B5E5">
                        <a:alpha val="2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228600" indent="-228600" algn="l" defTabSz="914400" rtl="0" eaLnBrk="1" latinLnBrk="0" hangingPunct="1">
                        <a:buClr>
                          <a:schemeClr val="tx2"/>
                        </a:buClr>
                        <a:buSzPct val="100000"/>
                        <a:buFont typeface="Arial" panose="020B0604020202020204" pitchFamily="34" charset="0"/>
                        <a:buChar char="•"/>
                      </a:pPr>
                      <a:r>
                        <a:rPr lang="en-US" sz="1100" b="0" kern="1200">
                          <a:solidFill>
                            <a:schemeClr val="tx1"/>
                          </a:solidFill>
                          <a:latin typeface="Arial"/>
                          <a:ea typeface="+mn-ea"/>
                          <a:cs typeface="+mn-cs"/>
                        </a:rPr>
                        <a:t>Financial Record Creation</a:t>
                      </a:r>
                    </a:p>
                  </a:txBody>
                  <a:tcPr anchor="ctr">
                    <a:lnL>
                      <a:noFill/>
                    </a:lnL>
                    <a:lnR w="12700" cap="flat" cmpd="sng" algn="ctr">
                      <a:noFill/>
                      <a:prstDash val="solid"/>
                      <a:round/>
                      <a:headEnd type="none" w="med" len="med"/>
                      <a:tailEnd type="none" w="med" len="med"/>
                    </a:lnR>
                    <a:lnT>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62B5E5">
                        <a:alpha val="20000"/>
                      </a:srgbClr>
                    </a:solidFill>
                  </a:tcPr>
                </a:tc>
                <a:extLst>
                  <a:ext uri="{0D108BD9-81ED-4DB2-BD59-A6C34878D82A}">
                    <a16:rowId xmlns:a16="http://schemas.microsoft.com/office/drawing/2014/main" val="507564653"/>
                  </a:ext>
                </a:extLst>
              </a:tr>
            </a:tbl>
          </a:graphicData>
        </a:graphic>
      </p:graphicFrame>
      <p:cxnSp>
        <p:nvCxnSpPr>
          <p:cNvPr id="231" name="Straight Connector 230">
            <a:extLst>
              <a:ext uri="{FF2B5EF4-FFF2-40B4-BE49-F238E27FC236}">
                <a16:creationId xmlns:a16="http://schemas.microsoft.com/office/drawing/2014/main" id="{8233B9D7-539E-C40E-5670-BDEC3A1C4D2E}"/>
              </a:ext>
            </a:extLst>
          </p:cNvPr>
          <p:cNvCxnSpPr>
            <a:cxnSpLocks/>
          </p:cNvCxnSpPr>
          <p:nvPr/>
        </p:nvCxnSpPr>
        <p:spPr bwMode="auto">
          <a:xfrm>
            <a:off x="1584325" y="4198861"/>
            <a:ext cx="8886649"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233" name="Straight Connector 232">
            <a:extLst>
              <a:ext uri="{FF2B5EF4-FFF2-40B4-BE49-F238E27FC236}">
                <a16:creationId xmlns:a16="http://schemas.microsoft.com/office/drawing/2014/main" id="{12C3A0A6-4977-F828-2B87-D6872E5E913A}"/>
              </a:ext>
            </a:extLst>
          </p:cNvPr>
          <p:cNvCxnSpPr>
            <a:cxnSpLocks/>
          </p:cNvCxnSpPr>
          <p:nvPr/>
        </p:nvCxnSpPr>
        <p:spPr bwMode="auto">
          <a:xfrm>
            <a:off x="10470973" y="2575277"/>
            <a:ext cx="0" cy="162336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234" name="Straight Connector 233">
            <a:extLst>
              <a:ext uri="{FF2B5EF4-FFF2-40B4-BE49-F238E27FC236}">
                <a16:creationId xmlns:a16="http://schemas.microsoft.com/office/drawing/2014/main" id="{526CEBD4-94B0-399E-2646-49B464E19244}"/>
              </a:ext>
            </a:extLst>
          </p:cNvPr>
          <p:cNvCxnSpPr>
            <a:cxnSpLocks/>
          </p:cNvCxnSpPr>
          <p:nvPr/>
        </p:nvCxnSpPr>
        <p:spPr bwMode="auto">
          <a:xfrm>
            <a:off x="1584325" y="2575277"/>
            <a:ext cx="8886649" cy="0"/>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cxnSp>
        <p:nvCxnSpPr>
          <p:cNvPr id="235" name="Straight Connector 234">
            <a:extLst>
              <a:ext uri="{FF2B5EF4-FFF2-40B4-BE49-F238E27FC236}">
                <a16:creationId xmlns:a16="http://schemas.microsoft.com/office/drawing/2014/main" id="{1EBEFA38-1592-BB0B-5C24-7B2A693DE7B6}"/>
              </a:ext>
            </a:extLst>
          </p:cNvPr>
          <p:cNvCxnSpPr>
            <a:cxnSpLocks/>
          </p:cNvCxnSpPr>
          <p:nvPr/>
        </p:nvCxnSpPr>
        <p:spPr bwMode="auto">
          <a:xfrm flipH="1">
            <a:off x="1584325" y="2575277"/>
            <a:ext cx="2262" cy="1623368"/>
          </a:xfrm>
          <a:prstGeom prst="line">
            <a:avLst/>
          </a:prstGeom>
          <a:solidFill>
            <a:schemeClr val="accent1"/>
          </a:solidFill>
          <a:ln w="12700" cap="flat" cmpd="sng" algn="ctr">
            <a:solidFill>
              <a:schemeClr val="bg1">
                <a:lumMod val="65000"/>
              </a:schemeClr>
            </a:solidFill>
            <a:prstDash val="solid"/>
            <a:round/>
            <a:headEnd type="none" w="med" len="med"/>
            <a:tailEnd type="none" w="med" len="med"/>
          </a:ln>
          <a:effectLst/>
        </p:spPr>
      </p:cxnSp>
      <p:sp>
        <p:nvSpPr>
          <p:cNvPr id="236" name="TextBox 235">
            <a:extLst>
              <a:ext uri="{FF2B5EF4-FFF2-40B4-BE49-F238E27FC236}">
                <a16:creationId xmlns:a16="http://schemas.microsoft.com/office/drawing/2014/main" id="{76D21997-BB9E-BA67-079E-596CE126AC18}"/>
              </a:ext>
            </a:extLst>
          </p:cNvPr>
          <p:cNvSpPr txBox="1"/>
          <p:nvPr/>
        </p:nvSpPr>
        <p:spPr>
          <a:xfrm>
            <a:off x="4770445" y="2419616"/>
            <a:ext cx="2651111" cy="323165"/>
          </a:xfrm>
          <a:prstGeom prst="rect">
            <a:avLst/>
          </a:prstGeom>
          <a:solidFill>
            <a:sysClr val="window" lastClr="FFFFFF"/>
          </a:solidFill>
        </p:spPr>
        <p:txBody>
          <a:bodyPr wrap="square" lIns="0" rIns="0" rtlCol="0">
            <a:spAutoFit/>
          </a:bodyPr>
          <a:lstStyle>
            <a:defPPr>
              <a:defRPr lang="en-US"/>
            </a:defPPr>
            <a:lvl1pPr algn="ctr" defTabSz="914482" eaLnBrk="0" fontAlgn="base" hangingPunct="0">
              <a:spcBef>
                <a:spcPct val="0"/>
              </a:spcBef>
              <a:spcAft>
                <a:spcPct val="0"/>
              </a:spcAft>
              <a:defRPr sz="1500" b="1" kern="0">
                <a:solidFill>
                  <a:srgbClr val="151C77"/>
                </a:solidFill>
                <a:ea typeface="Verdana" panose="020B0604030504040204" pitchFamily="34" charset="0"/>
                <a:cs typeface="Verdana" panose="020B0604030504040204" pitchFamily="34" charset="0"/>
              </a:defRPr>
            </a:lvl1pPr>
          </a:lstStyle>
          <a:p>
            <a:pPr defTabSz="914460">
              <a:defRPr/>
            </a:pPr>
            <a:r>
              <a:rPr lang="en-US" dirty="0">
                <a:solidFill>
                  <a:schemeClr val="tx2"/>
                </a:solidFill>
                <a:latin typeface="Arial"/>
              </a:rPr>
              <a:t>Business Process Types</a:t>
            </a:r>
          </a:p>
        </p:txBody>
      </p:sp>
      <p:sp>
        <p:nvSpPr>
          <p:cNvPr id="85" name="Rectangle: Rounded Corners 84">
            <a:extLst>
              <a:ext uri="{FF2B5EF4-FFF2-40B4-BE49-F238E27FC236}">
                <a16:creationId xmlns:a16="http://schemas.microsoft.com/office/drawing/2014/main" id="{DDC922B3-3977-58EC-EF6B-A3EA47835EAA}"/>
              </a:ext>
            </a:extLst>
          </p:cNvPr>
          <p:cNvSpPr/>
          <p:nvPr/>
        </p:nvSpPr>
        <p:spPr bwMode="auto">
          <a:xfrm>
            <a:off x="762001" y="1331123"/>
            <a:ext cx="10524736" cy="914400"/>
          </a:xfrm>
          <a:prstGeom prst="roundRect">
            <a:avLst/>
          </a:prstGeom>
          <a:solidFill>
            <a:schemeClr val="bg1">
              <a:lumMod val="95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spcAft>
                <a:spcPct val="0"/>
              </a:spcAft>
              <a:buClr>
                <a:srgbClr val="151C77"/>
              </a:buClr>
              <a:buSzPct val="80000"/>
            </a:pPr>
            <a:r>
              <a:rPr lang="en-US" sz="1600" kern="0" dirty="0">
                <a:solidFill>
                  <a:srgbClr val="2D2DB9">
                    <a:lumMod val="50000"/>
                  </a:srgbClr>
                </a:solidFill>
              </a:rPr>
              <a:t>RPA supports a wide range of FM systems and applications for complete process automation. Utilizing these capabilities provide organizations with a swift and accurate approach to common business processes within the Financial Management community. </a:t>
            </a:r>
          </a:p>
        </p:txBody>
      </p:sp>
      <p:sp>
        <p:nvSpPr>
          <p:cNvPr id="81" name="Slide Number Placeholder 4">
            <a:extLst>
              <a:ext uri="{FF2B5EF4-FFF2-40B4-BE49-F238E27FC236}">
                <a16:creationId xmlns:a16="http://schemas.microsoft.com/office/drawing/2014/main" id="{EA52A27E-0680-DF5F-548D-386029A40FDA}"/>
              </a:ext>
            </a:extLst>
          </p:cNvPr>
          <p:cNvSpPr>
            <a:spLocks noGrp="1"/>
          </p:cNvSpPr>
          <p:nvPr>
            <p:ph type="sldNum" sz="quarter" idx="12"/>
          </p:nvPr>
        </p:nvSpPr>
        <p:spPr>
          <a:xfrm>
            <a:off x="11603736" y="6510528"/>
            <a:ext cx="530352" cy="246221"/>
          </a:xfrm>
        </p:spPr>
        <p:txBody>
          <a:bodyPr/>
          <a:lstStyle/>
          <a:p>
            <a:fld id="{C1A15DF3-B9AF-4EC4-A69C-2370B628607D}" type="slidenum">
              <a:rPr lang="en-US" smtClean="0"/>
              <a:t>5</a:t>
            </a:fld>
            <a:endParaRPr lang="en-US"/>
          </a:p>
        </p:txBody>
      </p:sp>
      <p:sp>
        <p:nvSpPr>
          <p:cNvPr id="83" name="Title 1">
            <a:extLst>
              <a:ext uri="{FF2B5EF4-FFF2-40B4-BE49-F238E27FC236}">
                <a16:creationId xmlns:a16="http://schemas.microsoft.com/office/drawing/2014/main" id="{9905AD69-727B-8D61-4F60-A1012080248A}"/>
              </a:ext>
            </a:extLst>
          </p:cNvPr>
          <p:cNvSpPr txBox="1">
            <a:spLocks/>
          </p:cNvSpPr>
          <p:nvPr/>
        </p:nvSpPr>
        <p:spPr>
          <a:xfrm>
            <a:off x="1207008" y="402336"/>
            <a:ext cx="9738360" cy="704088"/>
          </a:xfrm>
          <a:prstGeom prst="rect">
            <a:avLst/>
          </a:prstGeom>
        </p:spPr>
        <p:txBody>
          <a:bodyPr vert="horz" lIns="91440" tIns="0" rIns="91440" bIns="0" rtlCol="0" anchor="ctr">
            <a:normAutofit/>
          </a:bodyPr>
          <a:lstStyle>
            <a:lvl1pPr algn="ctr" defTabSz="914400" rtl="0" eaLnBrk="1" latinLnBrk="0" hangingPunct="1">
              <a:lnSpc>
                <a:spcPct val="90000"/>
              </a:lnSpc>
              <a:spcBef>
                <a:spcPct val="0"/>
              </a:spcBef>
              <a:buNone/>
              <a:defRPr sz="3600" b="1" i="1" kern="1200">
                <a:solidFill>
                  <a:schemeClr val="tx2"/>
                </a:solidFill>
                <a:latin typeface="+mj-lt"/>
                <a:ea typeface="+mj-ea"/>
                <a:cs typeface="+mj-cs"/>
              </a:defRPr>
            </a:lvl1pPr>
          </a:lstStyle>
          <a:p>
            <a:r>
              <a:rPr lang="en-US"/>
              <a:t>DMAS RPA Capabilities</a:t>
            </a:r>
          </a:p>
        </p:txBody>
      </p:sp>
      <p:sp>
        <p:nvSpPr>
          <p:cNvPr id="2" name="Footer Placeholder 4">
            <a:extLst>
              <a:ext uri="{FF2B5EF4-FFF2-40B4-BE49-F238E27FC236}">
                <a16:creationId xmlns:a16="http://schemas.microsoft.com/office/drawing/2014/main" id="{9DF5735A-3A41-1DA7-0FDA-844D89F4B164}"/>
              </a:ext>
            </a:extLst>
          </p:cNvPr>
          <p:cNvSpPr>
            <a:spLocks noGrp="1"/>
          </p:cNvSpPr>
          <p:nvPr>
            <p:ph type="ftr" sz="quarter" idx="11"/>
          </p:nvPr>
        </p:nvSpPr>
        <p:spPr>
          <a:xfrm>
            <a:off x="3433606" y="6495139"/>
            <a:ext cx="4797082" cy="276999"/>
          </a:xfrm>
        </p:spPr>
        <p:txBody>
          <a:bodyPr/>
          <a:lstStyle/>
          <a:p>
            <a:r>
              <a:rPr lang="en-US"/>
              <a:t>Integrity – Service - Excellence</a:t>
            </a:r>
          </a:p>
        </p:txBody>
      </p:sp>
    </p:spTree>
    <p:extLst>
      <p:ext uri="{BB962C8B-B14F-4D97-AF65-F5344CB8AC3E}">
        <p14:creationId xmlns:p14="http://schemas.microsoft.com/office/powerpoint/2010/main" val="137956577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F11A90-2490-7D13-D365-16A4A9C22ABB}"/>
              </a:ext>
            </a:extLst>
          </p:cNvPr>
          <p:cNvSpPr>
            <a:spLocks noGrp="1"/>
          </p:cNvSpPr>
          <p:nvPr>
            <p:ph type="title"/>
          </p:nvPr>
        </p:nvSpPr>
        <p:spPr/>
        <p:txBody>
          <a:bodyPr/>
          <a:lstStyle/>
          <a:p>
            <a:r>
              <a:rPr lang="en-US" dirty="0"/>
              <a:t>Organizational Benefits of RPA</a:t>
            </a:r>
          </a:p>
        </p:txBody>
      </p:sp>
      <p:sp>
        <p:nvSpPr>
          <p:cNvPr id="42" name="Rectangle: Rounded Corners 41">
            <a:extLst>
              <a:ext uri="{FF2B5EF4-FFF2-40B4-BE49-F238E27FC236}">
                <a16:creationId xmlns:a16="http://schemas.microsoft.com/office/drawing/2014/main" id="{209F01F8-DC77-A415-0BBB-67D0FC64B790}"/>
              </a:ext>
            </a:extLst>
          </p:cNvPr>
          <p:cNvSpPr/>
          <p:nvPr/>
        </p:nvSpPr>
        <p:spPr bwMode="auto">
          <a:xfrm>
            <a:off x="712945" y="1361088"/>
            <a:ext cx="10766113" cy="914400"/>
          </a:xfrm>
          <a:prstGeom prst="roundRect">
            <a:avLst/>
          </a:prstGeom>
          <a:solidFill>
            <a:schemeClr val="bg1">
              <a:lumMod val="95000"/>
            </a:schemeClr>
          </a:solidFill>
          <a:ln w="12700" cap="flat" cmpd="sng" algn="ctr">
            <a:solidFill>
              <a:schemeClr val="bg2"/>
            </a:solidFill>
            <a:prstDash val="solid"/>
            <a:round/>
            <a:headEnd type="none" w="med" len="med"/>
            <a:tailEnd type="none" w="med" len="med"/>
          </a:ln>
          <a:effectLst/>
        </p:spPr>
        <p:txBody>
          <a:bodyPr vert="horz" wrap="square" lIns="91440" tIns="45720" rIns="91440" bIns="45720" numCol="1" rtlCol="0" anchor="ctr" anchorCtr="0" compatLnSpc="1">
            <a:prstTxWarp prst="textNoShape">
              <a:avLst/>
            </a:prstTxWarp>
          </a:bodyPr>
          <a:lstStyle/>
          <a:p>
            <a:pPr algn="ctr" fontAlgn="base">
              <a:spcBef>
                <a:spcPts val="600"/>
              </a:spcBef>
              <a:spcAft>
                <a:spcPct val="0"/>
              </a:spcAft>
              <a:buClr>
                <a:srgbClr val="151C77"/>
              </a:buClr>
              <a:buSzPct val="80000"/>
            </a:pPr>
            <a:r>
              <a:rPr lang="en-US" sz="1600" kern="0" dirty="0">
                <a:solidFill>
                  <a:srgbClr val="2D2DB9">
                    <a:lumMod val="50000"/>
                  </a:srgbClr>
                </a:solidFill>
              </a:rPr>
              <a:t>Introducing RPA into an organization promotes a robust work environment that provides an added value to the workforce. From money and time savings to improved audit compliance, the benefits of RPA can be felt at all levels. Let’s look at how RPA can help your organization. </a:t>
            </a:r>
          </a:p>
        </p:txBody>
      </p:sp>
      <p:grpSp>
        <p:nvGrpSpPr>
          <p:cNvPr id="5" name="Group 4">
            <a:extLst>
              <a:ext uri="{FF2B5EF4-FFF2-40B4-BE49-F238E27FC236}">
                <a16:creationId xmlns:a16="http://schemas.microsoft.com/office/drawing/2014/main" id="{097D05A3-B926-137F-3604-CCA2AEB10BFF}"/>
              </a:ext>
            </a:extLst>
          </p:cNvPr>
          <p:cNvGrpSpPr/>
          <p:nvPr/>
        </p:nvGrpSpPr>
        <p:grpSpPr>
          <a:xfrm>
            <a:off x="1835426" y="2437583"/>
            <a:ext cx="8092124" cy="3713377"/>
            <a:chOff x="2264450" y="2548319"/>
            <a:chExt cx="7663100" cy="3516503"/>
          </a:xfrm>
        </p:grpSpPr>
        <p:sp>
          <p:nvSpPr>
            <p:cNvPr id="107" name="TextBox 106">
              <a:extLst>
                <a:ext uri="{FF2B5EF4-FFF2-40B4-BE49-F238E27FC236}">
                  <a16:creationId xmlns:a16="http://schemas.microsoft.com/office/drawing/2014/main" id="{072DD391-4E61-E7AE-9DC5-F7839B079DA4}"/>
                </a:ext>
              </a:extLst>
            </p:cNvPr>
            <p:cNvSpPr txBox="1"/>
            <p:nvPr/>
          </p:nvSpPr>
          <p:spPr bwMode="gray">
            <a:xfrm>
              <a:off x="2300401" y="3481745"/>
              <a:ext cx="2211476" cy="677459"/>
            </a:xfrm>
            <a:prstGeom prst="rect">
              <a:avLst/>
            </a:prstGeom>
          </p:spPr>
          <p:txBody>
            <a:bodyPr wrap="square" lIns="0" rIns="0" rtlCol="0" anchor="b" anchorCtr="0">
              <a:noAutofit/>
            </a:bodyPr>
            <a:lstStyle/>
            <a:p>
              <a:pPr algn="ctr" defTabSz="1219140">
                <a:lnSpc>
                  <a:spcPct val="110000"/>
                </a:lnSpc>
                <a:defRPr/>
              </a:pPr>
              <a:r>
                <a:rPr lang="en-US" sz="1200" b="1">
                  <a:solidFill>
                    <a:srgbClr val="7030A0"/>
                  </a:solidFill>
                  <a:latin typeface="Arial"/>
                </a:rPr>
                <a:t>Enhanced Flexibility</a:t>
              </a:r>
            </a:p>
            <a:p>
              <a:pPr algn="ctr" defTabSz="1219140">
                <a:lnSpc>
                  <a:spcPct val="110000"/>
                </a:lnSpc>
                <a:defRPr/>
              </a:pPr>
              <a:r>
                <a:rPr lang="en-US" sz="900">
                  <a:solidFill>
                    <a:schemeClr val="bg2">
                      <a:lumMod val="50000"/>
                    </a:schemeClr>
                  </a:solidFill>
                  <a:latin typeface="Arial"/>
                </a:rPr>
                <a:t>RPA promotes organizational flexibility </a:t>
              </a:r>
            </a:p>
            <a:p>
              <a:pPr algn="ctr" defTabSz="1219140">
                <a:lnSpc>
                  <a:spcPct val="110000"/>
                </a:lnSpc>
                <a:defRPr/>
              </a:pPr>
              <a:r>
                <a:rPr lang="en-US" sz="900">
                  <a:solidFill>
                    <a:schemeClr val="bg2">
                      <a:lumMod val="50000"/>
                    </a:schemeClr>
                  </a:solidFill>
                  <a:latin typeface="Arial"/>
                </a:rPr>
                <a:t>by mitigating the impact of seasonality </a:t>
              </a:r>
            </a:p>
            <a:p>
              <a:pPr algn="ctr" defTabSz="1219140">
                <a:lnSpc>
                  <a:spcPct val="110000"/>
                </a:lnSpc>
                <a:defRPr/>
              </a:pPr>
              <a:r>
                <a:rPr lang="en-US" sz="900">
                  <a:solidFill>
                    <a:schemeClr val="bg2">
                      <a:lumMod val="50000"/>
                    </a:schemeClr>
                  </a:solidFill>
                  <a:latin typeface="Arial"/>
                </a:rPr>
                <a:t>or other surges in process demand</a:t>
              </a:r>
            </a:p>
          </p:txBody>
        </p:sp>
        <p:sp>
          <p:nvSpPr>
            <p:cNvPr id="108" name="TextBox 107">
              <a:extLst>
                <a:ext uri="{FF2B5EF4-FFF2-40B4-BE49-F238E27FC236}">
                  <a16:creationId xmlns:a16="http://schemas.microsoft.com/office/drawing/2014/main" id="{547E0D2B-68F3-8455-77EA-C138FA7D5EB2}"/>
                </a:ext>
              </a:extLst>
            </p:cNvPr>
            <p:cNvSpPr txBox="1"/>
            <p:nvPr/>
          </p:nvSpPr>
          <p:spPr bwMode="gray">
            <a:xfrm>
              <a:off x="3023701" y="2548319"/>
              <a:ext cx="2244174" cy="677459"/>
            </a:xfrm>
            <a:prstGeom prst="rect">
              <a:avLst/>
            </a:prstGeom>
          </p:spPr>
          <p:txBody>
            <a:bodyPr wrap="square" lIns="0" rIns="0" rtlCol="0" anchor="b" anchorCtr="0">
              <a:noAutofit/>
            </a:bodyPr>
            <a:lstStyle/>
            <a:p>
              <a:pPr algn="ctr" defTabSz="1219140">
                <a:lnSpc>
                  <a:spcPct val="110000"/>
                </a:lnSpc>
                <a:defRPr/>
              </a:pPr>
              <a:r>
                <a:rPr lang="en-US" sz="1200" b="1" dirty="0">
                  <a:solidFill>
                    <a:srgbClr val="62B5E5"/>
                  </a:solidFill>
                  <a:latin typeface="Arial"/>
                </a:rPr>
                <a:t>Increased Resilience</a:t>
              </a:r>
            </a:p>
            <a:p>
              <a:pPr algn="ctr" defTabSz="914377">
                <a:defRPr/>
              </a:pPr>
              <a:r>
                <a:rPr lang="en-US" sz="900" dirty="0">
                  <a:solidFill>
                    <a:schemeClr val="bg2">
                      <a:lumMod val="50000"/>
                    </a:schemeClr>
                  </a:solidFill>
                  <a:latin typeface="Arial"/>
                  <a:ea typeface="Verdana" panose="020B0604030504040204" pitchFamily="34" charset="0"/>
                </a:rPr>
                <a:t>RPA bots can match the workload rhythm and prepare your organizations for unexpected demand spikes </a:t>
              </a:r>
            </a:p>
          </p:txBody>
        </p:sp>
        <p:sp>
          <p:nvSpPr>
            <p:cNvPr id="109" name="TextBox 108">
              <a:extLst>
                <a:ext uri="{FF2B5EF4-FFF2-40B4-BE49-F238E27FC236}">
                  <a16:creationId xmlns:a16="http://schemas.microsoft.com/office/drawing/2014/main" id="{12837FF4-69D5-D03F-708A-B21736072C74}"/>
                </a:ext>
              </a:extLst>
            </p:cNvPr>
            <p:cNvSpPr txBox="1"/>
            <p:nvPr/>
          </p:nvSpPr>
          <p:spPr bwMode="gray">
            <a:xfrm>
              <a:off x="3014383" y="5513918"/>
              <a:ext cx="2269691" cy="550462"/>
            </a:xfrm>
            <a:prstGeom prst="rect">
              <a:avLst/>
            </a:prstGeom>
          </p:spPr>
          <p:txBody>
            <a:bodyPr wrap="square" lIns="0" rIns="0" rtlCol="0" anchor="b" anchorCtr="0">
              <a:noAutofit/>
            </a:bodyPr>
            <a:lstStyle/>
            <a:p>
              <a:pPr algn="ctr" defTabSz="1219140">
                <a:lnSpc>
                  <a:spcPct val="110000"/>
                </a:lnSpc>
                <a:defRPr/>
              </a:pPr>
              <a:r>
                <a:rPr lang="en-US" sz="1200" b="1">
                  <a:solidFill>
                    <a:srgbClr val="151C77"/>
                  </a:solidFill>
                  <a:latin typeface="Arial"/>
                </a:rPr>
                <a:t>Increased Available Capacity</a:t>
              </a:r>
            </a:p>
            <a:p>
              <a:pPr algn="ctr" defTabSz="1219140">
                <a:lnSpc>
                  <a:spcPct val="110000"/>
                </a:lnSpc>
                <a:defRPr/>
              </a:pPr>
              <a:r>
                <a:rPr lang="en-US" sz="900">
                  <a:solidFill>
                    <a:schemeClr val="bg2">
                      <a:lumMod val="50000"/>
                    </a:schemeClr>
                  </a:solidFill>
                  <a:latin typeface="Arial"/>
                </a:rPr>
                <a:t>RPA enhances the workforce by allowing more to be done with the same workforce </a:t>
              </a:r>
            </a:p>
          </p:txBody>
        </p:sp>
        <p:sp>
          <p:nvSpPr>
            <p:cNvPr id="110" name="TextBox 109">
              <a:extLst>
                <a:ext uri="{FF2B5EF4-FFF2-40B4-BE49-F238E27FC236}">
                  <a16:creationId xmlns:a16="http://schemas.microsoft.com/office/drawing/2014/main" id="{3559F9FF-A0AC-729D-66B6-A643F4F991ED}"/>
                </a:ext>
              </a:extLst>
            </p:cNvPr>
            <p:cNvSpPr txBox="1"/>
            <p:nvPr/>
          </p:nvSpPr>
          <p:spPr bwMode="gray">
            <a:xfrm>
              <a:off x="2264450" y="4438433"/>
              <a:ext cx="2212848" cy="677459"/>
            </a:xfrm>
            <a:prstGeom prst="rect">
              <a:avLst/>
            </a:prstGeom>
          </p:spPr>
          <p:txBody>
            <a:bodyPr wrap="square" lIns="0" rIns="0" rtlCol="0" anchor="b" anchorCtr="0">
              <a:noAutofit/>
            </a:bodyPr>
            <a:lstStyle/>
            <a:p>
              <a:pPr algn="ctr" defTabSz="1219140">
                <a:lnSpc>
                  <a:spcPct val="110000"/>
                </a:lnSpc>
                <a:defRPr/>
              </a:pPr>
              <a:r>
                <a:rPr lang="en-US" sz="1200" b="1">
                  <a:solidFill>
                    <a:srgbClr val="046A38"/>
                  </a:solidFill>
                  <a:latin typeface="Arial"/>
                </a:rPr>
                <a:t>Traceability</a:t>
              </a:r>
            </a:p>
            <a:p>
              <a:pPr algn="ctr" defTabSz="1219140">
                <a:lnSpc>
                  <a:spcPct val="110000"/>
                </a:lnSpc>
                <a:defRPr/>
              </a:pPr>
              <a:r>
                <a:rPr lang="en-US" sz="900">
                  <a:solidFill>
                    <a:schemeClr val="bg2">
                      <a:lumMod val="50000"/>
                    </a:schemeClr>
                  </a:solidFill>
                  <a:latin typeface="Arial"/>
                </a:rPr>
                <a:t>RPA has the capabilities to produce </a:t>
              </a:r>
            </a:p>
            <a:p>
              <a:pPr algn="ctr" defTabSz="1219140">
                <a:lnSpc>
                  <a:spcPct val="110000"/>
                </a:lnSpc>
                <a:defRPr/>
              </a:pPr>
              <a:r>
                <a:rPr lang="en-US" sz="900">
                  <a:solidFill>
                    <a:schemeClr val="bg2">
                      <a:lumMod val="50000"/>
                    </a:schemeClr>
                  </a:solidFill>
                  <a:latin typeface="Arial"/>
                </a:rPr>
                <a:t>comprehensive audit logs, documentation,</a:t>
              </a:r>
            </a:p>
            <a:p>
              <a:pPr algn="ctr" defTabSz="1219140">
                <a:lnSpc>
                  <a:spcPct val="110000"/>
                </a:lnSpc>
                <a:defRPr/>
              </a:pPr>
              <a:r>
                <a:rPr lang="en-US" sz="900">
                  <a:solidFill>
                    <a:schemeClr val="bg2">
                      <a:lumMod val="50000"/>
                    </a:schemeClr>
                  </a:solidFill>
                  <a:latin typeface="Arial"/>
                </a:rPr>
                <a:t> and credential management</a:t>
              </a:r>
            </a:p>
          </p:txBody>
        </p:sp>
        <p:sp>
          <p:nvSpPr>
            <p:cNvPr id="46" name="TextBox 45">
              <a:extLst>
                <a:ext uri="{FF2B5EF4-FFF2-40B4-BE49-F238E27FC236}">
                  <a16:creationId xmlns:a16="http://schemas.microsoft.com/office/drawing/2014/main" id="{B11CC807-E0B5-14F4-31B6-06A4872E9481}"/>
                </a:ext>
              </a:extLst>
            </p:cNvPr>
            <p:cNvSpPr txBox="1"/>
            <p:nvPr/>
          </p:nvSpPr>
          <p:spPr bwMode="gray">
            <a:xfrm>
              <a:off x="7716074" y="4433050"/>
              <a:ext cx="2211476" cy="557759"/>
            </a:xfrm>
            <a:prstGeom prst="rect">
              <a:avLst/>
            </a:prstGeom>
          </p:spPr>
          <p:txBody>
            <a:bodyPr wrap="square" lIns="0" rIns="0" rtlCol="0" anchor="b" anchorCtr="0">
              <a:noAutofit/>
            </a:bodyPr>
            <a:lstStyle/>
            <a:p>
              <a:pPr algn="ctr" defTabSz="1219140">
                <a:lnSpc>
                  <a:spcPct val="110000"/>
                </a:lnSpc>
                <a:defRPr/>
              </a:pPr>
              <a:r>
                <a:rPr lang="en-US" sz="1200" b="1">
                  <a:solidFill>
                    <a:srgbClr val="7030A0"/>
                  </a:solidFill>
                  <a:latin typeface="Arial"/>
                </a:rPr>
                <a:t>Increased Overall Efficiency </a:t>
              </a:r>
            </a:p>
            <a:p>
              <a:pPr algn="ctr" defTabSz="1219140">
                <a:lnSpc>
                  <a:spcPct val="110000"/>
                </a:lnSpc>
                <a:defRPr/>
              </a:pPr>
              <a:r>
                <a:rPr lang="en-US" sz="900">
                  <a:solidFill>
                    <a:schemeClr val="bg2">
                      <a:lumMod val="50000"/>
                    </a:schemeClr>
                  </a:solidFill>
                  <a:latin typeface="Arial"/>
                </a:rPr>
                <a:t>Employees can complete processes quicker with consistent, high-quality outputs</a:t>
              </a:r>
            </a:p>
          </p:txBody>
        </p:sp>
        <p:sp>
          <p:nvSpPr>
            <p:cNvPr id="47" name="TextBox 46">
              <a:extLst>
                <a:ext uri="{FF2B5EF4-FFF2-40B4-BE49-F238E27FC236}">
                  <a16:creationId xmlns:a16="http://schemas.microsoft.com/office/drawing/2014/main" id="{E24884B5-E675-A945-C61C-9EC65D23B738}"/>
                </a:ext>
              </a:extLst>
            </p:cNvPr>
            <p:cNvSpPr txBox="1"/>
            <p:nvPr/>
          </p:nvSpPr>
          <p:spPr bwMode="gray">
            <a:xfrm>
              <a:off x="6912356" y="2561434"/>
              <a:ext cx="2267712" cy="527870"/>
            </a:xfrm>
            <a:prstGeom prst="rect">
              <a:avLst/>
            </a:prstGeom>
          </p:spPr>
          <p:txBody>
            <a:bodyPr wrap="square" lIns="0" rIns="0" rtlCol="0" anchor="b" anchorCtr="0">
              <a:noAutofit/>
            </a:bodyPr>
            <a:lstStyle/>
            <a:p>
              <a:pPr algn="ctr" defTabSz="1219140">
                <a:lnSpc>
                  <a:spcPct val="110000"/>
                </a:lnSpc>
                <a:defRPr/>
              </a:pPr>
              <a:r>
                <a:rPr lang="en-US" sz="1200" b="1">
                  <a:solidFill>
                    <a:srgbClr val="002060"/>
                  </a:solidFill>
                  <a:latin typeface="Arial"/>
                </a:rPr>
                <a:t>Improved Accuracy</a:t>
              </a:r>
            </a:p>
            <a:p>
              <a:pPr algn="ctr" defTabSz="1219140">
                <a:lnSpc>
                  <a:spcPct val="110000"/>
                </a:lnSpc>
                <a:defRPr/>
              </a:pPr>
              <a:r>
                <a:rPr lang="en-US" sz="900">
                  <a:solidFill>
                    <a:schemeClr val="bg2">
                      <a:lumMod val="50000"/>
                    </a:schemeClr>
                  </a:solidFill>
                  <a:latin typeface="Arial"/>
                </a:rPr>
                <a:t>Process accuracy may be improved up to 99.9%, reducing the risk of human error</a:t>
              </a:r>
            </a:p>
          </p:txBody>
        </p:sp>
        <p:sp>
          <p:nvSpPr>
            <p:cNvPr id="48" name="TextBox 47">
              <a:extLst>
                <a:ext uri="{FF2B5EF4-FFF2-40B4-BE49-F238E27FC236}">
                  <a16:creationId xmlns:a16="http://schemas.microsoft.com/office/drawing/2014/main" id="{4B90BEEA-2EF8-56EE-1B7C-737D444E6643}"/>
                </a:ext>
              </a:extLst>
            </p:cNvPr>
            <p:cNvSpPr txBox="1"/>
            <p:nvPr/>
          </p:nvSpPr>
          <p:spPr bwMode="gray">
            <a:xfrm>
              <a:off x="7652187" y="3481745"/>
              <a:ext cx="2126648" cy="515308"/>
            </a:xfrm>
            <a:prstGeom prst="rect">
              <a:avLst/>
            </a:prstGeom>
          </p:spPr>
          <p:txBody>
            <a:bodyPr wrap="square" lIns="0" rIns="0" rtlCol="0" anchor="b" anchorCtr="0">
              <a:noAutofit/>
            </a:bodyPr>
            <a:lstStyle/>
            <a:p>
              <a:pPr algn="ctr" defTabSz="1219140">
                <a:lnSpc>
                  <a:spcPct val="110000"/>
                </a:lnSpc>
                <a:defRPr/>
              </a:pPr>
              <a:br>
                <a:rPr lang="en-US" sz="1200">
                  <a:solidFill>
                    <a:srgbClr val="046A38"/>
                  </a:solidFill>
                  <a:latin typeface="Arial"/>
                </a:rPr>
              </a:br>
              <a:r>
                <a:rPr lang="en-US" sz="1200" b="1">
                  <a:solidFill>
                    <a:srgbClr val="046A38"/>
                  </a:solidFill>
                  <a:latin typeface="Arial"/>
                </a:rPr>
                <a:t>Decreased Processing Time</a:t>
              </a:r>
            </a:p>
            <a:p>
              <a:pPr algn="ctr" defTabSz="1219140">
                <a:lnSpc>
                  <a:spcPct val="110000"/>
                </a:lnSpc>
                <a:defRPr/>
              </a:pPr>
              <a:r>
                <a:rPr lang="en-US" sz="900">
                  <a:solidFill>
                    <a:schemeClr val="bg2">
                      <a:lumMod val="50000"/>
                    </a:schemeClr>
                  </a:solidFill>
                  <a:latin typeface="Arial"/>
                </a:rPr>
                <a:t>RPA can drastically reduce processing</a:t>
              </a:r>
            </a:p>
            <a:p>
              <a:pPr algn="ctr" defTabSz="1219140">
                <a:lnSpc>
                  <a:spcPct val="110000"/>
                </a:lnSpc>
                <a:defRPr/>
              </a:pPr>
              <a:r>
                <a:rPr lang="en-US" sz="900">
                  <a:solidFill>
                    <a:schemeClr val="bg2">
                      <a:lumMod val="50000"/>
                    </a:schemeClr>
                  </a:solidFill>
                  <a:latin typeface="Arial"/>
                </a:rPr>
                <a:t>time of tedious, manual tasks</a:t>
              </a:r>
            </a:p>
          </p:txBody>
        </p:sp>
        <p:sp>
          <p:nvSpPr>
            <p:cNvPr id="49" name="TextBox 48">
              <a:extLst>
                <a:ext uri="{FF2B5EF4-FFF2-40B4-BE49-F238E27FC236}">
                  <a16:creationId xmlns:a16="http://schemas.microsoft.com/office/drawing/2014/main" id="{C06B6A47-83A1-DA53-C336-C874EE397B8D}"/>
                </a:ext>
              </a:extLst>
            </p:cNvPr>
            <p:cNvSpPr txBox="1"/>
            <p:nvPr/>
          </p:nvSpPr>
          <p:spPr bwMode="gray">
            <a:xfrm>
              <a:off x="6912213" y="5516182"/>
              <a:ext cx="2463438" cy="548640"/>
            </a:xfrm>
            <a:prstGeom prst="rect">
              <a:avLst/>
            </a:prstGeom>
          </p:spPr>
          <p:txBody>
            <a:bodyPr wrap="square" lIns="0" rIns="0" rtlCol="0" anchor="b" anchorCtr="0">
              <a:noAutofit/>
            </a:bodyPr>
            <a:lstStyle/>
            <a:p>
              <a:pPr algn="ctr" defTabSz="1219140">
                <a:lnSpc>
                  <a:spcPct val="110000"/>
                </a:lnSpc>
                <a:defRPr/>
              </a:pPr>
              <a:r>
                <a:rPr lang="en-US" sz="1200" b="1">
                  <a:solidFill>
                    <a:srgbClr val="62B5E5"/>
                  </a:solidFill>
                  <a:latin typeface="Arial"/>
                </a:rPr>
                <a:t>Refocused Employees</a:t>
              </a:r>
            </a:p>
            <a:p>
              <a:pPr algn="ctr" defTabSz="1219140">
                <a:lnSpc>
                  <a:spcPct val="110000"/>
                </a:lnSpc>
                <a:defRPr/>
              </a:pPr>
              <a:r>
                <a:rPr lang="en-US" sz="900">
                  <a:solidFill>
                    <a:schemeClr val="bg2">
                      <a:lumMod val="50000"/>
                    </a:schemeClr>
                  </a:solidFill>
                  <a:latin typeface="Arial"/>
                </a:rPr>
                <a:t>RPA allows employees to focus on higher value tasks by shifting them away from manual tasks</a:t>
              </a:r>
            </a:p>
          </p:txBody>
        </p:sp>
        <p:grpSp>
          <p:nvGrpSpPr>
            <p:cNvPr id="3" name="Group 2">
              <a:extLst>
                <a:ext uri="{FF2B5EF4-FFF2-40B4-BE49-F238E27FC236}">
                  <a16:creationId xmlns:a16="http://schemas.microsoft.com/office/drawing/2014/main" id="{1D075C9E-E332-3DBB-5C3B-4333407216F4}"/>
                </a:ext>
              </a:extLst>
            </p:cNvPr>
            <p:cNvGrpSpPr/>
            <p:nvPr/>
          </p:nvGrpSpPr>
          <p:grpSpPr>
            <a:xfrm>
              <a:off x="4659015" y="2861279"/>
              <a:ext cx="2843351" cy="2816399"/>
              <a:chOff x="4659015" y="2861279"/>
              <a:chExt cx="2843351" cy="2816399"/>
            </a:xfrm>
          </p:grpSpPr>
          <p:grpSp>
            <p:nvGrpSpPr>
              <p:cNvPr id="111" name="Group 110">
                <a:extLst>
                  <a:ext uri="{FF2B5EF4-FFF2-40B4-BE49-F238E27FC236}">
                    <a16:creationId xmlns:a16="http://schemas.microsoft.com/office/drawing/2014/main" id="{31A00A99-2F50-D068-1123-77302EF78F6F}"/>
                  </a:ext>
                </a:extLst>
              </p:cNvPr>
              <p:cNvGrpSpPr/>
              <p:nvPr/>
            </p:nvGrpSpPr>
            <p:grpSpPr>
              <a:xfrm rot="20218384">
                <a:off x="4797959" y="2984268"/>
                <a:ext cx="2581984" cy="2581985"/>
                <a:chOff x="4429662" y="2362061"/>
                <a:chExt cx="3090926" cy="3090928"/>
              </a:xfrm>
              <a:solidFill>
                <a:schemeClr val="bg1">
                  <a:lumMod val="85000"/>
                </a:schemeClr>
              </a:solidFill>
            </p:grpSpPr>
            <p:sp>
              <p:nvSpPr>
                <p:cNvPr id="130" name="Freeform: Shape 129">
                  <a:extLst>
                    <a:ext uri="{FF2B5EF4-FFF2-40B4-BE49-F238E27FC236}">
                      <a16:creationId xmlns:a16="http://schemas.microsoft.com/office/drawing/2014/main" id="{689FECC2-44FE-74C7-7276-618749CA2BBC}"/>
                    </a:ext>
                  </a:extLst>
                </p:cNvPr>
                <p:cNvSpPr/>
                <p:nvPr/>
              </p:nvSpPr>
              <p:spPr bwMode="auto">
                <a:xfrm rot="8100000">
                  <a:off x="5742007" y="2389661"/>
                  <a:ext cx="1046414" cy="1002569"/>
                </a:xfrm>
                <a:custGeom>
                  <a:avLst/>
                  <a:gdLst>
                    <a:gd name="connsiteX0" fmla="*/ 409942 w 1046414"/>
                    <a:gd name="connsiteY0" fmla="*/ 1002569 h 1002569"/>
                    <a:gd name="connsiteX1" fmla="*/ 325522 w 1046414"/>
                    <a:gd name="connsiteY1" fmla="*/ 909168 h 1002569"/>
                    <a:gd name="connsiteX2" fmla="*/ 6263 w 1046414"/>
                    <a:gd name="connsiteY2" fmla="*/ 131178 h 1002569"/>
                    <a:gd name="connsiteX3" fmla="*/ 0 w 1046414"/>
                    <a:gd name="connsiteY3" fmla="*/ 0 h 1002569"/>
                    <a:gd name="connsiteX4" fmla="*/ 899348 w 1046414"/>
                    <a:gd name="connsiteY4" fmla="*/ 0 h 1002569"/>
                    <a:gd name="connsiteX5" fmla="*/ 908718 w 1046414"/>
                    <a:gd name="connsiteY5" fmla="*/ 97758 h 1002569"/>
                    <a:gd name="connsiteX6" fmla="*/ 989908 w 1046414"/>
                    <a:gd name="connsiteY6" fmla="*/ 296920 h 1002569"/>
                    <a:gd name="connsiteX7" fmla="*/ 1046414 w 1046414"/>
                    <a:gd name="connsiteY7" fmla="*/ 366096 h 1002569"/>
                    <a:gd name="connsiteX8" fmla="*/ 409942 w 1046414"/>
                    <a:gd name="connsiteY8" fmla="*/ 1002569 h 10025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6414" h="1002569">
                      <a:moveTo>
                        <a:pt x="409942" y="1002569"/>
                      </a:moveTo>
                      <a:lnTo>
                        <a:pt x="325522" y="909168"/>
                      </a:lnTo>
                      <a:cubicBezTo>
                        <a:pt x="139287" y="680833"/>
                        <a:pt x="32868" y="409105"/>
                        <a:pt x="6263" y="131178"/>
                      </a:cubicBezTo>
                      <a:lnTo>
                        <a:pt x="0" y="0"/>
                      </a:lnTo>
                      <a:lnTo>
                        <a:pt x="899348" y="0"/>
                      </a:lnTo>
                      <a:lnTo>
                        <a:pt x="908718" y="97758"/>
                      </a:lnTo>
                      <a:cubicBezTo>
                        <a:pt x="922250" y="167648"/>
                        <a:pt x="949313" y="235437"/>
                        <a:pt x="989908" y="296920"/>
                      </a:cubicBezTo>
                      <a:lnTo>
                        <a:pt x="1046414" y="366096"/>
                      </a:lnTo>
                      <a:lnTo>
                        <a:pt x="409942" y="1002569"/>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1" name="Freeform: Shape 130">
                  <a:extLst>
                    <a:ext uri="{FF2B5EF4-FFF2-40B4-BE49-F238E27FC236}">
                      <a16:creationId xmlns:a16="http://schemas.microsoft.com/office/drawing/2014/main" id="{72779A7D-ABED-BCF4-E3EE-55F86630FE1F}"/>
                    </a:ext>
                  </a:extLst>
                </p:cNvPr>
                <p:cNvSpPr/>
                <p:nvPr/>
              </p:nvSpPr>
              <p:spPr bwMode="auto">
                <a:xfrm rot="8100000">
                  <a:off x="5185268" y="2362061"/>
                  <a:ext cx="984418" cy="1045548"/>
                </a:xfrm>
                <a:custGeom>
                  <a:avLst/>
                  <a:gdLst>
                    <a:gd name="connsiteX0" fmla="*/ 0 w 984418"/>
                    <a:gd name="connsiteY0" fmla="*/ 636473 h 1045548"/>
                    <a:gd name="connsiteX1" fmla="*/ 636473 w 984418"/>
                    <a:gd name="connsiteY1" fmla="*/ 0 h 1045548"/>
                    <a:gd name="connsiteX2" fmla="*/ 705648 w 984418"/>
                    <a:gd name="connsiteY2" fmla="*/ 56506 h 1045548"/>
                    <a:gd name="connsiteX3" fmla="*/ 904810 w 984418"/>
                    <a:gd name="connsiteY3" fmla="*/ 137696 h 1045548"/>
                    <a:gd name="connsiteX4" fmla="*/ 984418 w 984418"/>
                    <a:gd name="connsiteY4" fmla="*/ 145326 h 1045548"/>
                    <a:gd name="connsiteX5" fmla="*/ 984418 w 984418"/>
                    <a:gd name="connsiteY5" fmla="*/ 1045548 h 1045548"/>
                    <a:gd name="connsiteX6" fmla="*/ 871390 w 984418"/>
                    <a:gd name="connsiteY6" fmla="*/ 1040151 h 1045548"/>
                    <a:gd name="connsiteX7" fmla="*/ 93400 w 984418"/>
                    <a:gd name="connsiteY7" fmla="*/ 720892 h 1045548"/>
                    <a:gd name="connsiteX8" fmla="*/ 0 w 984418"/>
                    <a:gd name="connsiteY8" fmla="*/ 636473 h 1045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84418" h="1045548">
                      <a:moveTo>
                        <a:pt x="0" y="636473"/>
                      </a:moveTo>
                      <a:lnTo>
                        <a:pt x="636473" y="0"/>
                      </a:lnTo>
                      <a:lnTo>
                        <a:pt x="705648" y="56506"/>
                      </a:lnTo>
                      <a:cubicBezTo>
                        <a:pt x="767131" y="97101"/>
                        <a:pt x="834920" y="124164"/>
                        <a:pt x="904810" y="137696"/>
                      </a:cubicBezTo>
                      <a:lnTo>
                        <a:pt x="984418" y="145326"/>
                      </a:lnTo>
                      <a:lnTo>
                        <a:pt x="984418" y="1045548"/>
                      </a:lnTo>
                      <a:lnTo>
                        <a:pt x="871390" y="1040151"/>
                      </a:lnTo>
                      <a:cubicBezTo>
                        <a:pt x="593463" y="1013546"/>
                        <a:pt x="321735" y="907127"/>
                        <a:pt x="93400" y="720892"/>
                      </a:cubicBezTo>
                      <a:lnTo>
                        <a:pt x="0" y="636473"/>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2" name="Freeform: Shape 131">
                  <a:extLst>
                    <a:ext uri="{FF2B5EF4-FFF2-40B4-BE49-F238E27FC236}">
                      <a16:creationId xmlns:a16="http://schemas.microsoft.com/office/drawing/2014/main" id="{483159C1-ABCF-B718-BE57-D29376B1CEAB}"/>
                    </a:ext>
                  </a:extLst>
                </p:cNvPr>
                <p:cNvSpPr/>
                <p:nvPr/>
              </p:nvSpPr>
              <p:spPr bwMode="auto">
                <a:xfrm rot="8100000">
                  <a:off x="4447985" y="3093824"/>
                  <a:ext cx="996546" cy="1050402"/>
                </a:xfrm>
                <a:custGeom>
                  <a:avLst/>
                  <a:gdLst>
                    <a:gd name="connsiteX0" fmla="*/ 0 w 996546"/>
                    <a:gd name="connsiteY0" fmla="*/ 1050402 h 1050402"/>
                    <a:gd name="connsiteX1" fmla="*/ 0 w 996546"/>
                    <a:gd name="connsiteY1" fmla="*/ 150509 h 1050402"/>
                    <a:gd name="connsiteX2" fmla="*/ 86446 w 996546"/>
                    <a:gd name="connsiteY2" fmla="*/ 142224 h 1050402"/>
                    <a:gd name="connsiteX3" fmla="*/ 285608 w 996546"/>
                    <a:gd name="connsiteY3" fmla="*/ 61034 h 1050402"/>
                    <a:gd name="connsiteX4" fmla="*/ 360327 w 996546"/>
                    <a:gd name="connsiteY4" fmla="*/ 0 h 1050402"/>
                    <a:gd name="connsiteX5" fmla="*/ 996546 w 996546"/>
                    <a:gd name="connsiteY5" fmla="*/ 636219 h 1050402"/>
                    <a:gd name="connsiteX6" fmla="*/ 897857 w 996546"/>
                    <a:gd name="connsiteY6" fmla="*/ 725420 h 1050402"/>
                    <a:gd name="connsiteX7" fmla="*/ 119867 w 996546"/>
                    <a:gd name="connsiteY7" fmla="*/ 1044679 h 1050402"/>
                    <a:gd name="connsiteX8" fmla="*/ 0 w 996546"/>
                    <a:gd name="connsiteY8" fmla="*/ 1050402 h 1050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6546" h="1050402">
                      <a:moveTo>
                        <a:pt x="0" y="1050402"/>
                      </a:moveTo>
                      <a:lnTo>
                        <a:pt x="0" y="150509"/>
                      </a:lnTo>
                      <a:lnTo>
                        <a:pt x="86446" y="142224"/>
                      </a:lnTo>
                      <a:cubicBezTo>
                        <a:pt x="156337" y="128692"/>
                        <a:pt x="224125" y="101629"/>
                        <a:pt x="285608" y="61034"/>
                      </a:cubicBezTo>
                      <a:lnTo>
                        <a:pt x="360327" y="0"/>
                      </a:lnTo>
                      <a:lnTo>
                        <a:pt x="996546" y="636219"/>
                      </a:lnTo>
                      <a:lnTo>
                        <a:pt x="897857" y="725420"/>
                      </a:lnTo>
                      <a:cubicBezTo>
                        <a:pt x="669521" y="911655"/>
                        <a:pt x="397794" y="1018074"/>
                        <a:pt x="119867" y="1044679"/>
                      </a:cubicBezTo>
                      <a:lnTo>
                        <a:pt x="0" y="1050402"/>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3" name="Freeform: Shape 132">
                  <a:extLst>
                    <a:ext uri="{FF2B5EF4-FFF2-40B4-BE49-F238E27FC236}">
                      <a16:creationId xmlns:a16="http://schemas.microsoft.com/office/drawing/2014/main" id="{40D0AD84-C0DA-EBDD-28B6-EA5F6A36A13F}"/>
                    </a:ext>
                  </a:extLst>
                </p:cNvPr>
                <p:cNvSpPr/>
                <p:nvPr/>
              </p:nvSpPr>
              <p:spPr bwMode="auto">
                <a:xfrm rot="8100000">
                  <a:off x="6471053" y="3136552"/>
                  <a:ext cx="1049535" cy="978396"/>
                </a:xfrm>
                <a:custGeom>
                  <a:avLst/>
                  <a:gdLst>
                    <a:gd name="connsiteX0" fmla="*/ 0 w 1049535"/>
                    <a:gd name="connsiteY0" fmla="*/ 978395 h 978396"/>
                    <a:gd name="connsiteX1" fmla="*/ 4856 w 1049535"/>
                    <a:gd name="connsiteY1" fmla="*/ 876679 h 978396"/>
                    <a:gd name="connsiteX2" fmla="*/ 324115 w 1049535"/>
                    <a:gd name="connsiteY2" fmla="*/ 98689 h 978396"/>
                    <a:gd name="connsiteX3" fmla="*/ 413316 w 1049535"/>
                    <a:gd name="connsiteY3" fmla="*/ 0 h 978396"/>
                    <a:gd name="connsiteX4" fmla="*/ 1049535 w 1049535"/>
                    <a:gd name="connsiteY4" fmla="*/ 636219 h 978396"/>
                    <a:gd name="connsiteX5" fmla="*/ 988501 w 1049535"/>
                    <a:gd name="connsiteY5" fmla="*/ 710938 h 978396"/>
                    <a:gd name="connsiteX6" fmla="*/ 907311 w 1049535"/>
                    <a:gd name="connsiteY6" fmla="*/ 910100 h 978396"/>
                    <a:gd name="connsiteX7" fmla="*/ 900765 w 1049535"/>
                    <a:gd name="connsiteY7" fmla="*/ 978396 h 978396"/>
                    <a:gd name="connsiteX8" fmla="*/ 0 w 1049535"/>
                    <a:gd name="connsiteY8" fmla="*/ 978395 h 9783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9535" h="978396">
                      <a:moveTo>
                        <a:pt x="0" y="978395"/>
                      </a:moveTo>
                      <a:lnTo>
                        <a:pt x="4856" y="876679"/>
                      </a:lnTo>
                      <a:cubicBezTo>
                        <a:pt x="31461" y="598753"/>
                        <a:pt x="137880" y="327025"/>
                        <a:pt x="324115" y="98689"/>
                      </a:cubicBezTo>
                      <a:lnTo>
                        <a:pt x="413316" y="0"/>
                      </a:lnTo>
                      <a:lnTo>
                        <a:pt x="1049535" y="636219"/>
                      </a:lnTo>
                      <a:lnTo>
                        <a:pt x="988501" y="710938"/>
                      </a:lnTo>
                      <a:cubicBezTo>
                        <a:pt x="947906" y="772421"/>
                        <a:pt x="920843" y="840209"/>
                        <a:pt x="907311" y="910100"/>
                      </a:cubicBezTo>
                      <a:lnTo>
                        <a:pt x="900765" y="978396"/>
                      </a:lnTo>
                      <a:lnTo>
                        <a:pt x="0" y="978395"/>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4" name="Freeform: Shape 133">
                  <a:extLst>
                    <a:ext uri="{FF2B5EF4-FFF2-40B4-BE49-F238E27FC236}">
                      <a16:creationId xmlns:a16="http://schemas.microsoft.com/office/drawing/2014/main" id="{AE258E30-09F3-750D-36B6-014690E9CD01}"/>
                    </a:ext>
                  </a:extLst>
                </p:cNvPr>
                <p:cNvSpPr/>
                <p:nvPr/>
              </p:nvSpPr>
              <p:spPr bwMode="auto">
                <a:xfrm rot="8100000">
                  <a:off x="4429662" y="3710657"/>
                  <a:ext cx="1041886" cy="997278"/>
                </a:xfrm>
                <a:custGeom>
                  <a:avLst/>
                  <a:gdLst>
                    <a:gd name="connsiteX0" fmla="*/ 636726 w 1041886"/>
                    <a:gd name="connsiteY0" fmla="*/ 997278 h 997278"/>
                    <a:gd name="connsiteX1" fmla="*/ 0 w 1041886"/>
                    <a:gd name="connsiteY1" fmla="*/ 360552 h 997278"/>
                    <a:gd name="connsiteX2" fmla="*/ 51978 w 1041886"/>
                    <a:gd name="connsiteY2" fmla="*/ 296920 h 997278"/>
                    <a:gd name="connsiteX3" fmla="*/ 133168 w 1041886"/>
                    <a:gd name="connsiteY3" fmla="*/ 97758 h 997278"/>
                    <a:gd name="connsiteX4" fmla="*/ 142538 w 1041886"/>
                    <a:gd name="connsiteY4" fmla="*/ 0 h 997278"/>
                    <a:gd name="connsiteX5" fmla="*/ 1041886 w 1041886"/>
                    <a:gd name="connsiteY5" fmla="*/ 0 h 997278"/>
                    <a:gd name="connsiteX6" fmla="*/ 1035623 w 1041886"/>
                    <a:gd name="connsiteY6" fmla="*/ 131178 h 997278"/>
                    <a:gd name="connsiteX7" fmla="*/ 716365 w 1041886"/>
                    <a:gd name="connsiteY7" fmla="*/ 909168 h 997278"/>
                    <a:gd name="connsiteX8" fmla="*/ 636726 w 1041886"/>
                    <a:gd name="connsiteY8" fmla="*/ 997278 h 9972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1886" h="997278">
                      <a:moveTo>
                        <a:pt x="636726" y="997278"/>
                      </a:moveTo>
                      <a:lnTo>
                        <a:pt x="0" y="360552"/>
                      </a:lnTo>
                      <a:lnTo>
                        <a:pt x="51978" y="296920"/>
                      </a:lnTo>
                      <a:cubicBezTo>
                        <a:pt x="92573" y="235437"/>
                        <a:pt x="119637" y="167648"/>
                        <a:pt x="133168" y="97758"/>
                      </a:cubicBezTo>
                      <a:lnTo>
                        <a:pt x="142538" y="0"/>
                      </a:lnTo>
                      <a:lnTo>
                        <a:pt x="1041886" y="0"/>
                      </a:lnTo>
                      <a:lnTo>
                        <a:pt x="1035623" y="131178"/>
                      </a:lnTo>
                      <a:cubicBezTo>
                        <a:pt x="1009019" y="409105"/>
                        <a:pt x="902599" y="680833"/>
                        <a:pt x="716365" y="909168"/>
                      </a:cubicBezTo>
                      <a:lnTo>
                        <a:pt x="636726" y="997278"/>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5" name="Freeform: Shape 134">
                  <a:extLst>
                    <a:ext uri="{FF2B5EF4-FFF2-40B4-BE49-F238E27FC236}">
                      <a16:creationId xmlns:a16="http://schemas.microsoft.com/office/drawing/2014/main" id="{8BC10477-5D0C-D701-FEC5-B707A62B98F6}"/>
                    </a:ext>
                  </a:extLst>
                </p:cNvPr>
                <p:cNvSpPr/>
                <p:nvPr/>
              </p:nvSpPr>
              <p:spPr bwMode="auto">
                <a:xfrm rot="8100000">
                  <a:off x="6501910" y="3682063"/>
                  <a:ext cx="979128" cy="1041020"/>
                </a:xfrm>
                <a:custGeom>
                  <a:avLst/>
                  <a:gdLst>
                    <a:gd name="connsiteX0" fmla="*/ 636726 w 979128"/>
                    <a:gd name="connsiteY0" fmla="*/ 1041020 h 1041020"/>
                    <a:gd name="connsiteX1" fmla="*/ 0 w 979128"/>
                    <a:gd name="connsiteY1" fmla="*/ 404294 h 1041020"/>
                    <a:gd name="connsiteX2" fmla="*/ 88110 w 979128"/>
                    <a:gd name="connsiteY2" fmla="*/ 324655 h 1041020"/>
                    <a:gd name="connsiteX3" fmla="*/ 866100 w 979128"/>
                    <a:gd name="connsiteY3" fmla="*/ 5397 h 1041020"/>
                    <a:gd name="connsiteX4" fmla="*/ 979128 w 979128"/>
                    <a:gd name="connsiteY4" fmla="*/ 0 h 1041020"/>
                    <a:gd name="connsiteX5" fmla="*/ 979128 w 979128"/>
                    <a:gd name="connsiteY5" fmla="*/ 900222 h 1041020"/>
                    <a:gd name="connsiteX6" fmla="*/ 899520 w 979128"/>
                    <a:gd name="connsiteY6" fmla="*/ 907852 h 1041020"/>
                    <a:gd name="connsiteX7" fmla="*/ 700358 w 979128"/>
                    <a:gd name="connsiteY7" fmla="*/ 989042 h 1041020"/>
                    <a:gd name="connsiteX8" fmla="*/ 636726 w 979128"/>
                    <a:gd name="connsiteY8" fmla="*/ 1041020 h 10410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79128" h="1041020">
                      <a:moveTo>
                        <a:pt x="636726" y="1041020"/>
                      </a:moveTo>
                      <a:lnTo>
                        <a:pt x="0" y="404294"/>
                      </a:lnTo>
                      <a:lnTo>
                        <a:pt x="88110" y="324655"/>
                      </a:lnTo>
                      <a:cubicBezTo>
                        <a:pt x="316445" y="138421"/>
                        <a:pt x="588173" y="32002"/>
                        <a:pt x="866100" y="5397"/>
                      </a:cubicBezTo>
                      <a:lnTo>
                        <a:pt x="979128" y="0"/>
                      </a:lnTo>
                      <a:lnTo>
                        <a:pt x="979128" y="900222"/>
                      </a:lnTo>
                      <a:lnTo>
                        <a:pt x="899520" y="907852"/>
                      </a:lnTo>
                      <a:cubicBezTo>
                        <a:pt x="829630" y="921383"/>
                        <a:pt x="761841" y="948447"/>
                        <a:pt x="700358" y="989042"/>
                      </a:cubicBezTo>
                      <a:lnTo>
                        <a:pt x="636726" y="1041020"/>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6" name="Freeform: Shape 135">
                  <a:extLst>
                    <a:ext uri="{FF2B5EF4-FFF2-40B4-BE49-F238E27FC236}">
                      <a16:creationId xmlns:a16="http://schemas.microsoft.com/office/drawing/2014/main" id="{7D1D0593-887E-1DD4-4D0C-910FFA1A88D3}"/>
                    </a:ext>
                  </a:extLst>
                </p:cNvPr>
                <p:cNvSpPr/>
                <p:nvPr/>
              </p:nvSpPr>
              <p:spPr bwMode="auto">
                <a:xfrm rot="8100000">
                  <a:off x="5765395" y="4407115"/>
                  <a:ext cx="991257" cy="1045874"/>
                </a:xfrm>
                <a:custGeom>
                  <a:avLst/>
                  <a:gdLst>
                    <a:gd name="connsiteX0" fmla="*/ 0 w 991257"/>
                    <a:gd name="connsiteY0" fmla="*/ 899892 h 1045874"/>
                    <a:gd name="connsiteX1" fmla="*/ 0 w 991257"/>
                    <a:gd name="connsiteY1" fmla="*/ 0 h 1045874"/>
                    <a:gd name="connsiteX2" fmla="*/ 119867 w 991257"/>
                    <a:gd name="connsiteY2" fmla="*/ 5723 h 1045874"/>
                    <a:gd name="connsiteX3" fmla="*/ 897857 w 991257"/>
                    <a:gd name="connsiteY3" fmla="*/ 324981 h 1045874"/>
                    <a:gd name="connsiteX4" fmla="*/ 991257 w 991257"/>
                    <a:gd name="connsiteY4" fmla="*/ 409402 h 1045874"/>
                    <a:gd name="connsiteX5" fmla="*/ 354784 w 991257"/>
                    <a:gd name="connsiteY5" fmla="*/ 1045874 h 1045874"/>
                    <a:gd name="connsiteX6" fmla="*/ 285608 w 991257"/>
                    <a:gd name="connsiteY6" fmla="*/ 989368 h 1045874"/>
                    <a:gd name="connsiteX7" fmla="*/ 86446 w 991257"/>
                    <a:gd name="connsiteY7" fmla="*/ 908178 h 1045874"/>
                    <a:gd name="connsiteX8" fmla="*/ 0 w 991257"/>
                    <a:gd name="connsiteY8" fmla="*/ 899892 h 10458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91257" h="1045874">
                      <a:moveTo>
                        <a:pt x="0" y="899892"/>
                      </a:moveTo>
                      <a:lnTo>
                        <a:pt x="0" y="0"/>
                      </a:lnTo>
                      <a:lnTo>
                        <a:pt x="119867" y="5723"/>
                      </a:lnTo>
                      <a:cubicBezTo>
                        <a:pt x="397794" y="32328"/>
                        <a:pt x="669521" y="138747"/>
                        <a:pt x="897857" y="324981"/>
                      </a:cubicBezTo>
                      <a:lnTo>
                        <a:pt x="991257" y="409402"/>
                      </a:lnTo>
                      <a:lnTo>
                        <a:pt x="354784" y="1045874"/>
                      </a:lnTo>
                      <a:lnTo>
                        <a:pt x="285608" y="989368"/>
                      </a:lnTo>
                      <a:cubicBezTo>
                        <a:pt x="224125" y="948773"/>
                        <a:pt x="156337" y="921709"/>
                        <a:pt x="86446" y="908178"/>
                      </a:cubicBezTo>
                      <a:lnTo>
                        <a:pt x="0" y="899892"/>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sp>
              <p:nvSpPr>
                <p:cNvPr id="137" name="Freeform: Shape 136">
                  <a:extLst>
                    <a:ext uri="{FF2B5EF4-FFF2-40B4-BE49-F238E27FC236}">
                      <a16:creationId xmlns:a16="http://schemas.microsoft.com/office/drawing/2014/main" id="{2A57D0BD-B1D3-AD3F-E5C0-8E5084531916}"/>
                    </a:ext>
                  </a:extLst>
                </p:cNvPr>
                <p:cNvSpPr/>
                <p:nvPr/>
              </p:nvSpPr>
              <p:spPr bwMode="auto">
                <a:xfrm rot="8100000">
                  <a:off x="5159163" y="4449609"/>
                  <a:ext cx="1045007" cy="973106"/>
                </a:xfrm>
                <a:custGeom>
                  <a:avLst/>
                  <a:gdLst>
                    <a:gd name="connsiteX0" fmla="*/ 144241 w 1045007"/>
                    <a:gd name="connsiteY0" fmla="*/ 973106 h 973106"/>
                    <a:gd name="connsiteX1" fmla="*/ 137695 w 1045007"/>
                    <a:gd name="connsiteY1" fmla="*/ 904810 h 973106"/>
                    <a:gd name="connsiteX2" fmla="*/ 56505 w 1045007"/>
                    <a:gd name="connsiteY2" fmla="*/ 705648 h 973106"/>
                    <a:gd name="connsiteX3" fmla="*/ 0 w 1045007"/>
                    <a:gd name="connsiteY3" fmla="*/ 636472 h 973106"/>
                    <a:gd name="connsiteX4" fmla="*/ 636472 w 1045007"/>
                    <a:gd name="connsiteY4" fmla="*/ 0 h 973106"/>
                    <a:gd name="connsiteX5" fmla="*/ 720892 w 1045007"/>
                    <a:gd name="connsiteY5" fmla="*/ 93399 h 973106"/>
                    <a:gd name="connsiteX6" fmla="*/ 1040150 w 1045007"/>
                    <a:gd name="connsiteY6" fmla="*/ 871389 h 973106"/>
                    <a:gd name="connsiteX7" fmla="*/ 1045007 w 1045007"/>
                    <a:gd name="connsiteY7" fmla="*/ 973106 h 973106"/>
                    <a:gd name="connsiteX8" fmla="*/ 144241 w 1045007"/>
                    <a:gd name="connsiteY8" fmla="*/ 973106 h 9731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45007" h="973106">
                      <a:moveTo>
                        <a:pt x="144241" y="973106"/>
                      </a:moveTo>
                      <a:lnTo>
                        <a:pt x="137695" y="904810"/>
                      </a:lnTo>
                      <a:cubicBezTo>
                        <a:pt x="124164" y="834919"/>
                        <a:pt x="97100" y="767131"/>
                        <a:pt x="56505" y="705648"/>
                      </a:cubicBezTo>
                      <a:lnTo>
                        <a:pt x="0" y="636472"/>
                      </a:lnTo>
                      <a:lnTo>
                        <a:pt x="636472" y="0"/>
                      </a:lnTo>
                      <a:lnTo>
                        <a:pt x="720892" y="93399"/>
                      </a:lnTo>
                      <a:cubicBezTo>
                        <a:pt x="907126" y="321735"/>
                        <a:pt x="1013546" y="593462"/>
                        <a:pt x="1040150" y="871389"/>
                      </a:cubicBezTo>
                      <a:lnTo>
                        <a:pt x="1045007" y="973106"/>
                      </a:lnTo>
                      <a:lnTo>
                        <a:pt x="144241" y="973106"/>
                      </a:lnTo>
                      <a:close/>
                    </a:path>
                  </a:pathLst>
                </a:custGeom>
                <a:grpFill/>
                <a:ln w="12700" cap="flat" cmpd="sng" algn="ctr">
                  <a:solidFill>
                    <a:schemeClr val="bg1">
                      <a:lumMod val="8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noAutofit/>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grpSp>
          <p:grpSp>
            <p:nvGrpSpPr>
              <p:cNvPr id="11" name="Group 10">
                <a:extLst>
                  <a:ext uri="{FF2B5EF4-FFF2-40B4-BE49-F238E27FC236}">
                    <a16:creationId xmlns:a16="http://schemas.microsoft.com/office/drawing/2014/main" id="{55D390AE-3136-3D33-A03B-C4DB295CFAC9}"/>
                  </a:ext>
                </a:extLst>
              </p:cNvPr>
              <p:cNvGrpSpPr/>
              <p:nvPr/>
            </p:nvGrpSpPr>
            <p:grpSpPr>
              <a:xfrm>
                <a:off x="5274837" y="2861279"/>
                <a:ext cx="728603" cy="728603"/>
                <a:chOff x="5506746" y="2861278"/>
                <a:chExt cx="728603" cy="728603"/>
              </a:xfrm>
            </p:grpSpPr>
            <p:sp>
              <p:nvSpPr>
                <p:cNvPr id="113" name="Oval 112">
                  <a:extLst>
                    <a:ext uri="{FF2B5EF4-FFF2-40B4-BE49-F238E27FC236}">
                      <a16:creationId xmlns:a16="http://schemas.microsoft.com/office/drawing/2014/main" id="{962F9704-2259-E1C2-8E8D-5BA0820BD705}"/>
                    </a:ext>
                  </a:extLst>
                </p:cNvPr>
                <p:cNvSpPr/>
                <p:nvPr/>
              </p:nvSpPr>
              <p:spPr bwMode="auto">
                <a:xfrm>
                  <a:off x="5506746" y="2861278"/>
                  <a:ext cx="728603" cy="728603"/>
                </a:xfrm>
                <a:prstGeom prst="ellipse">
                  <a:avLst/>
                </a:prstGeom>
                <a:solidFill>
                  <a:srgbClr val="62B5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114" name="Graphic 113" descr="Target outline">
                  <a:extLst>
                    <a:ext uri="{FF2B5EF4-FFF2-40B4-BE49-F238E27FC236}">
                      <a16:creationId xmlns:a16="http://schemas.microsoft.com/office/drawing/2014/main" id="{948A14D1-A80A-9DA6-B3C2-BFB9F43DD8B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rcRect/>
                <a:stretch/>
              </p:blipFill>
              <p:spPr>
                <a:xfrm>
                  <a:off x="5609605" y="2964137"/>
                  <a:ext cx="509634" cy="509634"/>
                </a:xfrm>
                <a:prstGeom prst="rect">
                  <a:avLst/>
                </a:prstGeom>
              </p:spPr>
            </p:pic>
          </p:grpSp>
          <p:grpSp>
            <p:nvGrpSpPr>
              <p:cNvPr id="4" name="Group 3">
                <a:extLst>
                  <a:ext uri="{FF2B5EF4-FFF2-40B4-BE49-F238E27FC236}">
                    <a16:creationId xmlns:a16="http://schemas.microsoft.com/office/drawing/2014/main" id="{7E37F84A-B599-DE12-DA75-86E027E22EC1}"/>
                  </a:ext>
                </a:extLst>
              </p:cNvPr>
              <p:cNvGrpSpPr/>
              <p:nvPr/>
            </p:nvGrpSpPr>
            <p:grpSpPr>
              <a:xfrm>
                <a:off x="6749947" y="3486161"/>
                <a:ext cx="728603" cy="728603"/>
                <a:chOff x="6968604" y="3486161"/>
                <a:chExt cx="728603" cy="728603"/>
              </a:xfrm>
            </p:grpSpPr>
            <p:sp>
              <p:nvSpPr>
                <p:cNvPr id="117" name="Oval 116">
                  <a:extLst>
                    <a:ext uri="{FF2B5EF4-FFF2-40B4-BE49-F238E27FC236}">
                      <a16:creationId xmlns:a16="http://schemas.microsoft.com/office/drawing/2014/main" id="{322B628F-BBF8-7D4A-1272-BE8147534639}"/>
                    </a:ext>
                  </a:extLst>
                </p:cNvPr>
                <p:cNvSpPr/>
                <p:nvPr/>
              </p:nvSpPr>
              <p:spPr bwMode="auto">
                <a:xfrm>
                  <a:off x="6968604" y="3486161"/>
                  <a:ext cx="728603" cy="728603"/>
                </a:xfrm>
                <a:prstGeom prst="ellipse">
                  <a:avLst/>
                </a:prstGeom>
                <a:solidFill>
                  <a:srgbClr val="046A3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118" name="Graphic 117" descr="Stopwatch outline">
                  <a:extLst>
                    <a:ext uri="{FF2B5EF4-FFF2-40B4-BE49-F238E27FC236}">
                      <a16:creationId xmlns:a16="http://schemas.microsoft.com/office/drawing/2014/main" id="{856BAD40-3AAA-33CA-8055-9FAE77614312}"/>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p:blipFill>
              <p:spPr>
                <a:xfrm>
                  <a:off x="7078089" y="3582394"/>
                  <a:ext cx="509634" cy="509634"/>
                </a:xfrm>
                <a:prstGeom prst="rect">
                  <a:avLst/>
                </a:prstGeom>
              </p:spPr>
            </p:pic>
          </p:grpSp>
          <p:grpSp>
            <p:nvGrpSpPr>
              <p:cNvPr id="9" name="Group 8">
                <a:extLst>
                  <a:ext uri="{FF2B5EF4-FFF2-40B4-BE49-F238E27FC236}">
                    <a16:creationId xmlns:a16="http://schemas.microsoft.com/office/drawing/2014/main" id="{43020374-98AF-051D-619C-571CE366180A}"/>
                  </a:ext>
                </a:extLst>
              </p:cNvPr>
              <p:cNvGrpSpPr/>
              <p:nvPr/>
            </p:nvGrpSpPr>
            <p:grpSpPr>
              <a:xfrm>
                <a:off x="5288087" y="4945153"/>
                <a:ext cx="728603" cy="728603"/>
                <a:chOff x="5506744" y="4945152"/>
                <a:chExt cx="728603" cy="728603"/>
              </a:xfrm>
            </p:grpSpPr>
            <p:sp>
              <p:nvSpPr>
                <p:cNvPr id="123" name="Oval 122">
                  <a:extLst>
                    <a:ext uri="{FF2B5EF4-FFF2-40B4-BE49-F238E27FC236}">
                      <a16:creationId xmlns:a16="http://schemas.microsoft.com/office/drawing/2014/main" id="{37634F6E-E648-9919-9605-76E5432CDF7C}"/>
                    </a:ext>
                  </a:extLst>
                </p:cNvPr>
                <p:cNvSpPr/>
                <p:nvPr/>
              </p:nvSpPr>
              <p:spPr bwMode="auto">
                <a:xfrm>
                  <a:off x="5506744" y="4945152"/>
                  <a:ext cx="728603" cy="728603"/>
                </a:xfrm>
                <a:prstGeom prst="ellipse">
                  <a:avLst/>
                </a:prstGeom>
                <a:solidFill>
                  <a:srgbClr val="151C77"/>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124" name="Graphic 123" descr="Wheelbarrow outline">
                  <a:extLst>
                    <a:ext uri="{FF2B5EF4-FFF2-40B4-BE49-F238E27FC236}">
                      <a16:creationId xmlns:a16="http://schemas.microsoft.com/office/drawing/2014/main" id="{8CE6FAC7-9C7C-083B-1253-C5E712E2F04E}"/>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p:blipFill>
              <p:spPr>
                <a:xfrm>
                  <a:off x="5588994" y="5054637"/>
                  <a:ext cx="509634" cy="509634"/>
                </a:xfrm>
                <a:prstGeom prst="rect">
                  <a:avLst/>
                </a:prstGeom>
              </p:spPr>
            </p:pic>
          </p:grpSp>
          <p:grpSp>
            <p:nvGrpSpPr>
              <p:cNvPr id="10" name="Group 9">
                <a:extLst>
                  <a:ext uri="{FF2B5EF4-FFF2-40B4-BE49-F238E27FC236}">
                    <a16:creationId xmlns:a16="http://schemas.microsoft.com/office/drawing/2014/main" id="{411BFA90-8F73-459F-9A8A-931CBB07A991}"/>
                  </a:ext>
                </a:extLst>
              </p:cNvPr>
              <p:cNvGrpSpPr/>
              <p:nvPr/>
            </p:nvGrpSpPr>
            <p:grpSpPr>
              <a:xfrm>
                <a:off x="4715865" y="4330673"/>
                <a:ext cx="728603" cy="728603"/>
                <a:chOff x="4934523" y="4330672"/>
                <a:chExt cx="728603" cy="728603"/>
              </a:xfrm>
            </p:grpSpPr>
            <p:sp>
              <p:nvSpPr>
                <p:cNvPr id="125" name="Oval 124">
                  <a:extLst>
                    <a:ext uri="{FF2B5EF4-FFF2-40B4-BE49-F238E27FC236}">
                      <a16:creationId xmlns:a16="http://schemas.microsoft.com/office/drawing/2014/main" id="{32ECEE10-23E1-71C4-14E9-F061919A19EA}"/>
                    </a:ext>
                  </a:extLst>
                </p:cNvPr>
                <p:cNvSpPr/>
                <p:nvPr/>
              </p:nvSpPr>
              <p:spPr bwMode="auto">
                <a:xfrm>
                  <a:off x="4934523" y="4330672"/>
                  <a:ext cx="728603" cy="728603"/>
                </a:xfrm>
                <a:prstGeom prst="ellipse">
                  <a:avLst/>
                </a:prstGeom>
                <a:solidFill>
                  <a:srgbClr val="046A38"/>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126" name="Graphic 125" descr="Magnifying glass outline">
                  <a:extLst>
                    <a:ext uri="{FF2B5EF4-FFF2-40B4-BE49-F238E27FC236}">
                      <a16:creationId xmlns:a16="http://schemas.microsoft.com/office/drawing/2014/main" id="{2293985B-1E18-3309-8DEC-74E98433F00A}"/>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p:blipFill>
              <p:spPr>
                <a:xfrm>
                  <a:off x="5044008" y="4443154"/>
                  <a:ext cx="509634" cy="509634"/>
                </a:xfrm>
                <a:prstGeom prst="rect">
                  <a:avLst/>
                </a:prstGeom>
              </p:spPr>
            </p:pic>
          </p:grpSp>
          <p:grpSp>
            <p:nvGrpSpPr>
              <p:cNvPr id="127" name="Group 126">
                <a:extLst>
                  <a:ext uri="{FF2B5EF4-FFF2-40B4-BE49-F238E27FC236}">
                    <a16:creationId xmlns:a16="http://schemas.microsoft.com/office/drawing/2014/main" id="{87CFC091-B4F4-30D3-A3CB-DCFFC2D3B4A5}"/>
                  </a:ext>
                </a:extLst>
              </p:cNvPr>
              <p:cNvGrpSpPr/>
              <p:nvPr/>
            </p:nvGrpSpPr>
            <p:grpSpPr>
              <a:xfrm>
                <a:off x="4659015" y="3486161"/>
                <a:ext cx="728603" cy="728603"/>
                <a:chOff x="4263330" y="2962886"/>
                <a:chExt cx="872220" cy="872220"/>
              </a:xfrm>
            </p:grpSpPr>
            <p:sp>
              <p:nvSpPr>
                <p:cNvPr id="128" name="Oval 127">
                  <a:extLst>
                    <a:ext uri="{FF2B5EF4-FFF2-40B4-BE49-F238E27FC236}">
                      <a16:creationId xmlns:a16="http://schemas.microsoft.com/office/drawing/2014/main" id="{C3C9A77A-8912-921A-00F2-723B62A3DB41}"/>
                    </a:ext>
                  </a:extLst>
                </p:cNvPr>
                <p:cNvSpPr/>
                <p:nvPr/>
              </p:nvSpPr>
              <p:spPr bwMode="auto">
                <a:xfrm>
                  <a:off x="4263330" y="2962886"/>
                  <a:ext cx="872220" cy="872220"/>
                </a:xfrm>
                <a:prstGeom prst="ellipse">
                  <a:avLst/>
                </a:prstGeom>
                <a:solidFill>
                  <a:srgbClr val="7030A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129" name="Graphic 128" descr="Arrow circle outline">
                  <a:extLst>
                    <a:ext uri="{FF2B5EF4-FFF2-40B4-BE49-F238E27FC236}">
                      <a16:creationId xmlns:a16="http://schemas.microsoft.com/office/drawing/2014/main" id="{1BA54518-93A9-9147-EBFB-3B46FDA21C12}"/>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p:blipFill>
              <p:spPr>
                <a:xfrm>
                  <a:off x="4394832" y="3087984"/>
                  <a:ext cx="610089" cy="610089"/>
                </a:xfrm>
                <a:prstGeom prst="rect">
                  <a:avLst/>
                </a:prstGeom>
              </p:spPr>
            </p:pic>
          </p:grpSp>
          <p:grpSp>
            <p:nvGrpSpPr>
              <p:cNvPr id="8" name="Group 7">
                <a:extLst>
                  <a:ext uri="{FF2B5EF4-FFF2-40B4-BE49-F238E27FC236}">
                    <a16:creationId xmlns:a16="http://schemas.microsoft.com/office/drawing/2014/main" id="{80BA19F8-2DE8-CA15-7101-DABDB61EC4C1}"/>
                  </a:ext>
                </a:extLst>
              </p:cNvPr>
              <p:cNvGrpSpPr/>
              <p:nvPr/>
            </p:nvGrpSpPr>
            <p:grpSpPr>
              <a:xfrm>
                <a:off x="6157613" y="2861279"/>
                <a:ext cx="728603" cy="728603"/>
                <a:chOff x="6376271" y="2861278"/>
                <a:chExt cx="728603" cy="728603"/>
              </a:xfrm>
            </p:grpSpPr>
            <p:sp>
              <p:nvSpPr>
                <p:cNvPr id="115" name="Oval 114">
                  <a:extLst>
                    <a:ext uri="{FF2B5EF4-FFF2-40B4-BE49-F238E27FC236}">
                      <a16:creationId xmlns:a16="http://schemas.microsoft.com/office/drawing/2014/main" id="{14C7C384-BFA4-12A9-E5AA-B0C5F282D18E}"/>
                    </a:ext>
                  </a:extLst>
                </p:cNvPr>
                <p:cNvSpPr/>
                <p:nvPr/>
              </p:nvSpPr>
              <p:spPr bwMode="auto">
                <a:xfrm>
                  <a:off x="6376271" y="2861278"/>
                  <a:ext cx="728603" cy="728603"/>
                </a:xfrm>
                <a:prstGeom prst="ellipse">
                  <a:avLst/>
                </a:prstGeom>
                <a:solidFill>
                  <a:srgbClr val="151C77"/>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50" name="Graphic 49" descr="Shield outline">
                  <a:extLst>
                    <a:ext uri="{FF2B5EF4-FFF2-40B4-BE49-F238E27FC236}">
                      <a16:creationId xmlns:a16="http://schemas.microsoft.com/office/drawing/2014/main" id="{261F4016-4E60-6E77-C199-5454CCCC62E3}"/>
                    </a:ext>
                  </a:extLst>
                </p:cNvPr>
                <p:cNvPicPr>
                  <a:picLocks noChangeAspect="1"/>
                </p:cNvPicPr>
                <p:nvPr/>
              </p:nvPicPr>
              <p:blipFill>
                <a:blip r:embed="rId12">
                  <a:extLst>
                    <a:ext uri="{28A0092B-C50C-407E-A947-70E740481C1C}">
                      <a14:useLocalDpi xmlns:a14="http://schemas.microsoft.com/office/drawing/2010/main" val="0"/>
                    </a:ext>
                    <a:ext uri="{96DAC541-7B7A-43D3-8B79-37D633B846F1}">
                      <asvg:svgBlip xmlns:asvg="http://schemas.microsoft.com/office/drawing/2016/SVG/main" r:embed="rId13"/>
                    </a:ext>
                  </a:extLst>
                </a:blip>
                <a:srcRect/>
                <a:stretch/>
              </p:blipFill>
              <p:spPr>
                <a:xfrm>
                  <a:off x="6489412" y="2977614"/>
                  <a:ext cx="509634" cy="509634"/>
                </a:xfrm>
                <a:prstGeom prst="rect">
                  <a:avLst/>
                </a:prstGeom>
              </p:spPr>
            </p:pic>
          </p:grpSp>
          <p:grpSp>
            <p:nvGrpSpPr>
              <p:cNvPr id="13" name="Group 12">
                <a:extLst>
                  <a:ext uri="{FF2B5EF4-FFF2-40B4-BE49-F238E27FC236}">
                    <a16:creationId xmlns:a16="http://schemas.microsoft.com/office/drawing/2014/main" id="{00002119-7C6D-3477-2817-1F9DB996BDA9}"/>
                  </a:ext>
                </a:extLst>
              </p:cNvPr>
              <p:cNvGrpSpPr/>
              <p:nvPr/>
            </p:nvGrpSpPr>
            <p:grpSpPr>
              <a:xfrm>
                <a:off x="6157613" y="4949075"/>
                <a:ext cx="728603" cy="728603"/>
                <a:chOff x="6376271" y="4949074"/>
                <a:chExt cx="728603" cy="728603"/>
              </a:xfrm>
            </p:grpSpPr>
            <p:sp>
              <p:nvSpPr>
                <p:cNvPr id="121" name="Oval 120">
                  <a:extLst>
                    <a:ext uri="{FF2B5EF4-FFF2-40B4-BE49-F238E27FC236}">
                      <a16:creationId xmlns:a16="http://schemas.microsoft.com/office/drawing/2014/main" id="{551ACFA1-5668-8C97-B697-953BD9A9FA09}"/>
                    </a:ext>
                  </a:extLst>
                </p:cNvPr>
                <p:cNvSpPr/>
                <p:nvPr/>
              </p:nvSpPr>
              <p:spPr bwMode="auto">
                <a:xfrm>
                  <a:off x="6376271" y="4949074"/>
                  <a:ext cx="728603" cy="728603"/>
                </a:xfrm>
                <a:prstGeom prst="ellipse">
                  <a:avLst/>
                </a:prstGeom>
                <a:solidFill>
                  <a:srgbClr val="62B5E5"/>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51" name="Graphic 50" descr="Users outline">
                  <a:extLst>
                    <a:ext uri="{FF2B5EF4-FFF2-40B4-BE49-F238E27FC236}">
                      <a16:creationId xmlns:a16="http://schemas.microsoft.com/office/drawing/2014/main" id="{F5C46E86-5828-454B-6047-9C9F7B1DE14F}"/>
                    </a:ext>
                  </a:extLst>
                </p:cNvPr>
                <p:cNvPicPr>
                  <a:picLocks noChangeAspect="1"/>
                </p:cNvPicPr>
                <p:nvPr/>
              </p:nvPicPr>
              <p:blipFill>
                <a:blip r:embed="rId14">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p:blipFill>
              <p:spPr>
                <a:xfrm>
                  <a:off x="6498754" y="5061355"/>
                  <a:ext cx="509634" cy="509634"/>
                </a:xfrm>
                <a:prstGeom prst="rect">
                  <a:avLst/>
                </a:prstGeom>
              </p:spPr>
            </p:pic>
          </p:grpSp>
          <p:grpSp>
            <p:nvGrpSpPr>
              <p:cNvPr id="12" name="Group 11">
                <a:extLst>
                  <a:ext uri="{FF2B5EF4-FFF2-40B4-BE49-F238E27FC236}">
                    <a16:creationId xmlns:a16="http://schemas.microsoft.com/office/drawing/2014/main" id="{A2718DA2-1CAB-B64F-40D4-6D9CE09D65AC}"/>
                  </a:ext>
                </a:extLst>
              </p:cNvPr>
              <p:cNvGrpSpPr/>
              <p:nvPr/>
            </p:nvGrpSpPr>
            <p:grpSpPr>
              <a:xfrm>
                <a:off x="6773763" y="4332753"/>
                <a:ext cx="728603" cy="728603"/>
                <a:chOff x="6992420" y="4332752"/>
                <a:chExt cx="728603" cy="728603"/>
              </a:xfrm>
            </p:grpSpPr>
            <p:sp>
              <p:nvSpPr>
                <p:cNvPr id="119" name="Oval 118">
                  <a:extLst>
                    <a:ext uri="{FF2B5EF4-FFF2-40B4-BE49-F238E27FC236}">
                      <a16:creationId xmlns:a16="http://schemas.microsoft.com/office/drawing/2014/main" id="{FBA9AB2B-FB81-EBC3-EF8C-F3374B30C5EE}"/>
                    </a:ext>
                  </a:extLst>
                </p:cNvPr>
                <p:cNvSpPr/>
                <p:nvPr/>
              </p:nvSpPr>
              <p:spPr bwMode="auto">
                <a:xfrm>
                  <a:off x="6992420" y="4332752"/>
                  <a:ext cx="728603" cy="728603"/>
                </a:xfrm>
                <a:prstGeom prst="ellipse">
                  <a:avLst/>
                </a:prstGeom>
                <a:solidFill>
                  <a:srgbClr val="7030A0"/>
                </a:solidFill>
                <a:ln w="12700"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defTabSz="914377" eaLnBrk="0" fontAlgn="base" hangingPunct="0">
                    <a:spcBef>
                      <a:spcPct val="0"/>
                    </a:spcBef>
                    <a:spcAft>
                      <a:spcPct val="0"/>
                    </a:spcAft>
                    <a:defRPr/>
                  </a:pPr>
                  <a:endParaRPr lang="en-US" sz="1400">
                    <a:solidFill>
                      <a:srgbClr val="000000"/>
                    </a:solidFill>
                    <a:latin typeface="Arial" charset="0"/>
                  </a:endParaRPr>
                </a:p>
              </p:txBody>
            </p:sp>
            <p:pic>
              <p:nvPicPr>
                <p:cNvPr id="53" name="Graphic 52" descr="Upward trend outline">
                  <a:extLst>
                    <a:ext uri="{FF2B5EF4-FFF2-40B4-BE49-F238E27FC236}">
                      <a16:creationId xmlns:a16="http://schemas.microsoft.com/office/drawing/2014/main" id="{E775C07C-C163-FBB5-CAA0-ABCA64FFF0AA}"/>
                    </a:ext>
                  </a:extLst>
                </p:cNvPr>
                <p:cNvPicPr>
                  <a:picLocks noChangeAspect="1"/>
                </p:cNvPicPr>
                <p:nvPr/>
              </p:nvPicPr>
              <p:blipFill>
                <a:blip r:embed="rId16">
                  <a:extLst>
                    <a:ext uri="{28A0092B-C50C-407E-A947-70E740481C1C}">
                      <a14:useLocalDpi xmlns:a14="http://schemas.microsoft.com/office/drawing/2010/main" val="0"/>
                    </a:ext>
                    <a:ext uri="{96DAC541-7B7A-43D3-8B79-37D633B846F1}">
                      <asvg:svgBlip xmlns:asvg="http://schemas.microsoft.com/office/drawing/2016/SVG/main" r:embed="rId17"/>
                    </a:ext>
                  </a:extLst>
                </a:blip>
                <a:srcRect/>
                <a:stretch/>
              </p:blipFill>
              <p:spPr>
                <a:xfrm>
                  <a:off x="7120666" y="4438432"/>
                  <a:ext cx="509634" cy="509634"/>
                </a:xfrm>
                <a:prstGeom prst="rect">
                  <a:avLst/>
                </a:prstGeom>
              </p:spPr>
            </p:pic>
          </p:grpSp>
        </p:grpSp>
      </p:grpSp>
      <p:sp>
        <p:nvSpPr>
          <p:cNvPr id="52" name="Slide Number Placeholder 4">
            <a:extLst>
              <a:ext uri="{FF2B5EF4-FFF2-40B4-BE49-F238E27FC236}">
                <a16:creationId xmlns:a16="http://schemas.microsoft.com/office/drawing/2014/main" id="{1517EE95-5106-B9F3-C8E7-6D2DAC78954B}"/>
              </a:ext>
            </a:extLst>
          </p:cNvPr>
          <p:cNvSpPr>
            <a:spLocks noGrp="1"/>
          </p:cNvSpPr>
          <p:nvPr>
            <p:ph type="sldNum" sz="quarter" idx="12"/>
          </p:nvPr>
        </p:nvSpPr>
        <p:spPr>
          <a:xfrm>
            <a:off x="11603736" y="6510528"/>
            <a:ext cx="530352" cy="246221"/>
          </a:xfrm>
        </p:spPr>
        <p:txBody>
          <a:bodyPr/>
          <a:lstStyle/>
          <a:p>
            <a:fld id="{C1A15DF3-B9AF-4EC4-A69C-2370B628607D}" type="slidenum">
              <a:rPr lang="en-US" smtClean="0"/>
              <a:t>6</a:t>
            </a:fld>
            <a:endParaRPr lang="en-US"/>
          </a:p>
        </p:txBody>
      </p:sp>
      <p:sp>
        <p:nvSpPr>
          <p:cNvPr id="6" name="Footer Placeholder 4">
            <a:extLst>
              <a:ext uri="{FF2B5EF4-FFF2-40B4-BE49-F238E27FC236}">
                <a16:creationId xmlns:a16="http://schemas.microsoft.com/office/drawing/2014/main" id="{83010F15-1DCB-73EC-06F7-8936C3A8D288}"/>
              </a:ext>
            </a:extLst>
          </p:cNvPr>
          <p:cNvSpPr>
            <a:spLocks noGrp="1"/>
          </p:cNvSpPr>
          <p:nvPr>
            <p:ph type="ftr" sz="quarter" idx="11"/>
          </p:nvPr>
        </p:nvSpPr>
        <p:spPr>
          <a:xfrm>
            <a:off x="3433606" y="6495139"/>
            <a:ext cx="4797082" cy="276999"/>
          </a:xfrm>
        </p:spPr>
        <p:txBody>
          <a:bodyPr/>
          <a:lstStyle/>
          <a:p>
            <a:r>
              <a:rPr lang="en-US"/>
              <a:t>Integrity – Service - Excellence</a:t>
            </a:r>
          </a:p>
        </p:txBody>
      </p:sp>
    </p:spTree>
    <p:extLst>
      <p:ext uri="{BB962C8B-B14F-4D97-AF65-F5344CB8AC3E}">
        <p14:creationId xmlns:p14="http://schemas.microsoft.com/office/powerpoint/2010/main" val="302748424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Automation Examples</a:t>
            </a:r>
          </a:p>
        </p:txBody>
      </p:sp>
      <p:sp>
        <p:nvSpPr>
          <p:cNvPr id="4" name="Slide Number Placeholder 3"/>
          <p:cNvSpPr>
            <a:spLocks noGrp="1"/>
          </p:cNvSpPr>
          <p:nvPr>
            <p:ph type="sldNum" sz="quarter" idx="12"/>
          </p:nvPr>
        </p:nvSpPr>
        <p:spPr/>
        <p:txBody>
          <a:bodyPr/>
          <a:lstStyle/>
          <a:p>
            <a:pPr>
              <a:defRPr/>
            </a:pPr>
            <a:fld id="{47256DB1-98A0-4C5B-B461-C003FBFE3B06}" type="slidenum">
              <a:rPr lang="en-US" altLang="en-US" smtClean="0"/>
              <a:pPr>
                <a:defRPr/>
              </a:pPr>
              <a:t>7</a:t>
            </a:fld>
            <a:endParaRPr lang="en-US" altLang="en-US">
              <a:solidFill>
                <a:schemeClr val="bg2"/>
              </a:solidFill>
            </a:endParaRPr>
          </a:p>
        </p:txBody>
      </p:sp>
      <p:graphicFrame>
        <p:nvGraphicFramePr>
          <p:cNvPr id="5" name="Table 4">
            <a:extLst>
              <a:ext uri="{FF2B5EF4-FFF2-40B4-BE49-F238E27FC236}">
                <a16:creationId xmlns:a16="http://schemas.microsoft.com/office/drawing/2014/main" id="{C33C4B72-CD53-4F5E-ABF1-0EC9F7097A8C}"/>
              </a:ext>
            </a:extLst>
          </p:cNvPr>
          <p:cNvGraphicFramePr>
            <a:graphicFrameLocks noGrp="1"/>
          </p:cNvGraphicFramePr>
          <p:nvPr>
            <p:extLst>
              <p:ext uri="{D42A27DB-BD31-4B8C-83A1-F6EECF244321}">
                <p14:modId xmlns:p14="http://schemas.microsoft.com/office/powerpoint/2010/main" val="674377911"/>
              </p:ext>
            </p:extLst>
          </p:nvPr>
        </p:nvGraphicFramePr>
        <p:xfrm>
          <a:off x="132588" y="1786876"/>
          <a:ext cx="11887200" cy="4314088"/>
        </p:xfrm>
        <a:graphic>
          <a:graphicData uri="http://schemas.openxmlformats.org/drawingml/2006/table">
            <a:tbl>
              <a:tblPr firstRow="1" bandRow="1">
                <a:tableStyleId>{2D5ABB26-0587-4C30-8999-92F81FD0307C}</a:tableStyleId>
              </a:tblPr>
              <a:tblGrid>
                <a:gridCol w="2421465">
                  <a:extLst>
                    <a:ext uri="{9D8B030D-6E8A-4147-A177-3AD203B41FA5}">
                      <a16:colId xmlns:a16="http://schemas.microsoft.com/office/drawing/2014/main" val="3136835109"/>
                    </a:ext>
                  </a:extLst>
                </a:gridCol>
                <a:gridCol w="6183630">
                  <a:extLst>
                    <a:ext uri="{9D8B030D-6E8A-4147-A177-3AD203B41FA5}">
                      <a16:colId xmlns:a16="http://schemas.microsoft.com/office/drawing/2014/main" val="4251166560"/>
                    </a:ext>
                  </a:extLst>
                </a:gridCol>
                <a:gridCol w="3282105">
                  <a:extLst>
                    <a:ext uri="{9D8B030D-6E8A-4147-A177-3AD203B41FA5}">
                      <a16:colId xmlns:a16="http://schemas.microsoft.com/office/drawing/2014/main" val="4219014224"/>
                    </a:ext>
                  </a:extLst>
                </a:gridCol>
              </a:tblGrid>
              <a:tr h="256653">
                <a:tc>
                  <a:txBody>
                    <a:bodyPr/>
                    <a:lstStyle/>
                    <a:p>
                      <a:pPr algn="ctr"/>
                      <a:r>
                        <a:rPr lang="en-US" sz="1200" b="1" dirty="0">
                          <a:solidFill>
                            <a:schemeClr val="bg1"/>
                          </a:solidFill>
                          <a:latin typeface="+mj-lt"/>
                          <a:ea typeface="Verdana" panose="020B0604030504040204" pitchFamily="34" charset="0"/>
                        </a:rPr>
                        <a:t>Component</a:t>
                      </a:r>
                    </a:p>
                  </a:txBody>
                  <a:tcPr>
                    <a:lnB w="12700" cap="flat" cmpd="sng" algn="ctr">
                      <a:solidFill>
                        <a:schemeClr val="tx1"/>
                      </a:solidFill>
                      <a:prstDash val="solid"/>
                      <a:round/>
                      <a:headEnd type="none" w="med" len="med"/>
                      <a:tailEnd type="none" w="med" len="med"/>
                    </a:lnB>
                    <a:solidFill>
                      <a:srgbClr val="151C77"/>
                    </a:solidFill>
                  </a:tcPr>
                </a:tc>
                <a:tc>
                  <a:txBody>
                    <a:bodyPr/>
                    <a:lstStyle/>
                    <a:p>
                      <a:pPr algn="ctr"/>
                      <a:r>
                        <a:rPr lang="en-US" sz="1200" b="1" dirty="0">
                          <a:solidFill>
                            <a:schemeClr val="bg1"/>
                          </a:solidFill>
                          <a:latin typeface="+mj-lt"/>
                          <a:ea typeface="Verdana" panose="020B0604030504040204" pitchFamily="34" charset="0"/>
                        </a:rPr>
                        <a:t>Bot/Description</a:t>
                      </a:r>
                    </a:p>
                  </a:txBody>
                  <a:tcPr>
                    <a:lnB w="12700" cap="flat" cmpd="sng" algn="ctr">
                      <a:solidFill>
                        <a:schemeClr val="tx1"/>
                      </a:solidFill>
                      <a:prstDash val="solid"/>
                      <a:round/>
                      <a:headEnd type="none" w="med" len="med"/>
                      <a:tailEnd type="none" w="med" len="med"/>
                    </a:lnB>
                    <a:solidFill>
                      <a:srgbClr val="151C77"/>
                    </a:solidFill>
                  </a:tcPr>
                </a:tc>
                <a:tc>
                  <a:txBody>
                    <a:bodyPr/>
                    <a:lstStyle/>
                    <a:p>
                      <a:pPr algn="ctr"/>
                      <a:r>
                        <a:rPr lang="en-US" sz="1200" b="1" dirty="0">
                          <a:solidFill>
                            <a:schemeClr val="bg1"/>
                          </a:solidFill>
                          <a:latin typeface="+mj-lt"/>
                          <a:ea typeface="Verdana" panose="020B0604030504040204" pitchFamily="34" charset="0"/>
                        </a:rPr>
                        <a:t>Impact</a:t>
                      </a:r>
                    </a:p>
                  </a:txBody>
                  <a:tcPr>
                    <a:lnB w="12700" cap="flat" cmpd="sng" algn="ctr">
                      <a:solidFill>
                        <a:schemeClr val="tx1"/>
                      </a:solidFill>
                      <a:prstDash val="solid"/>
                      <a:round/>
                      <a:headEnd type="none" w="med" len="med"/>
                      <a:tailEnd type="none" w="med" len="med"/>
                    </a:lnB>
                    <a:solidFill>
                      <a:srgbClr val="151C77"/>
                    </a:solidFill>
                  </a:tcPr>
                </a:tc>
                <a:extLst>
                  <a:ext uri="{0D108BD9-81ED-4DB2-BD59-A6C34878D82A}">
                    <a16:rowId xmlns:a16="http://schemas.microsoft.com/office/drawing/2014/main" val="419410782"/>
                  </a:ext>
                </a:extLst>
              </a:tr>
              <a:tr h="793129">
                <a:tc>
                  <a:txBody>
                    <a:bodyPr/>
                    <a:lstStyle/>
                    <a:p>
                      <a:r>
                        <a:rPr lang="en-US" sz="1100" b="1" kern="1200" baseline="0" dirty="0">
                          <a:solidFill>
                            <a:schemeClr val="tx1"/>
                          </a:solidFill>
                          <a:latin typeface="+mj-lt"/>
                          <a:ea typeface="Verdana" panose="020B0604030504040204" pitchFamily="34" charset="0"/>
                          <a:cs typeface="+mn-cs"/>
                        </a:rPr>
                        <a:t>Misc Pay Automation Suite (Invoices, Mord Creation, Receiving Reports, Supplier Verification, Claim Data)</a:t>
                      </a: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lgn="l" defTabSz="914400" rtl="0" eaLnBrk="1" fontAlgn="ctr" latinLnBrk="0" hangingPunct="1">
                        <a:buFont typeface="Arial" panose="020B0604020202020204" pitchFamily="34" charset="0"/>
                        <a:buNone/>
                      </a:pPr>
                      <a:r>
                        <a:rPr lang="en-US" sz="1100" dirty="0"/>
                        <a:t>The miscellaneous pay bar fees suite of automations are designed to work together to track FLPE Reimbursements for Bar fees through the entire miscellaneous pay process. The automations perform the following steps within the process: intake of voucher data, Supplier verification, MORD creation, Receipt Creation, creating invoices in DEAMS as well as notifying the DAO that the payment is ready for review.</a:t>
                      </a:r>
                      <a:endParaRPr lang="en-US" sz="1100" b="0" i="0" u="none" strike="noStrike" kern="1200" dirty="0">
                        <a:solidFill>
                          <a:srgbClr val="000000"/>
                        </a:solidFill>
                        <a:effectLst/>
                        <a:latin typeface="Arial (Headings)"/>
                        <a:ea typeface="+mn-ea"/>
                        <a:cs typeface="+mn-cs"/>
                      </a:endParaRP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Impacting timely reimbursement of 1200+ JAG personnel </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70% improvement in process time </a:t>
                      </a:r>
                    </a:p>
                  </a:txBody>
                  <a:tcPr marL="54096" marR="54096" marT="27048" marB="27048">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26909"/>
                  </a:ext>
                </a:extLst>
              </a:tr>
              <a:tr h="510865">
                <a:tc>
                  <a:txBody>
                    <a:bodyPr/>
                    <a:lstStyle/>
                    <a:p>
                      <a:r>
                        <a:rPr lang="en-US" sz="1100" b="1" dirty="0">
                          <a:latin typeface="+mj-lt"/>
                          <a:ea typeface="Verdana" panose="020B0604030504040204" pitchFamily="34" charset="0"/>
                        </a:rPr>
                        <a:t>ATAAPS</a:t>
                      </a:r>
                      <a:r>
                        <a:rPr lang="en-US" sz="1100" b="1" baseline="0" dirty="0">
                          <a:latin typeface="+mj-lt"/>
                          <a:ea typeface="Verdana" panose="020B0604030504040204" pitchFamily="34" charset="0"/>
                        </a:rPr>
                        <a:t> Uncertified Timecards</a:t>
                      </a:r>
                      <a:endParaRPr lang="en-US" sz="1100" b="1" dirty="0">
                        <a:latin typeface="+mj-lt"/>
                        <a:ea typeface="Verdana" panose="020B0604030504040204" pitchFamily="34" charset="0"/>
                      </a:endParaRP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l" fontAlgn="ctr"/>
                      <a:r>
                        <a:rPr lang="en-US" sz="1100" b="0" i="0" u="none" strike="noStrike" dirty="0">
                          <a:solidFill>
                            <a:srgbClr val="000000"/>
                          </a:solidFill>
                          <a:effectLst/>
                          <a:latin typeface="Arial (Headings)"/>
                        </a:rPr>
                        <a:t>Automation that pulls the uncertified and retro uncertified time reports and certifier listings from ATAAPS prior to every pay period payroll run and generates an email to certifier for their action. Repeats process several times as payroll run approaches. </a:t>
                      </a:r>
                    </a:p>
                  </a:txBody>
                  <a:tcPr marL="9525" marR="9525" marT="9525" marB="0">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Automatic data pull and email generation for Certifying Officials</a:t>
                      </a: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225872"/>
                  </a:ext>
                </a:extLst>
              </a:tr>
              <a:tr h="549817">
                <a:tc>
                  <a:txBody>
                    <a:bodyPr/>
                    <a:lstStyle/>
                    <a:p>
                      <a:r>
                        <a:rPr lang="en-US" sz="1100" b="1" dirty="0">
                          <a:latin typeface="+mj-lt"/>
                          <a:ea typeface="Verdana" panose="020B0604030504040204" pitchFamily="34" charset="0"/>
                        </a:rPr>
                        <a:t>GTC Delinquency Reports</a:t>
                      </a: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100" b="0" dirty="0">
                          <a:latin typeface="+mj-lt"/>
                          <a:ea typeface="Verdana" panose="020B0604030504040204" pitchFamily="34" charset="0"/>
                        </a:rPr>
                        <a:t>Automation will pull, aggregate and create a visualization</a:t>
                      </a:r>
                      <a:r>
                        <a:rPr lang="en-US" sz="1100" b="0" baseline="0" dirty="0">
                          <a:latin typeface="+mj-lt"/>
                          <a:ea typeface="Verdana" panose="020B0604030504040204" pitchFamily="34" charset="0"/>
                        </a:rPr>
                        <a:t> of required monthly delinquency </a:t>
                      </a:r>
                      <a:r>
                        <a:rPr lang="en-US" sz="1100" b="0" dirty="0">
                          <a:latin typeface="+mj-lt"/>
                          <a:ea typeface="Verdana" panose="020B0604030504040204" pitchFamily="34" charset="0"/>
                        </a:rPr>
                        <a:t>data from CITI Bank</a:t>
                      </a: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Provides weekly visual status update to commanders on Delinquency status</a:t>
                      </a:r>
                    </a:p>
                  </a:txBody>
                  <a:tcPr marL="72128" marR="72128" marT="36064" marB="36064">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363202"/>
                  </a:ext>
                </a:extLst>
              </a:tr>
              <a:tr h="941061">
                <a:tc rowSpan="2">
                  <a:txBody>
                    <a:bodyPr/>
                    <a:lstStyle/>
                    <a:p>
                      <a:pPr marL="0" algn="l" defTabSz="914400" rtl="0" eaLnBrk="1" latinLnBrk="0" hangingPunct="1"/>
                      <a:r>
                        <a:rPr lang="en-US" sz="1200" b="1" kern="1200" dirty="0">
                          <a:solidFill>
                            <a:schemeClr val="tx1"/>
                          </a:solidFill>
                          <a:latin typeface="+mj-lt"/>
                          <a:ea typeface="Verdana" panose="020B0604030504040204" pitchFamily="34" charset="0"/>
                          <a:cs typeface="+mn-cs"/>
                        </a:rPr>
                        <a:t>Base Level Automations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j-lt"/>
                          <a:ea typeface="Verdana" panose="020B0604030504040204" pitchFamily="34" charset="0"/>
                        </a:rPr>
                        <a:t>Status of Funds: </a:t>
                      </a:r>
                      <a:r>
                        <a:rPr lang="en-US" sz="1200" b="0" dirty="0">
                          <a:latin typeface="+mj-lt"/>
                          <a:ea typeface="Verdana" panose="020B0604030504040204" pitchFamily="34" charset="0"/>
                        </a:rPr>
                        <a:t>Multiple status of funds automations exist for different bases depending on process differences. Access multiple systems such as CRIS, </a:t>
                      </a:r>
                      <a:r>
                        <a:rPr lang="en-US" sz="1200" b="0" dirty="0" err="1">
                          <a:latin typeface="+mj-lt"/>
                          <a:ea typeface="Verdana" panose="020B0604030504040204" pitchFamily="34" charset="0"/>
                        </a:rPr>
                        <a:t>Deams</a:t>
                      </a:r>
                      <a:r>
                        <a:rPr lang="en-US" sz="1200" b="0" dirty="0">
                          <a:latin typeface="+mj-lt"/>
                          <a:ea typeface="Verdana" panose="020B0604030504040204" pitchFamily="34" charset="0"/>
                        </a:rPr>
                        <a:t>, </a:t>
                      </a:r>
                      <a:r>
                        <a:rPr lang="en-US" sz="1200" b="0" dirty="0" err="1">
                          <a:latin typeface="+mj-lt"/>
                          <a:ea typeface="Verdana" panose="020B0604030504040204" pitchFamily="34" charset="0"/>
                        </a:rPr>
                        <a:t>Deams</a:t>
                      </a:r>
                      <a:r>
                        <a:rPr lang="en-US" sz="1200" b="0" dirty="0">
                          <a:latin typeface="+mj-lt"/>
                          <a:ea typeface="Verdana" panose="020B0604030504040204" pitchFamily="34" charset="0"/>
                        </a:rPr>
                        <a:t> NRT, Power BI, etc. Can be customized to unit requirements and Commander’s preference.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QOL improvement for members in the field</a:t>
                      </a:r>
                    </a:p>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Decreases amount of time it takes to provide information for Commanders</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39472308"/>
                  </a:ext>
                </a:extLst>
              </a:tr>
              <a:tr h="505072">
                <a:tc vMerge="1">
                  <a:txBody>
                    <a:bodyPr/>
                    <a:lstStyle/>
                    <a:p>
                      <a:endParaRPr lang="en-US" sz="1200" b="1" dirty="0">
                        <a:latin typeface="+mj-lt"/>
                        <a:ea typeface="Verdana" panose="020B060403050404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mj-lt"/>
                          <a:ea typeface="Verdana" panose="020B0604030504040204" pitchFamily="34" charset="0"/>
                        </a:rPr>
                        <a:t>Dependent Discrepancy Reports: </a:t>
                      </a:r>
                      <a:r>
                        <a:rPr lang="en-US" sz="1200" dirty="0"/>
                        <a:t>Automation resolves dependent discrepancies, therefore allowing the member to receive the correct amount of BAH. Using CSP instead of email will allow for technicians/supervisors/flight chiefs the ability to track statuses and engage with customers more frequently. It will also eliminate the single point of failure that most bases have, since everyone can see the status of a Dependent Discrepancy inquiry.</a:t>
                      </a:r>
                      <a:endParaRPr lang="en-US" sz="1200" b="0" kern="1200" dirty="0">
                        <a:solidFill>
                          <a:schemeClr val="tx1"/>
                        </a:solidFill>
                        <a:latin typeface="+mj-lt"/>
                        <a:ea typeface="Verdana" panose="020B0604030504040204" pitchFamily="34" charset="0"/>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Increasing efficiencies and delaying potential pay problems for members</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More transparent process going through CSP, directly to the member</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779265924"/>
                  </a:ext>
                </a:extLst>
              </a:tr>
            </a:tbl>
          </a:graphicData>
        </a:graphic>
      </p:graphicFrame>
    </p:spTree>
    <p:extLst>
      <p:ext uri="{BB962C8B-B14F-4D97-AF65-F5344CB8AC3E}">
        <p14:creationId xmlns:p14="http://schemas.microsoft.com/office/powerpoint/2010/main" val="1483405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Space Command and USSF Automation Efforts</a:t>
            </a:r>
          </a:p>
        </p:txBody>
      </p:sp>
      <p:sp>
        <p:nvSpPr>
          <p:cNvPr id="4" name="Slide Number Placeholder 3"/>
          <p:cNvSpPr>
            <a:spLocks noGrp="1"/>
          </p:cNvSpPr>
          <p:nvPr>
            <p:ph type="sldNum" sz="quarter" idx="12"/>
          </p:nvPr>
        </p:nvSpPr>
        <p:spPr/>
        <p:txBody>
          <a:bodyPr/>
          <a:lstStyle/>
          <a:p>
            <a:pPr>
              <a:defRPr/>
            </a:pPr>
            <a:fld id="{47256DB1-98A0-4C5B-B461-C003FBFE3B06}" type="slidenum">
              <a:rPr lang="en-US" altLang="en-US" smtClean="0"/>
              <a:pPr>
                <a:defRPr/>
              </a:pPr>
              <a:t>8</a:t>
            </a:fld>
            <a:endParaRPr lang="en-US" altLang="en-US">
              <a:solidFill>
                <a:schemeClr val="bg2"/>
              </a:solidFill>
            </a:endParaRPr>
          </a:p>
        </p:txBody>
      </p:sp>
      <p:graphicFrame>
        <p:nvGraphicFramePr>
          <p:cNvPr id="5" name="Table 4">
            <a:extLst>
              <a:ext uri="{FF2B5EF4-FFF2-40B4-BE49-F238E27FC236}">
                <a16:creationId xmlns:a16="http://schemas.microsoft.com/office/drawing/2014/main" id="{C33C4B72-CD53-4F5E-ABF1-0EC9F7097A8C}"/>
              </a:ext>
            </a:extLst>
          </p:cNvPr>
          <p:cNvGraphicFramePr>
            <a:graphicFrameLocks noGrp="1"/>
          </p:cNvGraphicFramePr>
          <p:nvPr>
            <p:extLst>
              <p:ext uri="{D42A27DB-BD31-4B8C-83A1-F6EECF244321}">
                <p14:modId xmlns:p14="http://schemas.microsoft.com/office/powerpoint/2010/main" val="4191348475"/>
              </p:ext>
            </p:extLst>
          </p:nvPr>
        </p:nvGraphicFramePr>
        <p:xfrm>
          <a:off x="150285" y="1498121"/>
          <a:ext cx="11887200" cy="4310398"/>
        </p:xfrm>
        <a:graphic>
          <a:graphicData uri="http://schemas.openxmlformats.org/drawingml/2006/table">
            <a:tbl>
              <a:tblPr firstRow="1" bandRow="1">
                <a:tableStyleId>{2D5ABB26-0587-4C30-8999-92F81FD0307C}</a:tableStyleId>
              </a:tblPr>
              <a:tblGrid>
                <a:gridCol w="2421465">
                  <a:extLst>
                    <a:ext uri="{9D8B030D-6E8A-4147-A177-3AD203B41FA5}">
                      <a16:colId xmlns:a16="http://schemas.microsoft.com/office/drawing/2014/main" val="3136835109"/>
                    </a:ext>
                  </a:extLst>
                </a:gridCol>
                <a:gridCol w="6183630">
                  <a:extLst>
                    <a:ext uri="{9D8B030D-6E8A-4147-A177-3AD203B41FA5}">
                      <a16:colId xmlns:a16="http://schemas.microsoft.com/office/drawing/2014/main" val="4251166560"/>
                    </a:ext>
                  </a:extLst>
                </a:gridCol>
                <a:gridCol w="3282105">
                  <a:extLst>
                    <a:ext uri="{9D8B030D-6E8A-4147-A177-3AD203B41FA5}">
                      <a16:colId xmlns:a16="http://schemas.microsoft.com/office/drawing/2014/main" val="4219014224"/>
                    </a:ext>
                  </a:extLst>
                </a:gridCol>
              </a:tblGrid>
              <a:tr h="260428">
                <a:tc>
                  <a:txBody>
                    <a:bodyPr/>
                    <a:lstStyle/>
                    <a:p>
                      <a:pPr algn="ctr"/>
                      <a:r>
                        <a:rPr lang="en-US" sz="1200" b="1" dirty="0">
                          <a:solidFill>
                            <a:schemeClr val="bg1"/>
                          </a:solidFill>
                          <a:latin typeface="+mj-lt"/>
                          <a:ea typeface="Verdana" panose="020B0604030504040204" pitchFamily="34" charset="0"/>
                        </a:rPr>
                        <a:t>Component</a:t>
                      </a:r>
                    </a:p>
                  </a:txBody>
                  <a:tcPr>
                    <a:lnB w="12700" cap="flat" cmpd="sng" algn="ctr">
                      <a:solidFill>
                        <a:schemeClr val="tx1"/>
                      </a:solidFill>
                      <a:prstDash val="solid"/>
                      <a:round/>
                      <a:headEnd type="none" w="med" len="med"/>
                      <a:tailEnd type="none" w="med" len="med"/>
                    </a:lnB>
                    <a:solidFill>
                      <a:srgbClr val="151C77"/>
                    </a:solidFill>
                  </a:tcPr>
                </a:tc>
                <a:tc>
                  <a:txBody>
                    <a:bodyPr/>
                    <a:lstStyle/>
                    <a:p>
                      <a:pPr algn="ctr"/>
                      <a:r>
                        <a:rPr lang="en-US" sz="1200" b="1" dirty="0">
                          <a:solidFill>
                            <a:schemeClr val="bg1"/>
                          </a:solidFill>
                          <a:latin typeface="+mj-lt"/>
                          <a:ea typeface="Verdana" panose="020B0604030504040204" pitchFamily="34" charset="0"/>
                        </a:rPr>
                        <a:t>Bot/Description</a:t>
                      </a:r>
                    </a:p>
                  </a:txBody>
                  <a:tcPr>
                    <a:lnB w="12700" cap="flat" cmpd="sng" algn="ctr">
                      <a:solidFill>
                        <a:schemeClr val="tx1"/>
                      </a:solidFill>
                      <a:prstDash val="solid"/>
                      <a:round/>
                      <a:headEnd type="none" w="med" len="med"/>
                      <a:tailEnd type="none" w="med" len="med"/>
                    </a:lnB>
                    <a:solidFill>
                      <a:srgbClr val="151C77"/>
                    </a:solidFill>
                  </a:tcPr>
                </a:tc>
                <a:tc>
                  <a:txBody>
                    <a:bodyPr/>
                    <a:lstStyle/>
                    <a:p>
                      <a:pPr algn="ctr"/>
                      <a:r>
                        <a:rPr lang="en-US" sz="1200" b="1" dirty="0">
                          <a:solidFill>
                            <a:schemeClr val="bg1"/>
                          </a:solidFill>
                          <a:latin typeface="+mj-lt"/>
                          <a:ea typeface="Verdana" panose="020B0604030504040204" pitchFamily="34" charset="0"/>
                        </a:rPr>
                        <a:t>Impact</a:t>
                      </a:r>
                    </a:p>
                  </a:txBody>
                  <a:tcPr>
                    <a:lnB w="12700" cap="flat" cmpd="sng" algn="ctr">
                      <a:solidFill>
                        <a:schemeClr val="tx1"/>
                      </a:solidFill>
                      <a:prstDash val="solid"/>
                      <a:round/>
                      <a:headEnd type="none" w="med" len="med"/>
                      <a:tailEnd type="none" w="med" len="med"/>
                    </a:lnB>
                    <a:solidFill>
                      <a:srgbClr val="151C77"/>
                    </a:solidFill>
                  </a:tcPr>
                </a:tc>
                <a:extLst>
                  <a:ext uri="{0D108BD9-81ED-4DB2-BD59-A6C34878D82A}">
                    <a16:rowId xmlns:a16="http://schemas.microsoft.com/office/drawing/2014/main" val="419410782"/>
                  </a:ext>
                </a:extLst>
              </a:tr>
              <a:tr h="1475757">
                <a:tc>
                  <a:txBody>
                    <a:bodyPr/>
                    <a:lstStyle/>
                    <a:p>
                      <a:r>
                        <a:rPr lang="en-US" sz="1200" b="1" baseline="0" dirty="0">
                          <a:latin typeface="+mj-lt"/>
                          <a:ea typeface="Verdana" panose="020B0604030504040204" pitchFamily="34" charset="0"/>
                        </a:rPr>
                        <a:t>Air Force Space Command</a:t>
                      </a:r>
                      <a:endParaRPr lang="en-US" sz="1200" b="1" dirty="0">
                        <a:latin typeface="+mj-lt"/>
                        <a:ea typeface="Verdana" panose="020B060403050404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j-lt"/>
                          <a:ea typeface="Verdana" panose="020B0604030504040204" pitchFamily="34" charset="0"/>
                        </a:rPr>
                        <a:t>Canceled</a:t>
                      </a:r>
                      <a:r>
                        <a:rPr lang="en-US" sz="1200" b="1" baseline="0" dirty="0">
                          <a:latin typeface="+mj-lt"/>
                          <a:ea typeface="Verdana" panose="020B0604030504040204" pitchFamily="34" charset="0"/>
                        </a:rPr>
                        <a:t> Year Contract Close Out</a:t>
                      </a:r>
                      <a:r>
                        <a:rPr lang="en-US" sz="1200" b="1" dirty="0">
                          <a:latin typeface="+mj-lt"/>
                          <a:ea typeface="Verdana" panose="020B0604030504040204" pitchFamily="34" charset="0"/>
                        </a:rPr>
                        <a:t>: </a:t>
                      </a:r>
                      <a:r>
                        <a:rPr lang="en-US" sz="1200" b="0" i="0" u="none" strike="noStrike" dirty="0" err="1">
                          <a:solidFill>
                            <a:srgbClr val="000000"/>
                          </a:solidFill>
                          <a:effectLst/>
                          <a:latin typeface="Arial (Headings)"/>
                        </a:rPr>
                        <a:t>SpOC</a:t>
                      </a:r>
                      <a:r>
                        <a:rPr lang="en-US" sz="1200" b="0" i="0" u="none" strike="noStrike" dirty="0">
                          <a:solidFill>
                            <a:srgbClr val="000000"/>
                          </a:solidFill>
                          <a:effectLst/>
                          <a:latin typeface="Arial (Headings)"/>
                        </a:rPr>
                        <a:t> effort to closeout cancelled year contracts. CRIS ODL output is used to validate cancelled year contracts with open obligations due to DFAS not processing upon submission of 1594 (Contract Completion Record). ODL contract info is queried in EDA for the 1594, and if found, the process owner will resubmit with cover letter and IAPS print (if applicable) to DFAS via EDM for final closeout actions</a:t>
                      </a:r>
                      <a:endParaRPr lang="en-US" sz="1200" kern="1200" dirty="0">
                        <a:solidFill>
                          <a:schemeClr val="tx1"/>
                        </a:solidFill>
                        <a:latin typeface="+mn-lt"/>
                        <a:ea typeface="+mn-ea"/>
                        <a:cs typeface="+mn-cs"/>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Over 800,000 contracts</a:t>
                      </a:r>
                      <a:endParaRPr lang="en-US" sz="1200" b="0" kern="1200" dirty="0">
                        <a:solidFill>
                          <a:schemeClr val="tx1"/>
                        </a:solidFill>
                        <a:latin typeface="+mj-lt"/>
                        <a:ea typeface="Verdana" panose="020B0604030504040204" pitchFamily="34" charset="0"/>
                        <a:cs typeface="+mn-cs"/>
                      </a:endParaRPr>
                    </a:p>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Estimated 173,333 automation hours</a:t>
                      </a:r>
                      <a:endParaRPr lang="en-US" sz="1200" b="1" dirty="0">
                        <a:latin typeface="+mj-lt"/>
                        <a:ea typeface="Verdana" panose="020B0604030504040204" pitchFamily="34" charset="0"/>
                      </a:endParaRP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61226909"/>
                  </a:ext>
                </a:extLst>
              </a:tr>
              <a:tr h="1005841">
                <a:tc rowSpan="2">
                  <a:txBody>
                    <a:bodyPr/>
                    <a:lstStyle/>
                    <a:p>
                      <a:pPr marL="0" algn="l" defTabSz="914400" rtl="0" eaLnBrk="1" latinLnBrk="0" hangingPunct="1"/>
                      <a:r>
                        <a:rPr lang="en-US" sz="1200" b="1" kern="1200" dirty="0">
                          <a:solidFill>
                            <a:schemeClr val="tx1"/>
                          </a:solidFill>
                          <a:latin typeface="+mj-lt"/>
                          <a:ea typeface="Verdana" panose="020B0604030504040204" pitchFamily="34" charset="0"/>
                          <a:cs typeface="+mn-cs"/>
                        </a:rPr>
                        <a:t>United States Space Force</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dirty="0">
                          <a:latin typeface="+mj-lt"/>
                          <a:ea typeface="Verdana" panose="020B0604030504040204" pitchFamily="34" charset="0"/>
                        </a:rPr>
                        <a:t>Aerospace </a:t>
                      </a:r>
                      <a:r>
                        <a:rPr lang="en-US" sz="1200" b="1" dirty="0" err="1">
                          <a:latin typeface="+mj-lt"/>
                          <a:ea typeface="Verdana" panose="020B0604030504040204" pitchFamily="34" charset="0"/>
                        </a:rPr>
                        <a:t>Reimbursables</a:t>
                      </a:r>
                      <a:r>
                        <a:rPr lang="en-US" sz="1200" b="1" dirty="0">
                          <a:latin typeface="+mj-lt"/>
                          <a:ea typeface="Verdana" panose="020B0604030504040204" pitchFamily="34" charset="0"/>
                        </a:rPr>
                        <a:t>: </a:t>
                      </a:r>
                      <a:r>
                        <a:rPr lang="en-US" sz="1200" b="0" dirty="0">
                          <a:latin typeface="+mj-lt"/>
                          <a:ea typeface="Verdana" panose="020B0604030504040204" pitchFamily="34" charset="0"/>
                        </a:rPr>
                        <a:t>An automation where SSC analyst receive MIPR 448 for goods/services to be performed from customer, they log details in Excel tracker and input into CCAR where 448-2 is created. 448-2 info is added to tracker, funds are validated and acceptance is returned to customer. Upon completion of work, Aerospace bills AF and 1080 generated for collection.</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184 Customers</a:t>
                      </a:r>
                    </a:p>
                    <a:p>
                      <a:pPr marL="285750" indent="-285750">
                        <a:buFont typeface="Arial" panose="020B0604020202020204" pitchFamily="34" charset="0"/>
                        <a:buChar char="•"/>
                      </a:pPr>
                      <a:r>
                        <a:rPr kumimoji="0" lang="en-US" sz="1200" b="1" i="0" u="none" strike="noStrike" kern="1200" cap="none" spc="0" normalizeH="0" baseline="0" dirty="0">
                          <a:ln>
                            <a:noFill/>
                          </a:ln>
                          <a:solidFill>
                            <a:srgbClr val="180A7E"/>
                          </a:solidFill>
                          <a:effectLst/>
                          <a:uLnTx/>
                          <a:uFillTx/>
                          <a:latin typeface="+mj-lt"/>
                          <a:ea typeface="+mn-ea"/>
                          <a:cs typeface="+mn-cs"/>
                        </a:rPr>
                        <a:t>Estimated 1,500 automation hours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0225872"/>
                  </a:ext>
                </a:extLst>
              </a:tr>
              <a:tr h="1475757">
                <a:tc vMerge="1">
                  <a:txBody>
                    <a:bodyPr/>
                    <a:lstStyle/>
                    <a:p>
                      <a:endParaRPr lang="en-US" sz="1200" b="1" dirty="0">
                        <a:latin typeface="+mj-lt"/>
                        <a:ea typeface="Verdana" panose="020B060403050404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200" b="1" dirty="0">
                          <a:latin typeface="+mj-lt"/>
                          <a:ea typeface="Verdana" panose="020B0604030504040204" pitchFamily="34" charset="0"/>
                        </a:rPr>
                        <a:t>Close-out bot: </a:t>
                      </a:r>
                      <a:r>
                        <a:rPr lang="en-US" sz="1200" b="0" kern="1200" dirty="0">
                          <a:solidFill>
                            <a:schemeClr val="tx1"/>
                          </a:solidFill>
                          <a:latin typeface="+mj-lt"/>
                          <a:ea typeface="Verdana" panose="020B0604030504040204" pitchFamily="34" charset="0"/>
                          <a:cs typeface="+mn-cs"/>
                        </a:rPr>
                        <a:t>Automation will access SAM.GOV KTR data, then auto-fill the DD 1593 and calculate the suspense/anticipated dates. Automation will then set an email timer notifying the Unit’s Responsible Official.</a:t>
                      </a:r>
                    </a:p>
                    <a:p>
                      <a:r>
                        <a:rPr lang="en-US" sz="1200" b="0" kern="1200" dirty="0">
                          <a:solidFill>
                            <a:schemeClr val="tx1"/>
                          </a:solidFill>
                          <a:latin typeface="+mj-lt"/>
                          <a:ea typeface="Verdana" panose="020B0604030504040204" pitchFamily="34" charset="0"/>
                          <a:cs typeface="+mn-cs"/>
                        </a:rPr>
                        <a:t>Upon receipt of the DD 1593 the automation sends DFAS an email requesting the final invoice and DD 1034, then will auto-fill the DD 1597 calculating the excess funds amount. Upon receipt of the DD 1597, the bot auto-fills the DD Form 1593, then sends it to the RA and CO for signatures.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dirty="0">
                        <a:solidFill>
                          <a:schemeClr val="tx1"/>
                        </a:solidFill>
                        <a:latin typeface="+mn-lt"/>
                        <a:ea typeface="Verdana" panose="020B0604030504040204" pitchFamily="34" charset="0"/>
                        <a:cs typeface="+mn-cs"/>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Increased throughput from 600 to 2000</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1" i="0" u="none" strike="noStrike" kern="1200" cap="none" spc="0" normalizeH="0" baseline="0" dirty="0">
                          <a:ln>
                            <a:noFill/>
                          </a:ln>
                          <a:solidFill>
                            <a:srgbClr val="180A7E"/>
                          </a:solidFill>
                          <a:effectLst/>
                          <a:uLnTx/>
                          <a:uFillTx/>
                          <a:latin typeface="+mj-lt"/>
                          <a:ea typeface="+mn-ea"/>
                          <a:cs typeface="+mn-cs"/>
                        </a:rPr>
                        <a:t>Estimated 15,800 automation hours</a:t>
                      </a:r>
                    </a:p>
                  </a:txBody>
                  <a:tcP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13363202"/>
                  </a:ext>
                </a:extLst>
              </a:tr>
            </a:tbl>
          </a:graphicData>
        </a:graphic>
      </p:graphicFrame>
    </p:spTree>
    <p:extLst>
      <p:ext uri="{BB962C8B-B14F-4D97-AF65-F5344CB8AC3E}">
        <p14:creationId xmlns:p14="http://schemas.microsoft.com/office/powerpoint/2010/main" val="183544599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IA?</a:t>
            </a:r>
          </a:p>
        </p:txBody>
      </p:sp>
      <p:sp>
        <p:nvSpPr>
          <p:cNvPr id="4" name="Footer Placeholder 3"/>
          <p:cNvSpPr>
            <a:spLocks noGrp="1"/>
          </p:cNvSpPr>
          <p:nvPr>
            <p:ph type="ftr" sz="quarter" idx="11"/>
          </p:nvPr>
        </p:nvSpPr>
        <p:spPr/>
        <p:txBody>
          <a:bodyPr/>
          <a:lstStyle/>
          <a:p>
            <a:r>
              <a:rPr lang="en-US"/>
              <a:t>Integrity – Service - Excellence</a:t>
            </a:r>
          </a:p>
        </p:txBody>
      </p:sp>
      <p:sp>
        <p:nvSpPr>
          <p:cNvPr id="5" name="Slide Number Placeholder 4"/>
          <p:cNvSpPr>
            <a:spLocks noGrp="1"/>
          </p:cNvSpPr>
          <p:nvPr>
            <p:ph type="sldNum" sz="quarter" idx="12"/>
          </p:nvPr>
        </p:nvSpPr>
        <p:spPr/>
        <p:txBody>
          <a:bodyPr/>
          <a:lstStyle/>
          <a:p>
            <a:fld id="{C1A15DF3-B9AF-4EC4-A69C-2370B628607D}" type="slidenum">
              <a:rPr lang="en-US" smtClean="0"/>
              <a:t>9</a:t>
            </a:fld>
            <a:endParaRPr lang="en-US"/>
          </a:p>
        </p:txBody>
      </p:sp>
      <p:sp>
        <p:nvSpPr>
          <p:cNvPr id="28" name="Rectangle 3">
            <a:extLst>
              <a:ext uri="{FF2B5EF4-FFF2-40B4-BE49-F238E27FC236}">
                <a16:creationId xmlns:a16="http://schemas.microsoft.com/office/drawing/2014/main" id="{B9FCD253-A22B-B53B-B282-2AF5189E0855}"/>
              </a:ext>
            </a:extLst>
          </p:cNvPr>
          <p:cNvSpPr txBox="1">
            <a:spLocks noChangeArrowheads="1"/>
          </p:cNvSpPr>
          <p:nvPr/>
        </p:nvSpPr>
        <p:spPr bwMode="auto">
          <a:xfrm>
            <a:off x="448124" y="1939838"/>
            <a:ext cx="7057184" cy="433732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285750" indent="-285750" algn="l" rtl="0" eaLnBrk="0" fontAlgn="base" hangingPunct="0">
              <a:spcBef>
                <a:spcPct val="50000"/>
              </a:spcBef>
              <a:spcAft>
                <a:spcPct val="0"/>
              </a:spcAft>
              <a:buClr>
                <a:srgbClr val="151C77"/>
              </a:buClr>
              <a:buSzPct val="80000"/>
              <a:buFont typeface="Wingdings" pitchFamily="2" charset="2"/>
              <a:buChar char="n"/>
              <a:defRPr sz="2800" b="1">
                <a:solidFill>
                  <a:schemeClr val="tx1"/>
                </a:solidFill>
                <a:latin typeface="+mn-lt"/>
                <a:ea typeface="+mn-ea"/>
                <a:cs typeface="+mn-cs"/>
              </a:defRPr>
            </a:lvl1pPr>
            <a:lvl2pPr marL="688975" indent="-282575" algn="l" rtl="0" eaLnBrk="0" fontAlgn="base" hangingPunct="0">
              <a:spcBef>
                <a:spcPct val="25000"/>
              </a:spcBef>
              <a:spcAft>
                <a:spcPct val="0"/>
              </a:spcAft>
              <a:buClr>
                <a:srgbClr val="151C77"/>
              </a:buClr>
              <a:buSzPct val="80000"/>
              <a:buFont typeface="Wingdings" pitchFamily="2" charset="2"/>
              <a:buChar char="n"/>
              <a:defRPr sz="2400" b="1">
                <a:solidFill>
                  <a:schemeClr val="tx1"/>
                </a:solidFill>
                <a:latin typeface="+mn-lt"/>
              </a:defRPr>
            </a:lvl2pPr>
            <a:lvl3pPr marL="1027113" indent="-223838" algn="l" rtl="0" eaLnBrk="0" fontAlgn="base" hangingPunct="0">
              <a:spcBef>
                <a:spcPct val="25000"/>
              </a:spcBef>
              <a:spcAft>
                <a:spcPct val="0"/>
              </a:spcAft>
              <a:buClr>
                <a:srgbClr val="151C77"/>
              </a:buClr>
              <a:buSzPct val="80000"/>
              <a:buFont typeface="Wingdings" pitchFamily="2" charset="2"/>
              <a:buChar char="n"/>
              <a:defRPr sz="2000" b="1">
                <a:solidFill>
                  <a:schemeClr val="tx1"/>
                </a:solidFill>
                <a:latin typeface="+mn-lt"/>
              </a:defRPr>
            </a:lvl3pPr>
            <a:lvl4pPr marL="1600200" indent="-228600" algn="l" rtl="0" eaLnBrk="0" fontAlgn="base" hangingPunct="0">
              <a:spcBef>
                <a:spcPct val="25000"/>
              </a:spcBef>
              <a:spcAft>
                <a:spcPct val="0"/>
              </a:spcAft>
              <a:buClr>
                <a:srgbClr val="151C77"/>
              </a:buClr>
              <a:buSzPct val="80000"/>
              <a:buFont typeface="Wingdings" pitchFamily="2" charset="2"/>
              <a:buChar char="n"/>
              <a:defRPr sz="1800" b="1">
                <a:solidFill>
                  <a:schemeClr val="tx1"/>
                </a:solidFill>
                <a:latin typeface="+mn-lt"/>
              </a:defRPr>
            </a:lvl4pPr>
            <a:lvl5pPr marL="20574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5pPr>
            <a:lvl6pPr marL="25146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6pPr>
            <a:lvl7pPr marL="29718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7pPr>
            <a:lvl8pPr marL="34290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8pPr>
            <a:lvl9pPr marL="3886200" indent="-228600" algn="l" rtl="0" eaLnBrk="0" fontAlgn="base" hangingPunct="0">
              <a:spcBef>
                <a:spcPct val="20000"/>
              </a:spcBef>
              <a:spcAft>
                <a:spcPct val="0"/>
              </a:spcAft>
              <a:buClr>
                <a:srgbClr val="003399"/>
              </a:buClr>
              <a:buSzPct val="80000"/>
              <a:buFont typeface="Wingdings" pitchFamily="2" charset="2"/>
              <a:buChar char="n"/>
              <a:defRPr sz="1800">
                <a:solidFill>
                  <a:schemeClr val="tx1"/>
                </a:solidFill>
                <a:latin typeface="+mn-lt"/>
              </a:defRPr>
            </a:lvl9pPr>
          </a:lstStyle>
          <a:p>
            <a:pPr marL="0" indent="0" defTabSz="914377">
              <a:spcAft>
                <a:spcPts val="600"/>
              </a:spcAft>
              <a:buNone/>
              <a:defRPr/>
            </a:pPr>
            <a:r>
              <a:rPr lang="en-US" sz="1600" b="0" dirty="0">
                <a:solidFill>
                  <a:srgbClr val="000000"/>
                </a:solidFill>
                <a:latin typeface="Arial"/>
              </a:rPr>
              <a:t>Intelligent Automation (IA) refers to the portfolio of automation technologies design to automate rules-based tasks of varying inputs and complexity. IA encompasses technologies such as Robotic Process Automation, Conversational AI, and Intelligent Optical Character Recognition</a:t>
            </a:r>
          </a:p>
          <a:p>
            <a:pPr marL="0" indent="0" eaLnBrk="1" hangingPunct="1">
              <a:lnSpc>
                <a:spcPct val="90000"/>
              </a:lnSpc>
              <a:spcBef>
                <a:spcPct val="0"/>
              </a:spcBef>
              <a:buNone/>
              <a:defRPr/>
            </a:pPr>
            <a:r>
              <a:rPr lang="en-US" sz="1800" i="1" u="sng" dirty="0">
                <a:solidFill>
                  <a:schemeClr val="tx2"/>
                </a:solidFill>
                <a:latin typeface="+mj-lt"/>
                <a:ea typeface="+mj-ea"/>
                <a:cs typeface="+mj-cs"/>
              </a:rPr>
              <a:t>IA at a Glance</a:t>
            </a:r>
          </a:p>
          <a:p>
            <a:pPr lvl="0">
              <a:buClr>
                <a:schemeClr val="tx2"/>
              </a:buClr>
              <a:buSzPct val="100000"/>
              <a:buFont typeface="Arial" panose="020B0604020202020204" pitchFamily="34" charset="0"/>
              <a:buChar char="•"/>
              <a:defRPr/>
            </a:pPr>
            <a:r>
              <a:rPr lang="en-US" sz="1500" b="0" dirty="0">
                <a:solidFill>
                  <a:srgbClr val="000000"/>
                </a:solidFill>
              </a:rPr>
              <a:t>Automation enables granular process analysis such as obtaining timing data and accuracy measurements</a:t>
            </a:r>
          </a:p>
          <a:p>
            <a:pPr lvl="0">
              <a:buClr>
                <a:schemeClr val="tx2"/>
              </a:buClr>
              <a:buSzPct val="100000"/>
              <a:buFont typeface="Arial" panose="020B0604020202020204" pitchFamily="34" charset="0"/>
              <a:buChar char="•"/>
              <a:defRPr/>
            </a:pPr>
            <a:r>
              <a:rPr lang="en-US" sz="1500" b="0" dirty="0">
                <a:solidFill>
                  <a:srgbClr val="000000"/>
                </a:solidFill>
              </a:rPr>
              <a:t>By reducing manual and repetitive tasks, staff time can be directed to higher value and more engaging activities</a:t>
            </a:r>
          </a:p>
          <a:p>
            <a:pPr>
              <a:buClr>
                <a:schemeClr val="tx2"/>
              </a:buClr>
              <a:buSzPct val="100000"/>
              <a:buFont typeface="Arial" panose="020B0604020202020204" pitchFamily="34" charset="0"/>
              <a:buChar char="•"/>
              <a:defRPr/>
            </a:pPr>
            <a:r>
              <a:rPr lang="en-US" sz="1500" b="0" dirty="0">
                <a:solidFill>
                  <a:srgbClr val="000000"/>
                </a:solidFill>
              </a:rPr>
              <a:t>Automations are built with minimal disruptions to core operations</a:t>
            </a:r>
          </a:p>
          <a:p>
            <a:pPr>
              <a:spcAft>
                <a:spcPts val="600"/>
              </a:spcAft>
              <a:buClr>
                <a:schemeClr val="tx2"/>
              </a:buClr>
              <a:buSzPct val="100000"/>
              <a:buFont typeface="Arial" panose="020B0604020202020204" pitchFamily="34" charset="0"/>
              <a:buChar char="•"/>
              <a:defRPr/>
            </a:pPr>
            <a:r>
              <a:rPr lang="en-US" sz="1500" b="0" dirty="0">
                <a:solidFill>
                  <a:srgbClr val="000000"/>
                </a:solidFill>
              </a:rPr>
              <a:t>Automations perform consistently, reducing data entry errors and allowing for logging of activity</a:t>
            </a:r>
          </a:p>
        </p:txBody>
      </p:sp>
      <p:sp>
        <p:nvSpPr>
          <p:cNvPr id="44" name="TextBox 43">
            <a:extLst>
              <a:ext uri="{FF2B5EF4-FFF2-40B4-BE49-F238E27FC236}">
                <a16:creationId xmlns:a16="http://schemas.microsoft.com/office/drawing/2014/main" id="{F8C4BFB4-A99A-899F-B65A-C8A6474F710A}"/>
              </a:ext>
            </a:extLst>
          </p:cNvPr>
          <p:cNvSpPr txBox="1"/>
          <p:nvPr/>
        </p:nvSpPr>
        <p:spPr>
          <a:xfrm>
            <a:off x="1213936" y="1257118"/>
            <a:ext cx="5764380" cy="1323439"/>
          </a:xfrm>
          <a:prstGeom prst="rect">
            <a:avLst/>
          </a:prstGeom>
          <a:noFill/>
        </p:spPr>
        <p:txBody>
          <a:bodyPr wrap="square" rtlCol="0">
            <a:spAutoFit/>
          </a:bodyPr>
          <a:lstStyle/>
          <a:p>
            <a:pPr algn="ctr" defTabSz="914377" eaLnBrk="0" fontAlgn="base" hangingPunct="0">
              <a:spcBef>
                <a:spcPct val="50000"/>
              </a:spcBef>
              <a:spcAft>
                <a:spcPct val="0"/>
              </a:spcAft>
              <a:buClr>
                <a:srgbClr val="151C77"/>
              </a:buClr>
              <a:buSzPct val="80000"/>
              <a:defRPr/>
            </a:pPr>
            <a:r>
              <a:rPr lang="en-US" sz="4000" b="1" dirty="0">
                <a:solidFill>
                  <a:srgbClr val="2E4986"/>
                </a:solidFill>
                <a:latin typeface="Arial"/>
              </a:rPr>
              <a:t>I</a:t>
            </a:r>
            <a:r>
              <a:rPr lang="en-US" sz="4000" dirty="0">
                <a:latin typeface="Arial"/>
              </a:rPr>
              <a:t>ntelligent</a:t>
            </a:r>
            <a:r>
              <a:rPr lang="en-US" sz="4000" b="1" dirty="0">
                <a:latin typeface="Arial"/>
              </a:rPr>
              <a:t> </a:t>
            </a:r>
            <a:r>
              <a:rPr lang="en-US" sz="4000" b="1" dirty="0">
                <a:solidFill>
                  <a:srgbClr val="2E4986"/>
                </a:solidFill>
                <a:latin typeface="Arial"/>
              </a:rPr>
              <a:t>A</a:t>
            </a:r>
            <a:r>
              <a:rPr lang="en-US" sz="4000" dirty="0">
                <a:latin typeface="Arial"/>
              </a:rPr>
              <a:t>utomation</a:t>
            </a:r>
          </a:p>
          <a:p>
            <a:endParaRPr lang="en-US" sz="4000" dirty="0"/>
          </a:p>
        </p:txBody>
      </p:sp>
      <p:sp>
        <p:nvSpPr>
          <p:cNvPr id="26" name="Rectangle 25">
            <a:extLst>
              <a:ext uri="{FF2B5EF4-FFF2-40B4-BE49-F238E27FC236}">
                <a16:creationId xmlns:a16="http://schemas.microsoft.com/office/drawing/2014/main" id="{DBD9E008-6304-4CBE-B902-1F671C7681C0}"/>
              </a:ext>
            </a:extLst>
          </p:cNvPr>
          <p:cNvSpPr/>
          <p:nvPr/>
        </p:nvSpPr>
        <p:spPr>
          <a:xfrm>
            <a:off x="8101236" y="1497517"/>
            <a:ext cx="3410712" cy="307777"/>
          </a:xfrm>
          <a:prstGeom prst="rect">
            <a:avLst/>
          </a:prstGeom>
        </p:spPr>
        <p:txBody>
          <a:bodyPr wrap="square" lIns="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sz="1400" b="0" i="0" u="none" strike="noStrike" kern="1200" spc="0" baseline="0">
                <a:solidFill>
                  <a:prstClr val="black">
                    <a:lumMod val="65000"/>
                    <a:lumOff val="35000"/>
                  </a:prstClr>
                </a:solidFill>
                <a:latin typeface="+mn-lt"/>
                <a:ea typeface="+mn-ea"/>
                <a:cs typeface="+mn-cs"/>
              </a:defRPr>
            </a:pPr>
            <a:r>
              <a:rPr kumimoji="0" lang="en-US" sz="1400" b="1" i="0" u="none" strike="noStrike" kern="1200" cap="small" spc="0" normalizeH="0" baseline="0" noProof="0" dirty="0">
                <a:ln>
                  <a:noFill/>
                </a:ln>
                <a:solidFill>
                  <a:srgbClr val="000000"/>
                </a:solidFill>
                <a:effectLst/>
                <a:uLnTx/>
                <a:uFillTx/>
                <a:latin typeface="Verdana"/>
                <a:ea typeface="+mn-ea"/>
                <a:cs typeface="+mn-cs"/>
              </a:rPr>
              <a:t>Intelligent Automation</a:t>
            </a:r>
            <a:endParaRPr kumimoji="0" lang="en-US" sz="1400" b="0" i="1" u="none" strike="noStrike" kern="1200" cap="small" spc="0" normalizeH="0" baseline="0" noProof="0" dirty="0">
              <a:ln>
                <a:noFill/>
              </a:ln>
              <a:solidFill>
                <a:srgbClr val="000000"/>
              </a:solidFill>
              <a:effectLst/>
              <a:uLnTx/>
              <a:uFillTx/>
              <a:latin typeface="Verdana"/>
              <a:ea typeface="+mn-ea"/>
              <a:cs typeface="+mn-cs"/>
            </a:endParaRPr>
          </a:p>
        </p:txBody>
      </p:sp>
      <p:cxnSp>
        <p:nvCxnSpPr>
          <p:cNvPr id="48" name="Straight Connector 47">
            <a:extLst>
              <a:ext uri="{FF2B5EF4-FFF2-40B4-BE49-F238E27FC236}">
                <a16:creationId xmlns:a16="http://schemas.microsoft.com/office/drawing/2014/main" id="{FF9AA9D7-7C2C-4B92-8198-A5536A26E9E3}"/>
              </a:ext>
            </a:extLst>
          </p:cNvPr>
          <p:cNvCxnSpPr>
            <a:cxnSpLocks/>
          </p:cNvCxnSpPr>
          <p:nvPr/>
        </p:nvCxnSpPr>
        <p:spPr>
          <a:xfrm>
            <a:off x="8493201" y="1783380"/>
            <a:ext cx="2743200" cy="0"/>
          </a:xfrm>
          <a:prstGeom prst="line">
            <a:avLst/>
          </a:prstGeom>
          <a:ln w="38100">
            <a:solidFill>
              <a:schemeClr val="accent1"/>
            </a:solidFill>
          </a:ln>
        </p:spPr>
        <p:style>
          <a:lnRef idx="1">
            <a:schemeClr val="accent1"/>
          </a:lnRef>
          <a:fillRef idx="0">
            <a:schemeClr val="accent1"/>
          </a:fillRef>
          <a:effectRef idx="0">
            <a:schemeClr val="accent1"/>
          </a:effectRef>
          <a:fontRef idx="minor">
            <a:schemeClr val="tx1"/>
          </a:fontRef>
        </p:style>
      </p:cxnSp>
      <p:sp>
        <p:nvSpPr>
          <p:cNvPr id="49" name="Rectangle 48">
            <a:extLst>
              <a:ext uri="{FF2B5EF4-FFF2-40B4-BE49-F238E27FC236}">
                <a16:creationId xmlns:a16="http://schemas.microsoft.com/office/drawing/2014/main" id="{644377AC-AAEB-4891-B61F-B5D331B39FBC}"/>
              </a:ext>
            </a:extLst>
          </p:cNvPr>
          <p:cNvSpPr/>
          <p:nvPr/>
        </p:nvSpPr>
        <p:spPr>
          <a:xfrm>
            <a:off x="8125865" y="1855094"/>
            <a:ext cx="3477871" cy="323165"/>
          </a:xfrm>
          <a:prstGeom prst="rect">
            <a:avLst/>
          </a:prstGeom>
        </p:spPr>
        <p:txBody>
          <a:bodyPr wrap="square" lIns="0" tIns="0" rIns="0" bIns="0">
            <a:spAutoFit/>
          </a:bodyPr>
          <a:lstStyle/>
          <a:p>
            <a:pPr marL="0" marR="0" lvl="0" indent="0" algn="ctr" defTabSz="914378" rtl="0" eaLnBrk="1" fontAlgn="auto" latinLnBrk="0" hangingPunct="1">
              <a:lnSpc>
                <a:spcPct val="100000"/>
              </a:lnSpc>
              <a:spcBef>
                <a:spcPts val="225"/>
              </a:spcBef>
              <a:spcAft>
                <a:spcPts val="0"/>
              </a:spcAft>
              <a:buClrTx/>
              <a:buSzPct val="100000"/>
              <a:buFontTx/>
              <a:buNone/>
              <a:tabLst/>
              <a:defRPr/>
            </a:pPr>
            <a:r>
              <a:rPr kumimoji="0" lang="en-US" sz="1050" b="0" i="1" u="none" strike="noStrike" kern="1200" cap="none" spc="0" normalizeH="0" baseline="0" noProof="0" dirty="0">
                <a:ln>
                  <a:noFill/>
                </a:ln>
                <a:solidFill>
                  <a:prstClr val="black"/>
                </a:solidFill>
                <a:effectLst/>
                <a:uLnTx/>
                <a:uFillTx/>
                <a:latin typeface="Open Sans"/>
                <a:ea typeface="+mn-ea"/>
                <a:cs typeface="+mn-cs"/>
              </a:rPr>
              <a:t>Automate non-routine tasks involving intuition, judgment, creativity, persuasion, or problem solving</a:t>
            </a:r>
          </a:p>
        </p:txBody>
      </p:sp>
      <p:sp>
        <p:nvSpPr>
          <p:cNvPr id="50" name="object 11">
            <a:extLst>
              <a:ext uri="{FF2B5EF4-FFF2-40B4-BE49-F238E27FC236}">
                <a16:creationId xmlns:a16="http://schemas.microsoft.com/office/drawing/2014/main" id="{EF8C2A15-4FDC-45EB-8F57-78F3601531A2}"/>
              </a:ext>
            </a:extLst>
          </p:cNvPr>
          <p:cNvSpPr/>
          <p:nvPr/>
        </p:nvSpPr>
        <p:spPr>
          <a:xfrm>
            <a:off x="8073909" y="4800019"/>
            <a:ext cx="3474720" cy="1304026"/>
          </a:xfrm>
          <a:custGeom>
            <a:avLst/>
            <a:gdLst/>
            <a:ahLst/>
            <a:cxnLst/>
            <a:rect l="l" t="t" r="r" b="b"/>
            <a:pathLst>
              <a:path w="2240279" h="1583689">
                <a:moveTo>
                  <a:pt x="2239784" y="0"/>
                </a:moveTo>
                <a:lnTo>
                  <a:pt x="2020404" y="43243"/>
                </a:lnTo>
                <a:lnTo>
                  <a:pt x="1801037" y="83947"/>
                </a:lnTo>
                <a:lnTo>
                  <a:pt x="1270279" y="170446"/>
                </a:lnTo>
                <a:lnTo>
                  <a:pt x="590905" y="269671"/>
                </a:lnTo>
                <a:lnTo>
                  <a:pt x="0" y="342176"/>
                </a:lnTo>
                <a:lnTo>
                  <a:pt x="0" y="1583690"/>
                </a:lnTo>
                <a:lnTo>
                  <a:pt x="2236254" y="1583690"/>
                </a:lnTo>
                <a:lnTo>
                  <a:pt x="2239784" y="0"/>
                </a:lnTo>
                <a:close/>
              </a:path>
            </a:pathLst>
          </a:custGeom>
          <a:solidFill>
            <a:schemeClr val="accent1">
              <a:lumMod val="40000"/>
              <a:lumOff val="60000"/>
            </a:schemeClr>
          </a:solidFill>
        </p:spPr>
        <p:txBody>
          <a:bodyPr wrap="square" lIns="0" tIns="0" rIns="0" bIns="0" rtlCol="0"/>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000000"/>
              </a:solidFill>
              <a:effectLst/>
              <a:uLnTx/>
              <a:uFillTx/>
              <a:latin typeface="Open Sans"/>
              <a:ea typeface="+mn-ea"/>
              <a:cs typeface="+mn-cs"/>
            </a:endParaRPr>
          </a:p>
        </p:txBody>
      </p:sp>
      <p:cxnSp>
        <p:nvCxnSpPr>
          <p:cNvPr id="52" name="Straight Connector 51">
            <a:extLst>
              <a:ext uri="{FF2B5EF4-FFF2-40B4-BE49-F238E27FC236}">
                <a16:creationId xmlns:a16="http://schemas.microsoft.com/office/drawing/2014/main" id="{27F3E9CC-7BA3-4FF9-BFB0-CCC6B846E4B6}"/>
              </a:ext>
            </a:extLst>
          </p:cNvPr>
          <p:cNvCxnSpPr>
            <a:cxnSpLocks/>
          </p:cNvCxnSpPr>
          <p:nvPr/>
        </p:nvCxnSpPr>
        <p:spPr>
          <a:xfrm>
            <a:off x="9777113" y="4401660"/>
            <a:ext cx="1633" cy="548079"/>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7ABDB0C7-25D1-47FE-AE1A-E2576647F2AC}"/>
              </a:ext>
            </a:extLst>
          </p:cNvPr>
          <p:cNvCxnSpPr>
            <a:cxnSpLocks/>
          </p:cNvCxnSpPr>
          <p:nvPr/>
        </p:nvCxnSpPr>
        <p:spPr>
          <a:xfrm flipH="1">
            <a:off x="8538128" y="4246953"/>
            <a:ext cx="2370" cy="822960"/>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4" name="TextBox 53">
            <a:extLst>
              <a:ext uri="{FF2B5EF4-FFF2-40B4-BE49-F238E27FC236}">
                <a16:creationId xmlns:a16="http://schemas.microsoft.com/office/drawing/2014/main" id="{C41CA48F-8336-49C7-BA51-5BD5981E77CB}"/>
              </a:ext>
            </a:extLst>
          </p:cNvPr>
          <p:cNvSpPr txBox="1"/>
          <p:nvPr/>
        </p:nvSpPr>
        <p:spPr>
          <a:xfrm>
            <a:off x="8142487" y="3960533"/>
            <a:ext cx="843341" cy="246221"/>
          </a:xfrm>
          <a:prstGeom prst="rect">
            <a:avLst/>
          </a:prstGeom>
          <a:noFill/>
        </p:spPr>
        <p:txBody>
          <a:bodyPr wrap="square" lIns="0" tIns="0" rIns="0" bIns="0" rtlCol="0">
            <a:spAutoFit/>
          </a:bodyPr>
          <a:lstStyle/>
          <a:p>
            <a:pPr marL="0" marR="0" lvl="0" indent="0" algn="ctr" defTabSz="914378" rtl="0" eaLnBrk="1" fontAlgn="auto" latinLnBrk="0" hangingPunct="1">
              <a:lnSpc>
                <a:spcPct val="100000"/>
              </a:lnSpc>
              <a:spcBef>
                <a:spcPts val="338"/>
              </a:spcBef>
              <a:spcAft>
                <a:spcPts val="0"/>
              </a:spcAft>
              <a:buClrTx/>
              <a:buSzPct val="100000"/>
              <a:buFontTx/>
              <a:buNone/>
              <a:tabLst/>
              <a:defRPr/>
            </a:pPr>
            <a:r>
              <a:rPr kumimoji="0" lang="en-US" sz="800" b="0" i="0" u="none" strike="noStrike" kern="1200" cap="none" spc="0" normalizeH="0" baseline="0" noProof="0">
                <a:ln>
                  <a:noFill/>
                </a:ln>
                <a:solidFill>
                  <a:prstClr val="black"/>
                </a:solidFill>
                <a:effectLst/>
                <a:uLnTx/>
                <a:uFillTx/>
                <a:latin typeface="Open Sans"/>
                <a:ea typeface="+mn-ea"/>
                <a:cs typeface="+mn-cs"/>
              </a:rPr>
              <a:t>Deep</a:t>
            </a:r>
            <a:br>
              <a:rPr kumimoji="0" lang="en-US" sz="800" b="0" i="0" u="none" strike="noStrike" kern="1200" cap="none" spc="0" normalizeH="0" baseline="0" noProof="0">
                <a:ln>
                  <a:noFill/>
                </a:ln>
                <a:solidFill>
                  <a:prstClr val="black"/>
                </a:solidFill>
                <a:effectLst/>
                <a:uLnTx/>
                <a:uFillTx/>
                <a:latin typeface="Open Sans"/>
                <a:ea typeface="+mn-ea"/>
                <a:cs typeface="+mn-cs"/>
              </a:rPr>
            </a:br>
            <a:r>
              <a:rPr kumimoji="0" lang="en-US" sz="800" b="0" i="0" u="none" strike="noStrike" kern="1200" cap="none" spc="0" normalizeH="0" baseline="0" noProof="0">
                <a:ln>
                  <a:noFill/>
                </a:ln>
                <a:solidFill>
                  <a:prstClr val="black"/>
                </a:solidFill>
                <a:effectLst/>
                <a:uLnTx/>
                <a:uFillTx/>
                <a:latin typeface="Open Sans"/>
                <a:ea typeface="+mn-ea"/>
                <a:cs typeface="+mn-cs"/>
              </a:rPr>
              <a:t>Learning</a:t>
            </a:r>
          </a:p>
        </p:txBody>
      </p:sp>
      <p:cxnSp>
        <p:nvCxnSpPr>
          <p:cNvPr id="55" name="Straight Connector 54">
            <a:extLst>
              <a:ext uri="{FF2B5EF4-FFF2-40B4-BE49-F238E27FC236}">
                <a16:creationId xmlns:a16="http://schemas.microsoft.com/office/drawing/2014/main" id="{DC81CEFE-676A-428C-A719-A028F13832C2}"/>
              </a:ext>
            </a:extLst>
          </p:cNvPr>
          <p:cNvCxnSpPr>
            <a:cxnSpLocks/>
          </p:cNvCxnSpPr>
          <p:nvPr/>
        </p:nvCxnSpPr>
        <p:spPr>
          <a:xfrm>
            <a:off x="11013247" y="4562462"/>
            <a:ext cx="2" cy="294175"/>
          </a:xfrm>
          <a:prstGeom prst="line">
            <a:avLst/>
          </a:prstGeom>
          <a:ln>
            <a:solidFill>
              <a:schemeClr val="tx1"/>
            </a:solidFill>
            <a:tailEnd type="oval"/>
          </a:ln>
        </p:spPr>
        <p:style>
          <a:lnRef idx="1">
            <a:schemeClr val="accent1"/>
          </a:lnRef>
          <a:fillRef idx="0">
            <a:schemeClr val="accent1"/>
          </a:fillRef>
          <a:effectRef idx="0">
            <a:schemeClr val="accent1"/>
          </a:effectRef>
          <a:fontRef idx="minor">
            <a:schemeClr val="tx1"/>
          </a:fontRef>
        </p:style>
      </p:cxnSp>
      <p:sp>
        <p:nvSpPr>
          <p:cNvPr id="56" name="TextBox 55">
            <a:extLst>
              <a:ext uri="{FF2B5EF4-FFF2-40B4-BE49-F238E27FC236}">
                <a16:creationId xmlns:a16="http://schemas.microsoft.com/office/drawing/2014/main" id="{228633FE-D98E-4595-8A2D-FBC16ACB8B13}"/>
              </a:ext>
            </a:extLst>
          </p:cNvPr>
          <p:cNvSpPr txBox="1"/>
          <p:nvPr/>
        </p:nvSpPr>
        <p:spPr>
          <a:xfrm>
            <a:off x="10738201" y="4271029"/>
            <a:ext cx="566257" cy="246221"/>
          </a:xfrm>
          <a:prstGeom prst="rect">
            <a:avLst/>
          </a:prstGeom>
          <a:noFill/>
        </p:spPr>
        <p:txBody>
          <a:bodyPr wrap="square" lIns="0" tIns="0" rIns="0" bIns="0" rtlCol="0">
            <a:spAutoFit/>
          </a:bodyPr>
          <a:lstStyle/>
          <a:p>
            <a:pPr marL="0" marR="0" lvl="0" indent="0" algn="ctr" defTabSz="914378" rtl="0" eaLnBrk="1" fontAlgn="auto" latinLnBrk="0" hangingPunct="1">
              <a:lnSpc>
                <a:spcPct val="100000"/>
              </a:lnSpc>
              <a:spcBef>
                <a:spcPts val="338"/>
              </a:spcBef>
              <a:spcAft>
                <a:spcPts val="0"/>
              </a:spcAft>
              <a:buClrTx/>
              <a:buSzPct val="100000"/>
              <a:buFontTx/>
              <a:buNone/>
              <a:tabLst/>
              <a:defRPr/>
            </a:pPr>
            <a:r>
              <a:rPr kumimoji="0" lang="en-US" sz="800" b="0" i="0" u="none" strike="noStrike" kern="1200" cap="none" spc="0" normalizeH="0" baseline="0" noProof="0">
                <a:ln>
                  <a:noFill/>
                </a:ln>
                <a:solidFill>
                  <a:prstClr val="black"/>
                </a:solidFill>
                <a:effectLst/>
                <a:uLnTx/>
                <a:uFillTx/>
                <a:latin typeface="Open Sans"/>
                <a:ea typeface="+mn-ea"/>
                <a:cs typeface="+mn-cs"/>
              </a:rPr>
              <a:t>Affective </a:t>
            </a:r>
            <a:br>
              <a:rPr kumimoji="0" lang="en-US" sz="800" b="0" i="0" u="none" strike="noStrike" kern="1200" cap="none" spc="0" normalizeH="0" baseline="0" noProof="0">
                <a:ln>
                  <a:noFill/>
                </a:ln>
                <a:solidFill>
                  <a:prstClr val="black"/>
                </a:solidFill>
                <a:effectLst/>
                <a:uLnTx/>
                <a:uFillTx/>
                <a:latin typeface="Open Sans"/>
                <a:ea typeface="+mn-ea"/>
                <a:cs typeface="+mn-cs"/>
              </a:rPr>
            </a:br>
            <a:r>
              <a:rPr kumimoji="0" lang="en-US" sz="800" b="0" i="0" u="none" strike="noStrike" kern="1200" cap="none" spc="0" normalizeH="0" baseline="0" noProof="0">
                <a:ln>
                  <a:noFill/>
                </a:ln>
                <a:solidFill>
                  <a:prstClr val="black"/>
                </a:solidFill>
                <a:effectLst/>
                <a:uLnTx/>
                <a:uFillTx/>
                <a:latin typeface="Open Sans"/>
                <a:ea typeface="+mn-ea"/>
                <a:cs typeface="+mn-cs"/>
              </a:rPr>
              <a:t>Computing</a:t>
            </a:r>
          </a:p>
        </p:txBody>
      </p:sp>
      <p:sp>
        <p:nvSpPr>
          <p:cNvPr id="67" name="TextBox 66">
            <a:extLst>
              <a:ext uri="{FF2B5EF4-FFF2-40B4-BE49-F238E27FC236}">
                <a16:creationId xmlns:a16="http://schemas.microsoft.com/office/drawing/2014/main" id="{24D60D5A-7647-4E09-9F3B-2D447D758264}"/>
              </a:ext>
            </a:extLst>
          </p:cNvPr>
          <p:cNvSpPr txBox="1"/>
          <p:nvPr/>
        </p:nvSpPr>
        <p:spPr>
          <a:xfrm>
            <a:off x="9329730" y="4119311"/>
            <a:ext cx="843341" cy="246221"/>
          </a:xfrm>
          <a:prstGeom prst="rect">
            <a:avLst/>
          </a:prstGeom>
          <a:noFill/>
        </p:spPr>
        <p:txBody>
          <a:bodyPr wrap="square" lIns="0" tIns="0" rIns="0" bIns="0" rtlCol="0">
            <a:spAutoFit/>
          </a:bodyPr>
          <a:lstStyle/>
          <a:p>
            <a:pPr marL="0" marR="0" lvl="0" indent="0" algn="ctr" defTabSz="914378" rtl="0" eaLnBrk="1" fontAlgn="auto" latinLnBrk="0" hangingPunct="1">
              <a:lnSpc>
                <a:spcPct val="100000"/>
              </a:lnSpc>
              <a:spcBef>
                <a:spcPts val="338"/>
              </a:spcBef>
              <a:spcAft>
                <a:spcPts val="0"/>
              </a:spcAft>
              <a:buClrTx/>
              <a:buSzPct val="100000"/>
              <a:buFontTx/>
              <a:buNone/>
              <a:tabLst/>
              <a:defRPr/>
            </a:pPr>
            <a:r>
              <a:rPr kumimoji="0" lang="en-US" sz="800" b="0" i="0" u="none" strike="noStrike" kern="1200" cap="none" spc="0" normalizeH="0" baseline="0" noProof="0" dirty="0">
                <a:ln>
                  <a:noFill/>
                </a:ln>
                <a:solidFill>
                  <a:prstClr val="black"/>
                </a:solidFill>
                <a:effectLst/>
                <a:uLnTx/>
                <a:uFillTx/>
                <a:latin typeface="Open Sans"/>
                <a:ea typeface="+mn-ea"/>
                <a:cs typeface="+mn-cs"/>
              </a:rPr>
              <a:t>Autonomous Operations</a:t>
            </a:r>
          </a:p>
        </p:txBody>
      </p:sp>
      <p:sp>
        <p:nvSpPr>
          <p:cNvPr id="69" name="Rectangle 68">
            <a:extLst>
              <a:ext uri="{FF2B5EF4-FFF2-40B4-BE49-F238E27FC236}">
                <a16:creationId xmlns:a16="http://schemas.microsoft.com/office/drawing/2014/main" id="{FF7F6FBA-54AC-4578-BFDF-4B704D1D0F87}"/>
              </a:ext>
            </a:extLst>
          </p:cNvPr>
          <p:cNvSpPr/>
          <p:nvPr/>
        </p:nvSpPr>
        <p:spPr bwMode="gray">
          <a:xfrm>
            <a:off x="8123682" y="2545423"/>
            <a:ext cx="3310128" cy="969264"/>
          </a:xfrm>
          <a:prstGeom prst="rect">
            <a:avLst/>
          </a:prstGeom>
          <a:solidFill>
            <a:schemeClr val="bg1">
              <a:lumMod val="95000"/>
            </a:schemeClr>
          </a:solidFill>
          <a:ln w="3175" algn="ctr">
            <a:solidFill>
              <a:schemeClr val="bg1">
                <a:lumMod val="65000"/>
              </a:schemeClr>
            </a:solidFill>
            <a:miter lim="800000"/>
            <a:headEnd/>
            <a:tailEnd/>
          </a:ln>
        </p:spPr>
        <p:txBody>
          <a:bodyPr wrap="square" lIns="66675" tIns="66675" rIns="66675" bIns="66675" rtlCol="0" anchor="ctr"/>
          <a:lstStyle/>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Data input and </a:t>
            </a:r>
            <a:r>
              <a:rPr kumimoji="0" lang="en-US" sz="1000" b="1" i="0" u="none" strike="noStrike" kern="1200" cap="none" spc="0" normalizeH="0" baseline="0" noProof="0">
                <a:ln>
                  <a:noFill/>
                </a:ln>
                <a:solidFill>
                  <a:prstClr val="black"/>
                </a:solidFill>
                <a:effectLst/>
                <a:uLnTx/>
                <a:uFillTx/>
                <a:latin typeface="Open Sans"/>
                <a:ea typeface="+mn-ea"/>
                <a:cs typeface="+mn-cs"/>
              </a:rPr>
              <a:t>output in any format</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Open Sans"/>
                <a:ea typeface="+mn-ea"/>
                <a:cs typeface="+mn-cs"/>
              </a:rPr>
              <a:t>Pattern recognition </a:t>
            </a:r>
            <a:r>
              <a:rPr kumimoji="0" lang="en-US" sz="1000" b="0" i="0" u="none" strike="noStrike" kern="1200" cap="none" spc="0" normalizeH="0" baseline="0" noProof="0">
                <a:ln>
                  <a:noFill/>
                </a:ln>
                <a:solidFill>
                  <a:prstClr val="black"/>
                </a:solidFill>
                <a:effectLst/>
                <a:uLnTx/>
                <a:uFillTx/>
                <a:latin typeface="Open Sans"/>
                <a:ea typeface="+mn-ea"/>
                <a:cs typeface="+mn-cs"/>
              </a:rPr>
              <a:t>within unstructured data</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1" i="0" u="none" strike="noStrike" kern="1200" cap="none" spc="0" normalizeH="0" baseline="0" noProof="0">
                <a:ln>
                  <a:noFill/>
                </a:ln>
                <a:solidFill>
                  <a:prstClr val="black"/>
                </a:solidFill>
                <a:effectLst/>
                <a:uLnTx/>
                <a:uFillTx/>
                <a:latin typeface="Open Sans"/>
                <a:ea typeface="+mn-ea"/>
                <a:cs typeface="+mn-cs"/>
              </a:rPr>
              <a:t>Replication of judgement</a:t>
            </a:r>
            <a:r>
              <a:rPr kumimoji="0" lang="en-US" sz="1000" b="0" i="0" u="none" strike="noStrike" kern="1200" cap="none" spc="0" normalizeH="0" baseline="0" noProof="0">
                <a:ln>
                  <a:noFill/>
                </a:ln>
                <a:solidFill>
                  <a:prstClr val="black"/>
                </a:solidFill>
                <a:effectLst/>
                <a:uLnTx/>
                <a:uFillTx/>
                <a:latin typeface="Open Sans"/>
                <a:ea typeface="+mn-ea"/>
                <a:cs typeface="+mn-cs"/>
              </a:rPr>
              <a:t>-based tasks</a:t>
            </a:r>
          </a:p>
          <a:p>
            <a:pPr marL="171450" marR="0" lvl="0" indent="-171450" algn="l" defTabSz="685800" rtl="0" eaLnBrk="1" fontAlgn="auto" latinLnBrk="0" hangingPunct="1">
              <a:lnSpc>
                <a:spcPct val="106000"/>
              </a:lnSpc>
              <a:spcBef>
                <a:spcPts val="0"/>
              </a:spcBef>
              <a:spcAft>
                <a:spcPts val="0"/>
              </a:spcAft>
              <a:buClrTx/>
              <a:buSzTx/>
              <a:buFont typeface="Arial" panose="020B0604020202020204" pitchFamily="34" charset="0"/>
              <a:buChar char="•"/>
              <a:tabLst/>
              <a:defRPr/>
            </a:pPr>
            <a:r>
              <a:rPr kumimoji="0" lang="en-US" sz="1000" b="0" i="0" u="none" strike="noStrike" kern="1200" cap="none" spc="0" normalizeH="0" baseline="0" noProof="0">
                <a:ln>
                  <a:noFill/>
                </a:ln>
                <a:solidFill>
                  <a:prstClr val="black"/>
                </a:solidFill>
                <a:effectLst/>
                <a:uLnTx/>
                <a:uFillTx/>
                <a:latin typeface="Open Sans"/>
                <a:ea typeface="+mn-ea"/>
                <a:cs typeface="+mn-cs"/>
              </a:rPr>
              <a:t>Basic learning capabilities for </a:t>
            </a:r>
            <a:r>
              <a:rPr kumimoji="0" lang="en-US" sz="1000" b="1" i="0" u="none" strike="noStrike" kern="1200" cap="none" spc="0" normalizeH="0" baseline="0" noProof="0">
                <a:ln>
                  <a:noFill/>
                </a:ln>
                <a:solidFill>
                  <a:prstClr val="black"/>
                </a:solidFill>
                <a:effectLst/>
                <a:uLnTx/>
                <a:uFillTx/>
                <a:latin typeface="Open Sans"/>
                <a:ea typeface="+mn-ea"/>
                <a:cs typeface="+mn-cs"/>
              </a:rPr>
              <a:t>continuous improvement</a:t>
            </a:r>
            <a:r>
              <a:rPr kumimoji="0" lang="en-US" sz="1000" b="0" i="0" u="none" strike="noStrike" kern="1200" cap="none" spc="0" normalizeH="0" baseline="0" noProof="0">
                <a:ln>
                  <a:noFill/>
                </a:ln>
                <a:solidFill>
                  <a:prstClr val="black"/>
                </a:solidFill>
                <a:effectLst/>
                <a:uLnTx/>
                <a:uFillTx/>
                <a:latin typeface="Open Sans"/>
                <a:ea typeface="+mn-ea"/>
                <a:cs typeface="+mn-cs"/>
              </a:rPr>
              <a:t> to quality and speed</a:t>
            </a:r>
          </a:p>
        </p:txBody>
      </p:sp>
    </p:spTree>
    <p:extLst>
      <p:ext uri="{BB962C8B-B14F-4D97-AF65-F5344CB8AC3E}">
        <p14:creationId xmlns:p14="http://schemas.microsoft.com/office/powerpoint/2010/main" val="3446726130"/>
      </p:ext>
    </p:extLst>
  </p:cSld>
  <p:clrMapOvr>
    <a:masterClrMapping/>
  </p:clrMapOvr>
</p:sld>
</file>

<file path=ppt/theme/theme1.xml><?xml version="1.0" encoding="utf-8"?>
<a:theme xmlns:a="http://schemas.openxmlformats.org/drawingml/2006/main" name="Office Theme">
  <a:themeElements>
    <a:clrScheme name="75 Anniversary">
      <a:dk1>
        <a:sysClr val="windowText" lastClr="000000"/>
      </a:dk1>
      <a:lt1>
        <a:sysClr val="window" lastClr="FFFFFF"/>
      </a:lt1>
      <a:dk2>
        <a:srgbClr val="2E4986"/>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ab 3 - Blank - Wide (75 Anniversary)" id="{0AFFB7A9-A3B2-45FB-B456-9482BBFD2383}" vid="{E37E787D-34EF-4CE8-B9D8-BEC68D8AAA0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TaxCatchAll xmlns="8ada98fd-f3c8-49a3-baa4-afbb9135b6b0" xsi:nil="true"/>
    <lcf76f155ced4ddcb4097134ff3c332f xmlns="da8e3d93-f22f-45d3-b4d6-c53bf041ea82">
      <Terms xmlns="http://schemas.microsoft.com/office/infopath/2007/PartnerControls"/>
    </lcf76f155ced4ddcb4097134ff3c332f>
    <_ip_UnifiedCompliancePolicyProperties xmlns="http://schemas.microsoft.com/sharepoint/v3"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E23D5AEAAEDDE44FAE05EA9982474B29" ma:contentTypeVersion="12" ma:contentTypeDescription="Create a new document." ma:contentTypeScope="" ma:versionID="dfdc06fa5d7b9c94409b4e11f9f7b207">
  <xsd:schema xmlns:xsd="http://www.w3.org/2001/XMLSchema" xmlns:xs="http://www.w3.org/2001/XMLSchema" xmlns:p="http://schemas.microsoft.com/office/2006/metadata/properties" xmlns:ns1="http://schemas.microsoft.com/sharepoint/v3" xmlns:ns2="da8e3d93-f22f-45d3-b4d6-c53bf041ea82" xmlns:ns3="8ada98fd-f3c8-49a3-baa4-afbb9135b6b0" targetNamespace="http://schemas.microsoft.com/office/2006/metadata/properties" ma:root="true" ma:fieldsID="9d8d710af61354a550f29089b89342e2" ns1:_="" ns2:_="" ns3:_="">
    <xsd:import namespace="http://schemas.microsoft.com/sharepoint/v3"/>
    <xsd:import namespace="da8e3d93-f22f-45d3-b4d6-c53bf041ea82"/>
    <xsd:import namespace="8ada98fd-f3c8-49a3-baa4-afbb9135b6b0"/>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6" nillable="true" ma:displayName="Unified Compliance Policy Properties" ma:hidden="true" ma:internalName="_ip_UnifiedCompliancePolicyProperties">
      <xsd:simpleType>
        <xsd:restriction base="dms:Note"/>
      </xsd:simpleType>
    </xsd:element>
    <xsd:element name="_ip_UnifiedCompliancePolicyUIAction" ma:index="17"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a8e3d93-f22f-45d3-b4d6-c53bf041ea82"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95476efd-2625-4ffb-b020-68dbe4abf389" ma:termSetId="09814cd3-568e-fe90-9814-8d621ff8fb84" ma:anchorId="fba54fb3-c3e1-fe81-a776-ca4b69148c4d" ma:open="true" ma:isKeyword="false">
      <xsd:complexType>
        <xsd:sequence>
          <xsd:element ref="pc:Terms" minOccurs="0" maxOccurs="1"/>
        </xsd:sequence>
      </xsd:complex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8" nillable="true" ma:displayName="MediaServiceDateTaken" ma:hidden="true" ma:indexed="true" ma:internalName="MediaServiceDateTaken"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ada98fd-f3c8-49a3-baa4-afbb9135b6b0"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315a7be2-62a8-4f10-9f7a-a1afeca1f23b}" ma:internalName="TaxCatchAll" ma:showField="CatchAllData" ma:web="8ada98fd-f3c8-49a3-baa4-afbb9135b6b0">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1B77137-C14E-485B-8342-6CC7F9345413}">
  <ds:schemaRefs>
    <ds:schemaRef ds:uri="5dd4a93f-cf8d-4eea-9f02-814f80105e55"/>
    <ds:schemaRef ds:uri="65daeb9c-08eb-4bd4-b485-7d5442605d2d"/>
    <ds:schemaRef ds:uri="8ada98fd-f3c8-49a3-baa4-afbb9135b6b0"/>
    <ds:schemaRef ds:uri="92a53808-80f2-4225-8aef-dbba45c29f52"/>
    <ds:schemaRef ds:uri="da8e3d93-f22f-45d3-b4d6-c53bf041ea82"/>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microsoft.com/sharepoint/v3"/>
    <ds:schemaRef ds:uri="http://schemas.openxmlformats.org/package/2006/metadata/core-properties"/>
    <ds:schemaRef ds:uri="http://www.w3.org/XML/1998/namespace"/>
  </ds:schemaRefs>
</ds:datastoreItem>
</file>

<file path=customXml/itemProps2.xml><?xml version="1.0" encoding="utf-8"?>
<ds:datastoreItem xmlns:ds="http://schemas.openxmlformats.org/officeDocument/2006/customXml" ds:itemID="{ECB794D0-C0BC-441B-985D-6AF405A91DA0}">
  <ds:schemaRefs>
    <ds:schemaRef ds:uri="8ada98fd-f3c8-49a3-baa4-afbb9135b6b0"/>
    <ds:schemaRef ds:uri="da8e3d93-f22f-45d3-b4d6-c53bf041ea82"/>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C98C47FD-E04D-4B2E-ABE9-80BC6C3D172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Tab 3 - Blank - Wide (75 Anniversary)</Template>
  <TotalTime>3825</TotalTime>
  <Words>2146</Words>
  <Application>Microsoft Office PowerPoint</Application>
  <PresentationFormat>Widescreen</PresentationFormat>
  <Paragraphs>274</Paragraphs>
  <Slides>14</Slides>
  <Notes>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14</vt:i4>
      </vt:variant>
    </vt:vector>
  </HeadingPairs>
  <TitlesOfParts>
    <vt:vector size="23" baseType="lpstr">
      <vt:lpstr>Arial</vt:lpstr>
      <vt:lpstr>Arial (Headings)</vt:lpstr>
      <vt:lpstr>Calibri</vt:lpstr>
      <vt:lpstr>Franklin Gothic Book</vt:lpstr>
      <vt:lpstr>Open Sans</vt:lpstr>
      <vt:lpstr>Symbol</vt:lpstr>
      <vt:lpstr>Verdana</vt:lpstr>
      <vt:lpstr>Wingdings</vt:lpstr>
      <vt:lpstr>Office Theme</vt:lpstr>
      <vt:lpstr>Robotic Process Automation</vt:lpstr>
      <vt:lpstr>Agenda</vt:lpstr>
      <vt:lpstr>AFFSO DMAS RPA Team</vt:lpstr>
      <vt:lpstr>DMAS RPA Journey</vt:lpstr>
      <vt:lpstr>PowerPoint Presentation</vt:lpstr>
      <vt:lpstr>Organizational Benefits of RPA</vt:lpstr>
      <vt:lpstr>Automation Examples</vt:lpstr>
      <vt:lpstr>Space Command and USSF Automation Efforts</vt:lpstr>
      <vt:lpstr>What is IA?</vt:lpstr>
      <vt:lpstr>PowerPoint Presentation</vt:lpstr>
      <vt:lpstr>PowerPoint Presentation</vt:lpstr>
      <vt:lpstr>Let’s Talk</vt:lpstr>
      <vt:lpstr>DEMO: DTS Permission Levels</vt:lpstr>
      <vt:lpstr>Q&amp;A</vt:lpstr>
    </vt:vector>
  </TitlesOfParts>
  <Company>U.S. Air Force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Slide</dc:title>
  <dc:creator>HOY, DEANNA J CTR US Air Force HAF SAF/FMEW</dc:creator>
  <dc:description>≈20 min</dc:description>
  <cp:lastModifiedBy>PADEN, JONATHAN R CIV USAF AFMC AFLCMC/WFF</cp:lastModifiedBy>
  <cp:revision>33</cp:revision>
  <dcterms:created xsi:type="dcterms:W3CDTF">2022-05-16T13:30:41Z</dcterms:created>
  <dcterms:modified xsi:type="dcterms:W3CDTF">2023-06-22T17:00:07Z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0x010100E23D5AEAAEDDE44FAE05EA9982474B29</vt:lpwstr>
  </property>
  <property fmtid="{D5CDD505-2E9C-101B-9397-08002B2CF9AE}" pid="3" name="MediaServiceImageTags">
    <vt:lpwstr/>
  </property>
  <property fmtid="{D5CDD505-2E9C-101B-9397-08002B2CF9AE}" pid="4" name="MSIP_Label_ea60d57e-af5b-4752-ac57-3e4f28ca11dc_Enabled">
    <vt:lpwstr>true</vt:lpwstr>
  </property>
  <property fmtid="{D5CDD505-2E9C-101B-9397-08002B2CF9AE}" pid="5" name="MSIP_Label_ea60d57e-af5b-4752-ac57-3e4f28ca11dc_SetDate">
    <vt:lpwstr>2023-02-27T18:02:37Z</vt:lpwstr>
  </property>
  <property fmtid="{D5CDD505-2E9C-101B-9397-08002B2CF9AE}" pid="6" name="MSIP_Label_ea60d57e-af5b-4752-ac57-3e4f28ca11dc_Method">
    <vt:lpwstr>Standard</vt:lpwstr>
  </property>
  <property fmtid="{D5CDD505-2E9C-101B-9397-08002B2CF9AE}" pid="7" name="MSIP_Label_ea60d57e-af5b-4752-ac57-3e4f28ca11dc_Name">
    <vt:lpwstr>ea60d57e-af5b-4752-ac57-3e4f28ca11dc</vt:lpwstr>
  </property>
  <property fmtid="{D5CDD505-2E9C-101B-9397-08002B2CF9AE}" pid="8" name="MSIP_Label_ea60d57e-af5b-4752-ac57-3e4f28ca11dc_SiteId">
    <vt:lpwstr>36da45f1-dd2c-4d1f-af13-5abe46b99921</vt:lpwstr>
  </property>
  <property fmtid="{D5CDD505-2E9C-101B-9397-08002B2CF9AE}" pid="9" name="MSIP_Label_ea60d57e-af5b-4752-ac57-3e4f28ca11dc_ActionId">
    <vt:lpwstr>c883213f-70aa-4d4c-ae7f-d54f1f50985c</vt:lpwstr>
  </property>
  <property fmtid="{D5CDD505-2E9C-101B-9397-08002B2CF9AE}" pid="10" name="MSIP_Label_ea60d57e-af5b-4752-ac57-3e4f28ca11dc_ContentBits">
    <vt:lpwstr>0</vt:lpwstr>
  </property>
</Properties>
</file>