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0" r:id="rId5"/>
    <p:sldMasterId id="2147483702" r:id="rId6"/>
  </p:sldMasterIdLst>
  <p:notesMasterIdLst>
    <p:notesMasterId r:id="rId19"/>
  </p:notesMasterIdLst>
  <p:sldIdLst>
    <p:sldId id="283" r:id="rId7"/>
    <p:sldId id="277" r:id="rId8"/>
    <p:sldId id="637" r:id="rId9"/>
    <p:sldId id="658" r:id="rId10"/>
    <p:sldId id="298" r:id="rId11"/>
    <p:sldId id="659" r:id="rId12"/>
    <p:sldId id="656" r:id="rId13"/>
    <p:sldId id="655" r:id="rId14"/>
    <p:sldId id="654" r:id="rId15"/>
    <p:sldId id="657" r:id="rId16"/>
    <p:sldId id="649" r:id="rId17"/>
    <p:sldId id="65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CC"/>
    <a:srgbClr val="00CC00"/>
    <a:srgbClr val="59A4D7"/>
    <a:srgbClr val="9AC3F6"/>
    <a:srgbClr val="EF782F"/>
    <a:srgbClr val="EE74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51" d="100"/>
          <a:sy n="51" d="100"/>
        </p:scale>
        <p:origin x="730" y="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451EC-48BF-412F-BDE4-F63557D242DA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1BBD1-68F6-458A-8C55-66785A53A3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37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E9D8-57BE-40F6-B20C-0D6547179AB4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4E7C-74C9-459B-8B93-6692295240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641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E9D8-57BE-40F6-B20C-0D6547179AB4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4E7C-74C9-459B-8B93-6692295240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291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E9D8-57BE-40F6-B20C-0D6547179AB4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4E7C-74C9-459B-8B93-6692295240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008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E9D8-57BE-40F6-B20C-0D6547179AB4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4E7C-74C9-459B-8B93-6692295240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186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E9D8-57BE-40F6-B20C-0D6547179AB4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4E7C-74C9-459B-8B93-6692295240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416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E9D8-57BE-40F6-B20C-0D6547179AB4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4E7C-74C9-459B-8B93-6692295240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190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E9D8-57BE-40F6-B20C-0D6547179AB4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4E7C-74C9-459B-8B93-6692295240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570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E9D8-57BE-40F6-B20C-0D6547179AB4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4E7C-74C9-459B-8B93-6692295240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029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E9D8-57BE-40F6-B20C-0D6547179AB4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4E7C-74C9-459B-8B93-6692295240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796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E9D8-57BE-40F6-B20C-0D6547179AB4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4E7C-74C9-459B-8B93-6692295240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313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E9D8-57BE-40F6-B20C-0D6547179AB4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4E7C-74C9-459B-8B93-6692295240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544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E9D8-57BE-40F6-B20C-0D6547179AB4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4E7C-74C9-459B-8B93-6692295240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070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E9D8-57BE-40F6-B20C-0D6547179AB4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4E7C-74C9-459B-8B93-6692295240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0724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E9D8-57BE-40F6-B20C-0D6547179AB4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4E7C-74C9-459B-8B93-6692295240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351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E9D8-57BE-40F6-B20C-0D6547179AB4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4E7C-74C9-459B-8B93-6692295240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8288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7A7FE-8C3A-E588-1097-47DA334DB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EE07E0-A521-FF5C-618F-556BFF2C54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9DA4C-B934-C6F6-ADDD-17BD10C5F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FB74-F5D7-4521-936F-5B5975151228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47C30-2DCB-E4A1-F7A0-B7E1A0ECB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5712D-5D70-DA79-F587-353676FF2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6CD5-44B9-44CB-8121-51D5B1573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01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8C8C1-1780-7F8B-6E8D-EFD636774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F5372-FCC4-512C-7E79-664EB9486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18146-34CF-4580-5963-881E8E7D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FB74-F5D7-4521-936F-5B5975151228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88E5A-0282-5246-9981-92A3B79F3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5A0B3-57EE-ED27-3632-8B313DF39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6CD5-44B9-44CB-8121-51D5B1573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19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0638E-0736-F146-868F-7FD7C6CE6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E760EA-A4E9-13A4-8194-270FCC47E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42993-DBC8-A9FA-DF59-C5F0C7F90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FB74-F5D7-4521-936F-5B5975151228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1C436-E33F-E568-AF1E-A83A06320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D3CFC-2C80-90FA-3E8B-26C11401E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6CD5-44B9-44CB-8121-51D5B1573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6567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2D0FE-7716-DB40-E041-BAEF016D1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B776E-F642-3973-2FFE-C56A63982C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59457"/>
            <a:ext cx="5181600" cy="4917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ABDD87-27FE-52CF-CC64-61F34B1D5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59457"/>
            <a:ext cx="5181600" cy="4917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3CCA03-846E-E4CD-0092-2F3AEF155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FB74-F5D7-4521-936F-5B5975151228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4C07A4-29AF-D73D-E818-5C361B1EB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51757-D38F-8262-A421-077FEA669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6CD5-44B9-44CB-8121-51D5B1573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3662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3540C-48E9-C29F-58A3-75D57651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6"/>
            <a:ext cx="10515600" cy="10123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C1DE3-C07E-D332-8012-F1604B407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25096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A812B0-CD24-8FF0-04F4-D391C8905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47977"/>
            <a:ext cx="5157787" cy="40416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77919E-AF77-022B-654F-E11D5CB404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5096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31E05C-F2FC-348A-9A41-7F2920087E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47977"/>
            <a:ext cx="5183188" cy="40416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9F1AD0-1CF9-AA40-E960-42E9B12EF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FB74-F5D7-4521-936F-5B5975151228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7CD33F-BC9C-90F2-98AD-08897E670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C67261-C7CB-5BFA-7949-8F35AACAF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6CD5-44B9-44CB-8121-51D5B1573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378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5F0F7-B0D1-F6CD-936C-DE2DEFAFF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E7EC1A-98CB-3AFD-1666-DBC90D37B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FB74-F5D7-4521-936F-5B5975151228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9CB25-316C-F688-D967-EA0B3667A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A89552-A25B-3AF8-3A4B-59038C091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6CD5-44B9-44CB-8121-51D5B1573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894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DFD740-CFD3-A79D-E061-9682657D1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FB74-F5D7-4521-936F-5B5975151228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03C733-EABB-9C6E-9784-DB26C2E21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33C96-351D-4906-BCEF-C8DEFF2FC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6CD5-44B9-44CB-8121-51D5B1573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09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E9D8-57BE-40F6-B20C-0D6547179AB4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4E7C-74C9-459B-8B93-6692295240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298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B1DEA-141F-B282-4060-667AADC8F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5ADEF-9FE8-4E6B-B9E1-8A92F9D3A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039873-B300-4D69-9FCB-7988DDF5F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273BFF-8FAE-ED79-5D9C-CAB78E246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FB74-F5D7-4521-936F-5B5975151228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62B016-6970-2ABA-1919-BAF9A9330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C200D-135C-6EC0-32E9-D6759062F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6CD5-44B9-44CB-8121-51D5B1573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881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AA7C9-6E5C-DB2C-CDBD-047524090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F1465F-139A-6079-BE7C-B8252B0744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5DABC6-BB58-7854-3C1E-8829AF1FB6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7BD477-35E2-47D8-9F2F-68FCFEEF6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FB74-F5D7-4521-936F-5B5975151228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111FB5-05B0-9690-A9E9-BD1514FE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9FDA65-0FB3-0B76-9B19-138899929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6CD5-44B9-44CB-8121-51D5B1573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3622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E285D-8467-D84A-FC51-A94F0576B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79E4C6-4239-9236-9121-773C71420D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2A783-B3E9-36F7-1FF4-907785729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FB74-F5D7-4521-936F-5B5975151228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61FB1-4CCA-E9FC-B3F9-87A0E4837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E364-0F82-9372-F96B-ACC3AB0AE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6CD5-44B9-44CB-8121-51D5B1573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633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6AB6A3-9780-F8C9-2A4E-34F62BA884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8C47BC-3374-6E85-BD51-845B735E8F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AB70C-344E-0C03-2E1B-0F2C2D3D6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FB74-F5D7-4521-936F-5B5975151228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4EEFB-F312-B096-3BBA-AED68CC21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390F8-0D24-35AE-2673-576EE7484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6CD5-44B9-44CB-8121-51D5B1573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83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E9D8-57BE-40F6-B20C-0D6547179AB4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4E7C-74C9-459B-8B93-6692295240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754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E9D8-57BE-40F6-B20C-0D6547179AB4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4E7C-74C9-459B-8B93-6692295240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837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E9D8-57BE-40F6-B20C-0D6547179AB4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4E7C-74C9-459B-8B93-6692295240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393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E9D8-57BE-40F6-B20C-0D6547179AB4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4E7C-74C9-459B-8B93-6692295240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27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E9D8-57BE-40F6-B20C-0D6547179AB4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4E7C-74C9-459B-8B93-6692295240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619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E9D8-57BE-40F6-B20C-0D6547179AB4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4E7C-74C9-459B-8B93-6692295240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29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0E9D8-57BE-40F6-B20C-0D6547179AB4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84E7C-74C9-459B-8B93-6692295240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17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0E9D8-57BE-40F6-B20C-0D6547179AB4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84E7C-74C9-459B-8B93-6692295240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783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E71E7D2-173A-6E7D-018D-DF7505A7540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650" y="244534"/>
            <a:ext cx="6278880" cy="627888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E66E61-C465-798E-2A0C-394DCDE1C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46"/>
            <a:ext cx="10515600" cy="10150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0A1D3-33F5-8FA8-C78A-A3B8CCE02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59631"/>
            <a:ext cx="10515600" cy="4917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6A413-B288-A7B5-AED2-D482FBE492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erpetua" panose="02020502060401020303" pitchFamily="18" charset="0"/>
              </a:defRPr>
            </a:lvl1pPr>
          </a:lstStyle>
          <a:p>
            <a:fld id="{5798FB74-F5D7-4521-936F-5B5975151228}" type="datetimeFigureOut">
              <a:rPr lang="en-US" smtClean="0"/>
              <a:pPr/>
              <a:t>5/17/2023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167B6-810D-3471-E4F7-DFB0C25684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erpetua" panose="02020502060401020303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33F35-5520-5B58-AB42-6BE8CE0D6D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erpetua" panose="02020502060401020303" pitchFamily="18" charset="0"/>
              </a:defRPr>
            </a:lvl1pPr>
          </a:lstStyle>
          <a:p>
            <a:fld id="{1A186CD5-44B9-44CB-8121-51D5B1573E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527F6A6E-9F7D-52C9-CFF9-45D66E3167F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982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4AF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7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marL="0" algn="ctr" defTabSz="914400" rtl="0" eaLnBrk="1" latinLnBrk="0" hangingPunct="1">
        <a:lnSpc>
          <a:spcPct val="150000"/>
        </a:lnSpc>
        <a:spcBef>
          <a:spcPct val="0"/>
        </a:spcBef>
        <a:buNone/>
        <a:defRPr lang="en-US" sz="4800" b="1" kern="1200" dirty="0">
          <a:solidFill>
            <a:schemeClr val="accent1">
              <a:lumMod val="75000"/>
            </a:schemeClr>
          </a:solidFill>
          <a:latin typeface="Monotype Corsiva" panose="03010101010201010101" pitchFamily="66" charset="0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Perpetua" panose="02020502060401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erpetua" panose="02020502060401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erpetua" panose="02020502060401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erpetua" panose="02020502060401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erpetua" panose="02020502060401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" y="2195753"/>
            <a:ext cx="121570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ASMC Aviation Chapter Updates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159895-E7B1-9511-54B7-4A697B6F2A2A}"/>
              </a:ext>
            </a:extLst>
          </p:cNvPr>
          <p:cNvSpPr txBox="1"/>
          <p:nvPr/>
        </p:nvSpPr>
        <p:spPr>
          <a:xfrm>
            <a:off x="-1018307" y="3800474"/>
            <a:ext cx="1297013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 more about the </a:t>
            </a:r>
          </a:p>
          <a:p>
            <a:pPr marR="0" lvl="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ASMC Aviation Chapter at  </a:t>
            </a:r>
          </a:p>
          <a:p>
            <a:pPr marR="0" lvl="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https://www.asmc-aviation.org/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4342B2-0ABF-EC58-D28B-9F54A8E93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12157031" cy="131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6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26"/>
    </mc:Choice>
    <mc:Fallback xmlns="">
      <p:transition spd="slow" advTm="1122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A9496D-8073-3A07-B8EC-2A4246565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ASMC Aviatio</a:t>
            </a:r>
            <a:r>
              <a:rPr lang="en-US" dirty="0"/>
              <a:t>n Chapter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Mini-PDI 2023</a:t>
            </a:r>
            <a:endParaRPr lang="en-US" dirty="0"/>
          </a:p>
        </p:txBody>
      </p:sp>
      <p:graphicFrame>
        <p:nvGraphicFramePr>
          <p:cNvPr id="7" name="Table 11">
            <a:extLst>
              <a:ext uri="{FF2B5EF4-FFF2-40B4-BE49-F238E27FC236}">
                <a16:creationId xmlns:a16="http://schemas.microsoft.com/office/drawing/2014/main" id="{E5C7558B-C393-A2BF-BEF4-8588307556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692723"/>
              </p:ext>
            </p:extLst>
          </p:nvPr>
        </p:nvGraphicFramePr>
        <p:xfrm>
          <a:off x="557877" y="3429000"/>
          <a:ext cx="10997550" cy="307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3340">
                  <a:extLst>
                    <a:ext uri="{9D8B030D-6E8A-4147-A177-3AD203B41FA5}">
                      <a16:colId xmlns:a16="http://schemas.microsoft.com/office/drawing/2014/main" val="422510151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05982882"/>
                    </a:ext>
                  </a:extLst>
                </a:gridCol>
                <a:gridCol w="3355248">
                  <a:extLst>
                    <a:ext uri="{9D8B030D-6E8A-4147-A177-3AD203B41FA5}">
                      <a16:colId xmlns:a16="http://schemas.microsoft.com/office/drawing/2014/main" val="2092180436"/>
                    </a:ext>
                  </a:extLst>
                </a:gridCol>
                <a:gridCol w="3990682">
                  <a:extLst>
                    <a:ext uri="{9D8B030D-6E8A-4147-A177-3AD203B41FA5}">
                      <a16:colId xmlns:a16="http://schemas.microsoft.com/office/drawing/2014/main" val="26834096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Heather </a:t>
                      </a:r>
                      <a:r>
                        <a:rPr lang="en-US" sz="2800" b="1" kern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Brodess</a:t>
                      </a:r>
                      <a:br>
                        <a:rPr lang="en-US" sz="2800" b="1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</a:br>
                      <a:r>
                        <a:rPr lang="en-US" sz="2800" b="1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Lucas Compton</a:t>
                      </a:r>
                      <a:br>
                        <a:rPr lang="en-US" sz="2800" b="1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</a:br>
                      <a:r>
                        <a:rPr lang="en-US" sz="2800" b="1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Sheena Fast</a:t>
                      </a:r>
                      <a:br>
                        <a:rPr lang="en-US" sz="2800" b="1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</a:br>
                      <a:r>
                        <a:rPr lang="en-US" sz="2800" b="1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Tracey Hearns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Dawn Holding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Joanne Hutchison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US" sz="2800" b="1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</a:br>
                      <a:br>
                        <a:rPr lang="en-US" sz="2800" b="1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</a:br>
                      <a:br>
                        <a:rPr lang="en-US" sz="2800" b="1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</a:br>
                      <a:endParaRPr lang="en-US" sz="2800" b="1" kern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Beth Jankowski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Shawn Kain</a:t>
                      </a:r>
                      <a:br>
                        <a:rPr lang="en-US" sz="2800" b="1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</a:br>
                      <a:r>
                        <a:rPr lang="en-US" sz="2800" b="1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Anita Kerns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Jenifer </a:t>
                      </a:r>
                      <a:r>
                        <a:rPr lang="en-US" sz="2800" b="1" kern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Klump</a:t>
                      </a:r>
                      <a:br>
                        <a:rPr lang="en-US" sz="2800" b="1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</a:br>
                      <a:r>
                        <a:rPr lang="en-US" sz="2800" b="1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Tracy Kremer</a:t>
                      </a:r>
                      <a:br>
                        <a:rPr lang="en-US" sz="2800" b="1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</a:br>
                      <a:r>
                        <a:rPr lang="en-US" sz="2800" b="1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Fernando Mason</a:t>
                      </a:r>
                      <a:br>
                        <a:rPr lang="en-US" sz="2800" b="1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</a:br>
                      <a:endParaRPr lang="en-US" sz="2800" b="1" kern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Saundra </a:t>
                      </a:r>
                      <a:r>
                        <a:rPr lang="en-US" sz="2800" b="1" kern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Moncree</a:t>
                      </a:r>
                      <a:endParaRPr lang="en-US" sz="2800" b="1" kern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Jonathan Paden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Tammy </a:t>
                      </a:r>
                      <a:r>
                        <a:rPr lang="en-US" sz="2800" b="1" kern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Pendergast</a:t>
                      </a:r>
                      <a:br>
                        <a:rPr lang="en-US" sz="2800" b="1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</a:br>
                      <a:r>
                        <a:rPr lang="en-US" sz="2800" b="1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Colleen Robinson</a:t>
                      </a:r>
                      <a:br>
                        <a:rPr lang="en-US" sz="2800" b="1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</a:br>
                      <a:r>
                        <a:rPr lang="en-US" sz="2800" b="1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Amie Satterfield</a:t>
                      </a:r>
                      <a:br>
                        <a:rPr lang="en-US" sz="2800" b="1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</a:br>
                      <a:r>
                        <a:rPr lang="en-US" sz="2800" b="1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Scott Wilson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878689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59259C7-BDC8-82F1-BD0D-B9F48A0D3FB6}"/>
              </a:ext>
            </a:extLst>
          </p:cNvPr>
          <p:cNvSpPr txBox="1"/>
          <p:nvPr/>
        </p:nvSpPr>
        <p:spPr>
          <a:xfrm>
            <a:off x="557877" y="872093"/>
            <a:ext cx="11268750" cy="982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THANK YOU VOLUNTEERS!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7780E1-5347-3C9E-B211-C1C655F3CC53}"/>
              </a:ext>
            </a:extLst>
          </p:cNvPr>
          <p:cNvSpPr txBox="1"/>
          <p:nvPr/>
        </p:nvSpPr>
        <p:spPr>
          <a:xfrm>
            <a:off x="1901383" y="2164685"/>
            <a:ext cx="8896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Sarah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Gwaltney,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Professional Development Co-Chair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Trent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Harpest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Professional Development Co-Chair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431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060" y="5499120"/>
            <a:ext cx="7323278" cy="1581150"/>
          </a:xfrm>
        </p:spPr>
        <p:txBody>
          <a:bodyPr>
            <a:no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5400" b="1" i="1" dirty="0">
                <a:solidFill>
                  <a:schemeClr val="bg1"/>
                </a:solidFill>
                <a:latin typeface="Times New Roman" panose="02020603050405020304" pitchFamily="18" charset="0"/>
                <a:cs typeface="+mn-cs"/>
              </a:rPr>
              <a:t>Topic: </a:t>
            </a:r>
            <a:br>
              <a: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+mn-cs"/>
              </a:rPr>
            </a:br>
            <a:r>
              <a: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+mn-cs"/>
              </a:rPr>
              <a:t>BOTS: Using Robotic Process Automation</a:t>
            </a:r>
            <a:b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+mn-cs"/>
              </a:rPr>
            </a:br>
            <a:b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+mn-cs"/>
              </a:rPr>
            </a:br>
            <a:r>
              <a:rPr lang="en-US" sz="5400" b="1" i="1" dirty="0">
                <a:solidFill>
                  <a:schemeClr val="bg1"/>
                </a:solidFill>
                <a:latin typeface="Times New Roman" panose="02020603050405020304" pitchFamily="18" charset="0"/>
                <a:cs typeface="+mn-cs"/>
              </a:rPr>
              <a:t>Speaker: </a:t>
            </a:r>
            <a:br>
              <a:rPr lang="en-US" sz="5400" b="1" i="1" dirty="0">
                <a:solidFill>
                  <a:schemeClr val="bg1"/>
                </a:solidFill>
                <a:latin typeface="Times New Roman" panose="02020603050405020304" pitchFamily="18" charset="0"/>
                <a:cs typeface="+mn-cs"/>
              </a:rPr>
            </a:br>
            <a:r>
              <a: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+mn-cs"/>
              </a:rPr>
              <a:t>Michael Green </a:t>
            </a:r>
            <a:br>
              <a: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+mn-cs"/>
              </a:rPr>
            </a:br>
            <a:r>
              <a: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+mn-cs"/>
              </a:rPr>
              <a:t>AFDW SAF/AFFSO</a:t>
            </a:r>
            <a:br>
              <a:rPr lang="en-US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+mn-cs"/>
              </a:rPr>
            </a:br>
            <a:br>
              <a:rPr lang="en-US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+mn-cs"/>
              </a:rPr>
            </a:br>
            <a:endParaRPr lang="en-US" sz="4400" b="1" i="1" dirty="0">
              <a:solidFill>
                <a:schemeClr val="bg1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B0C3CB-D075-4FCE-ADAD-9AD0E56697A0}"/>
              </a:ext>
            </a:extLst>
          </p:cNvPr>
          <p:cNvSpPr txBox="1"/>
          <p:nvPr/>
        </p:nvSpPr>
        <p:spPr>
          <a:xfrm>
            <a:off x="993169" y="88654"/>
            <a:ext cx="9420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Next </a:t>
            </a:r>
            <a:r>
              <a:rPr kumimoji="0" lang="en-US" sz="4800" b="1" i="1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Luncheon: June 22</a:t>
            </a:r>
            <a:r>
              <a:rPr kumimoji="0" lang="en-US" sz="4800" b="1" i="1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kumimoji="0" lang="en-US" sz="4800" b="1" i="1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1130-1p</a:t>
            </a:r>
            <a:endParaRPr kumimoji="0" lang="en-US" sz="4800" b="0" i="0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F4F891F3-A1A2-72F2-A180-93A73A27F907}"/>
              </a:ext>
            </a:extLst>
          </p:cNvPr>
          <p:cNvSpPr/>
          <p:nvPr/>
        </p:nvSpPr>
        <p:spPr>
          <a:xfrm>
            <a:off x="304800" y="1032750"/>
            <a:ext cx="11582400" cy="95250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retro robot toys">
            <a:extLst>
              <a:ext uri="{FF2B5EF4-FFF2-40B4-BE49-F238E27FC236}">
                <a16:creationId xmlns:a16="http://schemas.microsoft.com/office/drawing/2014/main" id="{5C36B600-CF57-4784-9173-67B7B18AFB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6" y="1293253"/>
            <a:ext cx="3733800" cy="2674154"/>
          </a:xfrm>
          <a:prstGeom prst="rect">
            <a:avLst/>
          </a:prstGeom>
        </p:spPr>
      </p:pic>
      <p:pic>
        <p:nvPicPr>
          <p:cNvPr id="12" name="Picture 11" descr="Toy robots shaking hands">
            <a:extLst>
              <a:ext uri="{FF2B5EF4-FFF2-40B4-BE49-F238E27FC236}">
                <a16:creationId xmlns:a16="http://schemas.microsoft.com/office/drawing/2014/main" id="{4327345C-28E4-B9AD-C82C-A9F32C6782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6" y="4132660"/>
            <a:ext cx="3733800" cy="24802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D3FC32-2D24-7C04-0C23-B3F4CB44919F}"/>
              </a:ext>
            </a:extLst>
          </p:cNvPr>
          <p:cNvSpPr txBox="1"/>
          <p:nvPr/>
        </p:nvSpPr>
        <p:spPr>
          <a:xfrm>
            <a:off x="10413395" y="180986"/>
            <a:ext cx="1401887" cy="646331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Calibri" panose="020F0502020204030204" pitchFamily="34" charset="0"/>
                <a:cs typeface="+mj-cs"/>
              </a:rPr>
              <a:t> 1 CLP</a:t>
            </a:r>
            <a:endParaRPr lang="en-US" sz="3600" dirty="0">
              <a:highlight>
                <a:srgbClr val="FFFF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35C0F6-B040-20D9-BA52-7FCA1B093AA6}"/>
              </a:ext>
            </a:extLst>
          </p:cNvPr>
          <p:cNvSpPr txBox="1"/>
          <p:nvPr/>
        </p:nvSpPr>
        <p:spPr>
          <a:xfrm>
            <a:off x="304800" y="6069983"/>
            <a:ext cx="6975725" cy="646331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Calibri" panose="020F0502020204030204" pitchFamily="34" charset="0"/>
                <a:cs typeface="+mj-cs"/>
              </a:rPr>
              <a:t>  Follow up to Mini PDI Discussion!!    </a:t>
            </a:r>
            <a:endParaRPr lang="en-US" sz="36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8509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1"/>
    </mc:Choice>
    <mc:Fallback xmlns="">
      <p:transition spd="slow" advTm="1117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8600" y="3666854"/>
            <a:ext cx="8658225" cy="2542986"/>
          </a:xfrm>
        </p:spPr>
        <p:txBody>
          <a:bodyPr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4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Topic: </a:t>
            </a:r>
            <a:br>
              <a:rPr lang="en-US" sz="54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5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FM: A Multi-Functional Career Foundation</a:t>
            </a:r>
            <a:b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br>
              <a:rPr lang="en-US" sz="5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May 18, 2023 </a:t>
            </a:r>
            <a:br>
              <a: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11:30am-1:00pm</a:t>
            </a:r>
            <a:br>
              <a:rPr lang="en-US" sz="5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endParaRPr lang="en-US" sz="44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B0C3CB-D075-4FCE-ADAD-9AD0E56697A0}"/>
              </a:ext>
            </a:extLst>
          </p:cNvPr>
          <p:cNvSpPr txBox="1"/>
          <p:nvPr/>
        </p:nvSpPr>
        <p:spPr>
          <a:xfrm>
            <a:off x="733425" y="0"/>
            <a:ext cx="1196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Today’s ASMC Virtual Luncheon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F8E21F-E222-BB2F-CFB2-21BBF7116DE7}"/>
              </a:ext>
            </a:extLst>
          </p:cNvPr>
          <p:cNvSpPr txBox="1"/>
          <p:nvPr/>
        </p:nvSpPr>
        <p:spPr>
          <a:xfrm>
            <a:off x="474430" y="5165229"/>
            <a:ext cx="6240695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Mr. Gregory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Leingang</a:t>
            </a:r>
            <a:b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Director of Personnel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HQ AFMC/AFLMC/DP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C93CF4-F53A-B280-67C6-B35959404CC3}"/>
              </a:ext>
            </a:extLst>
          </p:cNvPr>
          <p:cNvSpPr txBox="1"/>
          <p:nvPr/>
        </p:nvSpPr>
        <p:spPr>
          <a:xfrm>
            <a:off x="8233250" y="5905500"/>
            <a:ext cx="3692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EARN 1 CLP !  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FF79E2-AC78-EFAE-AF67-6997C9903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663" y="1144181"/>
            <a:ext cx="2928937" cy="409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9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1"/>
    </mc:Choice>
    <mc:Fallback xmlns="">
      <p:transition spd="slow" advTm="1117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57351" y="1354013"/>
            <a:ext cx="12760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Want to be an ASMC Member?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5523" y="2205795"/>
            <a:ext cx="1185552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Membership: $50 per year or $120 for 3 years</a:t>
            </a:r>
          </a:p>
          <a:p>
            <a:pPr algn="ctr"/>
            <a:endParaRPr lang="en-US" sz="100" dirty="0">
              <a:solidFill>
                <a:schemeClr val="bg1"/>
              </a:solidFill>
            </a:endParaRPr>
          </a:p>
          <a:p>
            <a:pPr algn="l" fontAlgn="base"/>
            <a:endParaRPr lang="en-US" sz="1100" b="0" i="0" dirty="0">
              <a:solidFill>
                <a:schemeClr val="bg1"/>
              </a:solidFill>
              <a:effectLst/>
              <a:latin typeface="Helvetica Neue"/>
            </a:endParaRPr>
          </a:p>
          <a:p>
            <a:pPr algn="l" fontAlgn="base"/>
            <a:endParaRPr lang="en-US" sz="100" dirty="0">
              <a:solidFill>
                <a:schemeClr val="bg1"/>
              </a:solidFill>
              <a:latin typeface="Helvetica Neu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A4A192-AAA7-A743-AA76-BE4238593010}"/>
              </a:ext>
            </a:extLst>
          </p:cNvPr>
          <p:cNvSpPr txBox="1"/>
          <p:nvPr/>
        </p:nvSpPr>
        <p:spPr>
          <a:xfrm>
            <a:off x="5123887" y="3113193"/>
            <a:ext cx="691571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43100" marR="0" lvl="3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Volunteer Opportunities</a:t>
            </a:r>
          </a:p>
          <a:p>
            <a:pPr marL="1943100" marR="0" lvl="3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3600" b="1" i="1" dirty="0">
                <a:solidFill>
                  <a:srgbClr val="FFFF00"/>
                </a:solidFill>
                <a:latin typeface="Calibri" panose="020F0502020204030204"/>
              </a:rPr>
              <a:t>Continuous Learning Events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943100" marR="0" lvl="3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Resume Builder</a:t>
            </a:r>
          </a:p>
          <a:p>
            <a:pPr marL="1943100" marR="0" lvl="3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3600" b="1" i="1" dirty="0">
                <a:solidFill>
                  <a:srgbClr val="FFFF00"/>
                </a:solidFill>
                <a:latin typeface="Calibri" panose="020F0502020204030204"/>
              </a:rPr>
              <a:t>New Friends! 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159895-E7B1-9511-54B7-4A697B6F2A2A}"/>
              </a:ext>
            </a:extLst>
          </p:cNvPr>
          <p:cNvSpPr txBox="1"/>
          <p:nvPr/>
        </p:nvSpPr>
        <p:spPr>
          <a:xfrm>
            <a:off x="-943983" y="3113193"/>
            <a:ext cx="746849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43100" marR="0" lvl="3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Networking with FMs in Other Commands </a:t>
            </a:r>
          </a:p>
          <a:p>
            <a:pPr marL="1943100" marR="0" lvl="3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Leadership Experience</a:t>
            </a:r>
          </a:p>
          <a:p>
            <a:pPr marL="1943100" marR="0" lvl="3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Professional Development</a:t>
            </a:r>
          </a:p>
          <a:p>
            <a:pPr marL="1943100" marR="0" lvl="3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 Events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1DB881-9C43-A3D9-A5EF-8C5143092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726"/>
            <a:ext cx="12174239" cy="12274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7E931A-A063-E70A-5568-BDA65F5AC807}"/>
              </a:ext>
            </a:extLst>
          </p:cNvPr>
          <p:cNvSpPr txBox="1"/>
          <p:nvPr/>
        </p:nvSpPr>
        <p:spPr>
          <a:xfrm>
            <a:off x="596751" y="6031388"/>
            <a:ext cx="109163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To Join: </a:t>
            </a:r>
            <a:r>
              <a:rPr lang="en-US" sz="4000" b="1" dirty="0">
                <a:highlight>
                  <a:srgbClr val="FFFF00"/>
                </a:highlight>
                <a:latin typeface="Calibri" panose="020F0502020204030204"/>
              </a:rPr>
              <a:t>https://www.asmc-aviation.org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5543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26"/>
    </mc:Choice>
    <mc:Fallback xmlns="">
      <p:transition spd="slow" advTm="1122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1DB881-9C43-A3D9-A5EF-8C5143092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" y="118733"/>
            <a:ext cx="12174239" cy="12274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980750-6F2F-8E30-F1C9-F1871A3BB8F8}"/>
              </a:ext>
            </a:extLst>
          </p:cNvPr>
          <p:cNvSpPr txBox="1"/>
          <p:nvPr/>
        </p:nvSpPr>
        <p:spPr>
          <a:xfrm>
            <a:off x="610895" y="1386359"/>
            <a:ext cx="115633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Calibri" panose="020F0502020204030204" pitchFamily="34" charset="0"/>
              </a:rPr>
              <a:t>WELCOME NEW ASMC MEMBERS!!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820BAD-09C8-70AC-2D8C-9B126ED9EE6D}"/>
              </a:ext>
            </a:extLst>
          </p:cNvPr>
          <p:cNvSpPr txBox="1"/>
          <p:nvPr/>
        </p:nvSpPr>
        <p:spPr>
          <a:xfrm>
            <a:off x="781050" y="2437686"/>
            <a:ext cx="545804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32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Calibri" panose="020F0502020204030204" pitchFamily="34" charset="0"/>
              </a:rPr>
              <a:t>Scott 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Calibri" panose="020F0502020204030204" pitchFamily="34" charset="0"/>
              </a:rPr>
              <a:t>Baltzer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Calibri" panose="020F0502020204030204" pitchFamily="34" charset="0"/>
              </a:rPr>
              <a:t>, CDFM</a:t>
            </a:r>
          </a:p>
          <a:p>
            <a:pPr algn="ctr" defTabSz="914332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Calibri" panose="020F0502020204030204" pitchFamily="34" charset="0"/>
              </a:rPr>
              <a:t>Shaina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Calibri" panose="020F0502020204030204" pitchFamily="34" charset="0"/>
              </a:rPr>
              <a:t>Bonvissuto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Calibri" panose="020F0502020204030204" pitchFamily="34" charset="0"/>
            </a:endParaRPr>
          </a:p>
          <a:p>
            <a:pPr algn="ctr" defTabSz="914332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Calibri" panose="020F0502020204030204" pitchFamily="34" charset="0"/>
              </a:rPr>
              <a:t>Austin Camden</a:t>
            </a:r>
          </a:p>
          <a:p>
            <a:pPr algn="ctr" defTabSz="914332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Calibri" panose="020F0502020204030204" pitchFamily="34" charset="0"/>
              </a:rPr>
              <a:t>Maria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Calibri" panose="020F0502020204030204" pitchFamily="34" charset="0"/>
              </a:rPr>
              <a:t>Cresci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Calibri" panose="020F0502020204030204" pitchFamily="34" charset="0"/>
            </a:endParaRPr>
          </a:p>
          <a:p>
            <a:pPr algn="ctr" defTabSz="914332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Calibri" panose="020F0502020204030204" pitchFamily="34" charset="0"/>
              </a:rPr>
              <a:t>David Graham</a:t>
            </a:r>
          </a:p>
          <a:p>
            <a:pPr algn="ctr" defTabSz="914332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Calibri" panose="020F0502020204030204" pitchFamily="34" charset="0"/>
              </a:rPr>
              <a:t>Kayla Lynn Gunter</a:t>
            </a:r>
          </a:p>
          <a:p>
            <a:pPr algn="ctr" defTabSz="914332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Calibri" panose="020F0502020204030204" pitchFamily="34" charset="0"/>
              </a:rPr>
              <a:t>Preston Halsey</a:t>
            </a:r>
          </a:p>
          <a:p>
            <a:pPr algn="ctr" defTabSz="914332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Calibri" panose="020F0502020204030204" pitchFamily="34" charset="0"/>
              </a:rPr>
              <a:t>Jacob Michael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Calibri" panose="020F0502020204030204" pitchFamily="34" charset="0"/>
              </a:rPr>
              <a:t>Hornbrook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Calibri" panose="020F0502020204030204" pitchFamily="34" charset="0"/>
            </a:endParaRPr>
          </a:p>
          <a:p>
            <a:pPr algn="ctr" defTabSz="914332"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C8EE4D-C241-70E0-8339-CF8A022324E5}"/>
              </a:ext>
            </a:extLst>
          </p:cNvPr>
          <p:cNvSpPr txBox="1"/>
          <p:nvPr/>
        </p:nvSpPr>
        <p:spPr>
          <a:xfrm>
            <a:off x="11772900" y="23145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E78ED3-4551-D2BF-F222-26508801A4D0}"/>
              </a:ext>
            </a:extLst>
          </p:cNvPr>
          <p:cNvSpPr txBox="1"/>
          <p:nvPr/>
        </p:nvSpPr>
        <p:spPr>
          <a:xfrm>
            <a:off x="6096000" y="2499241"/>
            <a:ext cx="55340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32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Calibri" panose="020F0502020204030204" pitchFamily="34" charset="0"/>
              </a:rPr>
              <a:t>Edward Hall Jackson, Jr.</a:t>
            </a:r>
          </a:p>
          <a:p>
            <a:pPr algn="ctr" defTabSz="914332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Calibri" panose="020F0502020204030204" pitchFamily="34" charset="0"/>
              </a:rPr>
              <a:t>Nathan Norris</a:t>
            </a:r>
          </a:p>
          <a:p>
            <a:pPr algn="ctr" defTabSz="914332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Calibri" panose="020F0502020204030204" pitchFamily="34" charset="0"/>
              </a:rPr>
              <a:t>Jeremy Oldham</a:t>
            </a:r>
          </a:p>
          <a:p>
            <a:pPr algn="ctr" defTabSz="914332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Calibri" panose="020F0502020204030204" pitchFamily="34" charset="0"/>
              </a:rPr>
              <a:t>Michael Petersen</a:t>
            </a:r>
          </a:p>
          <a:p>
            <a:pPr algn="ctr" defTabSz="914332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Calibri" panose="020F0502020204030204" pitchFamily="34" charset="0"/>
              </a:rPr>
              <a:t>Mike Reed</a:t>
            </a:r>
          </a:p>
          <a:p>
            <a:pPr algn="ctr" defTabSz="914332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Calibri" panose="020F0502020204030204" pitchFamily="34" charset="0"/>
              </a:rPr>
              <a:t>Nicholas Smith</a:t>
            </a:r>
          </a:p>
          <a:p>
            <a:pPr algn="ctr" defTabSz="914332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Calibri" panose="020F0502020204030204" pitchFamily="34" charset="0"/>
              </a:rPr>
              <a:t>Christina Stover</a:t>
            </a:r>
          </a:p>
          <a:p>
            <a:pPr algn="ctr" defTabSz="914332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Calibri" panose="020F0502020204030204" pitchFamily="34" charset="0"/>
              </a:rPr>
              <a:t>Michael Windsor</a:t>
            </a:r>
          </a:p>
          <a:p>
            <a:pPr algn="ctr" defTabSz="914332"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66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26"/>
    </mc:Choice>
    <mc:Fallback xmlns="">
      <p:transition spd="slow" advTm="1122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8125" y="45997"/>
            <a:ext cx="11715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Volunteer: Memorial Day Flag Placing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3150" y="6096220"/>
            <a:ext cx="12113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Volunteer 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SignUpGenius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chat or contact Jennifer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Caplinger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23B072-CF07-861D-DFF5-1B81EFE91567}"/>
              </a:ext>
            </a:extLst>
          </p:cNvPr>
          <p:cNvSpPr txBox="1"/>
          <p:nvPr/>
        </p:nvSpPr>
        <p:spPr>
          <a:xfrm>
            <a:off x="7219950" y="946446"/>
            <a:ext cx="4676775" cy="372409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27</a:t>
            </a:r>
            <a:r>
              <a:rPr kumimoji="0" lang="en-US" sz="54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830am-11am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Dayton VA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 up Here: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https://www.signupgenius.com/go/10C094FA8AA2AABF4C16-memorial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8F7086-041B-F7A7-140F-0C787C868D1D}"/>
              </a:ext>
            </a:extLst>
          </p:cNvPr>
          <p:cNvSpPr txBox="1"/>
          <p:nvPr/>
        </p:nvSpPr>
        <p:spPr>
          <a:xfrm>
            <a:off x="323511" y="4783216"/>
            <a:ext cx="115449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Place 3,000 flags on Dayton National Cemetery gravesites. Similar to wreath laying, but no ceremony.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5A1508-5CF6-73C9-82CD-52FDDAB46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6" y="946446"/>
            <a:ext cx="6373050" cy="356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8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8"/>
    </mc:Choice>
    <mc:Fallback xmlns="">
      <p:transition spd="slow" advTm="1088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76714" y="197348"/>
            <a:ext cx="10829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Volunteer: Crayons to Classrooms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30345" y="5603777"/>
            <a:ext cx="121131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Location: 1750 Woodman Dr. Dayton, OH 45420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(by STEM school)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Volunteer 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SignUpGenius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chat or contact Jennifer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Caplinger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63E16C-D5DC-88DD-DF1D-8CDA682B5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92" y="80596"/>
            <a:ext cx="1286253" cy="11653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23B072-CF07-861D-DFF5-1B81EFE91567}"/>
              </a:ext>
            </a:extLst>
          </p:cNvPr>
          <p:cNvSpPr txBox="1"/>
          <p:nvPr/>
        </p:nvSpPr>
        <p:spPr>
          <a:xfrm>
            <a:off x="7741768" y="1392456"/>
            <a:ext cx="4173310" cy="378565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June 16</a:t>
            </a:r>
            <a:r>
              <a:rPr kumimoji="0" lang="en-US" sz="54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1pm-3pm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 up Here: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https://www.signupgenius.com/go/10C094FA8AA2AABF4C16-asmc1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24939A-298A-20F7-5F05-72FC7D124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7" y="1295618"/>
            <a:ext cx="3748044" cy="2621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73109E-F010-03D0-12E1-84ED1E89B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513" y="1245994"/>
            <a:ext cx="3060457" cy="40785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7E8F08-9A37-F567-850C-F60ADEE8B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892" y="3403246"/>
            <a:ext cx="4755292" cy="224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9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8"/>
    </mc:Choice>
    <mc:Fallback xmlns="">
      <p:transition spd="slow" advTm="1088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1448" y="177005"/>
            <a:ext cx="10829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Volunteer: US Air Force Marathon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3150" y="6096220"/>
            <a:ext cx="12113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Volunteer 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SignUpGenius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chat or contact Jennifer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Caplinger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23B072-CF07-861D-DFF5-1B81EFE91567}"/>
              </a:ext>
            </a:extLst>
          </p:cNvPr>
          <p:cNvSpPr txBox="1"/>
          <p:nvPr/>
        </p:nvSpPr>
        <p:spPr>
          <a:xfrm>
            <a:off x="7654798" y="1342403"/>
            <a:ext cx="4099052" cy="452431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Sept 16</a:t>
            </a:r>
            <a:r>
              <a:rPr kumimoji="0" lang="en-US" sz="54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6am-11am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Drink Station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 up Here: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https://www.signupgenius.com/go/10C094FA8AA2AABF4C16-volunteers1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4F6F7D-42FE-EB0E-3C69-12EBE3CAB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446" y="3214907"/>
            <a:ext cx="4329842" cy="2881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643A82-2F25-C015-A926-D83E2E8EB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6" y="1111558"/>
            <a:ext cx="6900862" cy="26170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A007DD-0DDF-E101-A5C2-8B9DB2027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6" y="3645749"/>
            <a:ext cx="2571020" cy="245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7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8"/>
    </mc:Choice>
    <mc:Fallback xmlns="">
      <p:transition spd="slow" advTm="1088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9D4302-3EDC-AFCB-FD97-913E23772D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72"/>
          <a:stretch/>
        </p:blipFill>
        <p:spPr>
          <a:xfrm>
            <a:off x="7852588" y="4145562"/>
            <a:ext cx="4215587" cy="26282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B0C3CB-D075-4FCE-ADAD-9AD0E56697A0}"/>
              </a:ext>
            </a:extLst>
          </p:cNvPr>
          <p:cNvSpPr txBox="1"/>
          <p:nvPr/>
        </p:nvSpPr>
        <p:spPr>
          <a:xfrm>
            <a:off x="0" y="200324"/>
            <a:ext cx="11915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ASMC Aviation Chapter Mini PDI April 25, 2023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F4F891F3-A1A2-72F2-A180-93A73A27F907}"/>
              </a:ext>
            </a:extLst>
          </p:cNvPr>
          <p:cNvSpPr/>
          <p:nvPr/>
        </p:nvSpPr>
        <p:spPr>
          <a:xfrm>
            <a:off x="409575" y="1094058"/>
            <a:ext cx="11582400" cy="95250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70A555-3691-A900-B939-374A9F558F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420"/>
          <a:stretch/>
        </p:blipFill>
        <p:spPr>
          <a:xfrm>
            <a:off x="251625" y="4230167"/>
            <a:ext cx="4377339" cy="25436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B6B768-709C-4ABB-41E7-802D585B3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040" y="1246458"/>
            <a:ext cx="2313866" cy="30851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04C35E-9014-B0DE-BCC7-59D19FB14B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22" y="1246458"/>
            <a:ext cx="2404557" cy="32006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87F443-4D07-E58A-A6C4-3439F1EF17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864"/>
          <a:stretch/>
        </p:blipFill>
        <p:spPr>
          <a:xfrm>
            <a:off x="3525337" y="1265614"/>
            <a:ext cx="5141321" cy="29724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AF83D5-DAAC-9EEA-6159-DCCD0B0B7C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1197" y="4331612"/>
            <a:ext cx="3099158" cy="232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0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1"/>
    </mc:Choice>
    <mc:Fallback xmlns="">
      <p:transition spd="slow" advTm="1117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7B0C3CB-D075-4FCE-ADAD-9AD0E56697A0}"/>
              </a:ext>
            </a:extLst>
          </p:cNvPr>
          <p:cNvSpPr txBox="1"/>
          <p:nvPr/>
        </p:nvSpPr>
        <p:spPr>
          <a:xfrm>
            <a:off x="676273" y="200324"/>
            <a:ext cx="108394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ASMC Aviation Chapter Mini PDI Speakers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F4F891F3-A1A2-72F2-A180-93A73A27F907}"/>
              </a:ext>
            </a:extLst>
          </p:cNvPr>
          <p:cNvSpPr/>
          <p:nvPr/>
        </p:nvSpPr>
        <p:spPr>
          <a:xfrm>
            <a:off x="409575" y="1094058"/>
            <a:ext cx="11582400" cy="95250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30036F-A613-8298-B5EC-CC10BE462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08" y="1313601"/>
            <a:ext cx="2410206" cy="32081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F6BB30-5827-2690-2EA7-CF196B890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654" y="1283302"/>
            <a:ext cx="2349095" cy="31345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797100-43BA-D317-2F8C-247152235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885" y="1333110"/>
            <a:ext cx="2171674" cy="28884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FD9557-4820-31BC-B36B-C296A65D9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280" y="4301341"/>
            <a:ext cx="3306277" cy="24861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F7FDD6-2AE4-77B3-2FAD-52A71372A6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7041" y="1169511"/>
            <a:ext cx="3178609" cy="23820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B48E6F2-EDF6-7D88-951E-6C71262968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1664" y="3387679"/>
            <a:ext cx="2549832" cy="33997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862D20-915E-E6E2-BB6E-3B93E1012D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7035" y="4315572"/>
            <a:ext cx="3054361" cy="22922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0F50ADA-1634-07AE-0651-226F801D32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2788" y="3282654"/>
            <a:ext cx="2579430" cy="344473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0933EEF-8153-49DB-700E-C5199B21DA5C}"/>
              </a:ext>
            </a:extLst>
          </p:cNvPr>
          <p:cNvSpPr txBox="1"/>
          <p:nvPr/>
        </p:nvSpPr>
        <p:spPr>
          <a:xfrm>
            <a:off x="315495" y="3461734"/>
            <a:ext cx="23802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Ms. Teresa </a:t>
            </a:r>
            <a:r>
              <a:rPr lang="en-US" b="1" dirty="0" err="1"/>
              <a:t>Bickett</a:t>
            </a:r>
            <a:r>
              <a:rPr lang="en-US" b="1" dirty="0"/>
              <a:t>, SES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9B6E16-DD09-A468-873D-89DAFF7C8849}"/>
              </a:ext>
            </a:extLst>
          </p:cNvPr>
          <p:cNvSpPr txBox="1"/>
          <p:nvPr/>
        </p:nvSpPr>
        <p:spPr>
          <a:xfrm>
            <a:off x="3378086" y="3692837"/>
            <a:ext cx="19847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Ms. Kim Keck, SES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BA88AE-4021-005C-C3BD-FD5A4C871157}"/>
              </a:ext>
            </a:extLst>
          </p:cNvPr>
          <p:cNvSpPr txBox="1"/>
          <p:nvPr/>
        </p:nvSpPr>
        <p:spPr>
          <a:xfrm>
            <a:off x="676272" y="6231473"/>
            <a:ext cx="24793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Mr. Todd Baker, GS15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3514C2-0984-7055-439B-0D737475847A}"/>
              </a:ext>
            </a:extLst>
          </p:cNvPr>
          <p:cNvSpPr txBox="1"/>
          <p:nvPr/>
        </p:nvSpPr>
        <p:spPr>
          <a:xfrm>
            <a:off x="3789894" y="6166770"/>
            <a:ext cx="24793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Mr. Ron Taylor, NH04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3816B0-D992-88EF-C1C4-009C6B29CAB9}"/>
              </a:ext>
            </a:extLst>
          </p:cNvPr>
          <p:cNvSpPr txBox="1"/>
          <p:nvPr/>
        </p:nvSpPr>
        <p:spPr>
          <a:xfrm>
            <a:off x="7029530" y="5705105"/>
            <a:ext cx="209005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Brigadier General Frank Verdugo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E999C9-6FE7-FFC3-BAA1-B321EDE8B70A}"/>
              </a:ext>
            </a:extLst>
          </p:cNvPr>
          <p:cNvSpPr txBox="1"/>
          <p:nvPr/>
        </p:nvSpPr>
        <p:spPr>
          <a:xfrm>
            <a:off x="9354431" y="2909619"/>
            <a:ext cx="24793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Ms. Teresa Frank, NH04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B349C4-F540-7246-D134-B4C93F03599D}"/>
              </a:ext>
            </a:extLst>
          </p:cNvPr>
          <p:cNvSpPr txBox="1"/>
          <p:nvPr/>
        </p:nvSpPr>
        <p:spPr>
          <a:xfrm>
            <a:off x="9491664" y="5797438"/>
            <a:ext cx="26773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Ms. Marjana </a:t>
            </a:r>
            <a:r>
              <a:rPr lang="en-US" b="1" dirty="0" err="1"/>
              <a:t>Zupcsan</a:t>
            </a:r>
            <a:r>
              <a:rPr lang="en-US" b="1" dirty="0"/>
              <a:t>, SES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E6D2AA-9AAA-EE19-D409-83742EE1467A}"/>
              </a:ext>
            </a:extLst>
          </p:cNvPr>
          <p:cNvSpPr txBox="1"/>
          <p:nvPr/>
        </p:nvSpPr>
        <p:spPr>
          <a:xfrm>
            <a:off x="5806419" y="1313601"/>
            <a:ext cx="24793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Mr. Jeffery Glover, GS14</a:t>
            </a:r>
          </a:p>
        </p:txBody>
      </p:sp>
    </p:spTree>
    <p:extLst>
      <p:ext uri="{BB962C8B-B14F-4D97-AF65-F5344CB8AC3E}">
        <p14:creationId xmlns:p14="http://schemas.microsoft.com/office/powerpoint/2010/main" val="272645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1"/>
    </mc:Choice>
    <mc:Fallback xmlns="">
      <p:transition spd="slow" advTm="1117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7B0C3CB-D075-4FCE-ADAD-9AD0E56697A0}"/>
              </a:ext>
            </a:extLst>
          </p:cNvPr>
          <p:cNvSpPr txBox="1"/>
          <p:nvPr/>
        </p:nvSpPr>
        <p:spPr>
          <a:xfrm>
            <a:off x="285751" y="200324"/>
            <a:ext cx="112299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ASMC Aviation Chapter CY22 Award Winners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F4F891F3-A1A2-72F2-A180-93A73A27F907}"/>
              </a:ext>
            </a:extLst>
          </p:cNvPr>
          <p:cNvSpPr/>
          <p:nvPr/>
        </p:nvSpPr>
        <p:spPr>
          <a:xfrm>
            <a:off x="409575" y="1094058"/>
            <a:ext cx="11582400" cy="95250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CF7B08-86AD-0E45-D60C-D16211547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6" y="1413708"/>
            <a:ext cx="1981200" cy="26416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B9DF39-BD40-5DF3-0DB8-63757CA1C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785" y="1405276"/>
            <a:ext cx="1989726" cy="26500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A3C854-5082-532D-C1D1-6F34B8E518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407" y="1413709"/>
            <a:ext cx="1988679" cy="2650034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853C90-D162-D6BD-F4DB-0A946BA4CB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350" y="1443992"/>
            <a:ext cx="1959812" cy="2611318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81009-1467-CD45-0C5B-62C40DB33D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727" y="1443990"/>
            <a:ext cx="1958713" cy="2611318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9D9BBD-48D4-0FEC-D63D-70F15B15AE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2907" y="4226604"/>
            <a:ext cx="1894741" cy="25263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AC7EAE-A631-4194-DB29-8AE42B6547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9662" y="4223785"/>
            <a:ext cx="1894741" cy="25291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ED7647-8458-FCB6-0545-D0C4E2539B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5637" y="4260899"/>
            <a:ext cx="1821426" cy="24577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9AA69D-920B-4ED1-A2F8-1CFB16CF18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9077" y="4260899"/>
            <a:ext cx="1843299" cy="245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4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1"/>
    </mc:Choice>
    <mc:Fallback xmlns="">
      <p:transition spd="slow" advTm="11171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EF90194C02964C9D972AA498F08D3E" ma:contentTypeVersion="13" ma:contentTypeDescription="Create a new document." ma:contentTypeScope="" ma:versionID="d651677bb15ac66c03d54266f33397d6">
  <xsd:schema xmlns:xsd="http://www.w3.org/2001/XMLSchema" xmlns:xs="http://www.w3.org/2001/XMLSchema" xmlns:p="http://schemas.microsoft.com/office/2006/metadata/properties" xmlns:ns1="http://schemas.microsoft.com/sharepoint/v3" xmlns:ns3="8e2494a4-7aef-4f5b-aea2-1e05d767c8a7" xmlns:ns4="ba3b07cf-6a42-4643-bad0-1bb022a0f53e" targetNamespace="http://schemas.microsoft.com/office/2006/metadata/properties" ma:root="true" ma:fieldsID="3639052944184a68e3b4cba2a2664b55" ns1:_="" ns3:_="" ns4:_="">
    <xsd:import namespace="http://schemas.microsoft.com/sharepoint/v3"/>
    <xsd:import namespace="8e2494a4-7aef-4f5b-aea2-1e05d767c8a7"/>
    <xsd:import namespace="ba3b07cf-6a42-4643-bad0-1bb022a0f53e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2494a4-7aef-4f5b-aea2-1e05d767c8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3b07cf-6a42-4643-bad0-1bb022a0f53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CA570E7-A4BA-4947-996C-92A366B05975}">
  <ds:schemaRefs>
    <ds:schemaRef ds:uri="http://schemas.openxmlformats.org/package/2006/metadata/core-properties"/>
    <ds:schemaRef ds:uri="ba3b07cf-6a42-4643-bad0-1bb022a0f53e"/>
    <ds:schemaRef ds:uri="http://schemas.microsoft.com/office/2006/documentManagement/types"/>
    <ds:schemaRef ds:uri="http://schemas.microsoft.com/office/infopath/2007/PartnerControls"/>
    <ds:schemaRef ds:uri="8e2494a4-7aef-4f5b-aea2-1e05d767c8a7"/>
    <ds:schemaRef ds:uri="http://purl.org/dc/elements/1.1/"/>
    <ds:schemaRef ds:uri="http://purl.org/dc/terms/"/>
    <ds:schemaRef ds:uri="http://schemas.microsoft.com/sharepoint/v3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8952934-FB93-4411-B890-B8E5592479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e2494a4-7aef-4f5b-aea2-1e05d767c8a7"/>
    <ds:schemaRef ds:uri="ba3b07cf-6a42-4643-bad0-1bb022a0f5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B621F58-DA2F-456F-8578-94B7BF87447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5335</TotalTime>
  <Words>472</Words>
  <Application>Microsoft Office PowerPoint</Application>
  <PresentationFormat>Widescreen</PresentationFormat>
  <Paragraphs>90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Arial</vt:lpstr>
      <vt:lpstr>Bookman Old Style</vt:lpstr>
      <vt:lpstr>Calibri</vt:lpstr>
      <vt:lpstr>Calibri Light</vt:lpstr>
      <vt:lpstr>Cambria</vt:lpstr>
      <vt:lpstr>Helvetica Neue</vt:lpstr>
      <vt:lpstr>Monotype Corsiva</vt:lpstr>
      <vt:lpstr>Perpetua</vt:lpstr>
      <vt:lpstr>Times New Roman</vt:lpstr>
      <vt:lpstr>Wingdings</vt:lpstr>
      <vt:lpstr>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ASMC Aviation Chapter Mini-PDI 2023</vt:lpstr>
      <vt:lpstr>Topic:  BOTS: Using Robotic Process Automation  Speaker:  Michael Green  AFDW SAF/AFFSO  </vt:lpstr>
      <vt:lpstr>Topic:  FM: A Multi-Functional Career Foundation  May 18, 2023  11:30am-1:00pm </vt:lpstr>
    </vt:vector>
  </TitlesOfParts>
  <Company>U.S. Air Force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JANKOWSKI, MARILYN E CIV USAF AFMC HQAFMC/FM/FMRS</dc:creator>
  <cp:lastModifiedBy>HOLDING, DAWN R CIV USAF AFMC AFLCMC/WFF, AFSAC Financial Management Division</cp:lastModifiedBy>
  <cp:revision>185</cp:revision>
  <dcterms:created xsi:type="dcterms:W3CDTF">2021-05-27T11:52:08Z</dcterms:created>
  <dcterms:modified xsi:type="dcterms:W3CDTF">2023-05-17T15:55:05Z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0x0101003FEF90194C02964C9D972AA498F08D3E</vt:lpwstr>
  </property>
</Properties>
</file>