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30" r:id="rId4"/>
  </p:sldMasterIdLst>
  <p:notesMasterIdLst>
    <p:notesMasterId r:id="rId32"/>
  </p:notesMasterIdLst>
  <p:handoutMasterIdLst>
    <p:handoutMasterId r:id="rId33"/>
  </p:handoutMasterIdLst>
  <p:sldIdLst>
    <p:sldId id="671" r:id="rId5"/>
    <p:sldId id="2046" r:id="rId6"/>
    <p:sldId id="599" r:id="rId7"/>
    <p:sldId id="1856" r:id="rId8"/>
    <p:sldId id="2047" r:id="rId9"/>
    <p:sldId id="1887" r:id="rId10"/>
    <p:sldId id="1905" r:id="rId11"/>
    <p:sldId id="1888" r:id="rId12"/>
    <p:sldId id="512" r:id="rId13"/>
    <p:sldId id="1983" r:id="rId14"/>
    <p:sldId id="1998" r:id="rId15"/>
    <p:sldId id="636" r:id="rId16"/>
    <p:sldId id="1906" r:id="rId17"/>
    <p:sldId id="2044" r:id="rId18"/>
    <p:sldId id="2045" r:id="rId19"/>
    <p:sldId id="265" r:id="rId20"/>
    <p:sldId id="1771" r:id="rId21"/>
    <p:sldId id="2029" r:id="rId22"/>
    <p:sldId id="280" r:id="rId23"/>
    <p:sldId id="1891" r:id="rId24"/>
    <p:sldId id="1893" r:id="rId25"/>
    <p:sldId id="1892" r:id="rId26"/>
    <p:sldId id="1809" r:id="rId27"/>
    <p:sldId id="1811" r:id="rId28"/>
    <p:sldId id="2037" r:id="rId29"/>
    <p:sldId id="1847" r:id="rId30"/>
    <p:sldId id="2038" r:id="rId31"/>
  </p:sldIdLst>
  <p:sldSz cx="12192000" cy="6858000"/>
  <p:notesSz cx="68580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21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58595B"/>
    <a:srgbClr val="FF8200"/>
    <a:srgbClr val="FFFFFF"/>
    <a:srgbClr val="99CCFF"/>
    <a:srgbClr val="FF0000"/>
    <a:srgbClr val="009900"/>
    <a:srgbClr val="A50021"/>
    <a:srgbClr val="33CC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888"/>
        <p:guide pos="216"/>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6222699606338"/>
          <c:y val="7.8563015312131917E-2"/>
          <c:w val="0.77794486215539715"/>
          <c:h val="0.68267067323298369"/>
        </c:manualLayout>
      </c:layout>
      <c:lineChart>
        <c:grouping val="standard"/>
        <c:varyColors val="0"/>
        <c:ser>
          <c:idx val="0"/>
          <c:order val="0"/>
          <c:tx>
            <c:strRef>
              <c:f>Sheet1!$B$1</c:f>
              <c:strCache>
                <c:ptCount val="1"/>
                <c:pt idx="0">
                  <c:v>TOTAL</c:v>
                </c:pt>
              </c:strCache>
            </c:strRef>
          </c:tx>
          <c:spPr>
            <a:ln w="38100">
              <a:solidFill>
                <a:srgbClr val="00B050"/>
              </a:solidFill>
            </a:ln>
          </c:spPr>
          <c:marker>
            <c:symbol val="none"/>
          </c:marker>
          <c:cat>
            <c:strRef>
              <c:f>Sheet1!$A$2:$A$8</c:f>
              <c:strCache>
                <c:ptCount val="7"/>
                <c:pt idx="0">
                  <c:v>2008</c:v>
                </c:pt>
                <c:pt idx="1">
                  <c:v>2009</c:v>
                </c:pt>
                <c:pt idx="2">
                  <c:v>2010</c:v>
                </c:pt>
                <c:pt idx="3">
                  <c:v>2011</c:v>
                </c:pt>
                <c:pt idx="4">
                  <c:v>2012</c:v>
                </c:pt>
                <c:pt idx="5">
                  <c:v>2013</c:v>
                </c:pt>
                <c:pt idx="6">
                  <c:v>*2014</c:v>
                </c:pt>
              </c:strCache>
            </c:strRef>
          </c:cat>
          <c:val>
            <c:numRef>
              <c:f>Sheet1!$B$2:$B$8</c:f>
              <c:numCache>
                <c:formatCode>General</c:formatCode>
                <c:ptCount val="7"/>
                <c:pt idx="0">
                  <c:v>155</c:v>
                </c:pt>
                <c:pt idx="1">
                  <c:v>177</c:v>
                </c:pt>
                <c:pt idx="2">
                  <c:v>202</c:v>
                </c:pt>
                <c:pt idx="3">
                  <c:v>253</c:v>
                </c:pt>
                <c:pt idx="4">
                  <c:v>176</c:v>
                </c:pt>
                <c:pt idx="5">
                  <c:v>165</c:v>
                </c:pt>
                <c:pt idx="6">
                  <c:v>156</c:v>
                </c:pt>
              </c:numCache>
            </c:numRef>
          </c:val>
          <c:smooth val="0"/>
          <c:extLst>
            <c:ext xmlns:c16="http://schemas.microsoft.com/office/drawing/2014/chart" uri="{C3380CC4-5D6E-409C-BE32-E72D297353CC}">
              <c16:uniqueId val="{00000000-3DA3-48E3-AAE0-8B6357043116}"/>
            </c:ext>
          </c:extLst>
        </c:ser>
        <c:ser>
          <c:idx val="1"/>
          <c:order val="1"/>
          <c:tx>
            <c:strRef>
              <c:f>Sheet1!$C$1</c:f>
              <c:strCache>
                <c:ptCount val="1"/>
                <c:pt idx="0">
                  <c:v>Std Rotation</c:v>
                </c:pt>
              </c:strCache>
            </c:strRef>
          </c:tx>
          <c:spPr>
            <a:ln w="38100"/>
          </c:spPr>
          <c:marker>
            <c:symbol val="none"/>
          </c:marker>
          <c:cat>
            <c:strRef>
              <c:f>Sheet1!$A$2:$A$8</c:f>
              <c:strCache>
                <c:ptCount val="7"/>
                <c:pt idx="0">
                  <c:v>2008</c:v>
                </c:pt>
                <c:pt idx="1">
                  <c:v>2009</c:v>
                </c:pt>
                <c:pt idx="2">
                  <c:v>2010</c:v>
                </c:pt>
                <c:pt idx="3">
                  <c:v>2011</c:v>
                </c:pt>
                <c:pt idx="4">
                  <c:v>2012</c:v>
                </c:pt>
                <c:pt idx="5">
                  <c:v>2013</c:v>
                </c:pt>
                <c:pt idx="6">
                  <c:v>*2014</c:v>
                </c:pt>
              </c:strCache>
            </c:strRef>
          </c:cat>
          <c:val>
            <c:numRef>
              <c:f>Sheet1!$C$2:$C$8</c:f>
              <c:numCache>
                <c:formatCode>General</c:formatCode>
                <c:ptCount val="7"/>
                <c:pt idx="0">
                  <c:v>131</c:v>
                </c:pt>
                <c:pt idx="1">
                  <c:v>148</c:v>
                </c:pt>
                <c:pt idx="2">
                  <c:v>160</c:v>
                </c:pt>
                <c:pt idx="3">
                  <c:v>148</c:v>
                </c:pt>
                <c:pt idx="4">
                  <c:v>116</c:v>
                </c:pt>
                <c:pt idx="5">
                  <c:v>119</c:v>
                </c:pt>
                <c:pt idx="6">
                  <c:v>151</c:v>
                </c:pt>
              </c:numCache>
            </c:numRef>
          </c:val>
          <c:smooth val="0"/>
          <c:extLst>
            <c:ext xmlns:c16="http://schemas.microsoft.com/office/drawing/2014/chart" uri="{C3380CC4-5D6E-409C-BE32-E72D297353CC}">
              <c16:uniqueId val="{00000001-3DA3-48E3-AAE0-8B6357043116}"/>
            </c:ext>
          </c:extLst>
        </c:ser>
        <c:ser>
          <c:idx val="2"/>
          <c:order val="2"/>
          <c:tx>
            <c:strRef>
              <c:f>Sheet1!$D$1</c:f>
              <c:strCache>
                <c:ptCount val="1"/>
                <c:pt idx="0">
                  <c:v>365-Day</c:v>
                </c:pt>
              </c:strCache>
            </c:strRef>
          </c:tx>
          <c:spPr>
            <a:ln w="38100">
              <a:solidFill>
                <a:srgbClr val="FF0000"/>
              </a:solidFill>
            </a:ln>
          </c:spPr>
          <c:marker>
            <c:symbol val="none"/>
          </c:marker>
          <c:cat>
            <c:strRef>
              <c:f>Sheet1!$A$2:$A$8</c:f>
              <c:strCache>
                <c:ptCount val="7"/>
                <c:pt idx="0">
                  <c:v>2008</c:v>
                </c:pt>
                <c:pt idx="1">
                  <c:v>2009</c:v>
                </c:pt>
                <c:pt idx="2">
                  <c:v>2010</c:v>
                </c:pt>
                <c:pt idx="3">
                  <c:v>2011</c:v>
                </c:pt>
                <c:pt idx="4">
                  <c:v>2012</c:v>
                </c:pt>
                <c:pt idx="5">
                  <c:v>2013</c:v>
                </c:pt>
                <c:pt idx="6">
                  <c:v>*2014</c:v>
                </c:pt>
              </c:strCache>
            </c:strRef>
          </c:cat>
          <c:val>
            <c:numRef>
              <c:f>Sheet1!$D$2:$D$8</c:f>
              <c:numCache>
                <c:formatCode>General</c:formatCode>
                <c:ptCount val="7"/>
                <c:pt idx="0" formatCode="0">
                  <c:v>24</c:v>
                </c:pt>
                <c:pt idx="1">
                  <c:v>29</c:v>
                </c:pt>
                <c:pt idx="2">
                  <c:v>42</c:v>
                </c:pt>
                <c:pt idx="3">
                  <c:v>105</c:v>
                </c:pt>
                <c:pt idx="4">
                  <c:v>60</c:v>
                </c:pt>
                <c:pt idx="5">
                  <c:v>46</c:v>
                </c:pt>
                <c:pt idx="6">
                  <c:v>5</c:v>
                </c:pt>
              </c:numCache>
            </c:numRef>
          </c:val>
          <c:smooth val="0"/>
          <c:extLst>
            <c:ext xmlns:c16="http://schemas.microsoft.com/office/drawing/2014/chart" uri="{C3380CC4-5D6E-409C-BE32-E72D297353CC}">
              <c16:uniqueId val="{00000002-3DA3-48E3-AAE0-8B6357043116}"/>
            </c:ext>
          </c:extLst>
        </c:ser>
        <c:dLbls>
          <c:showLegendKey val="0"/>
          <c:showVal val="0"/>
          <c:showCatName val="0"/>
          <c:showSerName val="0"/>
          <c:showPercent val="0"/>
          <c:showBubbleSize val="0"/>
        </c:dLbls>
        <c:smooth val="0"/>
        <c:axId val="68548864"/>
        <c:axId val="133600768"/>
      </c:lineChart>
      <c:catAx>
        <c:axId val="68548864"/>
        <c:scaling>
          <c:orientation val="minMax"/>
        </c:scaling>
        <c:delete val="0"/>
        <c:axPos val="b"/>
        <c:numFmt formatCode="General" sourceLinked="1"/>
        <c:majorTickMark val="none"/>
        <c:minorTickMark val="none"/>
        <c:tickLblPos val="nextTo"/>
        <c:crossAx val="133600768"/>
        <c:crosses val="autoZero"/>
        <c:auto val="1"/>
        <c:lblAlgn val="ctr"/>
        <c:lblOffset val="100"/>
        <c:noMultiLvlLbl val="0"/>
      </c:catAx>
      <c:valAx>
        <c:axId val="133600768"/>
        <c:scaling>
          <c:orientation val="minMax"/>
        </c:scaling>
        <c:delete val="0"/>
        <c:axPos val="l"/>
        <c:majorGridlines/>
        <c:title>
          <c:tx>
            <c:rich>
              <a:bodyPr/>
              <a:lstStyle/>
              <a:p>
                <a:pPr>
                  <a:defRPr/>
                </a:pPr>
                <a:r>
                  <a:rPr lang="en-US" dirty="0"/>
                  <a:t>Deployments</a:t>
                </a:r>
              </a:p>
            </c:rich>
          </c:tx>
          <c:layout>
            <c:manualLayout>
              <c:xMode val="edge"/>
              <c:yMode val="edge"/>
              <c:x val="9.4999365680795103E-2"/>
              <c:y val="0.25614683323595383"/>
            </c:manualLayout>
          </c:layout>
          <c:overlay val="0"/>
        </c:title>
        <c:numFmt formatCode="General" sourceLinked="1"/>
        <c:majorTickMark val="none"/>
        <c:minorTickMark val="none"/>
        <c:tickLblPos val="nextTo"/>
        <c:crossAx val="68548864"/>
        <c:crosses val="autoZero"/>
        <c:crossBetween val="between"/>
      </c:valAx>
      <c:dTable>
        <c:showHorzBorder val="1"/>
        <c:showVertBorder val="1"/>
        <c:showOutline val="1"/>
        <c:showKeys val="1"/>
      </c:dTable>
    </c:plotArea>
    <c:plotVisOnly val="1"/>
    <c:dispBlanksAs val="gap"/>
    <c:showDLblsOverMax val="0"/>
  </c:chart>
  <c:txPr>
    <a:bodyPr/>
    <a:lstStyle/>
    <a:p>
      <a:pPr>
        <a:defRPr sz="18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0659720166558"/>
          <c:y val="4.0871613663133112E-2"/>
          <c:w val="0.79093402798334422"/>
          <c:h val="0.72036207488198256"/>
        </c:manualLayout>
      </c:layout>
      <c:lineChart>
        <c:grouping val="standard"/>
        <c:varyColors val="0"/>
        <c:ser>
          <c:idx val="0"/>
          <c:order val="0"/>
          <c:tx>
            <c:strRef>
              <c:f>Sheet1!$B$1</c:f>
              <c:strCache>
                <c:ptCount val="1"/>
                <c:pt idx="0">
                  <c:v>TOTAL</c:v>
                </c:pt>
              </c:strCache>
            </c:strRef>
          </c:tx>
          <c:spPr>
            <a:ln w="38100">
              <a:solidFill>
                <a:srgbClr val="00B050"/>
              </a:solidFill>
            </a:ln>
          </c:spPr>
          <c:marker>
            <c:symbol val="none"/>
          </c:marker>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Sheet1!$B$2:$B$12</c:f>
              <c:numCache>
                <c:formatCode>General</c:formatCode>
                <c:ptCount val="11"/>
                <c:pt idx="0">
                  <c:v>165</c:v>
                </c:pt>
                <c:pt idx="1">
                  <c:v>148</c:v>
                </c:pt>
                <c:pt idx="2">
                  <c:v>168</c:v>
                </c:pt>
                <c:pt idx="3">
                  <c:v>184</c:v>
                </c:pt>
                <c:pt idx="4">
                  <c:v>193</c:v>
                </c:pt>
                <c:pt idx="5">
                  <c:v>191</c:v>
                </c:pt>
                <c:pt idx="6">
                  <c:v>182</c:v>
                </c:pt>
                <c:pt idx="7">
                  <c:v>173</c:v>
                </c:pt>
                <c:pt idx="8">
                  <c:v>188</c:v>
                </c:pt>
                <c:pt idx="9">
                  <c:v>136</c:v>
                </c:pt>
                <c:pt idx="10">
                  <c:v>125</c:v>
                </c:pt>
              </c:numCache>
            </c:numRef>
          </c:val>
          <c:smooth val="0"/>
          <c:extLst>
            <c:ext xmlns:c16="http://schemas.microsoft.com/office/drawing/2014/chart" uri="{C3380CC4-5D6E-409C-BE32-E72D297353CC}">
              <c16:uniqueId val="{00000000-26D1-4249-BF12-FAC673601C16}"/>
            </c:ext>
          </c:extLst>
        </c:ser>
        <c:ser>
          <c:idx val="1"/>
          <c:order val="1"/>
          <c:tx>
            <c:strRef>
              <c:f>Sheet1!$C$1</c:f>
              <c:strCache>
                <c:ptCount val="1"/>
                <c:pt idx="0">
                  <c:v>Std Rotation</c:v>
                </c:pt>
              </c:strCache>
            </c:strRef>
          </c:tx>
          <c:spPr>
            <a:ln w="38100"/>
          </c:spPr>
          <c:marker>
            <c:symbol val="none"/>
          </c:marker>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Sheet1!$C$2:$C$12</c:f>
              <c:numCache>
                <c:formatCode>General</c:formatCode>
                <c:ptCount val="11"/>
                <c:pt idx="0">
                  <c:v>119</c:v>
                </c:pt>
                <c:pt idx="1">
                  <c:v>141</c:v>
                </c:pt>
                <c:pt idx="2">
                  <c:v>161</c:v>
                </c:pt>
                <c:pt idx="3">
                  <c:v>182</c:v>
                </c:pt>
                <c:pt idx="4">
                  <c:v>190</c:v>
                </c:pt>
                <c:pt idx="5">
                  <c:v>188</c:v>
                </c:pt>
                <c:pt idx="6">
                  <c:v>176</c:v>
                </c:pt>
                <c:pt idx="7">
                  <c:v>171</c:v>
                </c:pt>
                <c:pt idx="8">
                  <c:v>185</c:v>
                </c:pt>
                <c:pt idx="9">
                  <c:v>134</c:v>
                </c:pt>
                <c:pt idx="10">
                  <c:v>123</c:v>
                </c:pt>
              </c:numCache>
            </c:numRef>
          </c:val>
          <c:smooth val="0"/>
          <c:extLst>
            <c:ext xmlns:c16="http://schemas.microsoft.com/office/drawing/2014/chart" uri="{C3380CC4-5D6E-409C-BE32-E72D297353CC}">
              <c16:uniqueId val="{00000001-26D1-4249-BF12-FAC673601C16}"/>
            </c:ext>
          </c:extLst>
        </c:ser>
        <c:ser>
          <c:idx val="2"/>
          <c:order val="2"/>
          <c:tx>
            <c:strRef>
              <c:f>Sheet1!$D$1</c:f>
              <c:strCache>
                <c:ptCount val="1"/>
                <c:pt idx="0">
                  <c:v>365-Day</c:v>
                </c:pt>
              </c:strCache>
            </c:strRef>
          </c:tx>
          <c:spPr>
            <a:ln w="38100">
              <a:solidFill>
                <a:srgbClr val="FF0000"/>
              </a:solidFill>
            </a:ln>
          </c:spPr>
          <c:marker>
            <c:symbol val="none"/>
          </c:marker>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Sheet1!$D$2:$D$12</c:f>
              <c:numCache>
                <c:formatCode>General</c:formatCode>
                <c:ptCount val="11"/>
                <c:pt idx="0">
                  <c:v>46</c:v>
                </c:pt>
                <c:pt idx="1">
                  <c:v>7</c:v>
                </c:pt>
                <c:pt idx="2">
                  <c:v>7</c:v>
                </c:pt>
                <c:pt idx="3">
                  <c:v>2</c:v>
                </c:pt>
                <c:pt idx="4">
                  <c:v>3</c:v>
                </c:pt>
                <c:pt idx="5">
                  <c:v>3</c:v>
                </c:pt>
                <c:pt idx="6">
                  <c:v>6</c:v>
                </c:pt>
                <c:pt idx="7">
                  <c:v>2</c:v>
                </c:pt>
                <c:pt idx="8">
                  <c:v>3</c:v>
                </c:pt>
                <c:pt idx="9">
                  <c:v>2</c:v>
                </c:pt>
                <c:pt idx="10">
                  <c:v>2</c:v>
                </c:pt>
              </c:numCache>
            </c:numRef>
          </c:val>
          <c:smooth val="0"/>
          <c:extLst>
            <c:ext xmlns:c16="http://schemas.microsoft.com/office/drawing/2014/chart" uri="{C3380CC4-5D6E-409C-BE32-E72D297353CC}">
              <c16:uniqueId val="{00000002-26D1-4249-BF12-FAC673601C16}"/>
            </c:ext>
          </c:extLst>
        </c:ser>
        <c:dLbls>
          <c:showLegendKey val="0"/>
          <c:showVal val="0"/>
          <c:showCatName val="0"/>
          <c:showSerName val="0"/>
          <c:showPercent val="0"/>
          <c:showBubbleSize val="0"/>
        </c:dLbls>
        <c:smooth val="0"/>
        <c:axId val="382410912"/>
        <c:axId val="382412088"/>
      </c:lineChart>
      <c:catAx>
        <c:axId val="382410912"/>
        <c:scaling>
          <c:orientation val="minMax"/>
        </c:scaling>
        <c:delete val="0"/>
        <c:axPos val="b"/>
        <c:numFmt formatCode="General" sourceLinked="1"/>
        <c:majorTickMark val="none"/>
        <c:minorTickMark val="none"/>
        <c:tickLblPos val="nextTo"/>
        <c:crossAx val="382412088"/>
        <c:crosses val="autoZero"/>
        <c:auto val="1"/>
        <c:lblAlgn val="ctr"/>
        <c:lblOffset val="100"/>
        <c:noMultiLvlLbl val="0"/>
      </c:catAx>
      <c:valAx>
        <c:axId val="382412088"/>
        <c:scaling>
          <c:orientation val="minMax"/>
        </c:scaling>
        <c:delete val="0"/>
        <c:axPos val="l"/>
        <c:majorGridlines/>
        <c:title>
          <c:tx>
            <c:rich>
              <a:bodyPr/>
              <a:lstStyle/>
              <a:p>
                <a:pPr>
                  <a:defRPr/>
                </a:pPr>
                <a:r>
                  <a:rPr lang="en-US" dirty="0"/>
                  <a:t>Deployments</a:t>
                </a:r>
              </a:p>
            </c:rich>
          </c:tx>
          <c:layout>
            <c:manualLayout>
              <c:xMode val="edge"/>
              <c:yMode val="edge"/>
              <c:x val="9.4999365680795561E-2"/>
              <c:y val="0.25614683323595455"/>
            </c:manualLayout>
          </c:layout>
          <c:overlay val="0"/>
        </c:title>
        <c:numFmt formatCode="General" sourceLinked="1"/>
        <c:majorTickMark val="none"/>
        <c:minorTickMark val="none"/>
        <c:tickLblPos val="nextTo"/>
        <c:crossAx val="382410912"/>
        <c:crosses val="autoZero"/>
        <c:crossBetween val="between"/>
      </c:valAx>
      <c:dTable>
        <c:showHorzBorder val="1"/>
        <c:showVertBorder val="1"/>
        <c:showOutline val="1"/>
        <c:showKeys val="1"/>
      </c:dTable>
    </c:plotArea>
    <c:plotVisOnly val="1"/>
    <c:dispBlanksAs val="gap"/>
    <c:showDLblsOverMax val="0"/>
  </c:chart>
  <c:txPr>
    <a:bodyPr/>
    <a:lstStyle/>
    <a:p>
      <a:pPr>
        <a:defRPr sz="1800" b="1">
          <a:effectLst>
            <a:outerShdw blurRad="50800" dist="38100" dir="10800000" algn="r" rotWithShape="0">
              <a:prstClr val="black">
                <a:alpha val="40000"/>
              </a:prstClr>
            </a:outerShdw>
          </a:effectLs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5" y="1"/>
            <a:ext cx="2972421"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dirty="0"/>
          </a:p>
        </p:txBody>
      </p:sp>
      <p:sp>
        <p:nvSpPr>
          <p:cNvPr id="82947" name="Rectangle 3"/>
          <p:cNvSpPr>
            <a:spLocks noGrp="1" noChangeArrowheads="1"/>
          </p:cNvSpPr>
          <p:nvPr>
            <p:ph type="dt" sz="quarter" idx="1"/>
          </p:nvPr>
        </p:nvSpPr>
        <p:spPr bwMode="auto">
          <a:xfrm>
            <a:off x="3885583" y="1"/>
            <a:ext cx="2972421"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dirty="0"/>
          </a:p>
        </p:txBody>
      </p:sp>
      <p:sp>
        <p:nvSpPr>
          <p:cNvPr id="82948" name="Rectangle 4"/>
          <p:cNvSpPr>
            <a:spLocks noGrp="1" noChangeArrowheads="1"/>
          </p:cNvSpPr>
          <p:nvPr>
            <p:ph type="ftr" sz="quarter" idx="2"/>
          </p:nvPr>
        </p:nvSpPr>
        <p:spPr bwMode="auto">
          <a:xfrm>
            <a:off x="5" y="8823326"/>
            <a:ext cx="2972421"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dirty="0"/>
          </a:p>
        </p:txBody>
      </p:sp>
      <p:sp>
        <p:nvSpPr>
          <p:cNvPr id="82949" name="Rectangle 5"/>
          <p:cNvSpPr>
            <a:spLocks noGrp="1" noChangeArrowheads="1"/>
          </p:cNvSpPr>
          <p:nvPr>
            <p:ph type="sldNum" sz="quarter" idx="3"/>
          </p:nvPr>
        </p:nvSpPr>
        <p:spPr bwMode="auto">
          <a:xfrm>
            <a:off x="3885583" y="8823326"/>
            <a:ext cx="2972421"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EA08F208-309A-4D9A-82AF-E03D6ACF71F0}" type="slidenum">
              <a:rPr lang="en-US"/>
              <a:pPr/>
              <a:t>‹#›</a:t>
            </a:fld>
            <a:endParaRPr lang="en-US" dirty="0"/>
          </a:p>
        </p:txBody>
      </p:sp>
    </p:spTree>
    <p:extLst>
      <p:ext uri="{BB962C8B-B14F-4D97-AF65-F5344CB8AC3E}">
        <p14:creationId xmlns:p14="http://schemas.microsoft.com/office/powerpoint/2010/main" val="965887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5" y="0"/>
            <a:ext cx="2972421"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dirty="0"/>
          </a:p>
        </p:txBody>
      </p:sp>
      <p:sp>
        <p:nvSpPr>
          <p:cNvPr id="39939" name="Rectangle 3"/>
          <p:cNvSpPr>
            <a:spLocks noGrp="1" noChangeArrowheads="1"/>
          </p:cNvSpPr>
          <p:nvPr>
            <p:ph type="dt" idx="1"/>
          </p:nvPr>
        </p:nvSpPr>
        <p:spPr bwMode="auto">
          <a:xfrm>
            <a:off x="3885583" y="0"/>
            <a:ext cx="2972421"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dirty="0"/>
          </a:p>
        </p:txBody>
      </p:sp>
      <p:sp>
        <p:nvSpPr>
          <p:cNvPr id="2458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713" y="4416429"/>
            <a:ext cx="5028579" cy="4183063"/>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5" y="8831267"/>
            <a:ext cx="2972421"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dirty="0"/>
          </a:p>
        </p:txBody>
      </p:sp>
      <p:sp>
        <p:nvSpPr>
          <p:cNvPr id="39943" name="Rectangle 7"/>
          <p:cNvSpPr>
            <a:spLocks noGrp="1" noChangeArrowheads="1"/>
          </p:cNvSpPr>
          <p:nvPr>
            <p:ph type="sldNum" sz="quarter" idx="5"/>
          </p:nvPr>
        </p:nvSpPr>
        <p:spPr bwMode="auto">
          <a:xfrm>
            <a:off x="3885583" y="8831267"/>
            <a:ext cx="2972421"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5D00C90A-46E3-4F6E-95A0-391D41793F45}" type="slidenum">
              <a:rPr lang="en-US"/>
              <a:pPr/>
              <a:t>‹#›</a:t>
            </a:fld>
            <a:endParaRPr lang="en-US" dirty="0"/>
          </a:p>
        </p:txBody>
      </p:sp>
    </p:spTree>
    <p:extLst>
      <p:ext uri="{BB962C8B-B14F-4D97-AF65-F5344CB8AC3E}">
        <p14:creationId xmlns:p14="http://schemas.microsoft.com/office/powerpoint/2010/main" val="28149083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FB7272-D954-4397-B612-A34B18275158}"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0963" name="Rectangle 2"/>
          <p:cNvSpPr>
            <a:spLocks noGrp="1" noRot="1" noChangeAspect="1" noChangeArrowheads="1" noTextEdit="1"/>
          </p:cNvSpPr>
          <p:nvPr>
            <p:ph type="sldImg"/>
          </p:nvPr>
        </p:nvSpPr>
        <p:spPr>
          <a:xfrm>
            <a:off x="330200" y="696913"/>
            <a:ext cx="6197600" cy="3486150"/>
          </a:xfrm>
          <a:ln/>
        </p:spPr>
      </p:sp>
      <p:sp>
        <p:nvSpPr>
          <p:cNvPr id="40964" name="Rectangle 3"/>
          <p:cNvSpPr>
            <a:spLocks noGrp="1" noChangeArrowheads="1"/>
          </p:cNvSpPr>
          <p:nvPr>
            <p:ph type="body" idx="1"/>
          </p:nvPr>
        </p:nvSpPr>
        <p:spPr>
          <a:noFill/>
          <a:ln/>
        </p:spPr>
        <p:txBody>
          <a:bodyPr/>
          <a:lstStyle/>
          <a:p>
            <a:endParaRPr lang="ru-RU"/>
          </a:p>
        </p:txBody>
      </p:sp>
    </p:spTree>
    <p:extLst>
      <p:ext uri="{BB962C8B-B14F-4D97-AF65-F5344CB8AC3E}">
        <p14:creationId xmlns:p14="http://schemas.microsoft.com/office/powerpoint/2010/main" val="2300735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pPr marL="0" marR="0" lvl="0" indent="0" algn="r" defTabSz="931217" rtl="0" eaLnBrk="1" fontAlgn="base" latinLnBrk="0" hangingPunct="1">
              <a:lnSpc>
                <a:spcPct val="100000"/>
              </a:lnSpc>
              <a:spcBef>
                <a:spcPct val="0"/>
              </a:spcBef>
              <a:spcAft>
                <a:spcPct val="0"/>
              </a:spcAft>
              <a:buClrTx/>
              <a:buSzTx/>
              <a:buFontTx/>
              <a:buNone/>
              <a:tabLst/>
              <a:defRPr/>
            </a:pPr>
            <a:fld id="{2B4D722F-2A5A-494F-8018-E44F89C640CB}" type="slidenum">
              <a:rPr kumimoji="0" lang="en-US" sz="11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217"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92879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400" b="1" baseline="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31217" rtl="0" eaLnBrk="1" fontAlgn="base" latinLnBrk="0" hangingPunct="1">
              <a:lnSpc>
                <a:spcPct val="100000"/>
              </a:lnSpc>
              <a:spcBef>
                <a:spcPct val="0"/>
              </a:spcBef>
              <a:spcAft>
                <a:spcPct val="0"/>
              </a:spcAft>
              <a:buClrTx/>
              <a:buSzTx/>
              <a:buFontTx/>
              <a:buNone/>
              <a:tabLst/>
              <a:defRPr/>
            </a:pPr>
            <a:fld id="{2B4D722F-2A5A-494F-8018-E44F89C640CB}" type="slidenum">
              <a:rPr kumimoji="0" lang="en-US" sz="1100" b="0" i="0" u="none" strike="noStrike" kern="1200" cap="none" spc="0" normalizeH="0" baseline="0" noProof="0" smtClean="0">
                <a:ln>
                  <a:noFill/>
                </a:ln>
                <a:solidFill>
                  <a:prstClr val="black"/>
                </a:solidFill>
                <a:effectLst/>
                <a:uLnTx/>
                <a:uFillTx/>
                <a:latin typeface="Arial" charset="0"/>
                <a:ea typeface="+mn-ea"/>
                <a:cs typeface="Arial" panose="020B0604020202020204" pitchFamily="34" charset="0"/>
              </a:rPr>
              <a:pPr marL="0" marR="0" lvl="0" indent="0" algn="r" defTabSz="931217"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370814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12</a:t>
            </a:fld>
            <a:endParaRPr lang="en-US" dirty="0"/>
          </a:p>
        </p:txBody>
      </p:sp>
    </p:spTree>
    <p:extLst>
      <p:ext uri="{BB962C8B-B14F-4D97-AF65-F5344CB8AC3E}">
        <p14:creationId xmlns:p14="http://schemas.microsoft.com/office/powerpoint/2010/main" val="279072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4294967295"/>
          </p:nvPr>
        </p:nvSpPr>
        <p:spPr bwMode="auto">
          <a:xfrm>
            <a:off x="3850383" y="8876800"/>
            <a:ext cx="2943959" cy="4659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7" tIns="45574" rIns="91147" bIns="45574"/>
          <a:lstStyle>
            <a:lvl1pPr defTabSz="925903">
              <a:lnSpc>
                <a:spcPct val="90000"/>
              </a:lnSpc>
              <a:spcBef>
                <a:spcPct val="40000"/>
              </a:spcBef>
              <a:defRPr sz="1200">
                <a:solidFill>
                  <a:schemeClr val="tx1"/>
                </a:solidFill>
                <a:latin typeface="Abadi MT Condensed Light"/>
              </a:defRPr>
            </a:lvl1pPr>
            <a:lvl2pPr marL="739458" indent="-284407" defTabSz="925903">
              <a:spcBef>
                <a:spcPct val="30000"/>
              </a:spcBef>
              <a:defRPr sz="1200">
                <a:solidFill>
                  <a:schemeClr val="tx1"/>
                </a:solidFill>
                <a:latin typeface="Times New Roman" panose="02020603050405020304" pitchFamily="18" charset="0"/>
              </a:defRPr>
            </a:lvl2pPr>
            <a:lvl3pPr marL="1137628" indent="-227526" defTabSz="925903">
              <a:spcBef>
                <a:spcPct val="30000"/>
              </a:spcBef>
              <a:defRPr sz="1200">
                <a:solidFill>
                  <a:schemeClr val="tx1"/>
                </a:solidFill>
                <a:latin typeface="Times New Roman" panose="02020603050405020304" pitchFamily="18" charset="0"/>
              </a:defRPr>
            </a:lvl3pPr>
            <a:lvl4pPr marL="1592679" indent="-227526" defTabSz="925903">
              <a:spcBef>
                <a:spcPct val="30000"/>
              </a:spcBef>
              <a:defRPr sz="1200">
                <a:solidFill>
                  <a:schemeClr val="tx1"/>
                </a:solidFill>
                <a:latin typeface="Times New Roman" panose="02020603050405020304" pitchFamily="18" charset="0"/>
              </a:defRPr>
            </a:lvl4pPr>
            <a:lvl5pPr marL="2047730" indent="-227526" defTabSz="925903">
              <a:spcBef>
                <a:spcPct val="30000"/>
              </a:spcBef>
              <a:defRPr sz="1200">
                <a:solidFill>
                  <a:schemeClr val="tx1"/>
                </a:solidFill>
                <a:latin typeface="Times New Roman" panose="02020603050405020304" pitchFamily="18" charset="0"/>
              </a:defRPr>
            </a:lvl5pPr>
            <a:lvl6pPr marL="2502781" indent="-227526" defTabSz="925903" eaLnBrk="0" fontAlgn="base" hangingPunct="0">
              <a:spcBef>
                <a:spcPct val="30000"/>
              </a:spcBef>
              <a:spcAft>
                <a:spcPct val="0"/>
              </a:spcAft>
              <a:defRPr sz="1200">
                <a:solidFill>
                  <a:schemeClr val="tx1"/>
                </a:solidFill>
                <a:latin typeface="Times New Roman" panose="02020603050405020304" pitchFamily="18" charset="0"/>
              </a:defRPr>
            </a:lvl6pPr>
            <a:lvl7pPr marL="2957833" indent="-227526" defTabSz="925903" eaLnBrk="0" fontAlgn="base" hangingPunct="0">
              <a:spcBef>
                <a:spcPct val="30000"/>
              </a:spcBef>
              <a:spcAft>
                <a:spcPct val="0"/>
              </a:spcAft>
              <a:defRPr sz="1200">
                <a:solidFill>
                  <a:schemeClr val="tx1"/>
                </a:solidFill>
                <a:latin typeface="Times New Roman" panose="02020603050405020304" pitchFamily="18" charset="0"/>
              </a:defRPr>
            </a:lvl7pPr>
            <a:lvl8pPr marL="3412884" indent="-227526" defTabSz="925903" eaLnBrk="0" fontAlgn="base" hangingPunct="0">
              <a:spcBef>
                <a:spcPct val="30000"/>
              </a:spcBef>
              <a:spcAft>
                <a:spcPct val="0"/>
              </a:spcAft>
              <a:defRPr sz="1200">
                <a:solidFill>
                  <a:schemeClr val="tx1"/>
                </a:solidFill>
                <a:latin typeface="Times New Roman" panose="02020603050405020304" pitchFamily="18" charset="0"/>
              </a:defRPr>
            </a:lvl8pPr>
            <a:lvl9pPr marL="3867935" indent="-227526" defTabSz="92590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lnSpc>
                <a:spcPct val="100000"/>
              </a:lnSpc>
              <a:spcBef>
                <a:spcPct val="0"/>
              </a:spcBef>
            </a:pPr>
            <a:fld id="{9F699640-CDBF-4DB8-8B89-3D1EACA50C99}" type="slidenum">
              <a:rPr lang="en-US" altLang="en-US" sz="3600">
                <a:solidFill>
                  <a:srgbClr val="000066"/>
                </a:solidFill>
                <a:latin typeface="Arial" panose="020B0604020202020204" pitchFamily="34" charset="0"/>
              </a:rPr>
              <a:pPr eaLnBrk="1" hangingPunct="1">
                <a:lnSpc>
                  <a:spcPct val="100000"/>
                </a:lnSpc>
                <a:spcBef>
                  <a:spcPct val="0"/>
                </a:spcBef>
              </a:pPr>
              <a:t>13</a:t>
            </a:fld>
            <a:endParaRPr lang="en-US" altLang="en-US" sz="3600" dirty="0">
              <a:solidFill>
                <a:srgbClr val="000066"/>
              </a:solidFill>
              <a:latin typeface="Arial" panose="020B0604020202020204" pitchFamily="34"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a:lnSpc>
                <a:spcPct val="90000"/>
              </a:lnSpc>
              <a:buFontTx/>
              <a:buChar char="•"/>
            </a:pPr>
            <a:endParaRPr lang="en-US" altLang="en-US" sz="1100" dirty="0"/>
          </a:p>
        </p:txBody>
      </p:sp>
    </p:spTree>
    <p:extLst>
      <p:ext uri="{BB962C8B-B14F-4D97-AF65-F5344CB8AC3E}">
        <p14:creationId xmlns:p14="http://schemas.microsoft.com/office/powerpoint/2010/main" val="1195557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4294967295"/>
          </p:nvPr>
        </p:nvSpPr>
        <p:spPr bwMode="auto">
          <a:xfrm>
            <a:off x="3850383" y="8876800"/>
            <a:ext cx="2943959" cy="4659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7" tIns="45574" rIns="91147" bIns="45574"/>
          <a:lstStyle>
            <a:lvl1pPr defTabSz="925903">
              <a:lnSpc>
                <a:spcPct val="90000"/>
              </a:lnSpc>
              <a:spcBef>
                <a:spcPct val="40000"/>
              </a:spcBef>
              <a:defRPr sz="1200">
                <a:solidFill>
                  <a:schemeClr val="tx1"/>
                </a:solidFill>
                <a:latin typeface="Abadi MT Condensed Light"/>
              </a:defRPr>
            </a:lvl1pPr>
            <a:lvl2pPr marL="739458" indent="-284407" defTabSz="925903">
              <a:spcBef>
                <a:spcPct val="30000"/>
              </a:spcBef>
              <a:defRPr sz="1200">
                <a:solidFill>
                  <a:schemeClr val="tx1"/>
                </a:solidFill>
                <a:latin typeface="Times New Roman" panose="02020603050405020304" pitchFamily="18" charset="0"/>
              </a:defRPr>
            </a:lvl2pPr>
            <a:lvl3pPr marL="1137628" indent="-227526" defTabSz="925903">
              <a:spcBef>
                <a:spcPct val="30000"/>
              </a:spcBef>
              <a:defRPr sz="1200">
                <a:solidFill>
                  <a:schemeClr val="tx1"/>
                </a:solidFill>
                <a:latin typeface="Times New Roman" panose="02020603050405020304" pitchFamily="18" charset="0"/>
              </a:defRPr>
            </a:lvl3pPr>
            <a:lvl4pPr marL="1592679" indent="-227526" defTabSz="925903">
              <a:spcBef>
                <a:spcPct val="30000"/>
              </a:spcBef>
              <a:defRPr sz="1200">
                <a:solidFill>
                  <a:schemeClr val="tx1"/>
                </a:solidFill>
                <a:latin typeface="Times New Roman" panose="02020603050405020304" pitchFamily="18" charset="0"/>
              </a:defRPr>
            </a:lvl4pPr>
            <a:lvl5pPr marL="2047730" indent="-227526" defTabSz="925903">
              <a:spcBef>
                <a:spcPct val="30000"/>
              </a:spcBef>
              <a:defRPr sz="1200">
                <a:solidFill>
                  <a:schemeClr val="tx1"/>
                </a:solidFill>
                <a:latin typeface="Times New Roman" panose="02020603050405020304" pitchFamily="18" charset="0"/>
              </a:defRPr>
            </a:lvl5pPr>
            <a:lvl6pPr marL="2502781" indent="-227526" defTabSz="925903" eaLnBrk="0" fontAlgn="base" hangingPunct="0">
              <a:spcBef>
                <a:spcPct val="30000"/>
              </a:spcBef>
              <a:spcAft>
                <a:spcPct val="0"/>
              </a:spcAft>
              <a:defRPr sz="1200">
                <a:solidFill>
                  <a:schemeClr val="tx1"/>
                </a:solidFill>
                <a:latin typeface="Times New Roman" panose="02020603050405020304" pitchFamily="18" charset="0"/>
              </a:defRPr>
            </a:lvl6pPr>
            <a:lvl7pPr marL="2957833" indent="-227526" defTabSz="925903" eaLnBrk="0" fontAlgn="base" hangingPunct="0">
              <a:spcBef>
                <a:spcPct val="30000"/>
              </a:spcBef>
              <a:spcAft>
                <a:spcPct val="0"/>
              </a:spcAft>
              <a:defRPr sz="1200">
                <a:solidFill>
                  <a:schemeClr val="tx1"/>
                </a:solidFill>
                <a:latin typeface="Times New Roman" panose="02020603050405020304" pitchFamily="18" charset="0"/>
              </a:defRPr>
            </a:lvl7pPr>
            <a:lvl8pPr marL="3412884" indent="-227526" defTabSz="925903" eaLnBrk="0" fontAlgn="base" hangingPunct="0">
              <a:spcBef>
                <a:spcPct val="30000"/>
              </a:spcBef>
              <a:spcAft>
                <a:spcPct val="0"/>
              </a:spcAft>
              <a:defRPr sz="1200">
                <a:solidFill>
                  <a:schemeClr val="tx1"/>
                </a:solidFill>
                <a:latin typeface="Times New Roman" panose="02020603050405020304" pitchFamily="18" charset="0"/>
              </a:defRPr>
            </a:lvl8pPr>
            <a:lvl9pPr marL="3867935" indent="-227526" defTabSz="92590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lnSpc>
                <a:spcPct val="100000"/>
              </a:lnSpc>
              <a:spcBef>
                <a:spcPct val="0"/>
              </a:spcBef>
            </a:pPr>
            <a:fld id="{9F699640-CDBF-4DB8-8B89-3D1EACA50C99}" type="slidenum">
              <a:rPr lang="en-US" altLang="en-US" sz="3600">
                <a:solidFill>
                  <a:srgbClr val="000066"/>
                </a:solidFill>
                <a:latin typeface="Arial" panose="020B0604020202020204" pitchFamily="34" charset="0"/>
              </a:rPr>
              <a:pPr eaLnBrk="1" hangingPunct="1">
                <a:lnSpc>
                  <a:spcPct val="100000"/>
                </a:lnSpc>
                <a:spcBef>
                  <a:spcPct val="0"/>
                </a:spcBef>
              </a:pPr>
              <a:t>14</a:t>
            </a:fld>
            <a:endParaRPr lang="en-US" altLang="en-US" sz="3600" dirty="0">
              <a:solidFill>
                <a:srgbClr val="000066"/>
              </a:solidFill>
              <a:latin typeface="Arial" panose="020B0604020202020204" pitchFamily="34"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a:lnSpc>
                <a:spcPct val="90000"/>
              </a:lnSpc>
              <a:buFontTx/>
              <a:buChar char="•"/>
            </a:pPr>
            <a:endParaRPr lang="en-US" altLang="en-US" sz="1100" dirty="0"/>
          </a:p>
        </p:txBody>
      </p:sp>
    </p:spTree>
    <p:extLst>
      <p:ext uri="{BB962C8B-B14F-4D97-AF65-F5344CB8AC3E}">
        <p14:creationId xmlns:p14="http://schemas.microsoft.com/office/powerpoint/2010/main" val="1669424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4294967295"/>
          </p:nvPr>
        </p:nvSpPr>
        <p:spPr bwMode="auto">
          <a:xfrm>
            <a:off x="3850383" y="8876800"/>
            <a:ext cx="2943959" cy="4659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7" tIns="45574" rIns="91147" bIns="45574"/>
          <a:lstStyle>
            <a:lvl1pPr defTabSz="925903">
              <a:lnSpc>
                <a:spcPct val="90000"/>
              </a:lnSpc>
              <a:spcBef>
                <a:spcPct val="40000"/>
              </a:spcBef>
              <a:defRPr sz="1200">
                <a:solidFill>
                  <a:schemeClr val="tx1"/>
                </a:solidFill>
                <a:latin typeface="Abadi MT Condensed Light"/>
              </a:defRPr>
            </a:lvl1pPr>
            <a:lvl2pPr marL="739458" indent="-284407" defTabSz="925903">
              <a:spcBef>
                <a:spcPct val="30000"/>
              </a:spcBef>
              <a:defRPr sz="1200">
                <a:solidFill>
                  <a:schemeClr val="tx1"/>
                </a:solidFill>
                <a:latin typeface="Times New Roman" panose="02020603050405020304" pitchFamily="18" charset="0"/>
              </a:defRPr>
            </a:lvl2pPr>
            <a:lvl3pPr marL="1137628" indent="-227526" defTabSz="925903">
              <a:spcBef>
                <a:spcPct val="30000"/>
              </a:spcBef>
              <a:defRPr sz="1200">
                <a:solidFill>
                  <a:schemeClr val="tx1"/>
                </a:solidFill>
                <a:latin typeface="Times New Roman" panose="02020603050405020304" pitchFamily="18" charset="0"/>
              </a:defRPr>
            </a:lvl3pPr>
            <a:lvl4pPr marL="1592679" indent="-227526" defTabSz="925903">
              <a:spcBef>
                <a:spcPct val="30000"/>
              </a:spcBef>
              <a:defRPr sz="1200">
                <a:solidFill>
                  <a:schemeClr val="tx1"/>
                </a:solidFill>
                <a:latin typeface="Times New Roman" panose="02020603050405020304" pitchFamily="18" charset="0"/>
              </a:defRPr>
            </a:lvl4pPr>
            <a:lvl5pPr marL="2047730" indent="-227526" defTabSz="925903">
              <a:spcBef>
                <a:spcPct val="30000"/>
              </a:spcBef>
              <a:defRPr sz="1200">
                <a:solidFill>
                  <a:schemeClr val="tx1"/>
                </a:solidFill>
                <a:latin typeface="Times New Roman" panose="02020603050405020304" pitchFamily="18" charset="0"/>
              </a:defRPr>
            </a:lvl5pPr>
            <a:lvl6pPr marL="2502781" indent="-227526" defTabSz="925903" eaLnBrk="0" fontAlgn="base" hangingPunct="0">
              <a:spcBef>
                <a:spcPct val="30000"/>
              </a:spcBef>
              <a:spcAft>
                <a:spcPct val="0"/>
              </a:spcAft>
              <a:defRPr sz="1200">
                <a:solidFill>
                  <a:schemeClr val="tx1"/>
                </a:solidFill>
                <a:latin typeface="Times New Roman" panose="02020603050405020304" pitchFamily="18" charset="0"/>
              </a:defRPr>
            </a:lvl6pPr>
            <a:lvl7pPr marL="2957833" indent="-227526" defTabSz="925903" eaLnBrk="0" fontAlgn="base" hangingPunct="0">
              <a:spcBef>
                <a:spcPct val="30000"/>
              </a:spcBef>
              <a:spcAft>
                <a:spcPct val="0"/>
              </a:spcAft>
              <a:defRPr sz="1200">
                <a:solidFill>
                  <a:schemeClr val="tx1"/>
                </a:solidFill>
                <a:latin typeface="Times New Roman" panose="02020603050405020304" pitchFamily="18" charset="0"/>
              </a:defRPr>
            </a:lvl7pPr>
            <a:lvl8pPr marL="3412884" indent="-227526" defTabSz="925903" eaLnBrk="0" fontAlgn="base" hangingPunct="0">
              <a:spcBef>
                <a:spcPct val="30000"/>
              </a:spcBef>
              <a:spcAft>
                <a:spcPct val="0"/>
              </a:spcAft>
              <a:defRPr sz="1200">
                <a:solidFill>
                  <a:schemeClr val="tx1"/>
                </a:solidFill>
                <a:latin typeface="Times New Roman" panose="02020603050405020304" pitchFamily="18" charset="0"/>
              </a:defRPr>
            </a:lvl8pPr>
            <a:lvl9pPr marL="3867935" indent="-227526" defTabSz="92590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lnSpc>
                <a:spcPct val="100000"/>
              </a:lnSpc>
              <a:spcBef>
                <a:spcPct val="0"/>
              </a:spcBef>
            </a:pPr>
            <a:fld id="{9F699640-CDBF-4DB8-8B89-3D1EACA50C99}" type="slidenum">
              <a:rPr lang="en-US" altLang="en-US" sz="3600">
                <a:solidFill>
                  <a:srgbClr val="000066"/>
                </a:solidFill>
                <a:latin typeface="Arial" panose="020B0604020202020204" pitchFamily="34" charset="0"/>
              </a:rPr>
              <a:pPr eaLnBrk="1" hangingPunct="1">
                <a:lnSpc>
                  <a:spcPct val="100000"/>
                </a:lnSpc>
                <a:spcBef>
                  <a:spcPct val="0"/>
                </a:spcBef>
              </a:pPr>
              <a:t>15</a:t>
            </a:fld>
            <a:endParaRPr lang="en-US" altLang="en-US" sz="3600" dirty="0">
              <a:solidFill>
                <a:srgbClr val="000066"/>
              </a:solidFill>
              <a:latin typeface="Arial" panose="020B0604020202020204" pitchFamily="34"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a:lnSpc>
                <a:spcPct val="90000"/>
              </a:lnSpc>
              <a:buFontTx/>
              <a:buChar char="•"/>
            </a:pPr>
            <a:endParaRPr lang="en-US" altLang="en-US" sz="1100" dirty="0"/>
          </a:p>
        </p:txBody>
      </p:sp>
    </p:spTree>
    <p:extLst>
      <p:ext uri="{BB962C8B-B14F-4D97-AF65-F5344CB8AC3E}">
        <p14:creationId xmlns:p14="http://schemas.microsoft.com/office/powerpoint/2010/main" val="1547088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16</a:t>
            </a:fld>
            <a:endParaRPr lang="en-US" dirty="0"/>
          </a:p>
        </p:txBody>
      </p:sp>
    </p:spTree>
    <p:extLst>
      <p:ext uri="{BB962C8B-B14F-4D97-AF65-F5344CB8AC3E}">
        <p14:creationId xmlns:p14="http://schemas.microsoft.com/office/powerpoint/2010/main" val="2120142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p:txBody>
      </p:sp>
      <p:sp>
        <p:nvSpPr>
          <p:cNvPr id="4" name="Slide Number Placeholder 3"/>
          <p:cNvSpPr>
            <a:spLocks noGrp="1"/>
          </p:cNvSpPr>
          <p:nvPr>
            <p:ph type="sldNum" sz="quarter" idx="5"/>
          </p:nvPr>
        </p:nvSpPr>
        <p:spPr/>
        <p:txBody>
          <a:bodyPr/>
          <a:lstStyle/>
          <a:p>
            <a:fld id="{F08B9459-52A8-4F52-9195-AA6D4AB8E90B}" type="slidenum">
              <a:rPr lang="en-US" smtClean="0"/>
              <a:t>17</a:t>
            </a:fld>
            <a:endParaRPr lang="en-US" dirty="0"/>
          </a:p>
        </p:txBody>
      </p:sp>
    </p:spTree>
    <p:extLst>
      <p:ext uri="{BB962C8B-B14F-4D97-AF65-F5344CB8AC3E}">
        <p14:creationId xmlns:p14="http://schemas.microsoft.com/office/powerpoint/2010/main" val="1359033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F16154BA-8510-46CC-BF32-B73370FEFF1C}" type="slidenum">
              <a:rPr kumimoji="0" lang="en-US" sz="1200" b="1" i="0" u="none" strike="noStrike" kern="1200" cap="none" spc="0" normalizeH="0" baseline="0" noProof="0" smtClean="0">
                <a:ln>
                  <a:noFill/>
                </a:ln>
                <a:solidFill>
                  <a:srgbClr val="000000"/>
                </a:solidFill>
                <a:effectLst/>
                <a:uLnTx/>
                <a:uFillTx/>
                <a:latin typeface="Arial" charset="0"/>
                <a:ea typeface="+mn-ea"/>
                <a:cs typeface="Arial" panose="020B0604020202020204" pitchFamily="34" charset="0"/>
              </a:rPr>
              <a:pPr marL="0" marR="0" lvl="0" indent="0" algn="r" defTabSz="931863" rtl="0" eaLnBrk="0" fontAlgn="base" latinLnBrk="0" hangingPunct="0">
                <a:lnSpc>
                  <a:spcPct val="100000"/>
                </a:lnSpc>
                <a:spcBef>
                  <a:spcPct val="0"/>
                </a:spcBef>
                <a:spcAft>
                  <a:spcPct val="0"/>
                </a:spcAft>
                <a:buClrTx/>
                <a:buSzTx/>
                <a:buFontTx/>
                <a:buNone/>
                <a:tabLst/>
                <a:defRPr/>
              </a:pPr>
              <a:t>18</a:t>
            </a:fld>
            <a:endParaRPr kumimoji="0" lang="en-US" sz="1200" b="1"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val="1856545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19</a:t>
            </a:fld>
            <a:endParaRPr lang="en-US" dirty="0"/>
          </a:p>
        </p:txBody>
      </p:sp>
    </p:spTree>
    <p:extLst>
      <p:ext uri="{BB962C8B-B14F-4D97-AF65-F5344CB8AC3E}">
        <p14:creationId xmlns:p14="http://schemas.microsoft.com/office/powerpoint/2010/main" val="329326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7785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Abadi MT Condensed Light"/>
            </a:endParaRPr>
          </a:p>
        </p:txBody>
      </p:sp>
    </p:spTree>
    <p:extLst>
      <p:ext uri="{BB962C8B-B14F-4D97-AF65-F5344CB8AC3E}">
        <p14:creationId xmlns:p14="http://schemas.microsoft.com/office/powerpoint/2010/main" val="2991832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21</a:t>
            </a:fld>
            <a:endParaRPr lang="en-US" dirty="0"/>
          </a:p>
        </p:txBody>
      </p:sp>
    </p:spTree>
    <p:extLst>
      <p:ext uri="{BB962C8B-B14F-4D97-AF65-F5344CB8AC3E}">
        <p14:creationId xmlns:p14="http://schemas.microsoft.com/office/powerpoint/2010/main" val="1227463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22</a:t>
            </a:fld>
            <a:endParaRPr lang="en-US" dirty="0"/>
          </a:p>
        </p:txBody>
      </p:sp>
    </p:spTree>
    <p:extLst>
      <p:ext uri="{BB962C8B-B14F-4D97-AF65-F5344CB8AC3E}">
        <p14:creationId xmlns:p14="http://schemas.microsoft.com/office/powerpoint/2010/main" val="857911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593F17-FF14-4F86-B6DB-6B35ACE639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9579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593F17-FF14-4F86-B6DB-6B35ACE6395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9008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25</a:t>
            </a:fld>
            <a:endParaRPr lang="en-US" dirty="0"/>
          </a:p>
        </p:txBody>
      </p:sp>
    </p:spTree>
    <p:extLst>
      <p:ext uri="{BB962C8B-B14F-4D97-AF65-F5344CB8AC3E}">
        <p14:creationId xmlns:p14="http://schemas.microsoft.com/office/powerpoint/2010/main" val="2263545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dirty="0"/>
          </a:p>
        </p:txBody>
      </p:sp>
    </p:spTree>
    <p:extLst>
      <p:ext uri="{BB962C8B-B14F-4D97-AF65-F5344CB8AC3E}">
        <p14:creationId xmlns:p14="http://schemas.microsoft.com/office/powerpoint/2010/main" val="3486000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3850384" y="2"/>
            <a:ext cx="2945498" cy="4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44" tIns="45469" rIns="90944" bIns="45469" anchor="ctr"/>
          <a:lstStyle>
            <a:lvl1pPr>
              <a:lnSpc>
                <a:spcPct val="90000"/>
              </a:lnSpc>
              <a:spcBef>
                <a:spcPct val="40000"/>
              </a:spcBef>
              <a:defRPr sz="1200">
                <a:solidFill>
                  <a:schemeClr val="tx1"/>
                </a:solidFill>
                <a:latin typeface="Abadi MT Condensed Light"/>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lnSpc>
                <a:spcPct val="100000"/>
              </a:lnSpc>
              <a:spcBef>
                <a:spcPct val="0"/>
              </a:spcBef>
            </a:pPr>
            <a:endParaRPr lang="en-US" altLang="en-US" sz="3600" dirty="0">
              <a:solidFill>
                <a:srgbClr val="000066"/>
              </a:solidFill>
              <a:latin typeface="Arial" panose="020B0604020202020204" pitchFamily="34" charset="0"/>
            </a:endParaRPr>
          </a:p>
        </p:txBody>
      </p:sp>
      <p:sp>
        <p:nvSpPr>
          <p:cNvPr id="226307" name="Rectangle 3"/>
          <p:cNvSpPr>
            <a:spLocks noChangeArrowheads="1"/>
          </p:cNvSpPr>
          <p:nvPr/>
        </p:nvSpPr>
        <p:spPr bwMode="auto">
          <a:xfrm>
            <a:off x="1" y="8875205"/>
            <a:ext cx="2947036" cy="4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44" tIns="45469" rIns="90944" bIns="45469" anchor="ctr"/>
          <a:lstStyle>
            <a:lvl1pPr>
              <a:lnSpc>
                <a:spcPct val="90000"/>
              </a:lnSpc>
              <a:spcBef>
                <a:spcPct val="40000"/>
              </a:spcBef>
              <a:defRPr sz="1200">
                <a:solidFill>
                  <a:schemeClr val="tx1"/>
                </a:solidFill>
                <a:latin typeface="Abadi MT Condensed Light"/>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lnSpc>
                <a:spcPct val="100000"/>
              </a:lnSpc>
              <a:spcBef>
                <a:spcPct val="0"/>
              </a:spcBef>
            </a:pPr>
            <a:endParaRPr lang="en-US" altLang="en-US" sz="3600" dirty="0">
              <a:solidFill>
                <a:srgbClr val="000066"/>
              </a:solidFill>
              <a:latin typeface="Arial" panose="020B0604020202020204" pitchFamily="34" charset="0"/>
            </a:endParaRPr>
          </a:p>
        </p:txBody>
      </p:sp>
      <p:sp>
        <p:nvSpPr>
          <p:cNvPr id="226308" name="Rectangle 4"/>
          <p:cNvSpPr>
            <a:spLocks noChangeArrowheads="1"/>
          </p:cNvSpPr>
          <p:nvPr/>
        </p:nvSpPr>
        <p:spPr bwMode="auto">
          <a:xfrm>
            <a:off x="1" y="2"/>
            <a:ext cx="2947036" cy="4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944" tIns="45469" rIns="90944" bIns="45469" anchor="ctr"/>
          <a:lstStyle>
            <a:lvl1pPr>
              <a:lnSpc>
                <a:spcPct val="90000"/>
              </a:lnSpc>
              <a:spcBef>
                <a:spcPct val="40000"/>
              </a:spcBef>
              <a:defRPr sz="1200">
                <a:solidFill>
                  <a:schemeClr val="tx1"/>
                </a:solidFill>
                <a:latin typeface="Abadi MT Condensed Light"/>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lnSpc>
                <a:spcPct val="100000"/>
              </a:lnSpc>
              <a:spcBef>
                <a:spcPct val="0"/>
              </a:spcBef>
            </a:pPr>
            <a:endParaRPr lang="en-US" altLang="en-US" sz="3600" dirty="0">
              <a:solidFill>
                <a:srgbClr val="000066"/>
              </a:solidFill>
              <a:latin typeface="Arial" panose="020B0604020202020204" pitchFamily="34" charset="0"/>
            </a:endParaRPr>
          </a:p>
        </p:txBody>
      </p:sp>
      <p:sp>
        <p:nvSpPr>
          <p:cNvPr id="226309" name="Rectangle 5"/>
          <p:cNvSpPr>
            <a:spLocks noGrp="1" noRot="1" noChangeAspect="1" noChangeArrowheads="1" noTextEdit="1"/>
          </p:cNvSpPr>
          <p:nvPr>
            <p:ph type="sldImg"/>
          </p:nvPr>
        </p:nvSpPr>
        <p:spPr>
          <a:xfrm>
            <a:off x="-176213" y="349250"/>
            <a:ext cx="6894513" cy="3879850"/>
          </a:xfrm>
          <a:ln cap="flat"/>
        </p:spPr>
      </p:sp>
      <p:sp>
        <p:nvSpPr>
          <p:cNvPr id="226310" name="Date Placeholder 1"/>
          <p:cNvSpPr>
            <a:spLocks noGrp="1"/>
          </p:cNvSpPr>
          <p:nvPr>
            <p:ph type="dt" sz="quarter" idx="4294967295"/>
          </p:nvPr>
        </p:nvSpPr>
        <p:spPr bwMode="auto">
          <a:xfrm>
            <a:off x="3850383" y="0"/>
            <a:ext cx="2943959" cy="467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8" tIns="45500" rIns="90998" bIns="45500"/>
          <a:lstStyle>
            <a:lvl1pPr>
              <a:lnSpc>
                <a:spcPct val="90000"/>
              </a:lnSpc>
              <a:spcBef>
                <a:spcPct val="40000"/>
              </a:spcBef>
              <a:defRPr sz="1200">
                <a:solidFill>
                  <a:schemeClr val="tx1"/>
                </a:solidFill>
                <a:latin typeface="Abadi MT Condensed Light"/>
              </a:defRPr>
            </a:lvl1pPr>
            <a:lvl2pPr marL="737879" indent="-282827">
              <a:spcBef>
                <a:spcPct val="30000"/>
              </a:spcBef>
              <a:defRPr sz="1200">
                <a:solidFill>
                  <a:schemeClr val="tx1"/>
                </a:solidFill>
                <a:latin typeface="Times New Roman" panose="02020603050405020304" pitchFamily="18" charset="0"/>
              </a:defRPr>
            </a:lvl2pPr>
            <a:lvl3pPr marL="1136048" indent="-225946">
              <a:spcBef>
                <a:spcPct val="30000"/>
              </a:spcBef>
              <a:defRPr sz="1200">
                <a:solidFill>
                  <a:schemeClr val="tx1"/>
                </a:solidFill>
                <a:latin typeface="Times New Roman" panose="02020603050405020304" pitchFamily="18" charset="0"/>
              </a:defRPr>
            </a:lvl3pPr>
            <a:lvl4pPr marL="1591100" indent="-225946">
              <a:spcBef>
                <a:spcPct val="30000"/>
              </a:spcBef>
              <a:defRPr sz="1200">
                <a:solidFill>
                  <a:schemeClr val="tx1"/>
                </a:solidFill>
                <a:latin typeface="Times New Roman" panose="02020603050405020304" pitchFamily="18" charset="0"/>
              </a:defRPr>
            </a:lvl4pPr>
            <a:lvl5pPr marL="2044570" indent="-225946">
              <a:spcBef>
                <a:spcPct val="30000"/>
              </a:spcBef>
              <a:defRPr sz="1200">
                <a:solidFill>
                  <a:schemeClr val="tx1"/>
                </a:solidFill>
                <a:latin typeface="Times New Roman" panose="02020603050405020304" pitchFamily="18" charset="0"/>
              </a:defRPr>
            </a:lvl5pPr>
            <a:lvl6pPr marL="2499621" indent="-225946" eaLnBrk="0" fontAlgn="base" hangingPunct="0">
              <a:spcBef>
                <a:spcPct val="30000"/>
              </a:spcBef>
              <a:spcAft>
                <a:spcPct val="0"/>
              </a:spcAft>
              <a:defRPr sz="1200">
                <a:solidFill>
                  <a:schemeClr val="tx1"/>
                </a:solidFill>
                <a:latin typeface="Times New Roman" panose="02020603050405020304" pitchFamily="18" charset="0"/>
              </a:defRPr>
            </a:lvl6pPr>
            <a:lvl7pPr marL="2954672" indent="-225946" eaLnBrk="0" fontAlgn="base" hangingPunct="0">
              <a:spcBef>
                <a:spcPct val="30000"/>
              </a:spcBef>
              <a:spcAft>
                <a:spcPct val="0"/>
              </a:spcAft>
              <a:defRPr sz="1200">
                <a:solidFill>
                  <a:schemeClr val="tx1"/>
                </a:solidFill>
                <a:latin typeface="Times New Roman" panose="02020603050405020304" pitchFamily="18" charset="0"/>
              </a:defRPr>
            </a:lvl7pPr>
            <a:lvl8pPr marL="3409724" indent="-225946" eaLnBrk="0" fontAlgn="base" hangingPunct="0">
              <a:spcBef>
                <a:spcPct val="30000"/>
              </a:spcBef>
              <a:spcAft>
                <a:spcPct val="0"/>
              </a:spcAft>
              <a:defRPr sz="1200">
                <a:solidFill>
                  <a:schemeClr val="tx1"/>
                </a:solidFill>
                <a:latin typeface="Times New Roman" panose="02020603050405020304" pitchFamily="18" charset="0"/>
              </a:defRPr>
            </a:lvl8pPr>
            <a:lvl9pPr marL="3864775" indent="-22594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lnSpc>
                <a:spcPct val="100000"/>
              </a:lnSpc>
              <a:spcBef>
                <a:spcPct val="0"/>
              </a:spcBef>
            </a:pPr>
            <a:endParaRPr lang="en-US" altLang="en-US" sz="3600" dirty="0">
              <a:solidFill>
                <a:srgbClr val="000066"/>
              </a:solidFill>
              <a:latin typeface="Arial" panose="020B0604020202020204" pitchFamily="34" charset="0"/>
            </a:endParaRPr>
          </a:p>
        </p:txBody>
      </p:sp>
    </p:spTree>
    <p:extLst>
      <p:ext uri="{BB962C8B-B14F-4D97-AF65-F5344CB8AC3E}">
        <p14:creationId xmlns:p14="http://schemas.microsoft.com/office/powerpoint/2010/main" val="172190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sz="1600" dirty="0"/>
          </a:p>
        </p:txBody>
      </p:sp>
      <p:sp>
        <p:nvSpPr>
          <p:cNvPr id="4" name="Slide Number Placeholder 3"/>
          <p:cNvSpPr>
            <a:spLocks noGrp="1"/>
          </p:cNvSpPr>
          <p:nvPr>
            <p:ph type="sldNum" sz="quarter" idx="10"/>
          </p:nvPr>
        </p:nvSpPr>
        <p:spPr/>
        <p:txBody>
          <a:bodyPr/>
          <a:lstStyle/>
          <a:p>
            <a:pPr>
              <a:defRPr/>
            </a:pPr>
            <a:fld id="{2B4D722F-2A5A-494F-8018-E44F89C640CB}" type="slidenum">
              <a:rPr lang="en-US" smtClean="0"/>
              <a:pPr>
                <a:defRPr/>
              </a:pPr>
              <a:t>3</a:t>
            </a:fld>
            <a:endParaRPr lang="en-US" dirty="0"/>
          </a:p>
        </p:txBody>
      </p:sp>
    </p:spTree>
    <p:extLst>
      <p:ext uri="{BB962C8B-B14F-4D97-AF65-F5344CB8AC3E}">
        <p14:creationId xmlns:p14="http://schemas.microsoft.com/office/powerpoint/2010/main" val="148635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4</a:t>
            </a:fld>
            <a:endParaRPr lang="en-US" dirty="0"/>
          </a:p>
        </p:txBody>
      </p:sp>
    </p:spTree>
    <p:extLst>
      <p:ext uri="{BB962C8B-B14F-4D97-AF65-F5344CB8AC3E}">
        <p14:creationId xmlns:p14="http://schemas.microsoft.com/office/powerpoint/2010/main" val="1039131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5</a:t>
            </a:fld>
            <a:endParaRPr lang="en-US" dirty="0"/>
          </a:p>
        </p:txBody>
      </p:sp>
    </p:spTree>
    <p:extLst>
      <p:ext uri="{BB962C8B-B14F-4D97-AF65-F5344CB8AC3E}">
        <p14:creationId xmlns:p14="http://schemas.microsoft.com/office/powerpoint/2010/main" val="151285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fr-FR" dirty="0"/>
          </a:p>
          <a:p>
            <a:pPr marL="170622" indent="-170622">
              <a:buFontTx/>
              <a:buChar char="-"/>
              <a:defRPr/>
            </a:pPr>
            <a:endParaRPr lang="en-US" dirty="0"/>
          </a:p>
        </p:txBody>
      </p:sp>
      <p:sp>
        <p:nvSpPr>
          <p:cNvPr id="125956" name="Slide Number Placeholder 3"/>
          <p:cNvSpPr>
            <a:spLocks noGrp="1"/>
          </p:cNvSpPr>
          <p:nvPr>
            <p:ph type="sldNum" sz="quarter" idx="4294967295"/>
          </p:nvPr>
        </p:nvSpPr>
        <p:spPr bwMode="auto">
          <a:xfrm>
            <a:off x="3850383" y="8875204"/>
            <a:ext cx="2943959" cy="467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2" tIns="45751" rIns="91502" bIns="45751"/>
          <a:lstStyle>
            <a:lvl1pPr>
              <a:lnSpc>
                <a:spcPct val="90000"/>
              </a:lnSpc>
              <a:spcBef>
                <a:spcPct val="40000"/>
              </a:spcBef>
              <a:defRPr sz="1200">
                <a:solidFill>
                  <a:schemeClr val="tx1"/>
                </a:solidFill>
                <a:latin typeface="Abadi MT Condensed Light"/>
              </a:defRPr>
            </a:lvl1pPr>
            <a:lvl2pPr marL="742618" indent="-284407">
              <a:spcBef>
                <a:spcPct val="30000"/>
              </a:spcBef>
              <a:defRPr sz="1200">
                <a:solidFill>
                  <a:schemeClr val="tx1"/>
                </a:solidFill>
                <a:latin typeface="Times New Roman" panose="02020603050405020304" pitchFamily="18" charset="0"/>
              </a:defRPr>
            </a:lvl2pPr>
            <a:lvl3pPr marL="1142369" indent="-227526">
              <a:spcBef>
                <a:spcPct val="30000"/>
              </a:spcBef>
              <a:defRPr sz="1200">
                <a:solidFill>
                  <a:schemeClr val="tx1"/>
                </a:solidFill>
                <a:latin typeface="Times New Roman" panose="02020603050405020304" pitchFamily="18" charset="0"/>
              </a:defRPr>
            </a:lvl3pPr>
            <a:lvl4pPr marL="1600580" indent="-227526">
              <a:spcBef>
                <a:spcPct val="30000"/>
              </a:spcBef>
              <a:defRPr sz="1200">
                <a:solidFill>
                  <a:schemeClr val="tx1"/>
                </a:solidFill>
                <a:latin typeface="Times New Roman" panose="02020603050405020304" pitchFamily="18" charset="0"/>
              </a:defRPr>
            </a:lvl4pPr>
            <a:lvl5pPr marL="2057210" indent="-227526">
              <a:spcBef>
                <a:spcPct val="30000"/>
              </a:spcBef>
              <a:defRPr sz="1200">
                <a:solidFill>
                  <a:schemeClr val="tx1"/>
                </a:solidFill>
                <a:latin typeface="Times New Roman" panose="02020603050405020304" pitchFamily="18" charset="0"/>
              </a:defRPr>
            </a:lvl5pPr>
            <a:lvl6pPr marL="2512262" indent="-227526" eaLnBrk="0" fontAlgn="base" hangingPunct="0">
              <a:spcBef>
                <a:spcPct val="30000"/>
              </a:spcBef>
              <a:spcAft>
                <a:spcPct val="0"/>
              </a:spcAft>
              <a:defRPr sz="1200">
                <a:solidFill>
                  <a:schemeClr val="tx1"/>
                </a:solidFill>
                <a:latin typeface="Times New Roman" panose="02020603050405020304" pitchFamily="18" charset="0"/>
              </a:defRPr>
            </a:lvl6pPr>
            <a:lvl7pPr marL="2967313" indent="-227526" eaLnBrk="0" fontAlgn="base" hangingPunct="0">
              <a:spcBef>
                <a:spcPct val="30000"/>
              </a:spcBef>
              <a:spcAft>
                <a:spcPct val="0"/>
              </a:spcAft>
              <a:defRPr sz="1200">
                <a:solidFill>
                  <a:schemeClr val="tx1"/>
                </a:solidFill>
                <a:latin typeface="Times New Roman" panose="02020603050405020304" pitchFamily="18" charset="0"/>
              </a:defRPr>
            </a:lvl7pPr>
            <a:lvl8pPr marL="3422364" indent="-227526" eaLnBrk="0" fontAlgn="base" hangingPunct="0">
              <a:spcBef>
                <a:spcPct val="30000"/>
              </a:spcBef>
              <a:spcAft>
                <a:spcPct val="0"/>
              </a:spcAft>
              <a:defRPr sz="1200">
                <a:solidFill>
                  <a:schemeClr val="tx1"/>
                </a:solidFill>
                <a:latin typeface="Times New Roman" panose="02020603050405020304" pitchFamily="18" charset="0"/>
              </a:defRPr>
            </a:lvl8pPr>
            <a:lvl9pPr marL="3877415" indent="-2275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lnSpc>
                <a:spcPct val="100000"/>
              </a:lnSpc>
              <a:spcBef>
                <a:spcPct val="0"/>
              </a:spcBef>
            </a:pPr>
            <a:fld id="{FE30558D-DEBF-4E51-B274-6C9566C74C25}" type="slidenum">
              <a:rPr lang="en-US" altLang="en-US" sz="3600">
                <a:solidFill>
                  <a:srgbClr val="000066"/>
                </a:solidFill>
                <a:latin typeface="Arial" panose="020B0604020202020204" pitchFamily="34" charset="0"/>
              </a:rPr>
              <a:pPr eaLnBrk="1" hangingPunct="1">
                <a:lnSpc>
                  <a:spcPct val="100000"/>
                </a:lnSpc>
                <a:spcBef>
                  <a:spcPct val="0"/>
                </a:spcBef>
              </a:pPr>
              <a:t>6</a:t>
            </a:fld>
            <a:endParaRPr lang="en-US" altLang="en-US" sz="3600" dirty="0">
              <a:solidFill>
                <a:srgbClr val="000066"/>
              </a:solidFill>
              <a:latin typeface="Arial" panose="020B0604020202020204" pitchFamily="34" charset="0"/>
            </a:endParaRPr>
          </a:p>
        </p:txBody>
      </p:sp>
    </p:spTree>
    <p:extLst>
      <p:ext uri="{BB962C8B-B14F-4D97-AF65-F5344CB8AC3E}">
        <p14:creationId xmlns:p14="http://schemas.microsoft.com/office/powerpoint/2010/main" val="397475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169065" indent="-169065">
              <a:buFontTx/>
              <a:buChar char="-"/>
            </a:pPr>
            <a:r>
              <a:rPr lang="en-US" altLang="en-US" dirty="0">
                <a:latin typeface="Abadi MT Condensed Light"/>
              </a:rPr>
              <a:t>Recent changes to DAF 10-401 removes the line remarks from requirements that are outside of scope within the MISCAPS. </a:t>
            </a:r>
          </a:p>
        </p:txBody>
      </p:sp>
      <p:sp>
        <p:nvSpPr>
          <p:cNvPr id="130052" name="Slide Number Placeholder 3"/>
          <p:cNvSpPr>
            <a:spLocks noGrp="1"/>
          </p:cNvSpPr>
          <p:nvPr>
            <p:ph type="sldNum" sz="quarter" idx="4294967295"/>
          </p:nvPr>
        </p:nvSpPr>
        <p:spPr bwMode="auto">
          <a:xfrm>
            <a:off x="3850383" y="8875204"/>
            <a:ext cx="2943959" cy="467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2" tIns="45751" rIns="91502" bIns="45751"/>
          <a:lstStyle>
            <a:lvl1pPr>
              <a:lnSpc>
                <a:spcPct val="90000"/>
              </a:lnSpc>
              <a:spcBef>
                <a:spcPct val="40000"/>
              </a:spcBef>
              <a:defRPr sz="1200">
                <a:solidFill>
                  <a:schemeClr val="tx1"/>
                </a:solidFill>
                <a:latin typeface="Abadi MT Condensed Light"/>
              </a:defRPr>
            </a:lvl1pPr>
            <a:lvl2pPr marL="742618" indent="-284407">
              <a:spcBef>
                <a:spcPct val="30000"/>
              </a:spcBef>
              <a:defRPr sz="1200">
                <a:solidFill>
                  <a:schemeClr val="tx1"/>
                </a:solidFill>
                <a:latin typeface="Times New Roman" panose="02020603050405020304" pitchFamily="18" charset="0"/>
              </a:defRPr>
            </a:lvl2pPr>
            <a:lvl3pPr marL="1142369" indent="-227526">
              <a:spcBef>
                <a:spcPct val="30000"/>
              </a:spcBef>
              <a:defRPr sz="1200">
                <a:solidFill>
                  <a:schemeClr val="tx1"/>
                </a:solidFill>
                <a:latin typeface="Times New Roman" panose="02020603050405020304" pitchFamily="18" charset="0"/>
              </a:defRPr>
            </a:lvl3pPr>
            <a:lvl4pPr marL="1600580" indent="-227526">
              <a:spcBef>
                <a:spcPct val="30000"/>
              </a:spcBef>
              <a:defRPr sz="1200">
                <a:solidFill>
                  <a:schemeClr val="tx1"/>
                </a:solidFill>
                <a:latin typeface="Times New Roman" panose="02020603050405020304" pitchFamily="18" charset="0"/>
              </a:defRPr>
            </a:lvl4pPr>
            <a:lvl5pPr marL="2057210" indent="-227526">
              <a:spcBef>
                <a:spcPct val="30000"/>
              </a:spcBef>
              <a:defRPr sz="1200">
                <a:solidFill>
                  <a:schemeClr val="tx1"/>
                </a:solidFill>
                <a:latin typeface="Times New Roman" panose="02020603050405020304" pitchFamily="18" charset="0"/>
              </a:defRPr>
            </a:lvl5pPr>
            <a:lvl6pPr marL="2512262" indent="-227526" eaLnBrk="0" fontAlgn="base" hangingPunct="0">
              <a:spcBef>
                <a:spcPct val="30000"/>
              </a:spcBef>
              <a:spcAft>
                <a:spcPct val="0"/>
              </a:spcAft>
              <a:defRPr sz="1200">
                <a:solidFill>
                  <a:schemeClr val="tx1"/>
                </a:solidFill>
                <a:latin typeface="Times New Roman" panose="02020603050405020304" pitchFamily="18" charset="0"/>
              </a:defRPr>
            </a:lvl6pPr>
            <a:lvl7pPr marL="2967313" indent="-227526" eaLnBrk="0" fontAlgn="base" hangingPunct="0">
              <a:spcBef>
                <a:spcPct val="30000"/>
              </a:spcBef>
              <a:spcAft>
                <a:spcPct val="0"/>
              </a:spcAft>
              <a:defRPr sz="1200">
                <a:solidFill>
                  <a:schemeClr val="tx1"/>
                </a:solidFill>
                <a:latin typeface="Times New Roman" panose="02020603050405020304" pitchFamily="18" charset="0"/>
              </a:defRPr>
            </a:lvl7pPr>
            <a:lvl8pPr marL="3422364" indent="-227526" eaLnBrk="0" fontAlgn="base" hangingPunct="0">
              <a:spcBef>
                <a:spcPct val="30000"/>
              </a:spcBef>
              <a:spcAft>
                <a:spcPct val="0"/>
              </a:spcAft>
              <a:defRPr sz="1200">
                <a:solidFill>
                  <a:schemeClr val="tx1"/>
                </a:solidFill>
                <a:latin typeface="Times New Roman" panose="02020603050405020304" pitchFamily="18" charset="0"/>
              </a:defRPr>
            </a:lvl8pPr>
            <a:lvl9pPr marL="3877415" indent="-227526"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lnSpc>
                <a:spcPct val="100000"/>
              </a:lnSpc>
              <a:spcBef>
                <a:spcPct val="0"/>
              </a:spcBef>
            </a:pPr>
            <a:fld id="{CA6CEB8E-5001-45A6-8567-0778BB21F69A}" type="slidenum">
              <a:rPr lang="en-US" altLang="en-US" sz="3600">
                <a:solidFill>
                  <a:srgbClr val="000066"/>
                </a:solidFill>
                <a:latin typeface="Arial" panose="020B0604020202020204" pitchFamily="34" charset="0"/>
              </a:rPr>
              <a:pPr eaLnBrk="1" hangingPunct="1">
                <a:lnSpc>
                  <a:spcPct val="100000"/>
                </a:lnSpc>
                <a:spcBef>
                  <a:spcPct val="0"/>
                </a:spcBef>
              </a:pPr>
              <a:t>7</a:t>
            </a:fld>
            <a:endParaRPr lang="en-US" altLang="en-US" sz="3600" dirty="0">
              <a:solidFill>
                <a:srgbClr val="000066"/>
              </a:solidFill>
              <a:latin typeface="Arial" panose="020B0604020202020204" pitchFamily="34" charset="0"/>
            </a:endParaRPr>
          </a:p>
        </p:txBody>
      </p:sp>
    </p:spTree>
    <p:extLst>
      <p:ext uri="{BB962C8B-B14F-4D97-AF65-F5344CB8AC3E}">
        <p14:creationId xmlns:p14="http://schemas.microsoft.com/office/powerpoint/2010/main" val="134171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8</a:t>
            </a:fld>
            <a:endParaRPr lang="en-US" dirty="0"/>
          </a:p>
        </p:txBody>
      </p:sp>
    </p:spTree>
    <p:extLst>
      <p:ext uri="{BB962C8B-B14F-4D97-AF65-F5344CB8AC3E}">
        <p14:creationId xmlns:p14="http://schemas.microsoft.com/office/powerpoint/2010/main" val="262996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4D722F-2A5A-494F-8018-E44F89C640CB}"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02646"/>
            <a:ext cx="3371791" cy="3387710"/>
          </a:xfrm>
          <a:prstGeom prst="rect">
            <a:avLst/>
          </a:prstGeom>
        </p:spPr>
      </p:pic>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0191" name="Rectangle 15"/>
          <p:cNvSpPr>
            <a:spLocks noGrp="1" noChangeArrowheads="1"/>
          </p:cNvSpPr>
          <p:nvPr>
            <p:ph type="ctrTitle"/>
          </p:nvPr>
        </p:nvSpPr>
        <p:spPr>
          <a:xfrm>
            <a:off x="3674533" y="1962150"/>
            <a:ext cx="8009468" cy="1600200"/>
          </a:xfrm>
        </p:spPr>
        <p:txBody>
          <a:bodyPr/>
          <a:lstStyle>
            <a:lvl1pPr>
              <a:defRPr sz="4400" i="0"/>
            </a:lvl1pPr>
          </a:lstStyle>
          <a:p>
            <a:r>
              <a:rPr lang="en-US"/>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sp>
        <p:nvSpPr>
          <p:cNvPr id="15" name="Text Placeholder 17"/>
          <p:cNvSpPr>
            <a:spLocks noGrp="1"/>
          </p:cNvSpPr>
          <p:nvPr>
            <p:ph type="body" sz="quarter" idx="12" hasCustomPrompt="1"/>
          </p:nvPr>
        </p:nvSpPr>
        <p:spPr>
          <a:xfrm>
            <a:off x="6839096" y="4489851"/>
            <a:ext cx="4844904" cy="1550601"/>
          </a:xfrm>
        </p:spPr>
        <p:txBody>
          <a:bodyPr/>
          <a:lstStyle>
            <a:lvl1pPr marL="0" indent="0" algn="r">
              <a:buNone/>
              <a:defRPr b="1"/>
            </a:lvl1pPr>
          </a:lstStyle>
          <a:p>
            <a:pPr lvl="0"/>
            <a:r>
              <a:rPr lang="en-US"/>
              <a:t>Click to add subtitle</a:t>
            </a:r>
          </a:p>
        </p:txBody>
      </p:sp>
      <p:sp>
        <p:nvSpPr>
          <p:cNvPr id="16" name="Rectangle 15"/>
          <p:cNvSpPr/>
          <p:nvPr userDrawn="1"/>
        </p:nvSpPr>
        <p:spPr>
          <a:xfrm>
            <a:off x="508001" y="281928"/>
            <a:ext cx="11175999" cy="707886"/>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noProof="0" dirty="0">
                <a:solidFill>
                  <a:schemeClr val="tx1"/>
                </a:solidFill>
                <a:latin typeface="Tahoma" charset="0"/>
                <a:ea typeface="+mn-ea"/>
                <a:cs typeface="+mn-cs"/>
              </a:rPr>
              <a:t>Air Force Materiel Command</a:t>
            </a:r>
          </a:p>
        </p:txBody>
      </p:sp>
    </p:spTree>
    <p:extLst>
      <p:ext uri="{BB962C8B-B14F-4D97-AF65-F5344CB8AC3E}">
        <p14:creationId xmlns:p14="http://schemas.microsoft.com/office/powerpoint/2010/main" val="321764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pic>
        <p:nvPicPr>
          <p:cNvPr id="6" name="Picture 2" descr="afmc"/>
          <p:cNvPicPr>
            <a:picLocks noChangeAspect="1" noChangeArrowheads="1"/>
          </p:cNvPicPr>
          <p:nvPr userDrawn="1"/>
        </p:nvPicPr>
        <p:blipFill>
          <a:blip r:embed="rId2" cstate="print"/>
          <a:srcRect/>
          <a:stretch>
            <a:fillRect/>
          </a:stretch>
        </p:blipFill>
        <p:spPr bwMode="auto">
          <a:xfrm>
            <a:off x="96201" y="96838"/>
            <a:ext cx="992205" cy="992205"/>
          </a:xfrm>
          <a:prstGeom prst="rect">
            <a:avLst/>
          </a:prstGeom>
          <a:noFill/>
          <a:ln w="9525">
            <a:noFill/>
            <a:miter lim="800000"/>
            <a:headEnd/>
            <a:tailEnd/>
          </a:ln>
        </p:spPr>
      </p:pic>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4" name="Rectangle 2"/>
          <p:cNvSpPr>
            <a:spLocks noGrp="1" noChangeArrowheads="1"/>
          </p:cNvSpPr>
          <p:nvPr>
            <p:ph type="title"/>
          </p:nvPr>
        </p:nvSpPr>
        <p:spPr>
          <a:xfrm>
            <a:off x="782781" y="87313"/>
            <a:ext cx="10851961" cy="1143000"/>
          </a:xfrm>
        </p:spPr>
        <p:txBody>
          <a:bodyPr/>
          <a:lstStyle/>
          <a:p>
            <a:r>
              <a:rPr lang="en-US"/>
              <a:t>Purpose</a:t>
            </a:r>
            <a:endParaRPr lang="en-US" sz="3200"/>
          </a:p>
        </p:txBody>
      </p:sp>
      <p:sp>
        <p:nvSpPr>
          <p:cNvPr id="12" name="Content Placeholder 2"/>
          <p:cNvSpPr>
            <a:spLocks noGrp="1"/>
          </p:cNvSpPr>
          <p:nvPr>
            <p:ph idx="1"/>
          </p:nvPr>
        </p:nvSpPr>
        <p:spPr>
          <a:xfrm>
            <a:off x="437576" y="2438400"/>
            <a:ext cx="11197167" cy="946150"/>
          </a:xfrm>
        </p:spPr>
        <p:txBody>
          <a:bodyPr anchor="ctr"/>
          <a:lstStyle>
            <a:lvl1pPr marL="0" indent="0" algn="ctr">
              <a:buNone/>
              <a:defRPr sz="2800" i="1"/>
            </a:lvl1pPr>
            <a:lvl2pPr algn="ctr">
              <a:defRPr/>
            </a:lvl2pPr>
            <a:lvl3pPr algn="ctr">
              <a:defRPr/>
            </a:lvl3pPr>
            <a:lvl4pPr algn="ctr">
              <a:defRPr/>
            </a:lvl4pPr>
            <a:lvl5pPr algn="ctr">
              <a:defRPr b="1"/>
            </a:lvl5pPr>
          </a:lstStyle>
          <a:p>
            <a:pPr lvl="0"/>
            <a:r>
              <a:rPr lang="en-US"/>
              <a:t>Click to edit Master text styles</a:t>
            </a:r>
          </a:p>
        </p:txBody>
      </p:sp>
    </p:spTree>
    <p:extLst>
      <p:ext uri="{BB962C8B-B14F-4D97-AF65-F5344CB8AC3E}">
        <p14:creationId xmlns:p14="http://schemas.microsoft.com/office/powerpoint/2010/main" val="214018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7398" y="86443"/>
            <a:ext cx="10097345" cy="1143000"/>
          </a:xfrm>
        </p:spPr>
        <p:txBody>
          <a:bodyPr/>
          <a:lstStyle/>
          <a:p>
            <a:r>
              <a:rPr lang="en-US"/>
              <a:t>Click to edit Master title style</a:t>
            </a:r>
          </a:p>
        </p:txBody>
      </p:sp>
      <p:sp>
        <p:nvSpPr>
          <p:cNvPr id="3" name="Content Placeholder 2"/>
          <p:cNvSpPr>
            <a:spLocks noGrp="1"/>
          </p:cNvSpPr>
          <p:nvPr>
            <p:ph idx="1"/>
          </p:nvPr>
        </p:nvSpPr>
        <p:spPr/>
        <p:txBody>
          <a:bodyPr/>
          <a:lstStyle>
            <a:lvl2pPr>
              <a:defRPr b="0"/>
            </a:lvl2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pic>
        <p:nvPicPr>
          <p:cNvPr id="6" name="Picture 2" descr="afmc"/>
          <p:cNvPicPr>
            <a:picLocks noChangeAspect="1" noChangeArrowheads="1"/>
          </p:cNvPicPr>
          <p:nvPr userDrawn="1"/>
        </p:nvPicPr>
        <p:blipFill>
          <a:blip r:embed="rId2" cstate="print"/>
          <a:srcRect/>
          <a:stretch>
            <a:fillRect/>
          </a:stretch>
        </p:blipFill>
        <p:spPr bwMode="auto">
          <a:xfrm>
            <a:off x="104590" y="161840"/>
            <a:ext cx="992205" cy="992205"/>
          </a:xfrm>
          <a:prstGeom prst="rect">
            <a:avLst/>
          </a:prstGeom>
          <a:noFill/>
          <a:ln w="9525">
            <a:noFill/>
            <a:miter lim="800000"/>
            <a:headEnd/>
            <a:tailEnd/>
          </a:ln>
        </p:spPr>
      </p:pic>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Tree>
    <p:extLst>
      <p:ext uri="{BB962C8B-B14F-4D97-AF65-F5344CB8AC3E}">
        <p14:creationId xmlns:p14="http://schemas.microsoft.com/office/powerpoint/2010/main" val="239410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eaLnBrk="0" hangingPunct="0">
              <a:defRPr/>
            </a:pPr>
            <a:fld id="{B5E6CACA-09AB-49BC-8429-8308382B75D4}" type="slidenum">
              <a:rPr lang="en-US" smtClean="0">
                <a:solidFill>
                  <a:srgbClr val="FFFFFF">
                    <a:lumMod val="50000"/>
                  </a:srgbClr>
                </a:solidFill>
              </a:rPr>
              <a:pPr eaLnBrk="0" hangingPunct="0">
                <a:defRPr/>
              </a:pPr>
              <a:t>‹#›</a:t>
            </a:fld>
            <a:endParaRPr lang="en-US" dirty="0">
              <a:solidFill>
                <a:srgbClr val="FFFFFF">
                  <a:lumMod val="50000"/>
                </a:srgbClr>
              </a:solidFill>
            </a:endParaRPr>
          </a:p>
        </p:txBody>
      </p:sp>
    </p:spTree>
    <p:extLst>
      <p:ext uri="{BB962C8B-B14F-4D97-AF65-F5344CB8AC3E}">
        <p14:creationId xmlns:p14="http://schemas.microsoft.com/office/powerpoint/2010/main" val="209977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7577" y="1374758"/>
            <a:ext cx="5486400" cy="4743450"/>
          </a:xfrm>
        </p:spPr>
        <p:txBody>
          <a:bodyPr/>
          <a:lstStyle>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pic>
        <p:nvPicPr>
          <p:cNvPr id="6" name="Picture 2" descr="afmc"/>
          <p:cNvPicPr>
            <a:picLocks noChangeAspect="1" noChangeArrowheads="1"/>
          </p:cNvPicPr>
          <p:nvPr userDrawn="1"/>
        </p:nvPicPr>
        <p:blipFill>
          <a:blip r:embed="rId2" cstate="print"/>
          <a:srcRect/>
          <a:stretch>
            <a:fillRect/>
          </a:stretch>
        </p:blipFill>
        <p:spPr bwMode="auto">
          <a:xfrm>
            <a:off x="96201" y="96838"/>
            <a:ext cx="992205" cy="992205"/>
          </a:xfrm>
          <a:prstGeom prst="rect">
            <a:avLst/>
          </a:prstGeom>
          <a:noFill/>
          <a:ln w="9525">
            <a:noFill/>
            <a:miter lim="800000"/>
            <a:headEnd/>
            <a:tailEnd/>
          </a:ln>
        </p:spPr>
      </p:pic>
      <p:sp>
        <p:nvSpPr>
          <p:cNvPr id="7" name="Text Box 25"/>
          <p:cNvSpPr txBox="1">
            <a:spLocks noChangeArrowheads="1"/>
          </p:cNvSpPr>
          <p:nvPr userDrawn="1"/>
        </p:nvSpPr>
        <p:spPr bwMode="auto">
          <a:xfrm>
            <a:off x="508000" y="6477490"/>
            <a:ext cx="11176000" cy="336550"/>
          </a:xfrm>
          <a:prstGeom prst="rect">
            <a:avLst/>
          </a:prstGeom>
          <a:noFill/>
          <a:ln w="9525" algn="ctr">
            <a:noFill/>
            <a:miter lim="800000"/>
            <a:headEnd/>
            <a:tailEnd/>
          </a:ln>
          <a:effectLst/>
        </p:spPr>
        <p:txBody>
          <a:bodyPr wrap="square">
            <a:spAutoFit/>
          </a:bodyPr>
          <a:lstStyle/>
          <a:p>
            <a:pPr algn="ctr">
              <a:buNone/>
              <a:defRPr/>
            </a:pPr>
            <a:r>
              <a:rPr lang="en-US" sz="1600" b="1" i="1" dirty="0">
                <a:effectLst>
                  <a:outerShdw blurRad="38100" dist="38100" dir="2700000" algn="tl">
                    <a:srgbClr val="C0C0C0"/>
                  </a:outerShdw>
                </a:effectLst>
                <a:latin typeface="Tahoma" charset="0"/>
              </a:rPr>
              <a:t>Deliver and Support Agile War-Winning Capabilities</a:t>
            </a:r>
          </a:p>
        </p:txBody>
      </p:sp>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0" name="TextBox 9"/>
          <p:cNvSpPr txBox="1"/>
          <p:nvPr userDrawn="1"/>
        </p:nvSpPr>
        <p:spPr>
          <a:xfrm>
            <a:off x="0" y="6584013"/>
            <a:ext cx="2641600" cy="276999"/>
          </a:xfrm>
          <a:prstGeom prst="rect">
            <a:avLst/>
          </a:prstGeom>
          <a:noFill/>
        </p:spPr>
        <p:txBody>
          <a:bodyPr wrap="square" rtlCol="0">
            <a:spAutoFit/>
          </a:bodyPr>
          <a:lstStyle/>
          <a:p>
            <a:pPr algn="l" fontAlgn="auto">
              <a:spcBef>
                <a:spcPts val="0"/>
              </a:spcBef>
              <a:spcAft>
                <a:spcPts val="0"/>
              </a:spcAft>
            </a:pPr>
            <a:r>
              <a:rPr lang="en-US" sz="1200" b="1" dirty="0">
                <a:solidFill>
                  <a:srgbClr val="00B050"/>
                </a:solidFill>
                <a:latin typeface="Arial"/>
              </a:rPr>
              <a:t>UNCLASSIFIED</a:t>
            </a:r>
          </a:p>
        </p:txBody>
      </p:sp>
      <p:sp>
        <p:nvSpPr>
          <p:cNvPr id="11" name="TextBox 10"/>
          <p:cNvSpPr txBox="1"/>
          <p:nvPr userDrawn="1"/>
        </p:nvSpPr>
        <p:spPr>
          <a:xfrm>
            <a:off x="9532294" y="15892"/>
            <a:ext cx="2641600" cy="276999"/>
          </a:xfrm>
          <a:prstGeom prst="rect">
            <a:avLst/>
          </a:prstGeom>
          <a:noFill/>
        </p:spPr>
        <p:txBody>
          <a:bodyPr wrap="square" rtlCol="0">
            <a:spAutoFit/>
          </a:bodyPr>
          <a:lstStyle/>
          <a:p>
            <a:pPr algn="r" fontAlgn="auto">
              <a:spcBef>
                <a:spcPts val="0"/>
              </a:spcBef>
              <a:spcAft>
                <a:spcPts val="0"/>
              </a:spcAft>
            </a:pPr>
            <a:r>
              <a:rPr lang="en-US" sz="1200" b="1" dirty="0">
                <a:solidFill>
                  <a:srgbClr val="00B050"/>
                </a:solidFill>
                <a:latin typeface="Arial"/>
              </a:rPr>
              <a:t>UNCLASSIFIED</a:t>
            </a:r>
          </a:p>
        </p:txBody>
      </p:sp>
      <p:sp>
        <p:nvSpPr>
          <p:cNvPr id="12" name="Content Placeholder 2"/>
          <p:cNvSpPr>
            <a:spLocks noGrp="1"/>
          </p:cNvSpPr>
          <p:nvPr>
            <p:ph idx="12"/>
          </p:nvPr>
        </p:nvSpPr>
        <p:spPr>
          <a:xfrm>
            <a:off x="6195282" y="1374758"/>
            <a:ext cx="5486400" cy="4743450"/>
          </a:xfrm>
        </p:spPr>
        <p:txBody>
          <a:bodyPr/>
          <a:lstStyle>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6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2" descr="AMC-color-corrected-center"/>
          <p:cNvPicPr>
            <a:picLocks noChangeAspect="1" noChangeArrowheads="1"/>
          </p:cNvPicPr>
          <p:nvPr/>
        </p:nvPicPr>
        <p:blipFill>
          <a:blip r:embed="rId2" cstate="print"/>
          <a:srcRect/>
          <a:stretch>
            <a:fillRect/>
          </a:stretch>
        </p:blipFill>
        <p:spPr bwMode="auto">
          <a:xfrm>
            <a:off x="4646084" y="1177926"/>
            <a:ext cx="2895600" cy="2468563"/>
          </a:xfrm>
          <a:prstGeom prst="rect">
            <a:avLst/>
          </a:prstGeom>
          <a:noFill/>
          <a:ln w="9525">
            <a:noFill/>
            <a:miter lim="800000"/>
            <a:headEnd/>
            <a:tailEnd/>
          </a:ln>
        </p:spPr>
      </p:pic>
      <p:sp>
        <p:nvSpPr>
          <p:cNvPr id="5" name="Line 5"/>
          <p:cNvSpPr>
            <a:spLocks noChangeShapeType="1"/>
          </p:cNvSpPr>
          <p:nvPr/>
        </p:nvSpPr>
        <p:spPr bwMode="auto">
          <a:xfrm>
            <a:off x="510117" y="6292850"/>
            <a:ext cx="11176000" cy="0"/>
          </a:xfrm>
          <a:prstGeom prst="line">
            <a:avLst/>
          </a:prstGeom>
          <a:noFill/>
          <a:ln w="57150">
            <a:solidFill>
              <a:srgbClr val="000066"/>
            </a:solidFill>
            <a:round/>
            <a:headEnd/>
            <a:tailEnd/>
          </a:ln>
          <a:effectLst/>
        </p:spPr>
        <p:txBody>
          <a:bodyPr wrap="none" anchor="ctr"/>
          <a:lstStyle/>
          <a:p>
            <a:pPr eaLnBrk="0" hangingPunct="0">
              <a:defRPr/>
            </a:pPr>
            <a:endParaRPr lang="en-US" sz="1800" dirty="0"/>
          </a:p>
        </p:txBody>
      </p:sp>
      <p:sp>
        <p:nvSpPr>
          <p:cNvPr id="6" name="Text Box 6"/>
          <p:cNvSpPr txBox="1">
            <a:spLocks noChangeArrowheads="1"/>
          </p:cNvSpPr>
          <p:nvPr/>
        </p:nvSpPr>
        <p:spPr bwMode="auto">
          <a:xfrm>
            <a:off x="2263562" y="214314"/>
            <a:ext cx="7597143" cy="646331"/>
          </a:xfrm>
          <a:prstGeom prst="rect">
            <a:avLst/>
          </a:prstGeom>
          <a:noFill/>
          <a:ln w="9525">
            <a:noFill/>
            <a:miter lim="800000"/>
            <a:headEnd/>
            <a:tailEnd/>
          </a:ln>
          <a:effectLst/>
        </p:spPr>
        <p:txBody>
          <a:bodyPr wrap="none">
            <a:spAutoFit/>
          </a:bodyPr>
          <a:lstStyle/>
          <a:p>
            <a:pPr algn="ctr" eaLnBrk="0" hangingPunct="0">
              <a:defRPr/>
            </a:pPr>
            <a:r>
              <a:rPr lang="en-US" sz="3600" dirty="0"/>
              <a:t>Headquarters Air Mobility Command</a:t>
            </a:r>
          </a:p>
        </p:txBody>
      </p:sp>
      <p:sp>
        <p:nvSpPr>
          <p:cNvPr id="7" name="Line 7"/>
          <p:cNvSpPr>
            <a:spLocks noChangeShapeType="1"/>
          </p:cNvSpPr>
          <p:nvPr/>
        </p:nvSpPr>
        <p:spPr bwMode="auto">
          <a:xfrm>
            <a:off x="508000" y="984250"/>
            <a:ext cx="11176000" cy="0"/>
          </a:xfrm>
          <a:prstGeom prst="line">
            <a:avLst/>
          </a:prstGeom>
          <a:noFill/>
          <a:ln w="57150">
            <a:solidFill>
              <a:srgbClr val="000066"/>
            </a:solidFill>
            <a:round/>
            <a:headEnd/>
            <a:tailEnd/>
          </a:ln>
          <a:effectLst/>
        </p:spPr>
        <p:txBody>
          <a:bodyPr wrap="none" anchor="ctr"/>
          <a:lstStyle/>
          <a:p>
            <a:pPr eaLnBrk="0" hangingPunct="0">
              <a:defRPr/>
            </a:pPr>
            <a:endParaRPr lang="en-US" sz="1800" dirty="0"/>
          </a:p>
        </p:txBody>
      </p:sp>
      <p:sp>
        <p:nvSpPr>
          <p:cNvPr id="8" name="Text Box 8"/>
          <p:cNvSpPr txBox="1">
            <a:spLocks noChangeArrowheads="1"/>
          </p:cNvSpPr>
          <p:nvPr/>
        </p:nvSpPr>
        <p:spPr bwMode="auto">
          <a:xfrm>
            <a:off x="827618" y="6403975"/>
            <a:ext cx="10551583" cy="369332"/>
          </a:xfrm>
          <a:prstGeom prst="rect">
            <a:avLst/>
          </a:prstGeom>
          <a:noFill/>
          <a:ln w="9525">
            <a:noFill/>
            <a:miter lim="800000"/>
            <a:headEnd/>
            <a:tailEnd/>
          </a:ln>
          <a:effectLst/>
        </p:spPr>
        <p:txBody>
          <a:bodyPr>
            <a:spAutoFit/>
          </a:bodyPr>
          <a:lstStyle/>
          <a:p>
            <a:pPr marL="0" marR="0" indent="0" algn="ctr" defTabSz="914400" rtl="0" eaLnBrk="0" fontAlgn="base" latinLnBrk="0" hangingPunct="0">
              <a:lnSpc>
                <a:spcPct val="100000"/>
              </a:lnSpc>
              <a:spcBef>
                <a:spcPct val="50000"/>
              </a:spcBef>
              <a:spcAft>
                <a:spcPct val="0"/>
              </a:spcAft>
              <a:buClrTx/>
              <a:buSzTx/>
              <a:buFontTx/>
              <a:buNone/>
              <a:tabLst/>
              <a:defRPr/>
            </a:pPr>
            <a:r>
              <a:rPr lang="en-US" sz="1800" dirty="0">
                <a:effectLst/>
                <a:latin typeface="Century Schoolbook" pitchFamily="18" charset="0"/>
                <a:ea typeface="Calibri"/>
                <a:cs typeface="Times New Roman"/>
              </a:rPr>
              <a:t>We Answer the Call of Others...So They May Prevail</a:t>
            </a:r>
            <a:endParaRPr lang="en-US" sz="1800" dirty="0">
              <a:latin typeface="Century Schoolbook" pitchFamily="18" charset="0"/>
            </a:endParaRPr>
          </a:p>
        </p:txBody>
      </p:sp>
      <p:sp>
        <p:nvSpPr>
          <p:cNvPr id="6147" name="Rectangle 3"/>
          <p:cNvSpPr>
            <a:spLocks noGrp="1" noChangeArrowheads="1"/>
          </p:cNvSpPr>
          <p:nvPr>
            <p:ph type="subTitle" idx="1"/>
          </p:nvPr>
        </p:nvSpPr>
        <p:spPr>
          <a:xfrm>
            <a:off x="1763184" y="5086351"/>
            <a:ext cx="8652933" cy="1082675"/>
          </a:xfrm>
          <a:ln w="9525"/>
        </p:spPr>
        <p:txBody>
          <a:bodyPr/>
          <a:lstStyle>
            <a:lvl1pPr marL="0" indent="0" algn="ctr">
              <a:buFont typeface="Wingdings" pitchFamily="2" charset="2"/>
              <a:buNone/>
              <a:defRPr/>
            </a:lvl1pPr>
          </a:lstStyle>
          <a:p>
            <a:r>
              <a:rPr lang="en-US"/>
              <a:t>Click to Edit </a:t>
            </a:r>
          </a:p>
          <a:p>
            <a:r>
              <a:rPr lang="en-US"/>
              <a:t>Master Subtitle Style</a:t>
            </a:r>
          </a:p>
        </p:txBody>
      </p:sp>
      <p:sp>
        <p:nvSpPr>
          <p:cNvPr id="6148" name="Rectangle 4"/>
          <p:cNvSpPr>
            <a:spLocks noGrp="1" noChangeArrowheads="1"/>
          </p:cNvSpPr>
          <p:nvPr>
            <p:ph type="ctrTitle"/>
          </p:nvPr>
        </p:nvSpPr>
        <p:spPr>
          <a:xfrm>
            <a:off x="2408767" y="3863976"/>
            <a:ext cx="7357533" cy="1012825"/>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17159345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eaLnBrk="0" hangingPunct="0">
              <a:defRPr/>
            </a:pPr>
            <a:fld id="{B5E6CACA-09AB-49BC-8429-8308382B75D4}" type="slidenum">
              <a:rPr lang="en-US">
                <a:solidFill>
                  <a:srgbClr val="FFFFFF">
                    <a:lumMod val="50000"/>
                  </a:srgbClr>
                </a:solidFill>
              </a:rPr>
              <a:pPr eaLnBrk="0" hangingPunct="0">
                <a:defRPr/>
              </a:pPr>
              <a:t>‹#›</a:t>
            </a:fld>
            <a:endParaRPr lang="en-US" dirty="0">
              <a:solidFill>
                <a:srgbClr val="FFFFFF">
                  <a:lumMod val="50000"/>
                </a:srgbClr>
              </a:solidFill>
            </a:endParaRPr>
          </a:p>
        </p:txBody>
      </p:sp>
      <p:sp>
        <p:nvSpPr>
          <p:cNvPr id="1029" name="Rectangle 1030"/>
          <p:cNvSpPr>
            <a:spLocks noGrp="1" noChangeArrowheads="1"/>
          </p:cNvSpPr>
          <p:nvPr>
            <p:ph type="title"/>
          </p:nvPr>
        </p:nvSpPr>
        <p:spPr bwMode="auto">
          <a:xfrm>
            <a:off x="1354667" y="75983"/>
            <a:ext cx="1028007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3" name="Rectangle 1040"/>
          <p:cNvSpPr>
            <a:spLocks noGrp="1" noChangeArrowheads="1"/>
          </p:cNvSpPr>
          <p:nvPr>
            <p:ph type="body" idx="1"/>
          </p:nvPr>
        </p:nvSpPr>
        <p:spPr bwMode="auto">
          <a:xfrm>
            <a:off x="437576" y="128327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pic>
        <p:nvPicPr>
          <p:cNvPr id="8" name="Picture 7">
            <a:extLst>
              <a:ext uri="{FF2B5EF4-FFF2-40B4-BE49-F238E27FC236}">
                <a16:creationId xmlns:a16="http://schemas.microsoft.com/office/drawing/2014/main" id="{EB88A474-1A25-7E91-117E-8C11DFE859A1}"/>
              </a:ext>
            </a:extLst>
          </p:cNvPr>
          <p:cNvPicPr>
            <a:picLocks noChangeAspect="1"/>
          </p:cNvPicPr>
          <p:nvPr userDrawn="1"/>
        </p:nvPicPr>
        <p:blipFill rotWithShape="1">
          <a:blip r:embed="rId8"/>
          <a:srcRect b="56309"/>
          <a:stretch/>
        </p:blipFill>
        <p:spPr>
          <a:xfrm>
            <a:off x="1854702" y="6524625"/>
            <a:ext cx="8362913" cy="253500"/>
          </a:xfrm>
          <a:prstGeom prst="rect">
            <a:avLst/>
          </a:prstGeom>
        </p:spPr>
      </p:pic>
    </p:spTree>
    <p:extLst>
      <p:ext uri="{BB962C8B-B14F-4D97-AF65-F5344CB8AC3E}">
        <p14:creationId xmlns:p14="http://schemas.microsoft.com/office/powerpoint/2010/main" val="1488027147"/>
      </p:ext>
    </p:extLst>
  </p:cSld>
  <p:clrMap bg1="lt1" tx1="dk1" bg2="lt2" tx2="dk2" accent1="accent1" accent2="accent2" accent3="accent3" accent4="accent4" accent5="accent5" accent6="accent6" hlink="hlink" folHlink="folHlink"/>
  <p:sldLayoutIdLst>
    <p:sldLayoutId id="2147484631" r:id="rId1"/>
    <p:sldLayoutId id="2147484634" r:id="rId2"/>
    <p:sldLayoutId id="2147484632" r:id="rId3"/>
    <p:sldLayoutId id="2147484633" r:id="rId4"/>
    <p:sldLayoutId id="2147484635" r:id="rId5"/>
    <p:sldLayoutId id="2147484638" r:id="rId6"/>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0">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19.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usaf.dps.mil/teams/12852/SitePages/Home.asp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mailto:mary.church.2@us.af.mil" TargetMode="External"/><Relationship Id="rId4" Type="http://schemas.openxmlformats.org/officeDocument/2006/relationships/hyperlink" Target="mailto:afpc.expeditionarycivilian@us.af.mi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6664619" y="4948239"/>
            <a:ext cx="49799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3"/>
          <p:cNvSpPr>
            <a:spLocks noChangeArrowheads="1"/>
          </p:cNvSpPr>
          <p:nvPr/>
        </p:nvSpPr>
        <p:spPr bwMode="auto">
          <a:xfrm>
            <a:off x="3313469" y="2001523"/>
            <a:ext cx="8305800" cy="737614"/>
          </a:xfrm>
          <a:prstGeom prst="rect">
            <a:avLst/>
          </a:prstGeom>
          <a:noFill/>
          <a:ln w="9525">
            <a:noFill/>
            <a:miter lim="800000"/>
            <a:headEnd/>
            <a:tailEnd/>
          </a:ln>
        </p:spPr>
        <p:txBody>
          <a:bodyPr anchor="t"/>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1" i="1" u="none" strike="noStrike" kern="0" cap="none" spc="0" normalizeH="0" baseline="0" noProof="0" dirty="0">
                <a:ln>
                  <a:noFill/>
                </a:ln>
                <a:solidFill>
                  <a:srgbClr val="151C77"/>
                </a:solidFill>
                <a:effectLst/>
                <a:uLnTx/>
                <a:uFillTx/>
                <a:latin typeface="+mj-lt"/>
                <a:ea typeface="+mj-ea"/>
                <a:cs typeface="+mj-cs"/>
              </a:rPr>
              <a:t>Wartime Planning and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1" i="1" u="none" strike="noStrike" kern="0" cap="none" spc="0" normalizeH="0" baseline="0" noProof="0" dirty="0">
                <a:ln>
                  <a:noFill/>
                </a:ln>
                <a:solidFill>
                  <a:srgbClr val="151C77"/>
                </a:solidFill>
                <a:effectLst/>
                <a:uLnTx/>
                <a:uFillTx/>
                <a:latin typeface="+mj-lt"/>
                <a:ea typeface="+mj-ea"/>
                <a:cs typeface="+mj-cs"/>
              </a:rPr>
              <a:t>Contingency Operations</a:t>
            </a:r>
            <a:br>
              <a:rPr kumimoji="0" lang="en-US" sz="4800" b="1" i="1" u="none" strike="noStrike" kern="0" cap="none" spc="0" normalizeH="0" baseline="0" noProof="0" dirty="0">
                <a:ln>
                  <a:noFill/>
                </a:ln>
                <a:solidFill>
                  <a:srgbClr val="151C77"/>
                </a:solidFill>
                <a:effectLst/>
                <a:uLnTx/>
                <a:uFillTx/>
                <a:latin typeface="+mj-lt"/>
                <a:ea typeface="+mj-ea"/>
                <a:cs typeface="+mj-cs"/>
              </a:rPr>
            </a:br>
            <a:r>
              <a:rPr kumimoji="0" lang="en-US" sz="4800" b="1" i="1" u="none" strike="noStrike" kern="0" cap="none" spc="0" normalizeH="0" baseline="0" noProof="0" dirty="0">
                <a:ln>
                  <a:noFill/>
                </a:ln>
                <a:solidFill>
                  <a:srgbClr val="151C77"/>
                </a:solidFill>
                <a:effectLst/>
                <a:uLnTx/>
                <a:uFillTx/>
                <a:latin typeface="+mj-lt"/>
                <a:ea typeface="+mj-ea"/>
                <a:cs typeface="+mj-cs"/>
              </a:rPr>
              <a:t>(FM Deployments)</a:t>
            </a:r>
            <a:r>
              <a:rPr lang="en-US" sz="4800" b="1" dirty="0">
                <a:solidFill>
                  <a:srgbClr val="151C77"/>
                </a:solidFill>
                <a:latin typeface="+mj-lt"/>
                <a:cs typeface="Arial" pitchFamily="34" charset="0"/>
              </a:rPr>
              <a:t> </a:t>
            </a:r>
            <a:br>
              <a:rPr lang="en-US" sz="4400" b="1" dirty="0">
                <a:solidFill>
                  <a:srgbClr val="151C77"/>
                </a:solidFill>
                <a:latin typeface="Arial" pitchFamily="34" charset="0"/>
                <a:cs typeface="Arial" pitchFamily="34" charset="0"/>
              </a:rPr>
            </a:br>
            <a:endParaRPr kumimoji="0" lang="en-US" sz="4400" b="1" i="0" u="none" strike="noStrike" kern="1200" cap="none" spc="0" normalizeH="0" baseline="0" noProof="0" dirty="0">
              <a:ln>
                <a:noFill/>
              </a:ln>
              <a:solidFill>
                <a:srgbClr val="151C77"/>
              </a:solidFill>
              <a:effectLst/>
              <a:uLnTx/>
              <a:uFillTx/>
              <a:latin typeface="Arial" pitchFamily="34" charset="0"/>
              <a:ea typeface="+mn-ea"/>
              <a:cs typeface="Arial" pitchFamily="34" charset="0"/>
            </a:endParaRPr>
          </a:p>
        </p:txBody>
      </p:sp>
      <p:sp>
        <p:nvSpPr>
          <p:cNvPr id="7" name="Rectangle 4"/>
          <p:cNvSpPr>
            <a:spLocks noChangeArrowheads="1"/>
          </p:cNvSpPr>
          <p:nvPr/>
        </p:nvSpPr>
        <p:spPr bwMode="auto">
          <a:xfrm>
            <a:off x="6806509" y="5226763"/>
            <a:ext cx="49799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2000" b="1" dirty="0">
                <a:solidFill>
                  <a:prstClr val="black"/>
                </a:solidFill>
              </a:rPr>
              <a:t>Col Lance McInnish</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23 February 2023</a:t>
            </a:r>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AutoShape 2">
            <a:extLst>
              <a:ext uri="{FF2B5EF4-FFF2-40B4-BE49-F238E27FC236}">
                <a16:creationId xmlns:a16="http://schemas.microsoft.com/office/drawing/2014/main" id="{2BBF703B-CD0E-C4E3-34B1-92FA430178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68614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8" y="69057"/>
            <a:ext cx="10541876" cy="1143000"/>
          </a:xfrm>
        </p:spPr>
        <p:txBody>
          <a:bodyPr/>
          <a:lstStyle/>
          <a:p>
            <a:r>
              <a:rPr lang="en-US" dirty="0"/>
              <a:t> FM Deployment Trends </a:t>
            </a:r>
            <a:br>
              <a:rPr lang="en-US" dirty="0"/>
            </a:br>
            <a:r>
              <a:rPr lang="en-US" dirty="0"/>
              <a:t>2013-2023</a:t>
            </a:r>
          </a:p>
        </p:txBody>
      </p:sp>
      <p:graphicFrame>
        <p:nvGraphicFramePr>
          <p:cNvPr id="5" name="Content Placeholder 4"/>
          <p:cNvGraphicFramePr>
            <a:graphicFrameLocks noGrp="1"/>
          </p:cNvGraphicFramePr>
          <p:nvPr>
            <p:ph idx="1"/>
          </p:nvPr>
        </p:nvGraphicFramePr>
        <p:xfrm>
          <a:off x="515007" y="1714501"/>
          <a:ext cx="11183007" cy="40433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bwMode="auto">
          <a:xfrm>
            <a:off x="13699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0" i="1" kern="1200">
                <a:solidFill>
                  <a:srgbClr val="969696"/>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3600" b="1" i="1" kern="1200">
                <a:solidFill>
                  <a:srgbClr val="000066"/>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3600" b="1" i="1" kern="1200">
                <a:solidFill>
                  <a:srgbClr val="000066"/>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3600" b="1" i="1" kern="1200">
                <a:solidFill>
                  <a:srgbClr val="000066"/>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3600" b="1" i="1" kern="1200">
                <a:solidFill>
                  <a:srgbClr val="000066"/>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b="1" i="1" kern="1200">
                <a:solidFill>
                  <a:srgbClr val="000066"/>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b="1" i="1" kern="1200">
                <a:solidFill>
                  <a:srgbClr val="000066"/>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b="1" i="1" kern="1200">
                <a:solidFill>
                  <a:srgbClr val="000066"/>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b="1" i="1" kern="1200">
                <a:solidFill>
                  <a:srgbClr val="000066"/>
                </a:solidFill>
                <a:latin typeface="Arial" panose="020B0604020202020204" pitchFamily="34" charset="0"/>
                <a:ea typeface="+mn-ea"/>
                <a:cs typeface="Arial" panose="020B0604020202020204" pitchFamily="34" charset="0"/>
              </a:defRPr>
            </a:lvl9pPr>
          </a:lstStyle>
          <a:p>
            <a:pPr eaLnBrk="0" hangingPunct="0">
              <a:defRPr/>
            </a:pPr>
            <a:fld id="{6BB0416A-E8F6-40F9-AF0C-C003F8CCAB26}" type="slidenum">
              <a:rPr lang="en-US" smtClean="0"/>
              <a:pPr eaLnBrk="0" hangingPunct="0">
                <a:defRPr/>
              </a:pPr>
              <a:t>10</a:t>
            </a:fld>
            <a:endParaRPr lang="en-US" i="0" dirty="0">
              <a:solidFill>
                <a:srgbClr val="808080"/>
              </a:solidFill>
              <a:latin typeface="Arial" charset="0"/>
              <a:cs typeface="+mn-cs"/>
            </a:endParaRPr>
          </a:p>
        </p:txBody>
      </p:sp>
    </p:spTree>
    <p:extLst>
      <p:ext uri="{BB962C8B-B14F-4D97-AF65-F5344CB8AC3E}">
        <p14:creationId xmlns:p14="http://schemas.microsoft.com/office/powerpoint/2010/main" val="422124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221" y="389026"/>
            <a:ext cx="10395626" cy="514350"/>
          </a:xfrm>
        </p:spPr>
        <p:txBody>
          <a:bodyPr/>
          <a:lstStyle/>
          <a:p>
            <a:br>
              <a:rPr lang="en-US" dirty="0"/>
            </a:br>
            <a:r>
              <a:rPr lang="en-US" dirty="0"/>
              <a:t>FY23 Total Force Deployed FMers</a:t>
            </a:r>
            <a:br>
              <a:rPr lang="en-US" dirty="0"/>
            </a:br>
            <a:endParaRPr lang="en-US" dirty="0"/>
          </a:p>
        </p:txBody>
      </p:sp>
      <p:graphicFrame>
        <p:nvGraphicFramePr>
          <p:cNvPr id="6" name="Table 5"/>
          <p:cNvGraphicFramePr>
            <a:graphicFrameLocks noGrp="1"/>
          </p:cNvGraphicFramePr>
          <p:nvPr/>
        </p:nvGraphicFramePr>
        <p:xfrm>
          <a:off x="536027" y="1430263"/>
          <a:ext cx="11204027" cy="2115983"/>
        </p:xfrm>
        <a:graphic>
          <a:graphicData uri="http://schemas.openxmlformats.org/drawingml/2006/table">
            <a:tbl>
              <a:tblPr firstRow="1" bandRow="1">
                <a:tableStyleId>{EB9631B5-78F2-41C9-869B-9F39066F8104}</a:tableStyleId>
              </a:tblPr>
              <a:tblGrid>
                <a:gridCol w="1836666">
                  <a:extLst>
                    <a:ext uri="{9D8B030D-6E8A-4147-A177-3AD203B41FA5}">
                      <a16:colId xmlns:a16="http://schemas.microsoft.com/office/drawing/2014/main" val="20000"/>
                    </a:ext>
                  </a:extLst>
                </a:gridCol>
                <a:gridCol w="1021895">
                  <a:extLst>
                    <a:ext uri="{9D8B030D-6E8A-4147-A177-3AD203B41FA5}">
                      <a16:colId xmlns:a16="http://schemas.microsoft.com/office/drawing/2014/main" val="20001"/>
                    </a:ext>
                  </a:extLst>
                </a:gridCol>
                <a:gridCol w="928993">
                  <a:extLst>
                    <a:ext uri="{9D8B030D-6E8A-4147-A177-3AD203B41FA5}">
                      <a16:colId xmlns:a16="http://schemas.microsoft.com/office/drawing/2014/main" val="20002"/>
                    </a:ext>
                  </a:extLst>
                </a:gridCol>
                <a:gridCol w="1006412">
                  <a:extLst>
                    <a:ext uri="{9D8B030D-6E8A-4147-A177-3AD203B41FA5}">
                      <a16:colId xmlns:a16="http://schemas.microsoft.com/office/drawing/2014/main" val="20003"/>
                    </a:ext>
                  </a:extLst>
                </a:gridCol>
                <a:gridCol w="1223172">
                  <a:extLst>
                    <a:ext uri="{9D8B030D-6E8A-4147-A177-3AD203B41FA5}">
                      <a16:colId xmlns:a16="http://schemas.microsoft.com/office/drawing/2014/main" val="20004"/>
                    </a:ext>
                  </a:extLst>
                </a:gridCol>
                <a:gridCol w="1021895">
                  <a:extLst>
                    <a:ext uri="{9D8B030D-6E8A-4147-A177-3AD203B41FA5}">
                      <a16:colId xmlns:a16="http://schemas.microsoft.com/office/drawing/2014/main" val="20005"/>
                    </a:ext>
                  </a:extLst>
                </a:gridCol>
                <a:gridCol w="1114792">
                  <a:extLst>
                    <a:ext uri="{9D8B030D-6E8A-4147-A177-3AD203B41FA5}">
                      <a16:colId xmlns:a16="http://schemas.microsoft.com/office/drawing/2014/main" val="20006"/>
                    </a:ext>
                  </a:extLst>
                </a:gridCol>
                <a:gridCol w="1021895">
                  <a:extLst>
                    <a:ext uri="{9D8B030D-6E8A-4147-A177-3AD203B41FA5}">
                      <a16:colId xmlns:a16="http://schemas.microsoft.com/office/drawing/2014/main" val="20007"/>
                    </a:ext>
                  </a:extLst>
                </a:gridCol>
                <a:gridCol w="1021895">
                  <a:extLst>
                    <a:ext uri="{9D8B030D-6E8A-4147-A177-3AD203B41FA5}">
                      <a16:colId xmlns:a16="http://schemas.microsoft.com/office/drawing/2014/main" val="20008"/>
                    </a:ext>
                  </a:extLst>
                </a:gridCol>
                <a:gridCol w="1006412">
                  <a:extLst>
                    <a:ext uri="{9D8B030D-6E8A-4147-A177-3AD203B41FA5}">
                      <a16:colId xmlns:a16="http://schemas.microsoft.com/office/drawing/2014/main" val="20009"/>
                    </a:ext>
                  </a:extLst>
                </a:gridCol>
              </a:tblGrid>
              <a:tr h="615274">
                <a:tc>
                  <a:txBody>
                    <a:bodyPr/>
                    <a:lstStyle/>
                    <a:p>
                      <a:pPr algn="ctr" fontAlgn="b"/>
                      <a:r>
                        <a:rPr lang="en-US" sz="1200" u="none" strike="noStrike" dirty="0">
                          <a:solidFill>
                            <a:schemeClr val="bg1"/>
                          </a:solidFill>
                        </a:rPr>
                        <a:t>Tour Length</a:t>
                      </a:r>
                      <a:endParaRPr lang="en-US" sz="1200" b="1" i="0" u="none" strike="noStrike" dirty="0">
                        <a:solidFill>
                          <a:schemeClr val="bg1"/>
                        </a:solidFill>
                        <a:latin typeface="Arial"/>
                      </a:endParaRPr>
                    </a:p>
                  </a:txBody>
                  <a:tcPr marL="0" marR="0" marT="0" marB="0" anchor="b">
                    <a:lnL w="28575" cap="flat" cmpd="sng" algn="ctr">
                      <a:solidFill>
                        <a:schemeClr val="accent4">
                          <a:lumMod val="75000"/>
                        </a:schemeClr>
                      </a:solidFill>
                      <a:prstDash val="solid"/>
                      <a:round/>
                      <a:headEnd type="none" w="med" len="med"/>
                      <a:tailEnd type="none" w="med" len="med"/>
                    </a:lnL>
                    <a:lnT w="28575" cap="flat" cmpd="sng" algn="ctr">
                      <a:solidFill>
                        <a:schemeClr val="accent4">
                          <a:lumMod val="75000"/>
                        </a:schemeClr>
                      </a:solidFill>
                      <a:prstDash val="solid"/>
                      <a:round/>
                      <a:headEnd type="none" w="med" len="med"/>
                      <a:tailEnd type="none" w="med" len="med"/>
                    </a:lnT>
                  </a:tcPr>
                </a:tc>
                <a:tc>
                  <a:txBody>
                    <a:bodyPr/>
                    <a:lstStyle/>
                    <a:p>
                      <a:pPr algn="ctr" fontAlgn="b"/>
                      <a:r>
                        <a:rPr lang="en-US" sz="1200" u="none" strike="noStrike" dirty="0">
                          <a:solidFill>
                            <a:schemeClr val="bg1"/>
                          </a:solidFill>
                        </a:rPr>
                        <a:t>5-Level </a:t>
                      </a:r>
                      <a:r>
                        <a:rPr lang="en-US" sz="1200" u="none" strike="noStrike" dirty="0">
                          <a:solidFill>
                            <a:srgbClr val="FF0000"/>
                          </a:solidFill>
                        </a:rPr>
                        <a:t>XFFA1/A7</a:t>
                      </a:r>
                      <a:endParaRPr lang="en-US" sz="1200" b="1" i="0" u="none" strike="noStrike" dirty="0">
                        <a:solidFill>
                          <a:srgbClr val="FF0000"/>
                        </a:solidFill>
                        <a:latin typeface="Arial"/>
                      </a:endParaRPr>
                    </a:p>
                  </a:txBody>
                  <a:tcPr marL="0" marR="0" marT="0" marB="0" anchor="b">
                    <a:lnT w="28575" cap="flat" cmpd="sng" algn="ctr">
                      <a:solidFill>
                        <a:schemeClr val="accent4">
                          <a:lumMod val="75000"/>
                        </a:schemeClr>
                      </a:solidFill>
                      <a:prstDash val="solid"/>
                      <a:round/>
                      <a:headEnd type="none" w="med" len="med"/>
                      <a:tailEnd type="none" w="med" len="med"/>
                    </a:lnT>
                  </a:tcPr>
                </a:tc>
                <a:tc>
                  <a:txBody>
                    <a:bodyPr/>
                    <a:lstStyle/>
                    <a:p>
                      <a:pPr algn="ctr" fontAlgn="b"/>
                      <a:r>
                        <a:rPr lang="en-US" sz="1200" u="none" strike="noStrike" dirty="0">
                          <a:solidFill>
                            <a:schemeClr val="bg1"/>
                          </a:solidFill>
                        </a:rPr>
                        <a:t>7-Level    </a:t>
                      </a:r>
                      <a:r>
                        <a:rPr lang="en-US" sz="1200" u="none" strike="noStrike" dirty="0">
                          <a:solidFill>
                            <a:srgbClr val="FF0000"/>
                          </a:solidFill>
                        </a:rPr>
                        <a:t>XFFA2 </a:t>
                      </a:r>
                      <a:endParaRPr lang="en-US" sz="1200" b="1" i="0" u="none" strike="noStrike" dirty="0">
                        <a:solidFill>
                          <a:srgbClr val="FF0000"/>
                        </a:solidFill>
                        <a:latin typeface="Arial"/>
                      </a:endParaRPr>
                    </a:p>
                  </a:txBody>
                  <a:tcPr marL="0" marR="0" marT="0" marB="0" anchor="b">
                    <a:lnT w="28575" cap="flat" cmpd="sng" algn="ctr">
                      <a:solidFill>
                        <a:schemeClr val="accent4">
                          <a:lumMod val="75000"/>
                        </a:schemeClr>
                      </a:solidFill>
                      <a:prstDash val="solid"/>
                      <a:round/>
                      <a:headEnd type="none" w="med" len="med"/>
                      <a:tailEnd type="none" w="med" len="med"/>
                    </a:lnT>
                  </a:tcPr>
                </a:tc>
                <a:tc>
                  <a:txBody>
                    <a:bodyPr/>
                    <a:lstStyle/>
                    <a:p>
                      <a:pPr algn="ctr" fontAlgn="b"/>
                      <a:r>
                        <a:rPr lang="en-US" sz="1200" u="none" strike="noStrike" dirty="0">
                          <a:solidFill>
                            <a:schemeClr val="bg1"/>
                          </a:solidFill>
                        </a:rPr>
                        <a:t>9-Level </a:t>
                      </a:r>
                      <a:r>
                        <a:rPr lang="en-US" sz="1200" u="none" strike="noStrike" dirty="0">
                          <a:solidFill>
                            <a:srgbClr val="FF0000"/>
                          </a:solidFill>
                        </a:rPr>
                        <a:t>XFFA9</a:t>
                      </a:r>
                      <a:r>
                        <a:rPr lang="en-US" sz="1200" u="none" strike="noStrike" dirty="0">
                          <a:solidFill>
                            <a:schemeClr val="bg1"/>
                          </a:solidFill>
                        </a:rPr>
                        <a:t> </a:t>
                      </a:r>
                      <a:endParaRPr lang="en-US" sz="1200" b="1" i="0" u="none" strike="noStrike" dirty="0">
                        <a:solidFill>
                          <a:schemeClr val="bg1"/>
                        </a:solidFill>
                        <a:latin typeface="Arial"/>
                      </a:endParaRPr>
                    </a:p>
                  </a:txBody>
                  <a:tcPr marL="0" marR="0" marT="0" marB="0" anchor="b">
                    <a:lnT w="28575" cap="flat" cmpd="sng" algn="ctr">
                      <a:solidFill>
                        <a:schemeClr val="accent4">
                          <a:lumMod val="75000"/>
                        </a:schemeClr>
                      </a:solidFill>
                      <a:prstDash val="solid"/>
                      <a:round/>
                      <a:headEnd type="none" w="med" len="med"/>
                      <a:tailEnd type="none" w="med" len="med"/>
                    </a:lnT>
                  </a:tcPr>
                </a:tc>
                <a:tc>
                  <a:txBody>
                    <a:bodyPr/>
                    <a:lstStyle/>
                    <a:p>
                      <a:pPr algn="ctr" fontAlgn="b"/>
                      <a:r>
                        <a:rPr lang="en-US" sz="1200" b="1" u="none" strike="noStrike" dirty="0">
                          <a:solidFill>
                            <a:schemeClr val="bg1"/>
                          </a:solidFill>
                        </a:rPr>
                        <a:t>6F000    </a:t>
                      </a:r>
                      <a:r>
                        <a:rPr lang="en-US" sz="1200" b="1" u="none" strike="noStrike" dirty="0">
                          <a:solidFill>
                            <a:srgbClr val="FF0000"/>
                          </a:solidFill>
                        </a:rPr>
                        <a:t>CEM/SEL</a:t>
                      </a:r>
                      <a:endParaRPr lang="en-US" sz="1200" b="1" i="0" u="none" strike="noStrike" dirty="0">
                        <a:solidFill>
                          <a:srgbClr val="FF0000"/>
                        </a:solidFill>
                        <a:latin typeface="Arial"/>
                      </a:endParaRPr>
                    </a:p>
                  </a:txBody>
                  <a:tcPr marL="0" marR="0" marT="0" marB="0" anchor="b">
                    <a:lnT w="28575" cap="flat" cmpd="sng" algn="ctr">
                      <a:solidFill>
                        <a:schemeClr val="accent4">
                          <a:lumMod val="75000"/>
                        </a:schemeClr>
                      </a:solidFill>
                      <a:prstDash val="solid"/>
                      <a:round/>
                      <a:headEnd type="none" w="med" len="med"/>
                      <a:tailEnd type="none" w="med" len="med"/>
                    </a:lnT>
                  </a:tcPr>
                </a:tc>
                <a:tc>
                  <a:txBody>
                    <a:bodyPr/>
                    <a:lstStyle/>
                    <a:p>
                      <a:pPr algn="ctr" fontAlgn="b"/>
                      <a:r>
                        <a:rPr lang="en-US" sz="1200" u="none" strike="noStrike" dirty="0">
                          <a:solidFill>
                            <a:schemeClr val="bg1"/>
                          </a:solidFill>
                        </a:rPr>
                        <a:t>CGO  </a:t>
                      </a:r>
                    </a:p>
                    <a:p>
                      <a:pPr algn="ctr" fontAlgn="b"/>
                      <a:r>
                        <a:rPr lang="en-US" sz="1200" u="none" strike="noStrike" dirty="0">
                          <a:solidFill>
                            <a:srgbClr val="FF0000"/>
                          </a:solidFill>
                        </a:rPr>
                        <a:t>XFFA4</a:t>
                      </a:r>
                      <a:endParaRPr lang="en-US" sz="1200" b="1" i="0" u="none" strike="noStrike" dirty="0">
                        <a:solidFill>
                          <a:srgbClr val="FF0000"/>
                        </a:solidFill>
                        <a:latin typeface="Arial"/>
                      </a:endParaRPr>
                    </a:p>
                  </a:txBody>
                  <a:tcPr marL="0" marR="0" marT="0" marB="0" anchor="b">
                    <a:lnT w="28575" cap="flat" cmpd="sng" algn="ctr">
                      <a:solidFill>
                        <a:schemeClr val="accent4">
                          <a:lumMod val="75000"/>
                        </a:schemeClr>
                      </a:solidFill>
                      <a:prstDash val="solid"/>
                      <a:round/>
                      <a:headEnd type="none" w="med" len="med"/>
                      <a:tailEnd type="none" w="med" len="med"/>
                    </a:lnT>
                  </a:tcPr>
                </a:tc>
                <a:tc>
                  <a:txBody>
                    <a:bodyPr/>
                    <a:lstStyle/>
                    <a:p>
                      <a:pPr algn="ctr" fontAlgn="b"/>
                      <a:r>
                        <a:rPr lang="en-US" sz="1200" u="none" strike="noStrike" dirty="0">
                          <a:solidFill>
                            <a:schemeClr val="bg1"/>
                          </a:solidFill>
                        </a:rPr>
                        <a:t>FGO  </a:t>
                      </a:r>
                    </a:p>
                    <a:p>
                      <a:pPr algn="ctr" fontAlgn="b"/>
                      <a:r>
                        <a:rPr lang="en-US" sz="1200" u="none" strike="noStrike" dirty="0">
                          <a:solidFill>
                            <a:srgbClr val="FF0000"/>
                          </a:solidFill>
                        </a:rPr>
                        <a:t>XFFA3 </a:t>
                      </a:r>
                      <a:endParaRPr lang="en-US" sz="1200" b="1" i="0" u="none" strike="noStrike" dirty="0">
                        <a:solidFill>
                          <a:srgbClr val="FF0000"/>
                        </a:solidFill>
                        <a:latin typeface="Arial"/>
                      </a:endParaRPr>
                    </a:p>
                  </a:txBody>
                  <a:tcPr marL="0" marR="0" marT="0" marB="0" anchor="b">
                    <a:lnT w="28575" cap="flat" cmpd="sng" algn="ctr">
                      <a:solidFill>
                        <a:schemeClr val="accent4">
                          <a:lumMod val="75000"/>
                        </a:schemeClr>
                      </a:solidFill>
                      <a:prstDash val="solid"/>
                      <a:round/>
                      <a:headEnd type="none" w="med" len="med"/>
                      <a:tailEnd type="none" w="med" len="med"/>
                    </a:lnT>
                  </a:tcPr>
                </a:tc>
                <a:tc>
                  <a:txBody>
                    <a:bodyPr/>
                    <a:lstStyle/>
                    <a:p>
                      <a:pPr algn="ctr" fontAlgn="b"/>
                      <a:r>
                        <a:rPr lang="en-US" sz="1200" u="none" strike="noStrike" dirty="0">
                          <a:solidFill>
                            <a:schemeClr val="bg1"/>
                          </a:solidFill>
                        </a:rPr>
                        <a:t>0-6   </a:t>
                      </a:r>
                    </a:p>
                    <a:p>
                      <a:pPr algn="ctr" fontAlgn="b"/>
                      <a:r>
                        <a:rPr lang="en-US" sz="1200" u="none" strike="noStrike" dirty="0">
                          <a:solidFill>
                            <a:srgbClr val="FF0000"/>
                          </a:solidFill>
                        </a:rPr>
                        <a:t>XFFA3</a:t>
                      </a:r>
                      <a:endParaRPr lang="en-US" sz="1200" b="1" i="0" u="none" strike="noStrike" dirty="0">
                        <a:solidFill>
                          <a:srgbClr val="FF0000"/>
                        </a:solidFill>
                        <a:latin typeface="Arial"/>
                      </a:endParaRPr>
                    </a:p>
                  </a:txBody>
                  <a:tcPr marL="0" marR="0" marT="0" marB="0" anchor="b">
                    <a:lnT w="28575" cap="flat" cmpd="sng" algn="ctr">
                      <a:solidFill>
                        <a:schemeClr val="accent4">
                          <a:lumMod val="75000"/>
                        </a:schemeClr>
                      </a:solidFill>
                      <a:prstDash val="solid"/>
                      <a:round/>
                      <a:headEnd type="none" w="med" len="med"/>
                      <a:tailEnd type="none" w="med" len="med"/>
                    </a:lnT>
                  </a:tcPr>
                </a:tc>
                <a:tc>
                  <a:txBody>
                    <a:bodyPr/>
                    <a:lstStyle/>
                    <a:p>
                      <a:pPr algn="ctr" fontAlgn="b"/>
                      <a:r>
                        <a:rPr lang="en-US" sz="1200" b="1" u="none" strike="noStrike" dirty="0">
                          <a:solidFill>
                            <a:schemeClr val="bg1"/>
                          </a:solidFill>
                        </a:rPr>
                        <a:t>Civ</a:t>
                      </a:r>
                      <a:endParaRPr lang="en-US" sz="1200" b="1" i="0" u="none" strike="noStrike" dirty="0">
                        <a:solidFill>
                          <a:schemeClr val="bg1"/>
                        </a:solidFill>
                        <a:latin typeface="Arial"/>
                      </a:endParaRPr>
                    </a:p>
                  </a:txBody>
                  <a:tcPr marL="0" marR="0" marT="0" marB="0" anchor="b">
                    <a:lnT w="28575" cap="flat" cmpd="sng" algn="ctr">
                      <a:solidFill>
                        <a:schemeClr val="accent4">
                          <a:lumMod val="75000"/>
                        </a:schemeClr>
                      </a:solidFill>
                      <a:prstDash val="solid"/>
                      <a:round/>
                      <a:headEnd type="none" w="med" len="med"/>
                      <a:tailEnd type="none" w="med" len="med"/>
                    </a:lnT>
                  </a:tcPr>
                </a:tc>
                <a:tc>
                  <a:txBody>
                    <a:bodyPr/>
                    <a:lstStyle/>
                    <a:p>
                      <a:pPr algn="ctr" fontAlgn="b"/>
                      <a:r>
                        <a:rPr lang="en-US" sz="1200" u="none" strike="noStrike" dirty="0">
                          <a:solidFill>
                            <a:schemeClr val="bg1"/>
                          </a:solidFill>
                        </a:rPr>
                        <a:t>Total</a:t>
                      </a:r>
                      <a:endParaRPr lang="en-US" sz="1200" b="1" i="0" u="none" strike="noStrike" dirty="0">
                        <a:solidFill>
                          <a:schemeClr val="bg1"/>
                        </a:solidFill>
                        <a:latin typeface="Arial"/>
                      </a:endParaRPr>
                    </a:p>
                  </a:txBody>
                  <a:tcPr marL="0" marR="0" marT="0" marB="0" anchor="b">
                    <a:lnR w="28575" cap="flat" cmpd="sng" algn="ctr">
                      <a:solidFill>
                        <a:schemeClr val="accent4">
                          <a:lumMod val="75000"/>
                        </a:schemeClr>
                      </a:solidFill>
                      <a:prstDash val="solid"/>
                      <a:round/>
                      <a:headEnd type="none" w="med" len="med"/>
                      <a:tailEnd type="none" w="med" len="med"/>
                    </a:lnR>
                    <a:lnT w="28575" cap="flat" cmpd="sng" algn="ctr">
                      <a:solidFill>
                        <a:schemeClr val="accent4">
                          <a:lumMod val="75000"/>
                        </a:schemeClr>
                      </a:solidFill>
                      <a:prstDash val="solid"/>
                      <a:round/>
                      <a:headEnd type="none" w="med" len="med"/>
                      <a:tailEnd type="none" w="med" len="med"/>
                    </a:lnT>
                  </a:tcPr>
                </a:tc>
                <a:extLst>
                  <a:ext uri="{0D108BD9-81ED-4DB2-BD59-A6C34878D82A}">
                    <a16:rowId xmlns:a16="http://schemas.microsoft.com/office/drawing/2014/main" val="10000"/>
                  </a:ext>
                </a:extLst>
              </a:tr>
              <a:tr h="374408">
                <a:tc>
                  <a:txBody>
                    <a:bodyPr/>
                    <a:lstStyle/>
                    <a:p>
                      <a:pPr algn="ctr" fontAlgn="b"/>
                      <a:r>
                        <a:rPr lang="en-US" sz="2000" b="1" u="none" strike="noStrike" dirty="0">
                          <a:solidFill>
                            <a:schemeClr val="accent2">
                              <a:lumMod val="50000"/>
                            </a:schemeClr>
                          </a:solidFill>
                        </a:rPr>
                        <a:t>Std Rotation</a:t>
                      </a:r>
                      <a:endParaRPr lang="en-US" sz="2000" b="1" i="0" u="none" strike="noStrike" dirty="0">
                        <a:solidFill>
                          <a:schemeClr val="accent2">
                            <a:lumMod val="50000"/>
                          </a:schemeClr>
                        </a:solidFill>
                        <a:latin typeface="Arial"/>
                      </a:endParaRPr>
                    </a:p>
                  </a:txBody>
                  <a:tcPr marL="0" marR="0" marT="0" marB="0" anchor="b">
                    <a:lnL w="28575" cap="flat" cmpd="sng" algn="ctr">
                      <a:solidFill>
                        <a:schemeClr val="accent4">
                          <a:lumMod val="75000"/>
                        </a:schemeClr>
                      </a:solidFill>
                      <a:prstDash val="solid"/>
                      <a:round/>
                      <a:headEnd type="none" w="med" len="med"/>
                      <a:tailEnd type="none" w="med" len="med"/>
                    </a:lnL>
                  </a:tcPr>
                </a:tc>
                <a:tc>
                  <a:txBody>
                    <a:bodyPr/>
                    <a:lstStyle/>
                    <a:p>
                      <a:pPr algn="ctr" fontAlgn="b"/>
                      <a:r>
                        <a:rPr lang="en-US" sz="1800" b="0" u="none" strike="noStrike" dirty="0">
                          <a:solidFill>
                            <a:schemeClr val="accent2">
                              <a:lumMod val="50000"/>
                            </a:schemeClr>
                          </a:solidFill>
                        </a:rPr>
                        <a:t>50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42</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4</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20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7</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1" u="none" strike="noStrike" dirty="0">
                          <a:solidFill>
                            <a:schemeClr val="accent2">
                              <a:lumMod val="50000"/>
                            </a:schemeClr>
                          </a:solidFill>
                        </a:rPr>
                        <a:t>123</a:t>
                      </a:r>
                      <a:endParaRPr lang="en-US" sz="1800" b="1" i="0" u="none" strike="noStrike" dirty="0">
                        <a:solidFill>
                          <a:schemeClr val="accent2">
                            <a:lumMod val="50000"/>
                          </a:schemeClr>
                        </a:solidFill>
                        <a:latin typeface="Arial"/>
                      </a:endParaRPr>
                    </a:p>
                  </a:txBody>
                  <a:tcPr marL="0" marR="0" marT="0" marB="0" anchor="b">
                    <a:lnR w="28575" cap="flat" cmpd="sng" algn="ctr">
                      <a:solidFill>
                        <a:schemeClr val="accent4">
                          <a:lumMod val="75000"/>
                        </a:schemeClr>
                      </a:solidFill>
                      <a:prstDash val="solid"/>
                      <a:round/>
                      <a:headEnd type="none" w="med" len="med"/>
                      <a:tailEnd type="none" w="med" len="med"/>
                    </a:lnR>
                  </a:tcPr>
                </a:tc>
                <a:extLst>
                  <a:ext uri="{0D108BD9-81ED-4DB2-BD59-A6C34878D82A}">
                    <a16:rowId xmlns:a16="http://schemas.microsoft.com/office/drawing/2014/main" val="10001"/>
                  </a:ext>
                </a:extLst>
              </a:tr>
              <a:tr h="374829">
                <a:tc>
                  <a:txBody>
                    <a:bodyPr/>
                    <a:lstStyle/>
                    <a:p>
                      <a:pPr algn="ctr" fontAlgn="b"/>
                      <a:r>
                        <a:rPr lang="en-US" sz="2000" b="1" u="none" strike="noStrike" dirty="0">
                          <a:solidFill>
                            <a:schemeClr val="accent2">
                              <a:lumMod val="50000"/>
                            </a:schemeClr>
                          </a:solidFill>
                        </a:rPr>
                        <a:t>365-Day</a:t>
                      </a:r>
                      <a:endParaRPr lang="en-US" sz="2000" b="1" i="0" u="none" strike="noStrike" dirty="0">
                        <a:solidFill>
                          <a:schemeClr val="accent2">
                            <a:lumMod val="50000"/>
                          </a:schemeClr>
                        </a:solidFill>
                        <a:latin typeface="Arial"/>
                      </a:endParaRPr>
                    </a:p>
                  </a:txBody>
                  <a:tcPr marL="0" marR="0" marT="0" marB="0" anchor="b">
                    <a:lnL w="28575" cap="flat" cmpd="sng" algn="ctr">
                      <a:solidFill>
                        <a:schemeClr val="accent4">
                          <a:lumMod val="75000"/>
                        </a:schemeClr>
                      </a:solidFill>
                      <a:prstDash val="solid"/>
                      <a:round/>
                      <a:headEnd type="none" w="med" len="med"/>
                      <a:tailEnd type="none" w="med" len="med"/>
                    </a:lnL>
                  </a:tcPr>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2</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1" u="none" strike="noStrike" dirty="0">
                          <a:solidFill>
                            <a:schemeClr val="accent2">
                              <a:lumMod val="50000"/>
                            </a:schemeClr>
                          </a:solidFill>
                        </a:rPr>
                        <a:t>2</a:t>
                      </a:r>
                      <a:endParaRPr lang="en-US" sz="1800" b="1" i="0" u="none" strike="noStrike" dirty="0">
                        <a:solidFill>
                          <a:schemeClr val="accent2">
                            <a:lumMod val="50000"/>
                          </a:schemeClr>
                        </a:solidFill>
                        <a:latin typeface="Arial"/>
                      </a:endParaRPr>
                    </a:p>
                  </a:txBody>
                  <a:tcPr marL="0" marR="0" marT="0" marB="0" anchor="b">
                    <a:lnR w="28575" cap="flat" cmpd="sng" algn="ctr">
                      <a:solidFill>
                        <a:schemeClr val="accent4">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351461">
                <a:tc>
                  <a:txBody>
                    <a:bodyPr/>
                    <a:lstStyle/>
                    <a:p>
                      <a:pPr algn="ctr" fontAlgn="b"/>
                      <a:r>
                        <a:rPr lang="en-US" sz="2000" b="1" u="none" strike="noStrike" dirty="0">
                          <a:solidFill>
                            <a:schemeClr val="accent2">
                              <a:lumMod val="50000"/>
                            </a:schemeClr>
                          </a:solidFill>
                        </a:rPr>
                        <a:t>Red</a:t>
                      </a:r>
                      <a:r>
                        <a:rPr lang="en-US" sz="2000" b="1" u="none" strike="noStrike" baseline="0" dirty="0">
                          <a:solidFill>
                            <a:schemeClr val="accent2">
                              <a:lumMod val="50000"/>
                            </a:schemeClr>
                          </a:solidFill>
                        </a:rPr>
                        <a:t> Horse</a:t>
                      </a:r>
                      <a:endParaRPr lang="en-US" sz="2000" b="1" i="0" u="none" strike="noStrike" dirty="0">
                        <a:solidFill>
                          <a:schemeClr val="accent2">
                            <a:lumMod val="50000"/>
                          </a:schemeClr>
                        </a:solidFill>
                        <a:latin typeface="Arial"/>
                      </a:endParaRPr>
                    </a:p>
                  </a:txBody>
                  <a:tcPr marL="0" marR="0" marT="0" marB="0" anchor="b">
                    <a:lnL w="28575" cap="flat" cmpd="sng" algn="ctr">
                      <a:solidFill>
                        <a:schemeClr val="accent4">
                          <a:lumMod val="75000"/>
                        </a:schemeClr>
                      </a:solidFill>
                      <a:prstDash val="solid"/>
                      <a:round/>
                      <a:headEnd type="none" w="med" len="med"/>
                      <a:tailEnd type="none" w="med" len="med"/>
                    </a:lnL>
                  </a:tcPr>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0" u="none" strike="noStrike" dirty="0">
                          <a:solidFill>
                            <a:schemeClr val="accent2">
                              <a:lumMod val="50000"/>
                            </a:schemeClr>
                          </a:solidFill>
                        </a:rPr>
                        <a:t>0</a:t>
                      </a:r>
                      <a:endParaRPr lang="en-US" sz="1800" b="0" i="0" u="none" strike="noStrike" dirty="0">
                        <a:solidFill>
                          <a:schemeClr val="accent2">
                            <a:lumMod val="50000"/>
                          </a:schemeClr>
                        </a:solidFill>
                        <a:latin typeface="Arial"/>
                      </a:endParaRPr>
                    </a:p>
                  </a:txBody>
                  <a:tcPr marL="0" marR="0" marT="0" marB="0" anchor="b"/>
                </a:tc>
                <a:tc>
                  <a:txBody>
                    <a:bodyPr/>
                    <a:lstStyle/>
                    <a:p>
                      <a:pPr algn="ctr" fontAlgn="b"/>
                      <a:r>
                        <a:rPr lang="en-US" sz="1800" b="1" u="none" strike="noStrike" dirty="0">
                          <a:solidFill>
                            <a:schemeClr val="accent2">
                              <a:lumMod val="50000"/>
                            </a:schemeClr>
                          </a:solidFill>
                        </a:rPr>
                        <a:t>0</a:t>
                      </a:r>
                      <a:endParaRPr lang="en-US" sz="1800" b="1" i="0" u="none" strike="noStrike" dirty="0">
                        <a:solidFill>
                          <a:schemeClr val="accent2">
                            <a:lumMod val="50000"/>
                          </a:schemeClr>
                        </a:solidFill>
                        <a:latin typeface="Arial"/>
                      </a:endParaRPr>
                    </a:p>
                  </a:txBody>
                  <a:tcPr marL="0" marR="0" marT="0" marB="0" anchor="b">
                    <a:lnR w="28575" cap="flat" cmpd="sng" algn="ctr">
                      <a:solidFill>
                        <a:schemeClr val="accent4">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400011">
                <a:tc>
                  <a:txBody>
                    <a:bodyPr/>
                    <a:lstStyle/>
                    <a:p>
                      <a:pPr marL="0" algn="ctr" defTabSz="914400" rtl="0" eaLnBrk="1" fontAlgn="b" latinLnBrk="0" hangingPunct="1"/>
                      <a:r>
                        <a:rPr lang="en-US" sz="2000" b="1" u="none" strike="noStrike" kern="1200" dirty="0">
                          <a:solidFill>
                            <a:schemeClr val="accent2">
                              <a:lumMod val="50000"/>
                            </a:schemeClr>
                          </a:solidFill>
                        </a:rPr>
                        <a:t>Total</a:t>
                      </a:r>
                      <a:endParaRPr lang="en-US" sz="2000" b="1" i="0" u="none" strike="noStrike" kern="1200" dirty="0">
                        <a:solidFill>
                          <a:schemeClr val="accent2">
                            <a:lumMod val="50000"/>
                          </a:schemeClr>
                        </a:solidFill>
                        <a:latin typeface="Arial"/>
                        <a:ea typeface="+mn-ea"/>
                        <a:cs typeface="+mn-cs"/>
                      </a:endParaRPr>
                    </a:p>
                  </a:txBody>
                  <a:tcPr marL="0" marR="0" marT="0" marB="0" anchor="b">
                    <a:lnL w="28575" cap="flat" cmpd="sng" algn="ctr">
                      <a:solidFill>
                        <a:schemeClr val="accent4">
                          <a:lumMod val="75000"/>
                        </a:schemeClr>
                      </a:solidFill>
                      <a:prstDash val="solid"/>
                      <a:round/>
                      <a:headEnd type="none" w="med" len="med"/>
                      <a:tailEnd type="none" w="med" len="med"/>
                    </a:lnL>
                    <a:lnB w="28575" cap="flat" cmpd="sng" algn="ctr">
                      <a:solidFill>
                        <a:schemeClr val="accent4">
                          <a:lumMod val="75000"/>
                        </a:schemeClr>
                      </a:solidFill>
                      <a:prstDash val="solid"/>
                      <a:round/>
                      <a:headEnd type="none" w="med" len="med"/>
                      <a:tailEnd type="none" w="med" len="med"/>
                    </a:lnB>
                  </a:tcPr>
                </a:tc>
                <a:tc>
                  <a:txBody>
                    <a:bodyPr/>
                    <a:lstStyle/>
                    <a:p>
                      <a:pPr marL="0" algn="ctr" defTabSz="914400" rtl="0" eaLnBrk="1" fontAlgn="b" latinLnBrk="0" hangingPunct="1"/>
                      <a:r>
                        <a:rPr lang="en-US" sz="1800" b="1" u="none" strike="noStrike" kern="1200" dirty="0">
                          <a:solidFill>
                            <a:schemeClr val="accent2">
                              <a:lumMod val="50000"/>
                            </a:schemeClr>
                          </a:solidFill>
                        </a:rPr>
                        <a:t>50</a:t>
                      </a:r>
                      <a:endParaRPr lang="en-US" sz="1800" b="1" i="0" u="none" strike="noStrike" kern="1200" dirty="0">
                        <a:solidFill>
                          <a:schemeClr val="accent2">
                            <a:lumMod val="50000"/>
                          </a:schemeClr>
                        </a:solidFill>
                        <a:latin typeface="Arial"/>
                        <a:ea typeface="+mn-ea"/>
                        <a:cs typeface="+mn-cs"/>
                      </a:endParaRPr>
                    </a:p>
                  </a:txBody>
                  <a:tcPr marL="0" marR="0" marT="0" marB="0" anchor="b">
                    <a:lnB w="28575" cap="flat" cmpd="sng" algn="ctr">
                      <a:solidFill>
                        <a:schemeClr val="accent4">
                          <a:lumMod val="75000"/>
                        </a:schemeClr>
                      </a:solidFill>
                      <a:prstDash val="solid"/>
                      <a:round/>
                      <a:headEnd type="none" w="med" len="med"/>
                      <a:tailEnd type="none" w="med" len="med"/>
                    </a:lnB>
                  </a:tcPr>
                </a:tc>
                <a:tc>
                  <a:txBody>
                    <a:bodyPr/>
                    <a:lstStyle/>
                    <a:p>
                      <a:pPr marL="0" algn="ctr" defTabSz="914400" rtl="0" eaLnBrk="1" fontAlgn="b" latinLnBrk="0" hangingPunct="1"/>
                      <a:r>
                        <a:rPr lang="en-US" sz="1800" b="1" u="none" strike="noStrike" kern="1200" dirty="0">
                          <a:solidFill>
                            <a:schemeClr val="accent2">
                              <a:lumMod val="50000"/>
                            </a:schemeClr>
                          </a:solidFill>
                        </a:rPr>
                        <a:t>42</a:t>
                      </a:r>
                      <a:endParaRPr lang="en-US" sz="1800" b="1" i="0" u="none" strike="noStrike" kern="1200" dirty="0">
                        <a:solidFill>
                          <a:schemeClr val="accent2">
                            <a:lumMod val="50000"/>
                          </a:schemeClr>
                        </a:solidFill>
                        <a:latin typeface="Arial"/>
                        <a:ea typeface="+mn-ea"/>
                        <a:cs typeface="+mn-cs"/>
                      </a:endParaRPr>
                    </a:p>
                  </a:txBody>
                  <a:tcPr marL="0" marR="0" marT="0" marB="0" anchor="b">
                    <a:lnB w="28575" cap="flat" cmpd="sng" algn="ctr">
                      <a:solidFill>
                        <a:schemeClr val="accent4">
                          <a:lumMod val="75000"/>
                        </a:schemeClr>
                      </a:solidFill>
                      <a:prstDash val="solid"/>
                      <a:round/>
                      <a:headEnd type="none" w="med" len="med"/>
                      <a:tailEnd type="none" w="med" len="med"/>
                    </a:lnB>
                  </a:tcPr>
                </a:tc>
                <a:tc>
                  <a:txBody>
                    <a:bodyPr/>
                    <a:lstStyle/>
                    <a:p>
                      <a:pPr marL="0" algn="ctr" defTabSz="914400" rtl="0" eaLnBrk="1" fontAlgn="b" latinLnBrk="0" hangingPunct="1"/>
                      <a:r>
                        <a:rPr lang="en-US" sz="1800" b="1" u="none" strike="noStrike" kern="1200" dirty="0">
                          <a:solidFill>
                            <a:schemeClr val="accent2">
                              <a:lumMod val="50000"/>
                            </a:schemeClr>
                          </a:solidFill>
                        </a:rPr>
                        <a:t>4</a:t>
                      </a:r>
                      <a:endParaRPr lang="en-US" sz="1800" b="1" i="0" u="none" strike="noStrike" kern="1200" dirty="0">
                        <a:solidFill>
                          <a:schemeClr val="accent2">
                            <a:lumMod val="50000"/>
                          </a:schemeClr>
                        </a:solidFill>
                        <a:latin typeface="Arial"/>
                        <a:ea typeface="+mn-ea"/>
                        <a:cs typeface="+mn-cs"/>
                      </a:endParaRPr>
                    </a:p>
                  </a:txBody>
                  <a:tcPr marL="0" marR="0" marT="0" marB="0" anchor="b">
                    <a:lnB w="28575" cap="flat" cmpd="sng" algn="ctr">
                      <a:solidFill>
                        <a:schemeClr val="accent4">
                          <a:lumMod val="75000"/>
                        </a:schemeClr>
                      </a:solidFill>
                      <a:prstDash val="solid"/>
                      <a:round/>
                      <a:headEnd type="none" w="med" len="med"/>
                      <a:tailEnd type="none" w="med" len="med"/>
                    </a:lnB>
                  </a:tcPr>
                </a:tc>
                <a:tc>
                  <a:txBody>
                    <a:bodyPr/>
                    <a:lstStyle/>
                    <a:p>
                      <a:pPr marL="0" algn="ctr" defTabSz="914400" rtl="0" eaLnBrk="1" fontAlgn="b" latinLnBrk="0" hangingPunct="1"/>
                      <a:r>
                        <a:rPr lang="en-US" sz="1800" b="1" u="none" strike="noStrike" kern="1200" dirty="0">
                          <a:solidFill>
                            <a:schemeClr val="accent2">
                              <a:lumMod val="50000"/>
                            </a:schemeClr>
                          </a:solidFill>
                        </a:rPr>
                        <a:t>0</a:t>
                      </a:r>
                      <a:endParaRPr lang="en-US" sz="1800" b="1" i="0" u="none" strike="noStrike" kern="1200" dirty="0">
                        <a:solidFill>
                          <a:schemeClr val="accent2">
                            <a:lumMod val="50000"/>
                          </a:schemeClr>
                        </a:solidFill>
                        <a:latin typeface="Arial"/>
                        <a:ea typeface="+mn-ea"/>
                        <a:cs typeface="+mn-cs"/>
                      </a:endParaRPr>
                    </a:p>
                  </a:txBody>
                  <a:tcPr marL="0" marR="0" marT="0" marB="0" anchor="b">
                    <a:lnB w="28575" cap="flat" cmpd="sng" algn="ctr">
                      <a:solidFill>
                        <a:schemeClr val="accent4">
                          <a:lumMod val="75000"/>
                        </a:schemeClr>
                      </a:solidFill>
                      <a:prstDash val="solid"/>
                      <a:round/>
                      <a:headEnd type="none" w="med" len="med"/>
                      <a:tailEnd type="none" w="med" len="med"/>
                    </a:lnB>
                  </a:tcPr>
                </a:tc>
                <a:tc>
                  <a:txBody>
                    <a:bodyPr/>
                    <a:lstStyle/>
                    <a:p>
                      <a:pPr marL="0" algn="ctr" defTabSz="914400" rtl="0" eaLnBrk="1" fontAlgn="b" latinLnBrk="0" hangingPunct="1"/>
                      <a:r>
                        <a:rPr lang="en-US" sz="1800" b="1" u="none" strike="noStrike" kern="1200" dirty="0">
                          <a:solidFill>
                            <a:schemeClr val="accent2">
                              <a:lumMod val="50000"/>
                            </a:schemeClr>
                          </a:solidFill>
                        </a:rPr>
                        <a:t>20</a:t>
                      </a:r>
                      <a:endParaRPr lang="en-US" sz="1800" b="1" i="0" u="none" strike="noStrike" kern="1200" dirty="0">
                        <a:solidFill>
                          <a:schemeClr val="accent2">
                            <a:lumMod val="50000"/>
                          </a:schemeClr>
                        </a:solidFill>
                        <a:latin typeface="Arial"/>
                        <a:ea typeface="+mn-ea"/>
                        <a:cs typeface="+mn-cs"/>
                      </a:endParaRPr>
                    </a:p>
                  </a:txBody>
                  <a:tcPr marL="0" marR="0" marT="0" marB="0" anchor="b">
                    <a:lnB w="28575" cap="flat" cmpd="sng" algn="ctr">
                      <a:solidFill>
                        <a:schemeClr val="accent4">
                          <a:lumMod val="75000"/>
                        </a:schemeClr>
                      </a:solidFill>
                      <a:prstDash val="solid"/>
                      <a:round/>
                      <a:headEnd type="none" w="med" len="med"/>
                      <a:tailEnd type="none" w="med" len="med"/>
                    </a:lnB>
                  </a:tcPr>
                </a:tc>
                <a:tc>
                  <a:txBody>
                    <a:bodyPr/>
                    <a:lstStyle/>
                    <a:p>
                      <a:pPr marL="0" algn="ctr" defTabSz="914400" rtl="0" eaLnBrk="1" fontAlgn="b" latinLnBrk="0" hangingPunct="1"/>
                      <a:r>
                        <a:rPr lang="en-US" sz="1800" b="1" u="none" strike="noStrike" kern="1200" dirty="0">
                          <a:solidFill>
                            <a:schemeClr val="accent2">
                              <a:lumMod val="50000"/>
                            </a:schemeClr>
                          </a:solidFill>
                        </a:rPr>
                        <a:t>9</a:t>
                      </a:r>
                      <a:endParaRPr lang="en-US" sz="1800" b="1" i="0" u="none" strike="noStrike" kern="1200" dirty="0">
                        <a:solidFill>
                          <a:schemeClr val="accent2">
                            <a:lumMod val="50000"/>
                          </a:schemeClr>
                        </a:solidFill>
                        <a:latin typeface="Arial"/>
                        <a:ea typeface="+mn-ea"/>
                        <a:cs typeface="+mn-cs"/>
                      </a:endParaRPr>
                    </a:p>
                  </a:txBody>
                  <a:tcPr marL="0" marR="0" marT="0" marB="0" anchor="b">
                    <a:lnB w="28575" cap="flat" cmpd="sng" algn="ctr">
                      <a:solidFill>
                        <a:schemeClr val="accent4">
                          <a:lumMod val="75000"/>
                        </a:schemeClr>
                      </a:solidFill>
                      <a:prstDash val="solid"/>
                      <a:round/>
                      <a:headEnd type="none" w="med" len="med"/>
                      <a:tailEnd type="none" w="med" len="med"/>
                    </a:lnB>
                  </a:tcPr>
                </a:tc>
                <a:tc>
                  <a:txBody>
                    <a:bodyPr/>
                    <a:lstStyle/>
                    <a:p>
                      <a:pPr marL="0" algn="ctr" defTabSz="914400" rtl="0" eaLnBrk="1" fontAlgn="b" latinLnBrk="0" hangingPunct="1"/>
                      <a:r>
                        <a:rPr lang="en-US" sz="1800" b="1" u="none" strike="noStrike" kern="1200" dirty="0">
                          <a:solidFill>
                            <a:schemeClr val="accent2">
                              <a:lumMod val="50000"/>
                            </a:schemeClr>
                          </a:solidFill>
                        </a:rPr>
                        <a:t>0</a:t>
                      </a:r>
                      <a:endParaRPr lang="en-US" sz="1800" b="1" i="0" u="none" strike="noStrike" kern="1200" dirty="0">
                        <a:solidFill>
                          <a:schemeClr val="accent2">
                            <a:lumMod val="50000"/>
                          </a:schemeClr>
                        </a:solidFill>
                        <a:latin typeface="Arial"/>
                        <a:ea typeface="+mn-ea"/>
                        <a:cs typeface="+mn-cs"/>
                      </a:endParaRPr>
                    </a:p>
                  </a:txBody>
                  <a:tcPr marL="0" marR="0" marT="0" marB="0" anchor="b">
                    <a:lnB w="28575" cap="flat" cmpd="sng" algn="ctr">
                      <a:solidFill>
                        <a:schemeClr val="accent4">
                          <a:lumMod val="75000"/>
                        </a:schemeClr>
                      </a:solidFill>
                      <a:prstDash val="solid"/>
                      <a:round/>
                      <a:headEnd type="none" w="med" len="med"/>
                      <a:tailEnd type="none" w="med" len="med"/>
                    </a:lnB>
                  </a:tcPr>
                </a:tc>
                <a:tc>
                  <a:txBody>
                    <a:bodyPr/>
                    <a:lstStyle/>
                    <a:p>
                      <a:pPr marL="0" algn="ctr" defTabSz="914400" rtl="0" eaLnBrk="1" fontAlgn="b" latinLnBrk="0" hangingPunct="1"/>
                      <a:r>
                        <a:rPr lang="en-US" sz="1800" b="1" u="none" strike="noStrike" kern="1200" dirty="0">
                          <a:solidFill>
                            <a:schemeClr val="accent2">
                              <a:lumMod val="50000"/>
                            </a:schemeClr>
                          </a:solidFill>
                        </a:rPr>
                        <a:t>0</a:t>
                      </a:r>
                      <a:endParaRPr lang="en-US" sz="1800" b="1" i="0" u="none" strike="noStrike" kern="1200" dirty="0">
                        <a:solidFill>
                          <a:schemeClr val="accent2">
                            <a:lumMod val="50000"/>
                          </a:schemeClr>
                        </a:solidFill>
                        <a:latin typeface="Arial"/>
                        <a:ea typeface="+mn-ea"/>
                        <a:cs typeface="+mn-cs"/>
                      </a:endParaRPr>
                    </a:p>
                  </a:txBody>
                  <a:tcPr marL="0" marR="0" marT="0" marB="0" anchor="b">
                    <a:lnB w="28575" cap="flat" cmpd="sng" algn="ctr">
                      <a:solidFill>
                        <a:schemeClr val="accent4">
                          <a:lumMod val="75000"/>
                        </a:schemeClr>
                      </a:solidFill>
                      <a:prstDash val="solid"/>
                      <a:round/>
                      <a:headEnd type="none" w="med" len="med"/>
                      <a:tailEnd type="none" w="med" len="med"/>
                    </a:lnB>
                  </a:tcPr>
                </a:tc>
                <a:tc>
                  <a:txBody>
                    <a:bodyPr/>
                    <a:lstStyle/>
                    <a:p>
                      <a:pPr marL="0" algn="ctr" defTabSz="914400" rtl="0" eaLnBrk="1" fontAlgn="b" latinLnBrk="0" hangingPunct="1"/>
                      <a:r>
                        <a:rPr lang="en-US" sz="1800" b="1" u="none" strike="noStrike" kern="1200" dirty="0">
                          <a:solidFill>
                            <a:schemeClr val="accent2">
                              <a:lumMod val="50000"/>
                            </a:schemeClr>
                          </a:solidFill>
                        </a:rPr>
                        <a:t>125</a:t>
                      </a:r>
                      <a:endParaRPr lang="en-US" sz="1800" b="1" i="0" u="none" strike="noStrike" kern="1200" dirty="0">
                        <a:solidFill>
                          <a:schemeClr val="accent2">
                            <a:lumMod val="50000"/>
                          </a:schemeClr>
                        </a:solidFill>
                        <a:latin typeface="Arial"/>
                        <a:ea typeface="+mn-ea"/>
                        <a:cs typeface="+mn-cs"/>
                      </a:endParaRPr>
                    </a:p>
                  </a:txBody>
                  <a:tcPr marL="0" marR="0" marT="0" marB="0" anchor="b">
                    <a:lnR w="28575" cap="flat" cmpd="sng" algn="ctr">
                      <a:solidFill>
                        <a:schemeClr val="accent4">
                          <a:lumMod val="75000"/>
                        </a:schemeClr>
                      </a:solidFill>
                      <a:prstDash val="solid"/>
                      <a:round/>
                      <a:headEnd type="none" w="med" len="med"/>
                      <a:tailEnd type="none" w="med" len="med"/>
                    </a:lnR>
                    <a:lnB w="28575"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Content Placeholder 2"/>
          <p:cNvSpPr txBox="1">
            <a:spLocks/>
          </p:cNvSpPr>
          <p:nvPr/>
        </p:nvSpPr>
        <p:spPr bwMode="auto">
          <a:xfrm>
            <a:off x="536027" y="3857210"/>
            <a:ext cx="8877939" cy="239581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14313" indent="-214313" defTabSz="685800" eaLnBrk="0" hangingPunct="0">
              <a:spcBef>
                <a:spcPct val="20000"/>
              </a:spcBef>
              <a:buClr>
                <a:srgbClr val="000066"/>
              </a:buClr>
              <a:buSzPct val="80000"/>
              <a:buFont typeface="Wingdings" panose="05000000000000000000" pitchFamily="2" charset="2"/>
              <a:buChar char="n"/>
              <a:defRPr/>
            </a:pPr>
            <a:r>
              <a:rPr lang="en-US" sz="2000" dirty="0"/>
              <a:t>Total Force Participation	</a:t>
            </a:r>
          </a:p>
          <a:p>
            <a:pPr marL="516731" lvl="1" indent="-173831" defTabSz="685800" eaLnBrk="0" hangingPunct="0">
              <a:spcBef>
                <a:spcPct val="20000"/>
              </a:spcBef>
              <a:buClr>
                <a:srgbClr val="000000"/>
              </a:buClr>
              <a:buFontTx/>
              <a:buChar char="•"/>
              <a:defRPr/>
            </a:pPr>
            <a:r>
              <a:rPr lang="en-US" sz="2000" dirty="0">
                <a:solidFill>
                  <a:schemeClr val="accent2">
                    <a:lumMod val="50000"/>
                  </a:schemeClr>
                </a:solidFill>
                <a:latin typeface="Arial"/>
                <a:cs typeface="Arial" panose="020B0604020202020204" pitchFamily="34" charset="0"/>
              </a:rPr>
              <a:t>Active Duty: 85  </a:t>
            </a:r>
          </a:p>
          <a:p>
            <a:pPr marL="516731" lvl="1" indent="-173831" defTabSz="685800" eaLnBrk="0" hangingPunct="0">
              <a:spcBef>
                <a:spcPct val="20000"/>
              </a:spcBef>
              <a:buClr>
                <a:srgbClr val="000000"/>
              </a:buClr>
              <a:buFontTx/>
              <a:buChar char="•"/>
              <a:defRPr/>
            </a:pPr>
            <a:r>
              <a:rPr lang="en-US" sz="2000" dirty="0">
                <a:solidFill>
                  <a:schemeClr val="accent2">
                    <a:lumMod val="50000"/>
                  </a:schemeClr>
                </a:solidFill>
                <a:latin typeface="Arial"/>
                <a:cs typeface="Arial" panose="020B0604020202020204" pitchFamily="34" charset="0"/>
              </a:rPr>
              <a:t>Air National Guard: 26 </a:t>
            </a:r>
          </a:p>
          <a:p>
            <a:pPr marL="516731" lvl="1" indent="-173831" defTabSz="685800" eaLnBrk="0" hangingPunct="0">
              <a:spcBef>
                <a:spcPct val="20000"/>
              </a:spcBef>
              <a:buClr>
                <a:srgbClr val="000000"/>
              </a:buClr>
              <a:buFontTx/>
              <a:buChar char="•"/>
              <a:defRPr/>
            </a:pPr>
            <a:r>
              <a:rPr lang="en-US" sz="2000" dirty="0">
                <a:solidFill>
                  <a:schemeClr val="accent2">
                    <a:lumMod val="50000"/>
                  </a:schemeClr>
                </a:solidFill>
                <a:latin typeface="Arial"/>
                <a:cs typeface="Arial" panose="020B0604020202020204" pitchFamily="34" charset="0"/>
              </a:rPr>
              <a:t>AF Reserve Command: 14</a:t>
            </a:r>
          </a:p>
          <a:p>
            <a:pPr marL="214313" indent="-214313" defTabSz="685800" eaLnBrk="0" hangingPunct="0">
              <a:spcBef>
                <a:spcPct val="20000"/>
              </a:spcBef>
              <a:buClr>
                <a:srgbClr val="000066"/>
              </a:buClr>
              <a:buSzPct val="80000"/>
              <a:buFont typeface="Wingdings" panose="05000000000000000000" pitchFamily="2" charset="2"/>
              <a:buChar char="n"/>
              <a:defRPr/>
            </a:pPr>
            <a:r>
              <a:rPr lang="en-US" sz="2000" dirty="0"/>
              <a:t>97 Tasked to 16 CENTCOM Locations, 28 to All Other AORs</a:t>
            </a:r>
          </a:p>
          <a:p>
            <a:pPr marL="214313" indent="-214313" defTabSz="685800" eaLnBrk="0" hangingPunct="0">
              <a:spcBef>
                <a:spcPct val="20000"/>
              </a:spcBef>
              <a:buClr>
                <a:srgbClr val="000066"/>
              </a:buClr>
              <a:buSzPct val="80000"/>
              <a:buFont typeface="Wingdings" panose="05000000000000000000" pitchFamily="2" charset="2"/>
              <a:buChar char="n"/>
              <a:defRPr/>
            </a:pPr>
            <a:r>
              <a:rPr lang="en-US" sz="2000" dirty="0"/>
              <a:t>21 Individual Augmentee Deployments</a:t>
            </a:r>
          </a:p>
          <a:p>
            <a:pPr marL="173831" indent="-173831" defTabSz="685800" eaLnBrk="0" hangingPunct="0">
              <a:spcBef>
                <a:spcPct val="20000"/>
              </a:spcBef>
              <a:buClr>
                <a:srgbClr val="000000"/>
              </a:buClr>
              <a:buFontTx/>
              <a:buChar char="•"/>
              <a:defRPr/>
            </a:pPr>
            <a:endParaRPr lang="en-US" sz="2000" dirty="0">
              <a:solidFill>
                <a:schemeClr val="accent2">
                  <a:lumMod val="50000"/>
                </a:schemeClr>
              </a:solidFill>
              <a:latin typeface="Arial"/>
              <a:cs typeface="Arial" panose="020B0604020202020204" pitchFamily="34" charset="0"/>
            </a:endParaRPr>
          </a:p>
        </p:txBody>
      </p:sp>
      <p:sp>
        <p:nvSpPr>
          <p:cNvPr id="7" name="TextBox 6"/>
          <p:cNvSpPr txBox="1"/>
          <p:nvPr/>
        </p:nvSpPr>
        <p:spPr>
          <a:xfrm>
            <a:off x="10762979" y="3608504"/>
            <a:ext cx="872868" cy="207749"/>
          </a:xfrm>
          <a:prstGeom prst="rect">
            <a:avLst/>
          </a:prstGeom>
          <a:noFill/>
        </p:spPr>
        <p:txBody>
          <a:bodyPr wrap="square" rtlCol="0">
            <a:spAutoFit/>
          </a:bodyPr>
          <a:lstStyle/>
          <a:p>
            <a:pPr defTabSz="685800" eaLnBrk="0" hangingPunct="0">
              <a:defRPr/>
            </a:pPr>
            <a:r>
              <a:rPr lang="en-US" sz="750" dirty="0">
                <a:solidFill>
                  <a:schemeClr val="accent2">
                    <a:lumMod val="50000"/>
                  </a:schemeClr>
                </a:solidFill>
                <a:cs typeface="Arial" panose="020B0604020202020204" pitchFamily="34" charset="0"/>
              </a:rPr>
              <a:t>A/O  5 Jan 23 </a:t>
            </a:r>
          </a:p>
        </p:txBody>
      </p:sp>
    </p:spTree>
    <p:extLst>
      <p:ext uri="{BB962C8B-B14F-4D97-AF65-F5344CB8AC3E}">
        <p14:creationId xmlns:p14="http://schemas.microsoft.com/office/powerpoint/2010/main" val="160190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013" y="334196"/>
            <a:ext cx="10762593" cy="525065"/>
          </a:xfrm>
        </p:spPr>
        <p:txBody>
          <a:bodyPr/>
          <a:lstStyle/>
          <a:p>
            <a:r>
              <a:rPr lang="en-US" dirty="0"/>
              <a:t>Deployed Locations</a:t>
            </a:r>
          </a:p>
        </p:txBody>
      </p:sp>
      <p:sp>
        <p:nvSpPr>
          <p:cNvPr id="4" name="Slide Number Placeholder 3"/>
          <p:cNvSpPr>
            <a:spLocks noGrp="1"/>
          </p:cNvSpPr>
          <p:nvPr>
            <p:ph type="sldNum" sz="quarter" idx="10"/>
          </p:nvPr>
        </p:nvSpPr>
        <p:spPr bwMode="auto">
          <a:xfrm>
            <a:off x="13699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0" i="1" kern="1200">
                <a:solidFill>
                  <a:srgbClr val="969696"/>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3600" b="1" i="1" kern="1200">
                <a:solidFill>
                  <a:srgbClr val="000066"/>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3600" b="1" i="1" kern="1200">
                <a:solidFill>
                  <a:srgbClr val="000066"/>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3600" b="1" i="1" kern="1200">
                <a:solidFill>
                  <a:srgbClr val="000066"/>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3600" b="1" i="1" kern="1200">
                <a:solidFill>
                  <a:srgbClr val="000066"/>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b="1" i="1" kern="1200">
                <a:solidFill>
                  <a:srgbClr val="000066"/>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b="1" i="1" kern="1200">
                <a:solidFill>
                  <a:srgbClr val="000066"/>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b="1" i="1" kern="1200">
                <a:solidFill>
                  <a:srgbClr val="000066"/>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b="1" i="1" kern="1200">
                <a:solidFill>
                  <a:srgbClr val="000066"/>
                </a:solidFill>
                <a:latin typeface="Arial" panose="020B0604020202020204" pitchFamily="34" charset="0"/>
                <a:ea typeface="+mn-ea"/>
                <a:cs typeface="Arial" panose="020B0604020202020204" pitchFamily="34" charset="0"/>
              </a:defRPr>
            </a:lvl9pPr>
          </a:lstStyle>
          <a:p>
            <a:pPr eaLnBrk="0" hangingPunct="0">
              <a:defRPr/>
            </a:pPr>
            <a:fld id="{6BB0416A-E8F6-40F9-AF0C-C003F8CCAB26}" type="slidenum">
              <a:rPr lang="en-US" smtClean="0"/>
              <a:pPr eaLnBrk="0" hangingPunct="0">
                <a:defRPr/>
              </a:pPr>
              <a:t>12</a:t>
            </a:fld>
            <a:endParaRPr lang="en-US" i="0" dirty="0">
              <a:solidFill>
                <a:srgbClr val="808080"/>
              </a:solidFill>
              <a:latin typeface="Arial" charset="0"/>
              <a:cs typeface="+mn-cs"/>
            </a:endParaRPr>
          </a:p>
        </p:txBody>
      </p:sp>
      <p:graphicFrame>
        <p:nvGraphicFramePr>
          <p:cNvPr id="6" name="Content Placeholder 5">
            <a:extLst>
              <a:ext uri="{FF2B5EF4-FFF2-40B4-BE49-F238E27FC236}">
                <a16:creationId xmlns:a16="http://schemas.microsoft.com/office/drawing/2014/main" id="{FB5877F1-DFB7-CE17-BF68-BFFE878B888D}"/>
              </a:ext>
            </a:extLst>
          </p:cNvPr>
          <p:cNvGraphicFramePr>
            <a:graphicFrameLocks noGrp="1"/>
          </p:cNvGraphicFramePr>
          <p:nvPr>
            <p:ph idx="1"/>
          </p:nvPr>
        </p:nvGraphicFramePr>
        <p:xfrm>
          <a:off x="546538" y="1271751"/>
          <a:ext cx="11172496" cy="5086995"/>
        </p:xfrm>
        <a:graphic>
          <a:graphicData uri="http://schemas.openxmlformats.org/drawingml/2006/table">
            <a:tbl>
              <a:tblPr/>
              <a:tblGrid>
                <a:gridCol w="2794802">
                  <a:extLst>
                    <a:ext uri="{9D8B030D-6E8A-4147-A177-3AD203B41FA5}">
                      <a16:colId xmlns:a16="http://schemas.microsoft.com/office/drawing/2014/main" val="2196486862"/>
                    </a:ext>
                  </a:extLst>
                </a:gridCol>
                <a:gridCol w="2256353">
                  <a:extLst>
                    <a:ext uri="{9D8B030D-6E8A-4147-A177-3AD203B41FA5}">
                      <a16:colId xmlns:a16="http://schemas.microsoft.com/office/drawing/2014/main" val="2847476764"/>
                    </a:ext>
                  </a:extLst>
                </a:gridCol>
                <a:gridCol w="1596115">
                  <a:extLst>
                    <a:ext uri="{9D8B030D-6E8A-4147-A177-3AD203B41FA5}">
                      <a16:colId xmlns:a16="http://schemas.microsoft.com/office/drawing/2014/main" val="1520301934"/>
                    </a:ext>
                  </a:extLst>
                </a:gridCol>
                <a:gridCol w="1036402">
                  <a:extLst>
                    <a:ext uri="{9D8B030D-6E8A-4147-A177-3AD203B41FA5}">
                      <a16:colId xmlns:a16="http://schemas.microsoft.com/office/drawing/2014/main" val="3642685139"/>
                    </a:ext>
                  </a:extLst>
                </a:gridCol>
                <a:gridCol w="1147839">
                  <a:extLst>
                    <a:ext uri="{9D8B030D-6E8A-4147-A177-3AD203B41FA5}">
                      <a16:colId xmlns:a16="http://schemas.microsoft.com/office/drawing/2014/main" val="3350831361"/>
                    </a:ext>
                  </a:extLst>
                </a:gridCol>
                <a:gridCol w="1187168">
                  <a:extLst>
                    <a:ext uri="{9D8B030D-6E8A-4147-A177-3AD203B41FA5}">
                      <a16:colId xmlns:a16="http://schemas.microsoft.com/office/drawing/2014/main" val="359314812"/>
                    </a:ext>
                  </a:extLst>
                </a:gridCol>
                <a:gridCol w="1153817">
                  <a:extLst>
                    <a:ext uri="{9D8B030D-6E8A-4147-A177-3AD203B41FA5}">
                      <a16:colId xmlns:a16="http://schemas.microsoft.com/office/drawing/2014/main" val="3770042532"/>
                    </a:ext>
                  </a:extLst>
                </a:gridCol>
              </a:tblGrid>
              <a:tr h="266515">
                <a:tc>
                  <a:txBody>
                    <a:bodyPr/>
                    <a:lstStyle/>
                    <a:p>
                      <a:pPr algn="l" fontAlgn="b"/>
                      <a:r>
                        <a:rPr lang="en-US" sz="800" b="1" i="0" u="none" strike="noStrike" dirty="0">
                          <a:solidFill>
                            <a:srgbClr val="000000"/>
                          </a:solidFill>
                          <a:effectLst/>
                          <a:latin typeface="Calibri" panose="020F0502020204030204" pitchFamily="34" charset="0"/>
                        </a:rPr>
                        <a:t>DESTINATION</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Calibri" panose="020F0502020204030204" pitchFamily="34" charset="0"/>
                        </a:rPr>
                        <a:t>COUNTRY</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Calibri" panose="020F0502020204030204" pitchFamily="34" charset="0"/>
                        </a:rPr>
                        <a:t>COCOM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dirty="0">
                          <a:solidFill>
                            <a:srgbClr val="000000"/>
                          </a:solidFill>
                          <a:effectLst/>
                          <a:latin typeface="Calibri" panose="020F0502020204030204" pitchFamily="34" charset="0"/>
                        </a:rPr>
                        <a:t>JUL 21 - FY21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800" b="1" i="0" u="none" strike="noStrike" dirty="0">
                          <a:solidFill>
                            <a:srgbClr val="000000"/>
                          </a:solidFill>
                          <a:effectLst/>
                          <a:latin typeface="Calibri" panose="020F0502020204030204" pitchFamily="34" charset="0"/>
                        </a:rPr>
                        <a:t>JAN 22 - FY22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Calibri" panose="020F0502020204030204" pitchFamily="34" charset="0"/>
                        </a:rPr>
                        <a:t>MAR 22 -  FY22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Calibri" panose="020F0502020204030204" pitchFamily="34" charset="0"/>
                        </a:rPr>
                        <a:t>Sept 22 - FY23</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730318"/>
                  </a:ext>
                </a:extLst>
              </a:tr>
              <a:tr h="172160">
                <a:tc>
                  <a:txBody>
                    <a:bodyPr/>
                    <a:lstStyle/>
                    <a:p>
                      <a:pPr algn="l" fontAlgn="b"/>
                      <a:r>
                        <a:rPr lang="en-US" sz="800" b="0" i="0" u="none" strike="noStrike" dirty="0">
                          <a:solidFill>
                            <a:srgbClr val="000000"/>
                          </a:solidFill>
                          <a:effectLst/>
                          <a:latin typeface="Calibri" panose="020F0502020204030204" pitchFamily="34" charset="0"/>
                        </a:rPr>
                        <a:t>AL DHAFRA</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UAE</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12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9</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10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370462"/>
                  </a:ext>
                </a:extLst>
              </a:tr>
              <a:tr h="172160">
                <a:tc>
                  <a:txBody>
                    <a:bodyPr/>
                    <a:lstStyle/>
                    <a:p>
                      <a:pPr algn="l" fontAlgn="b"/>
                      <a:r>
                        <a:rPr lang="en-US" sz="800" b="0" i="0" u="none" strike="noStrike" dirty="0">
                          <a:solidFill>
                            <a:srgbClr val="000000"/>
                          </a:solidFill>
                          <a:effectLst/>
                          <a:latin typeface="Calibri" panose="020F0502020204030204" pitchFamily="34" charset="0"/>
                        </a:rPr>
                        <a:t>AL JABBER</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KUWAIT</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6</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769734"/>
                  </a:ext>
                </a:extLst>
              </a:tr>
              <a:tr h="172160">
                <a:tc>
                  <a:txBody>
                    <a:bodyPr/>
                    <a:lstStyle/>
                    <a:p>
                      <a:pPr algn="l" fontAlgn="b"/>
                      <a:r>
                        <a:rPr lang="en-US" sz="800" b="0" i="0" u="none" strike="noStrike" dirty="0">
                          <a:solidFill>
                            <a:srgbClr val="000000"/>
                          </a:solidFill>
                          <a:effectLst/>
                          <a:latin typeface="Calibri" panose="020F0502020204030204" pitchFamily="34" charset="0"/>
                        </a:rPr>
                        <a:t>AL UDIED</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QATAR</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57</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49</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40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41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578888"/>
                  </a:ext>
                </a:extLst>
              </a:tr>
              <a:tr h="172160">
                <a:tc>
                  <a:txBody>
                    <a:bodyPr/>
                    <a:lstStyle/>
                    <a:p>
                      <a:pPr algn="l" fontAlgn="b"/>
                      <a:r>
                        <a:rPr lang="en-US" sz="800" b="0" i="0" u="none" strike="noStrike" dirty="0">
                          <a:solidFill>
                            <a:srgbClr val="000000"/>
                          </a:solidFill>
                          <a:effectLst/>
                          <a:latin typeface="Calibri" panose="020F0502020204030204" pitchFamily="34" charset="0"/>
                        </a:rPr>
                        <a:t>ALI AL SALEM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KUWAIT</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11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14</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14</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11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015985"/>
                  </a:ext>
                </a:extLst>
              </a:tr>
              <a:tr h="172160">
                <a:tc>
                  <a:txBody>
                    <a:bodyPr/>
                    <a:lstStyle/>
                    <a:p>
                      <a:pPr algn="l" fontAlgn="b"/>
                      <a:r>
                        <a:rPr lang="en-US" sz="800" b="0" i="0" u="none" strike="noStrike" dirty="0">
                          <a:solidFill>
                            <a:srgbClr val="000000"/>
                          </a:solidFill>
                          <a:effectLst/>
                          <a:latin typeface="Calibri" panose="020F0502020204030204" pitchFamily="34" charset="0"/>
                        </a:rPr>
                        <a:t>ARIFJAN</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KUWAIT</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13</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11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9</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6</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049436"/>
                  </a:ext>
                </a:extLst>
              </a:tr>
              <a:tr h="172160">
                <a:tc>
                  <a:txBody>
                    <a:bodyPr/>
                    <a:lstStyle/>
                    <a:p>
                      <a:pPr algn="l" fontAlgn="b"/>
                      <a:r>
                        <a:rPr lang="en-US" sz="800" b="0" i="0" u="none" strike="noStrike" dirty="0">
                          <a:solidFill>
                            <a:srgbClr val="000000"/>
                          </a:solidFill>
                          <a:effectLst/>
                          <a:latin typeface="Calibri" panose="020F0502020204030204" pitchFamily="34" charset="0"/>
                        </a:rPr>
                        <a:t>BAGRAM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AFGHANISTAN</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10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936825"/>
                  </a:ext>
                </a:extLst>
              </a:tr>
              <a:tr h="172160">
                <a:tc>
                  <a:txBody>
                    <a:bodyPr/>
                    <a:lstStyle/>
                    <a:p>
                      <a:pPr algn="l" fontAlgn="b"/>
                      <a:r>
                        <a:rPr lang="en-US" sz="800" b="0" i="0" u="none" strike="noStrike" dirty="0">
                          <a:solidFill>
                            <a:srgbClr val="000000"/>
                          </a:solidFill>
                          <a:effectLst/>
                          <a:latin typeface="Calibri" panose="020F0502020204030204" pitchFamily="34" charset="0"/>
                        </a:rPr>
                        <a:t>CAMPIA TURZII</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ROMANIA</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FF0000"/>
                          </a:solidFill>
                          <a:effectLst/>
                          <a:latin typeface="Calibri" panose="020F0502020204030204" pitchFamily="34" charset="0"/>
                        </a:rPr>
                        <a:t>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FF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23256"/>
                  </a:ext>
                </a:extLst>
              </a:tr>
              <a:tr h="172160">
                <a:tc>
                  <a:txBody>
                    <a:bodyPr/>
                    <a:lstStyle/>
                    <a:p>
                      <a:pPr algn="l" fontAlgn="b"/>
                      <a:r>
                        <a:rPr lang="en-US" sz="800" b="0" i="0" u="none" strike="noStrike" dirty="0">
                          <a:solidFill>
                            <a:srgbClr val="000000"/>
                          </a:solidFill>
                          <a:effectLst/>
                          <a:latin typeface="Calibri" panose="020F0502020204030204" pitchFamily="34" charset="0"/>
                        </a:rPr>
                        <a:t>CAMP LEMONNIER</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HOA</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AFRICOM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10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8</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7</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10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286006"/>
                  </a:ext>
                </a:extLst>
              </a:tr>
              <a:tr h="172160">
                <a:tc>
                  <a:txBody>
                    <a:bodyPr/>
                    <a:lstStyle/>
                    <a:p>
                      <a:pPr algn="l" fontAlgn="b"/>
                      <a:r>
                        <a:rPr lang="en-US" sz="800" b="0" i="0" u="none" strike="noStrike" dirty="0">
                          <a:solidFill>
                            <a:srgbClr val="000000"/>
                          </a:solidFill>
                          <a:effectLst/>
                          <a:latin typeface="Calibri" panose="020F0502020204030204" pitchFamily="34" charset="0"/>
                        </a:rPr>
                        <a:t>CRYSTAL CITY</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USA</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SOUTHCOM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149251"/>
                  </a:ext>
                </a:extLst>
              </a:tr>
              <a:tr h="172160">
                <a:tc>
                  <a:txBody>
                    <a:bodyPr/>
                    <a:lstStyle/>
                    <a:p>
                      <a:pPr algn="l" fontAlgn="b"/>
                      <a:r>
                        <a:rPr lang="en-US" sz="800" b="0" i="0" u="none" strike="noStrike" dirty="0">
                          <a:solidFill>
                            <a:srgbClr val="000000"/>
                          </a:solidFill>
                          <a:effectLst/>
                          <a:latin typeface="Calibri" panose="020F0502020204030204" pitchFamily="34" charset="0"/>
                        </a:rPr>
                        <a:t>DIORI</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NIGER</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AFRICOM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177046"/>
                  </a:ext>
                </a:extLst>
              </a:tr>
              <a:tr h="172160">
                <a:tc>
                  <a:txBody>
                    <a:bodyPr/>
                    <a:lstStyle/>
                    <a:p>
                      <a:pPr algn="l" fontAlgn="b"/>
                      <a:r>
                        <a:rPr lang="en-US" sz="800" b="0" i="0" u="none" strike="noStrike" dirty="0">
                          <a:solidFill>
                            <a:srgbClr val="000000"/>
                          </a:solidFill>
                          <a:effectLst/>
                          <a:latin typeface="Calibri" panose="020F0502020204030204" pitchFamily="34" charset="0"/>
                        </a:rPr>
                        <a:t>DJIBOUTI</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AFRICA</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AFRICOM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438837"/>
                  </a:ext>
                </a:extLst>
              </a:tr>
              <a:tr h="172160">
                <a:tc>
                  <a:txBody>
                    <a:bodyPr/>
                    <a:lstStyle/>
                    <a:p>
                      <a:pPr algn="l" fontAlgn="b"/>
                      <a:r>
                        <a:rPr lang="en-US" sz="800" b="0" i="0" u="none" strike="noStrike" dirty="0">
                          <a:solidFill>
                            <a:srgbClr val="000000"/>
                          </a:solidFill>
                          <a:effectLst/>
                          <a:latin typeface="Calibri" panose="020F0502020204030204" pitchFamily="34" charset="0"/>
                        </a:rPr>
                        <a:t>ERBRIL</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IRAQ</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FF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841613"/>
                  </a:ext>
                </a:extLst>
              </a:tr>
              <a:tr h="172160">
                <a:tc>
                  <a:txBody>
                    <a:bodyPr/>
                    <a:lstStyle/>
                    <a:p>
                      <a:pPr algn="l" fontAlgn="b"/>
                      <a:r>
                        <a:rPr lang="en-US" sz="800" b="0" i="0" u="none" strike="noStrike" dirty="0">
                          <a:solidFill>
                            <a:srgbClr val="000000"/>
                          </a:solidFill>
                          <a:effectLst/>
                          <a:latin typeface="Calibri" panose="020F0502020204030204" pitchFamily="34" charset="0"/>
                        </a:rPr>
                        <a:t>GAROUA</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CAMEROON</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AFRICOM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300226"/>
                  </a:ext>
                </a:extLst>
              </a:tr>
              <a:tr h="172160">
                <a:tc>
                  <a:txBody>
                    <a:bodyPr/>
                    <a:lstStyle/>
                    <a:p>
                      <a:pPr algn="l" fontAlgn="b"/>
                      <a:r>
                        <a:rPr lang="en-US" sz="800" b="0" i="0" u="none" strike="noStrike" dirty="0">
                          <a:solidFill>
                            <a:srgbClr val="000000"/>
                          </a:solidFill>
                          <a:effectLst/>
                          <a:latin typeface="Calibri" panose="020F0502020204030204" pitchFamily="34" charset="0"/>
                        </a:rPr>
                        <a:t>GITMO</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CUBA</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SOUTHCOM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736395"/>
                  </a:ext>
                </a:extLst>
              </a:tr>
              <a:tr h="172160">
                <a:tc>
                  <a:txBody>
                    <a:bodyPr/>
                    <a:lstStyle/>
                    <a:p>
                      <a:pPr algn="l" fontAlgn="b"/>
                      <a:r>
                        <a:rPr lang="en-US" sz="800" b="0" i="0" u="none" strike="noStrike" dirty="0">
                          <a:solidFill>
                            <a:srgbClr val="000000"/>
                          </a:solidFill>
                          <a:effectLst/>
                          <a:latin typeface="Calibri" panose="020F0502020204030204" pitchFamily="34" charset="0"/>
                        </a:rPr>
                        <a:t>ISLAMABAD</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PAKISTAN</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14025"/>
                  </a:ext>
                </a:extLst>
              </a:tr>
              <a:tr h="172160">
                <a:tc>
                  <a:txBody>
                    <a:bodyPr/>
                    <a:lstStyle/>
                    <a:p>
                      <a:pPr algn="l" fontAlgn="b"/>
                      <a:r>
                        <a:rPr lang="en-US" sz="800" b="0" i="0" u="none" strike="noStrike" dirty="0">
                          <a:solidFill>
                            <a:srgbClr val="000000"/>
                          </a:solidFill>
                          <a:effectLst/>
                          <a:latin typeface="Calibri" panose="020F0502020204030204" pitchFamily="34" charset="0"/>
                        </a:rPr>
                        <a:t>JERSUSALEM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ISRAEL</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775260"/>
                  </a:ext>
                </a:extLst>
              </a:tr>
              <a:tr h="172160">
                <a:tc>
                  <a:txBody>
                    <a:bodyPr/>
                    <a:lstStyle/>
                    <a:p>
                      <a:pPr algn="l" fontAlgn="b"/>
                      <a:r>
                        <a:rPr lang="en-US" sz="800" b="0" i="0" u="none" strike="noStrike" dirty="0">
                          <a:solidFill>
                            <a:srgbClr val="000000"/>
                          </a:solidFill>
                          <a:effectLst/>
                          <a:latin typeface="Calibri" panose="020F0502020204030204" pitchFamily="34" charset="0"/>
                        </a:rPr>
                        <a:t>KABUL</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AFGHANISTAN</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15</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533351"/>
                  </a:ext>
                </a:extLst>
              </a:tr>
              <a:tr h="172160">
                <a:tc>
                  <a:txBody>
                    <a:bodyPr/>
                    <a:lstStyle/>
                    <a:p>
                      <a:pPr algn="l" fontAlgn="b"/>
                      <a:r>
                        <a:rPr lang="en-US" sz="800" b="0" i="0" u="none" strike="noStrike" dirty="0">
                          <a:solidFill>
                            <a:srgbClr val="000000"/>
                          </a:solidFill>
                          <a:effectLst/>
                          <a:latin typeface="Calibri" panose="020F0502020204030204" pitchFamily="34" charset="0"/>
                        </a:rPr>
                        <a:t>KELLY BARRACKS</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GERMANY</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EUCOM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276095"/>
                  </a:ext>
                </a:extLst>
              </a:tr>
              <a:tr h="172160">
                <a:tc>
                  <a:txBody>
                    <a:bodyPr/>
                    <a:lstStyle/>
                    <a:p>
                      <a:pPr algn="l" fontAlgn="b"/>
                      <a:r>
                        <a:rPr lang="en-US" sz="800" b="0" i="0" u="none" strike="noStrike" dirty="0">
                          <a:solidFill>
                            <a:srgbClr val="000000"/>
                          </a:solidFill>
                          <a:effectLst/>
                          <a:latin typeface="Calibri" panose="020F0502020204030204" pitchFamily="34" charset="0"/>
                        </a:rPr>
                        <a:t>MANAMA</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BAHRAIN</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47168"/>
                  </a:ext>
                </a:extLst>
              </a:tr>
              <a:tr h="172160">
                <a:tc>
                  <a:txBody>
                    <a:bodyPr/>
                    <a:lstStyle/>
                    <a:p>
                      <a:pPr algn="l" fontAlgn="b"/>
                      <a:r>
                        <a:rPr lang="en-US" sz="800" b="0" i="0" u="none" strike="noStrike" dirty="0">
                          <a:solidFill>
                            <a:srgbClr val="000000"/>
                          </a:solidFill>
                          <a:effectLst/>
                          <a:latin typeface="Calibri" panose="020F0502020204030204" pitchFamily="34" charset="0"/>
                        </a:rPr>
                        <a:t>MANDA BAY</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KENYA</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AFRICOM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819295"/>
                  </a:ext>
                </a:extLst>
              </a:tr>
              <a:tr h="172160">
                <a:tc>
                  <a:txBody>
                    <a:bodyPr/>
                    <a:lstStyle/>
                    <a:p>
                      <a:pPr algn="l" fontAlgn="b"/>
                      <a:r>
                        <a:rPr lang="en-US" sz="800" b="0" i="0" u="none" strike="noStrike" dirty="0">
                          <a:solidFill>
                            <a:srgbClr val="000000"/>
                          </a:solidFill>
                          <a:effectLst/>
                          <a:latin typeface="Calibri" panose="020F0502020204030204" pitchFamily="34" charset="0"/>
                        </a:rPr>
                        <a:t>MANO DAYAK</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NIGER</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AFRICOM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4</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362521"/>
                  </a:ext>
                </a:extLst>
              </a:tr>
              <a:tr h="172160">
                <a:tc>
                  <a:txBody>
                    <a:bodyPr/>
                    <a:lstStyle/>
                    <a:p>
                      <a:pPr algn="l" fontAlgn="b"/>
                      <a:r>
                        <a:rPr lang="en-US" sz="800" b="0" i="0" u="none" strike="noStrike" dirty="0">
                          <a:solidFill>
                            <a:srgbClr val="000000"/>
                          </a:solidFill>
                          <a:effectLst/>
                          <a:latin typeface="Calibri" panose="020F0502020204030204" pitchFamily="34" charset="0"/>
                        </a:rPr>
                        <a:t>NAIMEY</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NIGER</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AFRICOM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771086"/>
                  </a:ext>
                </a:extLst>
              </a:tr>
              <a:tr h="172160">
                <a:tc>
                  <a:txBody>
                    <a:bodyPr/>
                    <a:lstStyle/>
                    <a:p>
                      <a:pPr algn="l" fontAlgn="b"/>
                      <a:r>
                        <a:rPr lang="en-US" sz="800" b="0" i="0" u="none" strike="noStrike" dirty="0">
                          <a:solidFill>
                            <a:srgbClr val="000000"/>
                          </a:solidFill>
                          <a:effectLst/>
                          <a:latin typeface="Calibri" panose="020F0502020204030204" pitchFamily="34" charset="0"/>
                        </a:rPr>
                        <a:t>SHAHEED MUWAFFAQ</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JORDAN</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12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870360"/>
                  </a:ext>
                </a:extLst>
              </a:tr>
              <a:tr h="172160">
                <a:tc>
                  <a:txBody>
                    <a:bodyPr/>
                    <a:lstStyle/>
                    <a:p>
                      <a:pPr algn="l" fontAlgn="b"/>
                      <a:r>
                        <a:rPr lang="en-US" sz="800" b="0" i="0" u="none" strike="noStrike" dirty="0">
                          <a:solidFill>
                            <a:srgbClr val="000000"/>
                          </a:solidFill>
                          <a:effectLst/>
                          <a:latin typeface="Calibri" panose="020F0502020204030204" pitchFamily="34" charset="0"/>
                        </a:rPr>
                        <a:t>PRINCE SULTAN AB</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SAUDI ARABIA</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9</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4</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5</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8</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650954"/>
                  </a:ext>
                </a:extLst>
              </a:tr>
              <a:tr h="172160">
                <a:tc>
                  <a:txBody>
                    <a:bodyPr/>
                    <a:lstStyle/>
                    <a:p>
                      <a:pPr algn="l" fontAlgn="b"/>
                      <a:r>
                        <a:rPr lang="en-US" sz="800" b="0" i="0" u="none" strike="noStrike" dirty="0">
                          <a:solidFill>
                            <a:srgbClr val="000000"/>
                          </a:solidFill>
                          <a:effectLst/>
                          <a:latin typeface="Calibri" panose="020F0502020204030204" pitchFamily="34" charset="0"/>
                        </a:rPr>
                        <a:t>RAMSTEIM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GERMANY</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AFRICOM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6</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8</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8</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8</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785823"/>
                  </a:ext>
                </a:extLst>
              </a:tr>
              <a:tr h="172160">
                <a:tc>
                  <a:txBody>
                    <a:bodyPr/>
                    <a:lstStyle/>
                    <a:p>
                      <a:pPr algn="l" fontAlgn="b"/>
                      <a:r>
                        <a:rPr lang="en-US" sz="800" b="0" i="0" u="none" strike="noStrike" dirty="0">
                          <a:solidFill>
                            <a:srgbClr val="000000"/>
                          </a:solidFill>
                          <a:effectLst/>
                          <a:latin typeface="Calibri" panose="020F0502020204030204" pitchFamily="34" charset="0"/>
                        </a:rPr>
                        <a:t>UNION</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IRAQ</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5</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1</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296242"/>
                  </a:ext>
                </a:extLst>
              </a:tr>
              <a:tr h="172160">
                <a:tc>
                  <a:txBody>
                    <a:bodyPr/>
                    <a:lstStyle/>
                    <a:p>
                      <a:pPr algn="l" fontAlgn="b"/>
                      <a:r>
                        <a:rPr lang="en-US" sz="800" b="0" i="0" u="none" strike="noStrike" dirty="0">
                          <a:solidFill>
                            <a:srgbClr val="000000"/>
                          </a:solidFill>
                          <a:effectLst/>
                          <a:latin typeface="Calibri" panose="020F0502020204030204" pitchFamily="34" charset="0"/>
                        </a:rPr>
                        <a:t>AL TAJI AAF</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IRAQ</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CENTCOM</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Calibri" panose="020F0502020204030204" pitchFamily="34" charset="0"/>
                        </a:rPr>
                        <a:t>0</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FF0000"/>
                          </a:solidFill>
                          <a:effectLst/>
                          <a:latin typeface="Calibri" panose="020F0502020204030204" pitchFamily="34" charset="0"/>
                        </a:rPr>
                        <a:t>2</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465821"/>
                  </a:ext>
                </a:extLst>
              </a:tr>
              <a:tr h="172160">
                <a:tc>
                  <a:txBody>
                    <a:bodyPr/>
                    <a:lstStyle/>
                    <a:p>
                      <a:pPr algn="l" fontAlgn="b"/>
                      <a:r>
                        <a:rPr lang="en-US" sz="800" b="1" i="0" u="none" strike="noStrike" dirty="0">
                          <a:solidFill>
                            <a:srgbClr val="000000"/>
                          </a:solidFill>
                          <a:effectLst/>
                          <a:latin typeface="Calibri" panose="020F0502020204030204" pitchFamily="34" charset="0"/>
                        </a:rPr>
                        <a:t>TOTALS</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effectLst/>
                          <a:latin typeface="Calibri" panose="020F0502020204030204" pitchFamily="34" charset="0"/>
                        </a:rPr>
                        <a:t> </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dirty="0">
                          <a:solidFill>
                            <a:srgbClr val="000000"/>
                          </a:solidFill>
                          <a:effectLst/>
                          <a:latin typeface="Calibri" panose="020F0502020204030204" pitchFamily="34" charset="0"/>
                        </a:rPr>
                        <a:t>188</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000000"/>
                          </a:solidFill>
                          <a:effectLst/>
                          <a:latin typeface="Calibri" panose="020F0502020204030204" pitchFamily="34" charset="0"/>
                        </a:rPr>
                        <a:t>136</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000000"/>
                          </a:solidFill>
                          <a:effectLst/>
                          <a:latin typeface="Calibri" panose="020F0502020204030204" pitchFamily="34" charset="0"/>
                        </a:rPr>
                        <a:t>124</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000000"/>
                          </a:solidFill>
                          <a:effectLst/>
                          <a:latin typeface="Calibri" panose="020F0502020204030204" pitchFamily="34" charset="0"/>
                        </a:rPr>
                        <a:t>125</a:t>
                      </a:r>
                    </a:p>
                  </a:txBody>
                  <a:tcPr marL="6739" marR="6739" marT="6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992822"/>
                  </a:ext>
                </a:extLst>
              </a:tr>
            </a:tbl>
          </a:graphicData>
        </a:graphic>
      </p:graphicFrame>
    </p:spTree>
    <p:extLst>
      <p:ext uri="{BB962C8B-B14F-4D97-AF65-F5344CB8AC3E}">
        <p14:creationId xmlns:p14="http://schemas.microsoft.com/office/powerpoint/2010/main" val="244427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093076" y="240223"/>
            <a:ext cx="10552386" cy="857250"/>
          </a:xfrm>
        </p:spPr>
        <p:txBody>
          <a:bodyPr/>
          <a:lstStyle/>
          <a:p>
            <a:r>
              <a:rPr lang="en-US" altLang="en-US" dirty="0"/>
              <a:t>Deployments: Past, Present &amp; Future</a:t>
            </a:r>
          </a:p>
        </p:txBody>
      </p:sp>
      <p:sp>
        <p:nvSpPr>
          <p:cNvPr id="175107" name="Rectangle 3"/>
          <p:cNvSpPr>
            <a:spLocks noGrp="1" noChangeArrowheads="1"/>
          </p:cNvSpPr>
          <p:nvPr>
            <p:ph type="body" idx="1"/>
          </p:nvPr>
        </p:nvSpPr>
        <p:spPr>
          <a:xfrm>
            <a:off x="504496" y="1224400"/>
            <a:ext cx="9759025" cy="3978221"/>
          </a:xfrm>
        </p:spPr>
        <p:txBody>
          <a:bodyPr/>
          <a:lstStyle/>
          <a:p>
            <a:pPr>
              <a:lnSpc>
                <a:spcPct val="150000"/>
              </a:lnSpc>
            </a:pPr>
            <a:r>
              <a:rPr lang="en-US" altLang="en-US" sz="1800" dirty="0"/>
              <a:t>AEF Concept developed from lessons-learned in the Persian Gulf War</a:t>
            </a:r>
          </a:p>
          <a:p>
            <a:pPr>
              <a:lnSpc>
                <a:spcPct val="150000"/>
              </a:lnSpc>
            </a:pPr>
            <a:r>
              <a:rPr lang="en-US" altLang="en-US" sz="1800" dirty="0"/>
              <a:t>Lighter, leaner fighting force vs Cold War deployment mentality</a:t>
            </a:r>
          </a:p>
          <a:p>
            <a:pPr>
              <a:lnSpc>
                <a:spcPct val="150000"/>
              </a:lnSpc>
            </a:pPr>
            <a:r>
              <a:rPr lang="en-US" altLang="en-US" sz="1800" dirty="0"/>
              <a:t>Allowed AF to cut force structure w/o decreasing capability/readiness</a:t>
            </a:r>
          </a:p>
          <a:p>
            <a:pPr>
              <a:lnSpc>
                <a:spcPct val="150000"/>
              </a:lnSpc>
            </a:pPr>
            <a:r>
              <a:rPr lang="en-US" altLang="en-US" sz="1800" dirty="0"/>
              <a:t>First implemented in the mid-1990s during the Balkan conflicts</a:t>
            </a:r>
          </a:p>
          <a:p>
            <a:pPr>
              <a:lnSpc>
                <a:spcPct val="150000"/>
              </a:lnSpc>
            </a:pPr>
            <a:r>
              <a:rPr lang="en-US" altLang="en-US" sz="1800" dirty="0"/>
              <a:t>Provided Airman:</a:t>
            </a:r>
          </a:p>
          <a:p>
            <a:pPr lvl="1"/>
            <a:r>
              <a:rPr lang="en-US" altLang="en-US" sz="1500" dirty="0">
                <a:solidFill>
                  <a:srgbClr val="FF0000"/>
                </a:solidFill>
              </a:rPr>
              <a:t>P</a:t>
            </a:r>
            <a:r>
              <a:rPr lang="en-US" altLang="en-US" sz="1500" dirty="0">
                <a:solidFill>
                  <a:schemeClr val="tx1">
                    <a:lumMod val="75000"/>
                  </a:schemeClr>
                </a:solidFill>
              </a:rPr>
              <a:t>redictable deployment windows (each Airman assigned an AEF Indicator)</a:t>
            </a:r>
          </a:p>
          <a:p>
            <a:pPr lvl="1"/>
            <a:r>
              <a:rPr lang="en-US" altLang="en-US" sz="1500" dirty="0">
                <a:solidFill>
                  <a:srgbClr val="FF0000"/>
                </a:solidFill>
              </a:rPr>
              <a:t>E</a:t>
            </a:r>
            <a:r>
              <a:rPr lang="en-US" altLang="en-US" sz="1500" dirty="0">
                <a:solidFill>
                  <a:schemeClr val="tx1">
                    <a:lumMod val="75000"/>
                  </a:schemeClr>
                </a:solidFill>
              </a:rPr>
              <a:t>qual utilization of resources/personnel</a:t>
            </a:r>
          </a:p>
          <a:p>
            <a:pPr lvl="1"/>
            <a:r>
              <a:rPr lang="en-US" altLang="en-US" sz="1500" dirty="0">
                <a:solidFill>
                  <a:srgbClr val="FF0000"/>
                </a:solidFill>
              </a:rPr>
              <a:t>T</a:t>
            </a:r>
            <a:r>
              <a:rPr lang="en-US" altLang="en-US" sz="1500" dirty="0">
                <a:solidFill>
                  <a:schemeClr val="tx1">
                    <a:lumMod val="75000"/>
                  </a:schemeClr>
                </a:solidFill>
              </a:rPr>
              <a:t>ransparency to the deployment process</a:t>
            </a:r>
          </a:p>
          <a:p>
            <a:pPr marL="0" indent="0">
              <a:lnSpc>
                <a:spcPct val="150000"/>
              </a:lnSpc>
              <a:buNone/>
            </a:pPr>
            <a:r>
              <a:rPr lang="en-US" altLang="en-US" sz="1800" dirty="0">
                <a:solidFill>
                  <a:schemeClr val="tx1">
                    <a:lumMod val="75000"/>
                  </a:schemeClr>
                </a:solidFill>
              </a:rPr>
              <a:t>AEF concept proved difficult to clearly articulate true combat readiness</a:t>
            </a:r>
          </a:p>
          <a:p>
            <a:pPr marL="0" indent="0">
              <a:lnSpc>
                <a:spcPct val="150000"/>
              </a:lnSpc>
              <a:buNone/>
            </a:pPr>
            <a:r>
              <a:rPr lang="en-US" altLang="en-US" sz="1800" u="sng" dirty="0">
                <a:solidFill>
                  <a:srgbClr val="FF0000"/>
                </a:solidFill>
              </a:rPr>
              <a:t>AFFORGEN</a:t>
            </a:r>
            <a:r>
              <a:rPr lang="en-US" altLang="en-US" sz="1800" dirty="0">
                <a:solidFill>
                  <a:srgbClr val="FF0000"/>
                </a:solidFill>
              </a:rPr>
              <a:t> </a:t>
            </a:r>
            <a:r>
              <a:rPr lang="en-US" altLang="en-US" sz="1800" dirty="0">
                <a:solidFill>
                  <a:schemeClr val="tx1">
                    <a:lumMod val="75000"/>
                  </a:schemeClr>
                </a:solidFill>
              </a:rPr>
              <a:t>is the USAF’s latest model for presenting forces</a:t>
            </a:r>
            <a:r>
              <a:rPr lang="en-US" sz="1800" dirty="0">
                <a:solidFill>
                  <a:schemeClr val="tx1">
                    <a:lumMod val="75000"/>
                  </a:schemeClr>
                </a:solidFill>
              </a:rPr>
              <a:t> to the Joint Force Commanders (Force Presentation)</a:t>
            </a:r>
          </a:p>
          <a:p>
            <a:pPr marL="0" indent="0">
              <a:lnSpc>
                <a:spcPct val="150000"/>
              </a:lnSpc>
              <a:buNone/>
            </a:pPr>
            <a:endParaRPr lang="en-US" altLang="en-US" sz="1725" dirty="0">
              <a:solidFill>
                <a:srgbClr val="FF0000"/>
              </a:solidFill>
            </a:endParaRPr>
          </a:p>
          <a:p>
            <a:pPr marL="0" indent="0">
              <a:lnSpc>
                <a:spcPct val="150000"/>
              </a:lnSpc>
              <a:buNone/>
            </a:pPr>
            <a:endParaRPr lang="en-US" altLang="en-US" sz="1725" dirty="0">
              <a:solidFill>
                <a:srgbClr val="FF0000"/>
              </a:solidFill>
            </a:endParaRPr>
          </a:p>
          <a:p>
            <a:pPr marL="0" indent="0">
              <a:lnSpc>
                <a:spcPct val="150000"/>
              </a:lnSpc>
              <a:buNone/>
            </a:pPr>
            <a:endParaRPr lang="en-US" altLang="en-US" sz="1725" dirty="0"/>
          </a:p>
          <a:p>
            <a:endParaRPr lang="en-US" altLang="en-US" sz="1725" dirty="0"/>
          </a:p>
          <a:p>
            <a:endParaRPr lang="en-US" altLang="en-US" sz="1725" dirty="0"/>
          </a:p>
          <a:p>
            <a:pPr lvl="1">
              <a:buFontTx/>
              <a:buNone/>
            </a:pPr>
            <a:endParaRPr lang="en-US" altLang="en-US" sz="1350" b="0" dirty="0"/>
          </a:p>
        </p:txBody>
      </p:sp>
    </p:spTree>
    <p:extLst>
      <p:ext uri="{BB962C8B-B14F-4D97-AF65-F5344CB8AC3E}">
        <p14:creationId xmlns:p14="http://schemas.microsoft.com/office/powerpoint/2010/main" val="100059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145628" y="160426"/>
            <a:ext cx="10562895" cy="857250"/>
          </a:xfrm>
        </p:spPr>
        <p:txBody>
          <a:bodyPr/>
          <a:lstStyle/>
          <a:p>
            <a:r>
              <a:rPr lang="en-US" altLang="en-US" dirty="0"/>
              <a:t>The Present</a:t>
            </a:r>
          </a:p>
        </p:txBody>
      </p:sp>
      <p:sp>
        <p:nvSpPr>
          <p:cNvPr id="175107" name="Rectangle 3"/>
          <p:cNvSpPr>
            <a:spLocks noGrp="1" noChangeArrowheads="1"/>
          </p:cNvSpPr>
          <p:nvPr>
            <p:ph type="body" idx="1"/>
          </p:nvPr>
        </p:nvSpPr>
        <p:spPr>
          <a:xfrm>
            <a:off x="515187" y="1335850"/>
            <a:ext cx="11056703" cy="4788567"/>
          </a:xfrm>
        </p:spPr>
        <p:txBody>
          <a:bodyPr/>
          <a:lstStyle/>
          <a:p>
            <a:r>
              <a:rPr lang="en-US" altLang="en-US" sz="2200" dirty="0"/>
              <a:t>AD military personnel are assigned an </a:t>
            </a:r>
            <a:r>
              <a:rPr lang="en-US" altLang="en-US" sz="2200" dirty="0">
                <a:solidFill>
                  <a:srgbClr val="FF0000"/>
                </a:solidFill>
              </a:rPr>
              <a:t>AEF Indicator (AEFI)</a:t>
            </a:r>
          </a:p>
          <a:p>
            <a:pPr marL="692150" lvl="1" indent="-285750">
              <a:buFont typeface="Arial" panose="020B0604020202020204" pitchFamily="34" charset="0"/>
              <a:buChar char="•"/>
            </a:pPr>
            <a:r>
              <a:rPr lang="en-US" altLang="en-US" sz="1800" dirty="0">
                <a:solidFill>
                  <a:schemeClr val="tx1">
                    <a:lumMod val="75000"/>
                  </a:schemeClr>
                </a:solidFill>
              </a:rPr>
              <a:t>R</a:t>
            </a:r>
            <a:r>
              <a:rPr lang="en-US" altLang="en-US" sz="1800" dirty="0"/>
              <a:t>epresents your deployment vulnerability/eligibility window</a:t>
            </a:r>
          </a:p>
          <a:p>
            <a:pPr marL="692150" lvl="1" indent="-285750">
              <a:buFont typeface="Arial" panose="020B0604020202020204" pitchFamily="34" charset="0"/>
              <a:buChar char="•"/>
            </a:pPr>
            <a:r>
              <a:rPr lang="en-US" altLang="en-US" sz="1800" dirty="0"/>
              <a:t>Assigned by commander </a:t>
            </a:r>
            <a:r>
              <a:rPr lang="en-US" altLang="en-US" sz="1800" u="sng" dirty="0"/>
              <a:t>within 15 days </a:t>
            </a:r>
            <a:r>
              <a:rPr lang="en-US" altLang="en-US" sz="1800" dirty="0"/>
              <a:t>of assignment </a:t>
            </a:r>
          </a:p>
          <a:p>
            <a:pPr marL="692150" lvl="1" indent="-285750">
              <a:buFont typeface="Arial" panose="020B0604020202020204" pitchFamily="34" charset="0"/>
              <a:buChar char="•"/>
            </a:pPr>
            <a:r>
              <a:rPr lang="en-US" altLang="en-US" sz="1800" dirty="0"/>
              <a:t>Should consider past deployment history when posturing</a:t>
            </a:r>
          </a:p>
          <a:p>
            <a:pPr marL="692150" lvl="1" indent="-285750">
              <a:buFont typeface="Arial" panose="020B0604020202020204" pitchFamily="34" charset="0"/>
              <a:buChar char="•"/>
            </a:pPr>
            <a:r>
              <a:rPr lang="en-US" altLang="en-US" sz="1800" dirty="0"/>
              <a:t>Normally remain in assigned AEF period/band for assignment duration  </a:t>
            </a:r>
          </a:p>
          <a:p>
            <a:pPr marL="692150" lvl="1" indent="-285750">
              <a:buFont typeface="Arial" panose="020B0604020202020204" pitchFamily="34" charset="0"/>
              <a:buChar char="•"/>
            </a:pPr>
            <a:r>
              <a:rPr lang="en-US" altLang="en-US" sz="1800" dirty="0"/>
              <a:t>Based on your career field, base and unit</a:t>
            </a:r>
          </a:p>
          <a:p>
            <a:pPr>
              <a:spcBef>
                <a:spcPct val="20000"/>
              </a:spcBef>
              <a:buClr>
                <a:srgbClr val="000066"/>
              </a:buClr>
              <a:defRPr/>
            </a:pPr>
            <a:r>
              <a:rPr lang="en-US" altLang="en-US" sz="2200" dirty="0"/>
              <a:t>Dwell Periods:</a:t>
            </a:r>
          </a:p>
          <a:p>
            <a:pPr lvl="1" indent="-285750">
              <a:buFont typeface="Arial" panose="020B0604020202020204" pitchFamily="34" charset="0"/>
              <a:buChar char="•"/>
              <a:defRPr/>
            </a:pPr>
            <a:r>
              <a:rPr lang="en-US" altLang="en-US" sz="1800" dirty="0">
                <a:solidFill>
                  <a:srgbClr val="FF0000"/>
                </a:solidFill>
              </a:rPr>
              <a:t>Active Duty: Individuals assigned to 1 of 6 Posturing Bands or “P” bands and deploy at a 1:2 Deployment to Dwell (D2D)</a:t>
            </a:r>
          </a:p>
          <a:p>
            <a:pPr lvl="1" indent="-285750">
              <a:buFont typeface="Arial" panose="020B0604020202020204" pitchFamily="34" charset="0"/>
              <a:buChar char="•"/>
              <a:defRPr/>
            </a:pPr>
            <a:r>
              <a:rPr lang="en-US" altLang="en-US" sz="1800" dirty="0">
                <a:solidFill>
                  <a:srgbClr val="FF0000"/>
                </a:solidFill>
              </a:rPr>
              <a:t>Institutional Forces assigned to 1 of 5  X-Bands deploy at a 1:4 (D2D)</a:t>
            </a:r>
          </a:p>
          <a:p>
            <a:pPr lvl="1" indent="-285750">
              <a:buFont typeface="Arial" panose="020B0604020202020204" pitchFamily="34" charset="0"/>
              <a:buChar char="•"/>
              <a:defRPr/>
            </a:pPr>
            <a:r>
              <a:rPr lang="en-US" altLang="en-US" sz="1800" dirty="0">
                <a:solidFill>
                  <a:srgbClr val="FF0000"/>
                </a:solidFill>
              </a:rPr>
              <a:t>ARC Personnel: Units assigned to 1 of 8 Reserve Component Periods (RCP’s) and deploy at a 1:5 Mob-to-Dwell ratio that establishes a 48-month battle rhythm </a:t>
            </a:r>
          </a:p>
          <a:p>
            <a:pPr lvl="1">
              <a:buFontTx/>
              <a:buNone/>
            </a:pPr>
            <a:endParaRPr lang="en-US" altLang="en-US" sz="1350" b="0" dirty="0"/>
          </a:p>
        </p:txBody>
      </p:sp>
    </p:spTree>
    <p:extLst>
      <p:ext uri="{BB962C8B-B14F-4D97-AF65-F5344CB8AC3E}">
        <p14:creationId xmlns:p14="http://schemas.microsoft.com/office/powerpoint/2010/main" val="538823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145629" y="160426"/>
            <a:ext cx="10531364" cy="857250"/>
          </a:xfrm>
        </p:spPr>
        <p:txBody>
          <a:bodyPr/>
          <a:lstStyle/>
          <a:p>
            <a:r>
              <a:rPr lang="en-US" altLang="en-US" dirty="0"/>
              <a:t>The Future</a:t>
            </a:r>
          </a:p>
        </p:txBody>
      </p:sp>
      <p:sp>
        <p:nvSpPr>
          <p:cNvPr id="175107" name="Rectangle 3"/>
          <p:cNvSpPr>
            <a:spLocks noGrp="1" noChangeArrowheads="1"/>
          </p:cNvSpPr>
          <p:nvPr>
            <p:ph type="body" idx="1"/>
          </p:nvPr>
        </p:nvSpPr>
        <p:spPr>
          <a:xfrm>
            <a:off x="451945" y="1287055"/>
            <a:ext cx="11225048" cy="5010506"/>
          </a:xfrm>
        </p:spPr>
        <p:txBody>
          <a:bodyPr/>
          <a:lstStyle/>
          <a:p>
            <a:r>
              <a:rPr lang="en-US" altLang="en-US" sz="2200" dirty="0"/>
              <a:t>AD military personnel are assigned to an AFFORGEN  </a:t>
            </a:r>
            <a:r>
              <a:rPr lang="en-US" altLang="en-US" sz="2200" dirty="0">
                <a:solidFill>
                  <a:srgbClr val="FF0000"/>
                </a:solidFill>
              </a:rPr>
              <a:t>Phase</a:t>
            </a:r>
          </a:p>
          <a:p>
            <a:pPr marL="692150" lvl="1" indent="-285750">
              <a:buFont typeface="Arial" panose="020B0604020202020204" pitchFamily="34" charset="0"/>
              <a:buChar char="•"/>
            </a:pPr>
            <a:r>
              <a:rPr lang="en-US" altLang="en-US" sz="1800" dirty="0">
                <a:solidFill>
                  <a:schemeClr val="tx1">
                    <a:lumMod val="75000"/>
                  </a:schemeClr>
                </a:solidFill>
              </a:rPr>
              <a:t>R</a:t>
            </a:r>
            <a:r>
              <a:rPr lang="en-US" altLang="en-US" sz="1800" dirty="0"/>
              <a:t>epresents your deployment vulnerability/eligibility window</a:t>
            </a:r>
          </a:p>
          <a:p>
            <a:pPr marL="692150" lvl="1" indent="-285750">
              <a:buFont typeface="Arial" panose="020B0604020202020204" pitchFamily="34" charset="0"/>
              <a:buChar char="•"/>
            </a:pPr>
            <a:r>
              <a:rPr lang="en-US" altLang="en-US" sz="1800" dirty="0"/>
              <a:t>Assigned by commander </a:t>
            </a:r>
            <a:r>
              <a:rPr lang="en-US" altLang="en-US" sz="1800" u="sng" dirty="0"/>
              <a:t>within 15 days </a:t>
            </a:r>
            <a:r>
              <a:rPr lang="en-US" altLang="en-US" sz="1800" dirty="0"/>
              <a:t>of assignment </a:t>
            </a:r>
          </a:p>
          <a:p>
            <a:pPr marL="692150" lvl="1" indent="-285750">
              <a:buFont typeface="Arial" panose="020B0604020202020204" pitchFamily="34" charset="0"/>
              <a:buChar char="•"/>
            </a:pPr>
            <a:r>
              <a:rPr lang="en-US" altLang="en-US" sz="1800" dirty="0"/>
              <a:t>Should consider past deployment history when posturing</a:t>
            </a:r>
          </a:p>
          <a:p>
            <a:pPr marL="692150" lvl="1" indent="-285750">
              <a:buFont typeface="Arial" panose="020B0604020202020204" pitchFamily="34" charset="0"/>
              <a:buChar char="•"/>
            </a:pPr>
            <a:r>
              <a:rPr lang="en-US" altLang="en-US" sz="1800" dirty="0"/>
              <a:t>Will remain in assigned AFFORGEN Phase for assignment duration  </a:t>
            </a:r>
          </a:p>
          <a:p>
            <a:pPr marL="692150" lvl="1" indent="-285750">
              <a:buFont typeface="Arial" panose="020B0604020202020204" pitchFamily="34" charset="0"/>
              <a:buChar char="•"/>
            </a:pPr>
            <a:r>
              <a:rPr lang="en-US" altLang="en-US" sz="1800" dirty="0"/>
              <a:t>Based on your career field, base and unit</a:t>
            </a:r>
          </a:p>
          <a:p>
            <a:pPr>
              <a:spcBef>
                <a:spcPct val="20000"/>
              </a:spcBef>
              <a:buClr>
                <a:srgbClr val="000066"/>
              </a:buClr>
              <a:defRPr/>
            </a:pPr>
            <a:r>
              <a:rPr lang="en-US" altLang="en-US" sz="2200" dirty="0"/>
              <a:t>Dwell Periods:</a:t>
            </a:r>
          </a:p>
          <a:p>
            <a:pPr lvl="1" indent="-285750">
              <a:buFont typeface="Arial" panose="020B0604020202020204" pitchFamily="34" charset="0"/>
              <a:buChar char="•"/>
              <a:defRPr/>
            </a:pPr>
            <a:r>
              <a:rPr lang="en-US" altLang="en-US" sz="1800" dirty="0">
                <a:solidFill>
                  <a:srgbClr val="FF0000"/>
                </a:solidFill>
              </a:rPr>
              <a:t>Active Duty: </a:t>
            </a:r>
            <a:r>
              <a:rPr lang="en-US" altLang="en-US" sz="1800" dirty="0">
                <a:solidFill>
                  <a:schemeClr val="tx1">
                    <a:lumMod val="75000"/>
                  </a:schemeClr>
                </a:solidFill>
              </a:rPr>
              <a:t>Individuals assigned to 1 of 4 Phases and deploy at a 1:3 Deployment to Dwell (D2D)</a:t>
            </a:r>
          </a:p>
          <a:p>
            <a:pPr lvl="1" indent="-285750">
              <a:buFont typeface="Arial" panose="020B0604020202020204" pitchFamily="34" charset="0"/>
              <a:buChar char="•"/>
              <a:defRPr/>
            </a:pPr>
            <a:r>
              <a:rPr lang="en-US" altLang="en-US" sz="1800" dirty="0">
                <a:solidFill>
                  <a:srgbClr val="FF0000"/>
                </a:solidFill>
              </a:rPr>
              <a:t>Institutional Forces: </a:t>
            </a:r>
            <a:r>
              <a:rPr lang="en-US" altLang="en-US" sz="1800" dirty="0">
                <a:solidFill>
                  <a:schemeClr val="tx1">
                    <a:lumMod val="75000"/>
                  </a:schemeClr>
                </a:solidFill>
              </a:rPr>
              <a:t>assigned to 1 of 5  X-Bands deploy at a 1:4 (D2D)</a:t>
            </a:r>
          </a:p>
          <a:p>
            <a:pPr lvl="1" indent="-285750">
              <a:buFont typeface="Arial" panose="020B0604020202020204" pitchFamily="34" charset="0"/>
              <a:buChar char="•"/>
              <a:defRPr/>
            </a:pPr>
            <a:r>
              <a:rPr lang="en-US" altLang="en-US" sz="1800" dirty="0">
                <a:solidFill>
                  <a:srgbClr val="FF0000"/>
                </a:solidFill>
              </a:rPr>
              <a:t>ARC Personnel: </a:t>
            </a:r>
            <a:r>
              <a:rPr lang="en-US" altLang="en-US" sz="1800" dirty="0">
                <a:solidFill>
                  <a:schemeClr val="tx1">
                    <a:lumMod val="75000"/>
                  </a:schemeClr>
                </a:solidFill>
              </a:rPr>
              <a:t>Units assigned to 1 of 8 Reserve Component Periods (RCP’s) and deploy at a 1:5 Mob-to-Dwell ratio that establishes a 48-month battle rhythm</a:t>
            </a:r>
          </a:p>
          <a:p>
            <a:pPr lvl="1" indent="-285750">
              <a:buFont typeface="Arial" panose="020B0604020202020204" pitchFamily="34" charset="0"/>
              <a:buChar char="•"/>
              <a:defRPr/>
            </a:pPr>
            <a:r>
              <a:rPr lang="en-US" altLang="en-US" sz="1800" dirty="0">
                <a:solidFill>
                  <a:srgbClr val="FF0000"/>
                </a:solidFill>
              </a:rPr>
              <a:t>Some ANG units will provide XAB capabilities for associate RCP’s  </a:t>
            </a:r>
          </a:p>
          <a:p>
            <a:pPr lvl="1">
              <a:buFontTx/>
              <a:buNone/>
            </a:pPr>
            <a:endParaRPr lang="en-US" altLang="en-US" sz="1350" b="0" dirty="0"/>
          </a:p>
        </p:txBody>
      </p:sp>
    </p:spTree>
    <p:extLst>
      <p:ext uri="{BB962C8B-B14F-4D97-AF65-F5344CB8AC3E}">
        <p14:creationId xmlns:p14="http://schemas.microsoft.com/office/powerpoint/2010/main" val="1851455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524571" y="857821"/>
            <a:ext cx="685800" cy="0"/>
          </a:xfrm>
          <a:custGeom>
            <a:avLst/>
            <a:gdLst/>
            <a:ahLst/>
            <a:cxnLst/>
            <a:rect l="l" t="t" r="r" b="b"/>
            <a:pathLst>
              <a:path w="914400">
                <a:moveTo>
                  <a:pt x="0" y="0"/>
                </a:moveTo>
                <a:lnTo>
                  <a:pt x="914400" y="0"/>
                </a:lnTo>
              </a:path>
            </a:pathLst>
          </a:custGeom>
          <a:ln w="3175">
            <a:solidFill>
              <a:srgbClr val="FAFFFF"/>
            </a:solidFill>
          </a:ln>
        </p:spPr>
        <p:txBody>
          <a:bodyPr wrap="square" lIns="0" tIns="0" rIns="0" bIns="0" rtlCol="0"/>
          <a:lstStyle/>
          <a:p>
            <a:endParaRPr sz="600" dirty="0"/>
          </a:p>
        </p:txBody>
      </p:sp>
      <p:sp>
        <p:nvSpPr>
          <p:cNvPr id="6" name="object 6"/>
          <p:cNvSpPr txBox="1">
            <a:spLocks noGrp="1"/>
          </p:cNvSpPr>
          <p:nvPr>
            <p:ph type="title"/>
          </p:nvPr>
        </p:nvSpPr>
        <p:spPr>
          <a:xfrm>
            <a:off x="1093076" y="277165"/>
            <a:ext cx="10583917" cy="563616"/>
          </a:xfrm>
          <a:prstGeom prst="rect">
            <a:avLst/>
          </a:prstGeom>
        </p:spPr>
        <p:txBody>
          <a:bodyPr vert="horz" wrap="square" lIns="0" tIns="9525" rIns="0" bIns="0" numCol="1" rtlCol="0" anchor="ctr" anchorCtr="0" compatLnSpc="1">
            <a:prstTxWarp prst="textNoShape">
              <a:avLst/>
            </a:prstTxWarp>
            <a:spAutoFit/>
          </a:bodyPr>
          <a:lstStyle/>
          <a:p>
            <a:pPr marL="74295">
              <a:spcBef>
                <a:spcPts val="75"/>
              </a:spcBef>
            </a:pPr>
            <a:r>
              <a:rPr lang="en-US" dirty="0"/>
              <a:t>Terminology</a:t>
            </a:r>
            <a:endParaRPr spc="-19" dirty="0"/>
          </a:p>
        </p:txBody>
      </p:sp>
      <p:sp>
        <p:nvSpPr>
          <p:cNvPr id="9" name="object 9"/>
          <p:cNvSpPr txBox="1"/>
          <p:nvPr/>
        </p:nvSpPr>
        <p:spPr>
          <a:xfrm>
            <a:off x="525517" y="1262601"/>
            <a:ext cx="11151476" cy="5205432"/>
          </a:xfrm>
          <a:prstGeom prst="rect">
            <a:avLst/>
          </a:prstGeom>
        </p:spPr>
        <p:txBody>
          <a:bodyPr vert="horz" wrap="square" lIns="0" tIns="62389" rIns="0" bIns="0" rtlCol="0">
            <a:spAutoFit/>
          </a:bodyPr>
          <a:lstStyle/>
          <a:p>
            <a:pPr marL="224314" indent="-215265">
              <a:spcBef>
                <a:spcPts val="806"/>
              </a:spcBef>
              <a:buClr>
                <a:srgbClr val="151C77"/>
              </a:buClr>
              <a:buSzPct val="80555"/>
              <a:buFont typeface="Wingdings"/>
              <a:buChar char=""/>
              <a:tabLst>
                <a:tab pos="224314" algn="l"/>
                <a:tab pos="224790" algn="l"/>
              </a:tabLst>
            </a:pPr>
            <a:r>
              <a:rPr sz="2000" b="1" dirty="0">
                <a:cs typeface="Arial"/>
              </a:rPr>
              <a:t>Agile Combat</a:t>
            </a:r>
            <a:r>
              <a:rPr sz="2000" b="1" spc="-23" dirty="0">
                <a:cs typeface="Arial"/>
              </a:rPr>
              <a:t> </a:t>
            </a:r>
            <a:r>
              <a:rPr sz="2000" b="1" dirty="0">
                <a:cs typeface="Arial"/>
              </a:rPr>
              <a:t>Employment</a:t>
            </a:r>
            <a:r>
              <a:rPr sz="2000" b="1" spc="-11" dirty="0">
                <a:cs typeface="Arial"/>
              </a:rPr>
              <a:t> </a:t>
            </a:r>
            <a:r>
              <a:rPr sz="2000" b="1" spc="-15" dirty="0">
                <a:cs typeface="Arial"/>
              </a:rPr>
              <a:t>(ACE)</a:t>
            </a:r>
            <a:endParaRPr sz="2000" b="1" dirty="0">
              <a:cs typeface="Arial"/>
            </a:endParaRPr>
          </a:p>
          <a:p>
            <a:pPr marL="525780" marR="251460" lvl="1" indent="-211455">
              <a:spcBef>
                <a:spcPts val="363"/>
              </a:spcBef>
              <a:buClr>
                <a:srgbClr val="151C77"/>
              </a:buClr>
              <a:buSzPct val="78125"/>
              <a:buFont typeface="Wingdings"/>
              <a:buChar char=""/>
              <a:tabLst>
                <a:tab pos="525780" algn="l"/>
                <a:tab pos="526256" algn="l"/>
              </a:tabLst>
            </a:pPr>
            <a:r>
              <a:rPr sz="2000" dirty="0">
                <a:cs typeface="Arial"/>
              </a:rPr>
              <a:t>ACE</a:t>
            </a:r>
            <a:r>
              <a:rPr sz="2000" spc="-23" dirty="0">
                <a:cs typeface="Arial"/>
              </a:rPr>
              <a:t> </a:t>
            </a:r>
            <a:r>
              <a:rPr sz="2000" dirty="0">
                <a:cs typeface="Arial"/>
              </a:rPr>
              <a:t>is</a:t>
            </a:r>
            <a:r>
              <a:rPr sz="2000" spc="-45" dirty="0">
                <a:cs typeface="Arial"/>
              </a:rPr>
              <a:t> </a:t>
            </a:r>
            <a:r>
              <a:rPr sz="2000" dirty="0">
                <a:cs typeface="Arial"/>
              </a:rPr>
              <a:t>a</a:t>
            </a:r>
            <a:r>
              <a:rPr sz="2000" spc="-53" dirty="0">
                <a:cs typeface="Arial"/>
              </a:rPr>
              <a:t> </a:t>
            </a:r>
            <a:r>
              <a:rPr sz="2000" dirty="0">
                <a:cs typeface="Arial"/>
              </a:rPr>
              <a:t>proactive</a:t>
            </a:r>
            <a:r>
              <a:rPr sz="2000" spc="-15" dirty="0">
                <a:cs typeface="Arial"/>
              </a:rPr>
              <a:t> </a:t>
            </a:r>
            <a:r>
              <a:rPr sz="2000" dirty="0">
                <a:cs typeface="Arial"/>
              </a:rPr>
              <a:t>and</a:t>
            </a:r>
            <a:r>
              <a:rPr sz="2000" spc="-53" dirty="0">
                <a:cs typeface="Arial"/>
              </a:rPr>
              <a:t> </a:t>
            </a:r>
            <a:r>
              <a:rPr sz="2000" dirty="0">
                <a:cs typeface="Arial"/>
              </a:rPr>
              <a:t>reactive</a:t>
            </a:r>
            <a:r>
              <a:rPr sz="2000" spc="-8" dirty="0">
                <a:cs typeface="Arial"/>
              </a:rPr>
              <a:t> </a:t>
            </a:r>
            <a:r>
              <a:rPr sz="2000" u="sng" dirty="0">
                <a:uFill>
                  <a:solidFill>
                    <a:srgbClr val="000000"/>
                  </a:solidFill>
                </a:uFill>
                <a:cs typeface="Arial"/>
              </a:rPr>
              <a:t>operational</a:t>
            </a:r>
            <a:r>
              <a:rPr sz="2000" u="sng" spc="-34" dirty="0">
                <a:uFill>
                  <a:solidFill>
                    <a:srgbClr val="000000"/>
                  </a:solidFill>
                </a:uFill>
                <a:cs typeface="Arial"/>
              </a:rPr>
              <a:t> </a:t>
            </a:r>
            <a:r>
              <a:rPr sz="2000" u="sng" dirty="0">
                <a:uFill>
                  <a:solidFill>
                    <a:srgbClr val="000000"/>
                  </a:solidFill>
                </a:uFill>
                <a:cs typeface="Arial"/>
              </a:rPr>
              <a:t>scheme</a:t>
            </a:r>
            <a:r>
              <a:rPr sz="2000" u="sng" spc="-41" dirty="0">
                <a:uFill>
                  <a:solidFill>
                    <a:srgbClr val="000000"/>
                  </a:solidFill>
                </a:uFill>
                <a:cs typeface="Arial"/>
              </a:rPr>
              <a:t> </a:t>
            </a:r>
            <a:r>
              <a:rPr sz="2000" u="sng" dirty="0">
                <a:uFill>
                  <a:solidFill>
                    <a:srgbClr val="000000"/>
                  </a:solidFill>
                </a:uFill>
                <a:cs typeface="Arial"/>
              </a:rPr>
              <a:t>of</a:t>
            </a:r>
            <a:r>
              <a:rPr sz="2000" u="sng" spc="-49" dirty="0">
                <a:uFill>
                  <a:solidFill>
                    <a:srgbClr val="000000"/>
                  </a:solidFill>
                </a:uFill>
                <a:cs typeface="Arial"/>
              </a:rPr>
              <a:t> </a:t>
            </a:r>
            <a:r>
              <a:rPr sz="2000" u="sng" dirty="0">
                <a:uFill>
                  <a:solidFill>
                    <a:srgbClr val="000000"/>
                  </a:solidFill>
                </a:uFill>
                <a:cs typeface="Arial"/>
              </a:rPr>
              <a:t>maneuver</a:t>
            </a:r>
            <a:r>
              <a:rPr sz="2000" spc="-30" dirty="0">
                <a:cs typeface="Arial"/>
              </a:rPr>
              <a:t> </a:t>
            </a:r>
            <a:r>
              <a:rPr sz="2000" dirty="0">
                <a:cs typeface="Arial"/>
              </a:rPr>
              <a:t>executed</a:t>
            </a:r>
            <a:r>
              <a:rPr sz="2000" spc="-53" dirty="0">
                <a:cs typeface="Arial"/>
              </a:rPr>
              <a:t> </a:t>
            </a:r>
            <a:r>
              <a:rPr sz="2000" dirty="0">
                <a:cs typeface="Arial"/>
              </a:rPr>
              <a:t>within</a:t>
            </a:r>
            <a:r>
              <a:rPr sz="2000" spc="-53" dirty="0">
                <a:cs typeface="Arial"/>
              </a:rPr>
              <a:t> </a:t>
            </a:r>
            <a:r>
              <a:rPr sz="2000" dirty="0">
                <a:cs typeface="Arial"/>
              </a:rPr>
              <a:t>threat</a:t>
            </a:r>
            <a:r>
              <a:rPr sz="2000" spc="-30" dirty="0">
                <a:cs typeface="Arial"/>
              </a:rPr>
              <a:t> </a:t>
            </a:r>
            <a:r>
              <a:rPr sz="2000" dirty="0">
                <a:cs typeface="Arial"/>
              </a:rPr>
              <a:t>timelines</a:t>
            </a:r>
            <a:r>
              <a:rPr sz="2000" spc="-34" dirty="0">
                <a:cs typeface="Arial"/>
              </a:rPr>
              <a:t> </a:t>
            </a:r>
            <a:r>
              <a:rPr sz="2000" spc="-19" dirty="0">
                <a:cs typeface="Arial"/>
              </a:rPr>
              <a:t>to </a:t>
            </a:r>
            <a:r>
              <a:rPr sz="2000" dirty="0">
                <a:cs typeface="Arial"/>
              </a:rPr>
              <a:t>increase</a:t>
            </a:r>
            <a:r>
              <a:rPr sz="2000" spc="-60" dirty="0">
                <a:cs typeface="Arial"/>
              </a:rPr>
              <a:t> </a:t>
            </a:r>
            <a:r>
              <a:rPr sz="2000" dirty="0">
                <a:cs typeface="Arial"/>
              </a:rPr>
              <a:t>resiliency</a:t>
            </a:r>
            <a:r>
              <a:rPr sz="2000" spc="-49" dirty="0">
                <a:cs typeface="Arial"/>
              </a:rPr>
              <a:t> </a:t>
            </a:r>
            <a:r>
              <a:rPr sz="2000" dirty="0">
                <a:cs typeface="Arial"/>
              </a:rPr>
              <a:t>and</a:t>
            </a:r>
            <a:r>
              <a:rPr sz="2000" spc="-56" dirty="0">
                <a:cs typeface="Arial"/>
              </a:rPr>
              <a:t> </a:t>
            </a:r>
            <a:r>
              <a:rPr sz="2000" dirty="0">
                <a:cs typeface="Arial"/>
              </a:rPr>
              <a:t>survivability</a:t>
            </a:r>
            <a:r>
              <a:rPr sz="2000" spc="-26" dirty="0">
                <a:cs typeface="Arial"/>
              </a:rPr>
              <a:t> </a:t>
            </a:r>
            <a:r>
              <a:rPr sz="2000" dirty="0">
                <a:cs typeface="Arial"/>
              </a:rPr>
              <a:t>while</a:t>
            </a:r>
            <a:r>
              <a:rPr sz="2000" spc="-68" dirty="0">
                <a:cs typeface="Arial"/>
              </a:rPr>
              <a:t> </a:t>
            </a:r>
            <a:r>
              <a:rPr sz="2000" dirty="0">
                <a:cs typeface="Arial"/>
              </a:rPr>
              <a:t>generating</a:t>
            </a:r>
            <a:r>
              <a:rPr sz="2000" spc="-45" dirty="0">
                <a:cs typeface="Arial"/>
              </a:rPr>
              <a:t> </a:t>
            </a:r>
            <a:r>
              <a:rPr sz="2000" dirty="0">
                <a:cs typeface="Arial"/>
              </a:rPr>
              <a:t>combat</a:t>
            </a:r>
            <a:r>
              <a:rPr sz="2000" spc="-53" dirty="0">
                <a:cs typeface="Arial"/>
              </a:rPr>
              <a:t> </a:t>
            </a:r>
            <a:r>
              <a:rPr sz="2000" dirty="0">
                <a:cs typeface="Arial"/>
              </a:rPr>
              <a:t>power</a:t>
            </a:r>
            <a:r>
              <a:rPr sz="2000" spc="-75" dirty="0">
                <a:cs typeface="Arial"/>
              </a:rPr>
              <a:t> </a:t>
            </a:r>
            <a:r>
              <a:rPr sz="2000" dirty="0">
                <a:cs typeface="Arial"/>
              </a:rPr>
              <a:t>throughout</a:t>
            </a:r>
            <a:r>
              <a:rPr sz="2000" spc="-38" dirty="0">
                <a:cs typeface="Arial"/>
              </a:rPr>
              <a:t> </a:t>
            </a:r>
            <a:r>
              <a:rPr sz="2000" dirty="0">
                <a:cs typeface="Arial"/>
              </a:rPr>
              <a:t>the</a:t>
            </a:r>
            <a:r>
              <a:rPr sz="2000" spc="-49" dirty="0">
                <a:cs typeface="Arial"/>
              </a:rPr>
              <a:t> </a:t>
            </a:r>
            <a:r>
              <a:rPr sz="2000" spc="-8" dirty="0">
                <a:cs typeface="Arial"/>
              </a:rPr>
              <a:t>integrated </a:t>
            </a:r>
            <a:r>
              <a:rPr sz="2000" dirty="0">
                <a:cs typeface="Arial"/>
              </a:rPr>
              <a:t>deterrence</a:t>
            </a:r>
            <a:r>
              <a:rPr sz="2000" spc="-68" dirty="0">
                <a:cs typeface="Arial"/>
              </a:rPr>
              <a:t> </a:t>
            </a:r>
            <a:r>
              <a:rPr sz="2000" dirty="0">
                <a:cs typeface="Arial"/>
              </a:rPr>
              <a:t>continuum</a:t>
            </a:r>
            <a:r>
              <a:rPr sz="2000" spc="-34" dirty="0">
                <a:cs typeface="Arial"/>
              </a:rPr>
              <a:t> </a:t>
            </a:r>
            <a:r>
              <a:rPr sz="2000" dirty="0">
                <a:cs typeface="Arial"/>
              </a:rPr>
              <a:t>~</a:t>
            </a:r>
            <a:r>
              <a:rPr sz="2000" spc="-83" dirty="0">
                <a:cs typeface="Arial"/>
              </a:rPr>
              <a:t> </a:t>
            </a:r>
            <a:r>
              <a:rPr sz="2000" dirty="0">
                <a:cs typeface="Arial"/>
              </a:rPr>
              <a:t>AFDN</a:t>
            </a:r>
            <a:r>
              <a:rPr sz="2000" spc="-38" dirty="0">
                <a:cs typeface="Arial"/>
              </a:rPr>
              <a:t> </a:t>
            </a:r>
            <a:r>
              <a:rPr sz="2000" spc="-8" dirty="0">
                <a:cs typeface="Arial"/>
              </a:rPr>
              <a:t>1-</a:t>
            </a:r>
            <a:r>
              <a:rPr sz="2000" spc="-19" dirty="0">
                <a:cs typeface="Arial"/>
              </a:rPr>
              <a:t>21.</a:t>
            </a:r>
            <a:endParaRPr sz="2000" dirty="0">
              <a:cs typeface="Arial"/>
            </a:endParaRPr>
          </a:p>
          <a:p>
            <a:pPr marL="224314" indent="-215265">
              <a:spcBef>
                <a:spcPts val="806"/>
              </a:spcBef>
              <a:buClr>
                <a:srgbClr val="151C77"/>
              </a:buClr>
              <a:buSzPct val="80555"/>
              <a:buFont typeface="Wingdings"/>
              <a:buChar char=""/>
              <a:tabLst>
                <a:tab pos="224314" algn="l"/>
                <a:tab pos="224790" algn="l"/>
              </a:tabLst>
            </a:pPr>
            <a:r>
              <a:rPr sz="2000" b="1" dirty="0">
                <a:cs typeface="Arial"/>
              </a:rPr>
              <a:t>Multi-Capable</a:t>
            </a:r>
            <a:r>
              <a:rPr sz="2000" b="1" spc="-94" dirty="0">
                <a:cs typeface="Arial"/>
              </a:rPr>
              <a:t> </a:t>
            </a:r>
            <a:r>
              <a:rPr sz="2000" b="1" dirty="0">
                <a:cs typeface="Arial"/>
              </a:rPr>
              <a:t>Airmen</a:t>
            </a:r>
            <a:r>
              <a:rPr sz="2000" b="1" spc="4" dirty="0">
                <a:cs typeface="Arial"/>
              </a:rPr>
              <a:t> </a:t>
            </a:r>
            <a:r>
              <a:rPr sz="2000" b="1" spc="-8" dirty="0">
                <a:cs typeface="Arial"/>
              </a:rPr>
              <a:t>(MCA)</a:t>
            </a:r>
            <a:endParaRPr sz="2000" b="1" dirty="0">
              <a:cs typeface="Arial"/>
            </a:endParaRPr>
          </a:p>
          <a:p>
            <a:pPr marL="525780" marR="3810" lvl="1" indent="-211455">
              <a:spcBef>
                <a:spcPts val="367"/>
              </a:spcBef>
              <a:buClr>
                <a:srgbClr val="151C77"/>
              </a:buClr>
              <a:buSzPct val="78125"/>
              <a:buFont typeface="Wingdings"/>
              <a:buChar char=""/>
              <a:tabLst>
                <a:tab pos="525780" algn="l"/>
                <a:tab pos="526256" algn="l"/>
              </a:tabLst>
            </a:pPr>
            <a:r>
              <a:rPr sz="2000" dirty="0">
                <a:cs typeface="Arial"/>
              </a:rPr>
              <a:t>MCA</a:t>
            </a:r>
            <a:r>
              <a:rPr sz="2000" spc="-68" dirty="0">
                <a:cs typeface="Arial"/>
              </a:rPr>
              <a:t> </a:t>
            </a:r>
            <a:r>
              <a:rPr sz="2000" dirty="0">
                <a:cs typeface="Arial"/>
              </a:rPr>
              <a:t>are</a:t>
            </a:r>
            <a:r>
              <a:rPr sz="2000" spc="-34" dirty="0">
                <a:cs typeface="Arial"/>
              </a:rPr>
              <a:t> </a:t>
            </a:r>
            <a:r>
              <a:rPr sz="2000" u="sng" dirty="0">
                <a:uFill>
                  <a:solidFill>
                    <a:srgbClr val="000000"/>
                  </a:solidFill>
                </a:uFill>
                <a:cs typeface="Arial"/>
              </a:rPr>
              <a:t>Airmen</a:t>
            </a:r>
            <a:r>
              <a:rPr sz="2000" spc="-19" dirty="0">
                <a:cs typeface="Arial"/>
              </a:rPr>
              <a:t> </a:t>
            </a:r>
            <a:r>
              <a:rPr sz="2000" dirty="0">
                <a:cs typeface="Arial"/>
              </a:rPr>
              <a:t>who</a:t>
            </a:r>
            <a:r>
              <a:rPr sz="2000" spc="-56" dirty="0">
                <a:cs typeface="Arial"/>
              </a:rPr>
              <a:t> </a:t>
            </a:r>
            <a:r>
              <a:rPr sz="2000" dirty="0">
                <a:cs typeface="Arial"/>
              </a:rPr>
              <a:t>can</a:t>
            </a:r>
            <a:r>
              <a:rPr sz="2000" spc="-30" dirty="0">
                <a:cs typeface="Arial"/>
              </a:rPr>
              <a:t> </a:t>
            </a:r>
            <a:r>
              <a:rPr sz="2000" dirty="0">
                <a:cs typeface="Arial"/>
              </a:rPr>
              <a:t>perform</a:t>
            </a:r>
            <a:r>
              <a:rPr sz="2000" spc="-11" dirty="0">
                <a:cs typeface="Arial"/>
              </a:rPr>
              <a:t> </a:t>
            </a:r>
            <a:r>
              <a:rPr sz="2000" dirty="0">
                <a:cs typeface="Arial"/>
              </a:rPr>
              <a:t>specific</a:t>
            </a:r>
            <a:r>
              <a:rPr sz="2000" spc="-23" dirty="0">
                <a:cs typeface="Arial"/>
              </a:rPr>
              <a:t> </a:t>
            </a:r>
            <a:r>
              <a:rPr sz="2000" dirty="0">
                <a:cs typeface="Arial"/>
              </a:rPr>
              <a:t>tasks</a:t>
            </a:r>
            <a:r>
              <a:rPr sz="2000" spc="-30" dirty="0">
                <a:cs typeface="Arial"/>
              </a:rPr>
              <a:t> </a:t>
            </a:r>
            <a:r>
              <a:rPr sz="2000" dirty="0">
                <a:cs typeface="Arial"/>
              </a:rPr>
              <a:t>outside</a:t>
            </a:r>
            <a:r>
              <a:rPr sz="2000" spc="-11" dirty="0">
                <a:cs typeface="Arial"/>
              </a:rPr>
              <a:t> </a:t>
            </a:r>
            <a:r>
              <a:rPr sz="2000" dirty="0">
                <a:cs typeface="Arial"/>
              </a:rPr>
              <a:t>their</a:t>
            </a:r>
            <a:r>
              <a:rPr sz="2000" spc="-15" dirty="0">
                <a:cs typeface="Arial"/>
              </a:rPr>
              <a:t> </a:t>
            </a:r>
            <a:r>
              <a:rPr sz="2000" spc="-8" dirty="0">
                <a:cs typeface="Arial"/>
              </a:rPr>
              <a:t>core</a:t>
            </a:r>
            <a:r>
              <a:rPr sz="2000" spc="-75" dirty="0">
                <a:cs typeface="Arial"/>
              </a:rPr>
              <a:t> </a:t>
            </a:r>
            <a:r>
              <a:rPr sz="2000" dirty="0">
                <a:cs typeface="Arial"/>
              </a:rPr>
              <a:t>AFSC</a:t>
            </a:r>
            <a:r>
              <a:rPr sz="2000" spc="-4" dirty="0">
                <a:cs typeface="Arial"/>
              </a:rPr>
              <a:t> </a:t>
            </a:r>
            <a:r>
              <a:rPr sz="2000" dirty="0">
                <a:cs typeface="Arial"/>
              </a:rPr>
              <a:t>which</a:t>
            </a:r>
            <a:r>
              <a:rPr sz="2000" spc="-45" dirty="0">
                <a:cs typeface="Arial"/>
              </a:rPr>
              <a:t> </a:t>
            </a:r>
            <a:r>
              <a:rPr sz="2000" dirty="0">
                <a:cs typeface="Arial"/>
              </a:rPr>
              <a:t>may</a:t>
            </a:r>
            <a:r>
              <a:rPr sz="2000" spc="-30" dirty="0">
                <a:cs typeface="Arial"/>
              </a:rPr>
              <a:t> </a:t>
            </a:r>
            <a:r>
              <a:rPr sz="2000" dirty="0">
                <a:cs typeface="Arial"/>
              </a:rPr>
              <a:t>or</a:t>
            </a:r>
            <a:r>
              <a:rPr sz="2000" spc="-26" dirty="0">
                <a:cs typeface="Arial"/>
              </a:rPr>
              <a:t> </a:t>
            </a:r>
            <a:r>
              <a:rPr sz="2000" dirty="0">
                <a:cs typeface="Arial"/>
              </a:rPr>
              <a:t>may</a:t>
            </a:r>
            <a:r>
              <a:rPr sz="2000" spc="-30" dirty="0">
                <a:cs typeface="Arial"/>
              </a:rPr>
              <a:t> </a:t>
            </a:r>
            <a:r>
              <a:rPr sz="2000" dirty="0">
                <a:cs typeface="Arial"/>
              </a:rPr>
              <a:t>not</a:t>
            </a:r>
            <a:r>
              <a:rPr sz="2000" spc="-23" dirty="0">
                <a:cs typeface="Arial"/>
              </a:rPr>
              <a:t> </a:t>
            </a:r>
            <a:r>
              <a:rPr sz="2000" spc="-8" dirty="0">
                <a:cs typeface="Arial"/>
              </a:rPr>
              <a:t>include </a:t>
            </a:r>
            <a:r>
              <a:rPr sz="2000" spc="-15" dirty="0">
                <a:cs typeface="Arial"/>
              </a:rPr>
              <a:t>cross-</a:t>
            </a:r>
            <a:r>
              <a:rPr sz="2000" dirty="0">
                <a:cs typeface="Arial"/>
              </a:rPr>
              <a:t>utilization</a:t>
            </a:r>
            <a:r>
              <a:rPr sz="2000" spc="-8" dirty="0">
                <a:cs typeface="Arial"/>
              </a:rPr>
              <a:t> </a:t>
            </a:r>
            <a:r>
              <a:rPr sz="2000" dirty="0">
                <a:cs typeface="Arial"/>
              </a:rPr>
              <a:t>training</a:t>
            </a:r>
            <a:r>
              <a:rPr sz="2000" spc="-15" dirty="0">
                <a:cs typeface="Arial"/>
              </a:rPr>
              <a:t> </a:t>
            </a:r>
            <a:r>
              <a:rPr sz="2000" spc="-8" dirty="0">
                <a:cs typeface="Arial"/>
              </a:rPr>
              <a:t>(CUT)</a:t>
            </a:r>
            <a:endParaRPr sz="2000" dirty="0">
              <a:cs typeface="Arial"/>
            </a:endParaRPr>
          </a:p>
          <a:p>
            <a:pPr marL="525780" lvl="1" indent="-211931">
              <a:spcBef>
                <a:spcPts val="360"/>
              </a:spcBef>
              <a:buClr>
                <a:srgbClr val="151C77"/>
              </a:buClr>
              <a:buSzPct val="78125"/>
              <a:buFont typeface="Wingdings"/>
              <a:buChar char=""/>
              <a:tabLst>
                <a:tab pos="525780" algn="l"/>
                <a:tab pos="526256" algn="l"/>
              </a:tabLst>
            </a:pPr>
            <a:r>
              <a:rPr sz="2000" dirty="0">
                <a:cs typeface="Arial"/>
              </a:rPr>
              <a:t>MCA</a:t>
            </a:r>
            <a:r>
              <a:rPr sz="2000" spc="-75" dirty="0">
                <a:cs typeface="Arial"/>
              </a:rPr>
              <a:t> </a:t>
            </a:r>
            <a:r>
              <a:rPr sz="2000" spc="-8" dirty="0">
                <a:cs typeface="Arial"/>
              </a:rPr>
              <a:t>represent</a:t>
            </a:r>
            <a:r>
              <a:rPr sz="2000" spc="-30" dirty="0">
                <a:cs typeface="Arial"/>
              </a:rPr>
              <a:t> </a:t>
            </a:r>
            <a:r>
              <a:rPr sz="2000" dirty="0">
                <a:cs typeface="Arial"/>
              </a:rPr>
              <a:t>a</a:t>
            </a:r>
            <a:r>
              <a:rPr sz="2000" spc="-34" dirty="0">
                <a:cs typeface="Arial"/>
              </a:rPr>
              <a:t> </a:t>
            </a:r>
            <a:r>
              <a:rPr sz="2000" dirty="0">
                <a:cs typeface="Arial"/>
              </a:rPr>
              <a:t>shift</a:t>
            </a:r>
            <a:r>
              <a:rPr sz="2000" spc="-23" dirty="0">
                <a:cs typeface="Arial"/>
              </a:rPr>
              <a:t> </a:t>
            </a:r>
            <a:r>
              <a:rPr sz="2000" dirty="0">
                <a:cs typeface="Arial"/>
              </a:rPr>
              <a:t>away</a:t>
            </a:r>
            <a:r>
              <a:rPr sz="2000" spc="-60" dirty="0">
                <a:cs typeface="Arial"/>
              </a:rPr>
              <a:t> </a:t>
            </a:r>
            <a:r>
              <a:rPr sz="2000" dirty="0">
                <a:cs typeface="Arial"/>
              </a:rPr>
              <a:t>from</a:t>
            </a:r>
            <a:r>
              <a:rPr sz="2000" spc="-19" dirty="0">
                <a:cs typeface="Arial"/>
              </a:rPr>
              <a:t> </a:t>
            </a:r>
            <a:r>
              <a:rPr sz="2000" dirty="0">
                <a:cs typeface="Arial"/>
              </a:rPr>
              <a:t>traditional,</a:t>
            </a:r>
            <a:r>
              <a:rPr sz="2000" spc="-8" dirty="0">
                <a:cs typeface="Arial"/>
              </a:rPr>
              <a:t> </a:t>
            </a:r>
            <a:r>
              <a:rPr sz="2000" dirty="0">
                <a:cs typeface="Arial"/>
              </a:rPr>
              <a:t>large</a:t>
            </a:r>
            <a:r>
              <a:rPr sz="2000" spc="-26" dirty="0">
                <a:cs typeface="Arial"/>
              </a:rPr>
              <a:t> </a:t>
            </a:r>
            <a:r>
              <a:rPr sz="2000" dirty="0">
                <a:cs typeface="Arial"/>
              </a:rPr>
              <a:t>force</a:t>
            </a:r>
            <a:r>
              <a:rPr sz="2000" spc="-30" dirty="0">
                <a:cs typeface="Arial"/>
              </a:rPr>
              <a:t> </a:t>
            </a:r>
            <a:r>
              <a:rPr sz="2000" dirty="0">
                <a:cs typeface="Arial"/>
              </a:rPr>
              <a:t>packages</a:t>
            </a:r>
            <a:r>
              <a:rPr sz="2000" spc="-30" dirty="0">
                <a:cs typeface="Arial"/>
              </a:rPr>
              <a:t> </a:t>
            </a:r>
            <a:r>
              <a:rPr sz="2000" dirty="0">
                <a:cs typeface="Arial"/>
              </a:rPr>
              <a:t>of</a:t>
            </a:r>
            <a:r>
              <a:rPr sz="2000" spc="-30" dirty="0">
                <a:cs typeface="Arial"/>
              </a:rPr>
              <a:t> </a:t>
            </a:r>
            <a:r>
              <a:rPr sz="2000" dirty="0">
                <a:cs typeface="Arial"/>
              </a:rPr>
              <a:t>highly</a:t>
            </a:r>
            <a:r>
              <a:rPr sz="2000" spc="-19" dirty="0">
                <a:cs typeface="Arial"/>
              </a:rPr>
              <a:t> </a:t>
            </a:r>
            <a:r>
              <a:rPr sz="2000" spc="-8" dirty="0">
                <a:cs typeface="Arial"/>
              </a:rPr>
              <a:t>specialized</a:t>
            </a:r>
            <a:r>
              <a:rPr sz="2000" spc="-26" dirty="0">
                <a:cs typeface="Arial"/>
              </a:rPr>
              <a:t> </a:t>
            </a:r>
            <a:r>
              <a:rPr sz="2000" dirty="0">
                <a:cs typeface="Arial"/>
              </a:rPr>
              <a:t>teams</a:t>
            </a:r>
            <a:r>
              <a:rPr sz="2000" spc="-23" dirty="0">
                <a:cs typeface="Arial"/>
              </a:rPr>
              <a:t> </a:t>
            </a:r>
            <a:r>
              <a:rPr sz="2000" spc="-8" dirty="0">
                <a:cs typeface="Arial"/>
              </a:rPr>
              <a:t>toward</a:t>
            </a:r>
            <a:r>
              <a:rPr lang="en-US" sz="2000" spc="-8" dirty="0">
                <a:cs typeface="Arial"/>
              </a:rPr>
              <a:t> </a:t>
            </a:r>
            <a:r>
              <a:rPr sz="2000" dirty="0">
                <a:cs typeface="Arial"/>
              </a:rPr>
              <a:t>smaller</a:t>
            </a:r>
            <a:r>
              <a:rPr sz="2000" spc="-41" dirty="0">
                <a:cs typeface="Arial"/>
              </a:rPr>
              <a:t> </a:t>
            </a:r>
            <a:r>
              <a:rPr sz="2000" dirty="0">
                <a:cs typeface="Arial"/>
              </a:rPr>
              <a:t>multidisciplinary</a:t>
            </a:r>
            <a:r>
              <a:rPr sz="2000" spc="-23" dirty="0">
                <a:cs typeface="Arial"/>
              </a:rPr>
              <a:t> </a:t>
            </a:r>
            <a:r>
              <a:rPr sz="2000" dirty="0">
                <a:cs typeface="Arial"/>
              </a:rPr>
              <a:t>teams</a:t>
            </a:r>
            <a:r>
              <a:rPr sz="2000" spc="-38" dirty="0">
                <a:cs typeface="Arial"/>
              </a:rPr>
              <a:t> </a:t>
            </a:r>
            <a:r>
              <a:rPr sz="2000" dirty="0">
                <a:cs typeface="Arial"/>
              </a:rPr>
              <a:t>able</a:t>
            </a:r>
            <a:r>
              <a:rPr sz="2000" spc="-49" dirty="0">
                <a:cs typeface="Arial"/>
              </a:rPr>
              <a:t> </a:t>
            </a:r>
            <a:r>
              <a:rPr sz="2000" dirty="0">
                <a:cs typeface="Arial"/>
              </a:rPr>
              <a:t>to</a:t>
            </a:r>
            <a:r>
              <a:rPr sz="2000" spc="-41" dirty="0">
                <a:cs typeface="Arial"/>
              </a:rPr>
              <a:t> </a:t>
            </a:r>
            <a:r>
              <a:rPr sz="2000" dirty="0">
                <a:cs typeface="Arial"/>
              </a:rPr>
              <a:t>provide</a:t>
            </a:r>
            <a:r>
              <a:rPr sz="2000" spc="-19" dirty="0">
                <a:cs typeface="Arial"/>
              </a:rPr>
              <a:t> </a:t>
            </a:r>
            <a:r>
              <a:rPr sz="2000" dirty="0">
                <a:cs typeface="Arial"/>
              </a:rPr>
              <a:t>combat</a:t>
            </a:r>
            <a:r>
              <a:rPr sz="2000" spc="-41" dirty="0">
                <a:cs typeface="Arial"/>
              </a:rPr>
              <a:t> </a:t>
            </a:r>
            <a:r>
              <a:rPr sz="2000" spc="-8" dirty="0">
                <a:cs typeface="Arial"/>
              </a:rPr>
              <a:t>support</a:t>
            </a:r>
            <a:endParaRPr sz="2000" dirty="0">
              <a:cs typeface="Arial"/>
            </a:endParaRPr>
          </a:p>
          <a:p>
            <a:pPr marL="525780" lvl="1" indent="-211931">
              <a:spcBef>
                <a:spcPts val="360"/>
              </a:spcBef>
              <a:buClr>
                <a:srgbClr val="151C77"/>
              </a:buClr>
              <a:buSzPct val="78125"/>
              <a:buFont typeface="Wingdings"/>
              <a:buChar char=""/>
              <a:tabLst>
                <a:tab pos="525780" algn="l"/>
                <a:tab pos="526256" algn="l"/>
              </a:tabLst>
            </a:pPr>
            <a:r>
              <a:rPr sz="2000" dirty="0">
                <a:cs typeface="Arial"/>
              </a:rPr>
              <a:t>Once</a:t>
            </a:r>
            <a:r>
              <a:rPr sz="2000" spc="-34" dirty="0">
                <a:cs typeface="Arial"/>
              </a:rPr>
              <a:t> </a:t>
            </a:r>
            <a:r>
              <a:rPr sz="2000" dirty="0">
                <a:cs typeface="Arial"/>
              </a:rPr>
              <a:t>MCA</a:t>
            </a:r>
            <a:r>
              <a:rPr sz="2000" spc="-83" dirty="0">
                <a:cs typeface="Arial"/>
              </a:rPr>
              <a:t> </a:t>
            </a:r>
            <a:r>
              <a:rPr sz="2000" dirty="0">
                <a:cs typeface="Arial"/>
              </a:rPr>
              <a:t>are</a:t>
            </a:r>
            <a:r>
              <a:rPr sz="2000" spc="-38" dirty="0">
                <a:cs typeface="Arial"/>
              </a:rPr>
              <a:t> </a:t>
            </a:r>
            <a:r>
              <a:rPr sz="2000" dirty="0">
                <a:cs typeface="Arial"/>
              </a:rPr>
              <a:t>available</a:t>
            </a:r>
            <a:r>
              <a:rPr sz="2000" spc="-11" dirty="0">
                <a:cs typeface="Arial"/>
              </a:rPr>
              <a:t> </a:t>
            </a:r>
            <a:r>
              <a:rPr sz="2000" dirty="0">
                <a:cs typeface="Arial"/>
              </a:rPr>
              <a:t>at</a:t>
            </a:r>
            <a:r>
              <a:rPr sz="2000" spc="-41" dirty="0">
                <a:cs typeface="Arial"/>
              </a:rPr>
              <a:t> </a:t>
            </a:r>
            <a:r>
              <a:rPr sz="2000" dirty="0">
                <a:cs typeface="Arial"/>
              </a:rPr>
              <a:t>scale,</a:t>
            </a:r>
            <a:r>
              <a:rPr sz="2000" spc="-68" dirty="0">
                <a:cs typeface="Arial"/>
              </a:rPr>
              <a:t> </a:t>
            </a:r>
            <a:r>
              <a:rPr sz="2000" dirty="0">
                <a:cs typeface="Arial"/>
              </a:rPr>
              <a:t>AFFORGEN</a:t>
            </a:r>
            <a:r>
              <a:rPr sz="2000" spc="-4" dirty="0">
                <a:cs typeface="Arial"/>
              </a:rPr>
              <a:t> </a:t>
            </a:r>
            <a:r>
              <a:rPr sz="2000" dirty="0">
                <a:cs typeface="Arial"/>
              </a:rPr>
              <a:t>FE</a:t>
            </a:r>
            <a:r>
              <a:rPr sz="2000" spc="-49" dirty="0">
                <a:cs typeface="Arial"/>
              </a:rPr>
              <a:t> </a:t>
            </a:r>
            <a:r>
              <a:rPr sz="2000" dirty="0">
                <a:cs typeface="Arial"/>
              </a:rPr>
              <a:t>designs</a:t>
            </a:r>
            <a:r>
              <a:rPr sz="2000" spc="-34" dirty="0">
                <a:cs typeface="Arial"/>
              </a:rPr>
              <a:t> </a:t>
            </a:r>
            <a:r>
              <a:rPr sz="2000" dirty="0">
                <a:cs typeface="Arial"/>
              </a:rPr>
              <a:t>will</a:t>
            </a:r>
            <a:r>
              <a:rPr sz="2000" spc="-53" dirty="0">
                <a:cs typeface="Arial"/>
              </a:rPr>
              <a:t> </a:t>
            </a:r>
            <a:r>
              <a:rPr sz="2000" dirty="0">
                <a:cs typeface="Arial"/>
              </a:rPr>
              <a:t>evolve</a:t>
            </a:r>
            <a:r>
              <a:rPr sz="2000" spc="-8" dirty="0">
                <a:cs typeface="Arial"/>
              </a:rPr>
              <a:t> </a:t>
            </a:r>
            <a:r>
              <a:rPr sz="2000" dirty="0">
                <a:cs typeface="Arial"/>
              </a:rPr>
              <a:t>to</a:t>
            </a:r>
            <a:r>
              <a:rPr sz="2000" spc="-38" dirty="0">
                <a:cs typeface="Arial"/>
              </a:rPr>
              <a:t> </a:t>
            </a:r>
            <a:r>
              <a:rPr sz="2000" dirty="0">
                <a:cs typeface="Arial"/>
              </a:rPr>
              <a:t>reflect</a:t>
            </a:r>
            <a:r>
              <a:rPr sz="2000" spc="-34" dirty="0">
                <a:cs typeface="Arial"/>
              </a:rPr>
              <a:t> </a:t>
            </a:r>
            <a:r>
              <a:rPr sz="2000" dirty="0">
                <a:cs typeface="Arial"/>
              </a:rPr>
              <a:t>their</a:t>
            </a:r>
            <a:r>
              <a:rPr sz="2000" spc="-30" dirty="0">
                <a:cs typeface="Arial"/>
              </a:rPr>
              <a:t> </a:t>
            </a:r>
            <a:r>
              <a:rPr sz="2000" spc="-8" dirty="0">
                <a:cs typeface="Arial"/>
              </a:rPr>
              <a:t>incorporation</a:t>
            </a:r>
            <a:endParaRPr lang="en-US" sz="2000" spc="-8" dirty="0">
              <a:cs typeface="Arial"/>
            </a:endParaRPr>
          </a:p>
          <a:p>
            <a:pPr marL="224314" indent="-215265">
              <a:spcBef>
                <a:spcPts val="491"/>
              </a:spcBef>
              <a:buClr>
                <a:srgbClr val="151C77"/>
              </a:buClr>
              <a:buSzPct val="80555"/>
              <a:buFont typeface="Wingdings"/>
              <a:buChar char=""/>
              <a:tabLst>
                <a:tab pos="224314" algn="l"/>
                <a:tab pos="224790" algn="l"/>
              </a:tabLst>
            </a:pPr>
            <a:r>
              <a:rPr lang="en-US" sz="2000" b="1" spc="-8" dirty="0">
                <a:cs typeface="Arial"/>
              </a:rPr>
              <a:t>Expeditionary Air Base (XAB)</a:t>
            </a:r>
            <a:endParaRPr lang="en-US" sz="2000" b="1" dirty="0">
              <a:cs typeface="Arial"/>
            </a:endParaRPr>
          </a:p>
          <a:p>
            <a:pPr marL="525780" lvl="1" indent="-211931">
              <a:spcBef>
                <a:spcPts val="363"/>
              </a:spcBef>
              <a:buClr>
                <a:srgbClr val="151C77"/>
              </a:buClr>
              <a:buSzPct val="78125"/>
              <a:buFont typeface="Wingdings"/>
              <a:buChar char=""/>
              <a:tabLst>
                <a:tab pos="525780" algn="l"/>
                <a:tab pos="526256" algn="l"/>
              </a:tabLst>
            </a:pPr>
            <a:r>
              <a:rPr lang="en-US" sz="2000" dirty="0">
                <a:cs typeface="Arial"/>
              </a:rPr>
              <a:t>Term for combined C2, EAB, &amp; OAB Force Elements (FE)</a:t>
            </a:r>
          </a:p>
          <a:p>
            <a:pPr marL="525780" lvl="1" indent="-211931">
              <a:spcBef>
                <a:spcPts val="363"/>
              </a:spcBef>
              <a:buClr>
                <a:srgbClr val="151C77"/>
              </a:buClr>
              <a:buSzPct val="78125"/>
              <a:buFont typeface="Wingdings"/>
              <a:buChar char=""/>
              <a:tabLst>
                <a:tab pos="525780" algn="l"/>
                <a:tab pos="526256" algn="l"/>
              </a:tabLst>
            </a:pPr>
            <a:r>
              <a:rPr lang="en-US" sz="2000" dirty="0">
                <a:cs typeface="Arial"/>
              </a:rPr>
              <a:t> XAB + Msn Gen FE = the USAF version of a Carrier Strike Group or a Brigade Combat Team</a:t>
            </a:r>
          </a:p>
          <a:p>
            <a:pPr marL="525780" lvl="1" indent="-211931">
              <a:spcBef>
                <a:spcPts val="363"/>
              </a:spcBef>
              <a:buClr>
                <a:srgbClr val="151C77"/>
              </a:buClr>
              <a:buSzPct val="78125"/>
              <a:buFont typeface="Wingdings"/>
              <a:buChar char=""/>
              <a:tabLst>
                <a:tab pos="525780" algn="l"/>
                <a:tab pos="526256" algn="l"/>
              </a:tabLst>
            </a:pPr>
            <a:r>
              <a:rPr lang="en-US" sz="2000" dirty="0"/>
              <a:t>Supports ~ 4 MG FE, 1500 personnel indefinitely, at up to 3 contingency locations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922" y="210557"/>
            <a:ext cx="10464030" cy="857250"/>
          </a:xfrm>
        </p:spPr>
        <p:txBody>
          <a:bodyPr/>
          <a:lstStyle/>
          <a:p>
            <a:r>
              <a:rPr lang="en-US" dirty="0"/>
              <a:t>Air Force Force Generation (AFFORGEN)</a:t>
            </a:r>
          </a:p>
        </p:txBody>
      </p:sp>
      <p:sp>
        <p:nvSpPr>
          <p:cNvPr id="3" name="Content Placeholder 2"/>
          <p:cNvSpPr>
            <a:spLocks noGrp="1"/>
          </p:cNvSpPr>
          <p:nvPr>
            <p:ph idx="1"/>
          </p:nvPr>
        </p:nvSpPr>
        <p:spPr>
          <a:xfrm>
            <a:off x="493986" y="1330477"/>
            <a:ext cx="11140965" cy="4956023"/>
          </a:xfrm>
        </p:spPr>
        <p:txBody>
          <a:bodyPr/>
          <a:lstStyle/>
          <a:p>
            <a:r>
              <a:rPr lang="en-US" dirty="0"/>
              <a:t>The USAF’s sustainable, capacity-driven model for presenting forces to Joint Force Commanders (Force Presentation)</a:t>
            </a:r>
          </a:p>
          <a:p>
            <a:r>
              <a:rPr lang="en-US" dirty="0"/>
              <a:t>Departs from Past AEF Concepts - 20-year Rotational Exercise </a:t>
            </a:r>
          </a:p>
          <a:p>
            <a:r>
              <a:rPr lang="en-US" dirty="0"/>
              <a:t>Built to Win Major Combat Operations (“Near Peer” Adversary)</a:t>
            </a:r>
          </a:p>
          <a:p>
            <a:r>
              <a:rPr lang="en-US" dirty="0"/>
              <a:t>Follows Three Principles:</a:t>
            </a:r>
          </a:p>
          <a:p>
            <a:pPr marL="692150" lvl="1" indent="-285750">
              <a:buFont typeface="Arial" panose="020B0604020202020204" pitchFamily="34" charset="0"/>
              <a:buChar char="•"/>
            </a:pPr>
            <a:r>
              <a:rPr lang="en-US" sz="1600" dirty="0"/>
              <a:t>Meet Combatant Commander Requirements</a:t>
            </a:r>
          </a:p>
          <a:p>
            <a:pPr marL="692150" lvl="1" indent="-285750">
              <a:buFont typeface="Arial" panose="020B0604020202020204" pitchFamily="34" charset="0"/>
              <a:buChar char="•"/>
            </a:pPr>
            <a:r>
              <a:rPr lang="en-US" sz="1600" dirty="0">
                <a:solidFill>
                  <a:srgbClr val="FF0000"/>
                </a:solidFill>
              </a:rPr>
              <a:t>Provides Airman Deployment </a:t>
            </a:r>
            <a:r>
              <a:rPr lang="en-US" sz="1600" u="sng" dirty="0">
                <a:solidFill>
                  <a:srgbClr val="FF0000"/>
                </a:solidFill>
              </a:rPr>
              <a:t>Predictability</a:t>
            </a:r>
          </a:p>
          <a:p>
            <a:pPr marL="692150" lvl="1" indent="-285750">
              <a:buFont typeface="Arial" panose="020B0604020202020204" pitchFamily="34" charset="0"/>
              <a:buChar char="•"/>
            </a:pPr>
            <a:r>
              <a:rPr lang="en-US" sz="1600" dirty="0"/>
              <a:t>Maintain Home-Station Readiness</a:t>
            </a:r>
          </a:p>
          <a:p>
            <a:r>
              <a:rPr lang="en-US" dirty="0"/>
              <a:t>Organized in </a:t>
            </a:r>
            <a:r>
              <a:rPr lang="en-US" dirty="0">
                <a:solidFill>
                  <a:srgbClr val="FF0000"/>
                </a:solidFill>
              </a:rPr>
              <a:t>Four</a:t>
            </a:r>
            <a:r>
              <a:rPr lang="en-US" dirty="0"/>
              <a:t> Phases Each Lasting 6 Months/24-Month Cycle</a:t>
            </a:r>
          </a:p>
          <a:p>
            <a:pPr marL="692150" lvl="1" indent="-285750">
              <a:buFont typeface="Arial" panose="020B0604020202020204" pitchFamily="34" charset="0"/>
              <a:buChar char="•"/>
            </a:pPr>
            <a:r>
              <a:rPr lang="en-US" sz="1600" dirty="0">
                <a:solidFill>
                  <a:srgbClr val="FF0000"/>
                </a:solidFill>
              </a:rPr>
              <a:t>Available to Commit: </a:t>
            </a:r>
            <a:r>
              <a:rPr lang="en-US" sz="1600" dirty="0"/>
              <a:t>Rotational Deployments, Ready Response Force, SECDEF Taskings</a:t>
            </a:r>
          </a:p>
          <a:p>
            <a:pPr marL="692150" lvl="1" indent="-285750">
              <a:buFont typeface="Arial" panose="020B0604020202020204" pitchFamily="34" charset="0"/>
              <a:buChar char="•"/>
            </a:pPr>
            <a:r>
              <a:rPr lang="en-US" sz="1600" dirty="0">
                <a:solidFill>
                  <a:srgbClr val="FF0000"/>
                </a:solidFill>
              </a:rPr>
              <a:t>Reset:</a:t>
            </a:r>
            <a:r>
              <a:rPr lang="en-US" sz="1600" dirty="0"/>
              <a:t>  Depot Maintenance, Modernization, Basic Unit Training, Upgrade Training</a:t>
            </a:r>
          </a:p>
          <a:p>
            <a:pPr marL="692150" lvl="1" indent="-285750">
              <a:buFont typeface="Arial" panose="020B0604020202020204" pitchFamily="34" charset="0"/>
              <a:buChar char="•"/>
            </a:pPr>
            <a:r>
              <a:rPr lang="en-US" sz="1600" dirty="0">
                <a:solidFill>
                  <a:srgbClr val="FF0000"/>
                </a:solidFill>
              </a:rPr>
              <a:t>Prepare:</a:t>
            </a:r>
            <a:r>
              <a:rPr lang="en-US" sz="1600" dirty="0"/>
              <a:t> Advanced Full Spectrum Training, Multi-Unit Tactics and Training  </a:t>
            </a:r>
          </a:p>
          <a:p>
            <a:pPr marL="692150" lvl="1" indent="-285750">
              <a:buFont typeface="Arial" panose="020B0604020202020204" pitchFamily="34" charset="0"/>
              <a:buChar char="•"/>
            </a:pPr>
            <a:r>
              <a:rPr lang="en-US" sz="1600" dirty="0">
                <a:solidFill>
                  <a:srgbClr val="FF0000"/>
                </a:solidFill>
              </a:rPr>
              <a:t>Ready:</a:t>
            </a:r>
            <a:r>
              <a:rPr lang="en-US" sz="1600" dirty="0"/>
              <a:t> Certification Training (Exercises), Maintain Peak Readiness</a:t>
            </a:r>
          </a:p>
        </p:txBody>
      </p:sp>
    </p:spTree>
    <p:extLst>
      <p:ext uri="{BB962C8B-B14F-4D97-AF65-F5344CB8AC3E}">
        <p14:creationId xmlns:p14="http://schemas.microsoft.com/office/powerpoint/2010/main" val="3926439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EFA9CC-D8A1-6050-1DA7-59E51DDEAB3C}"/>
              </a:ext>
            </a:extLst>
          </p:cNvPr>
          <p:cNvSpPr>
            <a:spLocks noGrp="1"/>
          </p:cNvSpPr>
          <p:nvPr>
            <p:ph type="title"/>
          </p:nvPr>
        </p:nvSpPr>
        <p:spPr>
          <a:xfrm>
            <a:off x="2156682" y="69057"/>
            <a:ext cx="9541332" cy="1143000"/>
          </a:xfrm>
        </p:spPr>
        <p:txBody>
          <a:bodyPr/>
          <a:lstStyle/>
          <a:p>
            <a:r>
              <a:rPr lang="en-US" dirty="0"/>
              <a:t>AFFORGEN 4-Phase Model</a:t>
            </a:r>
          </a:p>
        </p:txBody>
      </p:sp>
      <p:sp>
        <p:nvSpPr>
          <p:cNvPr id="27" name="TextBox 26">
            <a:extLst>
              <a:ext uri="{FF2B5EF4-FFF2-40B4-BE49-F238E27FC236}">
                <a16:creationId xmlns:a16="http://schemas.microsoft.com/office/drawing/2014/main" id="{67BB1832-80B6-6612-D522-974B4F14BF84}"/>
              </a:ext>
            </a:extLst>
          </p:cNvPr>
          <p:cNvSpPr txBox="1"/>
          <p:nvPr/>
        </p:nvSpPr>
        <p:spPr>
          <a:xfrm>
            <a:off x="4602481" y="1311652"/>
            <a:ext cx="3792371" cy="369332"/>
          </a:xfrm>
          <a:prstGeom prst="rect">
            <a:avLst/>
          </a:prstGeom>
          <a:noFill/>
        </p:spPr>
        <p:txBody>
          <a:bodyPr wrap="square" rtlCol="0">
            <a:spAutoFit/>
          </a:bodyPr>
          <a:lstStyle/>
          <a:p>
            <a:pPr defTabSz="685800">
              <a:defRPr/>
            </a:pPr>
            <a:r>
              <a:rPr lang="en-US" dirty="0">
                <a:solidFill>
                  <a:schemeClr val="accent2">
                    <a:lumMod val="50000"/>
                  </a:schemeClr>
                </a:solidFill>
                <a:cs typeface="Arial" charset="0"/>
              </a:rPr>
              <a:t>Expeditionary Air Base (XAB</a:t>
            </a:r>
            <a:r>
              <a:rPr lang="en-US" sz="1500" dirty="0">
                <a:solidFill>
                  <a:schemeClr val="accent2">
                    <a:lumMod val="50000"/>
                  </a:schemeClr>
                </a:solidFill>
                <a:cs typeface="Arial" charset="0"/>
              </a:rPr>
              <a:t>)</a:t>
            </a:r>
          </a:p>
        </p:txBody>
      </p:sp>
      <p:sp>
        <p:nvSpPr>
          <p:cNvPr id="28" name="TextBox 27">
            <a:extLst>
              <a:ext uri="{FF2B5EF4-FFF2-40B4-BE49-F238E27FC236}">
                <a16:creationId xmlns:a16="http://schemas.microsoft.com/office/drawing/2014/main" id="{5B4AF089-DCFE-B962-DB99-929C6193CC1E}"/>
              </a:ext>
            </a:extLst>
          </p:cNvPr>
          <p:cNvSpPr txBox="1"/>
          <p:nvPr/>
        </p:nvSpPr>
        <p:spPr>
          <a:xfrm>
            <a:off x="4841317" y="1605453"/>
            <a:ext cx="2577813" cy="307777"/>
          </a:xfrm>
          <a:prstGeom prst="rect">
            <a:avLst/>
          </a:prstGeom>
          <a:noFill/>
        </p:spPr>
        <p:txBody>
          <a:bodyPr wrap="square" rtlCol="0">
            <a:spAutoFit/>
          </a:bodyPr>
          <a:lstStyle/>
          <a:p>
            <a:pPr defTabSz="685800">
              <a:defRPr/>
            </a:pPr>
            <a:r>
              <a:rPr lang="en-US" sz="1400" dirty="0">
                <a:solidFill>
                  <a:schemeClr val="accent2">
                    <a:lumMod val="50000"/>
                  </a:schemeClr>
                </a:solidFill>
                <a:cs typeface="Arial" charset="0"/>
              </a:rPr>
              <a:t>     10 XABs per phase = 40</a:t>
            </a:r>
          </a:p>
        </p:txBody>
      </p:sp>
      <p:sp>
        <p:nvSpPr>
          <p:cNvPr id="53" name="TextBox 52">
            <a:extLst>
              <a:ext uri="{FF2B5EF4-FFF2-40B4-BE49-F238E27FC236}">
                <a16:creationId xmlns:a16="http://schemas.microsoft.com/office/drawing/2014/main" id="{92CD3020-23A0-9DCC-A77F-96DFEDDE6088}"/>
              </a:ext>
            </a:extLst>
          </p:cNvPr>
          <p:cNvSpPr txBox="1"/>
          <p:nvPr/>
        </p:nvSpPr>
        <p:spPr>
          <a:xfrm>
            <a:off x="7184501" y="1927845"/>
            <a:ext cx="4723719" cy="923330"/>
          </a:xfrm>
          <a:prstGeom prst="rect">
            <a:avLst/>
          </a:prstGeom>
          <a:noFill/>
        </p:spPr>
        <p:txBody>
          <a:bodyPr wrap="square" rtlCol="0">
            <a:spAutoFit/>
          </a:bodyPr>
          <a:lstStyle/>
          <a:p>
            <a:pPr marL="170260" indent="-170260" defTabSz="685800">
              <a:buFont typeface="Wingdings" panose="05000000000000000000" pitchFamily="2" charset="2"/>
              <a:buChar char="§"/>
              <a:defRPr/>
            </a:pPr>
            <a:r>
              <a:rPr lang="en-US" dirty="0"/>
              <a:t>20% Base Population Postured Per Phase</a:t>
            </a:r>
          </a:p>
          <a:p>
            <a:pPr marL="170260" indent="-170260">
              <a:buFont typeface="Wingdings" panose="05000000000000000000" pitchFamily="2" charset="2"/>
              <a:buChar char="§"/>
              <a:defRPr/>
            </a:pPr>
            <a:r>
              <a:rPr lang="en-US" dirty="0"/>
              <a:t>Remaining 20% Kept in “Reserve” (FIC 2)</a:t>
            </a:r>
          </a:p>
          <a:p>
            <a:pPr marL="170260" indent="-170260">
              <a:buFont typeface="Wingdings" panose="05000000000000000000" pitchFamily="2" charset="2"/>
              <a:buChar char="§"/>
              <a:defRPr/>
            </a:pPr>
            <a:r>
              <a:rPr lang="en-US" dirty="0"/>
              <a:t>Total of 80% Remain at Base</a:t>
            </a:r>
          </a:p>
        </p:txBody>
      </p:sp>
      <p:sp>
        <p:nvSpPr>
          <p:cNvPr id="58" name="TextBox 57">
            <a:extLst>
              <a:ext uri="{FF2B5EF4-FFF2-40B4-BE49-F238E27FC236}">
                <a16:creationId xmlns:a16="http://schemas.microsoft.com/office/drawing/2014/main" id="{57903435-13E7-E45A-EDB8-48862A3488DE}"/>
              </a:ext>
            </a:extLst>
          </p:cNvPr>
          <p:cNvSpPr txBox="1"/>
          <p:nvPr/>
        </p:nvSpPr>
        <p:spPr>
          <a:xfrm>
            <a:off x="4353264" y="3661914"/>
            <a:ext cx="3065865" cy="523220"/>
          </a:xfrm>
          <a:prstGeom prst="rect">
            <a:avLst/>
          </a:prstGeom>
          <a:noFill/>
          <a:ln>
            <a:noFill/>
          </a:ln>
        </p:spPr>
        <p:txBody>
          <a:bodyPr wrap="square" rtlCol="0">
            <a:spAutoFit/>
          </a:bodyPr>
          <a:lstStyle/>
          <a:p>
            <a:pPr defTabSz="685800">
              <a:defRPr/>
            </a:pPr>
            <a:r>
              <a:rPr lang="en-US" sz="1400" dirty="0">
                <a:solidFill>
                  <a:schemeClr val="accent2">
                    <a:lumMod val="50000"/>
                  </a:schemeClr>
                </a:solidFill>
                <a:cs typeface="Arial" charset="0"/>
              </a:rPr>
              <a:t>• DFT is not an XAB force element</a:t>
            </a:r>
          </a:p>
          <a:p>
            <a:pPr defTabSz="685800">
              <a:defRPr/>
            </a:pPr>
            <a:r>
              <a:rPr lang="en-US" sz="1400" dirty="0">
                <a:solidFill>
                  <a:schemeClr val="accent2">
                    <a:lumMod val="50000"/>
                  </a:schemeClr>
                </a:solidFill>
                <a:cs typeface="Arial" charset="0"/>
              </a:rPr>
              <a:t>  • Requested independently</a:t>
            </a:r>
          </a:p>
        </p:txBody>
      </p:sp>
      <p:sp>
        <p:nvSpPr>
          <p:cNvPr id="4" name="Rectangle 3">
            <a:extLst>
              <a:ext uri="{FF2B5EF4-FFF2-40B4-BE49-F238E27FC236}">
                <a16:creationId xmlns:a16="http://schemas.microsoft.com/office/drawing/2014/main" id="{D917DECE-2090-AF2C-4963-81135BF16613}"/>
              </a:ext>
            </a:extLst>
          </p:cNvPr>
          <p:cNvSpPr/>
          <p:nvPr/>
        </p:nvSpPr>
        <p:spPr bwMode="auto">
          <a:xfrm>
            <a:off x="8525630" y="4675270"/>
            <a:ext cx="2082221" cy="577081"/>
          </a:xfrm>
          <a:prstGeom prst="rect">
            <a:avLst/>
          </a:prstGeom>
          <a:noFill/>
          <a:ln w="19050" cap="flat" cmpd="sng" algn="ctr">
            <a:noFill/>
            <a:prstDash val="solid"/>
            <a:round/>
            <a:headEnd type="none" w="med" len="med"/>
            <a:tailEnd type="none" w="med" len="med"/>
          </a:ln>
          <a:effectLst/>
        </p:spPr>
        <p:txBody>
          <a:bodyPr vert="horz" wrap="square" lIns="68580" tIns="34290" rIns="68580" bIns="34290" numCol="1" rtlCol="0" anchor="ctr" anchorCtr="1" compatLnSpc="1">
            <a:prstTxWarp prst="textNoShape">
              <a:avLst/>
            </a:prstTxWarp>
            <a:spAutoFit/>
          </a:bodyPr>
          <a:lstStyle/>
          <a:p>
            <a:pPr defTabSz="685800" eaLnBrk="0" hangingPunct="0">
              <a:defRPr/>
            </a:pPr>
            <a:endParaRPr lang="en-US" sz="3300" dirty="0">
              <a:solidFill>
                <a:srgbClr val="0C2D83"/>
              </a:solidFill>
              <a:cs typeface="Arial" charset="0"/>
            </a:endParaRPr>
          </a:p>
        </p:txBody>
      </p:sp>
      <p:pic>
        <p:nvPicPr>
          <p:cNvPr id="31" name="Picture 30">
            <a:extLst>
              <a:ext uri="{FF2B5EF4-FFF2-40B4-BE49-F238E27FC236}">
                <a16:creationId xmlns:a16="http://schemas.microsoft.com/office/drawing/2014/main" id="{0B1BAA5E-6901-14A4-977C-4449933E10C9}"/>
              </a:ext>
            </a:extLst>
          </p:cNvPr>
          <p:cNvPicPr>
            <a:picLocks noChangeAspect="1"/>
          </p:cNvPicPr>
          <p:nvPr/>
        </p:nvPicPr>
        <p:blipFill rotWithShape="1">
          <a:blip r:embed="rId3"/>
          <a:srcRect l="8558" t="4023" r="4346"/>
          <a:stretch/>
        </p:blipFill>
        <p:spPr>
          <a:xfrm>
            <a:off x="367863" y="1844798"/>
            <a:ext cx="3769234" cy="3315781"/>
          </a:xfrm>
          <a:prstGeom prst="rect">
            <a:avLst/>
          </a:prstGeom>
        </p:spPr>
      </p:pic>
      <p:grpSp>
        <p:nvGrpSpPr>
          <p:cNvPr id="33" name="Group 32">
            <a:extLst>
              <a:ext uri="{FF2B5EF4-FFF2-40B4-BE49-F238E27FC236}">
                <a16:creationId xmlns:a16="http://schemas.microsoft.com/office/drawing/2014/main" id="{2EE0EFF2-EC41-672D-1316-0DD788D16A1F}"/>
              </a:ext>
            </a:extLst>
          </p:cNvPr>
          <p:cNvGrpSpPr/>
          <p:nvPr/>
        </p:nvGrpSpPr>
        <p:grpSpPr>
          <a:xfrm>
            <a:off x="3972518" y="2040949"/>
            <a:ext cx="2126162" cy="1569660"/>
            <a:chOff x="6352832" y="1704775"/>
            <a:chExt cx="2734307" cy="2092880"/>
          </a:xfrm>
        </p:grpSpPr>
        <p:cxnSp>
          <p:nvCxnSpPr>
            <p:cNvPr id="81" name="Straight Connector 80">
              <a:extLst>
                <a:ext uri="{FF2B5EF4-FFF2-40B4-BE49-F238E27FC236}">
                  <a16:creationId xmlns:a16="http://schemas.microsoft.com/office/drawing/2014/main" id="{BE34D877-321E-556B-E62A-3CBE016767AD}"/>
                </a:ext>
              </a:extLst>
            </p:cNvPr>
            <p:cNvCxnSpPr>
              <a:cxnSpLocks/>
            </p:cNvCxnSpPr>
            <p:nvPr/>
          </p:nvCxnSpPr>
          <p:spPr bwMode="auto">
            <a:xfrm flipV="1">
              <a:off x="6352832" y="1930401"/>
              <a:ext cx="567675" cy="1793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FA08FB37-B90B-CD8A-F8EF-91B3AA6EC2DB}"/>
                </a:ext>
              </a:extLst>
            </p:cNvPr>
            <p:cNvCxnSpPr>
              <a:cxnSpLocks/>
            </p:cNvCxnSpPr>
            <p:nvPr/>
          </p:nvCxnSpPr>
          <p:spPr bwMode="auto">
            <a:xfrm flipH="1" flipV="1">
              <a:off x="6363409" y="2150674"/>
              <a:ext cx="581368" cy="16193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0" name="TextBox 49">
              <a:extLst>
                <a:ext uri="{FF2B5EF4-FFF2-40B4-BE49-F238E27FC236}">
                  <a16:creationId xmlns:a16="http://schemas.microsoft.com/office/drawing/2014/main" id="{1FAC2969-FC73-F943-3434-7640D8B5F4A6}"/>
                </a:ext>
              </a:extLst>
            </p:cNvPr>
            <p:cNvSpPr txBox="1"/>
            <p:nvPr/>
          </p:nvSpPr>
          <p:spPr>
            <a:xfrm>
              <a:off x="6842484" y="1704775"/>
              <a:ext cx="2244655" cy="2092880"/>
            </a:xfrm>
            <a:prstGeom prst="rect">
              <a:avLst/>
            </a:prstGeom>
            <a:solidFill>
              <a:schemeClr val="accent6">
                <a:lumMod val="20000"/>
                <a:lumOff val="80000"/>
              </a:schemeClr>
            </a:solidFill>
            <a:ln>
              <a:solidFill>
                <a:schemeClr val="tx1"/>
              </a:solidFill>
            </a:ln>
          </p:spPr>
          <p:txBody>
            <a:bodyPr wrap="square" rtlCol="0">
              <a:spAutoFit/>
            </a:bodyPr>
            <a:lstStyle/>
            <a:p>
              <a:pPr defTabSz="685800">
                <a:defRPr/>
              </a:pPr>
              <a:r>
                <a:rPr lang="en-US" sz="1200" dirty="0">
                  <a:solidFill>
                    <a:srgbClr val="000000"/>
                  </a:solidFill>
                  <a:cs typeface="Arial" charset="0"/>
                </a:rPr>
                <a:t>An XAB (AEW) </a:t>
              </a:r>
            </a:p>
            <a:p>
              <a:pPr defTabSz="685800">
                <a:defRPr/>
              </a:pPr>
              <a:r>
                <a:rPr lang="en-US" sz="1200" dirty="0">
                  <a:solidFill>
                    <a:srgbClr val="000000"/>
                  </a:solidFill>
                  <a:cs typeface="Arial" charset="0"/>
                </a:rPr>
                <a:t>Includes elements:</a:t>
              </a:r>
            </a:p>
            <a:p>
              <a:pPr defTabSz="685800">
                <a:defRPr/>
              </a:pPr>
              <a:r>
                <a:rPr lang="en-US" sz="1200" dirty="0">
                  <a:solidFill>
                    <a:srgbClr val="000000"/>
                  </a:solidFill>
                  <a:cs typeface="Arial" charset="0"/>
                </a:rPr>
                <a:t> • MG</a:t>
              </a:r>
            </a:p>
            <a:p>
              <a:pPr defTabSz="685800">
                <a:defRPr/>
              </a:pPr>
              <a:r>
                <a:rPr lang="en-US" sz="1200" dirty="0">
                  <a:solidFill>
                    <a:srgbClr val="000000"/>
                  </a:solidFill>
                  <a:cs typeface="Arial" charset="0"/>
                </a:rPr>
                <a:t> • C2</a:t>
              </a:r>
            </a:p>
            <a:p>
              <a:pPr defTabSz="685800">
                <a:defRPr/>
              </a:pPr>
              <a:r>
                <a:rPr lang="en-US" sz="1200" dirty="0">
                  <a:solidFill>
                    <a:srgbClr val="000000"/>
                  </a:solidFill>
                  <a:cs typeface="Arial" charset="0"/>
                </a:rPr>
                <a:t> • EAB</a:t>
              </a:r>
            </a:p>
            <a:p>
              <a:pPr defTabSz="685800">
                <a:defRPr/>
              </a:pPr>
              <a:r>
                <a:rPr lang="en-US" sz="1200" dirty="0">
                  <a:solidFill>
                    <a:srgbClr val="000000"/>
                  </a:solidFill>
                  <a:cs typeface="Arial" charset="0"/>
                </a:rPr>
                <a:t> • OAB</a:t>
              </a:r>
            </a:p>
            <a:p>
              <a:pPr defTabSz="685800">
                <a:defRPr/>
              </a:pPr>
              <a:r>
                <a:rPr lang="en-US" sz="1200" dirty="0">
                  <a:solidFill>
                    <a:srgbClr val="000000"/>
                  </a:solidFill>
                  <a:cs typeface="Arial" charset="0"/>
                </a:rPr>
                <a:t> • RAB</a:t>
              </a:r>
            </a:p>
            <a:p>
              <a:pPr defTabSz="685800">
                <a:defRPr/>
              </a:pPr>
              <a:r>
                <a:rPr lang="en-US" sz="1200" dirty="0">
                  <a:solidFill>
                    <a:srgbClr val="000000"/>
                  </a:solidFill>
                  <a:cs typeface="Arial" charset="0"/>
                </a:rPr>
                <a:t> • </a:t>
              </a:r>
              <a:r>
                <a:rPr lang="en-US" sz="1200" dirty="0">
                  <a:solidFill>
                    <a:srgbClr val="FF0000"/>
                  </a:solidFill>
                  <a:cs typeface="Arial" charset="0"/>
                </a:rPr>
                <a:t>DFT</a:t>
              </a:r>
              <a:endParaRPr lang="en-US" sz="1350" dirty="0">
                <a:solidFill>
                  <a:srgbClr val="FF0000"/>
                </a:solidFill>
                <a:cs typeface="Arial" charset="0"/>
              </a:endParaRPr>
            </a:p>
          </p:txBody>
        </p:sp>
        <p:sp>
          <p:nvSpPr>
            <p:cNvPr id="55" name="Right Brace 54">
              <a:extLst>
                <a:ext uri="{FF2B5EF4-FFF2-40B4-BE49-F238E27FC236}">
                  <a16:creationId xmlns:a16="http://schemas.microsoft.com/office/drawing/2014/main" id="{2DCA6444-63F7-48EF-3662-6F442C0D02BE}"/>
                </a:ext>
              </a:extLst>
            </p:cNvPr>
            <p:cNvSpPr/>
            <p:nvPr/>
          </p:nvSpPr>
          <p:spPr bwMode="auto">
            <a:xfrm>
              <a:off x="7666415" y="2202831"/>
              <a:ext cx="184743" cy="784324"/>
            </a:xfrm>
            <a:prstGeom prst="rightBrace">
              <a:avLst>
                <a:gd name="adj1" fmla="val 15591"/>
                <a:gd name="adj2" fmla="val 50000"/>
              </a:avLst>
            </a:prstGeom>
            <a:no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1" compatLnSpc="1">
              <a:prstTxWarp prst="textNoShape">
                <a:avLst/>
              </a:prstTxWarp>
              <a:spAutoFit/>
            </a:bodyPr>
            <a:lstStyle/>
            <a:p>
              <a:pPr defTabSz="685800" eaLnBrk="0" hangingPunct="0">
                <a:defRPr/>
              </a:pPr>
              <a:endParaRPr lang="en-US" sz="3300" dirty="0">
                <a:solidFill>
                  <a:srgbClr val="0C2D83"/>
                </a:solidFill>
                <a:cs typeface="Arial" charset="0"/>
              </a:endParaRPr>
            </a:p>
          </p:txBody>
        </p:sp>
        <p:sp>
          <p:nvSpPr>
            <p:cNvPr id="56" name="Right Brace 55">
              <a:extLst>
                <a:ext uri="{FF2B5EF4-FFF2-40B4-BE49-F238E27FC236}">
                  <a16:creationId xmlns:a16="http://schemas.microsoft.com/office/drawing/2014/main" id="{AE575B24-FAEC-0442-FA58-4BFC414C4A7F}"/>
                </a:ext>
              </a:extLst>
            </p:cNvPr>
            <p:cNvSpPr/>
            <p:nvPr/>
          </p:nvSpPr>
          <p:spPr bwMode="auto">
            <a:xfrm>
              <a:off x="7630424" y="2994071"/>
              <a:ext cx="220733" cy="776883"/>
            </a:xfrm>
            <a:prstGeom prst="rightBrace">
              <a:avLst/>
            </a:prstGeom>
            <a:no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1" compatLnSpc="1">
              <a:prstTxWarp prst="textNoShape">
                <a:avLst/>
              </a:prstTxWarp>
              <a:spAutoFit/>
            </a:bodyPr>
            <a:lstStyle/>
            <a:p>
              <a:pPr defTabSz="685800" eaLnBrk="0" hangingPunct="0">
                <a:defRPr/>
              </a:pPr>
              <a:endParaRPr lang="en-US" sz="3300" dirty="0">
                <a:solidFill>
                  <a:srgbClr val="0C2D83"/>
                </a:solidFill>
                <a:cs typeface="Arial" charset="0"/>
              </a:endParaRPr>
            </a:p>
          </p:txBody>
        </p:sp>
        <p:sp>
          <p:nvSpPr>
            <p:cNvPr id="57" name="TextBox 56">
              <a:extLst>
                <a:ext uri="{FF2B5EF4-FFF2-40B4-BE49-F238E27FC236}">
                  <a16:creationId xmlns:a16="http://schemas.microsoft.com/office/drawing/2014/main" id="{4B302CA9-1ABA-A636-15C2-89FCB7EA0B00}"/>
                </a:ext>
              </a:extLst>
            </p:cNvPr>
            <p:cNvSpPr txBox="1"/>
            <p:nvPr/>
          </p:nvSpPr>
          <p:spPr>
            <a:xfrm>
              <a:off x="7878287" y="3054443"/>
              <a:ext cx="1208851" cy="430887"/>
            </a:xfrm>
            <a:prstGeom prst="rect">
              <a:avLst/>
            </a:prstGeom>
            <a:solidFill>
              <a:schemeClr val="bg1"/>
            </a:solidFill>
            <a:ln>
              <a:solidFill>
                <a:schemeClr val="tx1"/>
              </a:solidFill>
            </a:ln>
          </p:spPr>
          <p:txBody>
            <a:bodyPr wrap="square" rtlCol="0">
              <a:spAutoFit/>
            </a:bodyPr>
            <a:lstStyle/>
            <a:p>
              <a:pPr defTabSz="685800">
                <a:defRPr/>
              </a:pPr>
              <a:r>
                <a:rPr lang="en-US" sz="750" dirty="0">
                  <a:solidFill>
                    <a:schemeClr val="accent2">
                      <a:lumMod val="50000"/>
                    </a:schemeClr>
                  </a:solidFill>
                  <a:cs typeface="Arial" charset="0"/>
                </a:rPr>
                <a:t>Requires Crowdsourcing</a:t>
              </a:r>
            </a:p>
          </p:txBody>
        </p:sp>
        <p:sp>
          <p:nvSpPr>
            <p:cNvPr id="54" name="TextBox 53">
              <a:extLst>
                <a:ext uri="{FF2B5EF4-FFF2-40B4-BE49-F238E27FC236}">
                  <a16:creationId xmlns:a16="http://schemas.microsoft.com/office/drawing/2014/main" id="{7199BFBE-2787-8482-C2D7-0C2DDED63171}"/>
                </a:ext>
              </a:extLst>
            </p:cNvPr>
            <p:cNvSpPr txBox="1"/>
            <p:nvPr/>
          </p:nvSpPr>
          <p:spPr>
            <a:xfrm>
              <a:off x="7872986" y="2265319"/>
              <a:ext cx="1214153" cy="584776"/>
            </a:xfrm>
            <a:prstGeom prst="rect">
              <a:avLst/>
            </a:prstGeom>
            <a:solidFill>
              <a:schemeClr val="bg1"/>
            </a:solidFill>
            <a:ln>
              <a:solidFill>
                <a:schemeClr val="tx1"/>
              </a:solidFill>
            </a:ln>
          </p:spPr>
          <p:txBody>
            <a:bodyPr wrap="square" rtlCol="0">
              <a:spAutoFit/>
            </a:bodyPr>
            <a:lstStyle/>
            <a:p>
              <a:pPr defTabSz="685800">
                <a:defRPr/>
              </a:pPr>
              <a:r>
                <a:rPr lang="en-US" sz="750" dirty="0">
                  <a:solidFill>
                    <a:schemeClr val="accent2">
                      <a:lumMod val="50000"/>
                    </a:schemeClr>
                  </a:solidFill>
                  <a:cs typeface="Arial" charset="0"/>
                </a:rPr>
                <a:t>From One Base</a:t>
              </a:r>
            </a:p>
            <a:p>
              <a:pPr defTabSz="685800">
                <a:defRPr/>
              </a:pPr>
              <a:r>
                <a:rPr lang="en-US" sz="750" dirty="0">
                  <a:solidFill>
                    <a:schemeClr val="accent2">
                      <a:lumMod val="50000"/>
                    </a:schemeClr>
                  </a:solidFill>
                  <a:cs typeface="Arial" charset="0"/>
                </a:rPr>
                <a:t>to Max Extent</a:t>
              </a:r>
            </a:p>
            <a:p>
              <a:pPr defTabSz="685800">
                <a:defRPr/>
              </a:pPr>
              <a:r>
                <a:rPr lang="en-US" sz="750" dirty="0">
                  <a:solidFill>
                    <a:schemeClr val="accent2">
                      <a:lumMod val="50000"/>
                    </a:schemeClr>
                  </a:solidFill>
                  <a:cs typeface="Arial" charset="0"/>
                </a:rPr>
                <a:t>Possible</a:t>
              </a:r>
            </a:p>
          </p:txBody>
        </p:sp>
      </p:grpSp>
      <p:sp>
        <p:nvSpPr>
          <p:cNvPr id="52" name="TextBox 51">
            <a:extLst>
              <a:ext uri="{FF2B5EF4-FFF2-40B4-BE49-F238E27FC236}">
                <a16:creationId xmlns:a16="http://schemas.microsoft.com/office/drawing/2014/main" id="{B5AAA6D3-E3EF-6BF9-015A-A9DBFF33ED3A}"/>
              </a:ext>
            </a:extLst>
          </p:cNvPr>
          <p:cNvSpPr txBox="1"/>
          <p:nvPr/>
        </p:nvSpPr>
        <p:spPr>
          <a:xfrm>
            <a:off x="8247353" y="3315734"/>
            <a:ext cx="2650496" cy="2031325"/>
          </a:xfrm>
          <a:prstGeom prst="rect">
            <a:avLst/>
          </a:prstGeom>
          <a:solidFill>
            <a:srgbClr val="FFFF99"/>
          </a:solidFill>
          <a:ln>
            <a:solidFill>
              <a:schemeClr val="tx1"/>
            </a:solidFill>
          </a:ln>
        </p:spPr>
        <p:txBody>
          <a:bodyPr wrap="square" rtlCol="0">
            <a:spAutoFit/>
          </a:bodyPr>
          <a:lstStyle/>
          <a:p>
            <a:pPr defTabSz="685800">
              <a:defRPr/>
            </a:pPr>
            <a:r>
              <a:rPr lang="en-US" sz="1400" u="sng" dirty="0">
                <a:solidFill>
                  <a:srgbClr val="000000"/>
                </a:solidFill>
                <a:cs typeface="Arial" charset="0"/>
              </a:rPr>
              <a:t>Force Elements</a:t>
            </a:r>
          </a:p>
          <a:p>
            <a:pPr defTabSz="685800">
              <a:defRPr/>
            </a:pPr>
            <a:r>
              <a:rPr lang="en-US" sz="1400" dirty="0">
                <a:solidFill>
                  <a:srgbClr val="000000"/>
                </a:solidFill>
                <a:cs typeface="Arial" charset="0"/>
              </a:rPr>
              <a:t>C2 • Command &amp; Control</a:t>
            </a:r>
          </a:p>
          <a:p>
            <a:pPr defTabSz="685800">
              <a:defRPr/>
            </a:pPr>
            <a:r>
              <a:rPr lang="en-US" sz="1400" dirty="0">
                <a:solidFill>
                  <a:srgbClr val="FF0000"/>
                </a:solidFill>
                <a:cs typeface="Arial" charset="0"/>
              </a:rPr>
              <a:t>*EAB • Establish the Air Base</a:t>
            </a:r>
          </a:p>
          <a:p>
            <a:pPr defTabSz="685800">
              <a:defRPr/>
            </a:pPr>
            <a:r>
              <a:rPr lang="en-US" sz="1400" dirty="0">
                <a:solidFill>
                  <a:srgbClr val="FF0000"/>
                </a:solidFill>
                <a:cs typeface="Arial" charset="0"/>
              </a:rPr>
              <a:t>*OAB • Operate the Air Base</a:t>
            </a:r>
          </a:p>
          <a:p>
            <a:pPr defTabSz="685800">
              <a:defRPr/>
            </a:pPr>
            <a:r>
              <a:rPr lang="en-US" sz="1400" dirty="0">
                <a:solidFill>
                  <a:srgbClr val="FF0000"/>
                </a:solidFill>
                <a:cs typeface="Arial" charset="0"/>
              </a:rPr>
              <a:t>*RAB • Robust the Air Base</a:t>
            </a:r>
          </a:p>
          <a:p>
            <a:pPr defTabSz="685800">
              <a:defRPr/>
            </a:pPr>
            <a:r>
              <a:rPr lang="en-US" sz="1400" dirty="0">
                <a:solidFill>
                  <a:srgbClr val="000000"/>
                </a:solidFill>
                <a:cs typeface="Arial" charset="0"/>
              </a:rPr>
              <a:t>MG • Mission Generation</a:t>
            </a:r>
          </a:p>
          <a:p>
            <a:pPr defTabSz="685800">
              <a:defRPr/>
            </a:pPr>
            <a:r>
              <a:rPr lang="en-US" sz="1400" dirty="0">
                <a:solidFill>
                  <a:srgbClr val="000000"/>
                </a:solidFill>
                <a:cs typeface="Arial" charset="0"/>
              </a:rPr>
              <a:t>DFT • Demand Force Team</a:t>
            </a:r>
          </a:p>
          <a:p>
            <a:pPr defTabSz="685800">
              <a:defRPr/>
            </a:pPr>
            <a:endParaRPr lang="en-US" sz="1400" dirty="0">
              <a:solidFill>
                <a:srgbClr val="000000"/>
              </a:solidFill>
              <a:cs typeface="Arial" charset="0"/>
            </a:endParaRPr>
          </a:p>
          <a:p>
            <a:pPr defTabSz="685800">
              <a:defRPr/>
            </a:pPr>
            <a:r>
              <a:rPr lang="en-US" sz="1400" u="sng" dirty="0">
                <a:solidFill>
                  <a:srgbClr val="FF0000"/>
                </a:solidFill>
                <a:cs typeface="Arial" charset="0"/>
              </a:rPr>
              <a:t>*Contains FM Forces</a:t>
            </a:r>
          </a:p>
        </p:txBody>
      </p:sp>
      <p:pic>
        <p:nvPicPr>
          <p:cNvPr id="2" name="object 4">
            <a:extLst>
              <a:ext uri="{FF2B5EF4-FFF2-40B4-BE49-F238E27FC236}">
                <a16:creationId xmlns:a16="http://schemas.microsoft.com/office/drawing/2014/main" id="{99BA7867-B1EE-65F7-8BA5-EFAF461F940C}"/>
              </a:ext>
            </a:extLst>
          </p:cNvPr>
          <p:cNvPicPr/>
          <p:nvPr/>
        </p:nvPicPr>
        <p:blipFill>
          <a:blip r:embed="rId4" cstate="print"/>
          <a:stretch>
            <a:fillRect/>
          </a:stretch>
        </p:blipFill>
        <p:spPr>
          <a:xfrm>
            <a:off x="2156682" y="5251382"/>
            <a:ext cx="7933249" cy="826008"/>
          </a:xfrm>
          <a:prstGeom prst="rect">
            <a:avLst/>
          </a:prstGeom>
        </p:spPr>
      </p:pic>
    </p:spTree>
    <p:extLst>
      <p:ext uri="{BB962C8B-B14F-4D97-AF65-F5344CB8AC3E}">
        <p14:creationId xmlns:p14="http://schemas.microsoft.com/office/powerpoint/2010/main" val="3903885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82462" y="925259"/>
            <a:ext cx="8529161" cy="4619149"/>
            <a:chOff x="344614" y="90677"/>
            <a:chExt cx="11372215" cy="6158865"/>
          </a:xfrm>
        </p:grpSpPr>
        <p:pic>
          <p:nvPicPr>
            <p:cNvPr id="3" name="object 3"/>
            <p:cNvPicPr/>
            <p:nvPr/>
          </p:nvPicPr>
          <p:blipFill>
            <a:blip r:embed="rId3" cstate="print"/>
            <a:stretch>
              <a:fillRect/>
            </a:stretch>
          </p:blipFill>
          <p:spPr>
            <a:xfrm>
              <a:off x="2531363" y="1629155"/>
              <a:ext cx="6480047" cy="4032504"/>
            </a:xfrm>
            <a:prstGeom prst="rect">
              <a:avLst/>
            </a:prstGeom>
          </p:spPr>
        </p:pic>
        <p:pic>
          <p:nvPicPr>
            <p:cNvPr id="4" name="object 4"/>
            <p:cNvPicPr/>
            <p:nvPr/>
          </p:nvPicPr>
          <p:blipFill>
            <a:blip r:embed="rId4" cstate="print"/>
            <a:stretch>
              <a:fillRect/>
            </a:stretch>
          </p:blipFill>
          <p:spPr>
            <a:xfrm>
              <a:off x="373380" y="4332731"/>
              <a:ext cx="2452116" cy="1888236"/>
            </a:xfrm>
            <a:prstGeom prst="rect">
              <a:avLst/>
            </a:prstGeom>
          </p:spPr>
        </p:pic>
        <p:sp>
          <p:nvSpPr>
            <p:cNvPr id="5" name="object 5"/>
            <p:cNvSpPr/>
            <p:nvPr/>
          </p:nvSpPr>
          <p:spPr>
            <a:xfrm>
              <a:off x="358902" y="4318254"/>
              <a:ext cx="2480945" cy="1917064"/>
            </a:xfrm>
            <a:custGeom>
              <a:avLst/>
              <a:gdLst/>
              <a:ahLst/>
              <a:cxnLst/>
              <a:rect l="l" t="t" r="r" b="b"/>
              <a:pathLst>
                <a:path w="2480945" h="1917064">
                  <a:moveTo>
                    <a:pt x="0" y="1916938"/>
                  </a:moveTo>
                  <a:lnTo>
                    <a:pt x="2480818" y="1916938"/>
                  </a:lnTo>
                  <a:lnTo>
                    <a:pt x="2480818" y="0"/>
                  </a:lnTo>
                  <a:lnTo>
                    <a:pt x="0" y="0"/>
                  </a:lnTo>
                  <a:lnTo>
                    <a:pt x="0" y="1916938"/>
                  </a:lnTo>
                  <a:close/>
                </a:path>
              </a:pathLst>
            </a:custGeom>
            <a:ln w="28575">
              <a:solidFill>
                <a:srgbClr val="000000"/>
              </a:solidFill>
            </a:ln>
          </p:spPr>
          <p:txBody>
            <a:bodyPr wrap="square" lIns="0" tIns="0" rIns="0" bIns="0" rtlCol="0"/>
            <a:lstStyle/>
            <a:p>
              <a:pPr defTabSz="685800">
                <a:defRPr/>
              </a:pPr>
              <a:endParaRPr sz="1350" kern="0" dirty="0">
                <a:solidFill>
                  <a:sysClr val="windowText" lastClr="000000"/>
                </a:solidFill>
              </a:endParaRPr>
            </a:p>
          </p:txBody>
        </p:sp>
        <p:pic>
          <p:nvPicPr>
            <p:cNvPr id="6" name="object 6"/>
            <p:cNvPicPr/>
            <p:nvPr/>
          </p:nvPicPr>
          <p:blipFill>
            <a:blip r:embed="rId5" cstate="print"/>
            <a:stretch>
              <a:fillRect/>
            </a:stretch>
          </p:blipFill>
          <p:spPr>
            <a:xfrm>
              <a:off x="2261616" y="4850892"/>
              <a:ext cx="187451" cy="188975"/>
            </a:xfrm>
            <a:prstGeom prst="rect">
              <a:avLst/>
            </a:prstGeom>
          </p:spPr>
        </p:pic>
        <p:sp>
          <p:nvSpPr>
            <p:cNvPr id="7" name="object 7"/>
            <p:cNvSpPr/>
            <p:nvPr/>
          </p:nvSpPr>
          <p:spPr>
            <a:xfrm>
              <a:off x="1793748" y="5059680"/>
              <a:ext cx="812800" cy="549910"/>
            </a:xfrm>
            <a:custGeom>
              <a:avLst/>
              <a:gdLst/>
              <a:ahLst/>
              <a:cxnLst/>
              <a:rect l="l" t="t" r="r" b="b"/>
              <a:pathLst>
                <a:path w="812800" h="549910">
                  <a:moveTo>
                    <a:pt x="570738" y="0"/>
                  </a:moveTo>
                  <a:lnTo>
                    <a:pt x="473963" y="338201"/>
                  </a:lnTo>
                  <a:lnTo>
                    <a:pt x="0" y="338201"/>
                  </a:lnTo>
                  <a:lnTo>
                    <a:pt x="0" y="549859"/>
                  </a:lnTo>
                  <a:lnTo>
                    <a:pt x="812545" y="549859"/>
                  </a:lnTo>
                  <a:lnTo>
                    <a:pt x="812545" y="338201"/>
                  </a:lnTo>
                  <a:lnTo>
                    <a:pt x="677163" y="338201"/>
                  </a:lnTo>
                  <a:lnTo>
                    <a:pt x="570738"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8" name="object 8"/>
            <p:cNvSpPr/>
            <p:nvPr/>
          </p:nvSpPr>
          <p:spPr>
            <a:xfrm>
              <a:off x="1794129" y="5060061"/>
              <a:ext cx="812800" cy="549910"/>
            </a:xfrm>
            <a:custGeom>
              <a:avLst/>
              <a:gdLst/>
              <a:ahLst/>
              <a:cxnLst/>
              <a:rect l="l" t="t" r="r" b="b"/>
              <a:pathLst>
                <a:path w="812800" h="549910">
                  <a:moveTo>
                    <a:pt x="0" y="338200"/>
                  </a:moveTo>
                  <a:lnTo>
                    <a:pt x="473963" y="338200"/>
                  </a:lnTo>
                  <a:lnTo>
                    <a:pt x="570738" y="0"/>
                  </a:lnTo>
                  <a:lnTo>
                    <a:pt x="677163" y="338200"/>
                  </a:lnTo>
                  <a:lnTo>
                    <a:pt x="812545" y="338200"/>
                  </a:lnTo>
                  <a:lnTo>
                    <a:pt x="812545" y="373506"/>
                  </a:lnTo>
                  <a:lnTo>
                    <a:pt x="812545" y="426338"/>
                  </a:lnTo>
                  <a:lnTo>
                    <a:pt x="812545" y="549859"/>
                  </a:lnTo>
                  <a:lnTo>
                    <a:pt x="677163" y="549859"/>
                  </a:lnTo>
                  <a:lnTo>
                    <a:pt x="473963" y="549859"/>
                  </a:lnTo>
                  <a:lnTo>
                    <a:pt x="0" y="549859"/>
                  </a:lnTo>
                  <a:lnTo>
                    <a:pt x="0" y="426338"/>
                  </a:lnTo>
                  <a:lnTo>
                    <a:pt x="0" y="373506"/>
                  </a:lnTo>
                  <a:lnTo>
                    <a:pt x="0" y="33820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grpSp>
        <p:nvGrpSpPr>
          <p:cNvPr id="9" name="object 9"/>
          <p:cNvGrpSpPr/>
          <p:nvPr/>
        </p:nvGrpSpPr>
        <p:grpSpPr>
          <a:xfrm>
            <a:off x="8655177" y="2828926"/>
            <a:ext cx="1937385" cy="1708785"/>
            <a:chOff x="9508235" y="2628900"/>
            <a:chExt cx="2583180" cy="2278380"/>
          </a:xfrm>
        </p:grpSpPr>
        <p:pic>
          <p:nvPicPr>
            <p:cNvPr id="10" name="object 10"/>
            <p:cNvPicPr/>
            <p:nvPr/>
          </p:nvPicPr>
          <p:blipFill>
            <a:blip r:embed="rId6" cstate="print"/>
            <a:stretch>
              <a:fillRect/>
            </a:stretch>
          </p:blipFill>
          <p:spPr>
            <a:xfrm>
              <a:off x="9508235" y="2628900"/>
              <a:ext cx="2583179" cy="2278380"/>
            </a:xfrm>
            <a:prstGeom prst="rect">
              <a:avLst/>
            </a:prstGeom>
          </p:spPr>
        </p:pic>
        <p:pic>
          <p:nvPicPr>
            <p:cNvPr id="11" name="object 11"/>
            <p:cNvPicPr/>
            <p:nvPr/>
          </p:nvPicPr>
          <p:blipFill>
            <a:blip r:embed="rId7" cstate="print"/>
            <a:stretch>
              <a:fillRect/>
            </a:stretch>
          </p:blipFill>
          <p:spPr>
            <a:xfrm>
              <a:off x="9992867" y="3185159"/>
              <a:ext cx="187451" cy="187451"/>
            </a:xfrm>
            <a:prstGeom prst="rect">
              <a:avLst/>
            </a:prstGeom>
          </p:spPr>
        </p:pic>
        <p:sp>
          <p:nvSpPr>
            <p:cNvPr id="12" name="object 12"/>
            <p:cNvSpPr/>
            <p:nvPr/>
          </p:nvSpPr>
          <p:spPr>
            <a:xfrm>
              <a:off x="9755123" y="2734055"/>
              <a:ext cx="891540" cy="449580"/>
            </a:xfrm>
            <a:custGeom>
              <a:avLst/>
              <a:gdLst/>
              <a:ahLst/>
              <a:cxnLst/>
              <a:rect l="l" t="t" r="r" b="b"/>
              <a:pathLst>
                <a:path w="891540" h="449580">
                  <a:moveTo>
                    <a:pt x="891540" y="0"/>
                  </a:moveTo>
                  <a:lnTo>
                    <a:pt x="0" y="0"/>
                  </a:lnTo>
                  <a:lnTo>
                    <a:pt x="0" y="175260"/>
                  </a:lnTo>
                  <a:lnTo>
                    <a:pt x="148590" y="175260"/>
                  </a:lnTo>
                  <a:lnTo>
                    <a:pt x="316102" y="449580"/>
                  </a:lnTo>
                  <a:lnTo>
                    <a:pt x="371475" y="175260"/>
                  </a:lnTo>
                  <a:lnTo>
                    <a:pt x="891540" y="175260"/>
                  </a:lnTo>
                  <a:lnTo>
                    <a:pt x="891540"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3" name="object 13"/>
            <p:cNvSpPr/>
            <p:nvPr/>
          </p:nvSpPr>
          <p:spPr>
            <a:xfrm>
              <a:off x="9755504" y="2734437"/>
              <a:ext cx="891540" cy="449580"/>
            </a:xfrm>
            <a:custGeom>
              <a:avLst/>
              <a:gdLst/>
              <a:ahLst/>
              <a:cxnLst/>
              <a:rect l="l" t="t" r="r" b="b"/>
              <a:pathLst>
                <a:path w="891540" h="449580">
                  <a:moveTo>
                    <a:pt x="0" y="0"/>
                  </a:moveTo>
                  <a:lnTo>
                    <a:pt x="148590" y="0"/>
                  </a:lnTo>
                  <a:lnTo>
                    <a:pt x="371475" y="0"/>
                  </a:lnTo>
                  <a:lnTo>
                    <a:pt x="891540" y="0"/>
                  </a:lnTo>
                  <a:lnTo>
                    <a:pt x="891540" y="102235"/>
                  </a:lnTo>
                  <a:lnTo>
                    <a:pt x="891540" y="146050"/>
                  </a:lnTo>
                  <a:lnTo>
                    <a:pt x="891540" y="175260"/>
                  </a:lnTo>
                  <a:lnTo>
                    <a:pt x="371475" y="175260"/>
                  </a:lnTo>
                  <a:lnTo>
                    <a:pt x="316102" y="449579"/>
                  </a:lnTo>
                  <a:lnTo>
                    <a:pt x="148590" y="175260"/>
                  </a:lnTo>
                  <a:lnTo>
                    <a:pt x="0" y="175260"/>
                  </a:lnTo>
                  <a:lnTo>
                    <a:pt x="0" y="146050"/>
                  </a:lnTo>
                  <a:lnTo>
                    <a:pt x="0" y="102235"/>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pic>
          <p:nvPicPr>
            <p:cNvPr id="14" name="object 14"/>
            <p:cNvPicPr/>
            <p:nvPr/>
          </p:nvPicPr>
          <p:blipFill>
            <a:blip r:embed="rId8" cstate="print"/>
            <a:stretch>
              <a:fillRect/>
            </a:stretch>
          </p:blipFill>
          <p:spPr>
            <a:xfrm>
              <a:off x="10482071" y="3496055"/>
              <a:ext cx="187451" cy="187452"/>
            </a:xfrm>
            <a:prstGeom prst="rect">
              <a:avLst/>
            </a:prstGeom>
          </p:spPr>
        </p:pic>
        <p:sp>
          <p:nvSpPr>
            <p:cNvPr id="15" name="object 15"/>
            <p:cNvSpPr/>
            <p:nvPr/>
          </p:nvSpPr>
          <p:spPr>
            <a:xfrm>
              <a:off x="10663427" y="3290316"/>
              <a:ext cx="812800" cy="275590"/>
            </a:xfrm>
            <a:custGeom>
              <a:avLst/>
              <a:gdLst/>
              <a:ahLst/>
              <a:cxnLst/>
              <a:rect l="l" t="t" r="r" b="b"/>
              <a:pathLst>
                <a:path w="812800" h="275589">
                  <a:moveTo>
                    <a:pt x="812546" y="0"/>
                  </a:moveTo>
                  <a:lnTo>
                    <a:pt x="0" y="0"/>
                  </a:lnTo>
                  <a:lnTo>
                    <a:pt x="0" y="212089"/>
                  </a:lnTo>
                  <a:lnTo>
                    <a:pt x="135381" y="212089"/>
                  </a:lnTo>
                  <a:lnTo>
                    <a:pt x="15367" y="275463"/>
                  </a:lnTo>
                  <a:lnTo>
                    <a:pt x="338581" y="212089"/>
                  </a:lnTo>
                  <a:lnTo>
                    <a:pt x="812546" y="212089"/>
                  </a:lnTo>
                  <a:lnTo>
                    <a:pt x="812546"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6" name="object 16"/>
            <p:cNvSpPr/>
            <p:nvPr/>
          </p:nvSpPr>
          <p:spPr>
            <a:xfrm>
              <a:off x="10663808" y="3290697"/>
              <a:ext cx="812800" cy="275590"/>
            </a:xfrm>
            <a:custGeom>
              <a:avLst/>
              <a:gdLst/>
              <a:ahLst/>
              <a:cxnLst/>
              <a:rect l="l" t="t" r="r" b="b"/>
              <a:pathLst>
                <a:path w="812800" h="275589">
                  <a:moveTo>
                    <a:pt x="0" y="0"/>
                  </a:moveTo>
                  <a:lnTo>
                    <a:pt x="135382" y="0"/>
                  </a:lnTo>
                  <a:lnTo>
                    <a:pt x="338582" y="0"/>
                  </a:lnTo>
                  <a:lnTo>
                    <a:pt x="812546" y="0"/>
                  </a:lnTo>
                  <a:lnTo>
                    <a:pt x="812546" y="123698"/>
                  </a:lnTo>
                  <a:lnTo>
                    <a:pt x="812546" y="176656"/>
                  </a:lnTo>
                  <a:lnTo>
                    <a:pt x="812546" y="212089"/>
                  </a:lnTo>
                  <a:lnTo>
                    <a:pt x="338582" y="212089"/>
                  </a:lnTo>
                  <a:lnTo>
                    <a:pt x="15367" y="275463"/>
                  </a:lnTo>
                  <a:lnTo>
                    <a:pt x="135382" y="212089"/>
                  </a:lnTo>
                  <a:lnTo>
                    <a:pt x="0" y="212089"/>
                  </a:lnTo>
                  <a:lnTo>
                    <a:pt x="0" y="176656"/>
                  </a:lnTo>
                  <a:lnTo>
                    <a:pt x="0" y="123698"/>
                  </a:lnTo>
                  <a:lnTo>
                    <a:pt x="0" y="0"/>
                  </a:lnTo>
                  <a:close/>
                </a:path>
              </a:pathLst>
            </a:custGeom>
            <a:ln w="12698">
              <a:solidFill>
                <a:srgbClr val="000000"/>
              </a:solidFill>
            </a:ln>
          </p:spPr>
          <p:txBody>
            <a:bodyPr wrap="square" lIns="0" tIns="0" rIns="0" bIns="0" rtlCol="0"/>
            <a:lstStyle/>
            <a:p>
              <a:pPr defTabSz="685800">
                <a:defRPr/>
              </a:pPr>
              <a:endParaRPr sz="1350" kern="0" dirty="0">
                <a:solidFill>
                  <a:sysClr val="windowText" lastClr="000000"/>
                </a:solidFill>
              </a:endParaRPr>
            </a:p>
          </p:txBody>
        </p:sp>
        <p:pic>
          <p:nvPicPr>
            <p:cNvPr id="17" name="object 17"/>
            <p:cNvPicPr/>
            <p:nvPr/>
          </p:nvPicPr>
          <p:blipFill>
            <a:blip r:embed="rId9" cstate="print"/>
            <a:stretch>
              <a:fillRect/>
            </a:stretch>
          </p:blipFill>
          <p:spPr>
            <a:xfrm>
              <a:off x="10619231" y="3739896"/>
              <a:ext cx="187451" cy="187451"/>
            </a:xfrm>
            <a:prstGeom prst="rect">
              <a:avLst/>
            </a:prstGeom>
          </p:spPr>
        </p:pic>
        <p:sp>
          <p:nvSpPr>
            <p:cNvPr id="18" name="object 18"/>
            <p:cNvSpPr/>
            <p:nvPr/>
          </p:nvSpPr>
          <p:spPr>
            <a:xfrm>
              <a:off x="10805921" y="3561588"/>
              <a:ext cx="641350" cy="234315"/>
            </a:xfrm>
            <a:custGeom>
              <a:avLst/>
              <a:gdLst/>
              <a:ahLst/>
              <a:cxnLst/>
              <a:rect l="l" t="t" r="r" b="b"/>
              <a:pathLst>
                <a:path w="641350" h="234314">
                  <a:moveTo>
                    <a:pt x="640969" y="0"/>
                  </a:moveTo>
                  <a:lnTo>
                    <a:pt x="31242" y="0"/>
                  </a:lnTo>
                  <a:lnTo>
                    <a:pt x="31242" y="193294"/>
                  </a:lnTo>
                  <a:lnTo>
                    <a:pt x="132842" y="193294"/>
                  </a:lnTo>
                  <a:lnTo>
                    <a:pt x="0" y="234187"/>
                  </a:lnTo>
                  <a:lnTo>
                    <a:pt x="285242" y="193294"/>
                  </a:lnTo>
                  <a:lnTo>
                    <a:pt x="640969" y="193294"/>
                  </a:lnTo>
                  <a:lnTo>
                    <a:pt x="640969"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9" name="object 19"/>
            <p:cNvSpPr/>
            <p:nvPr/>
          </p:nvSpPr>
          <p:spPr>
            <a:xfrm>
              <a:off x="10806302" y="3561969"/>
              <a:ext cx="641350" cy="234315"/>
            </a:xfrm>
            <a:custGeom>
              <a:avLst/>
              <a:gdLst/>
              <a:ahLst/>
              <a:cxnLst/>
              <a:rect l="l" t="t" r="r" b="b"/>
              <a:pathLst>
                <a:path w="641350" h="234314">
                  <a:moveTo>
                    <a:pt x="31242" y="0"/>
                  </a:moveTo>
                  <a:lnTo>
                    <a:pt x="132842" y="0"/>
                  </a:lnTo>
                  <a:lnTo>
                    <a:pt x="285242" y="0"/>
                  </a:lnTo>
                  <a:lnTo>
                    <a:pt x="640969" y="0"/>
                  </a:lnTo>
                  <a:lnTo>
                    <a:pt x="640969" y="112775"/>
                  </a:lnTo>
                  <a:lnTo>
                    <a:pt x="640969" y="161162"/>
                  </a:lnTo>
                  <a:lnTo>
                    <a:pt x="640969" y="193293"/>
                  </a:lnTo>
                  <a:lnTo>
                    <a:pt x="285242" y="193293"/>
                  </a:lnTo>
                  <a:lnTo>
                    <a:pt x="0" y="234187"/>
                  </a:lnTo>
                  <a:lnTo>
                    <a:pt x="132842" y="193293"/>
                  </a:lnTo>
                  <a:lnTo>
                    <a:pt x="31242" y="193293"/>
                  </a:lnTo>
                  <a:lnTo>
                    <a:pt x="31242" y="161162"/>
                  </a:lnTo>
                  <a:lnTo>
                    <a:pt x="31242" y="112775"/>
                  </a:lnTo>
                  <a:lnTo>
                    <a:pt x="31242"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pic>
          <p:nvPicPr>
            <p:cNvPr id="20" name="object 20"/>
            <p:cNvPicPr/>
            <p:nvPr/>
          </p:nvPicPr>
          <p:blipFill>
            <a:blip r:embed="rId10" cstate="print"/>
            <a:stretch>
              <a:fillRect/>
            </a:stretch>
          </p:blipFill>
          <p:spPr>
            <a:xfrm>
              <a:off x="10445495" y="3320795"/>
              <a:ext cx="187451" cy="187451"/>
            </a:xfrm>
            <a:prstGeom prst="rect">
              <a:avLst/>
            </a:prstGeom>
          </p:spPr>
        </p:pic>
        <p:sp>
          <p:nvSpPr>
            <p:cNvPr id="21" name="object 21"/>
            <p:cNvSpPr/>
            <p:nvPr/>
          </p:nvSpPr>
          <p:spPr>
            <a:xfrm>
              <a:off x="10431779" y="2987040"/>
              <a:ext cx="1043940" cy="330200"/>
            </a:xfrm>
            <a:custGeom>
              <a:avLst/>
              <a:gdLst/>
              <a:ahLst/>
              <a:cxnLst/>
              <a:rect l="l" t="t" r="r" b="b"/>
              <a:pathLst>
                <a:path w="1043940" h="330200">
                  <a:moveTo>
                    <a:pt x="1043940" y="0"/>
                  </a:moveTo>
                  <a:lnTo>
                    <a:pt x="0" y="0"/>
                  </a:lnTo>
                  <a:lnTo>
                    <a:pt x="0" y="175133"/>
                  </a:lnTo>
                  <a:lnTo>
                    <a:pt x="173990" y="175133"/>
                  </a:lnTo>
                  <a:lnTo>
                    <a:pt x="122300" y="329819"/>
                  </a:lnTo>
                  <a:lnTo>
                    <a:pt x="434975" y="175133"/>
                  </a:lnTo>
                  <a:lnTo>
                    <a:pt x="1043940" y="175133"/>
                  </a:lnTo>
                  <a:lnTo>
                    <a:pt x="1043940"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22" name="object 22"/>
            <p:cNvSpPr/>
            <p:nvPr/>
          </p:nvSpPr>
          <p:spPr>
            <a:xfrm>
              <a:off x="10432160" y="2987420"/>
              <a:ext cx="1043940" cy="330200"/>
            </a:xfrm>
            <a:custGeom>
              <a:avLst/>
              <a:gdLst/>
              <a:ahLst/>
              <a:cxnLst/>
              <a:rect l="l" t="t" r="r" b="b"/>
              <a:pathLst>
                <a:path w="1043940" h="330200">
                  <a:moveTo>
                    <a:pt x="0" y="0"/>
                  </a:moveTo>
                  <a:lnTo>
                    <a:pt x="173990" y="0"/>
                  </a:lnTo>
                  <a:lnTo>
                    <a:pt x="434975" y="0"/>
                  </a:lnTo>
                  <a:lnTo>
                    <a:pt x="1043940" y="0"/>
                  </a:lnTo>
                  <a:lnTo>
                    <a:pt x="1043940" y="102107"/>
                  </a:lnTo>
                  <a:lnTo>
                    <a:pt x="1043940" y="145923"/>
                  </a:lnTo>
                  <a:lnTo>
                    <a:pt x="1043940" y="175132"/>
                  </a:lnTo>
                  <a:lnTo>
                    <a:pt x="434975" y="175132"/>
                  </a:lnTo>
                  <a:lnTo>
                    <a:pt x="122300" y="329818"/>
                  </a:lnTo>
                  <a:lnTo>
                    <a:pt x="173990" y="175132"/>
                  </a:lnTo>
                  <a:lnTo>
                    <a:pt x="0" y="175132"/>
                  </a:lnTo>
                  <a:lnTo>
                    <a:pt x="0" y="145923"/>
                  </a:lnTo>
                  <a:lnTo>
                    <a:pt x="0" y="102107"/>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23" name="object 23"/>
          <p:cNvSpPr txBox="1"/>
          <p:nvPr/>
        </p:nvSpPr>
        <p:spPr>
          <a:xfrm>
            <a:off x="2930081" y="4913375"/>
            <a:ext cx="481489"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Elmendorf</a:t>
            </a:r>
            <a:endParaRPr sz="750" kern="0" dirty="0">
              <a:solidFill>
                <a:sysClr val="windowText" lastClr="000000"/>
              </a:solidFill>
              <a:latin typeface="Arial"/>
              <a:cs typeface="Arial"/>
            </a:endParaRPr>
          </a:p>
        </p:txBody>
      </p:sp>
      <p:grpSp>
        <p:nvGrpSpPr>
          <p:cNvPr id="24" name="object 24"/>
          <p:cNvGrpSpPr/>
          <p:nvPr/>
        </p:nvGrpSpPr>
        <p:grpSpPr>
          <a:xfrm>
            <a:off x="2808828" y="3991451"/>
            <a:ext cx="619125" cy="488156"/>
            <a:chOff x="1713102" y="4178934"/>
            <a:chExt cx="825500" cy="650875"/>
          </a:xfrm>
        </p:grpSpPr>
        <p:pic>
          <p:nvPicPr>
            <p:cNvPr id="25" name="object 25"/>
            <p:cNvPicPr/>
            <p:nvPr/>
          </p:nvPicPr>
          <p:blipFill>
            <a:blip r:embed="rId11" cstate="print"/>
            <a:stretch>
              <a:fillRect/>
            </a:stretch>
          </p:blipFill>
          <p:spPr>
            <a:xfrm>
              <a:off x="2293619" y="4640579"/>
              <a:ext cx="187451" cy="188975"/>
            </a:xfrm>
            <a:prstGeom prst="rect">
              <a:avLst/>
            </a:prstGeom>
          </p:spPr>
        </p:pic>
        <p:sp>
          <p:nvSpPr>
            <p:cNvPr id="26" name="object 26"/>
            <p:cNvSpPr/>
            <p:nvPr/>
          </p:nvSpPr>
          <p:spPr>
            <a:xfrm>
              <a:off x="1719071" y="4184903"/>
              <a:ext cx="812800" cy="471170"/>
            </a:xfrm>
            <a:custGeom>
              <a:avLst/>
              <a:gdLst/>
              <a:ahLst/>
              <a:cxnLst/>
              <a:rect l="l" t="t" r="r" b="b"/>
              <a:pathLst>
                <a:path w="812800" h="471170">
                  <a:moveTo>
                    <a:pt x="812545" y="0"/>
                  </a:moveTo>
                  <a:lnTo>
                    <a:pt x="0" y="0"/>
                  </a:lnTo>
                  <a:lnTo>
                    <a:pt x="0" y="211709"/>
                  </a:lnTo>
                  <a:lnTo>
                    <a:pt x="473963" y="211709"/>
                  </a:lnTo>
                  <a:lnTo>
                    <a:pt x="647572" y="470916"/>
                  </a:lnTo>
                  <a:lnTo>
                    <a:pt x="677163" y="211709"/>
                  </a:lnTo>
                  <a:lnTo>
                    <a:pt x="812545" y="211709"/>
                  </a:lnTo>
                  <a:lnTo>
                    <a:pt x="812545"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27" name="object 27"/>
            <p:cNvSpPr/>
            <p:nvPr/>
          </p:nvSpPr>
          <p:spPr>
            <a:xfrm>
              <a:off x="1719452" y="4185284"/>
              <a:ext cx="812800" cy="471170"/>
            </a:xfrm>
            <a:custGeom>
              <a:avLst/>
              <a:gdLst/>
              <a:ahLst/>
              <a:cxnLst/>
              <a:rect l="l" t="t" r="r" b="b"/>
              <a:pathLst>
                <a:path w="812800" h="471170">
                  <a:moveTo>
                    <a:pt x="0" y="0"/>
                  </a:moveTo>
                  <a:lnTo>
                    <a:pt x="473964" y="0"/>
                  </a:lnTo>
                  <a:lnTo>
                    <a:pt x="677164" y="0"/>
                  </a:lnTo>
                  <a:lnTo>
                    <a:pt x="812546" y="0"/>
                  </a:lnTo>
                  <a:lnTo>
                    <a:pt x="812546" y="123443"/>
                  </a:lnTo>
                  <a:lnTo>
                    <a:pt x="812546" y="176402"/>
                  </a:lnTo>
                  <a:lnTo>
                    <a:pt x="812546" y="211708"/>
                  </a:lnTo>
                  <a:lnTo>
                    <a:pt x="677164" y="211708"/>
                  </a:lnTo>
                  <a:lnTo>
                    <a:pt x="647573" y="470915"/>
                  </a:lnTo>
                  <a:lnTo>
                    <a:pt x="473964" y="211708"/>
                  </a:lnTo>
                  <a:lnTo>
                    <a:pt x="0" y="211708"/>
                  </a:lnTo>
                  <a:lnTo>
                    <a:pt x="0" y="176402"/>
                  </a:lnTo>
                  <a:lnTo>
                    <a:pt x="0" y="123443"/>
                  </a:lnTo>
                  <a:lnTo>
                    <a:pt x="0" y="0"/>
                  </a:lnTo>
                  <a:close/>
                </a:path>
              </a:pathLst>
            </a:custGeom>
            <a:ln w="12699">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28" name="object 28"/>
          <p:cNvSpPr txBox="1"/>
          <p:nvPr/>
        </p:nvSpPr>
        <p:spPr>
          <a:xfrm>
            <a:off x="2940559" y="4003358"/>
            <a:ext cx="351473"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Eielson</a:t>
            </a:r>
            <a:endParaRPr sz="750" kern="0" dirty="0">
              <a:solidFill>
                <a:sysClr val="windowText" lastClr="000000"/>
              </a:solidFill>
              <a:latin typeface="Arial"/>
              <a:cs typeface="Arial"/>
            </a:endParaRPr>
          </a:p>
        </p:txBody>
      </p:sp>
      <p:grpSp>
        <p:nvGrpSpPr>
          <p:cNvPr id="29" name="object 29"/>
          <p:cNvGrpSpPr/>
          <p:nvPr/>
        </p:nvGrpSpPr>
        <p:grpSpPr>
          <a:xfrm>
            <a:off x="2999708" y="2091785"/>
            <a:ext cx="834390" cy="319088"/>
            <a:chOff x="1967610" y="1646047"/>
            <a:chExt cx="1112520" cy="425450"/>
          </a:xfrm>
        </p:grpSpPr>
        <p:pic>
          <p:nvPicPr>
            <p:cNvPr id="30" name="object 30"/>
            <p:cNvPicPr/>
            <p:nvPr/>
          </p:nvPicPr>
          <p:blipFill>
            <a:blip r:embed="rId12" cstate="print"/>
            <a:stretch>
              <a:fillRect/>
            </a:stretch>
          </p:blipFill>
          <p:spPr>
            <a:xfrm>
              <a:off x="2891027" y="1883663"/>
              <a:ext cx="188975" cy="187451"/>
            </a:xfrm>
            <a:prstGeom prst="rect">
              <a:avLst/>
            </a:prstGeom>
          </p:spPr>
        </p:pic>
        <p:sp>
          <p:nvSpPr>
            <p:cNvPr id="31" name="object 31"/>
            <p:cNvSpPr/>
            <p:nvPr/>
          </p:nvSpPr>
          <p:spPr>
            <a:xfrm>
              <a:off x="1973579" y="1652016"/>
              <a:ext cx="895350" cy="320675"/>
            </a:xfrm>
            <a:custGeom>
              <a:avLst/>
              <a:gdLst/>
              <a:ahLst/>
              <a:cxnLst/>
              <a:rect l="l" t="t" r="r" b="b"/>
              <a:pathLst>
                <a:path w="895350" h="320675">
                  <a:moveTo>
                    <a:pt x="812292" y="0"/>
                  </a:moveTo>
                  <a:lnTo>
                    <a:pt x="0" y="0"/>
                  </a:lnTo>
                  <a:lnTo>
                    <a:pt x="0" y="213487"/>
                  </a:lnTo>
                  <a:lnTo>
                    <a:pt x="473837" y="213487"/>
                  </a:lnTo>
                  <a:lnTo>
                    <a:pt x="895095" y="320167"/>
                  </a:lnTo>
                  <a:lnTo>
                    <a:pt x="676909" y="213487"/>
                  </a:lnTo>
                  <a:lnTo>
                    <a:pt x="812292" y="213487"/>
                  </a:lnTo>
                  <a:lnTo>
                    <a:pt x="812292"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32" name="object 32"/>
            <p:cNvSpPr/>
            <p:nvPr/>
          </p:nvSpPr>
          <p:spPr>
            <a:xfrm>
              <a:off x="1973960" y="1652397"/>
              <a:ext cx="895350" cy="320675"/>
            </a:xfrm>
            <a:custGeom>
              <a:avLst/>
              <a:gdLst/>
              <a:ahLst/>
              <a:cxnLst/>
              <a:rect l="l" t="t" r="r" b="b"/>
              <a:pathLst>
                <a:path w="895350" h="320675">
                  <a:moveTo>
                    <a:pt x="0" y="0"/>
                  </a:moveTo>
                  <a:lnTo>
                    <a:pt x="473837" y="0"/>
                  </a:lnTo>
                  <a:lnTo>
                    <a:pt x="676909" y="0"/>
                  </a:lnTo>
                  <a:lnTo>
                    <a:pt x="812291" y="0"/>
                  </a:lnTo>
                  <a:lnTo>
                    <a:pt x="812291" y="124460"/>
                  </a:lnTo>
                  <a:lnTo>
                    <a:pt x="812291" y="177926"/>
                  </a:lnTo>
                  <a:lnTo>
                    <a:pt x="812291" y="213487"/>
                  </a:lnTo>
                  <a:lnTo>
                    <a:pt x="676909" y="213487"/>
                  </a:lnTo>
                  <a:lnTo>
                    <a:pt x="895095" y="320166"/>
                  </a:lnTo>
                  <a:lnTo>
                    <a:pt x="473837" y="213487"/>
                  </a:lnTo>
                  <a:lnTo>
                    <a:pt x="0" y="213487"/>
                  </a:lnTo>
                  <a:lnTo>
                    <a:pt x="0" y="177926"/>
                  </a:lnTo>
                  <a:lnTo>
                    <a:pt x="0" y="124460"/>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33" name="object 33"/>
          <p:cNvSpPr txBox="1"/>
          <p:nvPr/>
        </p:nvSpPr>
        <p:spPr>
          <a:xfrm>
            <a:off x="3092387" y="2104073"/>
            <a:ext cx="426244"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McChord</a:t>
            </a:r>
            <a:endParaRPr sz="750" kern="0" dirty="0">
              <a:solidFill>
                <a:sysClr val="windowText" lastClr="000000"/>
              </a:solidFill>
              <a:latin typeface="Arial"/>
              <a:cs typeface="Arial"/>
            </a:endParaRPr>
          </a:p>
        </p:txBody>
      </p:sp>
      <p:grpSp>
        <p:nvGrpSpPr>
          <p:cNvPr id="34" name="object 34"/>
          <p:cNvGrpSpPr/>
          <p:nvPr/>
        </p:nvGrpSpPr>
        <p:grpSpPr>
          <a:xfrm>
            <a:off x="3692367" y="1878045"/>
            <a:ext cx="620077" cy="470059"/>
            <a:chOff x="2891154" y="1361058"/>
            <a:chExt cx="826769" cy="626745"/>
          </a:xfrm>
        </p:grpSpPr>
        <p:pic>
          <p:nvPicPr>
            <p:cNvPr id="35" name="object 35"/>
            <p:cNvPicPr/>
            <p:nvPr/>
          </p:nvPicPr>
          <p:blipFill>
            <a:blip r:embed="rId7" cstate="print"/>
            <a:stretch>
              <a:fillRect/>
            </a:stretch>
          </p:blipFill>
          <p:spPr>
            <a:xfrm>
              <a:off x="3421379" y="1799843"/>
              <a:ext cx="187451" cy="187451"/>
            </a:xfrm>
            <a:prstGeom prst="rect">
              <a:avLst/>
            </a:prstGeom>
          </p:spPr>
        </p:pic>
        <p:sp>
          <p:nvSpPr>
            <p:cNvPr id="36" name="object 36"/>
            <p:cNvSpPr/>
            <p:nvPr/>
          </p:nvSpPr>
          <p:spPr>
            <a:xfrm>
              <a:off x="2897123" y="1367027"/>
              <a:ext cx="814069" cy="414655"/>
            </a:xfrm>
            <a:custGeom>
              <a:avLst/>
              <a:gdLst/>
              <a:ahLst/>
              <a:cxnLst/>
              <a:rect l="l" t="t" r="r" b="b"/>
              <a:pathLst>
                <a:path w="814070" h="414655">
                  <a:moveTo>
                    <a:pt x="813562" y="0"/>
                  </a:moveTo>
                  <a:lnTo>
                    <a:pt x="0" y="0"/>
                  </a:lnTo>
                  <a:lnTo>
                    <a:pt x="0" y="213233"/>
                  </a:lnTo>
                  <a:lnTo>
                    <a:pt x="474599" y="213233"/>
                  </a:lnTo>
                  <a:lnTo>
                    <a:pt x="614172" y="414274"/>
                  </a:lnTo>
                  <a:lnTo>
                    <a:pt x="677926" y="213233"/>
                  </a:lnTo>
                  <a:lnTo>
                    <a:pt x="813562" y="213233"/>
                  </a:lnTo>
                  <a:lnTo>
                    <a:pt x="813562"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37" name="object 37"/>
            <p:cNvSpPr/>
            <p:nvPr/>
          </p:nvSpPr>
          <p:spPr>
            <a:xfrm>
              <a:off x="2897504" y="1367408"/>
              <a:ext cx="814069" cy="414655"/>
            </a:xfrm>
            <a:custGeom>
              <a:avLst/>
              <a:gdLst/>
              <a:ahLst/>
              <a:cxnLst/>
              <a:rect l="l" t="t" r="r" b="b"/>
              <a:pathLst>
                <a:path w="814070" h="414655">
                  <a:moveTo>
                    <a:pt x="0" y="0"/>
                  </a:moveTo>
                  <a:lnTo>
                    <a:pt x="474598" y="0"/>
                  </a:lnTo>
                  <a:lnTo>
                    <a:pt x="677925" y="0"/>
                  </a:lnTo>
                  <a:lnTo>
                    <a:pt x="813561" y="0"/>
                  </a:lnTo>
                  <a:lnTo>
                    <a:pt x="813561" y="124460"/>
                  </a:lnTo>
                  <a:lnTo>
                    <a:pt x="813561" y="177800"/>
                  </a:lnTo>
                  <a:lnTo>
                    <a:pt x="813561" y="213232"/>
                  </a:lnTo>
                  <a:lnTo>
                    <a:pt x="677925" y="213232"/>
                  </a:lnTo>
                  <a:lnTo>
                    <a:pt x="614171" y="414274"/>
                  </a:lnTo>
                  <a:lnTo>
                    <a:pt x="474598" y="213232"/>
                  </a:lnTo>
                  <a:lnTo>
                    <a:pt x="0" y="213232"/>
                  </a:lnTo>
                  <a:lnTo>
                    <a:pt x="0" y="177800"/>
                  </a:lnTo>
                  <a:lnTo>
                    <a:pt x="0" y="124460"/>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38" name="object 38"/>
          <p:cNvSpPr txBox="1"/>
          <p:nvPr/>
        </p:nvSpPr>
        <p:spPr>
          <a:xfrm>
            <a:off x="3794950" y="1890140"/>
            <a:ext cx="407194"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Fairchild</a:t>
            </a:r>
            <a:endParaRPr sz="750" kern="0" dirty="0">
              <a:solidFill>
                <a:sysClr val="windowText" lastClr="000000"/>
              </a:solidFill>
              <a:latin typeface="Arial"/>
              <a:cs typeface="Arial"/>
            </a:endParaRPr>
          </a:p>
        </p:txBody>
      </p:sp>
      <p:grpSp>
        <p:nvGrpSpPr>
          <p:cNvPr id="39" name="object 39"/>
          <p:cNvGrpSpPr/>
          <p:nvPr/>
        </p:nvGrpSpPr>
        <p:grpSpPr>
          <a:xfrm>
            <a:off x="3066003" y="3091816"/>
            <a:ext cx="687229" cy="207169"/>
            <a:chOff x="2056002" y="2979420"/>
            <a:chExt cx="916305" cy="276225"/>
          </a:xfrm>
        </p:grpSpPr>
        <p:pic>
          <p:nvPicPr>
            <p:cNvPr id="40" name="object 40"/>
            <p:cNvPicPr/>
            <p:nvPr/>
          </p:nvPicPr>
          <p:blipFill>
            <a:blip r:embed="rId8" cstate="print"/>
            <a:stretch>
              <a:fillRect/>
            </a:stretch>
          </p:blipFill>
          <p:spPr>
            <a:xfrm>
              <a:off x="2784347" y="2979420"/>
              <a:ext cx="187451" cy="187451"/>
            </a:xfrm>
            <a:prstGeom prst="rect">
              <a:avLst/>
            </a:prstGeom>
          </p:spPr>
        </p:pic>
        <p:sp>
          <p:nvSpPr>
            <p:cNvPr id="41" name="object 41"/>
            <p:cNvSpPr/>
            <p:nvPr/>
          </p:nvSpPr>
          <p:spPr>
            <a:xfrm>
              <a:off x="2061971" y="3037332"/>
              <a:ext cx="668655" cy="212090"/>
            </a:xfrm>
            <a:custGeom>
              <a:avLst/>
              <a:gdLst/>
              <a:ahLst/>
              <a:cxnLst/>
              <a:rect l="l" t="t" r="r" b="b"/>
              <a:pathLst>
                <a:path w="668655" h="212089">
                  <a:moveTo>
                    <a:pt x="544321" y="0"/>
                  </a:moveTo>
                  <a:lnTo>
                    <a:pt x="0" y="0"/>
                  </a:lnTo>
                  <a:lnTo>
                    <a:pt x="0" y="211581"/>
                  </a:lnTo>
                  <a:lnTo>
                    <a:pt x="544321" y="211581"/>
                  </a:lnTo>
                  <a:lnTo>
                    <a:pt x="544321" y="88137"/>
                  </a:lnTo>
                  <a:lnTo>
                    <a:pt x="668527" y="53466"/>
                  </a:lnTo>
                  <a:lnTo>
                    <a:pt x="544321" y="35305"/>
                  </a:lnTo>
                  <a:lnTo>
                    <a:pt x="544321"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42" name="object 42"/>
            <p:cNvSpPr/>
            <p:nvPr/>
          </p:nvSpPr>
          <p:spPr>
            <a:xfrm>
              <a:off x="2062352" y="3037713"/>
              <a:ext cx="668655" cy="212090"/>
            </a:xfrm>
            <a:custGeom>
              <a:avLst/>
              <a:gdLst/>
              <a:ahLst/>
              <a:cxnLst/>
              <a:rect l="l" t="t" r="r" b="b"/>
              <a:pathLst>
                <a:path w="668655" h="212089">
                  <a:moveTo>
                    <a:pt x="0" y="0"/>
                  </a:moveTo>
                  <a:lnTo>
                    <a:pt x="317500" y="0"/>
                  </a:lnTo>
                  <a:lnTo>
                    <a:pt x="453644" y="0"/>
                  </a:lnTo>
                  <a:lnTo>
                    <a:pt x="544322" y="0"/>
                  </a:lnTo>
                  <a:lnTo>
                    <a:pt x="544322" y="35306"/>
                  </a:lnTo>
                  <a:lnTo>
                    <a:pt x="668528" y="53466"/>
                  </a:lnTo>
                  <a:lnTo>
                    <a:pt x="544322" y="88137"/>
                  </a:lnTo>
                  <a:lnTo>
                    <a:pt x="544322" y="211582"/>
                  </a:lnTo>
                  <a:lnTo>
                    <a:pt x="453644" y="211582"/>
                  </a:lnTo>
                  <a:lnTo>
                    <a:pt x="317500" y="211582"/>
                  </a:lnTo>
                  <a:lnTo>
                    <a:pt x="0" y="211582"/>
                  </a:lnTo>
                  <a:lnTo>
                    <a:pt x="0" y="88137"/>
                  </a:lnTo>
                  <a:lnTo>
                    <a:pt x="0" y="35306"/>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43" name="object 43"/>
          <p:cNvSpPr txBox="1"/>
          <p:nvPr/>
        </p:nvSpPr>
        <p:spPr>
          <a:xfrm>
            <a:off x="3070765" y="3135536"/>
            <a:ext cx="408146" cy="131767"/>
          </a:xfrm>
          <a:prstGeom prst="rect">
            <a:avLst/>
          </a:prstGeom>
          <a:ln w="12954">
            <a:solidFill>
              <a:srgbClr val="000000"/>
            </a:solidFill>
          </a:ln>
        </p:spPr>
        <p:txBody>
          <a:bodyPr vert="horz" wrap="square" lIns="0" tIns="16193" rIns="0" bIns="0" rtlCol="0">
            <a:spAutoFit/>
          </a:bodyPr>
          <a:lstStyle/>
          <a:p>
            <a:pPr marL="76200" defTabSz="685800">
              <a:spcBef>
                <a:spcPts val="127"/>
              </a:spcBef>
              <a:defRPr/>
            </a:pPr>
            <a:r>
              <a:rPr sz="750" kern="0" spc="-8" dirty="0">
                <a:solidFill>
                  <a:srgbClr val="FFFFFF"/>
                </a:solidFill>
                <a:latin typeface="Arial"/>
                <a:cs typeface="Arial"/>
              </a:rPr>
              <a:t>Beale</a:t>
            </a:r>
            <a:endParaRPr sz="750" kern="0" dirty="0">
              <a:solidFill>
                <a:sysClr val="windowText" lastClr="000000"/>
              </a:solidFill>
              <a:latin typeface="Arial"/>
              <a:cs typeface="Arial"/>
            </a:endParaRPr>
          </a:p>
        </p:txBody>
      </p:sp>
      <p:grpSp>
        <p:nvGrpSpPr>
          <p:cNvPr id="44" name="object 44"/>
          <p:cNvGrpSpPr/>
          <p:nvPr/>
        </p:nvGrpSpPr>
        <p:grpSpPr>
          <a:xfrm>
            <a:off x="2801970" y="3260980"/>
            <a:ext cx="851535" cy="351473"/>
            <a:chOff x="1703958" y="3204972"/>
            <a:chExt cx="1135380" cy="468630"/>
          </a:xfrm>
        </p:grpSpPr>
        <p:pic>
          <p:nvPicPr>
            <p:cNvPr id="45" name="object 45"/>
            <p:cNvPicPr/>
            <p:nvPr/>
          </p:nvPicPr>
          <p:blipFill>
            <a:blip r:embed="rId8" cstate="print"/>
            <a:stretch>
              <a:fillRect/>
            </a:stretch>
          </p:blipFill>
          <p:spPr>
            <a:xfrm>
              <a:off x="2651759" y="3204972"/>
              <a:ext cx="187451" cy="187451"/>
            </a:xfrm>
            <a:prstGeom prst="rect">
              <a:avLst/>
            </a:prstGeom>
          </p:spPr>
        </p:pic>
        <p:sp>
          <p:nvSpPr>
            <p:cNvPr id="46" name="object 46"/>
            <p:cNvSpPr/>
            <p:nvPr/>
          </p:nvSpPr>
          <p:spPr>
            <a:xfrm>
              <a:off x="1709927" y="3357372"/>
              <a:ext cx="944880" cy="309245"/>
            </a:xfrm>
            <a:custGeom>
              <a:avLst/>
              <a:gdLst/>
              <a:ahLst/>
              <a:cxnLst/>
              <a:rect l="l" t="t" r="r" b="b"/>
              <a:pathLst>
                <a:path w="944880" h="309245">
                  <a:moveTo>
                    <a:pt x="944753" y="0"/>
                  </a:moveTo>
                  <a:lnTo>
                    <a:pt x="473837" y="97662"/>
                  </a:lnTo>
                  <a:lnTo>
                    <a:pt x="0" y="97662"/>
                  </a:lnTo>
                  <a:lnTo>
                    <a:pt x="0" y="309244"/>
                  </a:lnTo>
                  <a:lnTo>
                    <a:pt x="812292" y="309244"/>
                  </a:lnTo>
                  <a:lnTo>
                    <a:pt x="812292" y="97662"/>
                  </a:lnTo>
                  <a:lnTo>
                    <a:pt x="676910" y="97662"/>
                  </a:lnTo>
                  <a:lnTo>
                    <a:pt x="944753"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47" name="object 47"/>
            <p:cNvSpPr/>
            <p:nvPr/>
          </p:nvSpPr>
          <p:spPr>
            <a:xfrm>
              <a:off x="1710308" y="3357753"/>
              <a:ext cx="944880" cy="309245"/>
            </a:xfrm>
            <a:custGeom>
              <a:avLst/>
              <a:gdLst/>
              <a:ahLst/>
              <a:cxnLst/>
              <a:rect l="l" t="t" r="r" b="b"/>
              <a:pathLst>
                <a:path w="944880" h="309245">
                  <a:moveTo>
                    <a:pt x="0" y="97662"/>
                  </a:moveTo>
                  <a:lnTo>
                    <a:pt x="473837" y="97662"/>
                  </a:lnTo>
                  <a:lnTo>
                    <a:pt x="944753" y="0"/>
                  </a:lnTo>
                  <a:lnTo>
                    <a:pt x="676910" y="97662"/>
                  </a:lnTo>
                  <a:lnTo>
                    <a:pt x="812292" y="97662"/>
                  </a:lnTo>
                  <a:lnTo>
                    <a:pt x="812292" y="132969"/>
                  </a:lnTo>
                  <a:lnTo>
                    <a:pt x="812292" y="185800"/>
                  </a:lnTo>
                  <a:lnTo>
                    <a:pt x="812292" y="309245"/>
                  </a:lnTo>
                  <a:lnTo>
                    <a:pt x="676910" y="309245"/>
                  </a:lnTo>
                  <a:lnTo>
                    <a:pt x="473837" y="309245"/>
                  </a:lnTo>
                  <a:lnTo>
                    <a:pt x="0" y="309245"/>
                  </a:lnTo>
                  <a:lnTo>
                    <a:pt x="0" y="185800"/>
                  </a:lnTo>
                  <a:lnTo>
                    <a:pt x="0" y="132969"/>
                  </a:lnTo>
                  <a:lnTo>
                    <a:pt x="0" y="97662"/>
                  </a:lnTo>
                  <a:close/>
                </a:path>
              </a:pathLst>
            </a:custGeom>
            <a:ln w="12698">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48" name="object 48"/>
          <p:cNvSpPr txBox="1"/>
          <p:nvPr/>
        </p:nvSpPr>
        <p:spPr>
          <a:xfrm>
            <a:off x="2960942" y="3455670"/>
            <a:ext cx="293370"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Travis</a:t>
            </a:r>
            <a:endParaRPr sz="750" kern="0" dirty="0">
              <a:solidFill>
                <a:sysClr val="windowText" lastClr="000000"/>
              </a:solidFill>
              <a:latin typeface="Arial"/>
              <a:cs typeface="Arial"/>
            </a:endParaRPr>
          </a:p>
        </p:txBody>
      </p:sp>
      <p:grpSp>
        <p:nvGrpSpPr>
          <p:cNvPr id="49" name="object 49"/>
          <p:cNvGrpSpPr/>
          <p:nvPr/>
        </p:nvGrpSpPr>
        <p:grpSpPr>
          <a:xfrm>
            <a:off x="5721096" y="2137505"/>
            <a:ext cx="872014" cy="456248"/>
            <a:chOff x="5596128" y="1707007"/>
            <a:chExt cx="1162685" cy="608330"/>
          </a:xfrm>
        </p:grpSpPr>
        <p:pic>
          <p:nvPicPr>
            <p:cNvPr id="50" name="object 50"/>
            <p:cNvPicPr/>
            <p:nvPr/>
          </p:nvPicPr>
          <p:blipFill>
            <a:blip r:embed="rId8" cstate="print"/>
            <a:stretch>
              <a:fillRect/>
            </a:stretch>
          </p:blipFill>
          <p:spPr>
            <a:xfrm>
              <a:off x="5596128" y="2127504"/>
              <a:ext cx="187451" cy="187451"/>
            </a:xfrm>
            <a:prstGeom prst="rect">
              <a:avLst/>
            </a:prstGeom>
          </p:spPr>
        </p:pic>
        <p:sp>
          <p:nvSpPr>
            <p:cNvPr id="51" name="object 51"/>
            <p:cNvSpPr/>
            <p:nvPr/>
          </p:nvSpPr>
          <p:spPr>
            <a:xfrm>
              <a:off x="5753862" y="1712976"/>
              <a:ext cx="998219" cy="427355"/>
            </a:xfrm>
            <a:custGeom>
              <a:avLst/>
              <a:gdLst/>
              <a:ahLst/>
              <a:cxnLst/>
              <a:rect l="l" t="t" r="r" b="b"/>
              <a:pathLst>
                <a:path w="998220" h="427355">
                  <a:moveTo>
                    <a:pt x="997712" y="0"/>
                  </a:moveTo>
                  <a:lnTo>
                    <a:pt x="47751" y="0"/>
                  </a:lnTo>
                  <a:lnTo>
                    <a:pt x="47751" y="213360"/>
                  </a:lnTo>
                  <a:lnTo>
                    <a:pt x="205993" y="213360"/>
                  </a:lnTo>
                  <a:lnTo>
                    <a:pt x="0" y="427100"/>
                  </a:lnTo>
                  <a:lnTo>
                    <a:pt x="443611" y="213360"/>
                  </a:lnTo>
                  <a:lnTo>
                    <a:pt x="997712" y="213360"/>
                  </a:lnTo>
                  <a:lnTo>
                    <a:pt x="997712"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52" name="object 52"/>
            <p:cNvSpPr/>
            <p:nvPr/>
          </p:nvSpPr>
          <p:spPr>
            <a:xfrm>
              <a:off x="5754243" y="1713357"/>
              <a:ext cx="998219" cy="427355"/>
            </a:xfrm>
            <a:custGeom>
              <a:avLst/>
              <a:gdLst/>
              <a:ahLst/>
              <a:cxnLst/>
              <a:rect l="l" t="t" r="r" b="b"/>
              <a:pathLst>
                <a:path w="998220" h="427355">
                  <a:moveTo>
                    <a:pt x="47752" y="0"/>
                  </a:moveTo>
                  <a:lnTo>
                    <a:pt x="205994" y="0"/>
                  </a:lnTo>
                  <a:lnTo>
                    <a:pt x="443611" y="0"/>
                  </a:lnTo>
                  <a:lnTo>
                    <a:pt x="997712" y="0"/>
                  </a:lnTo>
                  <a:lnTo>
                    <a:pt x="997712" y="124459"/>
                  </a:lnTo>
                  <a:lnTo>
                    <a:pt x="997712" y="177800"/>
                  </a:lnTo>
                  <a:lnTo>
                    <a:pt x="997712" y="213359"/>
                  </a:lnTo>
                  <a:lnTo>
                    <a:pt x="443611" y="213359"/>
                  </a:lnTo>
                  <a:lnTo>
                    <a:pt x="0" y="427100"/>
                  </a:lnTo>
                  <a:lnTo>
                    <a:pt x="205994" y="213359"/>
                  </a:lnTo>
                  <a:lnTo>
                    <a:pt x="47752" y="213359"/>
                  </a:lnTo>
                  <a:lnTo>
                    <a:pt x="47752" y="177800"/>
                  </a:lnTo>
                  <a:lnTo>
                    <a:pt x="47752" y="124459"/>
                  </a:lnTo>
                  <a:lnTo>
                    <a:pt x="47752"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53" name="object 53"/>
          <p:cNvSpPr txBox="1"/>
          <p:nvPr/>
        </p:nvSpPr>
        <p:spPr>
          <a:xfrm>
            <a:off x="5939220" y="2149982"/>
            <a:ext cx="577691" cy="125034"/>
          </a:xfrm>
          <a:prstGeom prst="rect">
            <a:avLst/>
          </a:prstGeom>
        </p:spPr>
        <p:txBody>
          <a:bodyPr vert="horz" wrap="square" lIns="0" tIns="9525" rIns="0" bIns="0" rtlCol="0">
            <a:spAutoFit/>
          </a:bodyPr>
          <a:lstStyle/>
          <a:p>
            <a:pPr marL="9525" defTabSz="685800">
              <a:spcBef>
                <a:spcPts val="75"/>
              </a:spcBef>
              <a:defRPr/>
            </a:pPr>
            <a:r>
              <a:rPr sz="750" kern="0" dirty="0">
                <a:solidFill>
                  <a:srgbClr val="FFFFFF"/>
                </a:solidFill>
                <a:latin typeface="Arial"/>
                <a:cs typeface="Arial"/>
              </a:rPr>
              <a:t>Grand</a:t>
            </a:r>
            <a:r>
              <a:rPr sz="750" kern="0" spc="-41" dirty="0">
                <a:solidFill>
                  <a:srgbClr val="FFFFFF"/>
                </a:solidFill>
                <a:latin typeface="Arial"/>
                <a:cs typeface="Arial"/>
              </a:rPr>
              <a:t> </a:t>
            </a:r>
            <a:r>
              <a:rPr sz="750" kern="0" spc="-8" dirty="0">
                <a:solidFill>
                  <a:srgbClr val="FFFFFF"/>
                </a:solidFill>
                <a:latin typeface="Arial"/>
                <a:cs typeface="Arial"/>
              </a:rPr>
              <a:t>Forks</a:t>
            </a:r>
            <a:endParaRPr sz="750" kern="0" dirty="0">
              <a:solidFill>
                <a:sysClr val="windowText" lastClr="000000"/>
              </a:solidFill>
              <a:latin typeface="Arial"/>
              <a:cs typeface="Arial"/>
            </a:endParaRPr>
          </a:p>
        </p:txBody>
      </p:sp>
      <p:grpSp>
        <p:nvGrpSpPr>
          <p:cNvPr id="54" name="object 54"/>
          <p:cNvGrpSpPr/>
          <p:nvPr/>
        </p:nvGrpSpPr>
        <p:grpSpPr>
          <a:xfrm>
            <a:off x="5230846" y="2137506"/>
            <a:ext cx="429101" cy="404813"/>
            <a:chOff x="4942459" y="1707007"/>
            <a:chExt cx="572135" cy="539750"/>
          </a:xfrm>
        </p:grpSpPr>
        <p:pic>
          <p:nvPicPr>
            <p:cNvPr id="55" name="object 55"/>
            <p:cNvPicPr/>
            <p:nvPr/>
          </p:nvPicPr>
          <p:blipFill>
            <a:blip r:embed="rId9" cstate="print"/>
            <a:stretch>
              <a:fillRect/>
            </a:stretch>
          </p:blipFill>
          <p:spPr>
            <a:xfrm>
              <a:off x="5076444" y="2058924"/>
              <a:ext cx="187451" cy="187451"/>
            </a:xfrm>
            <a:prstGeom prst="rect">
              <a:avLst/>
            </a:prstGeom>
          </p:spPr>
        </p:pic>
        <p:sp>
          <p:nvSpPr>
            <p:cNvPr id="56" name="object 56"/>
            <p:cNvSpPr/>
            <p:nvPr/>
          </p:nvSpPr>
          <p:spPr>
            <a:xfrm>
              <a:off x="4948428" y="1712976"/>
              <a:ext cx="559435" cy="371475"/>
            </a:xfrm>
            <a:custGeom>
              <a:avLst/>
              <a:gdLst/>
              <a:ahLst/>
              <a:cxnLst/>
              <a:rect l="l" t="t" r="r" b="b"/>
              <a:pathLst>
                <a:path w="559435" h="371475">
                  <a:moveTo>
                    <a:pt x="559181" y="0"/>
                  </a:moveTo>
                  <a:lnTo>
                    <a:pt x="0" y="0"/>
                  </a:lnTo>
                  <a:lnTo>
                    <a:pt x="0" y="213233"/>
                  </a:lnTo>
                  <a:lnTo>
                    <a:pt x="93218" y="213233"/>
                  </a:lnTo>
                  <a:lnTo>
                    <a:pt x="206756" y="371348"/>
                  </a:lnTo>
                  <a:lnTo>
                    <a:pt x="233045" y="213233"/>
                  </a:lnTo>
                  <a:lnTo>
                    <a:pt x="559181" y="213233"/>
                  </a:lnTo>
                  <a:lnTo>
                    <a:pt x="559181"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57" name="object 57"/>
            <p:cNvSpPr/>
            <p:nvPr/>
          </p:nvSpPr>
          <p:spPr>
            <a:xfrm>
              <a:off x="4948809" y="1713357"/>
              <a:ext cx="559435" cy="371475"/>
            </a:xfrm>
            <a:custGeom>
              <a:avLst/>
              <a:gdLst/>
              <a:ahLst/>
              <a:cxnLst/>
              <a:rect l="l" t="t" r="r" b="b"/>
              <a:pathLst>
                <a:path w="559435" h="371475">
                  <a:moveTo>
                    <a:pt x="0" y="0"/>
                  </a:moveTo>
                  <a:lnTo>
                    <a:pt x="93217" y="0"/>
                  </a:lnTo>
                  <a:lnTo>
                    <a:pt x="233044" y="0"/>
                  </a:lnTo>
                  <a:lnTo>
                    <a:pt x="559180" y="0"/>
                  </a:lnTo>
                  <a:lnTo>
                    <a:pt x="559180" y="124332"/>
                  </a:lnTo>
                  <a:lnTo>
                    <a:pt x="559180" y="177672"/>
                  </a:lnTo>
                  <a:lnTo>
                    <a:pt x="559180" y="213232"/>
                  </a:lnTo>
                  <a:lnTo>
                    <a:pt x="233044" y="213232"/>
                  </a:lnTo>
                  <a:lnTo>
                    <a:pt x="206755" y="371347"/>
                  </a:lnTo>
                  <a:lnTo>
                    <a:pt x="93217" y="213232"/>
                  </a:lnTo>
                  <a:lnTo>
                    <a:pt x="0" y="213232"/>
                  </a:lnTo>
                  <a:lnTo>
                    <a:pt x="0" y="177672"/>
                  </a:lnTo>
                  <a:lnTo>
                    <a:pt x="0" y="124332"/>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58" name="object 58"/>
          <p:cNvSpPr txBox="1"/>
          <p:nvPr/>
        </p:nvSpPr>
        <p:spPr>
          <a:xfrm>
            <a:off x="5307522" y="2149982"/>
            <a:ext cx="268605"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Minot</a:t>
            </a:r>
            <a:endParaRPr sz="750" kern="0" dirty="0">
              <a:solidFill>
                <a:sysClr val="windowText" lastClr="000000"/>
              </a:solidFill>
              <a:latin typeface="Arial"/>
              <a:cs typeface="Arial"/>
            </a:endParaRPr>
          </a:p>
        </p:txBody>
      </p:sp>
      <p:grpSp>
        <p:nvGrpSpPr>
          <p:cNvPr id="59" name="object 59"/>
          <p:cNvGrpSpPr/>
          <p:nvPr/>
        </p:nvGrpSpPr>
        <p:grpSpPr>
          <a:xfrm>
            <a:off x="5792058" y="3134201"/>
            <a:ext cx="619601" cy="537210"/>
            <a:chOff x="5690742" y="3035935"/>
            <a:chExt cx="826135" cy="716280"/>
          </a:xfrm>
        </p:grpSpPr>
        <p:pic>
          <p:nvPicPr>
            <p:cNvPr id="60" name="object 60"/>
            <p:cNvPicPr/>
            <p:nvPr/>
          </p:nvPicPr>
          <p:blipFill>
            <a:blip r:embed="rId10" cstate="print"/>
            <a:stretch>
              <a:fillRect/>
            </a:stretch>
          </p:blipFill>
          <p:spPr>
            <a:xfrm>
              <a:off x="5969507" y="3564636"/>
              <a:ext cx="187451" cy="187451"/>
            </a:xfrm>
            <a:prstGeom prst="rect">
              <a:avLst/>
            </a:prstGeom>
          </p:spPr>
        </p:pic>
        <p:sp>
          <p:nvSpPr>
            <p:cNvPr id="61" name="object 61"/>
            <p:cNvSpPr/>
            <p:nvPr/>
          </p:nvSpPr>
          <p:spPr>
            <a:xfrm>
              <a:off x="5696711" y="3041904"/>
              <a:ext cx="812800" cy="505459"/>
            </a:xfrm>
            <a:custGeom>
              <a:avLst/>
              <a:gdLst/>
              <a:ahLst/>
              <a:cxnLst/>
              <a:rect l="l" t="t" r="r" b="b"/>
              <a:pathLst>
                <a:path w="812800" h="505460">
                  <a:moveTo>
                    <a:pt x="812545" y="0"/>
                  </a:moveTo>
                  <a:lnTo>
                    <a:pt x="0" y="0"/>
                  </a:lnTo>
                  <a:lnTo>
                    <a:pt x="0" y="211709"/>
                  </a:lnTo>
                  <a:lnTo>
                    <a:pt x="135382" y="211709"/>
                  </a:lnTo>
                  <a:lnTo>
                    <a:pt x="348614" y="504951"/>
                  </a:lnTo>
                  <a:lnTo>
                    <a:pt x="338582" y="211709"/>
                  </a:lnTo>
                  <a:lnTo>
                    <a:pt x="812545" y="211709"/>
                  </a:lnTo>
                  <a:lnTo>
                    <a:pt x="812545"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62" name="object 62"/>
            <p:cNvSpPr/>
            <p:nvPr/>
          </p:nvSpPr>
          <p:spPr>
            <a:xfrm>
              <a:off x="5697092" y="3042285"/>
              <a:ext cx="813435" cy="505459"/>
            </a:xfrm>
            <a:custGeom>
              <a:avLst/>
              <a:gdLst/>
              <a:ahLst/>
              <a:cxnLst/>
              <a:rect l="l" t="t" r="r" b="b"/>
              <a:pathLst>
                <a:path w="813434" h="505460">
                  <a:moveTo>
                    <a:pt x="0" y="0"/>
                  </a:moveTo>
                  <a:lnTo>
                    <a:pt x="135382" y="0"/>
                  </a:lnTo>
                  <a:lnTo>
                    <a:pt x="338582" y="0"/>
                  </a:lnTo>
                  <a:lnTo>
                    <a:pt x="812546" y="0"/>
                  </a:lnTo>
                  <a:lnTo>
                    <a:pt x="812546" y="123570"/>
                  </a:lnTo>
                  <a:lnTo>
                    <a:pt x="812546" y="176402"/>
                  </a:lnTo>
                  <a:lnTo>
                    <a:pt x="812546" y="211709"/>
                  </a:lnTo>
                  <a:lnTo>
                    <a:pt x="338582" y="211709"/>
                  </a:lnTo>
                  <a:lnTo>
                    <a:pt x="348615" y="504951"/>
                  </a:lnTo>
                  <a:lnTo>
                    <a:pt x="135382" y="211709"/>
                  </a:lnTo>
                  <a:lnTo>
                    <a:pt x="0" y="211709"/>
                  </a:lnTo>
                  <a:lnTo>
                    <a:pt x="0" y="176402"/>
                  </a:lnTo>
                  <a:lnTo>
                    <a:pt x="0" y="123570"/>
                  </a:lnTo>
                  <a:lnTo>
                    <a:pt x="0" y="0"/>
                  </a:lnTo>
                  <a:close/>
                </a:path>
                <a:path w="813434" h="505460">
                  <a:moveTo>
                    <a:pt x="0" y="211836"/>
                  </a:moveTo>
                  <a:lnTo>
                    <a:pt x="813054" y="211836"/>
                  </a:lnTo>
                  <a:lnTo>
                    <a:pt x="813054" y="0"/>
                  </a:lnTo>
                  <a:lnTo>
                    <a:pt x="0" y="0"/>
                  </a:lnTo>
                  <a:lnTo>
                    <a:pt x="0" y="211836"/>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63" name="object 63"/>
          <p:cNvSpPr txBox="1"/>
          <p:nvPr/>
        </p:nvSpPr>
        <p:spPr>
          <a:xfrm>
            <a:off x="5863973" y="3146108"/>
            <a:ext cx="467201"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Whiteman</a:t>
            </a:r>
            <a:endParaRPr sz="750" kern="0" dirty="0">
              <a:solidFill>
                <a:sysClr val="windowText" lastClr="000000"/>
              </a:solidFill>
              <a:latin typeface="Arial"/>
              <a:cs typeface="Arial"/>
            </a:endParaRPr>
          </a:p>
        </p:txBody>
      </p:sp>
      <p:sp>
        <p:nvSpPr>
          <p:cNvPr id="64" name="object 64"/>
          <p:cNvSpPr txBox="1"/>
          <p:nvPr/>
        </p:nvSpPr>
        <p:spPr>
          <a:xfrm>
            <a:off x="8622602" y="2818067"/>
            <a:ext cx="1981200" cy="821443"/>
          </a:xfrm>
          <a:prstGeom prst="rect">
            <a:avLst/>
          </a:prstGeom>
          <a:ln w="28575">
            <a:solidFill>
              <a:srgbClr val="000000"/>
            </a:solidFill>
          </a:ln>
        </p:spPr>
        <p:txBody>
          <a:bodyPr vert="horz" wrap="square" lIns="0" tIns="3810" rIns="0" bIns="0" rtlCol="0">
            <a:spAutoFit/>
          </a:bodyPr>
          <a:lstStyle/>
          <a:p>
            <a:pPr defTabSz="685800">
              <a:spcBef>
                <a:spcPts val="30"/>
              </a:spcBef>
              <a:defRPr/>
            </a:pPr>
            <a:endParaRPr sz="638" kern="0" dirty="0">
              <a:solidFill>
                <a:sysClr val="windowText" lastClr="000000"/>
              </a:solidFill>
              <a:latin typeface="Times New Roman"/>
              <a:cs typeface="Times New Roman"/>
            </a:endParaRPr>
          </a:p>
          <a:p>
            <a:pPr marL="287655" defTabSz="685800">
              <a:defRPr/>
            </a:pPr>
            <a:r>
              <a:rPr sz="750" kern="0" spc="-8" dirty="0">
                <a:solidFill>
                  <a:srgbClr val="FFFFFF"/>
                </a:solidFill>
                <a:latin typeface="Arial"/>
                <a:cs typeface="Arial"/>
              </a:rPr>
              <a:t>Lakenheath</a:t>
            </a:r>
            <a:endParaRPr sz="750" kern="0" dirty="0">
              <a:solidFill>
                <a:sysClr val="windowText" lastClr="000000"/>
              </a:solidFill>
              <a:latin typeface="Arial"/>
              <a:cs typeface="Arial"/>
            </a:endParaRPr>
          </a:p>
          <a:p>
            <a:pPr marR="538639" algn="r" defTabSz="685800">
              <a:spcBef>
                <a:spcPts val="600"/>
              </a:spcBef>
              <a:defRPr/>
            </a:pPr>
            <a:r>
              <a:rPr sz="750" kern="0" spc="-8" dirty="0">
                <a:solidFill>
                  <a:srgbClr val="FFFFFF"/>
                </a:solidFill>
                <a:latin typeface="Arial"/>
                <a:cs typeface="Arial"/>
              </a:rPr>
              <a:t>Spangdahlem</a:t>
            </a:r>
            <a:endParaRPr sz="750" kern="0" dirty="0">
              <a:solidFill>
                <a:sysClr val="windowText" lastClr="000000"/>
              </a:solidFill>
              <a:latin typeface="Arial"/>
              <a:cs typeface="Arial"/>
            </a:endParaRPr>
          </a:p>
          <a:p>
            <a:pPr defTabSz="685800">
              <a:spcBef>
                <a:spcPts val="34"/>
              </a:spcBef>
              <a:defRPr/>
            </a:pPr>
            <a:endParaRPr sz="675" kern="0" dirty="0">
              <a:solidFill>
                <a:sysClr val="windowText" lastClr="000000"/>
              </a:solidFill>
              <a:latin typeface="Arial"/>
              <a:cs typeface="Arial"/>
            </a:endParaRPr>
          </a:p>
          <a:p>
            <a:pPr marR="551021" algn="r" defTabSz="685800">
              <a:defRPr/>
            </a:pPr>
            <a:r>
              <a:rPr sz="750" kern="0" spc="-8" dirty="0">
                <a:solidFill>
                  <a:srgbClr val="FFFFFF"/>
                </a:solidFill>
                <a:latin typeface="Arial"/>
                <a:cs typeface="Arial"/>
              </a:rPr>
              <a:t>Ramstein</a:t>
            </a:r>
            <a:endParaRPr sz="750" kern="0" dirty="0">
              <a:solidFill>
                <a:sysClr val="windowText" lastClr="000000"/>
              </a:solidFill>
              <a:latin typeface="Arial"/>
              <a:cs typeface="Arial"/>
            </a:endParaRPr>
          </a:p>
          <a:p>
            <a:pPr marR="551021" algn="r" defTabSz="685800">
              <a:spcBef>
                <a:spcPts val="649"/>
              </a:spcBef>
              <a:defRPr/>
            </a:pPr>
            <a:r>
              <a:rPr sz="750" kern="0" spc="-8" dirty="0">
                <a:solidFill>
                  <a:srgbClr val="FFFFFF"/>
                </a:solidFill>
                <a:latin typeface="Arial"/>
                <a:cs typeface="Arial"/>
              </a:rPr>
              <a:t>Aviano</a:t>
            </a:r>
            <a:endParaRPr sz="750" kern="0" dirty="0">
              <a:solidFill>
                <a:sysClr val="windowText" lastClr="000000"/>
              </a:solidFill>
              <a:latin typeface="Arial"/>
              <a:cs typeface="Arial"/>
            </a:endParaRPr>
          </a:p>
        </p:txBody>
      </p:sp>
      <p:grpSp>
        <p:nvGrpSpPr>
          <p:cNvPr id="65" name="object 65"/>
          <p:cNvGrpSpPr/>
          <p:nvPr/>
        </p:nvGrpSpPr>
        <p:grpSpPr>
          <a:xfrm>
            <a:off x="1911479" y="5101304"/>
            <a:ext cx="863441" cy="354330"/>
            <a:chOff x="516636" y="5658739"/>
            <a:chExt cx="1151255" cy="472440"/>
          </a:xfrm>
        </p:grpSpPr>
        <p:pic>
          <p:nvPicPr>
            <p:cNvPr id="66" name="object 66"/>
            <p:cNvPicPr/>
            <p:nvPr/>
          </p:nvPicPr>
          <p:blipFill>
            <a:blip r:embed="rId13" cstate="print"/>
            <a:stretch>
              <a:fillRect/>
            </a:stretch>
          </p:blipFill>
          <p:spPr>
            <a:xfrm>
              <a:off x="516636" y="5943600"/>
              <a:ext cx="187451" cy="187451"/>
            </a:xfrm>
            <a:prstGeom prst="rect">
              <a:avLst/>
            </a:prstGeom>
          </p:spPr>
        </p:pic>
        <p:sp>
          <p:nvSpPr>
            <p:cNvPr id="67" name="object 67"/>
            <p:cNvSpPr/>
            <p:nvPr/>
          </p:nvSpPr>
          <p:spPr>
            <a:xfrm>
              <a:off x="730758" y="5956300"/>
              <a:ext cx="720090" cy="157480"/>
            </a:xfrm>
            <a:custGeom>
              <a:avLst/>
              <a:gdLst/>
              <a:ahLst/>
              <a:cxnLst/>
              <a:rect l="l" t="t" r="r" b="b"/>
              <a:pathLst>
                <a:path w="720090" h="157479">
                  <a:moveTo>
                    <a:pt x="719963" y="0"/>
                  </a:moveTo>
                  <a:lnTo>
                    <a:pt x="46329" y="0"/>
                  </a:lnTo>
                  <a:lnTo>
                    <a:pt x="46329" y="91440"/>
                  </a:lnTo>
                  <a:lnTo>
                    <a:pt x="0" y="91440"/>
                  </a:lnTo>
                  <a:lnTo>
                    <a:pt x="0" y="101600"/>
                  </a:lnTo>
                  <a:lnTo>
                    <a:pt x="1549" y="101600"/>
                  </a:lnTo>
                  <a:lnTo>
                    <a:pt x="1549" y="130810"/>
                  </a:lnTo>
                  <a:lnTo>
                    <a:pt x="46329" y="130810"/>
                  </a:lnTo>
                  <a:lnTo>
                    <a:pt x="46329" y="157480"/>
                  </a:lnTo>
                  <a:lnTo>
                    <a:pt x="719963" y="157480"/>
                  </a:lnTo>
                  <a:lnTo>
                    <a:pt x="719963" y="130810"/>
                  </a:lnTo>
                  <a:lnTo>
                    <a:pt x="719963" y="101600"/>
                  </a:lnTo>
                  <a:lnTo>
                    <a:pt x="719963" y="91440"/>
                  </a:lnTo>
                  <a:lnTo>
                    <a:pt x="719963"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68" name="object 68"/>
            <p:cNvSpPr/>
            <p:nvPr/>
          </p:nvSpPr>
          <p:spPr>
            <a:xfrm>
              <a:off x="687705" y="5956173"/>
              <a:ext cx="763905" cy="158750"/>
            </a:xfrm>
            <a:custGeom>
              <a:avLst/>
              <a:gdLst/>
              <a:ahLst/>
              <a:cxnLst/>
              <a:rect l="l" t="t" r="r" b="b"/>
              <a:pathLst>
                <a:path w="763905" h="158750">
                  <a:moveTo>
                    <a:pt x="89839" y="0"/>
                  </a:moveTo>
                  <a:lnTo>
                    <a:pt x="202158" y="0"/>
                  </a:lnTo>
                  <a:lnTo>
                    <a:pt x="370649" y="0"/>
                  </a:lnTo>
                  <a:lnTo>
                    <a:pt x="763778" y="0"/>
                  </a:lnTo>
                  <a:lnTo>
                    <a:pt x="763778" y="92303"/>
                  </a:lnTo>
                  <a:lnTo>
                    <a:pt x="763778" y="131864"/>
                  </a:lnTo>
                  <a:lnTo>
                    <a:pt x="763778" y="158241"/>
                  </a:lnTo>
                  <a:lnTo>
                    <a:pt x="370649" y="158241"/>
                  </a:lnTo>
                  <a:lnTo>
                    <a:pt x="202158" y="158241"/>
                  </a:lnTo>
                  <a:lnTo>
                    <a:pt x="89839" y="158241"/>
                  </a:lnTo>
                  <a:lnTo>
                    <a:pt x="89839" y="131864"/>
                  </a:lnTo>
                  <a:lnTo>
                    <a:pt x="0" y="102628"/>
                  </a:lnTo>
                  <a:lnTo>
                    <a:pt x="89839" y="92303"/>
                  </a:lnTo>
                  <a:lnTo>
                    <a:pt x="89839"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pic>
          <p:nvPicPr>
            <p:cNvPr id="69" name="object 69"/>
            <p:cNvPicPr/>
            <p:nvPr/>
          </p:nvPicPr>
          <p:blipFill>
            <a:blip r:embed="rId9" cstate="print"/>
            <a:stretch>
              <a:fillRect/>
            </a:stretch>
          </p:blipFill>
          <p:spPr>
            <a:xfrm>
              <a:off x="771144" y="5698236"/>
              <a:ext cx="187452" cy="187452"/>
            </a:xfrm>
            <a:prstGeom prst="rect">
              <a:avLst/>
            </a:prstGeom>
          </p:spPr>
        </p:pic>
        <p:sp>
          <p:nvSpPr>
            <p:cNvPr id="70" name="object 70"/>
            <p:cNvSpPr/>
            <p:nvPr/>
          </p:nvSpPr>
          <p:spPr>
            <a:xfrm>
              <a:off x="951737" y="5664708"/>
              <a:ext cx="709295" cy="216535"/>
            </a:xfrm>
            <a:custGeom>
              <a:avLst/>
              <a:gdLst/>
              <a:ahLst/>
              <a:cxnLst/>
              <a:rect l="l" t="t" r="r" b="b"/>
              <a:pathLst>
                <a:path w="709294" h="216535">
                  <a:moveTo>
                    <a:pt x="709294" y="0"/>
                  </a:moveTo>
                  <a:lnTo>
                    <a:pt x="99555" y="0"/>
                  </a:lnTo>
                  <a:lnTo>
                    <a:pt x="99555" y="126161"/>
                  </a:lnTo>
                  <a:lnTo>
                    <a:pt x="0" y="153593"/>
                  </a:lnTo>
                  <a:lnTo>
                    <a:pt x="99555" y="180238"/>
                  </a:lnTo>
                  <a:lnTo>
                    <a:pt x="99555" y="216280"/>
                  </a:lnTo>
                  <a:lnTo>
                    <a:pt x="709294" y="216280"/>
                  </a:lnTo>
                  <a:lnTo>
                    <a:pt x="709294"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71" name="object 71"/>
            <p:cNvSpPr/>
            <p:nvPr/>
          </p:nvSpPr>
          <p:spPr>
            <a:xfrm>
              <a:off x="952119" y="5665089"/>
              <a:ext cx="709930" cy="216535"/>
            </a:xfrm>
            <a:custGeom>
              <a:avLst/>
              <a:gdLst/>
              <a:ahLst/>
              <a:cxnLst/>
              <a:rect l="l" t="t" r="r" b="b"/>
              <a:pathLst>
                <a:path w="709930" h="216535">
                  <a:moveTo>
                    <a:pt x="99555" y="0"/>
                  </a:moveTo>
                  <a:lnTo>
                    <a:pt x="201180" y="0"/>
                  </a:lnTo>
                  <a:lnTo>
                    <a:pt x="353568" y="0"/>
                  </a:lnTo>
                  <a:lnTo>
                    <a:pt x="709294" y="0"/>
                  </a:lnTo>
                  <a:lnTo>
                    <a:pt x="709294" y="126161"/>
                  </a:lnTo>
                  <a:lnTo>
                    <a:pt x="709294" y="180238"/>
                  </a:lnTo>
                  <a:lnTo>
                    <a:pt x="709294" y="216281"/>
                  </a:lnTo>
                  <a:lnTo>
                    <a:pt x="353568" y="216281"/>
                  </a:lnTo>
                  <a:lnTo>
                    <a:pt x="201180" y="216281"/>
                  </a:lnTo>
                  <a:lnTo>
                    <a:pt x="99555" y="216281"/>
                  </a:lnTo>
                  <a:lnTo>
                    <a:pt x="99555" y="180238"/>
                  </a:lnTo>
                  <a:lnTo>
                    <a:pt x="0" y="153593"/>
                  </a:lnTo>
                  <a:lnTo>
                    <a:pt x="99555" y="126161"/>
                  </a:lnTo>
                  <a:lnTo>
                    <a:pt x="99555" y="0"/>
                  </a:lnTo>
                  <a:close/>
                </a:path>
                <a:path w="709930" h="216535">
                  <a:moveTo>
                    <a:pt x="99822" y="216408"/>
                  </a:moveTo>
                  <a:lnTo>
                    <a:pt x="709421" y="216408"/>
                  </a:lnTo>
                  <a:lnTo>
                    <a:pt x="709421" y="0"/>
                  </a:lnTo>
                  <a:lnTo>
                    <a:pt x="99822" y="0"/>
                  </a:lnTo>
                  <a:lnTo>
                    <a:pt x="99822" y="216408"/>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72" name="object 72"/>
          <p:cNvSpPr txBox="1"/>
          <p:nvPr/>
        </p:nvSpPr>
        <p:spPr>
          <a:xfrm>
            <a:off x="2106815" y="5115307"/>
            <a:ext cx="597218" cy="317395"/>
          </a:xfrm>
          <a:prstGeom prst="rect">
            <a:avLst/>
          </a:prstGeom>
        </p:spPr>
        <p:txBody>
          <a:bodyPr vert="horz" wrap="square" lIns="0" tIns="9525" rIns="0" bIns="0" rtlCol="0">
            <a:spAutoFit/>
          </a:bodyPr>
          <a:lstStyle/>
          <a:p>
            <a:pPr marL="274796" defTabSz="685800">
              <a:spcBef>
                <a:spcPts val="75"/>
              </a:spcBef>
              <a:defRPr/>
            </a:pPr>
            <a:r>
              <a:rPr sz="750" kern="0" spc="-8" dirty="0">
                <a:solidFill>
                  <a:srgbClr val="FFFFFF"/>
                </a:solidFill>
                <a:latin typeface="Arial"/>
                <a:cs typeface="Arial"/>
              </a:rPr>
              <a:t>Yokota</a:t>
            </a:r>
            <a:endParaRPr sz="750" kern="0" dirty="0">
              <a:solidFill>
                <a:sysClr val="windowText" lastClr="000000"/>
              </a:solidFill>
              <a:latin typeface="Arial"/>
              <a:cs typeface="Arial"/>
            </a:endParaRPr>
          </a:p>
          <a:p>
            <a:pPr marL="80486" defTabSz="685800">
              <a:spcBef>
                <a:spcPts val="645"/>
              </a:spcBef>
              <a:defRPr/>
            </a:pPr>
            <a:r>
              <a:rPr sz="750" kern="0" spc="-8" dirty="0">
                <a:solidFill>
                  <a:srgbClr val="FFFFFF"/>
                </a:solidFill>
                <a:latin typeface="Arial"/>
                <a:cs typeface="Arial"/>
              </a:rPr>
              <a:t>Kadena</a:t>
            </a:r>
            <a:endParaRPr sz="750" kern="0" dirty="0">
              <a:solidFill>
                <a:sysClr val="windowText" lastClr="000000"/>
              </a:solidFill>
              <a:latin typeface="Arial"/>
              <a:cs typeface="Arial"/>
            </a:endParaRPr>
          </a:p>
        </p:txBody>
      </p:sp>
      <p:grpSp>
        <p:nvGrpSpPr>
          <p:cNvPr id="73" name="object 73"/>
          <p:cNvGrpSpPr/>
          <p:nvPr/>
        </p:nvGrpSpPr>
        <p:grpSpPr>
          <a:xfrm>
            <a:off x="2142364" y="4900138"/>
            <a:ext cx="637699" cy="271939"/>
            <a:chOff x="824483" y="5390515"/>
            <a:chExt cx="850265" cy="362585"/>
          </a:xfrm>
        </p:grpSpPr>
        <p:pic>
          <p:nvPicPr>
            <p:cNvPr id="74" name="object 74"/>
            <p:cNvPicPr/>
            <p:nvPr/>
          </p:nvPicPr>
          <p:blipFill>
            <a:blip r:embed="rId14" cstate="print"/>
            <a:stretch>
              <a:fillRect/>
            </a:stretch>
          </p:blipFill>
          <p:spPr>
            <a:xfrm>
              <a:off x="824483" y="5565648"/>
              <a:ext cx="188975" cy="187452"/>
            </a:xfrm>
            <a:prstGeom prst="rect">
              <a:avLst/>
            </a:prstGeom>
          </p:spPr>
        </p:pic>
        <p:sp>
          <p:nvSpPr>
            <p:cNvPr id="75" name="object 75"/>
            <p:cNvSpPr/>
            <p:nvPr/>
          </p:nvSpPr>
          <p:spPr>
            <a:xfrm>
              <a:off x="1007363" y="5396484"/>
              <a:ext cx="660400" cy="227965"/>
            </a:xfrm>
            <a:custGeom>
              <a:avLst/>
              <a:gdLst/>
              <a:ahLst/>
              <a:cxnLst/>
              <a:rect l="l" t="t" r="r" b="b"/>
              <a:pathLst>
                <a:path w="660400" h="227964">
                  <a:moveTo>
                    <a:pt x="660146" y="0"/>
                  </a:moveTo>
                  <a:lnTo>
                    <a:pt x="0" y="0"/>
                  </a:lnTo>
                  <a:lnTo>
                    <a:pt x="0" y="175132"/>
                  </a:lnTo>
                  <a:lnTo>
                    <a:pt x="110020" y="175132"/>
                  </a:lnTo>
                  <a:lnTo>
                    <a:pt x="12496" y="227520"/>
                  </a:lnTo>
                  <a:lnTo>
                    <a:pt x="275082" y="175132"/>
                  </a:lnTo>
                  <a:lnTo>
                    <a:pt x="660146" y="175132"/>
                  </a:lnTo>
                  <a:lnTo>
                    <a:pt x="660146"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76" name="object 76"/>
            <p:cNvSpPr/>
            <p:nvPr/>
          </p:nvSpPr>
          <p:spPr>
            <a:xfrm>
              <a:off x="1007744" y="5396865"/>
              <a:ext cx="660400" cy="227965"/>
            </a:xfrm>
            <a:custGeom>
              <a:avLst/>
              <a:gdLst/>
              <a:ahLst/>
              <a:cxnLst/>
              <a:rect l="l" t="t" r="r" b="b"/>
              <a:pathLst>
                <a:path w="660400" h="227964">
                  <a:moveTo>
                    <a:pt x="0" y="0"/>
                  </a:moveTo>
                  <a:lnTo>
                    <a:pt x="110020" y="0"/>
                  </a:lnTo>
                  <a:lnTo>
                    <a:pt x="275082" y="0"/>
                  </a:lnTo>
                  <a:lnTo>
                    <a:pt x="660146" y="0"/>
                  </a:lnTo>
                  <a:lnTo>
                    <a:pt x="660146" y="102235"/>
                  </a:lnTo>
                  <a:lnTo>
                    <a:pt x="660146" y="145923"/>
                  </a:lnTo>
                  <a:lnTo>
                    <a:pt x="660146" y="175133"/>
                  </a:lnTo>
                  <a:lnTo>
                    <a:pt x="275082" y="175133"/>
                  </a:lnTo>
                  <a:lnTo>
                    <a:pt x="12496" y="227520"/>
                  </a:lnTo>
                  <a:lnTo>
                    <a:pt x="110020" y="175133"/>
                  </a:lnTo>
                  <a:lnTo>
                    <a:pt x="0" y="175133"/>
                  </a:lnTo>
                  <a:lnTo>
                    <a:pt x="0" y="145923"/>
                  </a:lnTo>
                  <a:lnTo>
                    <a:pt x="0" y="102235"/>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77" name="object 77"/>
          <p:cNvSpPr txBox="1"/>
          <p:nvPr/>
        </p:nvSpPr>
        <p:spPr>
          <a:xfrm>
            <a:off x="2346769" y="4898135"/>
            <a:ext cx="353854"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Misawa</a:t>
            </a:r>
            <a:endParaRPr sz="750" kern="0" dirty="0">
              <a:solidFill>
                <a:sysClr val="windowText" lastClr="000000"/>
              </a:solidFill>
              <a:latin typeface="Arial"/>
              <a:cs typeface="Arial"/>
            </a:endParaRPr>
          </a:p>
        </p:txBody>
      </p:sp>
      <p:grpSp>
        <p:nvGrpSpPr>
          <p:cNvPr id="78" name="object 78"/>
          <p:cNvGrpSpPr/>
          <p:nvPr/>
        </p:nvGrpSpPr>
        <p:grpSpPr>
          <a:xfrm>
            <a:off x="1630395" y="4888706"/>
            <a:ext cx="504825" cy="400050"/>
            <a:chOff x="141859" y="5375275"/>
            <a:chExt cx="673100" cy="533400"/>
          </a:xfrm>
        </p:grpSpPr>
        <p:pic>
          <p:nvPicPr>
            <p:cNvPr id="79" name="object 79"/>
            <p:cNvPicPr/>
            <p:nvPr/>
          </p:nvPicPr>
          <p:blipFill>
            <a:blip r:embed="rId9" cstate="print"/>
            <a:stretch>
              <a:fillRect/>
            </a:stretch>
          </p:blipFill>
          <p:spPr>
            <a:xfrm>
              <a:off x="509015" y="5721095"/>
              <a:ext cx="187451" cy="187452"/>
            </a:xfrm>
            <a:prstGeom prst="rect">
              <a:avLst/>
            </a:prstGeom>
          </p:spPr>
        </p:pic>
        <p:sp>
          <p:nvSpPr>
            <p:cNvPr id="80" name="object 80"/>
            <p:cNvSpPr/>
            <p:nvPr/>
          </p:nvSpPr>
          <p:spPr>
            <a:xfrm>
              <a:off x="147828" y="5381243"/>
              <a:ext cx="660400" cy="337820"/>
            </a:xfrm>
            <a:custGeom>
              <a:avLst/>
              <a:gdLst/>
              <a:ahLst/>
              <a:cxnLst/>
              <a:rect l="l" t="t" r="r" b="b"/>
              <a:pathLst>
                <a:path w="660400" h="337820">
                  <a:moveTo>
                    <a:pt x="660146" y="0"/>
                  </a:moveTo>
                  <a:lnTo>
                    <a:pt x="0" y="0"/>
                  </a:lnTo>
                  <a:lnTo>
                    <a:pt x="0" y="193801"/>
                  </a:lnTo>
                  <a:lnTo>
                    <a:pt x="385089" y="193801"/>
                  </a:lnTo>
                  <a:lnTo>
                    <a:pt x="439623" y="337350"/>
                  </a:lnTo>
                  <a:lnTo>
                    <a:pt x="550125" y="193801"/>
                  </a:lnTo>
                  <a:lnTo>
                    <a:pt x="660146" y="193801"/>
                  </a:lnTo>
                  <a:lnTo>
                    <a:pt x="660146"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81" name="object 81"/>
            <p:cNvSpPr/>
            <p:nvPr/>
          </p:nvSpPr>
          <p:spPr>
            <a:xfrm>
              <a:off x="148209" y="5381625"/>
              <a:ext cx="660400" cy="337820"/>
            </a:xfrm>
            <a:custGeom>
              <a:avLst/>
              <a:gdLst/>
              <a:ahLst/>
              <a:cxnLst/>
              <a:rect l="l" t="t" r="r" b="b"/>
              <a:pathLst>
                <a:path w="660400" h="337820">
                  <a:moveTo>
                    <a:pt x="0" y="0"/>
                  </a:moveTo>
                  <a:lnTo>
                    <a:pt x="385089" y="0"/>
                  </a:lnTo>
                  <a:lnTo>
                    <a:pt x="550125" y="0"/>
                  </a:lnTo>
                  <a:lnTo>
                    <a:pt x="660146" y="0"/>
                  </a:lnTo>
                  <a:lnTo>
                    <a:pt x="660146" y="113030"/>
                  </a:lnTo>
                  <a:lnTo>
                    <a:pt x="660146" y="161416"/>
                  </a:lnTo>
                  <a:lnTo>
                    <a:pt x="660146" y="193802"/>
                  </a:lnTo>
                  <a:lnTo>
                    <a:pt x="550125" y="193802"/>
                  </a:lnTo>
                  <a:lnTo>
                    <a:pt x="439623" y="337350"/>
                  </a:lnTo>
                  <a:lnTo>
                    <a:pt x="385089" y="193802"/>
                  </a:lnTo>
                  <a:lnTo>
                    <a:pt x="0" y="193802"/>
                  </a:lnTo>
                  <a:lnTo>
                    <a:pt x="0" y="161416"/>
                  </a:lnTo>
                  <a:lnTo>
                    <a:pt x="0" y="113030"/>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82" name="object 82"/>
          <p:cNvSpPr txBox="1"/>
          <p:nvPr/>
        </p:nvSpPr>
        <p:spPr>
          <a:xfrm>
            <a:off x="1699260" y="4893564"/>
            <a:ext cx="363855"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Kunsan</a:t>
            </a:r>
            <a:endParaRPr sz="750" kern="0" dirty="0">
              <a:solidFill>
                <a:sysClr val="windowText" lastClr="000000"/>
              </a:solidFill>
              <a:latin typeface="Arial"/>
              <a:cs typeface="Arial"/>
            </a:endParaRPr>
          </a:p>
        </p:txBody>
      </p:sp>
      <p:grpSp>
        <p:nvGrpSpPr>
          <p:cNvPr id="83" name="object 83"/>
          <p:cNvGrpSpPr/>
          <p:nvPr/>
        </p:nvGrpSpPr>
        <p:grpSpPr>
          <a:xfrm>
            <a:off x="6245829" y="4385692"/>
            <a:ext cx="657225" cy="496729"/>
            <a:chOff x="6295771" y="4704588"/>
            <a:chExt cx="876300" cy="662305"/>
          </a:xfrm>
        </p:grpSpPr>
        <p:pic>
          <p:nvPicPr>
            <p:cNvPr id="84" name="object 84"/>
            <p:cNvPicPr/>
            <p:nvPr/>
          </p:nvPicPr>
          <p:blipFill>
            <a:blip r:embed="rId8" cstate="print"/>
            <a:stretch>
              <a:fillRect/>
            </a:stretch>
          </p:blipFill>
          <p:spPr>
            <a:xfrm>
              <a:off x="6984492" y="4704588"/>
              <a:ext cx="187451" cy="187451"/>
            </a:xfrm>
            <a:prstGeom prst="rect">
              <a:avLst/>
            </a:prstGeom>
          </p:spPr>
        </p:pic>
        <p:sp>
          <p:nvSpPr>
            <p:cNvPr id="85" name="object 85"/>
            <p:cNvSpPr/>
            <p:nvPr/>
          </p:nvSpPr>
          <p:spPr>
            <a:xfrm>
              <a:off x="6301740" y="4877562"/>
              <a:ext cx="741045" cy="482600"/>
            </a:xfrm>
            <a:custGeom>
              <a:avLst/>
              <a:gdLst/>
              <a:ahLst/>
              <a:cxnLst/>
              <a:rect l="l" t="t" r="r" b="b"/>
              <a:pathLst>
                <a:path w="741045" h="482600">
                  <a:moveTo>
                    <a:pt x="740537" y="0"/>
                  </a:moveTo>
                  <a:lnTo>
                    <a:pt x="401955" y="264287"/>
                  </a:lnTo>
                  <a:lnTo>
                    <a:pt x="0" y="264287"/>
                  </a:lnTo>
                  <a:lnTo>
                    <a:pt x="0" y="482091"/>
                  </a:lnTo>
                  <a:lnTo>
                    <a:pt x="689102" y="482091"/>
                  </a:lnTo>
                  <a:lnTo>
                    <a:pt x="689102" y="264287"/>
                  </a:lnTo>
                  <a:lnTo>
                    <a:pt x="574293" y="264287"/>
                  </a:lnTo>
                  <a:lnTo>
                    <a:pt x="740537"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86" name="object 86"/>
            <p:cNvSpPr/>
            <p:nvPr/>
          </p:nvSpPr>
          <p:spPr>
            <a:xfrm>
              <a:off x="6302121" y="4877943"/>
              <a:ext cx="741045" cy="482600"/>
            </a:xfrm>
            <a:custGeom>
              <a:avLst/>
              <a:gdLst/>
              <a:ahLst/>
              <a:cxnLst/>
              <a:rect l="l" t="t" r="r" b="b"/>
              <a:pathLst>
                <a:path w="741045" h="482600">
                  <a:moveTo>
                    <a:pt x="0" y="264286"/>
                  </a:moveTo>
                  <a:lnTo>
                    <a:pt x="401954" y="264286"/>
                  </a:lnTo>
                  <a:lnTo>
                    <a:pt x="740536" y="0"/>
                  </a:lnTo>
                  <a:lnTo>
                    <a:pt x="574294" y="264286"/>
                  </a:lnTo>
                  <a:lnTo>
                    <a:pt x="689101" y="264286"/>
                  </a:lnTo>
                  <a:lnTo>
                    <a:pt x="689101" y="300608"/>
                  </a:lnTo>
                  <a:lnTo>
                    <a:pt x="689101" y="354964"/>
                  </a:lnTo>
                  <a:lnTo>
                    <a:pt x="689101" y="482091"/>
                  </a:lnTo>
                  <a:lnTo>
                    <a:pt x="574294" y="482091"/>
                  </a:lnTo>
                  <a:lnTo>
                    <a:pt x="401954" y="482091"/>
                  </a:lnTo>
                  <a:lnTo>
                    <a:pt x="0" y="482091"/>
                  </a:lnTo>
                  <a:lnTo>
                    <a:pt x="0" y="354964"/>
                  </a:lnTo>
                  <a:lnTo>
                    <a:pt x="0" y="300608"/>
                  </a:lnTo>
                  <a:lnTo>
                    <a:pt x="0" y="264286"/>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87" name="object 87"/>
          <p:cNvSpPr txBox="1"/>
          <p:nvPr/>
        </p:nvSpPr>
        <p:spPr>
          <a:xfrm>
            <a:off x="6311265" y="4723638"/>
            <a:ext cx="387668"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Hurlburt</a:t>
            </a:r>
            <a:endParaRPr sz="750" kern="0" dirty="0">
              <a:solidFill>
                <a:sysClr val="windowText" lastClr="000000"/>
              </a:solidFill>
              <a:latin typeface="Arial"/>
              <a:cs typeface="Arial"/>
            </a:endParaRPr>
          </a:p>
        </p:txBody>
      </p:sp>
      <p:grpSp>
        <p:nvGrpSpPr>
          <p:cNvPr id="88" name="object 88"/>
          <p:cNvGrpSpPr/>
          <p:nvPr/>
        </p:nvGrpSpPr>
        <p:grpSpPr>
          <a:xfrm>
            <a:off x="7391020" y="3297651"/>
            <a:ext cx="998696" cy="962025"/>
            <a:chOff x="7822692" y="3253866"/>
            <a:chExt cx="1331595" cy="1282700"/>
          </a:xfrm>
        </p:grpSpPr>
        <p:pic>
          <p:nvPicPr>
            <p:cNvPr id="89" name="object 89"/>
            <p:cNvPicPr/>
            <p:nvPr/>
          </p:nvPicPr>
          <p:blipFill>
            <a:blip r:embed="rId15" cstate="print"/>
            <a:stretch>
              <a:fillRect/>
            </a:stretch>
          </p:blipFill>
          <p:spPr>
            <a:xfrm>
              <a:off x="7947660" y="3270503"/>
              <a:ext cx="188975" cy="187451"/>
            </a:xfrm>
            <a:prstGeom prst="rect">
              <a:avLst/>
            </a:prstGeom>
          </p:spPr>
        </p:pic>
        <p:sp>
          <p:nvSpPr>
            <p:cNvPr id="90" name="object 90"/>
            <p:cNvSpPr/>
            <p:nvPr/>
          </p:nvSpPr>
          <p:spPr>
            <a:xfrm>
              <a:off x="8116062" y="3259835"/>
              <a:ext cx="1031240" cy="170815"/>
            </a:xfrm>
            <a:custGeom>
              <a:avLst/>
              <a:gdLst/>
              <a:ahLst/>
              <a:cxnLst/>
              <a:rect l="l" t="t" r="r" b="b"/>
              <a:pathLst>
                <a:path w="1031240" h="170814">
                  <a:moveTo>
                    <a:pt x="1031240" y="0"/>
                  </a:moveTo>
                  <a:lnTo>
                    <a:pt x="284607" y="0"/>
                  </a:lnTo>
                  <a:lnTo>
                    <a:pt x="284607" y="99440"/>
                  </a:lnTo>
                  <a:lnTo>
                    <a:pt x="0" y="135889"/>
                  </a:lnTo>
                  <a:lnTo>
                    <a:pt x="284607" y="142112"/>
                  </a:lnTo>
                  <a:lnTo>
                    <a:pt x="284607" y="170561"/>
                  </a:lnTo>
                  <a:lnTo>
                    <a:pt x="1031240" y="170561"/>
                  </a:lnTo>
                  <a:lnTo>
                    <a:pt x="1031240"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91" name="object 91"/>
            <p:cNvSpPr/>
            <p:nvPr/>
          </p:nvSpPr>
          <p:spPr>
            <a:xfrm>
              <a:off x="8116443" y="3260216"/>
              <a:ext cx="1031240" cy="170815"/>
            </a:xfrm>
            <a:custGeom>
              <a:avLst/>
              <a:gdLst/>
              <a:ahLst/>
              <a:cxnLst/>
              <a:rect l="l" t="t" r="r" b="b"/>
              <a:pathLst>
                <a:path w="1031240" h="170814">
                  <a:moveTo>
                    <a:pt x="284606" y="0"/>
                  </a:moveTo>
                  <a:lnTo>
                    <a:pt x="409066" y="0"/>
                  </a:lnTo>
                  <a:lnTo>
                    <a:pt x="595629" y="0"/>
                  </a:lnTo>
                  <a:lnTo>
                    <a:pt x="1031239" y="0"/>
                  </a:lnTo>
                  <a:lnTo>
                    <a:pt x="1031239" y="99441"/>
                  </a:lnTo>
                  <a:lnTo>
                    <a:pt x="1031239" y="142112"/>
                  </a:lnTo>
                  <a:lnTo>
                    <a:pt x="1031239" y="170561"/>
                  </a:lnTo>
                  <a:lnTo>
                    <a:pt x="595629" y="170561"/>
                  </a:lnTo>
                  <a:lnTo>
                    <a:pt x="409066" y="170561"/>
                  </a:lnTo>
                  <a:lnTo>
                    <a:pt x="284606" y="170561"/>
                  </a:lnTo>
                  <a:lnTo>
                    <a:pt x="284606" y="142112"/>
                  </a:lnTo>
                  <a:lnTo>
                    <a:pt x="0" y="135890"/>
                  </a:lnTo>
                  <a:lnTo>
                    <a:pt x="284606" y="99441"/>
                  </a:lnTo>
                  <a:lnTo>
                    <a:pt x="284606" y="0"/>
                  </a:lnTo>
                  <a:close/>
                </a:path>
              </a:pathLst>
            </a:custGeom>
            <a:ln w="12699">
              <a:solidFill>
                <a:srgbClr val="000000"/>
              </a:solidFill>
            </a:ln>
          </p:spPr>
          <p:txBody>
            <a:bodyPr wrap="square" lIns="0" tIns="0" rIns="0" bIns="0" rtlCol="0"/>
            <a:lstStyle/>
            <a:p>
              <a:pPr defTabSz="685800">
                <a:defRPr/>
              </a:pPr>
              <a:endParaRPr sz="1350" kern="0" dirty="0">
                <a:solidFill>
                  <a:sysClr val="windowText" lastClr="000000"/>
                </a:solidFill>
              </a:endParaRPr>
            </a:p>
          </p:txBody>
        </p:sp>
        <p:pic>
          <p:nvPicPr>
            <p:cNvPr id="92" name="object 92"/>
            <p:cNvPicPr/>
            <p:nvPr/>
          </p:nvPicPr>
          <p:blipFill>
            <a:blip r:embed="rId8" cstate="print"/>
            <a:stretch>
              <a:fillRect/>
            </a:stretch>
          </p:blipFill>
          <p:spPr>
            <a:xfrm>
              <a:off x="7822692" y="4184903"/>
              <a:ext cx="187451" cy="187451"/>
            </a:xfrm>
            <a:prstGeom prst="rect">
              <a:avLst/>
            </a:prstGeom>
          </p:spPr>
        </p:pic>
        <p:sp>
          <p:nvSpPr>
            <p:cNvPr id="93" name="object 93"/>
            <p:cNvSpPr/>
            <p:nvPr/>
          </p:nvSpPr>
          <p:spPr>
            <a:xfrm>
              <a:off x="7977378" y="4288535"/>
              <a:ext cx="994410" cy="241300"/>
            </a:xfrm>
            <a:custGeom>
              <a:avLst/>
              <a:gdLst/>
              <a:ahLst/>
              <a:cxnLst/>
              <a:rect l="l" t="t" r="r" b="b"/>
              <a:pathLst>
                <a:path w="994409" h="241300">
                  <a:moveTo>
                    <a:pt x="994282" y="0"/>
                  </a:moveTo>
                  <a:lnTo>
                    <a:pt x="102743" y="0"/>
                  </a:lnTo>
                  <a:lnTo>
                    <a:pt x="102743" y="40131"/>
                  </a:lnTo>
                  <a:lnTo>
                    <a:pt x="0" y="13715"/>
                  </a:lnTo>
                  <a:lnTo>
                    <a:pt x="102743" y="100456"/>
                  </a:lnTo>
                  <a:lnTo>
                    <a:pt x="102743" y="241045"/>
                  </a:lnTo>
                  <a:lnTo>
                    <a:pt x="994282" y="241045"/>
                  </a:lnTo>
                  <a:lnTo>
                    <a:pt x="994282"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94" name="object 94"/>
            <p:cNvSpPr/>
            <p:nvPr/>
          </p:nvSpPr>
          <p:spPr>
            <a:xfrm>
              <a:off x="7977759" y="4288916"/>
              <a:ext cx="994410" cy="241300"/>
            </a:xfrm>
            <a:custGeom>
              <a:avLst/>
              <a:gdLst/>
              <a:ahLst/>
              <a:cxnLst/>
              <a:rect l="l" t="t" r="r" b="b"/>
              <a:pathLst>
                <a:path w="994409" h="241300">
                  <a:moveTo>
                    <a:pt x="102743" y="0"/>
                  </a:moveTo>
                  <a:lnTo>
                    <a:pt x="251333" y="0"/>
                  </a:lnTo>
                  <a:lnTo>
                    <a:pt x="474218" y="0"/>
                  </a:lnTo>
                  <a:lnTo>
                    <a:pt x="994283" y="0"/>
                  </a:lnTo>
                  <a:lnTo>
                    <a:pt x="994283" y="40131"/>
                  </a:lnTo>
                  <a:lnTo>
                    <a:pt x="994283" y="100456"/>
                  </a:lnTo>
                  <a:lnTo>
                    <a:pt x="994283" y="241045"/>
                  </a:lnTo>
                  <a:lnTo>
                    <a:pt x="474218" y="241045"/>
                  </a:lnTo>
                  <a:lnTo>
                    <a:pt x="251333" y="241045"/>
                  </a:lnTo>
                  <a:lnTo>
                    <a:pt x="102743" y="241045"/>
                  </a:lnTo>
                  <a:lnTo>
                    <a:pt x="102743" y="100456"/>
                  </a:lnTo>
                  <a:lnTo>
                    <a:pt x="0" y="13715"/>
                  </a:lnTo>
                  <a:lnTo>
                    <a:pt x="102743" y="40131"/>
                  </a:lnTo>
                  <a:lnTo>
                    <a:pt x="102743" y="0"/>
                  </a:lnTo>
                  <a:close/>
                </a:path>
              </a:pathLst>
            </a:custGeom>
            <a:ln w="12699">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95" name="object 95"/>
          <p:cNvSpPr txBox="1"/>
          <p:nvPr/>
        </p:nvSpPr>
        <p:spPr>
          <a:xfrm>
            <a:off x="7661149" y="4091750"/>
            <a:ext cx="508159"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Charleston</a:t>
            </a:r>
            <a:endParaRPr sz="750" kern="0" dirty="0">
              <a:solidFill>
                <a:sysClr val="windowText" lastClr="000000"/>
              </a:solidFill>
              <a:latin typeface="Arial"/>
              <a:cs typeface="Arial"/>
            </a:endParaRPr>
          </a:p>
        </p:txBody>
      </p:sp>
      <p:grpSp>
        <p:nvGrpSpPr>
          <p:cNvPr id="96" name="object 96"/>
          <p:cNvGrpSpPr/>
          <p:nvPr/>
        </p:nvGrpSpPr>
        <p:grpSpPr>
          <a:xfrm>
            <a:off x="6205727" y="3115914"/>
            <a:ext cx="2193608" cy="922496"/>
            <a:chOff x="6242303" y="3011551"/>
            <a:chExt cx="2924810" cy="1229995"/>
          </a:xfrm>
        </p:grpSpPr>
        <p:pic>
          <p:nvPicPr>
            <p:cNvPr id="97" name="object 97"/>
            <p:cNvPicPr/>
            <p:nvPr/>
          </p:nvPicPr>
          <p:blipFill>
            <a:blip r:embed="rId16" cstate="print"/>
            <a:stretch>
              <a:fillRect/>
            </a:stretch>
          </p:blipFill>
          <p:spPr>
            <a:xfrm>
              <a:off x="8116823" y="3124200"/>
              <a:ext cx="187451" cy="187451"/>
            </a:xfrm>
            <a:prstGeom prst="rect">
              <a:avLst/>
            </a:prstGeom>
          </p:spPr>
        </p:pic>
        <p:sp>
          <p:nvSpPr>
            <p:cNvPr id="98" name="object 98"/>
            <p:cNvSpPr/>
            <p:nvPr/>
          </p:nvSpPr>
          <p:spPr>
            <a:xfrm>
              <a:off x="8289035" y="3017520"/>
              <a:ext cx="871855" cy="207010"/>
            </a:xfrm>
            <a:custGeom>
              <a:avLst/>
              <a:gdLst/>
              <a:ahLst/>
              <a:cxnLst/>
              <a:rect l="l" t="t" r="r" b="b"/>
              <a:pathLst>
                <a:path w="871854" h="207010">
                  <a:moveTo>
                    <a:pt x="871347" y="0"/>
                  </a:moveTo>
                  <a:lnTo>
                    <a:pt x="261874" y="0"/>
                  </a:lnTo>
                  <a:lnTo>
                    <a:pt x="261874" y="112140"/>
                  </a:lnTo>
                  <a:lnTo>
                    <a:pt x="0" y="207009"/>
                  </a:lnTo>
                  <a:lnTo>
                    <a:pt x="261874" y="160274"/>
                  </a:lnTo>
                  <a:lnTo>
                    <a:pt x="261874" y="192277"/>
                  </a:lnTo>
                  <a:lnTo>
                    <a:pt x="871347" y="192277"/>
                  </a:lnTo>
                  <a:lnTo>
                    <a:pt x="871347"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99" name="object 99"/>
            <p:cNvSpPr/>
            <p:nvPr/>
          </p:nvSpPr>
          <p:spPr>
            <a:xfrm>
              <a:off x="8289416" y="3017901"/>
              <a:ext cx="871855" cy="207010"/>
            </a:xfrm>
            <a:custGeom>
              <a:avLst/>
              <a:gdLst/>
              <a:ahLst/>
              <a:cxnLst/>
              <a:rect l="l" t="t" r="r" b="b"/>
              <a:pathLst>
                <a:path w="871854" h="207010">
                  <a:moveTo>
                    <a:pt x="261874" y="0"/>
                  </a:moveTo>
                  <a:lnTo>
                    <a:pt x="363474" y="0"/>
                  </a:lnTo>
                  <a:lnTo>
                    <a:pt x="515874" y="0"/>
                  </a:lnTo>
                  <a:lnTo>
                    <a:pt x="871347" y="0"/>
                  </a:lnTo>
                  <a:lnTo>
                    <a:pt x="871347" y="112140"/>
                  </a:lnTo>
                  <a:lnTo>
                    <a:pt x="871347" y="160274"/>
                  </a:lnTo>
                  <a:lnTo>
                    <a:pt x="871347" y="192277"/>
                  </a:lnTo>
                  <a:lnTo>
                    <a:pt x="515874" y="192277"/>
                  </a:lnTo>
                  <a:lnTo>
                    <a:pt x="363474" y="192277"/>
                  </a:lnTo>
                  <a:lnTo>
                    <a:pt x="261874" y="192277"/>
                  </a:lnTo>
                  <a:lnTo>
                    <a:pt x="261874" y="160274"/>
                  </a:lnTo>
                  <a:lnTo>
                    <a:pt x="0" y="207010"/>
                  </a:lnTo>
                  <a:lnTo>
                    <a:pt x="261874" y="112140"/>
                  </a:lnTo>
                  <a:lnTo>
                    <a:pt x="261874"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pic>
          <p:nvPicPr>
            <p:cNvPr id="100" name="object 100"/>
            <p:cNvPicPr/>
            <p:nvPr/>
          </p:nvPicPr>
          <p:blipFill>
            <a:blip r:embed="rId11" cstate="print"/>
            <a:stretch>
              <a:fillRect/>
            </a:stretch>
          </p:blipFill>
          <p:spPr>
            <a:xfrm>
              <a:off x="6242303" y="4052316"/>
              <a:ext cx="187451" cy="188975"/>
            </a:xfrm>
            <a:prstGeom prst="rect">
              <a:avLst/>
            </a:prstGeom>
          </p:spPr>
        </p:pic>
        <p:sp>
          <p:nvSpPr>
            <p:cNvPr id="101" name="object 101"/>
            <p:cNvSpPr/>
            <p:nvPr/>
          </p:nvSpPr>
          <p:spPr>
            <a:xfrm>
              <a:off x="6423659" y="3883152"/>
              <a:ext cx="840105" cy="227965"/>
            </a:xfrm>
            <a:custGeom>
              <a:avLst/>
              <a:gdLst/>
              <a:ahLst/>
              <a:cxnLst/>
              <a:rect l="l" t="t" r="r" b="b"/>
              <a:pathLst>
                <a:path w="840104" h="227964">
                  <a:moveTo>
                    <a:pt x="840105" y="0"/>
                  </a:moveTo>
                  <a:lnTo>
                    <a:pt x="0" y="0"/>
                  </a:lnTo>
                  <a:lnTo>
                    <a:pt x="0" y="175133"/>
                  </a:lnTo>
                  <a:lnTo>
                    <a:pt x="140081" y="175133"/>
                  </a:lnTo>
                  <a:lnTo>
                    <a:pt x="15875" y="227584"/>
                  </a:lnTo>
                  <a:lnTo>
                    <a:pt x="350012" y="175133"/>
                  </a:lnTo>
                  <a:lnTo>
                    <a:pt x="840105" y="175133"/>
                  </a:lnTo>
                  <a:lnTo>
                    <a:pt x="840105"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02" name="object 102"/>
            <p:cNvSpPr/>
            <p:nvPr/>
          </p:nvSpPr>
          <p:spPr>
            <a:xfrm>
              <a:off x="6424040" y="3883533"/>
              <a:ext cx="840105" cy="227965"/>
            </a:xfrm>
            <a:custGeom>
              <a:avLst/>
              <a:gdLst/>
              <a:ahLst/>
              <a:cxnLst/>
              <a:rect l="l" t="t" r="r" b="b"/>
              <a:pathLst>
                <a:path w="840104" h="227964">
                  <a:moveTo>
                    <a:pt x="0" y="0"/>
                  </a:moveTo>
                  <a:lnTo>
                    <a:pt x="139954" y="0"/>
                  </a:lnTo>
                  <a:lnTo>
                    <a:pt x="350012" y="0"/>
                  </a:lnTo>
                  <a:lnTo>
                    <a:pt x="840105" y="0"/>
                  </a:lnTo>
                  <a:lnTo>
                    <a:pt x="840105" y="102235"/>
                  </a:lnTo>
                  <a:lnTo>
                    <a:pt x="840105" y="145923"/>
                  </a:lnTo>
                  <a:lnTo>
                    <a:pt x="840105" y="175133"/>
                  </a:lnTo>
                  <a:lnTo>
                    <a:pt x="350012" y="175133"/>
                  </a:lnTo>
                  <a:lnTo>
                    <a:pt x="15875" y="227584"/>
                  </a:lnTo>
                  <a:lnTo>
                    <a:pt x="139954" y="175133"/>
                  </a:lnTo>
                  <a:lnTo>
                    <a:pt x="0" y="175133"/>
                  </a:lnTo>
                  <a:lnTo>
                    <a:pt x="0" y="145923"/>
                  </a:lnTo>
                  <a:lnTo>
                    <a:pt x="0" y="102235"/>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03" name="object 103"/>
          <p:cNvSpPr txBox="1"/>
          <p:nvPr/>
        </p:nvSpPr>
        <p:spPr>
          <a:xfrm>
            <a:off x="6404801" y="3763709"/>
            <a:ext cx="497681" cy="125034"/>
          </a:xfrm>
          <a:prstGeom prst="rect">
            <a:avLst/>
          </a:prstGeom>
        </p:spPr>
        <p:txBody>
          <a:bodyPr vert="horz" wrap="square" lIns="0" tIns="9525" rIns="0" bIns="0" rtlCol="0">
            <a:spAutoFit/>
          </a:bodyPr>
          <a:lstStyle/>
          <a:p>
            <a:pPr marL="9525" defTabSz="685800">
              <a:spcBef>
                <a:spcPts val="75"/>
              </a:spcBef>
              <a:defRPr/>
            </a:pPr>
            <a:r>
              <a:rPr sz="750" kern="0" dirty="0">
                <a:solidFill>
                  <a:srgbClr val="FFFFFF"/>
                </a:solidFill>
                <a:latin typeface="Arial"/>
                <a:cs typeface="Arial"/>
              </a:rPr>
              <a:t>Little</a:t>
            </a:r>
            <a:r>
              <a:rPr sz="750" kern="0" spc="-45" dirty="0">
                <a:solidFill>
                  <a:srgbClr val="FFFFFF"/>
                </a:solidFill>
                <a:latin typeface="Arial"/>
                <a:cs typeface="Arial"/>
              </a:rPr>
              <a:t> </a:t>
            </a:r>
            <a:r>
              <a:rPr sz="750" kern="0" spc="-15" dirty="0">
                <a:solidFill>
                  <a:srgbClr val="FFFFFF"/>
                </a:solidFill>
                <a:latin typeface="Arial"/>
                <a:cs typeface="Arial"/>
              </a:rPr>
              <a:t>Rock</a:t>
            </a:r>
            <a:endParaRPr sz="750" kern="0" dirty="0">
              <a:solidFill>
                <a:sysClr val="windowText" lastClr="000000"/>
              </a:solidFill>
              <a:latin typeface="Arial"/>
              <a:cs typeface="Arial"/>
            </a:endParaRPr>
          </a:p>
        </p:txBody>
      </p:sp>
      <p:grpSp>
        <p:nvGrpSpPr>
          <p:cNvPr id="104" name="object 104"/>
          <p:cNvGrpSpPr/>
          <p:nvPr/>
        </p:nvGrpSpPr>
        <p:grpSpPr>
          <a:xfrm>
            <a:off x="7232143" y="4636104"/>
            <a:ext cx="988695" cy="168593"/>
            <a:chOff x="7610856" y="5038471"/>
            <a:chExt cx="1318260" cy="224790"/>
          </a:xfrm>
        </p:grpSpPr>
        <p:pic>
          <p:nvPicPr>
            <p:cNvPr id="105" name="object 105"/>
            <p:cNvPicPr/>
            <p:nvPr/>
          </p:nvPicPr>
          <p:blipFill>
            <a:blip r:embed="rId9" cstate="print"/>
            <a:stretch>
              <a:fillRect/>
            </a:stretch>
          </p:blipFill>
          <p:spPr>
            <a:xfrm>
              <a:off x="7610856" y="5053584"/>
              <a:ext cx="187451" cy="187451"/>
            </a:xfrm>
            <a:prstGeom prst="rect">
              <a:avLst/>
            </a:prstGeom>
          </p:spPr>
        </p:pic>
        <p:sp>
          <p:nvSpPr>
            <p:cNvPr id="106" name="object 106"/>
            <p:cNvSpPr/>
            <p:nvPr/>
          </p:nvSpPr>
          <p:spPr>
            <a:xfrm>
              <a:off x="7783068" y="5044440"/>
              <a:ext cx="1138555" cy="212090"/>
            </a:xfrm>
            <a:custGeom>
              <a:avLst/>
              <a:gdLst/>
              <a:ahLst/>
              <a:cxnLst/>
              <a:rect l="l" t="t" r="r" b="b"/>
              <a:pathLst>
                <a:path w="1138554" h="212089">
                  <a:moveTo>
                    <a:pt x="1138427" y="0"/>
                  </a:moveTo>
                  <a:lnTo>
                    <a:pt x="326262" y="0"/>
                  </a:lnTo>
                  <a:lnTo>
                    <a:pt x="326262" y="35306"/>
                  </a:lnTo>
                  <a:lnTo>
                    <a:pt x="0" y="104648"/>
                  </a:lnTo>
                  <a:lnTo>
                    <a:pt x="326262" y="88137"/>
                  </a:lnTo>
                  <a:lnTo>
                    <a:pt x="326262" y="211582"/>
                  </a:lnTo>
                  <a:lnTo>
                    <a:pt x="1138427" y="211582"/>
                  </a:lnTo>
                  <a:lnTo>
                    <a:pt x="1138427"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07" name="object 107"/>
            <p:cNvSpPr/>
            <p:nvPr/>
          </p:nvSpPr>
          <p:spPr>
            <a:xfrm>
              <a:off x="7783449" y="5044821"/>
              <a:ext cx="1139190" cy="212090"/>
            </a:xfrm>
            <a:custGeom>
              <a:avLst/>
              <a:gdLst/>
              <a:ahLst/>
              <a:cxnLst/>
              <a:rect l="l" t="t" r="r" b="b"/>
              <a:pathLst>
                <a:path w="1139190" h="212089">
                  <a:moveTo>
                    <a:pt x="326262" y="0"/>
                  </a:moveTo>
                  <a:lnTo>
                    <a:pt x="461518" y="0"/>
                  </a:lnTo>
                  <a:lnTo>
                    <a:pt x="664591" y="0"/>
                  </a:lnTo>
                  <a:lnTo>
                    <a:pt x="1138427" y="0"/>
                  </a:lnTo>
                  <a:lnTo>
                    <a:pt x="1138427" y="35305"/>
                  </a:lnTo>
                  <a:lnTo>
                    <a:pt x="1138427" y="88137"/>
                  </a:lnTo>
                  <a:lnTo>
                    <a:pt x="1138427" y="211581"/>
                  </a:lnTo>
                  <a:lnTo>
                    <a:pt x="664591" y="211581"/>
                  </a:lnTo>
                  <a:lnTo>
                    <a:pt x="461518" y="211581"/>
                  </a:lnTo>
                  <a:lnTo>
                    <a:pt x="326262" y="211581"/>
                  </a:lnTo>
                  <a:lnTo>
                    <a:pt x="326262" y="88137"/>
                  </a:lnTo>
                  <a:lnTo>
                    <a:pt x="0" y="104647"/>
                  </a:lnTo>
                  <a:lnTo>
                    <a:pt x="326262" y="35305"/>
                  </a:lnTo>
                  <a:lnTo>
                    <a:pt x="326262" y="0"/>
                  </a:lnTo>
                  <a:close/>
                </a:path>
                <a:path w="1139190" h="212089">
                  <a:moveTo>
                    <a:pt x="326135" y="211835"/>
                  </a:moveTo>
                  <a:lnTo>
                    <a:pt x="1139189" y="211835"/>
                  </a:lnTo>
                  <a:lnTo>
                    <a:pt x="1139189" y="0"/>
                  </a:lnTo>
                  <a:lnTo>
                    <a:pt x="326135" y="0"/>
                  </a:lnTo>
                  <a:lnTo>
                    <a:pt x="326135" y="211835"/>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08" name="object 108"/>
          <p:cNvSpPr txBox="1"/>
          <p:nvPr/>
        </p:nvSpPr>
        <p:spPr>
          <a:xfrm>
            <a:off x="7733919" y="4648581"/>
            <a:ext cx="346234"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MacDill</a:t>
            </a:r>
            <a:endParaRPr sz="750" kern="0" dirty="0">
              <a:solidFill>
                <a:sysClr val="windowText" lastClr="000000"/>
              </a:solidFill>
              <a:latin typeface="Arial"/>
              <a:cs typeface="Arial"/>
            </a:endParaRPr>
          </a:p>
        </p:txBody>
      </p:sp>
      <p:grpSp>
        <p:nvGrpSpPr>
          <p:cNvPr id="109" name="object 109"/>
          <p:cNvGrpSpPr/>
          <p:nvPr/>
        </p:nvGrpSpPr>
        <p:grpSpPr>
          <a:xfrm>
            <a:off x="7698486" y="2942177"/>
            <a:ext cx="846773" cy="267653"/>
            <a:chOff x="8232647" y="2779902"/>
            <a:chExt cx="1129030" cy="356870"/>
          </a:xfrm>
        </p:grpSpPr>
        <p:pic>
          <p:nvPicPr>
            <p:cNvPr id="110" name="object 110"/>
            <p:cNvPicPr/>
            <p:nvPr/>
          </p:nvPicPr>
          <p:blipFill>
            <a:blip r:embed="rId17" cstate="print"/>
            <a:stretch>
              <a:fillRect/>
            </a:stretch>
          </p:blipFill>
          <p:spPr>
            <a:xfrm>
              <a:off x="8232647" y="2948939"/>
              <a:ext cx="188975" cy="187451"/>
            </a:xfrm>
            <a:prstGeom prst="rect">
              <a:avLst/>
            </a:prstGeom>
          </p:spPr>
        </p:pic>
        <p:sp>
          <p:nvSpPr>
            <p:cNvPr id="111" name="object 111"/>
            <p:cNvSpPr/>
            <p:nvPr/>
          </p:nvSpPr>
          <p:spPr>
            <a:xfrm>
              <a:off x="8420099" y="2785871"/>
              <a:ext cx="934719" cy="226060"/>
            </a:xfrm>
            <a:custGeom>
              <a:avLst/>
              <a:gdLst/>
              <a:ahLst/>
              <a:cxnLst/>
              <a:rect l="l" t="t" r="r" b="b"/>
              <a:pathLst>
                <a:path w="934720" h="226060">
                  <a:moveTo>
                    <a:pt x="934593" y="0"/>
                  </a:moveTo>
                  <a:lnTo>
                    <a:pt x="236347" y="0"/>
                  </a:lnTo>
                  <a:lnTo>
                    <a:pt x="236347" y="124587"/>
                  </a:lnTo>
                  <a:lnTo>
                    <a:pt x="0" y="225932"/>
                  </a:lnTo>
                  <a:lnTo>
                    <a:pt x="236347" y="178053"/>
                  </a:lnTo>
                  <a:lnTo>
                    <a:pt x="236347" y="213613"/>
                  </a:lnTo>
                  <a:lnTo>
                    <a:pt x="934593" y="213613"/>
                  </a:lnTo>
                  <a:lnTo>
                    <a:pt x="934593"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12" name="object 112"/>
            <p:cNvSpPr/>
            <p:nvPr/>
          </p:nvSpPr>
          <p:spPr>
            <a:xfrm>
              <a:off x="8420480" y="2786252"/>
              <a:ext cx="934719" cy="226060"/>
            </a:xfrm>
            <a:custGeom>
              <a:avLst/>
              <a:gdLst/>
              <a:ahLst/>
              <a:cxnLst/>
              <a:rect l="l" t="t" r="r" b="b"/>
              <a:pathLst>
                <a:path w="934720" h="226060">
                  <a:moveTo>
                    <a:pt x="236347" y="0"/>
                  </a:moveTo>
                  <a:lnTo>
                    <a:pt x="352678" y="0"/>
                  </a:lnTo>
                  <a:lnTo>
                    <a:pt x="527303" y="0"/>
                  </a:lnTo>
                  <a:lnTo>
                    <a:pt x="934593" y="0"/>
                  </a:lnTo>
                  <a:lnTo>
                    <a:pt x="934593" y="124587"/>
                  </a:lnTo>
                  <a:lnTo>
                    <a:pt x="934593" y="178054"/>
                  </a:lnTo>
                  <a:lnTo>
                    <a:pt x="934593" y="213613"/>
                  </a:lnTo>
                  <a:lnTo>
                    <a:pt x="527303" y="213613"/>
                  </a:lnTo>
                  <a:lnTo>
                    <a:pt x="352678" y="213613"/>
                  </a:lnTo>
                  <a:lnTo>
                    <a:pt x="236347" y="213613"/>
                  </a:lnTo>
                  <a:lnTo>
                    <a:pt x="236347" y="178054"/>
                  </a:lnTo>
                  <a:lnTo>
                    <a:pt x="0" y="225933"/>
                  </a:lnTo>
                  <a:lnTo>
                    <a:pt x="236347" y="124587"/>
                  </a:lnTo>
                  <a:lnTo>
                    <a:pt x="236347"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13" name="object 113"/>
          <p:cNvSpPr txBox="1"/>
          <p:nvPr/>
        </p:nvSpPr>
        <p:spPr>
          <a:xfrm>
            <a:off x="8078153" y="2935033"/>
            <a:ext cx="393859"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McGuire</a:t>
            </a:r>
            <a:endParaRPr sz="750" kern="0" dirty="0">
              <a:solidFill>
                <a:sysClr val="windowText" lastClr="000000"/>
              </a:solidFill>
              <a:latin typeface="Arial"/>
              <a:cs typeface="Arial"/>
            </a:endParaRPr>
          </a:p>
        </p:txBody>
      </p:sp>
      <p:sp>
        <p:nvSpPr>
          <p:cNvPr id="114" name="object 114"/>
          <p:cNvSpPr txBox="1"/>
          <p:nvPr/>
        </p:nvSpPr>
        <p:spPr>
          <a:xfrm>
            <a:off x="7895274" y="3100769"/>
            <a:ext cx="416719" cy="317395"/>
          </a:xfrm>
          <a:prstGeom prst="rect">
            <a:avLst/>
          </a:prstGeom>
        </p:spPr>
        <p:txBody>
          <a:bodyPr vert="horz" wrap="square" lIns="0" tIns="9525" rIns="0" bIns="0" rtlCol="0">
            <a:spAutoFit/>
          </a:bodyPr>
          <a:lstStyle/>
          <a:p>
            <a:pPr marR="11906" algn="r" defTabSz="685800">
              <a:spcBef>
                <a:spcPts val="75"/>
              </a:spcBef>
              <a:defRPr/>
            </a:pPr>
            <a:r>
              <a:rPr sz="750" kern="0" spc="-8" dirty="0">
                <a:solidFill>
                  <a:srgbClr val="FFFFFF"/>
                </a:solidFill>
                <a:latin typeface="Arial"/>
                <a:cs typeface="Arial"/>
              </a:rPr>
              <a:t>Dover</a:t>
            </a:r>
            <a:endParaRPr sz="750" kern="0" dirty="0">
              <a:solidFill>
                <a:sysClr val="windowText" lastClr="000000"/>
              </a:solidFill>
              <a:latin typeface="Arial"/>
              <a:cs typeface="Arial"/>
            </a:endParaRPr>
          </a:p>
          <a:p>
            <a:pPr marR="3810" algn="r" defTabSz="685800">
              <a:spcBef>
                <a:spcPts val="604"/>
              </a:spcBef>
              <a:defRPr/>
            </a:pPr>
            <a:r>
              <a:rPr sz="750" kern="0" spc="-8" dirty="0">
                <a:solidFill>
                  <a:srgbClr val="FFFFFF"/>
                </a:solidFill>
                <a:latin typeface="Arial"/>
                <a:cs typeface="Arial"/>
              </a:rPr>
              <a:t>Andrews</a:t>
            </a:r>
            <a:endParaRPr sz="750" kern="0" dirty="0">
              <a:solidFill>
                <a:sysClr val="windowText" lastClr="000000"/>
              </a:solidFill>
              <a:latin typeface="Arial"/>
              <a:cs typeface="Arial"/>
            </a:endParaRPr>
          </a:p>
        </p:txBody>
      </p:sp>
      <p:grpSp>
        <p:nvGrpSpPr>
          <p:cNvPr id="115" name="object 115"/>
          <p:cNvGrpSpPr/>
          <p:nvPr/>
        </p:nvGrpSpPr>
        <p:grpSpPr>
          <a:xfrm>
            <a:off x="5082255" y="3389090"/>
            <a:ext cx="793433" cy="323374"/>
            <a:chOff x="4744339" y="3375786"/>
            <a:chExt cx="1057910" cy="431165"/>
          </a:xfrm>
        </p:grpSpPr>
        <p:pic>
          <p:nvPicPr>
            <p:cNvPr id="116" name="object 116"/>
            <p:cNvPicPr/>
            <p:nvPr/>
          </p:nvPicPr>
          <p:blipFill>
            <a:blip r:embed="rId8" cstate="print"/>
            <a:stretch>
              <a:fillRect/>
            </a:stretch>
          </p:blipFill>
          <p:spPr>
            <a:xfrm>
              <a:off x="5614416" y="3619499"/>
              <a:ext cx="187451" cy="187451"/>
            </a:xfrm>
            <a:prstGeom prst="rect">
              <a:avLst/>
            </a:prstGeom>
          </p:spPr>
        </p:pic>
        <p:sp>
          <p:nvSpPr>
            <p:cNvPr id="117" name="object 117"/>
            <p:cNvSpPr/>
            <p:nvPr/>
          </p:nvSpPr>
          <p:spPr>
            <a:xfrm>
              <a:off x="4750308" y="3381755"/>
              <a:ext cx="915035" cy="295910"/>
            </a:xfrm>
            <a:custGeom>
              <a:avLst/>
              <a:gdLst/>
              <a:ahLst/>
              <a:cxnLst/>
              <a:rect l="l" t="t" r="r" b="b"/>
              <a:pathLst>
                <a:path w="915035" h="295910">
                  <a:moveTo>
                    <a:pt x="891666" y="0"/>
                  </a:moveTo>
                  <a:lnTo>
                    <a:pt x="0" y="0"/>
                  </a:lnTo>
                  <a:lnTo>
                    <a:pt x="0" y="175133"/>
                  </a:lnTo>
                  <a:lnTo>
                    <a:pt x="520191" y="175133"/>
                  </a:lnTo>
                  <a:lnTo>
                    <a:pt x="914526" y="295783"/>
                  </a:lnTo>
                  <a:lnTo>
                    <a:pt x="743076" y="175133"/>
                  </a:lnTo>
                  <a:lnTo>
                    <a:pt x="891666" y="175133"/>
                  </a:lnTo>
                  <a:lnTo>
                    <a:pt x="891666"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18" name="object 118"/>
            <p:cNvSpPr/>
            <p:nvPr/>
          </p:nvSpPr>
          <p:spPr>
            <a:xfrm>
              <a:off x="4750689" y="3382136"/>
              <a:ext cx="915035" cy="295910"/>
            </a:xfrm>
            <a:custGeom>
              <a:avLst/>
              <a:gdLst/>
              <a:ahLst/>
              <a:cxnLst/>
              <a:rect l="l" t="t" r="r" b="b"/>
              <a:pathLst>
                <a:path w="915035" h="295910">
                  <a:moveTo>
                    <a:pt x="0" y="0"/>
                  </a:moveTo>
                  <a:lnTo>
                    <a:pt x="520191" y="0"/>
                  </a:lnTo>
                  <a:lnTo>
                    <a:pt x="743076" y="0"/>
                  </a:lnTo>
                  <a:lnTo>
                    <a:pt x="891666" y="0"/>
                  </a:lnTo>
                  <a:lnTo>
                    <a:pt x="891666" y="102235"/>
                  </a:lnTo>
                  <a:lnTo>
                    <a:pt x="891666" y="146050"/>
                  </a:lnTo>
                  <a:lnTo>
                    <a:pt x="891666" y="175133"/>
                  </a:lnTo>
                  <a:lnTo>
                    <a:pt x="743076" y="175133"/>
                  </a:lnTo>
                  <a:lnTo>
                    <a:pt x="914526" y="295782"/>
                  </a:lnTo>
                  <a:lnTo>
                    <a:pt x="520191" y="175133"/>
                  </a:lnTo>
                  <a:lnTo>
                    <a:pt x="0" y="175133"/>
                  </a:lnTo>
                  <a:lnTo>
                    <a:pt x="0" y="146050"/>
                  </a:lnTo>
                  <a:lnTo>
                    <a:pt x="0" y="102235"/>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19" name="object 119"/>
          <p:cNvSpPr txBox="1"/>
          <p:nvPr/>
        </p:nvSpPr>
        <p:spPr>
          <a:xfrm>
            <a:off x="5170171" y="3387090"/>
            <a:ext cx="492919"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McConnell</a:t>
            </a:r>
            <a:endParaRPr sz="750" kern="0" dirty="0">
              <a:solidFill>
                <a:sysClr val="windowText" lastClr="000000"/>
              </a:solidFill>
              <a:latin typeface="Arial"/>
              <a:cs typeface="Arial"/>
            </a:endParaRPr>
          </a:p>
        </p:txBody>
      </p:sp>
      <p:grpSp>
        <p:nvGrpSpPr>
          <p:cNvPr id="120" name="object 120"/>
          <p:cNvGrpSpPr/>
          <p:nvPr/>
        </p:nvGrpSpPr>
        <p:grpSpPr>
          <a:xfrm>
            <a:off x="6373750" y="3282791"/>
            <a:ext cx="523399" cy="304324"/>
            <a:chOff x="6466332" y="3234054"/>
            <a:chExt cx="697865" cy="405765"/>
          </a:xfrm>
        </p:grpSpPr>
        <p:pic>
          <p:nvPicPr>
            <p:cNvPr id="121" name="object 121"/>
            <p:cNvPicPr/>
            <p:nvPr/>
          </p:nvPicPr>
          <p:blipFill>
            <a:blip r:embed="rId18" cstate="print"/>
            <a:stretch>
              <a:fillRect/>
            </a:stretch>
          </p:blipFill>
          <p:spPr>
            <a:xfrm>
              <a:off x="6466332" y="3451859"/>
              <a:ext cx="188976" cy="187451"/>
            </a:xfrm>
            <a:prstGeom prst="rect">
              <a:avLst/>
            </a:prstGeom>
          </p:spPr>
        </p:pic>
        <p:sp>
          <p:nvSpPr>
            <p:cNvPr id="122" name="object 122"/>
            <p:cNvSpPr/>
            <p:nvPr/>
          </p:nvSpPr>
          <p:spPr>
            <a:xfrm>
              <a:off x="6649212" y="3240023"/>
              <a:ext cx="508000" cy="283845"/>
            </a:xfrm>
            <a:custGeom>
              <a:avLst/>
              <a:gdLst/>
              <a:ahLst/>
              <a:cxnLst/>
              <a:rect l="l" t="t" r="r" b="b"/>
              <a:pathLst>
                <a:path w="508000" h="283845">
                  <a:moveTo>
                    <a:pt x="507746" y="0"/>
                  </a:moveTo>
                  <a:lnTo>
                    <a:pt x="0" y="0"/>
                  </a:lnTo>
                  <a:lnTo>
                    <a:pt x="0" y="218186"/>
                  </a:lnTo>
                  <a:lnTo>
                    <a:pt x="84582" y="218186"/>
                  </a:lnTo>
                  <a:lnTo>
                    <a:pt x="9652" y="283337"/>
                  </a:lnTo>
                  <a:lnTo>
                    <a:pt x="211582" y="218186"/>
                  </a:lnTo>
                  <a:lnTo>
                    <a:pt x="507746" y="218186"/>
                  </a:lnTo>
                  <a:lnTo>
                    <a:pt x="507746"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23" name="object 123"/>
            <p:cNvSpPr/>
            <p:nvPr/>
          </p:nvSpPr>
          <p:spPr>
            <a:xfrm>
              <a:off x="6649593" y="3240404"/>
              <a:ext cx="508000" cy="283845"/>
            </a:xfrm>
            <a:custGeom>
              <a:avLst/>
              <a:gdLst/>
              <a:ahLst/>
              <a:cxnLst/>
              <a:rect l="l" t="t" r="r" b="b"/>
              <a:pathLst>
                <a:path w="508000" h="283845">
                  <a:moveTo>
                    <a:pt x="0" y="0"/>
                  </a:moveTo>
                  <a:lnTo>
                    <a:pt x="84581" y="0"/>
                  </a:lnTo>
                  <a:lnTo>
                    <a:pt x="211581" y="0"/>
                  </a:lnTo>
                  <a:lnTo>
                    <a:pt x="507746" y="0"/>
                  </a:lnTo>
                  <a:lnTo>
                    <a:pt x="507746" y="127254"/>
                  </a:lnTo>
                  <a:lnTo>
                    <a:pt x="507746" y="181737"/>
                  </a:lnTo>
                  <a:lnTo>
                    <a:pt x="507746" y="218186"/>
                  </a:lnTo>
                  <a:lnTo>
                    <a:pt x="211581" y="218186"/>
                  </a:lnTo>
                  <a:lnTo>
                    <a:pt x="9651" y="283337"/>
                  </a:lnTo>
                  <a:lnTo>
                    <a:pt x="84581" y="218186"/>
                  </a:lnTo>
                  <a:lnTo>
                    <a:pt x="0" y="218186"/>
                  </a:lnTo>
                  <a:lnTo>
                    <a:pt x="0" y="181737"/>
                  </a:lnTo>
                  <a:lnTo>
                    <a:pt x="0" y="127254"/>
                  </a:lnTo>
                  <a:lnTo>
                    <a:pt x="0" y="0"/>
                  </a:lnTo>
                  <a:close/>
                </a:path>
              </a:pathLst>
            </a:custGeom>
            <a:ln w="12698">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24" name="object 124"/>
          <p:cNvSpPr txBox="1"/>
          <p:nvPr/>
        </p:nvSpPr>
        <p:spPr>
          <a:xfrm>
            <a:off x="6572822" y="3297365"/>
            <a:ext cx="253365"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Scott</a:t>
            </a:r>
            <a:endParaRPr sz="750" kern="0" dirty="0">
              <a:solidFill>
                <a:sysClr val="windowText" lastClr="000000"/>
              </a:solidFill>
              <a:latin typeface="Arial"/>
              <a:cs typeface="Arial"/>
            </a:endParaRPr>
          </a:p>
        </p:txBody>
      </p:sp>
      <p:grpSp>
        <p:nvGrpSpPr>
          <p:cNvPr id="125" name="object 125"/>
          <p:cNvGrpSpPr/>
          <p:nvPr/>
        </p:nvGrpSpPr>
        <p:grpSpPr>
          <a:xfrm>
            <a:off x="7348729" y="3443954"/>
            <a:ext cx="972026" cy="589598"/>
            <a:chOff x="7766304" y="3448939"/>
            <a:chExt cx="1296035" cy="786130"/>
          </a:xfrm>
        </p:grpSpPr>
        <p:pic>
          <p:nvPicPr>
            <p:cNvPr id="126" name="object 126"/>
            <p:cNvPicPr/>
            <p:nvPr/>
          </p:nvPicPr>
          <p:blipFill>
            <a:blip r:embed="rId8" cstate="print"/>
            <a:stretch>
              <a:fillRect/>
            </a:stretch>
          </p:blipFill>
          <p:spPr>
            <a:xfrm>
              <a:off x="7766304" y="3991356"/>
              <a:ext cx="187451" cy="187451"/>
            </a:xfrm>
            <a:prstGeom prst="rect">
              <a:avLst/>
            </a:prstGeom>
          </p:spPr>
        </p:pic>
        <p:sp>
          <p:nvSpPr>
            <p:cNvPr id="127" name="object 127"/>
            <p:cNvSpPr/>
            <p:nvPr/>
          </p:nvSpPr>
          <p:spPr>
            <a:xfrm>
              <a:off x="7920228" y="4009644"/>
              <a:ext cx="746760" cy="218440"/>
            </a:xfrm>
            <a:custGeom>
              <a:avLst/>
              <a:gdLst/>
              <a:ahLst/>
              <a:cxnLst/>
              <a:rect l="l" t="t" r="r" b="b"/>
              <a:pathLst>
                <a:path w="746759" h="218439">
                  <a:moveTo>
                    <a:pt x="746632" y="0"/>
                  </a:moveTo>
                  <a:lnTo>
                    <a:pt x="211708" y="0"/>
                  </a:lnTo>
                  <a:lnTo>
                    <a:pt x="211708" y="36321"/>
                  </a:lnTo>
                  <a:lnTo>
                    <a:pt x="0" y="94995"/>
                  </a:lnTo>
                  <a:lnTo>
                    <a:pt x="211708" y="90931"/>
                  </a:lnTo>
                  <a:lnTo>
                    <a:pt x="211708" y="218185"/>
                  </a:lnTo>
                  <a:lnTo>
                    <a:pt x="746632" y="218185"/>
                  </a:lnTo>
                  <a:lnTo>
                    <a:pt x="746632"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28" name="object 128"/>
            <p:cNvSpPr/>
            <p:nvPr/>
          </p:nvSpPr>
          <p:spPr>
            <a:xfrm>
              <a:off x="7920609" y="4010025"/>
              <a:ext cx="746760" cy="218440"/>
            </a:xfrm>
            <a:custGeom>
              <a:avLst/>
              <a:gdLst/>
              <a:ahLst/>
              <a:cxnLst/>
              <a:rect l="l" t="t" r="r" b="b"/>
              <a:pathLst>
                <a:path w="746759" h="218439">
                  <a:moveTo>
                    <a:pt x="211709" y="0"/>
                  </a:moveTo>
                  <a:lnTo>
                    <a:pt x="300863" y="0"/>
                  </a:lnTo>
                  <a:lnTo>
                    <a:pt x="434594" y="0"/>
                  </a:lnTo>
                  <a:lnTo>
                    <a:pt x="746633" y="0"/>
                  </a:lnTo>
                  <a:lnTo>
                    <a:pt x="746633" y="36322"/>
                  </a:lnTo>
                  <a:lnTo>
                    <a:pt x="746633" y="90931"/>
                  </a:lnTo>
                  <a:lnTo>
                    <a:pt x="746633" y="218186"/>
                  </a:lnTo>
                  <a:lnTo>
                    <a:pt x="434594" y="218186"/>
                  </a:lnTo>
                  <a:lnTo>
                    <a:pt x="300863" y="218186"/>
                  </a:lnTo>
                  <a:lnTo>
                    <a:pt x="211709" y="218186"/>
                  </a:lnTo>
                  <a:lnTo>
                    <a:pt x="211709" y="90931"/>
                  </a:lnTo>
                  <a:lnTo>
                    <a:pt x="0" y="94995"/>
                  </a:lnTo>
                  <a:lnTo>
                    <a:pt x="211709" y="36322"/>
                  </a:lnTo>
                  <a:lnTo>
                    <a:pt x="211709" y="0"/>
                  </a:lnTo>
                  <a:close/>
                </a:path>
              </a:pathLst>
            </a:custGeom>
            <a:ln w="12699">
              <a:solidFill>
                <a:srgbClr val="000000"/>
              </a:solidFill>
            </a:ln>
          </p:spPr>
          <p:txBody>
            <a:bodyPr wrap="square" lIns="0" tIns="0" rIns="0" bIns="0" rtlCol="0"/>
            <a:lstStyle/>
            <a:p>
              <a:pPr defTabSz="685800">
                <a:defRPr/>
              </a:pPr>
              <a:endParaRPr sz="1350" kern="0" dirty="0">
                <a:solidFill>
                  <a:sysClr val="windowText" lastClr="000000"/>
                </a:solidFill>
              </a:endParaRPr>
            </a:p>
          </p:txBody>
        </p:sp>
        <p:pic>
          <p:nvPicPr>
            <p:cNvPr id="129" name="object 129"/>
            <p:cNvPicPr/>
            <p:nvPr/>
          </p:nvPicPr>
          <p:blipFill>
            <a:blip r:embed="rId8" cstate="print"/>
            <a:stretch>
              <a:fillRect/>
            </a:stretch>
          </p:blipFill>
          <p:spPr>
            <a:xfrm>
              <a:off x="8106156" y="3479292"/>
              <a:ext cx="187451" cy="187452"/>
            </a:xfrm>
            <a:prstGeom prst="rect">
              <a:avLst/>
            </a:prstGeom>
          </p:spPr>
        </p:pic>
        <p:sp>
          <p:nvSpPr>
            <p:cNvPr id="130" name="object 130"/>
            <p:cNvSpPr/>
            <p:nvPr/>
          </p:nvSpPr>
          <p:spPr>
            <a:xfrm>
              <a:off x="8269986" y="3454908"/>
              <a:ext cx="785495" cy="201295"/>
            </a:xfrm>
            <a:custGeom>
              <a:avLst/>
              <a:gdLst/>
              <a:ahLst/>
              <a:cxnLst/>
              <a:rect l="l" t="t" r="r" b="b"/>
              <a:pathLst>
                <a:path w="785495" h="201295">
                  <a:moveTo>
                    <a:pt x="785368" y="0"/>
                  </a:moveTo>
                  <a:lnTo>
                    <a:pt x="97917" y="0"/>
                  </a:lnTo>
                  <a:lnTo>
                    <a:pt x="97917" y="117220"/>
                  </a:lnTo>
                  <a:lnTo>
                    <a:pt x="0" y="142747"/>
                  </a:lnTo>
                  <a:lnTo>
                    <a:pt x="97917" y="167512"/>
                  </a:lnTo>
                  <a:lnTo>
                    <a:pt x="97917" y="201040"/>
                  </a:lnTo>
                  <a:lnTo>
                    <a:pt x="785368" y="201040"/>
                  </a:lnTo>
                  <a:lnTo>
                    <a:pt x="785368"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31" name="object 131"/>
            <p:cNvSpPr/>
            <p:nvPr/>
          </p:nvSpPr>
          <p:spPr>
            <a:xfrm>
              <a:off x="8270367" y="3455289"/>
              <a:ext cx="785495" cy="201295"/>
            </a:xfrm>
            <a:custGeom>
              <a:avLst/>
              <a:gdLst/>
              <a:ahLst/>
              <a:cxnLst/>
              <a:rect l="l" t="t" r="r" b="b"/>
              <a:pathLst>
                <a:path w="785495" h="201295">
                  <a:moveTo>
                    <a:pt x="97916" y="0"/>
                  </a:moveTo>
                  <a:lnTo>
                    <a:pt x="212598" y="0"/>
                  </a:lnTo>
                  <a:lnTo>
                    <a:pt x="384428" y="0"/>
                  </a:lnTo>
                  <a:lnTo>
                    <a:pt x="785367" y="0"/>
                  </a:lnTo>
                  <a:lnTo>
                    <a:pt x="785367" y="117221"/>
                  </a:lnTo>
                  <a:lnTo>
                    <a:pt x="785367" y="167512"/>
                  </a:lnTo>
                  <a:lnTo>
                    <a:pt x="785367" y="201041"/>
                  </a:lnTo>
                  <a:lnTo>
                    <a:pt x="384428" y="201041"/>
                  </a:lnTo>
                  <a:lnTo>
                    <a:pt x="212598" y="201041"/>
                  </a:lnTo>
                  <a:lnTo>
                    <a:pt x="97916" y="201041"/>
                  </a:lnTo>
                  <a:lnTo>
                    <a:pt x="97916" y="167512"/>
                  </a:lnTo>
                  <a:lnTo>
                    <a:pt x="0" y="142748"/>
                  </a:lnTo>
                  <a:lnTo>
                    <a:pt x="97916" y="117221"/>
                  </a:lnTo>
                  <a:lnTo>
                    <a:pt x="97916"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32" name="object 132"/>
          <p:cNvSpPr txBox="1"/>
          <p:nvPr/>
        </p:nvSpPr>
        <p:spPr>
          <a:xfrm>
            <a:off x="7800500" y="3448717"/>
            <a:ext cx="515779" cy="127920"/>
          </a:xfrm>
          <a:prstGeom prst="rect">
            <a:avLst/>
          </a:prstGeom>
          <a:ln w="12954">
            <a:solidFill>
              <a:srgbClr val="000000"/>
            </a:solidFill>
          </a:ln>
        </p:spPr>
        <p:txBody>
          <a:bodyPr vert="horz" wrap="square" lIns="0" tIns="12383" rIns="0" bIns="0" rtlCol="0">
            <a:spAutoFit/>
          </a:bodyPr>
          <a:lstStyle/>
          <a:p>
            <a:pPr marL="78104" defTabSz="685800">
              <a:spcBef>
                <a:spcPts val="98"/>
              </a:spcBef>
              <a:defRPr/>
            </a:pPr>
            <a:r>
              <a:rPr sz="750" kern="0" spc="-8" dirty="0">
                <a:solidFill>
                  <a:srgbClr val="FFFFFF"/>
                </a:solidFill>
                <a:latin typeface="Arial"/>
                <a:cs typeface="Arial"/>
              </a:rPr>
              <a:t>Langley</a:t>
            </a:r>
            <a:endParaRPr sz="750" kern="0" dirty="0">
              <a:solidFill>
                <a:sysClr val="windowText" lastClr="000000"/>
              </a:solidFill>
              <a:latin typeface="Arial"/>
              <a:cs typeface="Arial"/>
            </a:endParaRPr>
          </a:p>
        </p:txBody>
      </p:sp>
      <p:grpSp>
        <p:nvGrpSpPr>
          <p:cNvPr id="133" name="object 133"/>
          <p:cNvGrpSpPr/>
          <p:nvPr/>
        </p:nvGrpSpPr>
        <p:grpSpPr>
          <a:xfrm>
            <a:off x="7589901" y="3629121"/>
            <a:ext cx="856774" cy="207645"/>
            <a:chOff x="8087868" y="3695827"/>
            <a:chExt cx="1142365" cy="276860"/>
          </a:xfrm>
        </p:grpSpPr>
        <p:pic>
          <p:nvPicPr>
            <p:cNvPr id="134" name="object 134"/>
            <p:cNvPicPr/>
            <p:nvPr/>
          </p:nvPicPr>
          <p:blipFill>
            <a:blip r:embed="rId7" cstate="print"/>
            <a:stretch>
              <a:fillRect/>
            </a:stretch>
          </p:blipFill>
          <p:spPr>
            <a:xfrm>
              <a:off x="8087868" y="3707892"/>
              <a:ext cx="187451" cy="187451"/>
            </a:xfrm>
            <a:prstGeom prst="rect">
              <a:avLst/>
            </a:prstGeom>
          </p:spPr>
        </p:pic>
        <p:sp>
          <p:nvSpPr>
            <p:cNvPr id="135" name="object 135"/>
            <p:cNvSpPr/>
            <p:nvPr/>
          </p:nvSpPr>
          <p:spPr>
            <a:xfrm>
              <a:off x="8244078" y="3701796"/>
              <a:ext cx="979169" cy="264160"/>
            </a:xfrm>
            <a:custGeom>
              <a:avLst/>
              <a:gdLst/>
              <a:ahLst/>
              <a:cxnLst/>
              <a:rect l="l" t="t" r="r" b="b"/>
              <a:pathLst>
                <a:path w="979170" h="264160">
                  <a:moveTo>
                    <a:pt x="978916" y="0"/>
                  </a:moveTo>
                  <a:lnTo>
                    <a:pt x="189992" y="0"/>
                  </a:lnTo>
                  <a:lnTo>
                    <a:pt x="189992" y="153923"/>
                  </a:lnTo>
                  <a:lnTo>
                    <a:pt x="0" y="137921"/>
                  </a:lnTo>
                  <a:lnTo>
                    <a:pt x="189992" y="219963"/>
                  </a:lnTo>
                  <a:lnTo>
                    <a:pt x="189992" y="263905"/>
                  </a:lnTo>
                  <a:lnTo>
                    <a:pt x="978916" y="263905"/>
                  </a:lnTo>
                  <a:lnTo>
                    <a:pt x="978916"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36" name="object 136"/>
            <p:cNvSpPr/>
            <p:nvPr/>
          </p:nvSpPr>
          <p:spPr>
            <a:xfrm>
              <a:off x="8244459" y="3702177"/>
              <a:ext cx="979169" cy="264160"/>
            </a:xfrm>
            <a:custGeom>
              <a:avLst/>
              <a:gdLst/>
              <a:ahLst/>
              <a:cxnLst/>
              <a:rect l="l" t="t" r="r" b="b"/>
              <a:pathLst>
                <a:path w="979170" h="264160">
                  <a:moveTo>
                    <a:pt x="189992" y="0"/>
                  </a:moveTo>
                  <a:lnTo>
                    <a:pt x="321437" y="0"/>
                  </a:lnTo>
                  <a:lnTo>
                    <a:pt x="518668" y="0"/>
                  </a:lnTo>
                  <a:lnTo>
                    <a:pt x="978916" y="0"/>
                  </a:lnTo>
                  <a:lnTo>
                    <a:pt x="978916" y="153924"/>
                  </a:lnTo>
                  <a:lnTo>
                    <a:pt x="978916" y="219964"/>
                  </a:lnTo>
                  <a:lnTo>
                    <a:pt x="978916" y="263906"/>
                  </a:lnTo>
                  <a:lnTo>
                    <a:pt x="518668" y="263906"/>
                  </a:lnTo>
                  <a:lnTo>
                    <a:pt x="321437" y="263906"/>
                  </a:lnTo>
                  <a:lnTo>
                    <a:pt x="189992" y="263906"/>
                  </a:lnTo>
                  <a:lnTo>
                    <a:pt x="189992" y="219964"/>
                  </a:lnTo>
                  <a:lnTo>
                    <a:pt x="0" y="137922"/>
                  </a:lnTo>
                  <a:lnTo>
                    <a:pt x="189992" y="153924"/>
                  </a:lnTo>
                  <a:lnTo>
                    <a:pt x="189992"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37" name="object 137"/>
          <p:cNvSpPr txBox="1"/>
          <p:nvPr/>
        </p:nvSpPr>
        <p:spPr>
          <a:xfrm>
            <a:off x="7933563" y="3603116"/>
            <a:ext cx="418624" cy="240450"/>
          </a:xfrm>
          <a:prstGeom prst="rect">
            <a:avLst/>
          </a:prstGeom>
        </p:spPr>
        <p:txBody>
          <a:bodyPr vert="horz" wrap="square" lIns="0" tIns="9525" rIns="0" bIns="0" rtlCol="0">
            <a:spAutoFit/>
          </a:bodyPr>
          <a:lstStyle/>
          <a:p>
            <a:pPr marL="13335" marR="3810" indent="-4286" defTabSz="685800">
              <a:spcBef>
                <a:spcPts val="75"/>
              </a:spcBef>
              <a:defRPr/>
            </a:pPr>
            <a:r>
              <a:rPr sz="750" kern="0" spc="-19" dirty="0">
                <a:solidFill>
                  <a:srgbClr val="FFFFFF"/>
                </a:solidFill>
                <a:latin typeface="Arial"/>
                <a:cs typeface="Arial"/>
              </a:rPr>
              <a:t>Seymour </a:t>
            </a:r>
            <a:r>
              <a:rPr sz="750" kern="0" spc="-8" dirty="0">
                <a:solidFill>
                  <a:srgbClr val="FFFFFF"/>
                </a:solidFill>
                <a:latin typeface="Arial"/>
                <a:cs typeface="Arial"/>
              </a:rPr>
              <a:t>Johnson</a:t>
            </a:r>
            <a:endParaRPr sz="750" kern="0" dirty="0">
              <a:solidFill>
                <a:sysClr val="windowText" lastClr="000000"/>
              </a:solidFill>
              <a:latin typeface="Arial"/>
              <a:cs typeface="Arial"/>
            </a:endParaRPr>
          </a:p>
        </p:txBody>
      </p:sp>
      <p:sp>
        <p:nvSpPr>
          <p:cNvPr id="138" name="object 138"/>
          <p:cNvSpPr txBox="1"/>
          <p:nvPr/>
        </p:nvSpPr>
        <p:spPr>
          <a:xfrm>
            <a:off x="7689533" y="3870008"/>
            <a:ext cx="261461" cy="125034"/>
          </a:xfrm>
          <a:prstGeom prst="rect">
            <a:avLst/>
          </a:prstGeom>
        </p:spPr>
        <p:txBody>
          <a:bodyPr vert="horz" wrap="square" lIns="0" tIns="9525" rIns="0" bIns="0" rtlCol="0">
            <a:spAutoFit/>
          </a:bodyPr>
          <a:lstStyle/>
          <a:p>
            <a:pPr marL="9525" defTabSz="685800">
              <a:spcBef>
                <a:spcPts val="75"/>
              </a:spcBef>
              <a:defRPr/>
            </a:pPr>
            <a:r>
              <a:rPr sz="750" kern="0" spc="-15" dirty="0">
                <a:solidFill>
                  <a:srgbClr val="FFFFFF"/>
                </a:solidFill>
                <a:latin typeface="Arial"/>
                <a:cs typeface="Arial"/>
              </a:rPr>
              <a:t>Shaw</a:t>
            </a:r>
            <a:endParaRPr sz="750" kern="0" dirty="0">
              <a:solidFill>
                <a:sysClr val="windowText" lastClr="000000"/>
              </a:solidFill>
              <a:latin typeface="Arial"/>
              <a:cs typeface="Arial"/>
            </a:endParaRPr>
          </a:p>
        </p:txBody>
      </p:sp>
      <p:grpSp>
        <p:nvGrpSpPr>
          <p:cNvPr id="139" name="object 139"/>
          <p:cNvGrpSpPr/>
          <p:nvPr/>
        </p:nvGrpSpPr>
        <p:grpSpPr>
          <a:xfrm>
            <a:off x="7076694" y="4301205"/>
            <a:ext cx="811054" cy="173355"/>
            <a:chOff x="7403592" y="4591939"/>
            <a:chExt cx="1081405" cy="231140"/>
          </a:xfrm>
        </p:grpSpPr>
        <p:pic>
          <p:nvPicPr>
            <p:cNvPr id="140" name="object 140"/>
            <p:cNvPicPr/>
            <p:nvPr/>
          </p:nvPicPr>
          <p:blipFill>
            <a:blip r:embed="rId18" cstate="print"/>
            <a:stretch>
              <a:fillRect/>
            </a:stretch>
          </p:blipFill>
          <p:spPr>
            <a:xfrm>
              <a:off x="7403592" y="4594860"/>
              <a:ext cx="188975" cy="187451"/>
            </a:xfrm>
            <a:prstGeom prst="rect">
              <a:avLst/>
            </a:prstGeom>
          </p:spPr>
        </p:pic>
        <p:sp>
          <p:nvSpPr>
            <p:cNvPr id="141" name="object 141"/>
            <p:cNvSpPr/>
            <p:nvPr/>
          </p:nvSpPr>
          <p:spPr>
            <a:xfrm>
              <a:off x="7597902" y="4597908"/>
              <a:ext cx="880110" cy="218440"/>
            </a:xfrm>
            <a:custGeom>
              <a:avLst/>
              <a:gdLst/>
              <a:ahLst/>
              <a:cxnLst/>
              <a:rect l="l" t="t" r="r" b="b"/>
              <a:pathLst>
                <a:path w="880109" h="218439">
                  <a:moveTo>
                    <a:pt x="880109" y="0"/>
                  </a:moveTo>
                  <a:lnTo>
                    <a:pt x="270509" y="0"/>
                  </a:lnTo>
                  <a:lnTo>
                    <a:pt x="270509" y="36322"/>
                  </a:lnTo>
                  <a:lnTo>
                    <a:pt x="0" y="94996"/>
                  </a:lnTo>
                  <a:lnTo>
                    <a:pt x="270509" y="90932"/>
                  </a:lnTo>
                  <a:lnTo>
                    <a:pt x="270509" y="218186"/>
                  </a:lnTo>
                  <a:lnTo>
                    <a:pt x="880109" y="218186"/>
                  </a:lnTo>
                  <a:lnTo>
                    <a:pt x="880109"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42" name="object 142"/>
            <p:cNvSpPr/>
            <p:nvPr/>
          </p:nvSpPr>
          <p:spPr>
            <a:xfrm>
              <a:off x="7598283" y="4598289"/>
              <a:ext cx="880110" cy="218440"/>
            </a:xfrm>
            <a:custGeom>
              <a:avLst/>
              <a:gdLst/>
              <a:ahLst/>
              <a:cxnLst/>
              <a:rect l="l" t="t" r="r" b="b"/>
              <a:pathLst>
                <a:path w="880109" h="218439">
                  <a:moveTo>
                    <a:pt x="270510" y="0"/>
                  </a:moveTo>
                  <a:lnTo>
                    <a:pt x="372110" y="0"/>
                  </a:lnTo>
                  <a:lnTo>
                    <a:pt x="524510" y="0"/>
                  </a:lnTo>
                  <a:lnTo>
                    <a:pt x="880110" y="0"/>
                  </a:lnTo>
                  <a:lnTo>
                    <a:pt x="880110" y="36322"/>
                  </a:lnTo>
                  <a:lnTo>
                    <a:pt x="880110" y="90931"/>
                  </a:lnTo>
                  <a:lnTo>
                    <a:pt x="880110" y="218186"/>
                  </a:lnTo>
                  <a:lnTo>
                    <a:pt x="524510" y="218186"/>
                  </a:lnTo>
                  <a:lnTo>
                    <a:pt x="372110" y="218186"/>
                  </a:lnTo>
                  <a:lnTo>
                    <a:pt x="270510" y="218186"/>
                  </a:lnTo>
                  <a:lnTo>
                    <a:pt x="270510" y="90931"/>
                  </a:lnTo>
                  <a:lnTo>
                    <a:pt x="0" y="94996"/>
                  </a:lnTo>
                  <a:lnTo>
                    <a:pt x="270510" y="36322"/>
                  </a:lnTo>
                  <a:lnTo>
                    <a:pt x="270510" y="0"/>
                  </a:lnTo>
                  <a:close/>
                </a:path>
              </a:pathLst>
            </a:custGeom>
            <a:ln w="12698">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43" name="object 143"/>
          <p:cNvSpPr txBox="1"/>
          <p:nvPr/>
        </p:nvSpPr>
        <p:spPr>
          <a:xfrm>
            <a:off x="7491413" y="4315015"/>
            <a:ext cx="320516"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Moody</a:t>
            </a:r>
            <a:endParaRPr sz="750" kern="0" dirty="0">
              <a:solidFill>
                <a:sysClr val="windowText" lastClr="000000"/>
              </a:solidFill>
              <a:latin typeface="Arial"/>
              <a:cs typeface="Arial"/>
            </a:endParaRPr>
          </a:p>
        </p:txBody>
      </p:sp>
      <p:grpSp>
        <p:nvGrpSpPr>
          <p:cNvPr id="144" name="object 144"/>
          <p:cNvGrpSpPr/>
          <p:nvPr/>
        </p:nvGrpSpPr>
        <p:grpSpPr>
          <a:xfrm>
            <a:off x="4391786" y="3877152"/>
            <a:ext cx="750570" cy="351949"/>
            <a:chOff x="3823715" y="4026534"/>
            <a:chExt cx="1000760" cy="469265"/>
          </a:xfrm>
        </p:grpSpPr>
        <p:pic>
          <p:nvPicPr>
            <p:cNvPr id="145" name="object 145"/>
            <p:cNvPicPr/>
            <p:nvPr/>
          </p:nvPicPr>
          <p:blipFill>
            <a:blip r:embed="rId11" cstate="print"/>
            <a:stretch>
              <a:fillRect/>
            </a:stretch>
          </p:blipFill>
          <p:spPr>
            <a:xfrm>
              <a:off x="3823715" y="4306823"/>
              <a:ext cx="187451" cy="188975"/>
            </a:xfrm>
            <a:prstGeom prst="rect">
              <a:avLst/>
            </a:prstGeom>
          </p:spPr>
        </p:pic>
        <p:sp>
          <p:nvSpPr>
            <p:cNvPr id="146" name="object 146"/>
            <p:cNvSpPr/>
            <p:nvPr/>
          </p:nvSpPr>
          <p:spPr>
            <a:xfrm>
              <a:off x="4005071" y="4032503"/>
              <a:ext cx="812800" cy="364490"/>
            </a:xfrm>
            <a:custGeom>
              <a:avLst/>
              <a:gdLst/>
              <a:ahLst/>
              <a:cxnLst/>
              <a:rect l="l" t="t" r="r" b="b"/>
              <a:pathLst>
                <a:path w="812800" h="364489">
                  <a:moveTo>
                    <a:pt x="812545" y="0"/>
                  </a:moveTo>
                  <a:lnTo>
                    <a:pt x="0" y="0"/>
                  </a:lnTo>
                  <a:lnTo>
                    <a:pt x="0" y="280162"/>
                  </a:lnTo>
                  <a:lnTo>
                    <a:pt x="135381" y="280162"/>
                  </a:lnTo>
                  <a:lnTo>
                    <a:pt x="15366" y="363982"/>
                  </a:lnTo>
                  <a:lnTo>
                    <a:pt x="338581" y="280162"/>
                  </a:lnTo>
                  <a:lnTo>
                    <a:pt x="812545" y="280162"/>
                  </a:lnTo>
                  <a:lnTo>
                    <a:pt x="812545"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47" name="object 147"/>
            <p:cNvSpPr/>
            <p:nvPr/>
          </p:nvSpPr>
          <p:spPr>
            <a:xfrm>
              <a:off x="4005452" y="4032884"/>
              <a:ext cx="812800" cy="364490"/>
            </a:xfrm>
            <a:custGeom>
              <a:avLst/>
              <a:gdLst/>
              <a:ahLst/>
              <a:cxnLst/>
              <a:rect l="l" t="t" r="r" b="b"/>
              <a:pathLst>
                <a:path w="812800" h="364489">
                  <a:moveTo>
                    <a:pt x="0" y="0"/>
                  </a:moveTo>
                  <a:lnTo>
                    <a:pt x="135382" y="0"/>
                  </a:lnTo>
                  <a:lnTo>
                    <a:pt x="338582" y="0"/>
                  </a:lnTo>
                  <a:lnTo>
                    <a:pt x="812546" y="0"/>
                  </a:lnTo>
                  <a:lnTo>
                    <a:pt x="812546" y="163448"/>
                  </a:lnTo>
                  <a:lnTo>
                    <a:pt x="812546" y="233552"/>
                  </a:lnTo>
                  <a:lnTo>
                    <a:pt x="812546" y="280162"/>
                  </a:lnTo>
                  <a:lnTo>
                    <a:pt x="338582" y="280162"/>
                  </a:lnTo>
                  <a:lnTo>
                    <a:pt x="15367" y="363981"/>
                  </a:lnTo>
                  <a:lnTo>
                    <a:pt x="135382" y="280162"/>
                  </a:lnTo>
                  <a:lnTo>
                    <a:pt x="0" y="280162"/>
                  </a:lnTo>
                  <a:lnTo>
                    <a:pt x="0" y="233552"/>
                  </a:lnTo>
                  <a:lnTo>
                    <a:pt x="0" y="163448"/>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48" name="object 148"/>
          <p:cNvSpPr txBox="1"/>
          <p:nvPr/>
        </p:nvSpPr>
        <p:spPr>
          <a:xfrm>
            <a:off x="4624007" y="3857625"/>
            <a:ext cx="410051" cy="240450"/>
          </a:xfrm>
          <a:prstGeom prst="rect">
            <a:avLst/>
          </a:prstGeom>
        </p:spPr>
        <p:txBody>
          <a:bodyPr vert="horz" wrap="square" lIns="0" tIns="9525" rIns="0" bIns="0" rtlCol="0">
            <a:spAutoFit/>
          </a:bodyPr>
          <a:lstStyle/>
          <a:p>
            <a:pPr marL="9525" marR="3810" indent="71914" defTabSz="685800">
              <a:spcBef>
                <a:spcPts val="75"/>
              </a:spcBef>
              <a:defRPr/>
            </a:pPr>
            <a:r>
              <a:rPr sz="750" kern="0" spc="-8" dirty="0">
                <a:solidFill>
                  <a:srgbClr val="FFFFFF"/>
                </a:solidFill>
                <a:latin typeface="Arial"/>
                <a:cs typeface="Arial"/>
              </a:rPr>
              <a:t>Davis </a:t>
            </a:r>
            <a:r>
              <a:rPr sz="750" kern="0" spc="-15" dirty="0">
                <a:solidFill>
                  <a:srgbClr val="FFFFFF"/>
                </a:solidFill>
                <a:latin typeface="Arial"/>
                <a:cs typeface="Arial"/>
              </a:rPr>
              <a:t>Monthan</a:t>
            </a:r>
            <a:endParaRPr sz="750" kern="0" dirty="0">
              <a:solidFill>
                <a:sysClr val="windowText" lastClr="000000"/>
              </a:solidFill>
              <a:latin typeface="Arial"/>
              <a:cs typeface="Arial"/>
            </a:endParaRPr>
          </a:p>
        </p:txBody>
      </p:sp>
      <p:grpSp>
        <p:nvGrpSpPr>
          <p:cNvPr id="149" name="object 149"/>
          <p:cNvGrpSpPr/>
          <p:nvPr/>
        </p:nvGrpSpPr>
        <p:grpSpPr>
          <a:xfrm>
            <a:off x="4267200" y="2706719"/>
            <a:ext cx="712946" cy="555784"/>
            <a:chOff x="3657600" y="2465958"/>
            <a:chExt cx="950594" cy="741045"/>
          </a:xfrm>
        </p:grpSpPr>
        <p:pic>
          <p:nvPicPr>
            <p:cNvPr id="150" name="object 150"/>
            <p:cNvPicPr/>
            <p:nvPr/>
          </p:nvPicPr>
          <p:blipFill>
            <a:blip r:embed="rId9" cstate="print"/>
            <a:stretch>
              <a:fillRect/>
            </a:stretch>
          </p:blipFill>
          <p:spPr>
            <a:xfrm>
              <a:off x="3657600" y="2726435"/>
              <a:ext cx="187451" cy="187451"/>
            </a:xfrm>
            <a:prstGeom prst="rect">
              <a:avLst/>
            </a:prstGeom>
          </p:spPr>
        </p:pic>
        <p:sp>
          <p:nvSpPr>
            <p:cNvPr id="151" name="object 151"/>
            <p:cNvSpPr/>
            <p:nvPr/>
          </p:nvSpPr>
          <p:spPr>
            <a:xfrm>
              <a:off x="3788663" y="2471927"/>
              <a:ext cx="812800" cy="372110"/>
            </a:xfrm>
            <a:custGeom>
              <a:avLst/>
              <a:gdLst/>
              <a:ahLst/>
              <a:cxnLst/>
              <a:rect l="l" t="t" r="r" b="b"/>
              <a:pathLst>
                <a:path w="812800" h="372110">
                  <a:moveTo>
                    <a:pt x="812546" y="0"/>
                  </a:moveTo>
                  <a:lnTo>
                    <a:pt x="0" y="0"/>
                  </a:lnTo>
                  <a:lnTo>
                    <a:pt x="0" y="286385"/>
                  </a:lnTo>
                  <a:lnTo>
                    <a:pt x="135382" y="286385"/>
                  </a:lnTo>
                  <a:lnTo>
                    <a:pt x="15366" y="371983"/>
                  </a:lnTo>
                  <a:lnTo>
                    <a:pt x="338582" y="286385"/>
                  </a:lnTo>
                  <a:lnTo>
                    <a:pt x="812546" y="286385"/>
                  </a:lnTo>
                  <a:lnTo>
                    <a:pt x="812546"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52" name="object 152"/>
            <p:cNvSpPr/>
            <p:nvPr/>
          </p:nvSpPr>
          <p:spPr>
            <a:xfrm>
              <a:off x="3789045" y="2472308"/>
              <a:ext cx="812800" cy="372110"/>
            </a:xfrm>
            <a:custGeom>
              <a:avLst/>
              <a:gdLst/>
              <a:ahLst/>
              <a:cxnLst/>
              <a:rect l="l" t="t" r="r" b="b"/>
              <a:pathLst>
                <a:path w="812800" h="372110">
                  <a:moveTo>
                    <a:pt x="0" y="0"/>
                  </a:moveTo>
                  <a:lnTo>
                    <a:pt x="135381" y="0"/>
                  </a:lnTo>
                  <a:lnTo>
                    <a:pt x="338581" y="0"/>
                  </a:lnTo>
                  <a:lnTo>
                    <a:pt x="812545" y="0"/>
                  </a:lnTo>
                  <a:lnTo>
                    <a:pt x="812545" y="167131"/>
                  </a:lnTo>
                  <a:lnTo>
                    <a:pt x="812545" y="238632"/>
                  </a:lnTo>
                  <a:lnTo>
                    <a:pt x="812545" y="286385"/>
                  </a:lnTo>
                  <a:lnTo>
                    <a:pt x="338581" y="286385"/>
                  </a:lnTo>
                  <a:lnTo>
                    <a:pt x="15366" y="371982"/>
                  </a:lnTo>
                  <a:lnTo>
                    <a:pt x="135381" y="286385"/>
                  </a:lnTo>
                  <a:lnTo>
                    <a:pt x="0" y="286385"/>
                  </a:lnTo>
                  <a:lnTo>
                    <a:pt x="0" y="238632"/>
                  </a:lnTo>
                  <a:lnTo>
                    <a:pt x="0" y="167131"/>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pic>
          <p:nvPicPr>
            <p:cNvPr id="153" name="object 153"/>
            <p:cNvPicPr/>
            <p:nvPr/>
          </p:nvPicPr>
          <p:blipFill>
            <a:blip r:embed="rId7" cstate="print"/>
            <a:stretch>
              <a:fillRect/>
            </a:stretch>
          </p:blipFill>
          <p:spPr>
            <a:xfrm>
              <a:off x="3878579" y="3019043"/>
              <a:ext cx="187451" cy="187451"/>
            </a:xfrm>
            <a:prstGeom prst="rect">
              <a:avLst/>
            </a:prstGeom>
          </p:spPr>
        </p:pic>
        <p:sp>
          <p:nvSpPr>
            <p:cNvPr id="154" name="object 154"/>
            <p:cNvSpPr/>
            <p:nvPr/>
          </p:nvSpPr>
          <p:spPr>
            <a:xfrm>
              <a:off x="4059936" y="2836163"/>
              <a:ext cx="434340" cy="245110"/>
            </a:xfrm>
            <a:custGeom>
              <a:avLst/>
              <a:gdLst/>
              <a:ahLst/>
              <a:cxnLst/>
              <a:rect l="l" t="t" r="r" b="b"/>
              <a:pathLst>
                <a:path w="434339" h="245110">
                  <a:moveTo>
                    <a:pt x="434339" y="0"/>
                  </a:moveTo>
                  <a:lnTo>
                    <a:pt x="0" y="0"/>
                  </a:lnTo>
                  <a:lnTo>
                    <a:pt x="0" y="188722"/>
                  </a:lnTo>
                  <a:lnTo>
                    <a:pt x="72389" y="188722"/>
                  </a:lnTo>
                  <a:lnTo>
                    <a:pt x="8254" y="245110"/>
                  </a:lnTo>
                  <a:lnTo>
                    <a:pt x="180975" y="188722"/>
                  </a:lnTo>
                  <a:lnTo>
                    <a:pt x="434339" y="188722"/>
                  </a:lnTo>
                  <a:lnTo>
                    <a:pt x="434339"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55" name="object 155"/>
            <p:cNvSpPr/>
            <p:nvPr/>
          </p:nvSpPr>
          <p:spPr>
            <a:xfrm>
              <a:off x="4060316" y="2836544"/>
              <a:ext cx="434340" cy="245110"/>
            </a:xfrm>
            <a:custGeom>
              <a:avLst/>
              <a:gdLst/>
              <a:ahLst/>
              <a:cxnLst/>
              <a:rect l="l" t="t" r="r" b="b"/>
              <a:pathLst>
                <a:path w="434339" h="245110">
                  <a:moveTo>
                    <a:pt x="0" y="0"/>
                  </a:moveTo>
                  <a:lnTo>
                    <a:pt x="72390" y="0"/>
                  </a:lnTo>
                  <a:lnTo>
                    <a:pt x="180975" y="0"/>
                  </a:lnTo>
                  <a:lnTo>
                    <a:pt x="434340" y="0"/>
                  </a:lnTo>
                  <a:lnTo>
                    <a:pt x="434340" y="110108"/>
                  </a:lnTo>
                  <a:lnTo>
                    <a:pt x="434340" y="157225"/>
                  </a:lnTo>
                  <a:lnTo>
                    <a:pt x="434340" y="188721"/>
                  </a:lnTo>
                  <a:lnTo>
                    <a:pt x="180975" y="188721"/>
                  </a:lnTo>
                  <a:lnTo>
                    <a:pt x="8255" y="245109"/>
                  </a:lnTo>
                  <a:lnTo>
                    <a:pt x="72390" y="188721"/>
                  </a:lnTo>
                  <a:lnTo>
                    <a:pt x="0" y="188721"/>
                  </a:lnTo>
                  <a:lnTo>
                    <a:pt x="0" y="157225"/>
                  </a:lnTo>
                  <a:lnTo>
                    <a:pt x="0" y="110108"/>
                  </a:lnTo>
                  <a:lnTo>
                    <a:pt x="0" y="0"/>
                  </a:lnTo>
                  <a:close/>
                </a:path>
              </a:pathLst>
            </a:custGeom>
            <a:ln w="12698">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56" name="object 156"/>
          <p:cNvSpPr txBox="1"/>
          <p:nvPr/>
        </p:nvSpPr>
        <p:spPr>
          <a:xfrm>
            <a:off x="4447604" y="2689289"/>
            <a:ext cx="435293" cy="419987"/>
          </a:xfrm>
          <a:prstGeom prst="rect">
            <a:avLst/>
          </a:prstGeom>
        </p:spPr>
        <p:txBody>
          <a:bodyPr vert="horz" wrap="square" lIns="0" tIns="9525" rIns="0" bIns="0" rtlCol="0">
            <a:spAutoFit/>
          </a:bodyPr>
          <a:lstStyle/>
          <a:p>
            <a:pPr marL="90488" marR="3810" indent="-81439" defTabSz="685800">
              <a:spcBef>
                <a:spcPts val="75"/>
              </a:spcBef>
              <a:defRPr/>
            </a:pPr>
            <a:r>
              <a:rPr sz="750" kern="0" spc="-15" dirty="0">
                <a:solidFill>
                  <a:srgbClr val="FFFFFF"/>
                </a:solidFill>
                <a:latin typeface="Arial"/>
                <a:cs typeface="Arial"/>
              </a:rPr>
              <a:t>Mountain Home</a:t>
            </a:r>
            <a:endParaRPr sz="750" kern="0" dirty="0">
              <a:solidFill>
                <a:sysClr val="windowText" lastClr="000000"/>
              </a:solidFill>
              <a:latin typeface="Arial"/>
              <a:cs typeface="Arial"/>
            </a:endParaRPr>
          </a:p>
          <a:p>
            <a:pPr marL="210503" defTabSz="685800">
              <a:spcBef>
                <a:spcPts val="529"/>
              </a:spcBef>
              <a:defRPr/>
            </a:pPr>
            <a:r>
              <a:rPr sz="750" kern="0" spc="-15" dirty="0">
                <a:solidFill>
                  <a:srgbClr val="FFFFFF"/>
                </a:solidFill>
                <a:latin typeface="Arial"/>
                <a:cs typeface="Arial"/>
              </a:rPr>
              <a:t>Hill</a:t>
            </a:r>
            <a:endParaRPr sz="750" kern="0" dirty="0">
              <a:solidFill>
                <a:sysClr val="windowText" lastClr="000000"/>
              </a:solidFill>
              <a:latin typeface="Arial"/>
              <a:cs typeface="Arial"/>
            </a:endParaRPr>
          </a:p>
        </p:txBody>
      </p:sp>
      <p:grpSp>
        <p:nvGrpSpPr>
          <p:cNvPr id="157" name="object 157"/>
          <p:cNvGrpSpPr/>
          <p:nvPr/>
        </p:nvGrpSpPr>
        <p:grpSpPr>
          <a:xfrm>
            <a:off x="4039744" y="3378805"/>
            <a:ext cx="581501" cy="299561"/>
            <a:chOff x="3354323" y="3362071"/>
            <a:chExt cx="775335" cy="399415"/>
          </a:xfrm>
        </p:grpSpPr>
        <p:pic>
          <p:nvPicPr>
            <p:cNvPr id="158" name="object 158"/>
            <p:cNvPicPr/>
            <p:nvPr/>
          </p:nvPicPr>
          <p:blipFill>
            <a:blip r:embed="rId19" cstate="print"/>
            <a:stretch>
              <a:fillRect/>
            </a:stretch>
          </p:blipFill>
          <p:spPr>
            <a:xfrm>
              <a:off x="3354323" y="3573780"/>
              <a:ext cx="187451" cy="187452"/>
            </a:xfrm>
            <a:prstGeom prst="rect">
              <a:avLst/>
            </a:prstGeom>
          </p:spPr>
        </p:pic>
        <p:sp>
          <p:nvSpPr>
            <p:cNvPr id="159" name="object 159"/>
            <p:cNvSpPr/>
            <p:nvPr/>
          </p:nvSpPr>
          <p:spPr>
            <a:xfrm>
              <a:off x="3535679" y="3368040"/>
              <a:ext cx="586740" cy="275590"/>
            </a:xfrm>
            <a:custGeom>
              <a:avLst/>
              <a:gdLst/>
              <a:ahLst/>
              <a:cxnLst/>
              <a:rect l="l" t="t" r="r" b="b"/>
              <a:pathLst>
                <a:path w="586739" h="275589">
                  <a:moveTo>
                    <a:pt x="586740" y="0"/>
                  </a:moveTo>
                  <a:lnTo>
                    <a:pt x="0" y="0"/>
                  </a:lnTo>
                  <a:lnTo>
                    <a:pt x="0" y="212089"/>
                  </a:lnTo>
                  <a:lnTo>
                    <a:pt x="97790" y="212089"/>
                  </a:lnTo>
                  <a:lnTo>
                    <a:pt x="11049" y="275463"/>
                  </a:lnTo>
                  <a:lnTo>
                    <a:pt x="244475" y="212089"/>
                  </a:lnTo>
                  <a:lnTo>
                    <a:pt x="586740" y="212089"/>
                  </a:lnTo>
                  <a:lnTo>
                    <a:pt x="586740"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60" name="object 160"/>
            <p:cNvSpPr/>
            <p:nvPr/>
          </p:nvSpPr>
          <p:spPr>
            <a:xfrm>
              <a:off x="3536060" y="3368421"/>
              <a:ext cx="586740" cy="275590"/>
            </a:xfrm>
            <a:custGeom>
              <a:avLst/>
              <a:gdLst/>
              <a:ahLst/>
              <a:cxnLst/>
              <a:rect l="l" t="t" r="r" b="b"/>
              <a:pathLst>
                <a:path w="586739" h="275589">
                  <a:moveTo>
                    <a:pt x="0" y="0"/>
                  </a:moveTo>
                  <a:lnTo>
                    <a:pt x="97789" y="0"/>
                  </a:lnTo>
                  <a:lnTo>
                    <a:pt x="244475" y="0"/>
                  </a:lnTo>
                  <a:lnTo>
                    <a:pt x="586739" y="0"/>
                  </a:lnTo>
                  <a:lnTo>
                    <a:pt x="586739" y="123698"/>
                  </a:lnTo>
                  <a:lnTo>
                    <a:pt x="586739" y="176656"/>
                  </a:lnTo>
                  <a:lnTo>
                    <a:pt x="586739" y="212089"/>
                  </a:lnTo>
                  <a:lnTo>
                    <a:pt x="244475" y="212089"/>
                  </a:lnTo>
                  <a:lnTo>
                    <a:pt x="11049" y="275462"/>
                  </a:lnTo>
                  <a:lnTo>
                    <a:pt x="97789" y="212089"/>
                  </a:lnTo>
                  <a:lnTo>
                    <a:pt x="0" y="212089"/>
                  </a:lnTo>
                  <a:lnTo>
                    <a:pt x="0" y="176656"/>
                  </a:lnTo>
                  <a:lnTo>
                    <a:pt x="0" y="123698"/>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61" name="object 161"/>
          <p:cNvSpPr txBox="1"/>
          <p:nvPr/>
        </p:nvSpPr>
        <p:spPr>
          <a:xfrm>
            <a:off x="4260724" y="3390900"/>
            <a:ext cx="267653"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Nellis</a:t>
            </a:r>
            <a:endParaRPr sz="750" kern="0" dirty="0">
              <a:solidFill>
                <a:sysClr val="windowText" lastClr="000000"/>
              </a:solidFill>
              <a:latin typeface="Arial"/>
              <a:cs typeface="Arial"/>
            </a:endParaRPr>
          </a:p>
        </p:txBody>
      </p:sp>
      <p:grpSp>
        <p:nvGrpSpPr>
          <p:cNvPr id="162" name="object 162"/>
          <p:cNvGrpSpPr/>
          <p:nvPr/>
        </p:nvGrpSpPr>
        <p:grpSpPr>
          <a:xfrm>
            <a:off x="6797897" y="4414267"/>
            <a:ext cx="487680" cy="610076"/>
            <a:chOff x="7031863" y="4742688"/>
            <a:chExt cx="650240" cy="813435"/>
          </a:xfrm>
        </p:grpSpPr>
        <p:pic>
          <p:nvPicPr>
            <p:cNvPr id="163" name="object 163"/>
            <p:cNvPicPr/>
            <p:nvPr/>
          </p:nvPicPr>
          <p:blipFill>
            <a:blip r:embed="rId8" cstate="print"/>
            <a:stretch>
              <a:fillRect/>
            </a:stretch>
          </p:blipFill>
          <p:spPr>
            <a:xfrm>
              <a:off x="7100316" y="4742688"/>
              <a:ext cx="187451" cy="187451"/>
            </a:xfrm>
            <a:prstGeom prst="rect">
              <a:avLst/>
            </a:prstGeom>
          </p:spPr>
        </p:pic>
        <p:sp>
          <p:nvSpPr>
            <p:cNvPr id="164" name="object 164"/>
            <p:cNvSpPr/>
            <p:nvPr/>
          </p:nvSpPr>
          <p:spPr>
            <a:xfrm>
              <a:off x="7037832" y="4903470"/>
              <a:ext cx="637540" cy="645795"/>
            </a:xfrm>
            <a:custGeom>
              <a:avLst/>
              <a:gdLst/>
              <a:ahLst/>
              <a:cxnLst/>
              <a:rect l="l" t="t" r="r" b="b"/>
              <a:pathLst>
                <a:path w="637540" h="645795">
                  <a:moveTo>
                    <a:pt x="183134" y="0"/>
                  </a:moveTo>
                  <a:lnTo>
                    <a:pt x="106172" y="444245"/>
                  </a:lnTo>
                  <a:lnTo>
                    <a:pt x="0" y="444245"/>
                  </a:lnTo>
                  <a:lnTo>
                    <a:pt x="0" y="645540"/>
                  </a:lnTo>
                  <a:lnTo>
                    <a:pt x="637286" y="645540"/>
                  </a:lnTo>
                  <a:lnTo>
                    <a:pt x="637286" y="444245"/>
                  </a:lnTo>
                  <a:lnTo>
                    <a:pt x="265557" y="444245"/>
                  </a:lnTo>
                  <a:lnTo>
                    <a:pt x="183134"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65" name="object 165"/>
            <p:cNvSpPr/>
            <p:nvPr/>
          </p:nvSpPr>
          <p:spPr>
            <a:xfrm>
              <a:off x="7038213" y="4903851"/>
              <a:ext cx="637540" cy="645795"/>
            </a:xfrm>
            <a:custGeom>
              <a:avLst/>
              <a:gdLst/>
              <a:ahLst/>
              <a:cxnLst/>
              <a:rect l="l" t="t" r="r" b="b"/>
              <a:pathLst>
                <a:path w="637540" h="645795">
                  <a:moveTo>
                    <a:pt x="0" y="444246"/>
                  </a:moveTo>
                  <a:lnTo>
                    <a:pt x="106171" y="444246"/>
                  </a:lnTo>
                  <a:lnTo>
                    <a:pt x="183133" y="0"/>
                  </a:lnTo>
                  <a:lnTo>
                    <a:pt x="265556" y="444246"/>
                  </a:lnTo>
                  <a:lnTo>
                    <a:pt x="637285" y="444246"/>
                  </a:lnTo>
                  <a:lnTo>
                    <a:pt x="637285" y="477901"/>
                  </a:lnTo>
                  <a:lnTo>
                    <a:pt x="637285" y="528193"/>
                  </a:lnTo>
                  <a:lnTo>
                    <a:pt x="637285" y="645541"/>
                  </a:lnTo>
                  <a:lnTo>
                    <a:pt x="265556" y="645541"/>
                  </a:lnTo>
                  <a:lnTo>
                    <a:pt x="106171" y="645541"/>
                  </a:lnTo>
                  <a:lnTo>
                    <a:pt x="0" y="645541"/>
                  </a:lnTo>
                  <a:lnTo>
                    <a:pt x="0" y="528193"/>
                  </a:lnTo>
                  <a:lnTo>
                    <a:pt x="0" y="477901"/>
                  </a:lnTo>
                  <a:lnTo>
                    <a:pt x="0" y="444246"/>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66" name="object 166"/>
          <p:cNvSpPr txBox="1"/>
          <p:nvPr/>
        </p:nvSpPr>
        <p:spPr>
          <a:xfrm>
            <a:off x="6865812" y="4871466"/>
            <a:ext cx="344805"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Tyndall</a:t>
            </a:r>
            <a:endParaRPr sz="750" kern="0" dirty="0">
              <a:solidFill>
                <a:sysClr val="windowText" lastClr="000000"/>
              </a:solidFill>
              <a:latin typeface="Arial"/>
              <a:cs typeface="Arial"/>
            </a:endParaRPr>
          </a:p>
        </p:txBody>
      </p:sp>
      <p:grpSp>
        <p:nvGrpSpPr>
          <p:cNvPr id="167" name="object 167"/>
          <p:cNvGrpSpPr/>
          <p:nvPr/>
        </p:nvGrpSpPr>
        <p:grpSpPr>
          <a:xfrm>
            <a:off x="6117716" y="4070318"/>
            <a:ext cx="750570" cy="300514"/>
            <a:chOff x="6124955" y="4284090"/>
            <a:chExt cx="1000760" cy="400685"/>
          </a:xfrm>
        </p:grpSpPr>
        <p:pic>
          <p:nvPicPr>
            <p:cNvPr id="168" name="object 168"/>
            <p:cNvPicPr/>
            <p:nvPr/>
          </p:nvPicPr>
          <p:blipFill>
            <a:blip r:embed="rId9" cstate="print"/>
            <a:stretch>
              <a:fillRect/>
            </a:stretch>
          </p:blipFill>
          <p:spPr>
            <a:xfrm>
              <a:off x="6124955" y="4497323"/>
              <a:ext cx="187451" cy="187451"/>
            </a:xfrm>
            <a:prstGeom prst="rect">
              <a:avLst/>
            </a:prstGeom>
          </p:spPr>
        </p:pic>
        <p:sp>
          <p:nvSpPr>
            <p:cNvPr id="169" name="object 169"/>
            <p:cNvSpPr/>
            <p:nvPr/>
          </p:nvSpPr>
          <p:spPr>
            <a:xfrm>
              <a:off x="6306311" y="4290059"/>
              <a:ext cx="812800" cy="277495"/>
            </a:xfrm>
            <a:custGeom>
              <a:avLst/>
              <a:gdLst/>
              <a:ahLst/>
              <a:cxnLst/>
              <a:rect l="l" t="t" r="r" b="b"/>
              <a:pathLst>
                <a:path w="812800" h="277495">
                  <a:moveTo>
                    <a:pt x="812545" y="0"/>
                  </a:moveTo>
                  <a:lnTo>
                    <a:pt x="0" y="0"/>
                  </a:lnTo>
                  <a:lnTo>
                    <a:pt x="0" y="213232"/>
                  </a:lnTo>
                  <a:lnTo>
                    <a:pt x="135382" y="213232"/>
                  </a:lnTo>
                  <a:lnTo>
                    <a:pt x="15366" y="276987"/>
                  </a:lnTo>
                  <a:lnTo>
                    <a:pt x="338582" y="213232"/>
                  </a:lnTo>
                  <a:lnTo>
                    <a:pt x="812545" y="213232"/>
                  </a:lnTo>
                  <a:lnTo>
                    <a:pt x="812545"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70" name="object 170"/>
            <p:cNvSpPr/>
            <p:nvPr/>
          </p:nvSpPr>
          <p:spPr>
            <a:xfrm>
              <a:off x="6306692" y="4290440"/>
              <a:ext cx="812800" cy="277495"/>
            </a:xfrm>
            <a:custGeom>
              <a:avLst/>
              <a:gdLst/>
              <a:ahLst/>
              <a:cxnLst/>
              <a:rect l="l" t="t" r="r" b="b"/>
              <a:pathLst>
                <a:path w="812800" h="277495">
                  <a:moveTo>
                    <a:pt x="0" y="0"/>
                  </a:moveTo>
                  <a:lnTo>
                    <a:pt x="135382" y="0"/>
                  </a:lnTo>
                  <a:lnTo>
                    <a:pt x="338582" y="0"/>
                  </a:lnTo>
                  <a:lnTo>
                    <a:pt x="812546" y="0"/>
                  </a:lnTo>
                  <a:lnTo>
                    <a:pt x="812546" y="124459"/>
                  </a:lnTo>
                  <a:lnTo>
                    <a:pt x="812546" y="177672"/>
                  </a:lnTo>
                  <a:lnTo>
                    <a:pt x="812546" y="213232"/>
                  </a:lnTo>
                  <a:lnTo>
                    <a:pt x="338582" y="213232"/>
                  </a:lnTo>
                  <a:lnTo>
                    <a:pt x="15367" y="276986"/>
                  </a:lnTo>
                  <a:lnTo>
                    <a:pt x="135382" y="213232"/>
                  </a:lnTo>
                  <a:lnTo>
                    <a:pt x="0" y="213232"/>
                  </a:lnTo>
                  <a:lnTo>
                    <a:pt x="0" y="177672"/>
                  </a:lnTo>
                  <a:lnTo>
                    <a:pt x="0" y="124459"/>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71" name="object 171"/>
          <p:cNvSpPr txBox="1"/>
          <p:nvPr/>
        </p:nvSpPr>
        <p:spPr>
          <a:xfrm>
            <a:off x="6322887" y="4082796"/>
            <a:ext cx="466725"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Barksdale</a:t>
            </a:r>
            <a:endParaRPr sz="750" kern="0" dirty="0">
              <a:solidFill>
                <a:sysClr val="windowText" lastClr="000000"/>
              </a:solidFill>
              <a:latin typeface="Arial"/>
              <a:cs typeface="Arial"/>
            </a:endParaRPr>
          </a:p>
        </p:txBody>
      </p:sp>
      <p:grpSp>
        <p:nvGrpSpPr>
          <p:cNvPr id="172" name="object 172"/>
          <p:cNvGrpSpPr/>
          <p:nvPr/>
        </p:nvGrpSpPr>
        <p:grpSpPr>
          <a:xfrm>
            <a:off x="5363338" y="4008597"/>
            <a:ext cx="581501" cy="282416"/>
            <a:chOff x="5119115" y="4201795"/>
            <a:chExt cx="775335" cy="376555"/>
          </a:xfrm>
        </p:grpSpPr>
        <p:pic>
          <p:nvPicPr>
            <p:cNvPr id="173" name="object 173"/>
            <p:cNvPicPr/>
            <p:nvPr/>
          </p:nvPicPr>
          <p:blipFill>
            <a:blip r:embed="rId8" cstate="print"/>
            <a:stretch>
              <a:fillRect/>
            </a:stretch>
          </p:blipFill>
          <p:spPr>
            <a:xfrm>
              <a:off x="5119115" y="4390644"/>
              <a:ext cx="187451" cy="187451"/>
            </a:xfrm>
            <a:prstGeom prst="rect">
              <a:avLst/>
            </a:prstGeom>
          </p:spPr>
        </p:pic>
        <p:sp>
          <p:nvSpPr>
            <p:cNvPr id="174" name="object 174"/>
            <p:cNvSpPr/>
            <p:nvPr/>
          </p:nvSpPr>
          <p:spPr>
            <a:xfrm>
              <a:off x="5300471" y="4207764"/>
              <a:ext cx="586740" cy="246379"/>
            </a:xfrm>
            <a:custGeom>
              <a:avLst/>
              <a:gdLst/>
              <a:ahLst/>
              <a:cxnLst/>
              <a:rect l="l" t="t" r="r" b="b"/>
              <a:pathLst>
                <a:path w="586739" h="246379">
                  <a:moveTo>
                    <a:pt x="586739" y="0"/>
                  </a:moveTo>
                  <a:lnTo>
                    <a:pt x="0" y="0"/>
                  </a:lnTo>
                  <a:lnTo>
                    <a:pt x="0" y="189230"/>
                  </a:lnTo>
                  <a:lnTo>
                    <a:pt x="97789" y="189230"/>
                  </a:lnTo>
                  <a:lnTo>
                    <a:pt x="11049" y="245872"/>
                  </a:lnTo>
                  <a:lnTo>
                    <a:pt x="244475" y="189230"/>
                  </a:lnTo>
                  <a:lnTo>
                    <a:pt x="586739" y="189230"/>
                  </a:lnTo>
                  <a:lnTo>
                    <a:pt x="586739"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75" name="object 175"/>
            <p:cNvSpPr/>
            <p:nvPr/>
          </p:nvSpPr>
          <p:spPr>
            <a:xfrm>
              <a:off x="5300852" y="4208145"/>
              <a:ext cx="586740" cy="246379"/>
            </a:xfrm>
            <a:custGeom>
              <a:avLst/>
              <a:gdLst/>
              <a:ahLst/>
              <a:cxnLst/>
              <a:rect l="l" t="t" r="r" b="b"/>
              <a:pathLst>
                <a:path w="586739" h="246379">
                  <a:moveTo>
                    <a:pt x="0" y="0"/>
                  </a:moveTo>
                  <a:lnTo>
                    <a:pt x="97789" y="0"/>
                  </a:lnTo>
                  <a:lnTo>
                    <a:pt x="244475" y="0"/>
                  </a:lnTo>
                  <a:lnTo>
                    <a:pt x="586739" y="0"/>
                  </a:lnTo>
                  <a:lnTo>
                    <a:pt x="586739" y="110362"/>
                  </a:lnTo>
                  <a:lnTo>
                    <a:pt x="586739" y="157733"/>
                  </a:lnTo>
                  <a:lnTo>
                    <a:pt x="586739" y="189229"/>
                  </a:lnTo>
                  <a:lnTo>
                    <a:pt x="244475" y="189229"/>
                  </a:lnTo>
                  <a:lnTo>
                    <a:pt x="11049" y="245871"/>
                  </a:lnTo>
                  <a:lnTo>
                    <a:pt x="97789" y="189229"/>
                  </a:lnTo>
                  <a:lnTo>
                    <a:pt x="0" y="189229"/>
                  </a:lnTo>
                  <a:lnTo>
                    <a:pt x="0" y="157733"/>
                  </a:lnTo>
                  <a:lnTo>
                    <a:pt x="0" y="110362"/>
                  </a:lnTo>
                  <a:lnTo>
                    <a:pt x="0" y="0"/>
                  </a:lnTo>
                  <a:close/>
                </a:path>
              </a:pathLst>
            </a:custGeom>
            <a:ln w="12700">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76" name="object 176"/>
          <p:cNvSpPr txBox="1"/>
          <p:nvPr/>
        </p:nvSpPr>
        <p:spPr>
          <a:xfrm>
            <a:off x="5571363" y="4011739"/>
            <a:ext cx="292418" cy="125034"/>
          </a:xfrm>
          <a:prstGeom prst="rect">
            <a:avLst/>
          </a:prstGeom>
        </p:spPr>
        <p:txBody>
          <a:bodyPr vert="horz" wrap="square" lIns="0" tIns="9525" rIns="0" bIns="0" rtlCol="0">
            <a:spAutoFit/>
          </a:bodyPr>
          <a:lstStyle/>
          <a:p>
            <a:pPr marL="9525" defTabSz="685800">
              <a:spcBef>
                <a:spcPts val="75"/>
              </a:spcBef>
              <a:defRPr/>
            </a:pPr>
            <a:r>
              <a:rPr sz="750" kern="0" spc="-8" dirty="0">
                <a:solidFill>
                  <a:srgbClr val="FFFFFF"/>
                </a:solidFill>
                <a:latin typeface="Arial"/>
                <a:cs typeface="Arial"/>
              </a:rPr>
              <a:t>Dyess</a:t>
            </a:r>
            <a:endParaRPr sz="750" kern="0" dirty="0">
              <a:solidFill>
                <a:sysClr val="windowText" lastClr="000000"/>
              </a:solidFill>
              <a:latin typeface="Arial"/>
              <a:cs typeface="Arial"/>
            </a:endParaRPr>
          </a:p>
        </p:txBody>
      </p:sp>
      <p:grpSp>
        <p:nvGrpSpPr>
          <p:cNvPr id="177" name="object 177"/>
          <p:cNvGrpSpPr/>
          <p:nvPr/>
        </p:nvGrpSpPr>
        <p:grpSpPr>
          <a:xfrm>
            <a:off x="5331333" y="2706721"/>
            <a:ext cx="750570" cy="299561"/>
            <a:chOff x="5076444" y="2465959"/>
            <a:chExt cx="1000760" cy="399415"/>
          </a:xfrm>
        </p:grpSpPr>
        <p:pic>
          <p:nvPicPr>
            <p:cNvPr id="178" name="object 178"/>
            <p:cNvPicPr/>
            <p:nvPr/>
          </p:nvPicPr>
          <p:blipFill>
            <a:blip r:embed="rId9" cstate="print"/>
            <a:stretch>
              <a:fillRect/>
            </a:stretch>
          </p:blipFill>
          <p:spPr>
            <a:xfrm>
              <a:off x="5076444" y="2677668"/>
              <a:ext cx="187451" cy="187451"/>
            </a:xfrm>
            <a:prstGeom prst="rect">
              <a:avLst/>
            </a:prstGeom>
          </p:spPr>
        </p:pic>
        <p:sp>
          <p:nvSpPr>
            <p:cNvPr id="179" name="object 179"/>
            <p:cNvSpPr/>
            <p:nvPr/>
          </p:nvSpPr>
          <p:spPr>
            <a:xfrm>
              <a:off x="5257800" y="2471928"/>
              <a:ext cx="812800" cy="275590"/>
            </a:xfrm>
            <a:custGeom>
              <a:avLst/>
              <a:gdLst/>
              <a:ahLst/>
              <a:cxnLst/>
              <a:rect l="l" t="t" r="r" b="b"/>
              <a:pathLst>
                <a:path w="812800" h="275589">
                  <a:moveTo>
                    <a:pt x="812546" y="0"/>
                  </a:moveTo>
                  <a:lnTo>
                    <a:pt x="0" y="0"/>
                  </a:lnTo>
                  <a:lnTo>
                    <a:pt x="0" y="212089"/>
                  </a:lnTo>
                  <a:lnTo>
                    <a:pt x="135382" y="212089"/>
                  </a:lnTo>
                  <a:lnTo>
                    <a:pt x="15366" y="275463"/>
                  </a:lnTo>
                  <a:lnTo>
                    <a:pt x="338582" y="212089"/>
                  </a:lnTo>
                  <a:lnTo>
                    <a:pt x="812546" y="212089"/>
                  </a:lnTo>
                  <a:lnTo>
                    <a:pt x="812546" y="0"/>
                  </a:lnTo>
                  <a:close/>
                </a:path>
              </a:pathLst>
            </a:custGeom>
            <a:solidFill>
              <a:srgbClr val="0033CC"/>
            </a:solidFill>
          </p:spPr>
          <p:txBody>
            <a:bodyPr wrap="square" lIns="0" tIns="0" rIns="0" bIns="0" rtlCol="0"/>
            <a:lstStyle/>
            <a:p>
              <a:pPr defTabSz="685800">
                <a:defRPr/>
              </a:pPr>
              <a:endParaRPr sz="1350" kern="0" dirty="0">
                <a:solidFill>
                  <a:sysClr val="windowText" lastClr="000000"/>
                </a:solidFill>
              </a:endParaRPr>
            </a:p>
          </p:txBody>
        </p:sp>
        <p:sp>
          <p:nvSpPr>
            <p:cNvPr id="180" name="object 180"/>
            <p:cNvSpPr/>
            <p:nvPr/>
          </p:nvSpPr>
          <p:spPr>
            <a:xfrm>
              <a:off x="5258181" y="2472309"/>
              <a:ext cx="812800" cy="275590"/>
            </a:xfrm>
            <a:custGeom>
              <a:avLst/>
              <a:gdLst/>
              <a:ahLst/>
              <a:cxnLst/>
              <a:rect l="l" t="t" r="r" b="b"/>
              <a:pathLst>
                <a:path w="812800" h="275589">
                  <a:moveTo>
                    <a:pt x="0" y="0"/>
                  </a:moveTo>
                  <a:lnTo>
                    <a:pt x="135382" y="0"/>
                  </a:lnTo>
                  <a:lnTo>
                    <a:pt x="338582" y="0"/>
                  </a:lnTo>
                  <a:lnTo>
                    <a:pt x="812546" y="0"/>
                  </a:lnTo>
                  <a:lnTo>
                    <a:pt x="812546" y="123698"/>
                  </a:lnTo>
                  <a:lnTo>
                    <a:pt x="812546" y="176656"/>
                  </a:lnTo>
                  <a:lnTo>
                    <a:pt x="812546" y="212089"/>
                  </a:lnTo>
                  <a:lnTo>
                    <a:pt x="338582" y="212089"/>
                  </a:lnTo>
                  <a:lnTo>
                    <a:pt x="15367" y="275463"/>
                  </a:lnTo>
                  <a:lnTo>
                    <a:pt x="135382" y="212089"/>
                  </a:lnTo>
                  <a:lnTo>
                    <a:pt x="0" y="212089"/>
                  </a:lnTo>
                  <a:lnTo>
                    <a:pt x="0" y="176656"/>
                  </a:lnTo>
                  <a:lnTo>
                    <a:pt x="0" y="123698"/>
                  </a:lnTo>
                  <a:lnTo>
                    <a:pt x="0" y="0"/>
                  </a:lnTo>
                  <a:close/>
                </a:path>
              </a:pathLst>
            </a:custGeom>
            <a:ln w="12698">
              <a:solidFill>
                <a:srgbClr val="000000"/>
              </a:solidFill>
            </a:ln>
          </p:spPr>
          <p:txBody>
            <a:bodyPr wrap="square" lIns="0" tIns="0" rIns="0" bIns="0" rtlCol="0"/>
            <a:lstStyle/>
            <a:p>
              <a:pPr defTabSz="685800">
                <a:defRPr/>
              </a:pPr>
              <a:endParaRPr sz="1350" kern="0" dirty="0">
                <a:solidFill>
                  <a:sysClr val="windowText" lastClr="000000"/>
                </a:solidFill>
              </a:endParaRPr>
            </a:p>
          </p:txBody>
        </p:sp>
      </p:grpSp>
      <p:sp>
        <p:nvSpPr>
          <p:cNvPr id="181" name="object 181"/>
          <p:cNvSpPr txBox="1"/>
          <p:nvPr/>
        </p:nvSpPr>
        <p:spPr>
          <a:xfrm>
            <a:off x="5548695" y="2718055"/>
            <a:ext cx="440531" cy="125515"/>
          </a:xfrm>
          <a:prstGeom prst="rect">
            <a:avLst/>
          </a:prstGeom>
        </p:spPr>
        <p:txBody>
          <a:bodyPr vert="horz" wrap="square" lIns="0" tIns="10001" rIns="0" bIns="0" rtlCol="0">
            <a:spAutoFit/>
          </a:bodyPr>
          <a:lstStyle/>
          <a:p>
            <a:pPr marL="9525" defTabSz="685800">
              <a:spcBef>
                <a:spcPts val="79"/>
              </a:spcBef>
              <a:defRPr/>
            </a:pPr>
            <a:r>
              <a:rPr sz="750" kern="0" spc="-8" dirty="0">
                <a:solidFill>
                  <a:srgbClr val="FFFFFF"/>
                </a:solidFill>
                <a:latin typeface="Arial"/>
                <a:cs typeface="Arial"/>
              </a:rPr>
              <a:t>Ellsworth</a:t>
            </a:r>
            <a:endParaRPr sz="750" kern="0" dirty="0">
              <a:solidFill>
                <a:sysClr val="windowText" lastClr="000000"/>
              </a:solidFill>
              <a:latin typeface="Arial"/>
              <a:cs typeface="Arial"/>
            </a:endParaRPr>
          </a:p>
        </p:txBody>
      </p:sp>
      <p:sp>
        <p:nvSpPr>
          <p:cNvPr id="182" name="object 182"/>
          <p:cNvSpPr txBox="1">
            <a:spLocks noGrp="1"/>
          </p:cNvSpPr>
          <p:nvPr>
            <p:ph type="title"/>
          </p:nvPr>
        </p:nvSpPr>
        <p:spPr>
          <a:xfrm>
            <a:off x="2546367" y="163290"/>
            <a:ext cx="9151647" cy="771365"/>
          </a:xfrm>
          <a:prstGeom prst="rect">
            <a:avLst/>
          </a:prstGeom>
        </p:spPr>
        <p:txBody>
          <a:bodyPr vert="horz" wrap="square" lIns="0" tIns="9525" rIns="0" bIns="0" numCol="1" rtlCol="0" anchor="ctr" anchorCtr="0" compatLnSpc="1">
            <a:prstTxWarp prst="textNoShape">
              <a:avLst/>
            </a:prstTxWarp>
            <a:spAutoFit/>
          </a:bodyPr>
          <a:lstStyle/>
          <a:p>
            <a:pPr marL="1468754">
              <a:spcBef>
                <a:spcPts val="75"/>
              </a:spcBef>
            </a:pPr>
            <a:endParaRPr sz="1350" dirty="0">
              <a:latin typeface="Arial"/>
              <a:cs typeface="Arial"/>
            </a:endParaRPr>
          </a:p>
          <a:p>
            <a:pPr marL="9525">
              <a:spcBef>
                <a:spcPts val="4"/>
              </a:spcBef>
            </a:pPr>
            <a:r>
              <a:rPr lang="en-US" dirty="0"/>
              <a:t>    </a:t>
            </a:r>
            <a:r>
              <a:rPr dirty="0"/>
              <a:t>40</a:t>
            </a:r>
            <a:r>
              <a:rPr spc="-49" dirty="0"/>
              <a:t> </a:t>
            </a:r>
            <a:r>
              <a:rPr dirty="0"/>
              <a:t>XAB</a:t>
            </a:r>
            <a:r>
              <a:rPr spc="-41" dirty="0"/>
              <a:t> </a:t>
            </a:r>
            <a:r>
              <a:rPr dirty="0"/>
              <a:t>Primary</a:t>
            </a:r>
            <a:r>
              <a:rPr spc="-53" dirty="0"/>
              <a:t> </a:t>
            </a:r>
            <a:r>
              <a:rPr dirty="0"/>
              <a:t>Sourcing</a:t>
            </a:r>
            <a:r>
              <a:rPr spc="-23" dirty="0"/>
              <a:t> </a:t>
            </a:r>
            <a:r>
              <a:rPr spc="-8" dirty="0"/>
              <a:t>Bases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46388" y="4880163"/>
            <a:ext cx="6489700" cy="1430991"/>
          </a:xfrm>
        </p:spPr>
        <p:txBody>
          <a:bodyPr/>
          <a:lstStyle/>
          <a:p>
            <a:endParaRPr lang="en-US" dirty="0"/>
          </a:p>
          <a:p>
            <a:r>
              <a:rPr lang="en-US" dirty="0"/>
              <a:t>Col Lance McInnish</a:t>
            </a:r>
          </a:p>
          <a:p>
            <a:r>
              <a:rPr lang="en-US" dirty="0"/>
              <a:t>February 2023</a:t>
            </a:r>
          </a:p>
        </p:txBody>
      </p:sp>
      <p:sp>
        <p:nvSpPr>
          <p:cNvPr id="2" name="Title 1"/>
          <p:cNvSpPr>
            <a:spLocks noGrp="1"/>
          </p:cNvSpPr>
          <p:nvPr>
            <p:ph type="ctrTitle"/>
          </p:nvPr>
        </p:nvSpPr>
        <p:spPr/>
        <p:txBody>
          <a:bodyPr/>
          <a:lstStyle/>
          <a:p>
            <a:r>
              <a:rPr lang="en-US" dirty="0"/>
              <a:t>Wartime Planning and Contingency Operations</a:t>
            </a:r>
            <a:br>
              <a:rPr lang="en-US" dirty="0"/>
            </a:br>
            <a:r>
              <a:rPr lang="en-US" dirty="0"/>
              <a:t>(FM Deployments)</a:t>
            </a:r>
          </a:p>
        </p:txBody>
      </p:sp>
      <p:pic>
        <p:nvPicPr>
          <p:cNvPr id="4" name="Picture 3">
            <a:extLst>
              <a:ext uri="{FF2B5EF4-FFF2-40B4-BE49-F238E27FC236}">
                <a16:creationId xmlns:a16="http://schemas.microsoft.com/office/drawing/2014/main" id="{AAA237F4-1B57-19F5-C6EB-2BFB59BABAD0}"/>
              </a:ext>
            </a:extLst>
          </p:cNvPr>
          <p:cNvPicPr>
            <a:picLocks noChangeAspect="1"/>
          </p:cNvPicPr>
          <p:nvPr/>
        </p:nvPicPr>
        <p:blipFill>
          <a:blip r:embed="rId3"/>
          <a:stretch>
            <a:fillRect/>
          </a:stretch>
        </p:blipFill>
        <p:spPr>
          <a:xfrm>
            <a:off x="0" y="1"/>
            <a:ext cx="12192000" cy="6857999"/>
          </a:xfrm>
          <a:prstGeom prst="rect">
            <a:avLst/>
          </a:prstGeom>
        </p:spPr>
      </p:pic>
    </p:spTree>
    <p:extLst>
      <p:ext uri="{BB962C8B-B14F-4D97-AF65-F5344CB8AC3E}">
        <p14:creationId xmlns:p14="http://schemas.microsoft.com/office/powerpoint/2010/main" val="5015818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a:xfrm>
            <a:off x="2156682" y="69057"/>
            <a:ext cx="9551841" cy="1143000"/>
          </a:xfrm>
        </p:spPr>
        <p:txBody>
          <a:bodyPr/>
          <a:lstStyle/>
          <a:p>
            <a:r>
              <a:rPr lang="en-US" altLang="en-US" dirty="0"/>
              <a:t>Types of Deployments</a:t>
            </a:r>
          </a:p>
        </p:txBody>
      </p:sp>
      <p:sp>
        <p:nvSpPr>
          <p:cNvPr id="3" name="Content Placeholder 2"/>
          <p:cNvSpPr>
            <a:spLocks noGrp="1"/>
          </p:cNvSpPr>
          <p:nvPr>
            <p:ph idx="1"/>
          </p:nvPr>
        </p:nvSpPr>
        <p:spPr>
          <a:xfrm>
            <a:off x="483477" y="1203160"/>
            <a:ext cx="11067392" cy="4900863"/>
          </a:xfrm>
        </p:spPr>
        <p:txBody>
          <a:bodyPr/>
          <a:lstStyle/>
          <a:p>
            <a:pPr marL="257175" indent="-257175">
              <a:tabLst>
                <a:tab pos="1545431" algn="l"/>
                <a:tab pos="3211116" algn="l"/>
              </a:tabLst>
              <a:defRPr/>
            </a:pPr>
            <a:r>
              <a:rPr lang="en-US" dirty="0">
                <a:solidFill>
                  <a:srgbClr val="FF0000"/>
                </a:solidFill>
              </a:rPr>
              <a:t>Standard Force Solution </a:t>
            </a:r>
          </a:p>
          <a:p>
            <a:pPr marL="926307" lvl="2" indent="-285750">
              <a:buFont typeface="Arial" panose="020B0604020202020204" pitchFamily="34" charset="0"/>
              <a:buChar char="•"/>
              <a:tabLst>
                <a:tab pos="1545431" algn="l"/>
                <a:tab pos="3211116" algn="l"/>
              </a:tabLst>
              <a:defRPr/>
            </a:pPr>
            <a:r>
              <a:rPr lang="en-US" sz="1600" dirty="0"/>
              <a:t>Airmen execute/perform career field core mission(s)</a:t>
            </a:r>
          </a:p>
          <a:p>
            <a:pPr marL="926307" lvl="2" indent="-285750">
              <a:buFont typeface="Arial" panose="020B0604020202020204" pitchFamily="34" charset="0"/>
              <a:buChar char="•"/>
              <a:tabLst>
                <a:tab pos="1545431" algn="l"/>
                <a:tab pos="3211116" algn="l"/>
              </a:tabLst>
              <a:defRPr/>
            </a:pPr>
            <a:r>
              <a:rPr lang="en-US" sz="1600" dirty="0"/>
              <a:t>Typically deploy to AF unit and support AF mission</a:t>
            </a:r>
          </a:p>
          <a:p>
            <a:pPr>
              <a:spcBef>
                <a:spcPts val="432"/>
              </a:spcBef>
              <a:defRPr/>
            </a:pPr>
            <a:r>
              <a:rPr lang="en-US" dirty="0">
                <a:solidFill>
                  <a:srgbClr val="FF0000"/>
                </a:solidFill>
              </a:rPr>
              <a:t>Joint Force Capability Solution /Joint Expeditionary Taskings (JET)</a:t>
            </a:r>
          </a:p>
          <a:p>
            <a:pPr lvl="2">
              <a:spcBef>
                <a:spcPts val="324"/>
              </a:spcBef>
              <a:buFont typeface="Arial" panose="020B0604020202020204" pitchFamily="34" charset="0"/>
              <a:buChar char="•"/>
              <a:defRPr/>
            </a:pPr>
            <a:r>
              <a:rPr lang="en-US" sz="1600" dirty="0"/>
              <a:t>Joint Force / Capability Solution: In career field but joint environment</a:t>
            </a:r>
          </a:p>
          <a:p>
            <a:pPr lvl="2">
              <a:spcBef>
                <a:spcPts val="324"/>
              </a:spcBef>
              <a:buFont typeface="Arial" panose="020B0604020202020204" pitchFamily="34" charset="0"/>
              <a:buChar char="•"/>
              <a:defRPr/>
            </a:pPr>
            <a:r>
              <a:rPr lang="en-US" sz="1600" dirty="0"/>
              <a:t>In-Lieu-Of (ILO): Out of career field but in a joint environment</a:t>
            </a:r>
          </a:p>
          <a:p>
            <a:pPr lvl="2">
              <a:spcBef>
                <a:spcPts val="324"/>
              </a:spcBef>
              <a:buFont typeface="Arial" panose="020B0604020202020204" pitchFamily="34" charset="0"/>
              <a:buChar char="•"/>
              <a:defRPr/>
            </a:pPr>
            <a:r>
              <a:rPr lang="en-US" sz="1600" dirty="0"/>
              <a:t>Ad-hoc: In career field, but part of a team compiled for specific mission</a:t>
            </a:r>
          </a:p>
          <a:p>
            <a:pPr>
              <a:spcBef>
                <a:spcPct val="0"/>
              </a:spcBef>
              <a:buClr>
                <a:srgbClr val="151C77"/>
              </a:buClr>
              <a:defRPr/>
            </a:pPr>
            <a:r>
              <a:rPr lang="en-US" dirty="0">
                <a:solidFill>
                  <a:srgbClr val="FF0000"/>
                </a:solidFill>
              </a:rPr>
              <a:t>Individual Augmentee (IA) </a:t>
            </a:r>
          </a:p>
          <a:p>
            <a:pPr lvl="2">
              <a:spcBef>
                <a:spcPts val="324"/>
              </a:spcBef>
              <a:buFont typeface="Arial" panose="020B0604020202020204" pitchFamily="34" charset="0"/>
              <a:buChar char="•"/>
              <a:defRPr/>
            </a:pPr>
            <a:r>
              <a:rPr lang="en-US" sz="1600" dirty="0"/>
              <a:t>Fills Joint Service requirement on Headquarters Staff</a:t>
            </a:r>
          </a:p>
          <a:p>
            <a:pPr lvl="2">
              <a:spcBef>
                <a:spcPts val="324"/>
              </a:spcBef>
              <a:buFont typeface="Arial" panose="020B0604020202020204" pitchFamily="34" charset="0"/>
              <a:buChar char="•"/>
              <a:defRPr/>
            </a:pPr>
            <a:r>
              <a:rPr lang="en-US" sz="1600" dirty="0"/>
              <a:t>Positions filled by all services; duties compatible with their AFSCs </a:t>
            </a:r>
          </a:p>
          <a:p>
            <a:pPr marL="257175" indent="-257175">
              <a:tabLst>
                <a:tab pos="1545431" algn="l"/>
                <a:tab pos="3211116" algn="l"/>
              </a:tabLst>
              <a:defRPr/>
            </a:pPr>
            <a:r>
              <a:rPr lang="en-US" dirty="0">
                <a:solidFill>
                  <a:srgbClr val="FF0000"/>
                </a:solidFill>
              </a:rPr>
              <a:t>365-Day Deployments </a:t>
            </a:r>
          </a:p>
          <a:p>
            <a:pPr marL="926307" lvl="2" indent="-285750">
              <a:buFont typeface="Arial" panose="020B0604020202020204" pitchFamily="34" charset="0"/>
              <a:buChar char="•"/>
              <a:tabLst>
                <a:tab pos="1545431" algn="l"/>
                <a:tab pos="3211116" algn="l"/>
              </a:tabLst>
              <a:defRPr/>
            </a:pPr>
            <a:r>
              <a:rPr lang="en-US" sz="1600" dirty="0"/>
              <a:t>Sourced by AFPC/DPA (Assignments). Based on volunteers and Short-tour return date (STRD) rosters</a:t>
            </a:r>
          </a:p>
          <a:p>
            <a:pPr marL="257175" indent="-257175">
              <a:tabLst>
                <a:tab pos="1545431" algn="l"/>
                <a:tab pos="3211116" algn="l"/>
              </a:tabLst>
              <a:defRPr/>
            </a:pPr>
            <a:r>
              <a:rPr lang="en-US" dirty="0">
                <a:solidFill>
                  <a:srgbClr val="FF0000"/>
                </a:solidFill>
              </a:rPr>
              <a:t>Any AFSC Deployments </a:t>
            </a:r>
          </a:p>
          <a:p>
            <a:pPr marL="926307" lvl="2" indent="-285750">
              <a:buFont typeface="Arial" panose="020B0604020202020204" pitchFamily="34" charset="0"/>
              <a:buChar char="•"/>
              <a:tabLst>
                <a:tab pos="1545431" algn="l"/>
                <a:tab pos="3211116" algn="l"/>
              </a:tabLst>
              <a:defRPr/>
            </a:pPr>
            <a:r>
              <a:rPr lang="en-US" sz="1600" dirty="0"/>
              <a:t>AFPC and MAJCOM A1 sourced. Based on volunteers and STRD rosters</a:t>
            </a:r>
          </a:p>
          <a:p>
            <a:pPr marL="926307" lvl="2" indent="-285750">
              <a:buFont typeface="Arial" panose="020B0604020202020204" pitchFamily="34" charset="0"/>
              <a:buChar char="•"/>
              <a:tabLst>
                <a:tab pos="1545431" algn="l"/>
                <a:tab pos="3211116" algn="l"/>
              </a:tabLst>
              <a:defRPr/>
            </a:pPr>
            <a:r>
              <a:rPr lang="en-US" sz="1600" dirty="0"/>
              <a:t>Duties vary. Exec Officer duties, Refugee ops, COVID Vaccination teams, etc.</a:t>
            </a:r>
          </a:p>
        </p:txBody>
      </p:sp>
    </p:spTree>
    <p:extLst>
      <p:ext uri="{BB962C8B-B14F-4D97-AF65-F5344CB8AC3E}">
        <p14:creationId xmlns:p14="http://schemas.microsoft.com/office/powerpoint/2010/main" val="201076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2156682" y="69057"/>
            <a:ext cx="9478061" cy="1143000"/>
          </a:xfrm>
        </p:spPr>
        <p:txBody>
          <a:bodyPr/>
          <a:lstStyle/>
          <a:p>
            <a:r>
              <a:rPr lang="en-US" altLang="en-US" dirty="0"/>
              <a:t>Other Deployment Opportunities</a:t>
            </a:r>
          </a:p>
        </p:txBody>
      </p:sp>
      <p:sp>
        <p:nvSpPr>
          <p:cNvPr id="207875" name="Content Placeholder 2"/>
          <p:cNvSpPr>
            <a:spLocks noGrp="1"/>
          </p:cNvSpPr>
          <p:nvPr>
            <p:ph idx="1"/>
          </p:nvPr>
        </p:nvSpPr>
        <p:spPr/>
        <p:txBody>
          <a:bodyPr/>
          <a:lstStyle/>
          <a:p>
            <a:r>
              <a:rPr lang="en-US" altLang="en-US" dirty="0"/>
              <a:t>Other Country National (OCN) Escorts  </a:t>
            </a:r>
          </a:p>
          <a:p>
            <a:pPr lvl="1"/>
            <a:r>
              <a:rPr lang="en-US" altLang="en-US" dirty="0"/>
              <a:t>Airmen in grades E-1 through E-5 OCN</a:t>
            </a:r>
          </a:p>
          <a:p>
            <a:pPr lvl="1"/>
            <a:r>
              <a:rPr lang="en-US" altLang="en-US" dirty="0"/>
              <a:t>Supervisors (E-6 through E-8) </a:t>
            </a:r>
          </a:p>
          <a:p>
            <a:pPr lvl="2"/>
            <a:r>
              <a:rPr lang="en-US" altLang="en-US" dirty="0"/>
              <a:t>Any AFSC</a:t>
            </a:r>
          </a:p>
          <a:p>
            <a:pPr lvl="2"/>
            <a:r>
              <a:rPr lang="en-US" altLang="en-US" dirty="0"/>
              <a:t>Monitor OCNs as they complete their duties</a:t>
            </a:r>
          </a:p>
          <a:p>
            <a:pPr lvl="2"/>
            <a:r>
              <a:rPr lang="en-US" altLang="en-US" dirty="0"/>
              <a:t>Vital to installation security</a:t>
            </a:r>
          </a:p>
          <a:p>
            <a:r>
              <a:rPr lang="en-US" altLang="en-US" dirty="0"/>
              <a:t>Air Mobility Command Pay Agent Support</a:t>
            </a:r>
          </a:p>
          <a:p>
            <a:pPr lvl="1"/>
            <a:r>
              <a:rPr lang="en-US" altLang="en-US" dirty="0"/>
              <a:t>Utilizes Active duty, AFRC and ANG FM personnel </a:t>
            </a:r>
          </a:p>
          <a:p>
            <a:pPr lvl="1"/>
            <a:r>
              <a:rPr lang="en-US" altLang="en-US" dirty="0"/>
              <a:t>Short notice. Passport needed and personal affairs must be in order</a:t>
            </a:r>
          </a:p>
          <a:p>
            <a:r>
              <a:rPr lang="en-US" altLang="en-US" dirty="0"/>
              <a:t>Backfill and Emergent requirements</a:t>
            </a:r>
          </a:p>
          <a:p>
            <a:pPr lvl="1"/>
            <a:r>
              <a:rPr lang="en-US" altLang="en-US" dirty="0"/>
              <a:t>Can only be filled by AFRC and ANG FM personnel </a:t>
            </a:r>
          </a:p>
          <a:p>
            <a:pPr lvl="1"/>
            <a:r>
              <a:rPr lang="en-US" altLang="en-US" dirty="0"/>
              <a:t>Utilizes Mandays</a:t>
            </a:r>
          </a:p>
          <a:p>
            <a:pPr lvl="1"/>
            <a:r>
              <a:rPr lang="en-US" altLang="en-US" dirty="0"/>
              <a:t>Supported unit pays travel and per diem</a:t>
            </a:r>
          </a:p>
          <a:p>
            <a:pPr marL="304800" lvl="1" indent="0"/>
            <a:endParaRPr lang="en-US" altLang="en-US" dirty="0"/>
          </a:p>
          <a:p>
            <a:endParaRPr lang="en-US" altLang="en-US" dirty="0"/>
          </a:p>
        </p:txBody>
      </p:sp>
    </p:spTree>
    <p:extLst>
      <p:ext uri="{BB962C8B-B14F-4D97-AF65-F5344CB8AC3E}">
        <p14:creationId xmlns:p14="http://schemas.microsoft.com/office/powerpoint/2010/main" val="25503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2156682" y="69057"/>
            <a:ext cx="9527208" cy="1143000"/>
          </a:xfrm>
        </p:spPr>
        <p:txBody>
          <a:bodyPr/>
          <a:lstStyle/>
          <a:p>
            <a:r>
              <a:rPr lang="en-US" altLang="en-US" dirty="0"/>
              <a:t>Volunteer Opportunities</a:t>
            </a:r>
          </a:p>
        </p:txBody>
      </p:sp>
      <p:sp>
        <p:nvSpPr>
          <p:cNvPr id="207875" name="Content Placeholder 2"/>
          <p:cNvSpPr>
            <a:spLocks noGrp="1"/>
          </p:cNvSpPr>
          <p:nvPr>
            <p:ph idx="1"/>
          </p:nvPr>
        </p:nvSpPr>
        <p:spPr>
          <a:xfrm>
            <a:off x="508110" y="1212057"/>
            <a:ext cx="10275504" cy="5110519"/>
          </a:xfrm>
        </p:spPr>
        <p:txBody>
          <a:bodyPr/>
          <a:lstStyle/>
          <a:p>
            <a:pPr>
              <a:buSzPct val="60000"/>
            </a:pPr>
            <a:r>
              <a:rPr lang="en-US" altLang="en-US" dirty="0"/>
              <a:t>AEF Volunteer Statement (In Deployment Cycle)</a:t>
            </a:r>
          </a:p>
          <a:p>
            <a:pPr marL="749300" lvl="1" indent="-342900">
              <a:buSzPct val="120000"/>
              <a:buFont typeface="Arial" panose="020B0604020202020204" pitchFamily="34" charset="0"/>
              <a:buChar char="•"/>
            </a:pPr>
            <a:r>
              <a:rPr lang="en-US" altLang="en-US" dirty="0"/>
              <a:t>Volunteering to deploy </a:t>
            </a:r>
            <a:r>
              <a:rPr lang="en-US" altLang="en-US" dirty="0">
                <a:solidFill>
                  <a:srgbClr val="FF0000"/>
                </a:solidFill>
              </a:rPr>
              <a:t>within </a:t>
            </a:r>
            <a:r>
              <a:rPr lang="en-US" altLang="en-US" dirty="0"/>
              <a:t>assigned AEF deployment cycle</a:t>
            </a:r>
          </a:p>
          <a:p>
            <a:pPr marL="749300" lvl="1" indent="-342900">
              <a:buSzPct val="120000"/>
              <a:buFont typeface="Arial" panose="020B0604020202020204" pitchFamily="34" charset="0"/>
              <a:buChar char="•"/>
            </a:pPr>
            <a:r>
              <a:rPr lang="en-US" altLang="en-US" dirty="0"/>
              <a:t>Can be assigned to any ULN qualified to fill, regardless of location/duty title</a:t>
            </a:r>
          </a:p>
          <a:p>
            <a:pPr marL="749300" lvl="1" indent="-342900">
              <a:buSzPct val="120000"/>
              <a:buFont typeface="Arial" panose="020B0604020202020204" pitchFamily="34" charset="0"/>
              <a:buChar char="•"/>
            </a:pPr>
            <a:r>
              <a:rPr lang="en-US" altLang="en-US" dirty="0"/>
              <a:t>Could be short-notice</a:t>
            </a:r>
          </a:p>
          <a:p>
            <a:pPr>
              <a:buSzPct val="60000"/>
            </a:pPr>
            <a:r>
              <a:rPr lang="en-US" altLang="en-US" dirty="0"/>
              <a:t>AEF Volunteer Statement (Outside Deployment Cycle) </a:t>
            </a:r>
          </a:p>
          <a:p>
            <a:pPr marL="749300" lvl="1" indent="-342900">
              <a:buSzPct val="120000"/>
              <a:buFont typeface="Arial" panose="020B0604020202020204" pitchFamily="34" charset="0"/>
              <a:buChar char="•"/>
            </a:pPr>
            <a:r>
              <a:rPr lang="en-US" altLang="en-US" dirty="0"/>
              <a:t>Volunteering to deploy </a:t>
            </a:r>
            <a:r>
              <a:rPr lang="en-US" altLang="en-US" dirty="0">
                <a:solidFill>
                  <a:srgbClr val="FF0000"/>
                </a:solidFill>
              </a:rPr>
              <a:t>outside</a:t>
            </a:r>
            <a:r>
              <a:rPr lang="en-US" altLang="en-US" dirty="0"/>
              <a:t> assigned AEF deployment cycle </a:t>
            </a:r>
          </a:p>
          <a:p>
            <a:pPr marL="749300" lvl="1" indent="-342900">
              <a:buSzPct val="120000"/>
              <a:buFont typeface="Arial" panose="020B0604020202020204" pitchFamily="34" charset="0"/>
              <a:buChar char="•"/>
            </a:pPr>
            <a:r>
              <a:rPr lang="en-US" altLang="en-US" dirty="0"/>
              <a:t>Will not change assigned AEF Indicator</a:t>
            </a:r>
          </a:p>
          <a:p>
            <a:pPr marL="749300" lvl="1" indent="-342900">
              <a:buSzPct val="120000"/>
              <a:buFont typeface="Arial" panose="020B0604020202020204" pitchFamily="34" charset="0"/>
              <a:buChar char="•"/>
            </a:pPr>
            <a:r>
              <a:rPr lang="en-US" altLang="en-US" dirty="0"/>
              <a:t>Still eligible to deploy during originally-assigned AEF deployment period</a:t>
            </a:r>
          </a:p>
          <a:p>
            <a:pPr marL="0" indent="0">
              <a:buNone/>
            </a:pPr>
            <a:endParaRPr lang="en-US" altLang="en-US" dirty="0">
              <a:solidFill>
                <a:srgbClr val="FF0000"/>
              </a:solidFill>
            </a:endParaRPr>
          </a:p>
          <a:p>
            <a:pPr marL="0" indent="0">
              <a:buNone/>
            </a:pPr>
            <a:r>
              <a:rPr lang="en-US" altLang="en-US" dirty="0">
                <a:solidFill>
                  <a:srgbClr val="FF0000"/>
                </a:solidFill>
              </a:rPr>
              <a:t>NOTE</a:t>
            </a:r>
            <a:r>
              <a:rPr lang="en-US" altLang="en-US" dirty="0"/>
              <a:t>: The current process for volunteering will remain in effect until FY24</a:t>
            </a:r>
          </a:p>
        </p:txBody>
      </p:sp>
    </p:spTree>
    <p:extLst>
      <p:ext uri="{BB962C8B-B14F-4D97-AF65-F5344CB8AC3E}">
        <p14:creationId xmlns:p14="http://schemas.microsoft.com/office/powerpoint/2010/main" val="1893339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86" y="273042"/>
            <a:ext cx="10615448" cy="857250"/>
          </a:xfrm>
        </p:spPr>
        <p:txBody>
          <a:bodyPr/>
          <a:lstStyle/>
          <a:p>
            <a:r>
              <a:rPr lang="en-US" dirty="0"/>
              <a:t>FM AEF Civilian Deployments </a:t>
            </a:r>
            <a:br>
              <a:rPr lang="en-US" dirty="0"/>
            </a:br>
            <a:r>
              <a:rPr lang="en-US" dirty="0"/>
              <a:t>FY23 Approved Positions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5559051"/>
              </p:ext>
            </p:extLst>
          </p:nvPr>
        </p:nvGraphicFramePr>
        <p:xfrm>
          <a:off x="567560" y="1255369"/>
          <a:ext cx="11151473" cy="5068229"/>
        </p:xfrm>
        <a:graphic>
          <a:graphicData uri="http://schemas.openxmlformats.org/drawingml/2006/table">
            <a:tbl>
              <a:tblPr firstRow="1" bandRow="1">
                <a:tableStyleId>{93296810-A885-4BE3-A3E7-6D5BEEA58F35}</a:tableStyleId>
              </a:tblPr>
              <a:tblGrid>
                <a:gridCol w="2421719">
                  <a:extLst>
                    <a:ext uri="{9D8B030D-6E8A-4147-A177-3AD203B41FA5}">
                      <a16:colId xmlns:a16="http://schemas.microsoft.com/office/drawing/2014/main" val="20000"/>
                    </a:ext>
                  </a:extLst>
                </a:gridCol>
                <a:gridCol w="2017860">
                  <a:extLst>
                    <a:ext uri="{9D8B030D-6E8A-4147-A177-3AD203B41FA5}">
                      <a16:colId xmlns:a16="http://schemas.microsoft.com/office/drawing/2014/main" val="20001"/>
                    </a:ext>
                  </a:extLst>
                </a:gridCol>
                <a:gridCol w="2237298">
                  <a:extLst>
                    <a:ext uri="{9D8B030D-6E8A-4147-A177-3AD203B41FA5}">
                      <a16:colId xmlns:a16="http://schemas.microsoft.com/office/drawing/2014/main" val="20002"/>
                    </a:ext>
                  </a:extLst>
                </a:gridCol>
                <a:gridCol w="2237298">
                  <a:extLst>
                    <a:ext uri="{9D8B030D-6E8A-4147-A177-3AD203B41FA5}">
                      <a16:colId xmlns:a16="http://schemas.microsoft.com/office/drawing/2014/main" val="20003"/>
                    </a:ext>
                  </a:extLst>
                </a:gridCol>
                <a:gridCol w="2237298">
                  <a:extLst>
                    <a:ext uri="{9D8B030D-6E8A-4147-A177-3AD203B41FA5}">
                      <a16:colId xmlns:a16="http://schemas.microsoft.com/office/drawing/2014/main" val="20004"/>
                    </a:ext>
                  </a:extLst>
                </a:gridCol>
              </a:tblGrid>
              <a:tr h="348517">
                <a:tc>
                  <a:txBody>
                    <a:bodyPr/>
                    <a:lstStyle/>
                    <a:p>
                      <a:pPr algn="ctr" fontAlgn="b"/>
                      <a:r>
                        <a:rPr lang="en-US" sz="1200" u="none" strike="noStrike" dirty="0">
                          <a:effectLst/>
                        </a:rPr>
                        <a:t>Position Title</a:t>
                      </a:r>
                      <a:endParaRPr lang="en-US" sz="1200" b="0" i="0" u="none" strike="noStrike" dirty="0">
                        <a:solidFill>
                          <a:srgbClr val="000000"/>
                        </a:solidFill>
                        <a:effectLst/>
                        <a:latin typeface="Calibri"/>
                      </a:endParaRPr>
                    </a:p>
                  </a:txBody>
                  <a:tcPr marL="7144" marR="7144" marT="7144" marB="0" anchor="b"/>
                </a:tc>
                <a:tc>
                  <a:txBody>
                    <a:bodyPr/>
                    <a:lstStyle/>
                    <a:p>
                      <a:pPr algn="ctr" fontAlgn="b"/>
                      <a:r>
                        <a:rPr lang="en-US" sz="1200" u="none" strike="noStrike" dirty="0">
                          <a:effectLst/>
                        </a:rPr>
                        <a:t>Unit</a:t>
                      </a:r>
                      <a:endParaRPr lang="en-US" sz="1200" b="0" i="0" u="none" strike="noStrike" dirty="0">
                        <a:solidFill>
                          <a:srgbClr val="000000"/>
                        </a:solidFill>
                        <a:effectLst/>
                        <a:latin typeface="Calibri"/>
                      </a:endParaRPr>
                    </a:p>
                  </a:txBody>
                  <a:tcPr marL="7144" marR="7144" marT="7144" marB="0" anchor="b"/>
                </a:tc>
                <a:tc>
                  <a:txBody>
                    <a:bodyPr/>
                    <a:lstStyle/>
                    <a:p>
                      <a:pPr algn="l" fontAlgn="b"/>
                      <a:r>
                        <a:rPr lang="en-US" sz="1200" u="none" strike="noStrike" dirty="0">
                          <a:effectLst/>
                        </a:rPr>
                        <a:t>                   Location</a:t>
                      </a:r>
                      <a:endParaRPr lang="en-US" sz="1200" b="0" i="0" u="none" strike="noStrike" dirty="0">
                        <a:solidFill>
                          <a:srgbClr val="000000"/>
                        </a:solidFill>
                        <a:effectLst/>
                        <a:latin typeface="Calibri"/>
                      </a:endParaRPr>
                    </a:p>
                  </a:txBody>
                  <a:tcPr marL="7144" marR="7144" marT="7144" marB="0" anchor="b"/>
                </a:tc>
                <a:tc>
                  <a:txBody>
                    <a:bodyPr/>
                    <a:lstStyle/>
                    <a:p>
                      <a:pPr algn="ctr" fontAlgn="b"/>
                      <a:r>
                        <a:rPr lang="en-US" sz="1200" u="none" strike="noStrike" dirty="0">
                          <a:effectLst/>
                        </a:rPr>
                        <a:t>ETL</a:t>
                      </a:r>
                      <a:endParaRPr lang="en-US" sz="1200" b="0" i="0" u="none" strike="noStrike" dirty="0">
                        <a:solidFill>
                          <a:srgbClr val="000000"/>
                        </a:solidFill>
                        <a:effectLst/>
                        <a:latin typeface="Calibri"/>
                      </a:endParaRPr>
                    </a:p>
                  </a:txBody>
                  <a:tcPr marL="7144" marR="7144" marT="7144" marB="0" anchor="b"/>
                </a:tc>
                <a:tc>
                  <a:txBody>
                    <a:bodyPr/>
                    <a:lstStyle/>
                    <a:p>
                      <a:pPr algn="l" fontAlgn="b"/>
                      <a:r>
                        <a:rPr lang="en-US" sz="1200" u="none" strike="noStrike" dirty="0">
                          <a:effectLst/>
                        </a:rPr>
                        <a:t>    Rotation</a:t>
                      </a:r>
                      <a:endParaRPr lang="en-US" sz="1200" b="0" i="0" u="none" strike="noStrike" dirty="0">
                        <a:solidFill>
                          <a:srgbClr val="000000"/>
                        </a:solidFill>
                        <a:effectLst/>
                        <a:latin typeface="Calibri"/>
                      </a:endParaRPr>
                    </a:p>
                  </a:txBody>
                  <a:tcPr marL="7144" marR="7144" marT="7144" marB="0" anchor="b"/>
                </a:tc>
                <a:extLst>
                  <a:ext uri="{0D108BD9-81ED-4DB2-BD59-A6C34878D82A}">
                    <a16:rowId xmlns:a16="http://schemas.microsoft.com/office/drawing/2014/main" val="10000"/>
                  </a:ext>
                </a:extLst>
              </a:tr>
              <a:tr h="713170">
                <a:tc>
                  <a:txBody>
                    <a:bodyPr/>
                    <a:lstStyle/>
                    <a:p>
                      <a:pPr algn="l" fontAlgn="b"/>
                      <a:r>
                        <a:rPr lang="en-US" sz="1600" u="none" strike="noStrike" baseline="0" dirty="0">
                          <a:solidFill>
                            <a:schemeClr val="tx1">
                              <a:lumMod val="75000"/>
                            </a:schemeClr>
                          </a:solidFill>
                          <a:effectLst/>
                          <a:latin typeface="+mn-lt"/>
                        </a:rPr>
                        <a:t>Comptroller                              (Min grade GS-12 / E-7 / TS)</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r>
                        <a:rPr lang="en-US" sz="1600" u="none" strike="noStrike" dirty="0">
                          <a:solidFill>
                            <a:schemeClr val="tx1">
                              <a:lumMod val="75000"/>
                            </a:schemeClr>
                          </a:solidFill>
                          <a:effectLst/>
                          <a:latin typeface="+mn-lt"/>
                        </a:rPr>
                        <a:t>TF 94-7 CENTCOM</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r>
                        <a:rPr lang="en-US" sz="1600" u="none" strike="noStrike" dirty="0">
                          <a:solidFill>
                            <a:schemeClr val="tx1">
                              <a:lumMod val="75000"/>
                            </a:schemeClr>
                          </a:solidFill>
                          <a:effectLst/>
                          <a:latin typeface="+mn-lt"/>
                        </a:rPr>
                        <a:t>Arlington,</a:t>
                      </a:r>
                      <a:r>
                        <a:rPr lang="en-US" sz="1600" u="none" strike="noStrike" baseline="0" dirty="0">
                          <a:solidFill>
                            <a:schemeClr val="tx1">
                              <a:lumMod val="75000"/>
                            </a:schemeClr>
                          </a:solidFill>
                          <a:effectLst/>
                          <a:latin typeface="+mn-lt"/>
                        </a:rPr>
                        <a:t> VA</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ctr" fontAlgn="b"/>
                      <a:r>
                        <a:rPr lang="en-US" sz="1600" u="none" strike="noStrike" dirty="0">
                          <a:solidFill>
                            <a:schemeClr val="tx1">
                              <a:lumMod val="75000"/>
                            </a:schemeClr>
                          </a:solidFill>
                          <a:effectLst/>
                          <a:latin typeface="+mn-lt"/>
                        </a:rPr>
                        <a:t>182</a:t>
                      </a:r>
                      <a:r>
                        <a:rPr lang="en-US" sz="1600" u="none" strike="noStrike" baseline="0" dirty="0">
                          <a:solidFill>
                            <a:schemeClr val="tx1">
                              <a:lumMod val="75000"/>
                            </a:schemeClr>
                          </a:solidFill>
                          <a:effectLst/>
                          <a:latin typeface="+mn-lt"/>
                        </a:rPr>
                        <a:t> DAYS</a:t>
                      </a:r>
                      <a:r>
                        <a:rPr lang="en-US" sz="1600" u="none" strike="noStrike" dirty="0">
                          <a:solidFill>
                            <a:schemeClr val="tx1">
                              <a:lumMod val="75000"/>
                            </a:schemeClr>
                          </a:solidFill>
                          <a:effectLst/>
                          <a:latin typeface="+mn-lt"/>
                        </a:rPr>
                        <a:t>            </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ctr" fontAlgn="b"/>
                      <a:r>
                        <a:rPr lang="en-US" sz="1600" b="0" i="0" u="none" strike="noStrike" baseline="0" dirty="0">
                          <a:solidFill>
                            <a:schemeClr val="tx1">
                              <a:lumMod val="75000"/>
                            </a:schemeClr>
                          </a:solidFill>
                          <a:effectLst/>
                          <a:latin typeface="+mn-lt"/>
                        </a:rPr>
                        <a:t>Apr 23- Sep 23</a:t>
                      </a:r>
                      <a:endParaRPr lang="en-US" sz="1600" u="none" strike="noStrike" dirty="0">
                        <a:solidFill>
                          <a:schemeClr val="tx1">
                            <a:lumMod val="75000"/>
                          </a:schemeClr>
                        </a:solidFill>
                        <a:effectLst/>
                        <a:latin typeface="+mn-lt"/>
                      </a:endParaRPr>
                    </a:p>
                  </a:txBody>
                  <a:tcPr marL="7144" marR="7144" marT="7144" marB="0" anchor="b"/>
                </a:tc>
                <a:extLst>
                  <a:ext uri="{0D108BD9-81ED-4DB2-BD59-A6C34878D82A}">
                    <a16:rowId xmlns:a16="http://schemas.microsoft.com/office/drawing/2014/main" val="10001"/>
                  </a:ext>
                </a:extLst>
              </a:tr>
              <a:tr h="259939">
                <a:tc>
                  <a:txBody>
                    <a:bodyPr/>
                    <a:lstStyle/>
                    <a:p>
                      <a:pPr algn="l"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ctr"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ctr" fontAlgn="b"/>
                      <a:endParaRPr lang="en-US" sz="1600" b="0" i="0" u="none" strike="noStrike" dirty="0">
                        <a:solidFill>
                          <a:schemeClr val="tx1">
                            <a:lumMod val="75000"/>
                          </a:schemeClr>
                        </a:solidFill>
                        <a:effectLst/>
                        <a:latin typeface="+mn-lt"/>
                      </a:endParaRPr>
                    </a:p>
                  </a:txBody>
                  <a:tcPr marL="7144" marR="7144" marT="7144" marB="0" anchor="b"/>
                </a:tc>
                <a:extLst>
                  <a:ext uri="{0D108BD9-81ED-4DB2-BD59-A6C34878D82A}">
                    <a16:rowId xmlns:a16="http://schemas.microsoft.com/office/drawing/2014/main" val="10002"/>
                  </a:ext>
                </a:extLst>
              </a:tr>
              <a:tr h="713170">
                <a:tc>
                  <a:txBody>
                    <a:bodyPr/>
                    <a:lstStyle/>
                    <a:p>
                      <a:pPr algn="l" fontAlgn="b"/>
                      <a:r>
                        <a:rPr lang="en-US" sz="1600" b="0" i="0" u="none" strike="noStrike" dirty="0">
                          <a:solidFill>
                            <a:schemeClr val="tx1">
                              <a:lumMod val="75000"/>
                            </a:schemeClr>
                          </a:solidFill>
                          <a:effectLst/>
                          <a:latin typeface="+mn-lt"/>
                        </a:rPr>
                        <a:t>03 J8</a:t>
                      </a:r>
                      <a:r>
                        <a:rPr lang="en-US" sz="1600" b="0" i="0" u="none" strike="noStrike" baseline="0" dirty="0">
                          <a:solidFill>
                            <a:schemeClr val="tx1">
                              <a:lumMod val="75000"/>
                            </a:schemeClr>
                          </a:solidFill>
                          <a:effectLst/>
                          <a:latin typeface="+mn-lt"/>
                        </a:rPr>
                        <a:t> Comptroller</a:t>
                      </a:r>
                    </a:p>
                    <a:p>
                      <a:pPr algn="l" fontAlgn="b"/>
                      <a:r>
                        <a:rPr lang="en-US" sz="1600" b="0" i="0" u="none" strike="noStrike" baseline="0" dirty="0">
                          <a:solidFill>
                            <a:schemeClr val="tx1">
                              <a:lumMod val="75000"/>
                            </a:schemeClr>
                          </a:solidFill>
                          <a:effectLst/>
                          <a:latin typeface="+mn-lt"/>
                        </a:rPr>
                        <a:t>(Min grade GS-12)</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r>
                        <a:rPr lang="en-US" sz="1600" b="0" i="0" u="none" strike="noStrike" dirty="0">
                          <a:solidFill>
                            <a:schemeClr val="tx1">
                              <a:lumMod val="75000"/>
                            </a:schemeClr>
                          </a:solidFill>
                          <a:effectLst/>
                          <a:latin typeface="+mn-lt"/>
                        </a:rPr>
                        <a:t>Mil Info Supt Task Force (MISTF)</a:t>
                      </a:r>
                    </a:p>
                  </a:txBody>
                  <a:tcPr marL="7144" marR="7144" marT="7144" marB="0" anchor="b"/>
                </a:tc>
                <a:tc>
                  <a:txBody>
                    <a:bodyPr/>
                    <a:lstStyle/>
                    <a:p>
                      <a:pPr algn="l" fontAlgn="b"/>
                      <a:r>
                        <a:rPr lang="en-US" sz="1600" b="0" i="0" u="none" strike="noStrike" dirty="0">
                          <a:solidFill>
                            <a:schemeClr val="tx1">
                              <a:lumMod val="75000"/>
                            </a:schemeClr>
                          </a:solidFill>
                          <a:effectLst/>
                          <a:latin typeface="+mn-lt"/>
                        </a:rPr>
                        <a:t>Al Udeid, Qatar</a:t>
                      </a:r>
                    </a:p>
                  </a:txBody>
                  <a:tcPr marL="7144" marR="7144" marT="7144" marB="0" anchor="b"/>
                </a:tc>
                <a:tc>
                  <a:txBody>
                    <a:bodyPr/>
                    <a:lstStyle/>
                    <a:p>
                      <a:pPr algn="ctr" fontAlgn="b"/>
                      <a:r>
                        <a:rPr lang="en-US" sz="1600" b="0" i="0" u="none" strike="noStrike" dirty="0">
                          <a:solidFill>
                            <a:schemeClr val="tx1">
                              <a:lumMod val="75000"/>
                            </a:schemeClr>
                          </a:solidFill>
                          <a:effectLst/>
                          <a:latin typeface="+mn-lt"/>
                        </a:rPr>
                        <a:t>183 days</a:t>
                      </a: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66">
                              <a:lumMod val="75000"/>
                            </a:srgbClr>
                          </a:solidFill>
                          <a:effectLst/>
                          <a:uLnTx/>
                          <a:uFillTx/>
                          <a:latin typeface="Arial"/>
                          <a:ea typeface="+mn-ea"/>
                          <a:cs typeface="+mn-cs"/>
                        </a:rPr>
                        <a:t>Apr 23- Sep 23</a:t>
                      </a:r>
                    </a:p>
                  </a:txBody>
                  <a:tcPr marL="7144" marR="7144" marT="7144" marB="0" anchor="b"/>
                </a:tc>
                <a:extLst>
                  <a:ext uri="{0D108BD9-81ED-4DB2-BD59-A6C34878D82A}">
                    <a16:rowId xmlns:a16="http://schemas.microsoft.com/office/drawing/2014/main" val="10003"/>
                  </a:ext>
                </a:extLst>
              </a:tr>
              <a:tr h="259939">
                <a:tc>
                  <a:txBody>
                    <a:bodyPr/>
                    <a:lstStyle/>
                    <a:p>
                      <a:pPr algn="l"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ctr"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66">
                            <a:lumMod val="75000"/>
                          </a:srgbClr>
                        </a:solidFill>
                        <a:effectLst/>
                        <a:uLnTx/>
                        <a:uFillTx/>
                        <a:latin typeface="Arial"/>
                        <a:ea typeface="+mn-ea"/>
                        <a:cs typeface="+mn-cs"/>
                      </a:endParaRPr>
                    </a:p>
                  </a:txBody>
                  <a:tcPr marL="7144" marR="7144" marT="7144" marB="0" anchor="b"/>
                </a:tc>
                <a:extLst>
                  <a:ext uri="{0D108BD9-81ED-4DB2-BD59-A6C34878D82A}">
                    <a16:rowId xmlns:a16="http://schemas.microsoft.com/office/drawing/2014/main" val="10004"/>
                  </a:ext>
                </a:extLst>
              </a:tr>
              <a:tr h="713170">
                <a:tc>
                  <a:txBody>
                    <a:bodyPr/>
                    <a:lstStyle/>
                    <a:p>
                      <a:pPr algn="l" fontAlgn="b"/>
                      <a:r>
                        <a:rPr lang="en-US" sz="1600" u="none" strike="noStrike" dirty="0">
                          <a:solidFill>
                            <a:schemeClr val="tx1">
                              <a:lumMod val="75000"/>
                            </a:schemeClr>
                          </a:solidFill>
                          <a:effectLst/>
                          <a:latin typeface="+mn-lt"/>
                        </a:rPr>
                        <a:t>O3 Budget Officer Dep, J8</a:t>
                      </a:r>
                    </a:p>
                    <a:p>
                      <a:pPr algn="l" fontAlgn="b"/>
                      <a:r>
                        <a:rPr lang="en-US" sz="1600" u="none" strike="noStrike" dirty="0">
                          <a:solidFill>
                            <a:schemeClr val="tx1">
                              <a:lumMod val="75000"/>
                            </a:schemeClr>
                          </a:solidFill>
                          <a:effectLst/>
                          <a:latin typeface="+mn-lt"/>
                        </a:rPr>
                        <a:t>(Min grade GS-13)</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r>
                        <a:rPr lang="en-US" sz="1600" u="none" strike="noStrike" dirty="0">
                          <a:solidFill>
                            <a:schemeClr val="tx1">
                              <a:lumMod val="75000"/>
                            </a:schemeClr>
                          </a:solidFill>
                          <a:effectLst/>
                          <a:latin typeface="+mn-lt"/>
                        </a:rPr>
                        <a:t>JTF-GTMO  </a:t>
                      </a:r>
                    </a:p>
                    <a:p>
                      <a:pPr algn="l" fontAlgn="b"/>
                      <a:r>
                        <a:rPr lang="en-US" sz="1600" u="none" strike="noStrike" dirty="0">
                          <a:solidFill>
                            <a:schemeClr val="tx1">
                              <a:lumMod val="75000"/>
                            </a:schemeClr>
                          </a:solidFill>
                          <a:effectLst/>
                          <a:latin typeface="+mn-lt"/>
                        </a:rPr>
                        <a:t>SOUTHCOM            </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r>
                        <a:rPr lang="en-US" sz="1600" u="none" strike="noStrike" dirty="0">
                          <a:solidFill>
                            <a:schemeClr val="tx1">
                              <a:lumMod val="75000"/>
                            </a:schemeClr>
                          </a:solidFill>
                          <a:effectLst/>
                          <a:latin typeface="+mn-lt"/>
                        </a:rPr>
                        <a:t>Guantanamo Bay, Cuba</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ctr" fontAlgn="b"/>
                      <a:r>
                        <a:rPr lang="en-US" sz="1600" u="none" strike="noStrike" dirty="0">
                          <a:solidFill>
                            <a:schemeClr val="tx1">
                              <a:lumMod val="75000"/>
                            </a:schemeClr>
                          </a:solidFill>
                          <a:effectLst/>
                          <a:latin typeface="+mn-lt"/>
                        </a:rPr>
                        <a:t>182 DAYS     </a:t>
                      </a:r>
                      <a:endParaRPr lang="en-US" sz="1600" b="0" i="0" u="none" strike="noStrike" dirty="0">
                        <a:solidFill>
                          <a:schemeClr val="tx1">
                            <a:lumMod val="75000"/>
                          </a:schemeClr>
                        </a:solidFill>
                        <a:effectLst/>
                        <a:latin typeface="+mn-lt"/>
                      </a:endParaRP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66">
                              <a:lumMod val="75000"/>
                            </a:srgbClr>
                          </a:solidFill>
                          <a:effectLst/>
                          <a:uLnTx/>
                          <a:uFillTx/>
                          <a:latin typeface="Arial"/>
                          <a:ea typeface="+mn-ea"/>
                          <a:cs typeface="+mn-cs"/>
                        </a:rPr>
                        <a:t>Apr 23- Sep 23</a:t>
                      </a:r>
                    </a:p>
                  </a:txBody>
                  <a:tcPr marL="7144" marR="7144" marT="7144" marB="0" anchor="b"/>
                </a:tc>
                <a:extLst>
                  <a:ext uri="{0D108BD9-81ED-4DB2-BD59-A6C34878D82A}">
                    <a16:rowId xmlns:a16="http://schemas.microsoft.com/office/drawing/2014/main" val="10005"/>
                  </a:ext>
                </a:extLst>
              </a:tr>
              <a:tr h="259939">
                <a:tc>
                  <a:txBody>
                    <a:bodyPr/>
                    <a:lstStyle/>
                    <a:p>
                      <a:pPr algn="l"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ctr"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66">
                            <a:lumMod val="75000"/>
                          </a:srgbClr>
                        </a:solidFill>
                        <a:effectLst/>
                        <a:uLnTx/>
                        <a:uFillTx/>
                        <a:latin typeface="Arial"/>
                        <a:ea typeface="+mn-ea"/>
                        <a:cs typeface="+mn-cs"/>
                      </a:endParaRPr>
                    </a:p>
                  </a:txBody>
                  <a:tcPr marL="7144" marR="7144" marT="7144" marB="0" anchor="b"/>
                </a:tc>
                <a:extLst>
                  <a:ext uri="{0D108BD9-81ED-4DB2-BD59-A6C34878D82A}">
                    <a16:rowId xmlns:a16="http://schemas.microsoft.com/office/drawing/2014/main" val="10006"/>
                  </a:ext>
                </a:extLst>
              </a:tr>
              <a:tr h="713170">
                <a:tc>
                  <a:txBody>
                    <a:bodyPr/>
                    <a:lstStyle/>
                    <a:p>
                      <a:pPr algn="l" fontAlgn="b"/>
                      <a:r>
                        <a:rPr lang="en-US" sz="1600" u="none" strike="noStrike" dirty="0">
                          <a:solidFill>
                            <a:schemeClr val="tx1">
                              <a:lumMod val="75000"/>
                            </a:schemeClr>
                          </a:solidFill>
                          <a:effectLst/>
                          <a:latin typeface="+mn-lt"/>
                        </a:rPr>
                        <a:t>03 J8 Director</a:t>
                      </a:r>
                    </a:p>
                    <a:p>
                      <a:pPr algn="l" fontAlgn="b"/>
                      <a:r>
                        <a:rPr lang="en-US" sz="1600" u="none" strike="noStrike" dirty="0">
                          <a:solidFill>
                            <a:schemeClr val="tx1">
                              <a:lumMod val="75000"/>
                            </a:schemeClr>
                          </a:solidFill>
                          <a:effectLst/>
                          <a:latin typeface="+mn-lt"/>
                        </a:rPr>
                        <a:t>(Min grade GS-12 / TS SCI)</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r>
                        <a:rPr lang="en-US" sz="1600" u="none" strike="noStrike" dirty="0">
                          <a:solidFill>
                            <a:schemeClr val="tx1">
                              <a:lumMod val="75000"/>
                            </a:schemeClr>
                          </a:solidFill>
                          <a:effectLst/>
                          <a:latin typeface="+mn-lt"/>
                        </a:rPr>
                        <a:t>JSOTF GCC J8 CENTCOM</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r>
                        <a:rPr lang="en-US" sz="1600" u="none" strike="noStrike" dirty="0">
                          <a:solidFill>
                            <a:schemeClr val="tx1">
                              <a:lumMod val="75000"/>
                            </a:schemeClr>
                          </a:solidFill>
                          <a:effectLst/>
                          <a:latin typeface="+mn-lt"/>
                        </a:rPr>
                        <a:t>Manama, Bahrain</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ctr" fontAlgn="b"/>
                      <a:r>
                        <a:rPr lang="en-US" sz="1600" u="none" strike="noStrike" dirty="0">
                          <a:solidFill>
                            <a:schemeClr val="tx1">
                              <a:lumMod val="75000"/>
                            </a:schemeClr>
                          </a:solidFill>
                          <a:effectLst/>
                          <a:latin typeface="+mn-lt"/>
                        </a:rPr>
                        <a:t>182 DAYS</a:t>
                      </a:r>
                      <a:endParaRPr lang="en-US" sz="1600" b="0" i="0" u="none" strike="noStrike" dirty="0">
                        <a:solidFill>
                          <a:schemeClr val="tx1">
                            <a:lumMod val="75000"/>
                          </a:schemeClr>
                        </a:solidFill>
                        <a:effectLst/>
                        <a:latin typeface="+mn-lt"/>
                      </a:endParaRP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66">
                              <a:lumMod val="75000"/>
                            </a:srgbClr>
                          </a:solidFill>
                          <a:effectLst/>
                          <a:uLnTx/>
                          <a:uFillTx/>
                          <a:latin typeface="Arial"/>
                          <a:ea typeface="+mn-ea"/>
                          <a:cs typeface="+mn-cs"/>
                        </a:rPr>
                        <a:t>Apr 23- Sep 23</a:t>
                      </a:r>
                    </a:p>
                  </a:txBody>
                  <a:tcPr marL="7144" marR="7144" marT="7144" marB="0" anchor="b"/>
                </a:tc>
                <a:extLst>
                  <a:ext uri="{0D108BD9-81ED-4DB2-BD59-A6C34878D82A}">
                    <a16:rowId xmlns:a16="http://schemas.microsoft.com/office/drawing/2014/main" val="10007"/>
                  </a:ext>
                </a:extLst>
              </a:tr>
              <a:tr h="259939">
                <a:tc>
                  <a:txBody>
                    <a:bodyPr/>
                    <a:lstStyle/>
                    <a:p>
                      <a:pPr algn="l"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algn="ctr" fontAlgn="b"/>
                      <a:endParaRPr lang="en-US" sz="1600" b="0" i="0" u="none" strike="noStrike" dirty="0">
                        <a:solidFill>
                          <a:schemeClr val="tx1">
                            <a:lumMod val="75000"/>
                          </a:schemeClr>
                        </a:solidFill>
                        <a:effectLst/>
                        <a:latin typeface="+mn-lt"/>
                      </a:endParaRP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66">
                            <a:lumMod val="75000"/>
                          </a:srgbClr>
                        </a:solidFill>
                        <a:effectLst/>
                        <a:uLnTx/>
                        <a:uFillTx/>
                        <a:latin typeface="Arial"/>
                        <a:ea typeface="+mn-ea"/>
                        <a:cs typeface="+mn-cs"/>
                      </a:endParaRPr>
                    </a:p>
                  </a:txBody>
                  <a:tcPr marL="7144" marR="7144" marT="7144" marB="0" anchor="b"/>
                </a:tc>
                <a:extLst>
                  <a:ext uri="{0D108BD9-81ED-4DB2-BD59-A6C34878D82A}">
                    <a16:rowId xmlns:a16="http://schemas.microsoft.com/office/drawing/2014/main" val="10008"/>
                  </a:ext>
                </a:extLst>
              </a:tr>
              <a:tr h="477746">
                <a:tc>
                  <a:txBody>
                    <a:bodyPr/>
                    <a:lstStyle/>
                    <a:p>
                      <a:pPr algn="l" fontAlgn="b"/>
                      <a:r>
                        <a:rPr lang="en-US" sz="1600" u="none" strike="noStrike" dirty="0">
                          <a:solidFill>
                            <a:schemeClr val="tx1">
                              <a:lumMod val="75000"/>
                            </a:schemeClr>
                          </a:solidFill>
                          <a:effectLst/>
                          <a:latin typeface="+mn-lt"/>
                        </a:rPr>
                        <a:t>J8 Budget Analyst                   (Max GS-09)</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l" fontAlgn="b"/>
                      <a:r>
                        <a:rPr lang="en-US" sz="1600" b="0" i="0" u="none" strike="noStrike" dirty="0">
                          <a:solidFill>
                            <a:schemeClr val="tx1">
                              <a:lumMod val="75000"/>
                            </a:schemeClr>
                          </a:solidFill>
                          <a:effectLst/>
                          <a:latin typeface="+mn-lt"/>
                        </a:rPr>
                        <a:t>SOCCENT FWD</a:t>
                      </a:r>
                    </a:p>
                  </a:txBody>
                  <a:tcPr marL="7144" marR="7144" marT="7144" marB="0" anchor="b"/>
                </a:tc>
                <a:tc>
                  <a:txBody>
                    <a:bodyPr/>
                    <a:lstStyle/>
                    <a:p>
                      <a:pPr algn="l" fontAlgn="b"/>
                      <a:r>
                        <a:rPr lang="en-US" sz="1600" u="none" strike="noStrike" dirty="0">
                          <a:solidFill>
                            <a:schemeClr val="tx1">
                              <a:lumMod val="75000"/>
                            </a:schemeClr>
                          </a:solidFill>
                          <a:effectLst/>
                          <a:latin typeface="+mn-lt"/>
                        </a:rPr>
                        <a:t>Al Udeid, Qatar</a:t>
                      </a:r>
                      <a:endParaRPr lang="en-US" sz="1600" b="0" i="0" u="none" strike="noStrike" dirty="0">
                        <a:solidFill>
                          <a:schemeClr val="tx1">
                            <a:lumMod val="75000"/>
                          </a:schemeClr>
                        </a:solidFill>
                        <a:effectLst/>
                        <a:latin typeface="+mn-lt"/>
                      </a:endParaRPr>
                    </a:p>
                  </a:txBody>
                  <a:tcPr marL="7144" marR="7144" marT="7144" marB="0" anchor="b"/>
                </a:tc>
                <a:tc>
                  <a:txBody>
                    <a:bodyPr/>
                    <a:lstStyle/>
                    <a:p>
                      <a:pPr algn="ctr" fontAlgn="b"/>
                      <a:r>
                        <a:rPr lang="en-US" sz="1600" u="none" strike="noStrike" dirty="0">
                          <a:solidFill>
                            <a:schemeClr val="tx1">
                              <a:lumMod val="75000"/>
                            </a:schemeClr>
                          </a:solidFill>
                          <a:effectLst/>
                          <a:latin typeface="+mn-lt"/>
                        </a:rPr>
                        <a:t>183 DAYS</a:t>
                      </a:r>
                      <a:endParaRPr lang="en-US" sz="1600" b="0" i="0" u="none" strike="noStrike" dirty="0">
                        <a:solidFill>
                          <a:schemeClr val="tx1">
                            <a:lumMod val="75000"/>
                          </a:schemeClr>
                        </a:solidFill>
                        <a:effectLst/>
                        <a:latin typeface="+mn-lt"/>
                      </a:endParaRP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66">
                              <a:lumMod val="75000"/>
                            </a:srgbClr>
                          </a:solidFill>
                          <a:effectLst/>
                          <a:uLnTx/>
                          <a:uFillTx/>
                          <a:latin typeface="Arial"/>
                          <a:ea typeface="+mn-ea"/>
                          <a:cs typeface="+mn-cs"/>
                        </a:rPr>
                        <a:t>Apr 23- Sep 23</a:t>
                      </a:r>
                    </a:p>
                  </a:txBody>
                  <a:tcPr marL="7144" marR="7144" marT="7144" marB="0" anchor="b"/>
                </a:tc>
                <a:extLst>
                  <a:ext uri="{0D108BD9-81ED-4DB2-BD59-A6C34878D82A}">
                    <a16:rowId xmlns:a16="http://schemas.microsoft.com/office/drawing/2014/main" val="10009"/>
                  </a:ext>
                </a:extLst>
              </a:tr>
              <a:tr h="271750">
                <a:tc>
                  <a:txBody>
                    <a:bodyPr/>
                    <a:lstStyle/>
                    <a:p>
                      <a:pPr algn="l" fontAlgn="b"/>
                      <a:endParaRPr lang="en-US" sz="900" b="0" i="0" u="none" strike="noStrike" dirty="0">
                        <a:solidFill>
                          <a:srgbClr val="000000"/>
                        </a:solidFill>
                        <a:effectLst/>
                        <a:latin typeface="+mn-lt"/>
                      </a:endParaRPr>
                    </a:p>
                    <a:p>
                      <a:pPr algn="l" fontAlgn="b"/>
                      <a:endParaRPr lang="en-US" sz="900" b="0" i="0" u="none" strike="noStrike" dirty="0">
                        <a:solidFill>
                          <a:srgbClr val="000000"/>
                        </a:solidFill>
                        <a:effectLst/>
                        <a:latin typeface="+mn-lt"/>
                      </a:endParaRPr>
                    </a:p>
                  </a:txBody>
                  <a:tcPr marL="7144" marR="7144" marT="7144" marB="0" anchor="b"/>
                </a:tc>
                <a:tc>
                  <a:txBody>
                    <a:bodyPr/>
                    <a:lstStyle/>
                    <a:p>
                      <a:pPr algn="l" fontAlgn="b"/>
                      <a:endParaRPr lang="en-US" sz="900" b="0" i="0" u="none" strike="noStrike" dirty="0">
                        <a:solidFill>
                          <a:srgbClr val="000000"/>
                        </a:solidFill>
                        <a:effectLst/>
                        <a:latin typeface="+mn-lt"/>
                      </a:endParaRPr>
                    </a:p>
                  </a:txBody>
                  <a:tcPr marL="7144" marR="7144" marT="7144" marB="0" anchor="b"/>
                </a:tc>
                <a:tc>
                  <a:txBody>
                    <a:bodyPr/>
                    <a:lstStyle/>
                    <a:p>
                      <a:pPr algn="l" fontAlgn="b"/>
                      <a:endParaRPr lang="en-US" sz="900" b="0" i="0" u="none" strike="noStrike" dirty="0">
                        <a:solidFill>
                          <a:srgbClr val="000000"/>
                        </a:solidFill>
                        <a:effectLst/>
                        <a:latin typeface="+mn-lt"/>
                      </a:endParaRPr>
                    </a:p>
                  </a:txBody>
                  <a:tcPr marL="7144" marR="7144" marT="7144" marB="0" anchor="b"/>
                </a:tc>
                <a:tc>
                  <a:txBody>
                    <a:bodyPr/>
                    <a:lstStyle/>
                    <a:p>
                      <a:pPr algn="ctr" fontAlgn="b"/>
                      <a:endParaRPr lang="en-US" sz="900" b="0" i="0" u="none" strike="noStrike" dirty="0">
                        <a:solidFill>
                          <a:srgbClr val="000000"/>
                        </a:solidFill>
                        <a:effectLst/>
                        <a:latin typeface="+mn-lt"/>
                      </a:endParaRPr>
                    </a:p>
                  </a:txBody>
                  <a:tcPr marL="7144" marR="7144" marT="7144" marB="0" anchor="b"/>
                </a:tc>
                <a:tc>
                  <a:txBody>
                    <a:bodyPr/>
                    <a:lstStyle/>
                    <a:p>
                      <a:pPr algn="ctr" fontAlgn="b"/>
                      <a:endParaRPr lang="en-US" sz="900" b="0" i="0" u="none" strike="noStrike" dirty="0">
                        <a:solidFill>
                          <a:schemeClr val="tx1"/>
                        </a:solidFill>
                        <a:effectLst/>
                        <a:latin typeface="+mn-lt"/>
                      </a:endParaRPr>
                    </a:p>
                  </a:txBody>
                  <a:tcPr marL="7144" marR="7144" marT="7144" marB="0" anchor="b"/>
                </a:tc>
                <a:extLst>
                  <a:ext uri="{0D108BD9-81ED-4DB2-BD59-A6C34878D82A}">
                    <a16:rowId xmlns:a16="http://schemas.microsoft.com/office/drawing/2014/main" val="1824828421"/>
                  </a:ext>
                </a:extLst>
              </a:tr>
            </a:tbl>
          </a:graphicData>
        </a:graphic>
      </p:graphicFrame>
      <p:sp>
        <p:nvSpPr>
          <p:cNvPr id="4" name="Slide Number Placeholder 3"/>
          <p:cNvSpPr>
            <a:spLocks noGrp="1"/>
          </p:cNvSpPr>
          <p:nvPr>
            <p:ph type="sldNum" sz="quarter" idx="4294967295"/>
          </p:nvPr>
        </p:nvSpPr>
        <p:spPr/>
        <p:txBody>
          <a:bodyPr/>
          <a:lstStyle/>
          <a:p>
            <a:pPr algn="r" eaLnBrk="0" hangingPunct="0">
              <a:defRPr/>
            </a:pPr>
            <a:fld id="{B9D4BFD9-8080-4E10-A7CA-E9DE01B44B58}" type="slidenum">
              <a:rPr lang="en-US" altLang="en-US" sz="750">
                <a:solidFill>
                  <a:srgbClr val="FFFFFF">
                    <a:lumMod val="50000"/>
                  </a:srgbClr>
                </a:solidFill>
              </a:rPr>
              <a:pPr algn="r" eaLnBrk="0" hangingPunct="0">
                <a:defRPr/>
              </a:pPr>
              <a:t>23</a:t>
            </a:fld>
            <a:endParaRPr lang="en-US" altLang="en-US" sz="750" dirty="0">
              <a:solidFill>
                <a:srgbClr val="808080"/>
              </a:solidFill>
            </a:endParaRPr>
          </a:p>
        </p:txBody>
      </p:sp>
    </p:spTree>
    <p:extLst>
      <p:ext uri="{BB962C8B-B14F-4D97-AF65-F5344CB8AC3E}">
        <p14:creationId xmlns:p14="http://schemas.microsoft.com/office/powerpoint/2010/main" val="340026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9" y="247647"/>
            <a:ext cx="10531364" cy="857250"/>
          </a:xfrm>
        </p:spPr>
        <p:txBody>
          <a:bodyPr/>
          <a:lstStyle/>
          <a:p>
            <a:r>
              <a:rPr lang="en-US" dirty="0"/>
              <a:t>DOD Expeditionary Civilian FM Deployments </a:t>
            </a:r>
          </a:p>
        </p:txBody>
      </p:sp>
      <p:sp>
        <p:nvSpPr>
          <p:cNvPr id="4" name="Slide Number Placeholder 3"/>
          <p:cNvSpPr>
            <a:spLocks noGrp="1"/>
          </p:cNvSpPr>
          <p:nvPr>
            <p:ph type="sldNum" sz="quarter" idx="4294967295"/>
          </p:nvPr>
        </p:nvSpPr>
        <p:spPr/>
        <p:txBody>
          <a:bodyPr/>
          <a:lstStyle/>
          <a:p>
            <a:pPr algn="r" eaLnBrk="0" hangingPunct="0">
              <a:defRPr/>
            </a:pPr>
            <a:fld id="{B9D4BFD9-8080-4E10-A7CA-E9DE01B44B58}" type="slidenum">
              <a:rPr lang="en-US" altLang="en-US" sz="750">
                <a:solidFill>
                  <a:srgbClr val="FFFFFF">
                    <a:lumMod val="50000"/>
                  </a:srgbClr>
                </a:solidFill>
              </a:rPr>
              <a:pPr algn="r" eaLnBrk="0" hangingPunct="0">
                <a:defRPr/>
              </a:pPr>
              <a:t>24</a:t>
            </a:fld>
            <a:endParaRPr lang="en-US" altLang="en-US" sz="750" dirty="0">
              <a:solidFill>
                <a:srgbClr val="808080"/>
              </a:solidFill>
            </a:endParaRPr>
          </a:p>
        </p:txBody>
      </p:sp>
      <p:sp>
        <p:nvSpPr>
          <p:cNvPr id="6" name="Rectangle 5"/>
          <p:cNvSpPr/>
          <p:nvPr/>
        </p:nvSpPr>
        <p:spPr>
          <a:xfrm>
            <a:off x="483711" y="5066812"/>
            <a:ext cx="6799958" cy="1323439"/>
          </a:xfrm>
          <a:prstGeom prst="rect">
            <a:avLst/>
          </a:prstGeom>
        </p:spPr>
        <p:txBody>
          <a:bodyPr wrap="square">
            <a:spAutoFit/>
          </a:bodyPr>
          <a:lstStyle/>
          <a:p>
            <a:r>
              <a:rPr lang="en-US" sz="2000" dirty="0"/>
              <a:t>CONTACT INFORMATION:</a:t>
            </a:r>
          </a:p>
          <a:p>
            <a:r>
              <a:rPr lang="en-US" sz="2000" dirty="0"/>
              <a:t>AFPC Expeditionary Civilian Team (</a:t>
            </a:r>
            <a:r>
              <a:rPr lang="en-US" sz="2000" dirty="0">
                <a:solidFill>
                  <a:srgbClr val="FF0000"/>
                </a:solidFill>
              </a:rPr>
              <a:t>Mr. Rusty Nicholson</a:t>
            </a:r>
            <a:r>
              <a:rPr lang="en-US" sz="2000" dirty="0"/>
              <a:t>)</a:t>
            </a:r>
          </a:p>
          <a:p>
            <a:r>
              <a:rPr lang="en-US" sz="2000" dirty="0"/>
              <a:t>Email: afpc.expeditionarycivilian@us.af.mil</a:t>
            </a:r>
          </a:p>
          <a:p>
            <a:r>
              <a:rPr lang="en-US" sz="2000" dirty="0"/>
              <a:t>Phone: COMM: 210-565-1583; DSN: 665-1583</a:t>
            </a:r>
          </a:p>
        </p:txBody>
      </p:sp>
      <p:sp>
        <p:nvSpPr>
          <p:cNvPr id="8" name="TextBox 7"/>
          <p:cNvSpPr txBox="1"/>
          <p:nvPr/>
        </p:nvSpPr>
        <p:spPr>
          <a:xfrm>
            <a:off x="483711" y="1302204"/>
            <a:ext cx="11203792" cy="3785652"/>
          </a:xfrm>
          <a:prstGeom prst="rect">
            <a:avLst/>
          </a:prstGeom>
          <a:noFill/>
        </p:spPr>
        <p:txBody>
          <a:bodyPr wrap="square" rtlCol="0">
            <a:spAutoFit/>
          </a:bodyPr>
          <a:lstStyle/>
          <a:p>
            <a:pPr marL="342900" indent="-342900">
              <a:buFont typeface="Wingdings" panose="05000000000000000000" pitchFamily="2" charset="2"/>
              <a:buChar char="§"/>
            </a:pPr>
            <a:r>
              <a:rPr lang="en-US" sz="2000" dirty="0"/>
              <a:t>Requirements are typically 365 day tours</a:t>
            </a:r>
          </a:p>
          <a:p>
            <a:pPr marL="342900" indent="-342900">
              <a:buFont typeface="Wingdings" panose="05000000000000000000" pitchFamily="2" charset="2"/>
              <a:buChar char="§"/>
            </a:pPr>
            <a:r>
              <a:rPr lang="en-US" sz="2000" dirty="0"/>
              <a:t>Contact AFPC Expeditionary Team for locations and functional area deployments:  </a:t>
            </a:r>
            <a:r>
              <a:rPr lang="en-US" sz="2000" dirty="0">
                <a:solidFill>
                  <a:srgbClr val="FF0000"/>
                </a:solidFill>
              </a:rPr>
              <a:t>https://aef.cloud.disa.mil/Ecd.aspx</a:t>
            </a:r>
          </a:p>
          <a:p>
            <a:pPr marL="342900" indent="-342900">
              <a:buFont typeface="Wingdings" panose="05000000000000000000" pitchFamily="2" charset="2"/>
              <a:buChar char="§"/>
            </a:pPr>
            <a:r>
              <a:rPr lang="en-US" sz="2000" dirty="0"/>
              <a:t>Site includes: </a:t>
            </a:r>
          </a:p>
          <a:p>
            <a:pPr marL="685800" lvl="1" indent="-342900">
              <a:buFont typeface="Arial" panose="020B0604020202020204" pitchFamily="34" charset="0"/>
              <a:buChar char="•"/>
            </a:pPr>
            <a:r>
              <a:rPr lang="en-US" sz="2000" dirty="0"/>
              <a:t>Deployment Benefits</a:t>
            </a:r>
          </a:p>
          <a:p>
            <a:pPr marL="685800" lvl="1" indent="-342900">
              <a:buFont typeface="Arial" panose="020B0604020202020204" pitchFamily="34" charset="0"/>
              <a:buChar char="•"/>
            </a:pPr>
            <a:r>
              <a:rPr lang="en-US" sz="2000" dirty="0"/>
              <a:t>Pay Limitation Fact Sheet</a:t>
            </a:r>
          </a:p>
          <a:p>
            <a:pPr marL="685800" lvl="1" indent="-342900">
              <a:buFont typeface="Arial" panose="020B0604020202020204" pitchFamily="34" charset="0"/>
              <a:buChar char="•"/>
            </a:pPr>
            <a:r>
              <a:rPr lang="en-US" sz="2000" dirty="0"/>
              <a:t>DoD-EC Benefits/Entitlements, Deployment Checklists, etc.</a:t>
            </a:r>
          </a:p>
          <a:p>
            <a:pPr lvl="1"/>
            <a:r>
              <a:rPr lang="en-US" sz="2000" dirty="0"/>
              <a:t> </a:t>
            </a:r>
          </a:p>
          <a:p>
            <a:r>
              <a:rPr lang="en-US" sz="2000" u="sng" dirty="0">
                <a:solidFill>
                  <a:srgbClr val="FF0000"/>
                </a:solidFill>
              </a:rPr>
              <a:t>Note:</a:t>
            </a:r>
            <a:r>
              <a:rPr lang="en-US" sz="2000" dirty="0">
                <a:solidFill>
                  <a:srgbClr val="FF0000"/>
                </a:solidFill>
              </a:rPr>
              <a:t>  </a:t>
            </a:r>
            <a:r>
              <a:rPr lang="en-US" sz="2000" dirty="0"/>
              <a:t>Individuals serving in temporary or term positions; intern programs; identified developmental program; probationary period or Dual Status National Guard or Reserve Technicians are ineligible</a:t>
            </a:r>
          </a:p>
          <a:p>
            <a:r>
              <a:rPr lang="en-US" sz="2000" dirty="0"/>
              <a:t> </a:t>
            </a:r>
          </a:p>
        </p:txBody>
      </p:sp>
    </p:spTree>
    <p:extLst>
      <p:ext uri="{BB962C8B-B14F-4D97-AF65-F5344CB8AC3E}">
        <p14:creationId xmlns:p14="http://schemas.microsoft.com/office/powerpoint/2010/main" val="1313402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F4B4-1484-8AE1-11F2-74F21314D013}"/>
              </a:ext>
            </a:extLst>
          </p:cNvPr>
          <p:cNvSpPr>
            <a:spLocks noGrp="1"/>
          </p:cNvSpPr>
          <p:nvPr>
            <p:ph type="title"/>
          </p:nvPr>
        </p:nvSpPr>
        <p:spPr>
          <a:xfrm>
            <a:off x="1166648" y="69057"/>
            <a:ext cx="10520855" cy="1143000"/>
          </a:xfrm>
        </p:spPr>
        <p:txBody>
          <a:bodyPr/>
          <a:lstStyle/>
          <a:p>
            <a:r>
              <a:rPr lang="en-US" dirty="0">
                <a:latin typeface="Calibri" panose="020F0502020204030204" pitchFamily="34" charset="0"/>
                <a:ea typeface="Calibri" panose="020F0502020204030204" pitchFamily="34" charset="0"/>
              </a:rPr>
              <a:t>DoD-EC Temp Assignment (Deployment) Opportunity Germany</a:t>
            </a:r>
            <a:endParaRPr lang="en-US" dirty="0"/>
          </a:p>
        </p:txBody>
      </p:sp>
      <p:sp>
        <p:nvSpPr>
          <p:cNvPr id="3" name="Content Placeholder 2">
            <a:extLst>
              <a:ext uri="{FF2B5EF4-FFF2-40B4-BE49-F238E27FC236}">
                <a16:creationId xmlns:a16="http://schemas.microsoft.com/office/drawing/2014/main" id="{7AEB42B2-C1E2-F4BC-86B6-EA078B23DDE5}"/>
              </a:ext>
            </a:extLst>
          </p:cNvPr>
          <p:cNvSpPr>
            <a:spLocks noGrp="1"/>
          </p:cNvSpPr>
          <p:nvPr>
            <p:ph idx="1"/>
          </p:nvPr>
        </p:nvSpPr>
        <p:spPr>
          <a:xfrm>
            <a:off x="504497" y="1210916"/>
            <a:ext cx="11183005" cy="5294987"/>
          </a:xfrm>
        </p:spPr>
        <p:txBody>
          <a:bodyPr/>
          <a:lstStyle/>
          <a:p>
            <a:pPr marL="0">
              <a:spcBef>
                <a:spcPts val="0"/>
              </a:spcBef>
              <a:spcAft>
                <a:spcPts val="0"/>
              </a:spcAft>
            </a:pPr>
            <a:r>
              <a:rPr lang="en-US" sz="1800" b="0" dirty="0">
                <a:ea typeface="Calibri" panose="020F0502020204030204" pitchFamily="34" charset="0"/>
              </a:rPr>
              <a:t>PURPOSE: Assembling a team of AF Finance/Budget/Comptroller civilians with strong technical skills, competencies, and abilities, to serve on a temporary assignment (deployment), in support of the Security Assistance Group - Ukraine. </a:t>
            </a:r>
          </a:p>
          <a:p>
            <a:pPr marL="0">
              <a:spcBef>
                <a:spcPts val="0"/>
              </a:spcBef>
              <a:spcAft>
                <a:spcPts val="0"/>
              </a:spcAft>
            </a:pPr>
            <a:r>
              <a:rPr lang="en-US" sz="1800" b="0" dirty="0">
                <a:ea typeface="Calibri" panose="020F0502020204030204" pitchFamily="34" charset="0"/>
              </a:rPr>
              <a:t>Team Positions:</a:t>
            </a:r>
          </a:p>
          <a:p>
            <a:pPr marL="406400" lvl="1" indent="-285750">
              <a:spcBef>
                <a:spcPts val="0"/>
              </a:spcBef>
              <a:spcAft>
                <a:spcPts val="0"/>
              </a:spcAft>
              <a:buFont typeface="Arial" panose="020B0604020202020204" pitchFamily="34" charset="0"/>
              <a:buChar char="•"/>
            </a:pPr>
            <a:r>
              <a:rPr lang="en-US" sz="1800" b="0" dirty="0">
                <a:ea typeface="Calibri" panose="020F0502020204030204" pitchFamily="34" charset="0"/>
              </a:rPr>
              <a:t>Deputy Director, GS-12, GS-13, or GS-14, 0501</a:t>
            </a:r>
          </a:p>
          <a:p>
            <a:pPr marL="406400" lvl="1" indent="-285750">
              <a:spcBef>
                <a:spcPts val="0"/>
              </a:spcBef>
              <a:spcAft>
                <a:spcPts val="0"/>
              </a:spcAft>
              <a:buFont typeface="Arial" panose="020B0604020202020204" pitchFamily="34" charset="0"/>
              <a:buChar char="•"/>
            </a:pPr>
            <a:r>
              <a:rPr lang="en-US" sz="1800" b="0" dirty="0">
                <a:ea typeface="Calibri" panose="020F0502020204030204" pitchFamily="34" charset="0"/>
              </a:rPr>
              <a:t>Comptroller, GS-09, GS-11, or GS-12, 0560</a:t>
            </a:r>
          </a:p>
          <a:p>
            <a:pPr marL="406400" lvl="1" indent="-285750">
              <a:spcBef>
                <a:spcPts val="0"/>
              </a:spcBef>
              <a:spcAft>
                <a:spcPts val="0"/>
              </a:spcAft>
              <a:buFont typeface="Arial" panose="020B0604020202020204" pitchFamily="34" charset="0"/>
              <a:buChar char="•"/>
            </a:pPr>
            <a:r>
              <a:rPr lang="en-US" sz="1800" b="0" dirty="0">
                <a:ea typeface="Calibri" panose="020F0502020204030204" pitchFamily="34" charset="0"/>
              </a:rPr>
              <a:t>Budget Officer, GS-09, GS-11, or GS-12, 0560 (two positions available)</a:t>
            </a:r>
          </a:p>
          <a:p>
            <a:pPr marL="406400" lvl="1" indent="-285750">
              <a:spcBef>
                <a:spcPts val="0"/>
              </a:spcBef>
              <a:spcAft>
                <a:spcPts val="0"/>
              </a:spcAft>
              <a:buFont typeface="Arial" panose="020B0604020202020204" pitchFamily="34" charset="0"/>
              <a:buChar char="•"/>
            </a:pPr>
            <a:r>
              <a:rPr lang="en-US" sz="1800" b="0" dirty="0">
                <a:ea typeface="Calibri" panose="020F0502020204030204" pitchFamily="34" charset="0"/>
              </a:rPr>
              <a:t>Budget Analyst, GS-09, GS-11, or GS-12, 0560 </a:t>
            </a:r>
          </a:p>
          <a:p>
            <a:pPr marL="0">
              <a:spcBef>
                <a:spcPts val="0"/>
              </a:spcBef>
              <a:spcAft>
                <a:spcPts val="0"/>
              </a:spcAft>
            </a:pPr>
            <a:r>
              <a:rPr lang="en-US" sz="1800" b="0" dirty="0">
                <a:ea typeface="Calibri" panose="020F0502020204030204" pitchFamily="34" charset="0"/>
              </a:rPr>
              <a:t>Individual Duties: Specific duties can be found at the following SharePoint site: </a:t>
            </a:r>
            <a:r>
              <a:rPr lang="en-US" sz="1800" b="0" u="sng" dirty="0">
                <a:solidFill>
                  <a:srgbClr val="0563C1"/>
                </a:solidFill>
                <a:ea typeface="Calibri" panose="020F0502020204030204" pitchFamily="34" charset="0"/>
                <a:hlinkClick r:id="rId3"/>
              </a:rPr>
              <a:t>https://usaf.dps.mil/teams/12852/SitePages/Home.aspx</a:t>
            </a:r>
            <a:endParaRPr lang="en-US" sz="1800" b="0" dirty="0">
              <a:ea typeface="Calibri" panose="020F0502020204030204" pitchFamily="34" charset="0"/>
            </a:endParaRPr>
          </a:p>
          <a:p>
            <a:pPr marL="0">
              <a:spcBef>
                <a:spcPts val="0"/>
              </a:spcBef>
              <a:spcAft>
                <a:spcPts val="0"/>
              </a:spcAft>
            </a:pPr>
            <a:r>
              <a:rPr lang="en-US" sz="1800" b="0" dirty="0">
                <a:ea typeface="Calibri" panose="020F0502020204030204" pitchFamily="34" charset="0"/>
              </a:rPr>
              <a:t> APPLICATION PACKAGES REQUESTED NLT 10 FEB 23 </a:t>
            </a:r>
          </a:p>
          <a:p>
            <a:pPr marL="0">
              <a:spcBef>
                <a:spcPts val="0"/>
              </a:spcBef>
              <a:spcAft>
                <a:spcPts val="0"/>
              </a:spcAft>
            </a:pPr>
            <a:r>
              <a:rPr lang="en-US" sz="1800" b="0" dirty="0">
                <a:ea typeface="Calibri" panose="020F0502020204030204" pitchFamily="34" charset="0"/>
              </a:rPr>
              <a:t>Dates: 27 Mar 23 - 30 Sep 23</a:t>
            </a:r>
          </a:p>
          <a:p>
            <a:pPr marL="0">
              <a:spcBef>
                <a:spcPts val="0"/>
              </a:spcBef>
              <a:spcAft>
                <a:spcPts val="0"/>
              </a:spcAft>
            </a:pPr>
            <a:r>
              <a:rPr lang="en-US" sz="1800" b="0" dirty="0">
                <a:ea typeface="Calibri" panose="020F0502020204030204" pitchFamily="34" charset="0"/>
              </a:rPr>
              <a:t>Location: Wiesbaden, Germany (approximately 33 miles from Frankfurt)</a:t>
            </a:r>
          </a:p>
          <a:p>
            <a:pPr marL="0">
              <a:spcBef>
                <a:spcPts val="0"/>
              </a:spcBef>
              <a:spcAft>
                <a:spcPts val="0"/>
              </a:spcAft>
            </a:pPr>
            <a:r>
              <a:rPr lang="en-US" sz="1800" b="0" dirty="0">
                <a:ea typeface="Calibri" panose="020F0502020204030204" pitchFamily="34" charset="0"/>
              </a:rPr>
              <a:t>Clearance: SECRET </a:t>
            </a:r>
          </a:p>
          <a:p>
            <a:pPr marL="0">
              <a:spcBef>
                <a:spcPts val="0"/>
              </a:spcBef>
              <a:spcAft>
                <a:spcPts val="0"/>
              </a:spcAft>
            </a:pPr>
            <a:r>
              <a:rPr lang="en-US" sz="1800" b="0" dirty="0">
                <a:ea typeface="Calibri" panose="020F0502020204030204" pitchFamily="34" charset="0"/>
              </a:rPr>
              <a:t>Vaccination: Required</a:t>
            </a:r>
          </a:p>
          <a:p>
            <a:pPr marL="0">
              <a:spcBef>
                <a:spcPts val="0"/>
              </a:spcBef>
              <a:spcAft>
                <a:spcPts val="0"/>
              </a:spcAft>
            </a:pPr>
            <a:r>
              <a:rPr lang="en-US" sz="1800" b="0" dirty="0">
                <a:ea typeface="Calibri" panose="020F0502020204030204" pitchFamily="34" charset="0"/>
              </a:rPr>
              <a:t>Completed packages: Submit to </a:t>
            </a:r>
            <a:r>
              <a:rPr lang="en-US" sz="1800" b="0" u="sng" dirty="0">
                <a:solidFill>
                  <a:srgbClr val="0563C1"/>
                </a:solidFill>
                <a:ea typeface="Calibri" panose="020F0502020204030204" pitchFamily="34" charset="0"/>
                <a:hlinkClick r:id="rId4"/>
              </a:rPr>
              <a:t>afpc.expeditionarycivilian@us.af.mil</a:t>
            </a:r>
            <a:r>
              <a:rPr lang="en-US" sz="1800" b="0" dirty="0">
                <a:ea typeface="Calibri" panose="020F0502020204030204" pitchFamily="34" charset="0"/>
              </a:rPr>
              <a:t> or </a:t>
            </a:r>
            <a:r>
              <a:rPr lang="en-US" sz="1800" b="0" u="sng" dirty="0">
                <a:solidFill>
                  <a:srgbClr val="0563C1"/>
                </a:solidFill>
                <a:ea typeface="Calibri" panose="020F0502020204030204" pitchFamily="34" charset="0"/>
                <a:hlinkClick r:id="rId5"/>
              </a:rPr>
              <a:t>mary.church.2@us.af.mil</a:t>
            </a:r>
            <a:r>
              <a:rPr lang="en-US" sz="1800" b="0" u="sng" dirty="0">
                <a:solidFill>
                  <a:srgbClr val="0563C1"/>
                </a:solidFill>
                <a:ea typeface="Calibri" panose="020F0502020204030204" pitchFamily="34" charset="0"/>
              </a:rPr>
              <a:t> </a:t>
            </a:r>
            <a:r>
              <a:rPr lang="en-US" sz="1800" b="0" dirty="0">
                <a:ea typeface="Calibri" panose="020F0502020204030204" pitchFamily="34" charset="0"/>
              </a:rPr>
              <a:t>POC: DoD-Expeditionary Civilian Team, at DSN: 665-1583; COMM: 210-565-1583 </a:t>
            </a:r>
          </a:p>
          <a:p>
            <a:endParaRPr lang="en-US" sz="1800" b="0" dirty="0"/>
          </a:p>
        </p:txBody>
      </p:sp>
    </p:spTree>
    <p:extLst>
      <p:ext uri="{BB962C8B-B14F-4D97-AF65-F5344CB8AC3E}">
        <p14:creationId xmlns:p14="http://schemas.microsoft.com/office/powerpoint/2010/main" val="583920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187668" y="59091"/>
            <a:ext cx="10510345" cy="826076"/>
          </a:xfrm>
        </p:spPr>
        <p:txBody>
          <a:bodyPr/>
          <a:lstStyle/>
          <a:p>
            <a:pPr eaLnBrk="1" hangingPunct="1"/>
            <a:br>
              <a:rPr lang="en-US" altLang="en-US" dirty="0"/>
            </a:br>
            <a:r>
              <a:rPr lang="en-US" altLang="en-US" dirty="0"/>
              <a:t>Application Process Information</a:t>
            </a:r>
          </a:p>
        </p:txBody>
      </p:sp>
      <p:sp>
        <p:nvSpPr>
          <p:cNvPr id="4099" name="Rectangle 3"/>
          <p:cNvSpPr>
            <a:spLocks noGrp="1" noChangeArrowheads="1"/>
          </p:cNvSpPr>
          <p:nvPr>
            <p:ph type="body" idx="4294967295"/>
          </p:nvPr>
        </p:nvSpPr>
        <p:spPr>
          <a:xfrm>
            <a:off x="504498" y="1232117"/>
            <a:ext cx="11193516" cy="5044697"/>
          </a:xfrm>
        </p:spPr>
        <p:txBody>
          <a:bodyPr/>
          <a:lstStyle/>
          <a:p>
            <a:pPr>
              <a:spcBef>
                <a:spcPts val="450"/>
              </a:spcBef>
              <a:spcAft>
                <a:spcPts val="450"/>
              </a:spcAft>
            </a:pPr>
            <a:r>
              <a:rPr lang="en-US" altLang="en-US" b="0" dirty="0"/>
              <a:t>Ensure you Unit Deployment Manager, Supervisor, Civilian personnel/pay team are aware of your deployment selection</a:t>
            </a:r>
          </a:p>
          <a:p>
            <a:pPr>
              <a:spcBef>
                <a:spcPts val="450"/>
              </a:spcBef>
              <a:spcAft>
                <a:spcPts val="450"/>
              </a:spcAft>
            </a:pPr>
            <a:r>
              <a:rPr lang="en-US" altLang="en-US" b="0" dirty="0"/>
              <a:t>Grade matters; position requires a GS-6; will not fill with a GS-12</a:t>
            </a:r>
          </a:p>
          <a:p>
            <a:pPr>
              <a:spcBef>
                <a:spcPts val="450"/>
              </a:spcBef>
              <a:spcAft>
                <a:spcPts val="450"/>
              </a:spcAft>
            </a:pPr>
            <a:r>
              <a:rPr lang="en-US" altLang="en-US" b="0" dirty="0"/>
              <a:t>Local administrative procedures dictate application processing steps</a:t>
            </a:r>
          </a:p>
          <a:p>
            <a:pPr>
              <a:spcBef>
                <a:spcPts val="450"/>
              </a:spcBef>
              <a:spcAft>
                <a:spcPts val="450"/>
              </a:spcAft>
            </a:pPr>
            <a:r>
              <a:rPr lang="en-US" altLang="en-US" b="0" dirty="0"/>
              <a:t>If offered a deployment, fully consider the effects a deployment may have with your family, co-workers etc. </a:t>
            </a:r>
          </a:p>
          <a:p>
            <a:pPr>
              <a:spcBef>
                <a:spcPts val="450"/>
              </a:spcBef>
              <a:spcAft>
                <a:spcPts val="450"/>
              </a:spcAft>
            </a:pPr>
            <a:r>
              <a:rPr lang="en-US" altLang="en-US" b="0" dirty="0"/>
              <a:t>Do not accept if not 100% committed to the deployment</a:t>
            </a:r>
          </a:p>
          <a:p>
            <a:pPr>
              <a:spcBef>
                <a:spcPts val="450"/>
              </a:spcBef>
              <a:spcAft>
                <a:spcPts val="450"/>
              </a:spcAft>
            </a:pPr>
            <a:r>
              <a:rPr lang="en-US" altLang="en-US" b="0" dirty="0"/>
              <a:t>AFPC EC will contact deployment candidates prior to final selection</a:t>
            </a:r>
          </a:p>
          <a:p>
            <a:pPr>
              <a:spcBef>
                <a:spcPts val="450"/>
              </a:spcBef>
              <a:spcAft>
                <a:spcPts val="450"/>
              </a:spcAft>
            </a:pPr>
            <a:r>
              <a:rPr lang="en-US" altLang="en-US" b="0" dirty="0"/>
              <a:t>If selected, AFPC EC will provide initial deployment notification </a:t>
            </a:r>
          </a:p>
          <a:p>
            <a:pPr>
              <a:spcBef>
                <a:spcPts val="450"/>
              </a:spcBef>
              <a:spcAft>
                <a:spcPts val="450"/>
              </a:spcAft>
            </a:pPr>
            <a:r>
              <a:rPr lang="en-US" altLang="en-US" b="0" dirty="0"/>
              <a:t>Notification follows same process as military deployments</a:t>
            </a:r>
          </a:p>
          <a:p>
            <a:pPr>
              <a:spcBef>
                <a:spcPts val="450"/>
              </a:spcBef>
              <a:spcAft>
                <a:spcPts val="450"/>
              </a:spcAft>
            </a:pPr>
            <a:r>
              <a:rPr lang="en-US" altLang="en-US" b="0" dirty="0"/>
              <a:t>Deployment Unit Line Number (ULN) will flow via SIPR, to Installation Personnel Readiness function, to the Unit Deployment Manager (UDM)</a:t>
            </a:r>
          </a:p>
          <a:p>
            <a:pPr>
              <a:spcBef>
                <a:spcPts val="450"/>
              </a:spcBef>
              <a:spcAft>
                <a:spcPts val="450"/>
              </a:spcAft>
            </a:pPr>
            <a:r>
              <a:rPr lang="en-US" altLang="en-US" b="0" dirty="0"/>
              <a:t>Tasking Notification Memo (official deployment notification) flow in 15-30 days </a:t>
            </a:r>
          </a:p>
        </p:txBody>
      </p:sp>
    </p:spTree>
    <p:extLst>
      <p:ext uri="{BB962C8B-B14F-4D97-AF65-F5344CB8AC3E}">
        <p14:creationId xmlns:p14="http://schemas.microsoft.com/office/powerpoint/2010/main" val="102669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p:cNvSpPr>
          <p:nvPr/>
        </p:nvSpPr>
        <p:spPr bwMode="auto">
          <a:xfrm>
            <a:off x="2667000" y="357433"/>
            <a:ext cx="90415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n"/>
              <a:defRPr sz="2400" b="1">
                <a:solidFill>
                  <a:srgbClr val="000066"/>
                </a:solidFill>
                <a:latin typeface="Arial" panose="020B0604020202020204" pitchFamily="34" charset="0"/>
              </a:defRPr>
            </a:lvl1pPr>
            <a:lvl2pPr marL="742950" indent="-285750">
              <a:spcBef>
                <a:spcPct val="20000"/>
              </a:spcBef>
              <a:buClr>
                <a:srgbClr val="000066"/>
              </a:buClr>
              <a:buSzPct val="135000"/>
              <a:buChar char="•"/>
              <a:defRPr sz="2200" b="1">
                <a:solidFill>
                  <a:srgbClr val="000066"/>
                </a:solidFill>
                <a:latin typeface="Arial" panose="020B0604020202020204" pitchFamily="34" charset="0"/>
              </a:defRPr>
            </a:lvl2pPr>
            <a:lvl3pPr marL="1143000" indent="-228600">
              <a:spcBef>
                <a:spcPct val="20000"/>
              </a:spcBef>
              <a:buClr>
                <a:srgbClr val="000066"/>
              </a:buClr>
              <a:buSzPct val="85000"/>
              <a:buFont typeface="Wingdings" panose="05000000000000000000" pitchFamily="2" charset="2"/>
              <a:buChar char="w"/>
              <a:defRPr sz="2000" b="1">
                <a:solidFill>
                  <a:srgbClr val="000066"/>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b="1">
                <a:solidFill>
                  <a:srgbClr val="000066"/>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1600" b="1">
                <a:solidFill>
                  <a:srgbClr val="000066"/>
                </a:solidFill>
                <a:latin typeface="Arial" panose="020B0604020202020204" pitchFamily="34" charset="0"/>
              </a:defRPr>
            </a:lvl9pPr>
          </a:lstStyle>
          <a:p>
            <a:pPr algn="r">
              <a:spcBef>
                <a:spcPct val="0"/>
              </a:spcBef>
              <a:buClrTx/>
              <a:buSzTx/>
              <a:buFontTx/>
              <a:buNone/>
            </a:pPr>
            <a:r>
              <a:rPr lang="en-US" altLang="en-US" sz="3600" dirty="0">
                <a:latin typeface="+mj-lt"/>
              </a:rPr>
              <a:t>QUESTIONS</a:t>
            </a:r>
          </a:p>
        </p:txBody>
      </p:sp>
      <p:pic>
        <p:nvPicPr>
          <p:cNvPr id="2252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4998" y="1820466"/>
            <a:ext cx="4824413"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06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682" y="69057"/>
            <a:ext cx="9551842" cy="1143000"/>
          </a:xfrm>
        </p:spPr>
        <p:txBody>
          <a:bodyPr/>
          <a:lstStyle/>
          <a:p>
            <a:r>
              <a:rPr lang="en-US" dirty="0">
                <a:latin typeface="Arial" pitchFamily="34" charset="0"/>
                <a:cs typeface="Arial" pitchFamily="34" charset="0"/>
              </a:rPr>
              <a:t>Who’s The Most Important</a:t>
            </a:r>
          </a:p>
        </p:txBody>
      </p:sp>
      <p:sp>
        <p:nvSpPr>
          <p:cNvPr id="3" name="Content Placeholder 2"/>
          <p:cNvSpPr>
            <a:spLocks noGrp="1"/>
          </p:cNvSpPr>
          <p:nvPr>
            <p:ph idx="1"/>
          </p:nvPr>
        </p:nvSpPr>
        <p:spPr>
          <a:xfrm>
            <a:off x="1785585" y="736381"/>
            <a:ext cx="8867775" cy="5391150"/>
          </a:xfrm>
        </p:spPr>
        <p:txBody>
          <a:bodyPr/>
          <a:lstStyle/>
          <a:p>
            <a:pPr algn="ctr">
              <a:spcAft>
                <a:spcPts val="600"/>
              </a:spcAft>
            </a:pPr>
            <a:endParaRPr lang="en-US" sz="2800" dirty="0"/>
          </a:p>
          <a:p>
            <a:pPr marL="0" indent="0" algn="ctr">
              <a:spcAft>
                <a:spcPts val="600"/>
              </a:spcAft>
              <a:buNone/>
            </a:pP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rPr>
              <a:t>MAJCOM</a:t>
            </a:r>
          </a:p>
          <a:p>
            <a:pPr marL="0" indent="0">
              <a:spcAft>
                <a:spcPts val="600"/>
              </a:spcAft>
              <a:buNone/>
            </a:pP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rPr>
              <a:t>DEPLOYER		 				UDM</a:t>
            </a:r>
          </a:p>
          <a:p>
            <a:pPr marL="0" indent="0">
              <a:spcAft>
                <a:spcPts val="600"/>
              </a:spcAft>
              <a:buNone/>
            </a:pP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600" cap="all" dirty="0">
                <a:ln w="0"/>
                <a:solidFill>
                  <a:srgbClr val="FF0000"/>
                </a:solidFill>
                <a:effectLst>
                  <a:reflection blurRad="12700" stA="50000" endPos="50000" dist="5000" dir="5400000" sy="-100000" rotWithShape="0"/>
                </a:effectLst>
              </a:rPr>
              <a:t>Combatant      			</a:t>
            </a:r>
            <a:r>
              <a:rPr lang="en-US" sz="36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rPr>
              <a:t>FINANCE</a:t>
            </a:r>
            <a:r>
              <a:rPr lang="en-US" sz="36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600" cap="all" dirty="0">
                <a:ln w="0"/>
                <a:solidFill>
                  <a:srgbClr val="FF0000"/>
                </a:solidFill>
                <a:effectLst>
                  <a:reflection blurRad="12700" stA="50000" endPos="50000" dist="5000" dir="5400000" sy="-100000" rotWithShape="0"/>
                </a:effectLst>
              </a:rPr>
              <a:t>	        Commander</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rPr>
              <a:t>       LOG PLANS</a:t>
            </a:r>
          </a:p>
          <a:p>
            <a:pPr marL="0" indent="0" algn="ctr">
              <a:spcAft>
                <a:spcPts val="600"/>
              </a:spcAft>
              <a:buNone/>
            </a:pPr>
            <a:endPar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lgn="ctr">
              <a:spcAft>
                <a:spcPts val="600"/>
              </a:spcAft>
              <a:buNone/>
            </a:pP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rPr>
              <a:t>TRANSCOM</a:t>
            </a:r>
          </a:p>
          <a:p>
            <a:pPr marL="0" indent="0" algn="ctr">
              <a:spcAft>
                <a:spcPts val="600"/>
              </a:spcAft>
              <a:buNone/>
            </a:pP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rPr>
              <a:t>ETC…</a:t>
            </a:r>
          </a:p>
          <a:p>
            <a:pPr marL="0" indent="0" algn="ctr">
              <a:spcAft>
                <a:spcPts val="600"/>
              </a:spcAft>
              <a:buNone/>
            </a:pPr>
            <a:endPar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0" indent="0">
              <a:spcAft>
                <a:spcPts val="600"/>
              </a:spcAft>
              <a:buNone/>
            </a:pPr>
            <a:r>
              <a:rPr lang="en-US" sz="9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spcAft>
                <a:spcPts val="600"/>
              </a:spcAft>
            </a:pPr>
            <a:endParaRPr lang="en-US" sz="2800" dirty="0"/>
          </a:p>
        </p:txBody>
      </p:sp>
    </p:spTree>
    <p:extLst>
      <p:ext uri="{BB962C8B-B14F-4D97-AF65-F5344CB8AC3E}">
        <p14:creationId xmlns:p14="http://schemas.microsoft.com/office/powerpoint/2010/main" val="213828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2156682" y="69057"/>
            <a:ext cx="9520311" cy="1143000"/>
          </a:xfrm>
        </p:spPr>
        <p:txBody>
          <a:bodyPr/>
          <a:lstStyle/>
          <a:p>
            <a:r>
              <a:rPr lang="en-US" altLang="en-US" dirty="0"/>
              <a:t>Overview</a:t>
            </a:r>
          </a:p>
        </p:txBody>
      </p:sp>
      <p:sp>
        <p:nvSpPr>
          <p:cNvPr id="121859" name="Content Placeholder 2"/>
          <p:cNvSpPr>
            <a:spLocks noGrp="1"/>
          </p:cNvSpPr>
          <p:nvPr>
            <p:ph idx="1"/>
          </p:nvPr>
        </p:nvSpPr>
        <p:spPr>
          <a:xfrm>
            <a:off x="518414" y="1423017"/>
            <a:ext cx="8667627" cy="4511765"/>
          </a:xfrm>
        </p:spPr>
        <p:txBody>
          <a:bodyPr/>
          <a:lstStyle/>
          <a:p>
            <a:pPr eaLnBrk="1" hangingPunct="1">
              <a:buSzPct val="120000"/>
              <a:buFont typeface="Wingdings" panose="05000000000000000000" pitchFamily="2" charset="2"/>
              <a:buChar char="§"/>
            </a:pPr>
            <a:r>
              <a:rPr lang="en-US" altLang="en-US" dirty="0"/>
              <a:t>Contingency and Crisis Action Planning</a:t>
            </a:r>
          </a:p>
          <a:p>
            <a:pPr eaLnBrk="1" hangingPunct="1">
              <a:buSzPct val="120000"/>
              <a:buFont typeface="Wingdings" panose="05000000000000000000" pitchFamily="2" charset="2"/>
              <a:buChar char="§"/>
            </a:pPr>
            <a:r>
              <a:rPr lang="en-US" altLang="en-US" dirty="0"/>
              <a:t>Unit Type Codes (UTC’s)</a:t>
            </a:r>
          </a:p>
          <a:p>
            <a:pPr eaLnBrk="1" hangingPunct="1">
              <a:buSzPct val="120000"/>
              <a:buFont typeface="Wingdings" panose="05000000000000000000" pitchFamily="2" charset="2"/>
              <a:buChar char="§"/>
            </a:pPr>
            <a:r>
              <a:rPr lang="en-US" altLang="en-US" dirty="0"/>
              <a:t>Air Expeditionary Force (AEF) Deployments: Past, Present, Future</a:t>
            </a:r>
          </a:p>
          <a:p>
            <a:pPr eaLnBrk="1" hangingPunct="1">
              <a:buSzPct val="120000"/>
              <a:buFont typeface="Wingdings" panose="05000000000000000000" pitchFamily="2" charset="2"/>
              <a:buChar char="§"/>
            </a:pPr>
            <a:r>
              <a:rPr lang="en-US" altLang="en-US" dirty="0"/>
              <a:t>Air Force Force Generation (AFFORGEN)</a:t>
            </a:r>
          </a:p>
          <a:p>
            <a:pPr eaLnBrk="1" hangingPunct="1">
              <a:buSzPct val="120000"/>
              <a:buFont typeface="Wingdings" panose="05000000000000000000" pitchFamily="2" charset="2"/>
              <a:buChar char="§"/>
            </a:pPr>
            <a:r>
              <a:rPr lang="en-US" altLang="en-US" dirty="0"/>
              <a:t>Current AEF and AFFORGEN Deployment Schedules</a:t>
            </a:r>
          </a:p>
          <a:p>
            <a:pPr eaLnBrk="1" hangingPunct="1">
              <a:buSzPct val="120000"/>
              <a:buFont typeface="Wingdings" panose="05000000000000000000" pitchFamily="2" charset="2"/>
              <a:buChar char="§"/>
            </a:pPr>
            <a:r>
              <a:rPr lang="en-US" altLang="en-US" dirty="0"/>
              <a:t>Types of Deployments</a:t>
            </a:r>
          </a:p>
          <a:p>
            <a:pPr>
              <a:buSzPct val="120000"/>
              <a:buFont typeface="Wingdings" panose="05000000000000000000" pitchFamily="2" charset="2"/>
              <a:buChar char="§"/>
            </a:pPr>
            <a:r>
              <a:rPr lang="en-US" altLang="en-US" dirty="0"/>
              <a:t>Civilian Deployments</a:t>
            </a:r>
          </a:p>
          <a:p>
            <a:pPr>
              <a:buSzPct val="120000"/>
              <a:buFont typeface="Wingdings" panose="05000000000000000000" pitchFamily="2" charset="2"/>
              <a:buChar char="§"/>
            </a:pPr>
            <a:r>
              <a:rPr lang="en-US" altLang="en-US" dirty="0"/>
              <a:t>Wrap-up</a:t>
            </a:r>
          </a:p>
          <a:p>
            <a:pPr>
              <a:buSzPct val="120000"/>
              <a:buFont typeface="Wingdings" panose="05000000000000000000" pitchFamily="2" charset="2"/>
              <a:buChar char="§"/>
            </a:pPr>
            <a:endParaRPr lang="en-US" altLang="en-US" dirty="0"/>
          </a:p>
        </p:txBody>
      </p:sp>
    </p:spTree>
    <p:extLst>
      <p:ext uri="{BB962C8B-B14F-4D97-AF65-F5344CB8AC3E}">
        <p14:creationId xmlns:p14="http://schemas.microsoft.com/office/powerpoint/2010/main" val="197276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2944958" y="79567"/>
            <a:ext cx="8741167" cy="1143000"/>
          </a:xfrm>
        </p:spPr>
        <p:txBody>
          <a:bodyPr/>
          <a:lstStyle/>
          <a:p>
            <a:r>
              <a:rPr lang="en-US" altLang="en-US" dirty="0"/>
              <a:t>Contingency &amp; Crisis Action Planning</a:t>
            </a:r>
          </a:p>
        </p:txBody>
      </p:sp>
      <p:sp>
        <p:nvSpPr>
          <p:cNvPr id="121859" name="Content Placeholder 2"/>
          <p:cNvSpPr>
            <a:spLocks noGrp="1"/>
          </p:cNvSpPr>
          <p:nvPr>
            <p:ph idx="1"/>
          </p:nvPr>
        </p:nvSpPr>
        <p:spPr>
          <a:xfrm>
            <a:off x="504497" y="1401997"/>
            <a:ext cx="11288110" cy="4511765"/>
          </a:xfrm>
        </p:spPr>
        <p:txBody>
          <a:bodyPr/>
          <a:lstStyle/>
          <a:p>
            <a:pPr marL="285750" marR="0" lvl="0" indent="-285750" algn="l" defTabSz="914400" rtl="0" eaLnBrk="1" fontAlgn="base" latinLnBrk="0" hangingPunct="1">
              <a:lnSpc>
                <a:spcPct val="100000"/>
              </a:lnSpc>
              <a:spcBef>
                <a:spcPct val="50000"/>
              </a:spcBef>
              <a:spcAft>
                <a:spcPct val="0"/>
              </a:spcAft>
              <a:buClr>
                <a:srgbClr val="151C77"/>
              </a:buClr>
              <a:buSzPct val="120000"/>
              <a:buFont typeface="Wingdings" panose="05000000000000000000" pitchFamily="2" charset="2"/>
              <a:buChar char="§"/>
              <a:tabLst/>
              <a:defRPr/>
            </a:pPr>
            <a:r>
              <a:rPr kumimoji="0" lang="en-US" sz="2000" b="1" i="0" u="none" strike="noStrike" kern="0" cap="none" spc="0" normalizeH="0" baseline="0" noProof="0" dirty="0">
                <a:ln>
                  <a:noFill/>
                </a:ln>
                <a:solidFill>
                  <a:prstClr val="black"/>
                </a:solidFill>
                <a:effectLst/>
                <a:uLnTx/>
                <a:uFillTx/>
                <a:latin typeface="Arial"/>
                <a:ea typeface="+mn-ea"/>
                <a:cs typeface="+mn-cs"/>
              </a:rPr>
              <a:t>Planning is used to respond globally to any event from humanitarian missions to full-scale war</a:t>
            </a:r>
          </a:p>
          <a:p>
            <a:pPr marL="285750" marR="0" lvl="0" indent="-285750" algn="l" defTabSz="914400" rtl="0" eaLnBrk="1" fontAlgn="base" latinLnBrk="0" hangingPunct="1">
              <a:lnSpc>
                <a:spcPct val="100000"/>
              </a:lnSpc>
              <a:spcBef>
                <a:spcPct val="50000"/>
              </a:spcBef>
              <a:spcAft>
                <a:spcPct val="0"/>
              </a:spcAft>
              <a:buClr>
                <a:srgbClr val="151C77"/>
              </a:buClr>
              <a:buSzPct val="120000"/>
              <a:buFont typeface="Wingdings" panose="05000000000000000000" pitchFamily="2" charset="2"/>
              <a:buChar char="§"/>
              <a:tabLst/>
              <a:defRPr/>
            </a:pPr>
            <a:r>
              <a:rPr kumimoji="0" lang="en-US" sz="2000" b="1" i="0" u="none" strike="noStrike" kern="0" cap="none" spc="0" normalizeH="0" baseline="0" noProof="0" dirty="0">
                <a:ln>
                  <a:noFill/>
                </a:ln>
                <a:solidFill>
                  <a:prstClr val="black"/>
                </a:solidFill>
                <a:effectLst/>
                <a:uLnTx/>
                <a:uFillTx/>
                <a:latin typeface="Arial"/>
                <a:ea typeface="+mn-ea"/>
                <a:cs typeface="+mn-cs"/>
              </a:rPr>
              <a:t>Two types of planning</a:t>
            </a:r>
          </a:p>
          <a:p>
            <a:pPr marL="688975" marR="0" lvl="1" indent="-282575" algn="l" defTabSz="914400" rtl="0" eaLnBrk="1" fontAlgn="base" latinLnBrk="0" hangingPunct="1">
              <a:lnSpc>
                <a:spcPct val="100000"/>
              </a:lnSpc>
              <a:spcBef>
                <a:spcPct val="25000"/>
              </a:spcBef>
              <a:spcAft>
                <a:spcPct val="0"/>
              </a:spcAft>
              <a:buClr>
                <a:srgbClr val="151C77"/>
              </a:buClr>
              <a:buSzPct val="120000"/>
              <a:buFont typeface="Arial" panose="020B0604020202020204" pitchFamily="34" charset="0"/>
              <a:buChar char="•"/>
              <a:tabLst/>
              <a:defRPr/>
            </a:pPr>
            <a:r>
              <a:rPr kumimoji="0" lang="en-US" sz="2000" b="1" i="0" u="none" strike="noStrike" kern="0" cap="none" spc="0" normalizeH="0" baseline="0" noProof="0" dirty="0">
                <a:ln>
                  <a:noFill/>
                </a:ln>
                <a:solidFill>
                  <a:srgbClr val="FF0000"/>
                </a:solidFill>
                <a:effectLst/>
                <a:uLnTx/>
                <a:uFillTx/>
                <a:latin typeface="Arial"/>
              </a:rPr>
              <a:t>Contingency planning (deliberate planning) </a:t>
            </a:r>
            <a:r>
              <a:rPr kumimoji="0" lang="en-US" sz="2000" b="1" i="0" u="none" strike="noStrike" kern="0" cap="none" spc="0" normalizeH="0" baseline="0" noProof="0" dirty="0">
                <a:ln>
                  <a:noFill/>
                </a:ln>
                <a:solidFill>
                  <a:prstClr val="black"/>
                </a:solidFill>
                <a:effectLst/>
                <a:uLnTx/>
                <a:uFillTx/>
                <a:latin typeface="Arial"/>
              </a:rPr>
              <a:t>produces “canned” plans which are often tailored at the onset of military operations</a:t>
            </a:r>
          </a:p>
          <a:p>
            <a:pPr marL="688975" marR="0" lvl="1" indent="-282575" algn="l" defTabSz="914400" rtl="0" eaLnBrk="1" fontAlgn="base" latinLnBrk="0" hangingPunct="1">
              <a:lnSpc>
                <a:spcPct val="100000"/>
              </a:lnSpc>
              <a:spcBef>
                <a:spcPct val="25000"/>
              </a:spcBef>
              <a:spcAft>
                <a:spcPct val="0"/>
              </a:spcAft>
              <a:buClr>
                <a:srgbClr val="151C77"/>
              </a:buClr>
              <a:buSzPct val="120000"/>
              <a:buFont typeface="Arial" panose="020B0604020202020204" pitchFamily="34" charset="0"/>
              <a:buChar char="•"/>
              <a:tabLst/>
              <a:defRPr/>
            </a:pPr>
            <a:r>
              <a:rPr kumimoji="0" lang="en-US" sz="2000" b="1" i="0" u="none" strike="noStrike" kern="0" cap="none" spc="0" normalizeH="0" baseline="0" noProof="0" dirty="0">
                <a:ln>
                  <a:noFill/>
                </a:ln>
                <a:solidFill>
                  <a:srgbClr val="FF0000"/>
                </a:solidFill>
                <a:effectLst/>
                <a:uLnTx/>
                <a:uFillTx/>
                <a:latin typeface="Arial"/>
              </a:rPr>
              <a:t>Crisis Action Planning (CAP) </a:t>
            </a:r>
            <a:r>
              <a:rPr kumimoji="0" lang="en-US" sz="2000" b="1" i="0" u="none" strike="noStrike" kern="0" cap="none" spc="0" normalizeH="0" baseline="0" noProof="0" dirty="0">
                <a:ln>
                  <a:noFill/>
                </a:ln>
                <a:solidFill>
                  <a:prstClr val="black"/>
                </a:solidFill>
                <a:effectLst/>
                <a:uLnTx/>
                <a:uFillTx/>
                <a:latin typeface="Arial"/>
              </a:rPr>
              <a:t>used when there is no plan and is driven by current events or time-sensitive situations </a:t>
            </a:r>
          </a:p>
          <a:p>
            <a:pPr marL="285750" marR="0" lvl="0" indent="-285750" algn="l" defTabSz="914400" rtl="0" eaLnBrk="1" fontAlgn="base" latinLnBrk="0" hangingPunct="1">
              <a:lnSpc>
                <a:spcPct val="100000"/>
              </a:lnSpc>
              <a:spcBef>
                <a:spcPct val="50000"/>
              </a:spcBef>
              <a:spcAft>
                <a:spcPct val="0"/>
              </a:spcAft>
              <a:buClr>
                <a:srgbClr val="151C77"/>
              </a:buClr>
              <a:buSzPct val="120000"/>
              <a:buFont typeface="Wingdings" panose="05000000000000000000" pitchFamily="2" charset="2"/>
              <a:buChar char="§"/>
              <a:tabLst/>
              <a:defRPr/>
            </a:pPr>
            <a:r>
              <a:rPr kumimoji="0" lang="en-US" sz="2000" b="1" i="0" u="none" strike="noStrike" kern="0" cap="none" spc="0" normalizeH="0" baseline="0" noProof="0" dirty="0">
                <a:ln>
                  <a:noFill/>
                </a:ln>
                <a:solidFill>
                  <a:prstClr val="black"/>
                </a:solidFill>
                <a:effectLst/>
                <a:uLnTx/>
                <a:uFillTx/>
                <a:latin typeface="Arial"/>
                <a:ea typeface="+mn-ea"/>
                <a:cs typeface="+mn-cs"/>
              </a:rPr>
              <a:t>Planning must be </a:t>
            </a:r>
            <a:r>
              <a:rPr kumimoji="0" lang="en-US" sz="2000" b="1" i="0" u="none" strike="noStrike" kern="0" cap="none" spc="0" normalizeH="0" baseline="0" noProof="0" dirty="0">
                <a:ln>
                  <a:noFill/>
                </a:ln>
                <a:solidFill>
                  <a:srgbClr val="FF0000"/>
                </a:solidFill>
                <a:effectLst/>
                <a:uLnTx/>
                <a:uFillTx/>
                <a:latin typeface="Arial"/>
                <a:ea typeface="+mn-ea"/>
                <a:cs typeface="+mn-cs"/>
              </a:rPr>
              <a:t>flexible</a:t>
            </a:r>
            <a:r>
              <a:rPr kumimoji="0" lang="en-US" sz="2000" b="1" i="0" u="none" strike="noStrike" kern="0" cap="none" spc="0" normalizeH="0" baseline="0" noProof="0" dirty="0">
                <a:ln>
                  <a:noFill/>
                </a:ln>
                <a:solidFill>
                  <a:prstClr val="black"/>
                </a:solidFill>
                <a:effectLst/>
                <a:uLnTx/>
                <a:uFillTx/>
                <a:latin typeface="Arial"/>
                <a:ea typeface="+mn-ea"/>
                <a:cs typeface="+mn-cs"/>
              </a:rPr>
              <a:t> to meet changing situations</a:t>
            </a:r>
          </a:p>
          <a:p>
            <a:pPr marL="285750" marR="0" lvl="0" indent="-285750" algn="l" defTabSz="914400" rtl="0" eaLnBrk="1" fontAlgn="base" latinLnBrk="0" hangingPunct="1">
              <a:lnSpc>
                <a:spcPct val="100000"/>
              </a:lnSpc>
              <a:spcBef>
                <a:spcPct val="50000"/>
              </a:spcBef>
              <a:spcAft>
                <a:spcPct val="0"/>
              </a:spcAft>
              <a:buClr>
                <a:srgbClr val="151C77"/>
              </a:buClr>
              <a:buSzPct val="120000"/>
              <a:buFont typeface="Wingdings" panose="05000000000000000000" pitchFamily="2" charset="2"/>
              <a:buChar char="§"/>
              <a:tabLst/>
              <a:defRPr/>
            </a:pPr>
            <a:r>
              <a:rPr kumimoji="0" lang="en-US" sz="2000" b="1" i="0" u="none" strike="noStrike" kern="0" cap="none" spc="0" normalizeH="0" baseline="0" noProof="0" dirty="0">
                <a:ln>
                  <a:noFill/>
                </a:ln>
                <a:solidFill>
                  <a:srgbClr val="FF0000"/>
                </a:solidFill>
                <a:effectLst/>
                <a:uLnTx/>
                <a:uFillTx/>
                <a:latin typeface="Arial"/>
                <a:ea typeface="+mn-ea"/>
                <a:cs typeface="+mn-cs"/>
              </a:rPr>
              <a:t>Unit Type Codes (UTCs) </a:t>
            </a:r>
            <a:r>
              <a:rPr kumimoji="0" lang="en-US" sz="2000" b="1" i="0" u="none" strike="noStrike" kern="0" cap="none" spc="0" normalizeH="0" baseline="0" noProof="0" dirty="0">
                <a:ln>
                  <a:noFill/>
                </a:ln>
                <a:solidFill>
                  <a:prstClr val="black"/>
                </a:solidFill>
                <a:effectLst/>
                <a:uLnTx/>
                <a:uFillTx/>
                <a:latin typeface="Arial"/>
                <a:ea typeface="+mn-ea"/>
                <a:cs typeface="+mn-cs"/>
              </a:rPr>
              <a:t>are the basic building blocks of any Operational Plan (OPLAN) </a:t>
            </a:r>
          </a:p>
          <a:p>
            <a:pPr marL="285750" marR="0" lvl="0" indent="-285750" algn="l" defTabSz="914400" rtl="0" eaLnBrk="1" fontAlgn="base" latinLnBrk="0" hangingPunct="1">
              <a:lnSpc>
                <a:spcPct val="100000"/>
              </a:lnSpc>
              <a:spcBef>
                <a:spcPct val="50000"/>
              </a:spcBef>
              <a:spcAft>
                <a:spcPct val="0"/>
              </a:spcAft>
              <a:buClr>
                <a:srgbClr val="151C77"/>
              </a:buClr>
              <a:buSzPct val="120000"/>
              <a:buFont typeface="Wingdings" panose="05000000000000000000" pitchFamily="2" charset="2"/>
              <a:buChar char="§"/>
              <a:tabLst/>
              <a:defRPr/>
            </a:pPr>
            <a:r>
              <a:rPr kumimoji="0" lang="en-US" sz="2000" b="1" i="0" u="none" strike="noStrike" kern="0" cap="none" spc="0" normalizeH="0" baseline="0" noProof="0" dirty="0">
                <a:ln>
                  <a:noFill/>
                </a:ln>
                <a:solidFill>
                  <a:prstClr val="black"/>
                </a:solidFill>
                <a:effectLst/>
                <a:uLnTx/>
                <a:uFillTx/>
                <a:latin typeface="Arial"/>
                <a:ea typeface="+mn-ea"/>
                <a:cs typeface="+mn-cs"/>
              </a:rPr>
              <a:t>A </a:t>
            </a:r>
            <a:r>
              <a:rPr kumimoji="0" lang="en-US" sz="2000" b="1" i="0" u="none" strike="noStrike" kern="0" cap="none" spc="0" normalizeH="0" baseline="0" noProof="0" dirty="0">
                <a:ln>
                  <a:noFill/>
                </a:ln>
                <a:solidFill>
                  <a:srgbClr val="FF0000"/>
                </a:solidFill>
                <a:effectLst/>
                <a:uLnTx/>
                <a:uFillTx/>
                <a:latin typeface="Arial"/>
                <a:ea typeface="+mn-ea"/>
                <a:cs typeface="+mn-cs"/>
              </a:rPr>
              <a:t>Force Element </a:t>
            </a:r>
            <a:r>
              <a:rPr kumimoji="0" lang="en-US" sz="2000" b="1" i="0" u="none" strike="noStrike" kern="0" cap="none" spc="0" normalizeH="0" baseline="0" noProof="0" dirty="0">
                <a:ln>
                  <a:noFill/>
                </a:ln>
                <a:solidFill>
                  <a:prstClr val="black"/>
                </a:solidFill>
                <a:effectLst/>
                <a:uLnTx/>
                <a:uFillTx/>
                <a:latin typeface="Arial"/>
                <a:ea typeface="+mn-ea"/>
                <a:cs typeface="+mn-cs"/>
              </a:rPr>
              <a:t>is a composition of multiple unit type codes (UTCs) that represents an operational capability</a:t>
            </a:r>
          </a:p>
          <a:p>
            <a:pPr>
              <a:buSzPct val="120000"/>
              <a:buFont typeface="Wingdings" panose="05000000000000000000" pitchFamily="2" charset="2"/>
              <a:buChar char="§"/>
            </a:pPr>
            <a:endParaRPr lang="en-US" altLang="en-US" dirty="0"/>
          </a:p>
        </p:txBody>
      </p:sp>
    </p:spTree>
    <p:extLst>
      <p:ext uri="{BB962C8B-B14F-4D97-AF65-F5344CB8AC3E}">
        <p14:creationId xmlns:p14="http://schemas.microsoft.com/office/powerpoint/2010/main" val="1327563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45628" y="69057"/>
            <a:ext cx="10720551" cy="1143000"/>
          </a:xfrm>
        </p:spPr>
        <p:txBody>
          <a:bodyPr/>
          <a:lstStyle/>
          <a:p>
            <a:pPr algn="ctr"/>
            <a:r>
              <a:rPr lang="en-US" altLang="en-US" dirty="0">
                <a:solidFill>
                  <a:srgbClr val="002060"/>
                </a:solidFill>
              </a:rPr>
              <a:t>Financial Management Unit Type Codes (UTC’s) </a:t>
            </a:r>
          </a:p>
        </p:txBody>
      </p:sp>
      <p:sp>
        <p:nvSpPr>
          <p:cNvPr id="3" name="Content Placeholder 2"/>
          <p:cNvSpPr>
            <a:spLocks noGrp="1"/>
          </p:cNvSpPr>
          <p:nvPr>
            <p:ph idx="1"/>
          </p:nvPr>
        </p:nvSpPr>
        <p:spPr/>
        <p:txBody>
          <a:bodyPr>
            <a:normAutofit lnSpcReduction="10000"/>
          </a:bodyPr>
          <a:lstStyle/>
          <a:p>
            <a:pPr>
              <a:buSzPct val="130000"/>
              <a:buFont typeface="Wingdings" panose="05000000000000000000" pitchFamily="2" charset="2"/>
              <a:buChar char="§"/>
              <a:defRPr/>
            </a:pPr>
            <a:r>
              <a:rPr lang="en-US" dirty="0"/>
              <a:t>Financial Management UTC’s:</a:t>
            </a:r>
          </a:p>
          <a:p>
            <a:pPr lvl="1">
              <a:buSzPct val="130000"/>
              <a:buFont typeface="Arial" panose="020B0604020202020204" pitchFamily="34" charset="0"/>
              <a:buChar char="•"/>
              <a:defRPr/>
            </a:pPr>
            <a:r>
              <a:rPr lang="en-US" dirty="0">
                <a:solidFill>
                  <a:srgbClr val="002060"/>
                </a:solidFill>
                <a:ea typeface="+mn-ea"/>
                <a:cs typeface="+mn-cs"/>
              </a:rPr>
              <a:t>XFFA1: 	5-lvl Cashier/Pay Agent/Customer Service (A1C/SrA/SSgt)</a:t>
            </a:r>
          </a:p>
          <a:p>
            <a:pPr lvl="1">
              <a:buSzPct val="130000"/>
              <a:buFont typeface="Arial" panose="020B0604020202020204" pitchFamily="34" charset="0"/>
              <a:buChar char="•"/>
              <a:defRPr/>
            </a:pPr>
            <a:r>
              <a:rPr lang="en-US" u="sng" dirty="0">
                <a:solidFill>
                  <a:schemeClr val="tx1">
                    <a:lumMod val="75000"/>
                  </a:schemeClr>
                </a:solidFill>
              </a:rPr>
              <a:t>XFFA2:</a:t>
            </a:r>
            <a:r>
              <a:rPr lang="en-US" dirty="0">
                <a:solidFill>
                  <a:schemeClr val="tx1">
                    <a:lumMod val="75000"/>
                  </a:schemeClr>
                </a:solidFill>
              </a:rPr>
              <a:t>	7-lvl FM NCO (TSgt/MSgt)</a:t>
            </a:r>
          </a:p>
          <a:p>
            <a:pPr lvl="1">
              <a:buSzPct val="130000"/>
              <a:buFont typeface="Arial" panose="020B0604020202020204" pitchFamily="34" charset="0"/>
              <a:buChar char="•"/>
              <a:defRPr/>
            </a:pPr>
            <a:r>
              <a:rPr lang="en-US" u="sng" dirty="0">
                <a:solidFill>
                  <a:srgbClr val="FF0000"/>
                </a:solidFill>
              </a:rPr>
              <a:t>XFFA3:</a:t>
            </a:r>
            <a:r>
              <a:rPr lang="en-US" dirty="0">
                <a:solidFill>
                  <a:srgbClr val="FF0000"/>
                </a:solidFill>
              </a:rPr>
              <a:t>	Comptroller (FGO) (O4-O6)</a:t>
            </a:r>
          </a:p>
          <a:p>
            <a:pPr lvl="1">
              <a:buSzPct val="130000"/>
              <a:buFont typeface="Arial" panose="020B0604020202020204" pitchFamily="34" charset="0"/>
              <a:buChar char="•"/>
              <a:defRPr/>
            </a:pPr>
            <a:r>
              <a:rPr lang="en-US" u="sng" dirty="0">
                <a:solidFill>
                  <a:srgbClr val="FF0000"/>
                </a:solidFill>
              </a:rPr>
              <a:t>XFFA4:</a:t>
            </a:r>
            <a:r>
              <a:rPr lang="en-US" dirty="0">
                <a:solidFill>
                  <a:srgbClr val="FF0000"/>
                </a:solidFill>
              </a:rPr>
              <a:t>	FM Officer (1</a:t>
            </a:r>
            <a:r>
              <a:rPr lang="en-US" baseline="30000" dirty="0">
                <a:solidFill>
                  <a:srgbClr val="FF0000"/>
                </a:solidFill>
              </a:rPr>
              <a:t>st</a:t>
            </a:r>
            <a:r>
              <a:rPr lang="en-US" dirty="0">
                <a:solidFill>
                  <a:srgbClr val="FF0000"/>
                </a:solidFill>
              </a:rPr>
              <a:t> LT-Capt) </a:t>
            </a:r>
          </a:p>
          <a:p>
            <a:pPr lvl="1">
              <a:buSzPct val="130000"/>
              <a:buFont typeface="Arial" panose="020B0604020202020204" pitchFamily="34" charset="0"/>
              <a:buChar char="•"/>
              <a:defRPr/>
            </a:pPr>
            <a:r>
              <a:rPr lang="en-US" u="sng" dirty="0">
                <a:solidFill>
                  <a:schemeClr val="tx1">
                    <a:lumMod val="75000"/>
                  </a:schemeClr>
                </a:solidFill>
              </a:rPr>
              <a:t>XFFA7:</a:t>
            </a:r>
            <a:r>
              <a:rPr lang="en-US" dirty="0">
                <a:solidFill>
                  <a:schemeClr val="tx1">
                    <a:lumMod val="75000"/>
                  </a:schemeClr>
                </a:solidFill>
              </a:rPr>
              <a:t>	5-Level Budget Technician (SrA/SSgt)</a:t>
            </a:r>
          </a:p>
          <a:p>
            <a:pPr lvl="1">
              <a:buSzPct val="130000"/>
              <a:buFont typeface="Arial" panose="020B0604020202020204" pitchFamily="34" charset="0"/>
              <a:buChar char="•"/>
              <a:defRPr/>
            </a:pPr>
            <a:r>
              <a:rPr lang="en-US" u="sng" dirty="0">
                <a:solidFill>
                  <a:schemeClr val="tx1">
                    <a:lumMod val="75000"/>
                  </a:schemeClr>
                </a:solidFill>
              </a:rPr>
              <a:t>XFFA9:</a:t>
            </a:r>
            <a:r>
              <a:rPr lang="en-US" dirty="0">
                <a:solidFill>
                  <a:schemeClr val="tx1">
                    <a:lumMod val="75000"/>
                  </a:schemeClr>
                </a:solidFill>
              </a:rPr>
              <a:t>	9-Level Superintendent (SMSgt/CMSgt)</a:t>
            </a:r>
          </a:p>
          <a:p>
            <a:pPr lvl="1">
              <a:buSzPct val="130000"/>
              <a:buFont typeface="Arial" panose="020B0604020202020204" pitchFamily="34" charset="0"/>
              <a:buChar char="•"/>
              <a:defRPr/>
            </a:pPr>
            <a:r>
              <a:rPr lang="en-US" u="sng" dirty="0">
                <a:solidFill>
                  <a:schemeClr val="tx1">
                    <a:lumMod val="75000"/>
                  </a:schemeClr>
                </a:solidFill>
              </a:rPr>
              <a:t>XFFAG:</a:t>
            </a:r>
            <a:r>
              <a:rPr lang="en-US" dirty="0">
                <a:solidFill>
                  <a:schemeClr val="tx1">
                    <a:lumMod val="75000"/>
                  </a:schemeClr>
                </a:solidFill>
              </a:rPr>
              <a:t>	LOGDET Kit: Safe, laptops, 30 days of supplies</a:t>
            </a:r>
          </a:p>
          <a:p>
            <a:pPr lvl="1">
              <a:buSzPct val="130000"/>
              <a:buFont typeface="Arial" panose="020B0604020202020204" pitchFamily="34" charset="0"/>
              <a:buChar char="•"/>
              <a:defRPr/>
            </a:pPr>
            <a:r>
              <a:rPr lang="en-US" u="sng" dirty="0"/>
              <a:t>XFFA0:</a:t>
            </a:r>
            <a:r>
              <a:rPr lang="en-US" dirty="0"/>
              <a:t> Comptroller Financial Management Operations Team</a:t>
            </a:r>
          </a:p>
          <a:p>
            <a:pPr lvl="2"/>
            <a:r>
              <a:rPr lang="en-US" sz="1400" dirty="0"/>
              <a:t>UTC consist of (1) XFFA1, (1) XFFA2 and (1) XFFA7</a:t>
            </a:r>
          </a:p>
          <a:p>
            <a:pPr lvl="2"/>
            <a:r>
              <a:rPr lang="en-US" sz="1400" dirty="0"/>
              <a:t>Downward substitution to A1C with 6F051 PAFSC, Cashier and Budget Technician</a:t>
            </a:r>
          </a:p>
          <a:p>
            <a:pPr lvl="2"/>
            <a:r>
              <a:rPr lang="en-US" sz="1400" dirty="0"/>
              <a:t>No downward substitution for 7 Level Disbursing Agents</a:t>
            </a:r>
          </a:p>
          <a:p>
            <a:pPr lvl="2"/>
            <a:r>
              <a:rPr lang="en-US" sz="1400" dirty="0"/>
              <a:t>Positions identified as lines: (1 - Cashier), (2 - Accounting Tech), (3 - Disbursing)</a:t>
            </a:r>
          </a:p>
          <a:p>
            <a:pPr lvl="2"/>
            <a:r>
              <a:rPr lang="en-US" sz="1400" dirty="0">
                <a:solidFill>
                  <a:srgbClr val="FF0000"/>
                </a:solidFill>
              </a:rPr>
              <a:t>Deleted for FY24 and beyond, reinstating single UTCs on the UTA  </a:t>
            </a:r>
          </a:p>
          <a:p>
            <a:pPr marL="302419" lvl="1" indent="0">
              <a:defRPr/>
            </a:pPr>
            <a:endParaRPr lang="en-US" dirty="0"/>
          </a:p>
          <a:p>
            <a:pPr>
              <a:defRPr/>
            </a:pPr>
            <a:endParaRPr lang="en-US" dirty="0"/>
          </a:p>
        </p:txBody>
      </p:sp>
      <p:sp>
        <p:nvSpPr>
          <p:cNvPr id="2" name="Oval 1"/>
          <p:cNvSpPr/>
          <p:nvPr/>
        </p:nvSpPr>
        <p:spPr bwMode="auto">
          <a:xfrm>
            <a:off x="2715987" y="3292541"/>
            <a:ext cx="4814596" cy="405883"/>
          </a:xfrm>
          <a:prstGeom prst="ellipse">
            <a:avLst/>
          </a:prstGeom>
          <a:no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eaLnBrk="0" hangingPunct="0"/>
            <a:endParaRPr lang="en-US" sz="600" dirty="0">
              <a:ln w="57150">
                <a:solidFill>
                  <a:srgbClr val="FF0000"/>
                </a:solidFill>
              </a:ln>
            </a:endParaRPr>
          </a:p>
        </p:txBody>
      </p:sp>
    </p:spTree>
    <p:extLst>
      <p:ext uri="{BB962C8B-B14F-4D97-AF65-F5344CB8AC3E}">
        <p14:creationId xmlns:p14="http://schemas.microsoft.com/office/powerpoint/2010/main" val="72915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2915613" y="74740"/>
            <a:ext cx="8741167" cy="1143000"/>
          </a:xfrm>
        </p:spPr>
        <p:txBody>
          <a:bodyPr/>
          <a:lstStyle/>
          <a:p>
            <a:r>
              <a:rPr lang="en-US" altLang="en-US" dirty="0">
                <a:solidFill>
                  <a:srgbClr val="002060"/>
                </a:solidFill>
              </a:rPr>
              <a:t>Unit Type Codes (UTC’s) </a:t>
            </a:r>
          </a:p>
        </p:txBody>
      </p:sp>
      <p:sp>
        <p:nvSpPr>
          <p:cNvPr id="119811" name="Content Placeholder 2"/>
          <p:cNvSpPr>
            <a:spLocks noGrp="1"/>
          </p:cNvSpPr>
          <p:nvPr>
            <p:ph idx="1"/>
          </p:nvPr>
        </p:nvSpPr>
        <p:spPr>
          <a:xfrm>
            <a:off x="535220" y="1212057"/>
            <a:ext cx="9407566" cy="4999703"/>
          </a:xfrm>
        </p:spPr>
        <p:txBody>
          <a:bodyPr/>
          <a:lstStyle/>
          <a:p>
            <a:pPr marL="0" indent="0">
              <a:spcBef>
                <a:spcPts val="0"/>
              </a:spcBef>
              <a:buSzPct val="120000"/>
              <a:buNone/>
              <a:defRPr/>
            </a:pPr>
            <a:r>
              <a:rPr lang="en-US" altLang="en-US" dirty="0">
                <a:solidFill>
                  <a:schemeClr val="tx1">
                    <a:lumMod val="75000"/>
                  </a:schemeClr>
                </a:solidFill>
              </a:rPr>
              <a:t>Four Parts of a UTC</a:t>
            </a:r>
            <a:r>
              <a:rPr lang="en-US" altLang="en-US" dirty="0"/>
              <a:t>:</a:t>
            </a:r>
          </a:p>
          <a:p>
            <a:pPr>
              <a:spcBef>
                <a:spcPts val="0"/>
              </a:spcBef>
              <a:buSzPct val="120000"/>
              <a:buFont typeface="Wingdings" panose="05000000000000000000" pitchFamily="2" charset="2"/>
              <a:buChar char="§"/>
              <a:defRPr/>
            </a:pPr>
            <a:r>
              <a:rPr lang="en-US" altLang="en-US" sz="2200" dirty="0">
                <a:solidFill>
                  <a:srgbClr val="FF0000"/>
                </a:solidFill>
              </a:rPr>
              <a:t>Title </a:t>
            </a:r>
          </a:p>
          <a:p>
            <a:pPr lvl="1">
              <a:spcBef>
                <a:spcPts val="0"/>
              </a:spcBef>
              <a:buSzPct val="120000"/>
              <a:buFont typeface="Arial" panose="020B0604020202020204" pitchFamily="34" charset="0"/>
              <a:buChar char="•"/>
              <a:defRPr/>
            </a:pPr>
            <a:r>
              <a:rPr lang="en-US" altLang="en-US" sz="1850" dirty="0">
                <a:solidFill>
                  <a:schemeClr val="tx1">
                    <a:lumMod val="75000"/>
                  </a:schemeClr>
                </a:solidFill>
              </a:rPr>
              <a:t>Example: CMP FINANCIAL MANAGEMENT OFFICER (XFFA4)</a:t>
            </a:r>
          </a:p>
          <a:p>
            <a:pPr marL="264318" lvl="1" indent="0">
              <a:spcBef>
                <a:spcPts val="0"/>
              </a:spcBef>
              <a:buSzPct val="120000"/>
              <a:defRPr/>
            </a:pPr>
            <a:endParaRPr lang="en-US" altLang="en-US" dirty="0">
              <a:solidFill>
                <a:schemeClr val="tx1">
                  <a:lumMod val="75000"/>
                </a:schemeClr>
              </a:solidFill>
            </a:endParaRPr>
          </a:p>
          <a:p>
            <a:pPr>
              <a:spcBef>
                <a:spcPts val="0"/>
              </a:spcBef>
              <a:buSzPct val="120000"/>
              <a:buFont typeface="Wingdings" panose="05000000000000000000" pitchFamily="2" charset="2"/>
              <a:buChar char="§"/>
              <a:defRPr/>
            </a:pPr>
            <a:r>
              <a:rPr lang="en-US" altLang="en-US" dirty="0">
                <a:solidFill>
                  <a:srgbClr val="FF0000"/>
                </a:solidFill>
              </a:rPr>
              <a:t>*</a:t>
            </a:r>
            <a:r>
              <a:rPr lang="en-US" altLang="en-US" sz="2200" dirty="0">
                <a:solidFill>
                  <a:srgbClr val="FF0000"/>
                </a:solidFill>
              </a:rPr>
              <a:t>Mission Capability </a:t>
            </a:r>
            <a:r>
              <a:rPr lang="en-US" altLang="en-US" sz="2200" dirty="0"/>
              <a:t>(MISCAP)*</a:t>
            </a:r>
            <a:r>
              <a:rPr lang="en-US" altLang="en-US" sz="2200" dirty="0">
                <a:solidFill>
                  <a:srgbClr val="FF0000"/>
                </a:solidFill>
              </a:rPr>
              <a:t> </a:t>
            </a:r>
          </a:p>
          <a:p>
            <a:pPr lvl="1">
              <a:spcBef>
                <a:spcPts val="0"/>
              </a:spcBef>
              <a:buSzPct val="120000"/>
              <a:buFont typeface="Arial" panose="020B0604020202020204" pitchFamily="34" charset="0"/>
              <a:buChar char="•"/>
              <a:defRPr/>
            </a:pPr>
            <a:r>
              <a:rPr lang="en-US" altLang="en-US" sz="1850" dirty="0"/>
              <a:t>Describes mission the UTC designed to support (what we bring to the fight)</a:t>
            </a:r>
          </a:p>
          <a:p>
            <a:pPr lvl="1">
              <a:spcBef>
                <a:spcPts val="0"/>
              </a:spcBef>
              <a:buSzPct val="120000"/>
              <a:buFont typeface="Arial" panose="020B0604020202020204" pitchFamily="34" charset="0"/>
              <a:buChar char="•"/>
              <a:defRPr/>
            </a:pPr>
            <a:r>
              <a:rPr lang="en-US" altLang="en-US" sz="1850" dirty="0"/>
              <a:t>Type of base where the UTC can be deployed </a:t>
            </a:r>
          </a:p>
          <a:p>
            <a:pPr lvl="1">
              <a:spcBef>
                <a:spcPts val="0"/>
              </a:spcBef>
              <a:buSzPct val="120000"/>
              <a:buFont typeface="Arial" panose="020B0604020202020204" pitchFamily="34" charset="0"/>
              <a:buChar char="•"/>
              <a:defRPr/>
            </a:pPr>
            <a:r>
              <a:rPr lang="en-US" altLang="en-US" sz="1850" dirty="0"/>
              <a:t>Other UTCs required for support of the UTC</a:t>
            </a:r>
          </a:p>
          <a:p>
            <a:pPr marL="264318" lvl="1" indent="0">
              <a:spcBef>
                <a:spcPts val="0"/>
              </a:spcBef>
              <a:buSzPct val="120000"/>
              <a:defRPr/>
            </a:pPr>
            <a:endParaRPr lang="en-US" altLang="en-US" sz="1850" dirty="0"/>
          </a:p>
          <a:p>
            <a:pPr>
              <a:spcBef>
                <a:spcPts val="0"/>
              </a:spcBef>
              <a:buSzPct val="120000"/>
              <a:buFont typeface="Wingdings" panose="05000000000000000000" pitchFamily="2" charset="2"/>
              <a:buChar char="§"/>
              <a:defRPr/>
            </a:pPr>
            <a:r>
              <a:rPr lang="en-US" altLang="en-US" sz="2200" dirty="0">
                <a:solidFill>
                  <a:srgbClr val="FF0000"/>
                </a:solidFill>
              </a:rPr>
              <a:t>Manpower Detail </a:t>
            </a:r>
            <a:endParaRPr lang="en-US" altLang="en-US" dirty="0"/>
          </a:p>
          <a:p>
            <a:pPr lvl="1">
              <a:spcBef>
                <a:spcPts val="0"/>
              </a:spcBef>
              <a:buSzPct val="120000"/>
              <a:buFont typeface="Arial" panose="020B0604020202020204" pitchFamily="34" charset="0"/>
              <a:buChar char="•"/>
              <a:defRPr/>
            </a:pPr>
            <a:r>
              <a:rPr lang="en-US" altLang="en-US" sz="1850" dirty="0"/>
              <a:t>L</a:t>
            </a:r>
            <a:r>
              <a:rPr lang="en-US" altLang="en-US" sz="1800" dirty="0"/>
              <a:t>ists AF Specialty Code (AFSC) and grade</a:t>
            </a:r>
          </a:p>
          <a:p>
            <a:pPr lvl="1">
              <a:spcBef>
                <a:spcPts val="0"/>
              </a:spcBef>
              <a:buSzPct val="120000"/>
              <a:buFont typeface="Arial" panose="020B0604020202020204" pitchFamily="34" charset="0"/>
              <a:buChar char="•"/>
              <a:defRPr/>
            </a:pPr>
            <a:r>
              <a:rPr lang="en-US" altLang="en-US" sz="1850" dirty="0"/>
              <a:t>Example:  AFSC:  065F4, Grade: 0-3</a:t>
            </a:r>
          </a:p>
          <a:p>
            <a:pPr marL="264318" lvl="1" indent="0">
              <a:spcBef>
                <a:spcPts val="0"/>
              </a:spcBef>
              <a:buSzPct val="120000"/>
              <a:defRPr/>
            </a:pPr>
            <a:endParaRPr lang="en-US" altLang="en-US" dirty="0"/>
          </a:p>
          <a:p>
            <a:pPr>
              <a:spcBef>
                <a:spcPts val="0"/>
              </a:spcBef>
              <a:buSzPct val="120000"/>
              <a:buFont typeface="Wingdings" panose="05000000000000000000" pitchFamily="2" charset="2"/>
              <a:buChar char="§"/>
              <a:defRPr/>
            </a:pPr>
            <a:r>
              <a:rPr lang="en-US" altLang="en-US" sz="2200" dirty="0">
                <a:solidFill>
                  <a:srgbClr val="FF0000"/>
                </a:solidFill>
              </a:rPr>
              <a:t>Logistics Detail </a:t>
            </a:r>
            <a:r>
              <a:rPr lang="en-US" altLang="en-US" dirty="0"/>
              <a:t>(LOGDET)</a:t>
            </a:r>
          </a:p>
          <a:p>
            <a:pPr marL="692150" lvl="1" indent="-285750">
              <a:spcBef>
                <a:spcPts val="0"/>
              </a:spcBef>
              <a:buSzPct val="120000"/>
              <a:buFont typeface="Arial" panose="020B0604020202020204" pitchFamily="34" charset="0"/>
              <a:buChar char="•"/>
              <a:defRPr/>
            </a:pPr>
            <a:r>
              <a:rPr lang="en-US" altLang="en-US" sz="1800" dirty="0"/>
              <a:t> Identifies supplies/equipment </a:t>
            </a:r>
          </a:p>
        </p:txBody>
      </p:sp>
    </p:spTree>
    <p:extLst>
      <p:ext uri="{BB962C8B-B14F-4D97-AF65-F5344CB8AC3E}">
        <p14:creationId xmlns:p14="http://schemas.microsoft.com/office/powerpoint/2010/main" val="1952400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2156682" y="69057"/>
            <a:ext cx="9541331" cy="1143000"/>
          </a:xfrm>
        </p:spPr>
        <p:txBody>
          <a:bodyPr/>
          <a:lstStyle/>
          <a:p>
            <a:r>
              <a:rPr lang="en-US" altLang="en-US" dirty="0"/>
              <a:t>XFFA4 UTC MISCAP</a:t>
            </a:r>
            <a:br>
              <a:rPr lang="en-US" altLang="en-US" dirty="0"/>
            </a:br>
            <a:r>
              <a:rPr lang="en-US" altLang="en-US" dirty="0"/>
              <a:t>(Financial Management Officer)</a:t>
            </a:r>
          </a:p>
        </p:txBody>
      </p:sp>
      <p:sp>
        <p:nvSpPr>
          <p:cNvPr id="3" name="Content Placeholder 2"/>
          <p:cNvSpPr>
            <a:spLocks noGrp="1"/>
          </p:cNvSpPr>
          <p:nvPr>
            <p:ph sz="half" idx="1"/>
          </p:nvPr>
        </p:nvSpPr>
        <p:spPr>
          <a:xfrm>
            <a:off x="525516" y="1413960"/>
            <a:ext cx="11172497" cy="4738867"/>
          </a:xfrm>
        </p:spPr>
        <p:txBody>
          <a:bodyPr/>
          <a:lstStyle/>
          <a:p>
            <a:pPr marL="0" indent="0" fontAlgn="auto">
              <a:spcAft>
                <a:spcPts val="0"/>
              </a:spcAft>
              <a:buSzTx/>
              <a:buNone/>
              <a:defRPr/>
            </a:pPr>
            <a:r>
              <a:rPr lang="en-US" sz="1800" kern="1200" dirty="0">
                <a:solidFill>
                  <a:prstClr val="black"/>
                </a:solidFill>
              </a:rPr>
              <a:t>UTC</a:t>
            </a:r>
            <a:r>
              <a:rPr lang="en-US" sz="1800" b="0" kern="1200" dirty="0">
                <a:solidFill>
                  <a:prstClr val="black"/>
                </a:solidFill>
              </a:rPr>
              <a:t>	</a:t>
            </a:r>
            <a:r>
              <a:rPr lang="en-US" sz="1800" b="0" u="sng" kern="1200" dirty="0">
                <a:solidFill>
                  <a:srgbClr val="FF0000"/>
                </a:solidFill>
              </a:rPr>
              <a:t> </a:t>
            </a:r>
            <a:r>
              <a:rPr lang="en-US" sz="1800" u="sng" kern="1200" dirty="0">
                <a:solidFill>
                  <a:srgbClr val="FF0000"/>
                </a:solidFill>
              </a:rPr>
              <a:t>TITLE</a:t>
            </a:r>
            <a:r>
              <a:rPr lang="en-US" sz="1800" b="0" kern="1200" dirty="0">
                <a:solidFill>
                  <a:prstClr val="black"/>
                </a:solidFill>
              </a:rPr>
              <a:t>	                                    </a:t>
            </a:r>
            <a:r>
              <a:rPr lang="en-US" sz="1800" kern="1200" dirty="0">
                <a:solidFill>
                  <a:prstClr val="black"/>
                </a:solidFill>
              </a:rPr>
              <a:t>MAJCOM      </a:t>
            </a:r>
            <a:r>
              <a:rPr lang="en-US" sz="1800" u="sng" kern="1200" dirty="0">
                <a:solidFill>
                  <a:srgbClr val="FF0000"/>
                </a:solidFill>
              </a:rPr>
              <a:t>OFF</a:t>
            </a:r>
            <a:r>
              <a:rPr lang="en-US" sz="1800" b="0" kern="1200" dirty="0">
                <a:solidFill>
                  <a:prstClr val="black"/>
                </a:solidFill>
              </a:rPr>
              <a:t>	   </a:t>
            </a:r>
            <a:r>
              <a:rPr lang="en-US" sz="1800" kern="1200" dirty="0">
                <a:solidFill>
                  <a:prstClr val="black"/>
                </a:solidFill>
              </a:rPr>
              <a:t>AMN   CIV </a:t>
            </a:r>
            <a:r>
              <a:rPr lang="en-US" sz="1800" b="0" kern="1200" dirty="0">
                <a:solidFill>
                  <a:prstClr val="black"/>
                </a:solidFill>
              </a:rPr>
              <a:t>   </a:t>
            </a:r>
            <a:r>
              <a:rPr lang="en-US" sz="1800" kern="1200" dirty="0">
                <a:solidFill>
                  <a:prstClr val="black"/>
                </a:solidFill>
              </a:rPr>
              <a:t>TOTAL</a:t>
            </a:r>
            <a:endParaRPr lang="en-US" sz="1800" b="0" kern="1200" dirty="0">
              <a:solidFill>
                <a:prstClr val="black"/>
              </a:solidFill>
            </a:endParaRPr>
          </a:p>
          <a:p>
            <a:pPr marL="0" indent="0" fontAlgn="auto">
              <a:spcAft>
                <a:spcPts val="0"/>
              </a:spcAft>
              <a:buSzTx/>
              <a:buNone/>
              <a:defRPr/>
            </a:pPr>
            <a:r>
              <a:rPr lang="en-US" sz="1800" b="0" kern="1200" dirty="0">
                <a:solidFill>
                  <a:prstClr val="black"/>
                </a:solidFill>
              </a:rPr>
              <a:t>XFFA4 </a:t>
            </a:r>
            <a:r>
              <a:rPr lang="en-US" sz="1800" kern="1200" dirty="0">
                <a:solidFill>
                  <a:prstClr val="black"/>
                </a:solidFill>
              </a:rPr>
              <a:t>CMP FINANCIAL MGMT OFFICER       </a:t>
            </a:r>
            <a:r>
              <a:rPr lang="en-US" sz="1800" b="0" kern="1200" dirty="0">
                <a:solidFill>
                  <a:prstClr val="black"/>
                </a:solidFill>
              </a:rPr>
              <a:t>0J                </a:t>
            </a:r>
            <a:r>
              <a:rPr lang="en-US" sz="1800" u="sng" kern="1200" dirty="0">
                <a:solidFill>
                  <a:srgbClr val="FF0000"/>
                </a:solidFill>
              </a:rPr>
              <a:t>1</a:t>
            </a:r>
            <a:r>
              <a:rPr lang="en-US" sz="1800" b="0" kern="1200" dirty="0">
                <a:solidFill>
                  <a:prstClr val="black"/>
                </a:solidFill>
              </a:rPr>
              <a:t>	      0         0         1</a:t>
            </a:r>
          </a:p>
          <a:p>
            <a:pPr marL="0" indent="0" algn="ctr" fontAlgn="auto">
              <a:spcAft>
                <a:spcPts val="0"/>
              </a:spcAft>
              <a:buSzTx/>
              <a:buNone/>
              <a:defRPr/>
            </a:pPr>
            <a:r>
              <a:rPr lang="en-US" sz="1800" u="sng" kern="1200" dirty="0">
                <a:solidFill>
                  <a:srgbClr val="FF0000"/>
                </a:solidFill>
              </a:rPr>
              <a:t>*** MISCAP STATEMENT ***</a:t>
            </a:r>
          </a:p>
          <a:p>
            <a:pPr marL="0" indent="0" fontAlgn="auto">
              <a:spcAft>
                <a:spcPts val="0"/>
              </a:spcAft>
              <a:buSzTx/>
              <a:buNone/>
              <a:defRPr/>
            </a:pPr>
            <a:r>
              <a:rPr lang="en-US" sz="1800" b="0" kern="1200" dirty="0">
                <a:solidFill>
                  <a:prstClr val="black"/>
                </a:solidFill>
              </a:rPr>
              <a:t>CAPABILITY TO IMPLEMENT AND MANAGE FINANCIAL SERVICES FUNCTIONS, PROVIDE FINANCIAL ADVICE TO THE COMMANDER ON ALL FINANCIAL MANAGEMENT ISSUES, DEVELOP BUDGET ESTIMATES, ADMINISTERAND EXECUTE OPERATING BUDGETS, SERVE AS FOCAL POINT FOR BUDGET MATTERS PERTAINING TO FINANCIAL MGMT AT ALL TYPES OF OPERATING LOCATIONS, DETERMINE FUNDING PROPRIETY IAW APPROPRIATION LAW.  DEVELOP, MAINTAIN AND DISTRIBUTE FINPLANS, RECEIVE AND MAINTAIN FUNDING AUTHORITIES, AND DETERMINE PROPER USE OF FUNDS</a:t>
            </a:r>
            <a:r>
              <a:rPr lang="en-US" sz="1800" u="sng" kern="1200" dirty="0">
                <a:solidFill>
                  <a:prstClr val="black"/>
                </a:solidFill>
              </a:rPr>
              <a:t>.  </a:t>
            </a:r>
            <a:r>
              <a:rPr lang="en-US" sz="1800" u="sng" kern="1200" dirty="0">
                <a:solidFill>
                  <a:srgbClr val="FF0000"/>
                </a:solidFill>
              </a:rPr>
              <a:t>MAY ACT AS COMPTROLLER AND TEAM LEADER IN LOCATIONS WITHOUT XFFA3</a:t>
            </a:r>
            <a:r>
              <a:rPr lang="en-US" sz="1800" b="0" kern="1200" dirty="0">
                <a:solidFill>
                  <a:srgbClr val="FF0000"/>
                </a:solidFill>
              </a:rPr>
              <a:t>.</a:t>
            </a:r>
            <a:r>
              <a:rPr lang="en-US" sz="1800" b="0" kern="1200" dirty="0">
                <a:solidFill>
                  <a:prstClr val="black"/>
                </a:solidFill>
              </a:rPr>
              <a:t>  DETERMINE FUNDING PROPRIETY IN SUPPORT AGREEMENTS WITH US/FOREIGN GOVERNMENT AGENCIES AND ACCOUNT FORMONETARY PAYMENTS/REMITTANCES OF AVAILABLE APPROPRIATIONS.PROVIDE NAF OVERSIGHT.  </a:t>
            </a:r>
            <a:r>
              <a:rPr lang="en-US" sz="1800" u="sng" kern="1200" dirty="0">
                <a:solidFill>
                  <a:srgbClr val="FF0000"/>
                </a:solidFill>
              </a:rPr>
              <a:t>DOWNWARD SUBSTITUTION TO 1LT AUTHORIZED</a:t>
            </a:r>
            <a:r>
              <a:rPr lang="en-US" sz="1800" b="0" kern="1200" dirty="0">
                <a:solidFill>
                  <a:prstClr val="black"/>
                </a:solidFill>
              </a:rPr>
              <a:t>.  AUTHORIZED AFSC SUB IS 065F4, 065W3 OR 065W4.  </a:t>
            </a:r>
            <a:r>
              <a:rPr lang="en-US" sz="1800" u="sng" kern="1200" dirty="0">
                <a:solidFill>
                  <a:schemeClr val="tx1">
                    <a:lumMod val="50000"/>
                  </a:schemeClr>
                </a:solidFill>
              </a:rPr>
              <a:t>CIVILIAN SUBSTITUTION AUTHORIZED</a:t>
            </a:r>
            <a:r>
              <a:rPr lang="en-US" sz="1800" b="0" kern="1200" dirty="0">
                <a:solidFill>
                  <a:prstClr val="black"/>
                </a:solidFill>
              </a:rPr>
              <a:t>.  MANPOWER SIZING GUIDELINES AND CONOPS ARE IN ANNEX N, WMP-1.  REVIEWED Aug 21.</a:t>
            </a:r>
          </a:p>
          <a:p>
            <a:pPr>
              <a:defRPr/>
            </a:pPr>
            <a:endParaRPr lang="en-US" dirty="0"/>
          </a:p>
        </p:txBody>
      </p:sp>
      <p:sp>
        <p:nvSpPr>
          <p:cNvPr id="2" name="Oval 1"/>
          <p:cNvSpPr/>
          <p:nvPr/>
        </p:nvSpPr>
        <p:spPr bwMode="auto">
          <a:xfrm>
            <a:off x="2809875" y="2039031"/>
            <a:ext cx="1108302" cy="269422"/>
          </a:xfrm>
          <a:prstGeom prst="ellipse">
            <a:avLst/>
          </a:prstGeom>
          <a:no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defTabSz="685800" eaLnBrk="0" hangingPunct="0"/>
            <a:endParaRPr lang="en-US" sz="2700" dirty="0"/>
          </a:p>
        </p:txBody>
      </p:sp>
    </p:spTree>
    <p:extLst>
      <p:ext uri="{BB962C8B-B14F-4D97-AF65-F5344CB8AC3E}">
        <p14:creationId xmlns:p14="http://schemas.microsoft.com/office/powerpoint/2010/main" val="137950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682" y="69057"/>
            <a:ext cx="9488780" cy="1143000"/>
          </a:xfrm>
        </p:spPr>
        <p:txBody>
          <a:bodyPr/>
          <a:lstStyle/>
          <a:p>
            <a:r>
              <a:rPr lang="en-US" dirty="0"/>
              <a:t>FM Deployment Trends </a:t>
            </a:r>
            <a:br>
              <a:rPr lang="en-US" dirty="0"/>
            </a:br>
            <a:r>
              <a:rPr lang="en-US" dirty="0"/>
              <a:t>2008-2014</a:t>
            </a:r>
          </a:p>
        </p:txBody>
      </p:sp>
      <p:graphicFrame>
        <p:nvGraphicFramePr>
          <p:cNvPr id="5" name="Content Placeholder 4"/>
          <p:cNvGraphicFramePr>
            <a:graphicFrameLocks noGrp="1"/>
          </p:cNvGraphicFramePr>
          <p:nvPr>
            <p:ph idx="1"/>
          </p:nvPr>
        </p:nvGraphicFramePr>
        <p:xfrm>
          <a:off x="0" y="990600"/>
          <a:ext cx="11845159" cy="53911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3572" y="6544872"/>
            <a:ext cx="5181600" cy="276999"/>
          </a:xfrm>
          <a:prstGeom prst="rect">
            <a:avLst/>
          </a:prstGeom>
          <a:noFill/>
        </p:spPr>
        <p:txBody>
          <a:bodyPr wrap="square" rtlCol="0">
            <a:spAutoFit/>
          </a:bodyPr>
          <a:lstStyle/>
          <a:p>
            <a:r>
              <a:rPr lang="en-US" sz="1200" dirty="0"/>
              <a:t>* Based on AEF Tempo Band (Oct 13 – Mar 14)</a:t>
            </a:r>
          </a:p>
        </p:txBody>
      </p:sp>
    </p:spTree>
  </p:cSld>
  <p:clrMapOvr>
    <a:masterClrMapping/>
  </p:clrMapOvr>
</p:sld>
</file>

<file path=ppt/theme/theme1.xml><?xml version="1.0" encoding="utf-8"?>
<a:theme xmlns:a="http://schemas.openxmlformats.org/drawingml/2006/main" name="USAF(Uncl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ains xmlns="3882e9c9-3d82-4e85-9e5f-61e8fd97042a" xsi:nil="true"/>
    <FMFWPOC xmlns="3882e9c9-3d82-4e85-9e5f-61e8fd97042a" xsi:nil="true"/>
    <SharedWithUsers xmlns="c1900de9-b009-4686-83d1-a21e444ce530">
      <UserInfo>
        <DisplayName>FMFW Members</DisplayName>
        <AccountId>2577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02450FE5E7194498A05142CD3D911F" ma:contentTypeVersion="6" ma:contentTypeDescription="Create a new document." ma:contentTypeScope="" ma:versionID="6e258c51f57862a7d19425cf0cd88a47">
  <xsd:schema xmlns:xsd="http://www.w3.org/2001/XMLSchema" xmlns:xs="http://www.w3.org/2001/XMLSchema" xmlns:p="http://schemas.microsoft.com/office/2006/metadata/properties" xmlns:ns2="3882e9c9-3d82-4e85-9e5f-61e8fd97042a" xmlns:ns3="c1900de9-b009-4686-83d1-a21e444ce530" targetNamespace="http://schemas.microsoft.com/office/2006/metadata/properties" ma:root="true" ma:fieldsID="dcc6fb4d87a28fe6913230474621cc2d" ns2:_="" ns3:_="">
    <xsd:import namespace="3882e9c9-3d82-4e85-9e5f-61e8fd97042a"/>
    <xsd:import namespace="c1900de9-b009-4686-83d1-a21e444ce530"/>
    <xsd:element name="properties">
      <xsd:complexType>
        <xsd:sequence>
          <xsd:element name="documentManagement">
            <xsd:complexType>
              <xsd:all>
                <xsd:element ref="ns2:MediaServiceMetadata" minOccurs="0"/>
                <xsd:element ref="ns2:MediaServiceFastMetadata" minOccurs="0"/>
                <xsd:element ref="ns2:Contains" minOccurs="0"/>
                <xsd:element ref="ns2:FMFWPOC"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2e9c9-3d82-4e85-9e5f-61e8fd9704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ntains" ma:index="10" nillable="true" ma:displayName="Contains" ma:description="Contains types of information which is included in this folder" ma:format="Dropdown" ma:internalName="Contains">
      <xsd:simpleType>
        <xsd:restriction base="dms:Note">
          <xsd:maxLength value="255"/>
        </xsd:restriction>
      </xsd:simpleType>
    </xsd:element>
    <xsd:element name="FMFWPOC" ma:index="11" nillable="true" ma:displayName="FMFW POC" ma:description="Please contact this person in FMFW if you have further questions on this subject." ma:format="Dropdown" ma:internalName="FMFWPO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900de9-b009-4686-83d1-a21e444ce53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2F88BF-33C9-405B-868A-DBB3834A85F4}">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c1900de9-b009-4686-83d1-a21e444ce530"/>
    <ds:schemaRef ds:uri="http://schemas.microsoft.com/office/infopath/2007/PartnerControls"/>
    <ds:schemaRef ds:uri="http://www.w3.org/XML/1998/namespace"/>
    <ds:schemaRef ds:uri="3882e9c9-3d82-4e85-9e5f-61e8fd97042a"/>
    <ds:schemaRef ds:uri="http://purl.org/dc/dcmitype/"/>
  </ds:schemaRefs>
</ds:datastoreItem>
</file>

<file path=customXml/itemProps2.xml><?xml version="1.0" encoding="utf-8"?>
<ds:datastoreItem xmlns:ds="http://schemas.openxmlformats.org/officeDocument/2006/customXml" ds:itemID="{15EF72EA-D7D1-486B-8835-F2359BDEEA3E}">
  <ds:schemaRefs>
    <ds:schemaRef ds:uri="http://schemas.microsoft.com/sharepoint/v3/contenttype/forms"/>
  </ds:schemaRefs>
</ds:datastoreItem>
</file>

<file path=customXml/itemProps3.xml><?xml version="1.0" encoding="utf-8"?>
<ds:datastoreItem xmlns:ds="http://schemas.openxmlformats.org/officeDocument/2006/customXml" ds:itemID="{C23FBF0D-CB70-4556-97CA-26741A3FA01A}">
  <ds:schemaRefs>
    <ds:schemaRef ds:uri="3882e9c9-3d82-4e85-9e5f-61e8fd97042a"/>
    <ds:schemaRef ds:uri="c1900de9-b009-4686-83d1-a21e444ce5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241</TotalTime>
  <Words>2823</Words>
  <Application>Microsoft Office PowerPoint</Application>
  <PresentationFormat>Widescreen</PresentationFormat>
  <Paragraphs>618</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Abadi MT Condensed Light</vt:lpstr>
      <vt:lpstr>Arial</vt:lpstr>
      <vt:lpstr>Calibri</vt:lpstr>
      <vt:lpstr>Century Schoolbook</vt:lpstr>
      <vt:lpstr>Tahoma</vt:lpstr>
      <vt:lpstr>Times New Roman</vt:lpstr>
      <vt:lpstr>Wingdings</vt:lpstr>
      <vt:lpstr>USAF(Unclas)</vt:lpstr>
      <vt:lpstr>PowerPoint Presentation</vt:lpstr>
      <vt:lpstr>Wartime Planning and Contingency Operations (FM Deployments)</vt:lpstr>
      <vt:lpstr>Who’s The Most Important</vt:lpstr>
      <vt:lpstr>Overview</vt:lpstr>
      <vt:lpstr>Contingency &amp; Crisis Action Planning</vt:lpstr>
      <vt:lpstr>Financial Management Unit Type Codes (UTC’s) </vt:lpstr>
      <vt:lpstr>Unit Type Codes (UTC’s) </vt:lpstr>
      <vt:lpstr>XFFA4 UTC MISCAP (Financial Management Officer)</vt:lpstr>
      <vt:lpstr>FM Deployment Trends  2008-2014</vt:lpstr>
      <vt:lpstr> FM Deployment Trends  2013-2023</vt:lpstr>
      <vt:lpstr> FY23 Total Force Deployed FMers </vt:lpstr>
      <vt:lpstr>Deployed Locations</vt:lpstr>
      <vt:lpstr>Deployments: Past, Present &amp; Future</vt:lpstr>
      <vt:lpstr>The Present</vt:lpstr>
      <vt:lpstr>The Future</vt:lpstr>
      <vt:lpstr>Terminology</vt:lpstr>
      <vt:lpstr>Air Force Force Generation (AFFORGEN)</vt:lpstr>
      <vt:lpstr>AFFORGEN 4-Phase Model</vt:lpstr>
      <vt:lpstr>     40 XAB Primary Sourcing Bases</vt:lpstr>
      <vt:lpstr>Types of Deployments</vt:lpstr>
      <vt:lpstr>Other Deployment Opportunities</vt:lpstr>
      <vt:lpstr>Volunteer Opportunities</vt:lpstr>
      <vt:lpstr>FM AEF Civilian Deployments  FY23 Approved Positions</vt:lpstr>
      <vt:lpstr>DOD Expeditionary Civilian FM Deployments </vt:lpstr>
      <vt:lpstr>DoD-EC Temp Assignment (Deployment) Opportunity Germany</vt:lpstr>
      <vt:lpstr> Application Process Information</vt:lpstr>
      <vt:lpstr>PowerPoint Presentation</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Mokrovich, Justin P Maj MIL USAF AF/CVAS</dc:creator>
  <cp:lastModifiedBy>HOLDING, DAWN R CIV USAF AFMC AFLCMC/WFF, AFSAC Financial Management Division</cp:lastModifiedBy>
  <cp:revision>5</cp:revision>
  <cp:lastPrinted>2023-02-21T16:34:06Z</cp:lastPrinted>
  <dcterms:created xsi:type="dcterms:W3CDTF">2000-04-26T18:38:01Z</dcterms:created>
  <dcterms:modified xsi:type="dcterms:W3CDTF">2023-02-23T19:50:15Z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0x010100F702450FE5E7194498A05142CD3D911F</vt:lpwstr>
  </property>
</Properties>
</file>