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0" r:id="rId5"/>
  </p:sldMasterIdLst>
  <p:notesMasterIdLst>
    <p:notesMasterId r:id="rId13"/>
  </p:notesMasterIdLst>
  <p:sldIdLst>
    <p:sldId id="283" r:id="rId6"/>
    <p:sldId id="277" r:id="rId7"/>
    <p:sldId id="637" r:id="rId8"/>
    <p:sldId id="298" r:id="rId9"/>
    <p:sldId id="649" r:id="rId10"/>
    <p:sldId id="654" r:id="rId11"/>
    <p:sldId id="65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00CC00"/>
    <a:srgbClr val="59A4D7"/>
    <a:srgbClr val="9AC3F6"/>
    <a:srgbClr val="EF782F"/>
    <a:srgbClr val="EE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451EC-48BF-412F-BDE4-F63557D242DA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1BBD1-68F6-458A-8C55-66785A53A3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3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4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9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08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8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16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9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70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29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96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13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4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70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72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51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2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9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5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3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9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1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9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7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E9D8-57BE-40F6-B20C-0D6547179AB4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4E7C-74C9-459B-8B93-66922952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8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2195753"/>
            <a:ext cx="121570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alibri" panose="020F0502020204030204" pitchFamily="34" charset="0"/>
              </a:rPr>
              <a:t>ASMC Aviation Chapter Updates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59895-E7B1-9511-54B7-4A697B6F2A2A}"/>
              </a:ext>
            </a:extLst>
          </p:cNvPr>
          <p:cNvSpPr txBox="1"/>
          <p:nvPr/>
        </p:nvSpPr>
        <p:spPr>
          <a:xfrm>
            <a:off x="-1018307" y="3800474"/>
            <a:ext cx="129701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 more about the </a:t>
            </a:r>
          </a:p>
          <a:p>
            <a:pPr marR="0" lvl="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ASMC Aviation Chapter at  </a:t>
            </a:r>
          </a:p>
          <a:p>
            <a:pPr marR="0" lvl="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https://www.asmc-aviation.org/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4342B2-0ABF-EC58-D28B-9F54A8E93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57031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6"/>
    </mc:Choice>
    <mc:Fallback xmlns="">
      <p:transition spd="slow" advTm="112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7351" y="1354013"/>
            <a:ext cx="12760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Want to be an ASMC Member?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523" y="2205795"/>
            <a:ext cx="1185552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Membership: $50 per year or $120 for 3 years</a:t>
            </a:r>
          </a:p>
          <a:p>
            <a:pPr algn="ctr"/>
            <a:endParaRPr lang="en-US" sz="100" dirty="0">
              <a:solidFill>
                <a:schemeClr val="bg1"/>
              </a:solidFill>
            </a:endParaRPr>
          </a:p>
          <a:p>
            <a:pPr algn="l" fontAlgn="base"/>
            <a:endParaRPr lang="en-US" sz="11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pPr algn="l" fontAlgn="base"/>
            <a:endParaRPr lang="en-US" sz="1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4A192-AAA7-A743-AA76-BE4238593010}"/>
              </a:ext>
            </a:extLst>
          </p:cNvPr>
          <p:cNvSpPr txBox="1"/>
          <p:nvPr/>
        </p:nvSpPr>
        <p:spPr>
          <a:xfrm>
            <a:off x="5123887" y="3113193"/>
            <a:ext cx="69157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Volunteer Opportunities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600" b="1" i="1" dirty="0">
                <a:solidFill>
                  <a:srgbClr val="FFFF00"/>
                </a:solidFill>
                <a:latin typeface="Calibri" panose="020F0502020204030204"/>
              </a:rPr>
              <a:t>Continuous Learning Events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Resume Builder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600" b="1" i="1" dirty="0">
                <a:solidFill>
                  <a:srgbClr val="FFFF00"/>
                </a:solidFill>
                <a:latin typeface="Calibri" panose="020F0502020204030204"/>
              </a:rPr>
              <a:t>New Friends!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59895-E7B1-9511-54B7-4A697B6F2A2A}"/>
              </a:ext>
            </a:extLst>
          </p:cNvPr>
          <p:cNvSpPr txBox="1"/>
          <p:nvPr/>
        </p:nvSpPr>
        <p:spPr>
          <a:xfrm>
            <a:off x="-943983" y="3113193"/>
            <a:ext cx="74684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Networking with FMs in Other Commands 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Experience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Development</a:t>
            </a:r>
          </a:p>
          <a:p>
            <a:pPr marL="1943100" marR="0" lvl="3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Events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1DB881-9C43-A3D9-A5EF-8C514309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26"/>
            <a:ext cx="12174239" cy="12274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7E931A-A063-E70A-5568-BDA65F5AC807}"/>
              </a:ext>
            </a:extLst>
          </p:cNvPr>
          <p:cNvSpPr txBox="1"/>
          <p:nvPr/>
        </p:nvSpPr>
        <p:spPr>
          <a:xfrm>
            <a:off x="596751" y="6031388"/>
            <a:ext cx="109163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To Join: </a:t>
            </a:r>
            <a:r>
              <a:rPr lang="en-US" sz="4000" b="1" dirty="0">
                <a:highlight>
                  <a:srgbClr val="FFFF00"/>
                </a:highlight>
                <a:latin typeface="Calibri" panose="020F0502020204030204"/>
              </a:rPr>
              <a:t>https://www.asmc-aviation.org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554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6"/>
    </mc:Choice>
    <mc:Fallback xmlns="">
      <p:transition spd="slow" advTm="112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1DB881-9C43-A3D9-A5EF-8C514309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118733"/>
            <a:ext cx="12174239" cy="1227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980750-6F2F-8E30-F1C9-F1871A3BB8F8}"/>
              </a:ext>
            </a:extLst>
          </p:cNvPr>
          <p:cNvSpPr txBox="1"/>
          <p:nvPr/>
        </p:nvSpPr>
        <p:spPr>
          <a:xfrm>
            <a:off x="352202" y="1512526"/>
            <a:ext cx="115633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rPr>
              <a:t>WELCOME NEW ASMC MEMBERS!!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820BAD-09C8-70AC-2D8C-9B126ED9EE6D}"/>
              </a:ext>
            </a:extLst>
          </p:cNvPr>
          <p:cNvSpPr txBox="1"/>
          <p:nvPr/>
        </p:nvSpPr>
        <p:spPr>
          <a:xfrm>
            <a:off x="2885963" y="2683907"/>
            <a:ext cx="66296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Calibri" panose="020F0502020204030204" pitchFamily="34" charset="0"/>
              </a:rPr>
              <a:t>Shanna Baxter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Calibri" panose="020F0502020204030204" pitchFamily="34" charset="0"/>
              </a:rPr>
              <a:t>Allison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Calibri" panose="020F0502020204030204" pitchFamily="34" charset="0"/>
              </a:rPr>
              <a:t>Corbolotti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Calibri" panose="020F0502020204030204" pitchFamily="34" charset="0"/>
              </a:rPr>
              <a:t>Michael Massie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Calibri" panose="020F0502020204030204" pitchFamily="34" charset="0"/>
              </a:rPr>
              <a:t>Matthew Moore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EE4D-C241-70E0-8339-CF8A022324E5}"/>
              </a:ext>
            </a:extLst>
          </p:cNvPr>
          <p:cNvSpPr txBox="1"/>
          <p:nvPr/>
        </p:nvSpPr>
        <p:spPr>
          <a:xfrm>
            <a:off x="11772900" y="23145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6"/>
    </mc:Choice>
    <mc:Fallback xmlns="">
      <p:transition spd="slow" advTm="1122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6714" y="197348"/>
            <a:ext cx="10829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Volunteer: Crayons to Classrooms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30345" y="5603777"/>
            <a:ext cx="12113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Location: 1750 Woodman Dr. Dayton, OH 45420 </a:t>
            </a:r>
            <a:r>
              <a:rPr lang="en-US" sz="2800" b="1" dirty="0">
                <a:solidFill>
                  <a:schemeClr val="bg1"/>
                </a:solidFill>
              </a:rPr>
              <a:t>(by STEM school)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Volunteer on </a:t>
            </a:r>
            <a:r>
              <a:rPr lang="en-US" sz="3200" b="1" dirty="0" err="1">
                <a:solidFill>
                  <a:schemeClr val="bg1"/>
                </a:solidFill>
              </a:rPr>
              <a:t>SignUpGenius</a:t>
            </a:r>
            <a:r>
              <a:rPr lang="en-US" sz="3200" b="1" dirty="0">
                <a:solidFill>
                  <a:schemeClr val="bg1"/>
                </a:solidFill>
              </a:rPr>
              <a:t> in chat or contact Jennifer </a:t>
            </a:r>
            <a:r>
              <a:rPr lang="en-US" sz="3200" b="1" dirty="0" err="1">
                <a:solidFill>
                  <a:schemeClr val="bg1"/>
                </a:solidFill>
              </a:rPr>
              <a:t>Caplinger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3E16C-D5DC-88DD-DF1D-8CDA682B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7" y="177005"/>
            <a:ext cx="1286253" cy="11653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3B072-CF07-861D-DFF5-1B81EFE91567}"/>
              </a:ext>
            </a:extLst>
          </p:cNvPr>
          <p:cNvSpPr txBox="1"/>
          <p:nvPr/>
        </p:nvSpPr>
        <p:spPr>
          <a:xfrm>
            <a:off x="7245223" y="1454706"/>
            <a:ext cx="4099052" cy="175432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March 10</a:t>
            </a:r>
            <a:r>
              <a:rPr lang="en-US" sz="5400" b="1" baseline="30000" dirty="0">
                <a:solidFill>
                  <a:srgbClr val="FFFF00"/>
                </a:solidFill>
              </a:rPr>
              <a:t>th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9am-11am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4939A-298A-20F7-5F05-72FC7D124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2" y="1186008"/>
            <a:ext cx="3748044" cy="26214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84D423-4DA8-FCA7-EABA-83F3D3371EB2}"/>
              </a:ext>
            </a:extLst>
          </p:cNvPr>
          <p:cNvSpPr/>
          <p:nvPr/>
        </p:nvSpPr>
        <p:spPr>
          <a:xfrm>
            <a:off x="7432954" y="3529241"/>
            <a:ext cx="3663671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need volunteers!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73109E-F010-03D0-12E1-84ED1E89B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936" y="1245994"/>
            <a:ext cx="3060457" cy="4078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7E8F08-9A37-F567-850C-F60ADEE8B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92" y="3403246"/>
            <a:ext cx="4755292" cy="224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8"/>
    </mc:Choice>
    <mc:Fallback xmlns="">
      <p:transition spd="slow" advTm="1088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1" y="796588"/>
            <a:ext cx="11525249" cy="158115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Topic: Professional Development Opportunities for your Career</a:t>
            </a:r>
            <a:endParaRPr lang="en-US" sz="4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0C3CB-D075-4FCE-ADAD-9AD0E56697A0}"/>
              </a:ext>
            </a:extLst>
          </p:cNvPr>
          <p:cNvSpPr txBox="1"/>
          <p:nvPr/>
        </p:nvSpPr>
        <p:spPr>
          <a:xfrm>
            <a:off x="228600" y="156568"/>
            <a:ext cx="1196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 Careerist Luncheon: March 9</a:t>
            </a:r>
            <a:r>
              <a:rPr kumimoji="0" lang="en-US" sz="4800" b="1" i="1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4800" b="1" i="1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1130-1p</a:t>
            </a:r>
            <a:endParaRPr kumimoji="0" lang="en-US" sz="4800" b="0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9BAFB-41A2-B098-0B65-F2A0153BE178}"/>
              </a:ext>
            </a:extLst>
          </p:cNvPr>
          <p:cNvSpPr txBox="1"/>
          <p:nvPr/>
        </p:nvSpPr>
        <p:spPr>
          <a:xfrm>
            <a:off x="1047749" y="2519662"/>
            <a:ext cx="110775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Society of Military Comptrollers (ASMC) - Aviation Chapter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Ms. Dawn Holding</a:t>
            </a:r>
          </a:p>
          <a:p>
            <a:r>
              <a:rPr lang="en-US" sz="28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Blacks In Government - Greater Dayton Chapter (BIG/GDC)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Damon Smith</a:t>
            </a:r>
          </a:p>
          <a:p>
            <a:r>
              <a:rPr lang="en-US" sz="28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Toastmasters</a:t>
            </a:r>
            <a:endParaRPr lang="en-US" sz="28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Ms. Jennifer Lenz</a:t>
            </a:r>
          </a:p>
          <a:p>
            <a:r>
              <a:rPr lang="en-US" sz="28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AFLCMC Junior Force Council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Ms. Taylor Meade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F4F891F3-A1A2-72F2-A180-93A73A27F907}"/>
              </a:ext>
            </a:extLst>
          </p:cNvPr>
          <p:cNvSpPr/>
          <p:nvPr/>
        </p:nvSpPr>
        <p:spPr>
          <a:xfrm>
            <a:off x="304800" y="2413457"/>
            <a:ext cx="11582400" cy="9525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3FC32-2D24-7C04-0C23-B3F4CB44919F}"/>
              </a:ext>
            </a:extLst>
          </p:cNvPr>
          <p:cNvSpPr txBox="1"/>
          <p:nvPr/>
        </p:nvSpPr>
        <p:spPr>
          <a:xfrm>
            <a:off x="581026" y="6147434"/>
            <a:ext cx="117359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Learn about WP organizations to enhance your career and networking!</a:t>
            </a:r>
            <a:endParaRPr lang="en-US" sz="3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850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1"/>
    </mc:Choice>
    <mc:Fallback xmlns="">
      <p:transition spd="slow" advTm="111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B0C3CB-D075-4FCE-ADAD-9AD0E56697A0}"/>
              </a:ext>
            </a:extLst>
          </p:cNvPr>
          <p:cNvSpPr txBox="1"/>
          <p:nvPr/>
        </p:nvSpPr>
        <p:spPr>
          <a:xfrm>
            <a:off x="1068689" y="41671"/>
            <a:ext cx="9656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Aviation Chapter Mini PDI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Details &amp; Date TBA soon!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9BAFB-41A2-B098-0B65-F2A0153BE178}"/>
              </a:ext>
            </a:extLst>
          </p:cNvPr>
          <p:cNvSpPr txBox="1"/>
          <p:nvPr/>
        </p:nvSpPr>
        <p:spPr>
          <a:xfrm>
            <a:off x="148583" y="3182839"/>
            <a:ext cx="1149667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Currently planned for late April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e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arly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May &amp;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person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Want to volunteer?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Sarah Gwaltney, AFLCMC/WFFI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F4F891F3-A1A2-72F2-A180-93A73A27F907}"/>
              </a:ext>
            </a:extLst>
          </p:cNvPr>
          <p:cNvSpPr/>
          <p:nvPr/>
        </p:nvSpPr>
        <p:spPr>
          <a:xfrm>
            <a:off x="304800" y="2028677"/>
            <a:ext cx="11582400" cy="9525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3FC32-2D24-7C04-0C23-B3F4CB44919F}"/>
              </a:ext>
            </a:extLst>
          </p:cNvPr>
          <p:cNvSpPr txBox="1"/>
          <p:nvPr/>
        </p:nvSpPr>
        <p:spPr>
          <a:xfrm>
            <a:off x="842469" y="2248220"/>
            <a:ext cx="105070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THEME: Reflect, Reconnect, Recalibrate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94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1"/>
    </mc:Choice>
    <mc:Fallback xmlns="">
      <p:transition spd="slow" advTm="1117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9150" y="2333625"/>
            <a:ext cx="7067549" cy="2542986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Topic: </a:t>
            </a: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FM Deployments February 23, 2023 </a:t>
            </a:r>
            <a:b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11:30am-1:00pm</a:t>
            </a:r>
            <a:b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0C3CB-D075-4FCE-ADAD-9AD0E56697A0}"/>
              </a:ext>
            </a:extLst>
          </p:cNvPr>
          <p:cNvSpPr txBox="1"/>
          <p:nvPr/>
        </p:nvSpPr>
        <p:spPr>
          <a:xfrm>
            <a:off x="733425" y="0"/>
            <a:ext cx="1196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Today’s ASMC Virtual Luncheon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8E21F-E222-BB2F-CFB2-21BBF7116DE7}"/>
              </a:ext>
            </a:extLst>
          </p:cNvPr>
          <p:cNvSpPr txBox="1"/>
          <p:nvPr/>
        </p:nvSpPr>
        <p:spPr>
          <a:xfrm>
            <a:off x="733425" y="5165229"/>
            <a:ext cx="624069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Col. Lance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McInnish</a:t>
            </a:r>
            <a:b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Budget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HQAFMC/ FMA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93CF4-F53A-B280-67C6-B35959404CC3}"/>
              </a:ext>
            </a:extLst>
          </p:cNvPr>
          <p:cNvSpPr txBox="1"/>
          <p:nvPr/>
        </p:nvSpPr>
        <p:spPr>
          <a:xfrm>
            <a:off x="8233250" y="5905500"/>
            <a:ext cx="3692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EARN 1 CLP !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0F65C-A710-23F9-D016-D7337624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17" y="1242545"/>
            <a:ext cx="3212939" cy="39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1"/>
    </mc:Choice>
    <mc:Fallback xmlns="">
      <p:transition spd="slow" advTm="1117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90194C02964C9D972AA498F08D3E" ma:contentTypeVersion="13" ma:contentTypeDescription="Create a new document." ma:contentTypeScope="" ma:versionID="d651677bb15ac66c03d54266f33397d6">
  <xsd:schema xmlns:xsd="http://www.w3.org/2001/XMLSchema" xmlns:xs="http://www.w3.org/2001/XMLSchema" xmlns:p="http://schemas.microsoft.com/office/2006/metadata/properties" xmlns:ns1="http://schemas.microsoft.com/sharepoint/v3" xmlns:ns3="8e2494a4-7aef-4f5b-aea2-1e05d767c8a7" xmlns:ns4="ba3b07cf-6a42-4643-bad0-1bb022a0f53e" targetNamespace="http://schemas.microsoft.com/office/2006/metadata/properties" ma:root="true" ma:fieldsID="3639052944184a68e3b4cba2a2664b55" ns1:_="" ns3:_="" ns4:_="">
    <xsd:import namespace="http://schemas.microsoft.com/sharepoint/v3"/>
    <xsd:import namespace="8e2494a4-7aef-4f5b-aea2-1e05d767c8a7"/>
    <xsd:import namespace="ba3b07cf-6a42-4643-bad0-1bb022a0f53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494a4-7aef-4f5b-aea2-1e05d767c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b07cf-6a42-4643-bad0-1bb022a0f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8952934-FB93-4411-B890-B8E5592479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2494a4-7aef-4f5b-aea2-1e05d767c8a7"/>
    <ds:schemaRef ds:uri="ba3b07cf-6a42-4643-bad0-1bb022a0f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621F58-DA2F-456F-8578-94B7BF8744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A570E7-A4BA-4947-996C-92A366B05975}">
  <ds:schemaRefs>
    <ds:schemaRef ds:uri="http://schemas.openxmlformats.org/package/2006/metadata/core-properties"/>
    <ds:schemaRef ds:uri="ba3b07cf-6a42-4643-bad0-1bb022a0f53e"/>
    <ds:schemaRef ds:uri="http://schemas.microsoft.com/office/2006/documentManagement/types"/>
    <ds:schemaRef ds:uri="http://schemas.microsoft.com/office/infopath/2007/PartnerControls"/>
    <ds:schemaRef ds:uri="8e2494a4-7aef-4f5b-aea2-1e05d767c8a7"/>
    <ds:schemaRef ds:uri="http://purl.org/dc/elements/1.1/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5118</TotalTime>
  <Words>262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Helvetica Neue</vt:lpstr>
      <vt:lpstr>Times New Roman</vt:lpstr>
      <vt:lpstr>Wingdings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Topic: Professional Development Opportunities for your Career</vt:lpstr>
      <vt:lpstr>PowerPoint Presentation</vt:lpstr>
      <vt:lpstr>Topic: FM Deployments February 23, 2023  11:30am-1:00pm 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JANKOWSKI, MARILYN E CIV USAF AFMC HQAFMC/FM/FMRS</dc:creator>
  <cp:lastModifiedBy>HOLDING, DAWN R CIV USAF AFMC AFLCMC/WFF, AFSAC Financial Management Division</cp:lastModifiedBy>
  <cp:revision>175</cp:revision>
  <dcterms:created xsi:type="dcterms:W3CDTF">2021-05-27T11:52:08Z</dcterms:created>
  <dcterms:modified xsi:type="dcterms:W3CDTF">2023-02-23T16:11:57Z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0x0101003FEF90194C02964C9D972AA498F08D3E</vt:lpwstr>
  </property>
</Properties>
</file>