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7" r:id="rId5"/>
    <p:sldId id="288" r:id="rId6"/>
    <p:sldId id="291" r:id="rId7"/>
    <p:sldId id="281" r:id="rId8"/>
    <p:sldId id="292" r:id="rId9"/>
    <p:sldId id="300" r:id="rId10"/>
    <p:sldId id="293" r:id="rId11"/>
    <p:sldId id="287" r:id="rId12"/>
    <p:sldId id="298" r:id="rId13"/>
    <p:sldId id="280" r:id="rId14"/>
    <p:sldId id="295" r:id="rId15"/>
    <p:sldId id="297" r:id="rId16"/>
    <p:sldId id="299" r:id="rId17"/>
    <p:sldId id="30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00CC00"/>
    <a:srgbClr val="59A4D7"/>
    <a:srgbClr val="9AC3F6"/>
    <a:srgbClr val="EF782F"/>
    <a:srgbClr val="EE74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451EC-48BF-412F-BDE4-F63557D242DA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1BBD1-68F6-458A-8C55-66785A53A3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3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4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91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08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7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9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75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83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39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27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1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29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E9D8-57BE-40F6-B20C-0D6547179AB4}" type="datetimeFigureOut">
              <a:rPr lang="en-US" smtClean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4E7C-74C9-459B-8B93-6692295240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1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signupgenius.com/go/508094AA4AC29AB9-asmc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57351" y="1354013"/>
            <a:ext cx="12760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Want to be an ASMC Member?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523" y="2205795"/>
            <a:ext cx="1185552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Membership: $40 per year or $96 for 3 years</a:t>
            </a:r>
          </a:p>
          <a:p>
            <a:pPr algn="ctr"/>
            <a:endParaRPr lang="en-US" sz="100" dirty="0">
              <a:solidFill>
                <a:schemeClr val="bg1"/>
              </a:solidFill>
            </a:endParaRPr>
          </a:p>
          <a:p>
            <a:pPr algn="l" fontAlgn="base"/>
            <a:endParaRPr lang="en-US" sz="1100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 fontAlgn="base"/>
            <a:endParaRPr lang="en-US" sz="1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4A192-AAA7-A743-AA76-BE4238593010}"/>
              </a:ext>
            </a:extLst>
          </p:cNvPr>
          <p:cNvSpPr txBox="1"/>
          <p:nvPr/>
        </p:nvSpPr>
        <p:spPr>
          <a:xfrm>
            <a:off x="5123887" y="3113193"/>
            <a:ext cx="69157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Volunteer Opportunities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b="1" i="1" dirty="0">
                <a:solidFill>
                  <a:srgbClr val="FFFF00"/>
                </a:solidFill>
                <a:latin typeface="Calibri" panose="020F0502020204030204"/>
              </a:rPr>
              <a:t>Continuous Learning Events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Resume Builder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b="1" i="1" dirty="0">
                <a:solidFill>
                  <a:srgbClr val="FFFF00"/>
                </a:solidFill>
                <a:latin typeface="Calibri" panose="020F0502020204030204"/>
              </a:rPr>
              <a:t>New Friends!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59895-E7B1-9511-54B7-4A697B6F2A2A}"/>
              </a:ext>
            </a:extLst>
          </p:cNvPr>
          <p:cNvSpPr txBox="1"/>
          <p:nvPr/>
        </p:nvSpPr>
        <p:spPr>
          <a:xfrm>
            <a:off x="-943983" y="3113193"/>
            <a:ext cx="74684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Networking with FMs in Other Commands 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Leadership Experience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Professional Development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Events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DB881-9C43-A3D9-A5EF-8C514309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26"/>
            <a:ext cx="12174239" cy="1227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E931A-A063-E70A-5568-BDA65F5AC807}"/>
              </a:ext>
            </a:extLst>
          </p:cNvPr>
          <p:cNvSpPr txBox="1"/>
          <p:nvPr/>
        </p:nvSpPr>
        <p:spPr>
          <a:xfrm>
            <a:off x="596751" y="6031388"/>
            <a:ext cx="10916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To Join: </a:t>
            </a:r>
            <a:r>
              <a:rPr lang="en-US" sz="4000" b="1" dirty="0">
                <a:highlight>
                  <a:srgbClr val="00FFFF"/>
                </a:highlight>
                <a:latin typeface="Calibri" panose="020F0502020204030204"/>
              </a:rPr>
              <a:t>https://www.asmc-aviation.org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554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8722" y="5027369"/>
            <a:ext cx="121131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Volunteer: Stuffing Stockings for Deployed Soldiers w/Blue Star Families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 &amp; SIGNUP: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https://www.signupgenius.com/go/10c094fa8aa2aabf4c16-volunteers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2625" y="598738"/>
            <a:ext cx="705701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>
                <a:solidFill>
                  <a:schemeClr val="bg1"/>
                </a:solidFill>
                <a:effectLst/>
                <a:latin typeface="Lato" panose="020B0604020202020204" pitchFamily="34" charset="0"/>
              </a:rPr>
              <a:t>Stuffing Stockings for Deployed Soldiers!</a:t>
            </a: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November 19</a:t>
            </a:r>
            <a:r>
              <a:rPr lang="en-US" sz="4800" b="1" baseline="30000" dirty="0">
                <a:solidFill>
                  <a:srgbClr val="FFFF00"/>
                </a:solidFill>
              </a:rPr>
              <a:t>th</a:t>
            </a:r>
            <a:r>
              <a:rPr lang="en-US" sz="4800" b="1" dirty="0">
                <a:solidFill>
                  <a:srgbClr val="FFFF00"/>
                </a:solidFill>
              </a:rPr>
              <a:t> 10am-1pm</a:t>
            </a:r>
          </a:p>
          <a:p>
            <a:pPr algn="ctr"/>
            <a:r>
              <a:rPr lang="en-US" sz="28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 VFW Post 3809</a:t>
            </a:r>
          </a:p>
          <a:p>
            <a:pPr algn="ctr"/>
            <a:r>
              <a:rPr lang="de-DE" sz="28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4541 S Dixie Hwy, Franklin, OH 45005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346B81-5DE0-54C9-CE41-4414D536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9" y="1107356"/>
            <a:ext cx="4423456" cy="30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971" y="163285"/>
            <a:ext cx="11486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St. Vincent DePaul Homeless Shelter Holiday Decorating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D25AC-EC5E-1EA0-6C8D-7B6635F1F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8" y="2477833"/>
            <a:ext cx="3439628" cy="3383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D5C9C9-90B3-99B9-A80B-5D81CE42FC1A}"/>
              </a:ext>
            </a:extLst>
          </p:cNvPr>
          <p:cNvSpPr txBox="1"/>
          <p:nvPr/>
        </p:nvSpPr>
        <p:spPr>
          <a:xfrm>
            <a:off x="670560" y="6159916"/>
            <a:ext cx="1152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highlight>
                  <a:srgbClr val="FF00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https://www.signupgenius.com/go/10C094FA8AA2AABF4C16-stvincent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0B85F-FF7F-BFDF-C253-84F3EC71D211}"/>
              </a:ext>
            </a:extLst>
          </p:cNvPr>
          <p:cNvSpPr txBox="1"/>
          <p:nvPr/>
        </p:nvSpPr>
        <p:spPr>
          <a:xfrm>
            <a:off x="3595744" y="1984873"/>
            <a:ext cx="87919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 2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:00am-12pm</a:t>
            </a:r>
          </a:p>
          <a:p>
            <a:pPr algn="ctr">
              <a:defRPr/>
            </a:pPr>
            <a:r>
              <a:rPr lang="en-US" sz="32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Women and Families Shelter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124 W Apple St, Dayton, OH 45402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D42B4-67E6-07CD-EC4F-063A0750B54F}"/>
              </a:ext>
            </a:extLst>
          </p:cNvPr>
          <p:cNvSpPr txBox="1"/>
          <p:nvPr/>
        </p:nvSpPr>
        <p:spPr>
          <a:xfrm>
            <a:off x="3251500" y="4045422"/>
            <a:ext cx="92329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 2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1:00pm-4pm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Men's Shelter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1921 S Gettysburg Ave, Dayton, OH 45417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1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2971" y="163285"/>
            <a:ext cx="11486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Ohio Army National Guard Holiday Party Volunteers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5C9C9-90B3-99B9-A80B-5D81CE42FC1A}"/>
              </a:ext>
            </a:extLst>
          </p:cNvPr>
          <p:cNvSpPr txBox="1"/>
          <p:nvPr/>
        </p:nvSpPr>
        <p:spPr>
          <a:xfrm>
            <a:off x="670560" y="6171495"/>
            <a:ext cx="115214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highlight>
                  <a:srgbClr val="FF00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https://www.signupgenius.com/go/10C094FA8AA2AABF4C16-national</a:t>
            </a:r>
          </a:p>
          <a:p>
            <a:endParaRPr lang="en-US" sz="2800" b="1" dirty="0">
              <a:solidFill>
                <a:srgbClr val="FFFF00"/>
              </a:solidFill>
              <a:highlight>
                <a:srgbClr val="FF00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0B85F-FF7F-BFDF-C253-84F3EC71D211}"/>
              </a:ext>
            </a:extLst>
          </p:cNvPr>
          <p:cNvSpPr txBox="1"/>
          <p:nvPr/>
        </p:nvSpPr>
        <p:spPr>
          <a:xfrm>
            <a:off x="3552713" y="2146238"/>
            <a:ext cx="879192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 10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11:00am-2pm</a:t>
            </a:r>
          </a:p>
          <a:p>
            <a:pPr algn="ctr">
              <a:defRPr/>
            </a:pPr>
            <a:r>
              <a:rPr lang="en-US" sz="32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2555 County Line Rd</a:t>
            </a: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</a:rPr>
              <a:t>Beavercreek, OH 45430</a:t>
            </a:r>
            <a:endParaRPr lang="en-US" sz="3200" b="0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Help serve food &amp; pass out items to families for the party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w/Blue Star Families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54630F-D7EF-532A-E2E2-95F7B17BA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82" y="2222038"/>
            <a:ext cx="3360307" cy="36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485" y="378438"/>
            <a:ext cx="11839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Wreath Laying at the Dayton VA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5C9C9-90B3-99B9-A80B-5D81CE42FC1A}"/>
              </a:ext>
            </a:extLst>
          </p:cNvPr>
          <p:cNvSpPr txBox="1"/>
          <p:nvPr/>
        </p:nvSpPr>
        <p:spPr>
          <a:xfrm>
            <a:off x="670560" y="6159916"/>
            <a:ext cx="11521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highlight>
                  <a:srgbClr val="FF00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https://www.signupgenius.com/go/10c094fa8aa2aabf4c16-wreaths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0B85F-FF7F-BFDF-C253-84F3EC71D211}"/>
              </a:ext>
            </a:extLst>
          </p:cNvPr>
          <p:cNvSpPr txBox="1"/>
          <p:nvPr/>
        </p:nvSpPr>
        <p:spPr>
          <a:xfrm>
            <a:off x="3796889" y="1450935"/>
            <a:ext cx="8218625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 17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11:30am-3pm</a:t>
            </a:r>
          </a:p>
          <a:p>
            <a:pPr algn="ctr">
              <a:defRPr/>
            </a:pPr>
            <a:r>
              <a:rPr lang="en-US" sz="32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4400 W Third St.</a:t>
            </a: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</a:rPr>
              <a:t>Dayton, OH 45417</a:t>
            </a:r>
            <a:endParaRPr lang="en-US" sz="3200" b="0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Lay wreaths at the Dayton National Cemetery at the VA.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/>
              </a:rPr>
              <a:t>w/Blue Star Families &amp; Wreaths Across America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D362D-5348-C17F-8488-012FB07FE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58" y="2256191"/>
            <a:ext cx="3686391" cy="27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149" y="4882320"/>
            <a:ext cx="118555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" dirty="0">
              <a:solidFill>
                <a:schemeClr val="bg1"/>
              </a:solidFill>
            </a:endParaRPr>
          </a:p>
          <a:p>
            <a:pPr algn="l" fontAlgn="base"/>
            <a:endParaRPr lang="en-US" sz="1100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 fontAlgn="base"/>
            <a:endParaRPr lang="en-US" sz="1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DB881-9C43-A3D9-A5EF-8C514309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26"/>
            <a:ext cx="12174239" cy="1227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80750-6F2F-8E30-F1C9-F1871A3BB8F8}"/>
              </a:ext>
            </a:extLst>
          </p:cNvPr>
          <p:cNvSpPr txBox="1"/>
          <p:nvPr/>
        </p:nvSpPr>
        <p:spPr>
          <a:xfrm>
            <a:off x="585956" y="1385548"/>
            <a:ext cx="1118694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Thank You for going above and beyond with your ASMC Dedication!</a:t>
            </a:r>
          </a:p>
          <a:p>
            <a:pPr algn="ctr"/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C6B08-A188-9CF7-89BD-F2012961A762}"/>
              </a:ext>
            </a:extLst>
          </p:cNvPr>
          <p:cNvSpPr txBox="1"/>
          <p:nvPr/>
        </p:nvSpPr>
        <p:spPr>
          <a:xfrm>
            <a:off x="802734" y="2955051"/>
            <a:ext cx="500084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Jonathan Paden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Amie Satterfield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JoAnne Hutchinson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Tammy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Pendergast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Jennifer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Caplinger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Heather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Brodess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Colleen Robinson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10BD2-6DFF-AF74-BDAB-730B2C4A3AC4}"/>
              </a:ext>
            </a:extLst>
          </p:cNvPr>
          <p:cNvSpPr txBox="1"/>
          <p:nvPr/>
        </p:nvSpPr>
        <p:spPr>
          <a:xfrm>
            <a:off x="5912728" y="2955051"/>
            <a:ext cx="500084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Lucas Compton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Debra Walter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Darryl McFadden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Tracey Hearns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Shelley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Chelman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Anna Baller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Sarah Gwaltney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3182" y="3166891"/>
            <a:ext cx="7718438" cy="2066920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sz="53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“Budget Environment:</a:t>
            </a:r>
            <a:b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View from the SAF/FMB”</a:t>
            </a:r>
            <a:br>
              <a:rPr lang="en-US" sz="67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n-US" sz="67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en-US" sz="4900" b="1" i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sz="49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B0C3CB-D075-4FCE-ADAD-9AD0E56697A0}"/>
              </a:ext>
            </a:extLst>
          </p:cNvPr>
          <p:cNvSpPr txBox="1"/>
          <p:nvPr/>
        </p:nvSpPr>
        <p:spPr>
          <a:xfrm>
            <a:off x="902482" y="211187"/>
            <a:ext cx="11382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Today’s Virtual ASMC Luncheon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F8E21F-E222-BB2F-CFB2-21BBF7116DE7}"/>
              </a:ext>
            </a:extLst>
          </p:cNvPr>
          <p:cNvSpPr txBox="1"/>
          <p:nvPr/>
        </p:nvSpPr>
        <p:spPr>
          <a:xfrm>
            <a:off x="4113182" y="3692756"/>
            <a:ext cx="79072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prstClr val="white"/>
                </a:solidFill>
                <a:latin typeface="Times New Roman" panose="02020603050405020304" pitchFamily="18" charset="0"/>
              </a:rPr>
              <a:t>Brigadier General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 dirty="0">
                <a:solidFill>
                  <a:prstClr val="white"/>
                </a:solidFill>
                <a:latin typeface="Times New Roman" panose="02020603050405020304" pitchFamily="18" charset="0"/>
              </a:rPr>
              <a:t>Frank Verdugo</a:t>
            </a:r>
            <a:b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Comptroller, HQ AFMC/FM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C3B6D-623D-4D7B-CFD0-52BECF18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17" y="1438318"/>
            <a:ext cx="3483855" cy="48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25206" y="1780010"/>
            <a:ext cx="127602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Membership Dues are </a:t>
            </a:r>
          </a:p>
          <a:p>
            <a:pPr algn="ctr"/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GOING UP January 1</a:t>
            </a:r>
            <a:r>
              <a:rPr lang="en-US" sz="5400" b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st</a:t>
            </a:r>
            <a:r>
              <a:rPr lang="en-US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!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Renew or become a member by December 31</a:t>
            </a:r>
            <a:r>
              <a:rPr lang="en-US" sz="5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st! 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149" y="4882320"/>
            <a:ext cx="118555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" dirty="0">
              <a:solidFill>
                <a:schemeClr val="bg1"/>
              </a:solidFill>
            </a:endParaRPr>
          </a:p>
          <a:p>
            <a:pPr algn="l" fontAlgn="base"/>
            <a:endParaRPr lang="en-US" sz="1100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 fontAlgn="base"/>
            <a:endParaRPr lang="en-US" sz="1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DB881-9C43-A3D9-A5EF-8C514309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26"/>
            <a:ext cx="12174239" cy="12274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7E931A-A063-E70A-5568-BDA65F5AC807}"/>
              </a:ext>
            </a:extLst>
          </p:cNvPr>
          <p:cNvSpPr txBox="1"/>
          <p:nvPr/>
        </p:nvSpPr>
        <p:spPr>
          <a:xfrm>
            <a:off x="596751" y="6031388"/>
            <a:ext cx="10916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To Join: </a:t>
            </a:r>
            <a:r>
              <a:rPr lang="en-US" sz="4000" b="1" dirty="0">
                <a:highlight>
                  <a:srgbClr val="00FFFF"/>
                </a:highlight>
                <a:latin typeface="Calibri" panose="020F0502020204030204"/>
              </a:rPr>
              <a:t>https://www.asmc-aviation.org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8182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026" y="4863270"/>
            <a:ext cx="118555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" dirty="0">
              <a:solidFill>
                <a:schemeClr val="bg1"/>
              </a:solidFill>
            </a:endParaRPr>
          </a:p>
          <a:p>
            <a:pPr algn="l" fontAlgn="base"/>
            <a:endParaRPr lang="en-US" sz="1100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 fontAlgn="base"/>
            <a:endParaRPr lang="en-US" sz="1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DB881-9C43-A3D9-A5EF-8C514309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26"/>
            <a:ext cx="12174239" cy="1227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80750-6F2F-8E30-F1C9-F1871A3BB8F8}"/>
              </a:ext>
            </a:extLst>
          </p:cNvPr>
          <p:cNvSpPr txBox="1"/>
          <p:nvPr/>
        </p:nvSpPr>
        <p:spPr>
          <a:xfrm>
            <a:off x="333375" y="1470413"/>
            <a:ext cx="115633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WELCOME NEW ASMC MEMBERS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Morgan Bruno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Patrick Dockery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Sarah Gwaltney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Lindsay Holcombe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Matt Stinson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Rebecca Wilkins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Mark Anthony Young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Renee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Youngmeyer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3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FC5FE0-AEE6-7863-1906-13B590C0B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249" y="3532323"/>
            <a:ext cx="4430751" cy="3325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95FAA8-4420-4B85-E73A-F3CEFD0D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09" y="-1"/>
            <a:ext cx="5462491" cy="4098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4EE375-3299-9FD1-9D26-9BD6E8D9E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7346" y="1"/>
            <a:ext cx="4431934" cy="3399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655AE5-A729-CB75-F58C-0A5D08B49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93111"/>
            <a:ext cx="4344588" cy="3523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81A449-97E9-2484-BC48-10038493F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462" y="3796429"/>
            <a:ext cx="4157552" cy="3119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296E1-DCF8-2E34-3864-539EEE5D1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326" y="1968296"/>
            <a:ext cx="2728332" cy="18140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451A22-E45D-26AE-ADC3-D32C846EE1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939" y="-9871"/>
            <a:ext cx="2636219" cy="19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7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98A0A6-669E-A77E-8577-E803FC1A29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39"/>
          <a:stretch/>
        </p:blipFill>
        <p:spPr>
          <a:xfrm>
            <a:off x="8328100" y="1"/>
            <a:ext cx="3872661" cy="30126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78E09F-9F3E-3538-A63D-39E086583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5" b="5308"/>
          <a:stretch/>
        </p:blipFill>
        <p:spPr>
          <a:xfrm>
            <a:off x="-78059" y="-41868"/>
            <a:ext cx="5456044" cy="3864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8B44D-D532-EE74-8DA2-1A5D582AD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04" b="8718"/>
          <a:stretch/>
        </p:blipFill>
        <p:spPr>
          <a:xfrm>
            <a:off x="8853" y="3822967"/>
            <a:ext cx="6078295" cy="3029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1726C-6EC5-CE02-0D07-C8C0B7961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655" y="5479"/>
            <a:ext cx="3872660" cy="2906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A7AADE-10C5-9BF1-A92D-546672EE90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750"/>
          <a:stretch/>
        </p:blipFill>
        <p:spPr>
          <a:xfrm>
            <a:off x="6087148" y="2911484"/>
            <a:ext cx="6104761" cy="3971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296E1-DCF8-2E34-3864-539EEE5D1D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8788" y="2441900"/>
            <a:ext cx="2262986" cy="15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149" y="4882320"/>
            <a:ext cx="118555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" dirty="0">
              <a:solidFill>
                <a:schemeClr val="bg1"/>
              </a:solidFill>
            </a:endParaRPr>
          </a:p>
          <a:p>
            <a:pPr algn="l" fontAlgn="base"/>
            <a:endParaRPr lang="en-US" sz="1100" b="0" i="0" dirty="0">
              <a:solidFill>
                <a:schemeClr val="bg1"/>
              </a:solidFill>
              <a:effectLst/>
              <a:latin typeface="Helvetica Neue"/>
            </a:endParaRPr>
          </a:p>
          <a:p>
            <a:pPr algn="l" fontAlgn="base"/>
            <a:endParaRPr lang="en-US" sz="1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DB881-9C43-A3D9-A5EF-8C5143092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26"/>
            <a:ext cx="12174239" cy="12274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80750-6F2F-8E30-F1C9-F1871A3BB8F8}"/>
              </a:ext>
            </a:extLst>
          </p:cNvPr>
          <p:cNvSpPr txBox="1"/>
          <p:nvPr/>
        </p:nvSpPr>
        <p:spPr>
          <a:xfrm>
            <a:off x="502528" y="1346167"/>
            <a:ext cx="1118694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Thank You FM Leaders </a:t>
            </a:r>
          </a:p>
          <a:p>
            <a:pPr algn="ctr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for Attending Kings Table! </a:t>
            </a:r>
          </a:p>
          <a:p>
            <a:pPr algn="ctr"/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C6B08-A188-9CF7-89BD-F2012961A762}"/>
              </a:ext>
            </a:extLst>
          </p:cNvPr>
          <p:cNvSpPr txBox="1"/>
          <p:nvPr/>
        </p:nvSpPr>
        <p:spPr>
          <a:xfrm>
            <a:off x="950203" y="2784320"/>
            <a:ext cx="514579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Ms. Kim Keck, SES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Col. Stephen Gray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Deanna Golem-Imlay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Jeremy Mitchell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Keith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Reithman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Bob Lyons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Jodi Pierri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Emily Schreiber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C0602-303A-6209-3F9D-FD639A2A95BA}"/>
              </a:ext>
            </a:extLst>
          </p:cNvPr>
          <p:cNvSpPr txBox="1"/>
          <p:nvPr/>
        </p:nvSpPr>
        <p:spPr>
          <a:xfrm>
            <a:off x="6688623" y="2707401"/>
            <a:ext cx="500084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Ariel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Quesinberry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Wendy Duncan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Richard Scott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Chris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Bozue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Teresa Baker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Trent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Harpest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ea typeface="+mn-ea"/>
                <a:cs typeface="Calibri" panose="020F0502020204030204" pitchFamily="34" charset="0"/>
              </a:rPr>
              <a:t>Beth Hodson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alibri" panose="020F0502020204030204" pitchFamily="34" charset="0"/>
              </a:rPr>
              <a:t>Debra Walter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6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26"/>
    </mc:Choice>
    <mc:Fallback xmlns="">
      <p:transition spd="slow" advTm="1122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41515" y="53232"/>
            <a:ext cx="11800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Crayons To Classrooms: Nov 4th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AB2FAF-C3FE-14DA-76E5-068DA9974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27"/>
          <a:stretch/>
        </p:blipFill>
        <p:spPr>
          <a:xfrm>
            <a:off x="102466" y="1109871"/>
            <a:ext cx="5147794" cy="3503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F37676-39D6-D676-D31E-520FDD47A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87" t="21879" r="687" b="5311"/>
          <a:stretch/>
        </p:blipFill>
        <p:spPr>
          <a:xfrm>
            <a:off x="492634" y="4188480"/>
            <a:ext cx="4757626" cy="2599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52AD6E-A802-31C7-5023-F0285061F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260" y="1001977"/>
            <a:ext cx="4380821" cy="3287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0B234-0400-4E21-03CB-7EAFCE99BC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114" y="2781605"/>
            <a:ext cx="3058886" cy="4076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AE796-5F92-1DF3-F355-9B6171A6E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315" b="15051"/>
          <a:stretch/>
        </p:blipFill>
        <p:spPr>
          <a:xfrm>
            <a:off x="5250260" y="3866223"/>
            <a:ext cx="3882854" cy="2952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F2A819-CA6D-570A-A0F2-6207CCB4A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7741" y="943103"/>
            <a:ext cx="2147598" cy="17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760" y="259068"/>
            <a:ext cx="11978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ASMC IN-PERSON Holiday Party!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11760" y="5568835"/>
            <a:ext cx="1241552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INFO &amp; SIGNUP: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https://www.signupgenius.com/go/508094AA4AC29AB9-asmc1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 to Help? Contact Tammy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Pendergast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AFRL/RQF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61" y="1091353"/>
            <a:ext cx="8521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December 1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11-1pm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Presidential Banquet Center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4572 Presidential Way Dayton, OH 45429</a:t>
            </a:r>
          </a:p>
        </p:txBody>
      </p:sp>
      <p:pic>
        <p:nvPicPr>
          <p:cNvPr id="1026" name="E55E0F6F-40CB-46FE-B806-B941AB534B48">
            <a:extLst>
              <a:ext uri="{FF2B5EF4-FFF2-40B4-BE49-F238E27FC236}">
                <a16:creationId xmlns:a16="http://schemas.microsoft.com/office/drawing/2014/main" id="{8D471DB7-011A-CD06-46F5-4A47D4336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97" y="2922954"/>
            <a:ext cx="4976812" cy="255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7ACE3B-E76D-FC37-8CF2-BCB3C519C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769" y="2904160"/>
            <a:ext cx="3057143" cy="2394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F38923-3E6A-2E30-62AE-09E715AA0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34" y="2934383"/>
            <a:ext cx="3241104" cy="24453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DF8DD9-08A9-F37D-6176-950CCE39F760}"/>
              </a:ext>
            </a:extLst>
          </p:cNvPr>
          <p:cNvSpPr/>
          <p:nvPr/>
        </p:nvSpPr>
        <p:spPr>
          <a:xfrm>
            <a:off x="8834769" y="1271102"/>
            <a:ext cx="2898140" cy="144655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$500 in Prizes!</a:t>
            </a:r>
          </a:p>
        </p:txBody>
      </p:sp>
    </p:spTree>
    <p:extLst>
      <p:ext uri="{BB962C8B-B14F-4D97-AF65-F5344CB8AC3E}">
        <p14:creationId xmlns:p14="http://schemas.microsoft.com/office/powerpoint/2010/main" val="28123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6449" y="405458"/>
            <a:ext cx="11735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chemeClr val="bg1"/>
                </a:solidFill>
                <a:latin typeface="Bookman Old Style" panose="02050604050505020204" pitchFamily="18" charset="0"/>
              </a:rPr>
              <a:t>ASMC Volunteer Opportunity!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1578" y="5436879"/>
            <a:ext cx="12113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Sign up to Volunteer at: </a:t>
            </a:r>
          </a:p>
          <a:p>
            <a:pPr algn="ctr"/>
            <a:r>
              <a:rPr lang="en-US" sz="2800" b="1" dirty="0">
                <a:solidFill>
                  <a:srgbClr val="FFFF00"/>
                </a:solidFill>
                <a:effectLst/>
                <a:highlight>
                  <a:srgbClr val="FF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https://www.signupgenius.com/go/508094aa4ac29ab9-asmc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07269" y="1667879"/>
            <a:ext cx="981646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November 18</a:t>
            </a:r>
            <a:r>
              <a:rPr lang="en-US" sz="5400" b="1" baseline="30000" dirty="0">
                <a:solidFill>
                  <a:srgbClr val="FFFF00"/>
                </a:solidFill>
              </a:rPr>
              <a:t>th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8:45am-11am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1750 Woodman Dr.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Dayton, OH 45420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E16C-D5DC-88DD-DF1D-8CDA682B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49" y="1649768"/>
            <a:ext cx="3323035" cy="30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8"/>
    </mc:Choice>
    <mc:Fallback xmlns="">
      <p:transition spd="slow" advTm="1088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F90194C02964C9D972AA498F08D3E" ma:contentTypeVersion="13" ma:contentTypeDescription="Create a new document." ma:contentTypeScope="" ma:versionID="d651677bb15ac66c03d54266f33397d6">
  <xsd:schema xmlns:xsd="http://www.w3.org/2001/XMLSchema" xmlns:xs="http://www.w3.org/2001/XMLSchema" xmlns:p="http://schemas.microsoft.com/office/2006/metadata/properties" xmlns:ns1="http://schemas.microsoft.com/sharepoint/v3" xmlns:ns3="8e2494a4-7aef-4f5b-aea2-1e05d767c8a7" xmlns:ns4="ba3b07cf-6a42-4643-bad0-1bb022a0f53e" targetNamespace="http://schemas.microsoft.com/office/2006/metadata/properties" ma:root="true" ma:fieldsID="3639052944184a68e3b4cba2a2664b55" ns1:_="" ns3:_="" ns4:_="">
    <xsd:import namespace="http://schemas.microsoft.com/sharepoint/v3"/>
    <xsd:import namespace="8e2494a4-7aef-4f5b-aea2-1e05d767c8a7"/>
    <xsd:import namespace="ba3b07cf-6a42-4643-bad0-1bb022a0f53e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494a4-7aef-4f5b-aea2-1e05d767c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3b07cf-6a42-4643-bad0-1bb022a0f5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A570E7-A4BA-4947-996C-92A366B05975}">
  <ds:schemaRefs>
    <ds:schemaRef ds:uri="http://schemas.openxmlformats.org/package/2006/metadata/core-properties"/>
    <ds:schemaRef ds:uri="ba3b07cf-6a42-4643-bad0-1bb022a0f53e"/>
    <ds:schemaRef ds:uri="http://schemas.microsoft.com/office/2006/documentManagement/types"/>
    <ds:schemaRef ds:uri="http://schemas.microsoft.com/office/infopath/2007/PartnerControls"/>
    <ds:schemaRef ds:uri="8e2494a4-7aef-4f5b-aea2-1e05d767c8a7"/>
    <ds:schemaRef ds:uri="http://purl.org/dc/elements/1.1/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621F58-DA2F-456F-8578-94B7BF8744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952934-FB93-4411-B890-B8E5592479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e2494a4-7aef-4f5b-aea2-1e05d767c8a7"/>
    <ds:schemaRef ds:uri="ba3b07cf-6a42-4643-bad0-1bb022a0f5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4034</TotalTime>
  <Words>499</Words>
  <Application>Microsoft Office PowerPoint</Application>
  <PresentationFormat>Widescreen</PresentationFormat>
  <Paragraphs>110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Bookman Old Style</vt:lpstr>
      <vt:lpstr>Calibri</vt:lpstr>
      <vt:lpstr>Calibri Light</vt:lpstr>
      <vt:lpstr>Helvetica</vt:lpstr>
      <vt:lpstr>Helvetica Neue</vt:lpstr>
      <vt:lpstr>Lato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“Budget Environment: View from the SAF/FMB”   </vt:lpstr>
    </vt:vector>
  </TitlesOfParts>
  <Company>U.S.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JANKOWSKI, MARILYN E CIV USAF AFMC HQAFMC/FM/FMRS</dc:creator>
  <cp:lastModifiedBy>DAWN</cp:lastModifiedBy>
  <cp:revision>159</cp:revision>
  <dcterms:created xsi:type="dcterms:W3CDTF">2021-05-27T11:52:08Z</dcterms:created>
  <dcterms:modified xsi:type="dcterms:W3CDTF">2022-11-17T15:45:51Z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0x0101003FEF90194C02964C9D972AA498F08D3E</vt:lpwstr>
  </property>
</Properties>
</file>