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3" r:id="rId5"/>
    <p:sldId id="277" r:id="rId6"/>
    <p:sldId id="261" r:id="rId7"/>
    <p:sldId id="276" r:id="rId8"/>
    <p:sldId id="282" r:id="rId9"/>
    <p:sldId id="281" r:id="rId10"/>
    <p:sldId id="279" r:id="rId11"/>
    <p:sldId id="280" r:id="rId12"/>
    <p:sldId id="28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59A4D7"/>
    <a:srgbClr val="3333CC"/>
    <a:srgbClr val="9AC3F6"/>
    <a:srgbClr val="EF782F"/>
    <a:srgbClr val="EE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451EC-48BF-412F-BDE4-F63557D242DA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BBD1-68F6-458A-8C55-66785A53A3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3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4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0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7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9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5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9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1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E9D8-57BE-40F6-B20C-0D6547179AB4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69" y="1978972"/>
            <a:ext cx="121570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alibri" panose="020F0502020204030204" pitchFamily="34" charset="0"/>
              </a:rPr>
              <a:t>Welcome to the September ASMC 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alibri" panose="020F0502020204030204" pitchFamily="34" charset="0"/>
              </a:rPr>
              <a:t>Aviation Chapter Meeting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59895-E7B1-9511-54B7-4A697B6F2A2A}"/>
              </a:ext>
            </a:extLst>
          </p:cNvPr>
          <p:cNvSpPr txBox="1"/>
          <p:nvPr/>
        </p:nvSpPr>
        <p:spPr>
          <a:xfrm>
            <a:off x="-1018307" y="3926560"/>
            <a:ext cx="129701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more about the </a:t>
            </a:r>
          </a:p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ASMC Aviation Chapter at  </a:t>
            </a:r>
          </a:p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https://www.asmc-aviation.org/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4342B2-0ABF-EC58-D28B-9F54A8E9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57031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spd="slow" advTm="112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2973" y="2116946"/>
            <a:ext cx="5426054" cy="3657739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73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b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b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TOPIC -</a:t>
            </a:r>
            <a:b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Demystifying Cost: AFRL FM Training Concept Review</a:t>
            </a:r>
            <a:br>
              <a:rPr lang="en-US" sz="49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sz="49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0C3CB-D075-4FCE-ADAD-9AD0E56697A0}"/>
              </a:ext>
            </a:extLst>
          </p:cNvPr>
          <p:cNvSpPr txBox="1"/>
          <p:nvPr/>
        </p:nvSpPr>
        <p:spPr>
          <a:xfrm>
            <a:off x="902482" y="211187"/>
            <a:ext cx="11382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Today’s Virtual ASMC Luncheon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8A159-0284-B5F0-5707-0F46B1E40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0" r="10533"/>
          <a:stretch/>
        </p:blipFill>
        <p:spPr>
          <a:xfrm>
            <a:off x="494542" y="1421610"/>
            <a:ext cx="2743100" cy="3527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F8E21F-E222-BB2F-CFB2-21BBF7116DE7}"/>
              </a:ext>
            </a:extLst>
          </p:cNvPr>
          <p:cNvSpPr txBox="1"/>
          <p:nvPr/>
        </p:nvSpPr>
        <p:spPr>
          <a:xfrm>
            <a:off x="255355" y="5012829"/>
            <a:ext cx="526945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Mr. Jack Snyder</a:t>
            </a:r>
            <a:b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Operations Research Analyst</a:t>
            </a:r>
          </a:p>
          <a:p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+mj-cs"/>
              </a:rPr>
              <a:t>AFRL/RQFC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1FA713-D6C3-277A-7702-E888079D2B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8" r="12604"/>
          <a:stretch/>
        </p:blipFill>
        <p:spPr>
          <a:xfrm>
            <a:off x="9099690" y="1485428"/>
            <a:ext cx="2742856" cy="36577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264BA8-6B4A-2AC8-B375-B74E7BD3EAB4}"/>
              </a:ext>
            </a:extLst>
          </p:cNvPr>
          <p:cNvSpPr txBox="1"/>
          <p:nvPr/>
        </p:nvSpPr>
        <p:spPr>
          <a:xfrm>
            <a:off x="7392743" y="5012828"/>
            <a:ext cx="459629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Mr. Zac Newman </a:t>
            </a:r>
            <a:b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AFRL HQ Division Chief </a:t>
            </a:r>
          </a:p>
          <a:p>
            <a:pPr algn="r"/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+mj-cs"/>
              </a:rPr>
              <a:t>AFRL/FZC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54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1"/>
    </mc:Choice>
    <mc:Fallback xmlns="">
      <p:transition spd="slow" advTm="1117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7351" y="1354013"/>
            <a:ext cx="12760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alibri" panose="020F0502020204030204" pitchFamily="34" charset="0"/>
              </a:rPr>
              <a:t>Want to be an ASMC Member?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523" y="2205795"/>
            <a:ext cx="118555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Membership: $40 per year or $96 for 3 years</a:t>
            </a:r>
          </a:p>
          <a:p>
            <a:pPr algn="ctr"/>
            <a:endParaRPr lang="en-US" sz="100" dirty="0">
              <a:solidFill>
                <a:schemeClr val="bg1"/>
              </a:solidFill>
            </a:endParaRPr>
          </a:p>
          <a:p>
            <a:pPr algn="l" fontAlgn="base"/>
            <a:endParaRPr lang="en-US" sz="11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pPr algn="l" fontAlgn="base"/>
            <a:endParaRPr lang="en-US" sz="1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4A192-AAA7-A743-AA76-BE4238593010}"/>
              </a:ext>
            </a:extLst>
          </p:cNvPr>
          <p:cNvSpPr txBox="1"/>
          <p:nvPr/>
        </p:nvSpPr>
        <p:spPr>
          <a:xfrm>
            <a:off x="5123887" y="3113193"/>
            <a:ext cx="69157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 Opportunities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600" b="1" i="1" dirty="0">
                <a:solidFill>
                  <a:srgbClr val="FFFF00"/>
                </a:solidFill>
                <a:latin typeface="Calibri" panose="020F0502020204030204"/>
              </a:rPr>
              <a:t>Continuous Learning Points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Resume Builder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600" b="1" i="1" dirty="0">
                <a:solidFill>
                  <a:srgbClr val="FFFF00"/>
                </a:solidFill>
                <a:latin typeface="Calibri" panose="020F0502020204030204"/>
              </a:rPr>
              <a:t>New Friends!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59895-E7B1-9511-54B7-4A697B6F2A2A}"/>
              </a:ext>
            </a:extLst>
          </p:cNvPr>
          <p:cNvSpPr txBox="1"/>
          <p:nvPr/>
        </p:nvSpPr>
        <p:spPr>
          <a:xfrm>
            <a:off x="-943983" y="3113193"/>
            <a:ext cx="74684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Networking with FMs in Other Commands 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Experience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Development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Events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DB881-9C43-A3D9-A5EF-8C514309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26"/>
            <a:ext cx="12174239" cy="12274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E931A-A063-E70A-5568-BDA65F5AC807}"/>
              </a:ext>
            </a:extLst>
          </p:cNvPr>
          <p:cNvSpPr txBox="1"/>
          <p:nvPr/>
        </p:nvSpPr>
        <p:spPr>
          <a:xfrm>
            <a:off x="596751" y="6031388"/>
            <a:ext cx="109163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To Join: </a:t>
            </a:r>
            <a:r>
              <a:rPr lang="en-US" sz="4000" b="1" dirty="0">
                <a:highlight>
                  <a:srgbClr val="00FFFF"/>
                </a:highlight>
                <a:latin typeface="Calibri" panose="020F0502020204030204"/>
              </a:rPr>
              <a:t>https://www.asmc-aviation.org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54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spd="slow" advTm="112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262" y="829162"/>
            <a:ext cx="11588451" cy="34755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endParaRPr lang="en-US" sz="14400" b="1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7600" b="1" i="1" dirty="0">
                <a:solidFill>
                  <a:srgbClr val="FFFF00"/>
                </a:solidFill>
              </a:rPr>
              <a:t>We need excited and motivated individuals who want to help us take ASMC to the next level! </a:t>
            </a:r>
          </a:p>
          <a:p>
            <a:pPr>
              <a:lnSpc>
                <a:spcPct val="100000"/>
              </a:lnSpc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1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Positions:  </a:t>
            </a:r>
          </a:p>
          <a:p>
            <a:pPr>
              <a:lnSpc>
                <a:spcPct val="100000"/>
              </a:lnSpc>
            </a:pPr>
            <a:r>
              <a:rPr 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Co-Treasurer </a:t>
            </a:r>
          </a:p>
          <a:p>
            <a:pPr>
              <a:lnSpc>
                <a:spcPct val="100000"/>
              </a:lnSpc>
            </a:pPr>
            <a:r>
              <a:rPr 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Activities </a:t>
            </a:r>
          </a:p>
          <a:p>
            <a:pPr>
              <a:lnSpc>
                <a:spcPct val="100000"/>
              </a:lnSpc>
            </a:pPr>
            <a:r>
              <a:rPr 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&amp; Means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" dirty="0">
              <a:solidFill>
                <a:schemeClr val="bg1"/>
              </a:solidFill>
            </a:endParaRPr>
          </a:p>
          <a:p>
            <a:r>
              <a:rPr lang="en-US" sz="12000" b="1" dirty="0">
                <a:solidFill>
                  <a:srgbClr val="FFFF00"/>
                </a:solidFill>
              </a:rPr>
              <a:t>Resume Builder * Volunteer Hours for Award Write Ups * Networking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977" y="268599"/>
            <a:ext cx="11744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alibri" panose="020F0502020204030204" pitchFamily="34" charset="0"/>
              </a:rPr>
              <a:t>Leadership Opportunities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027" y="6098601"/>
            <a:ext cx="1039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Contact your President – Dawn </a:t>
            </a:r>
            <a:r>
              <a:rPr lang="en-US" sz="2800" i="1" dirty="0" err="1">
                <a:solidFill>
                  <a:schemeClr val="bg1"/>
                </a:solidFill>
              </a:rPr>
              <a:t>Holding,</a:t>
            </a:r>
            <a:r>
              <a:rPr lang="en-US" sz="2800" i="1" dirty="0">
                <a:solidFill>
                  <a:schemeClr val="bg1"/>
                </a:solidFill>
              </a:rPr>
              <a:t> AFLCMC/WFFI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DD55F-56FF-D13C-976B-28158050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36" y="2594643"/>
            <a:ext cx="2607722" cy="2607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3D47F-41EA-935C-2576-DA44218D5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844" y="2594643"/>
            <a:ext cx="2606265" cy="26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9"/>
    </mc:Choice>
    <mc:Fallback xmlns="">
      <p:transition spd="slow" advTm="119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779" y="226799"/>
            <a:ext cx="1133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Resources Needed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677" y="1744835"/>
            <a:ext cx="11546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Volunteers for Christmas Party 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Luncheon Speakers &amp; Topics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Contact: Tammy </a:t>
            </a:r>
            <a:r>
              <a:rPr lang="en-US" sz="3200" dirty="0" err="1">
                <a:solidFill>
                  <a:schemeClr val="bg1"/>
                </a:solidFill>
              </a:rPr>
              <a:t>Pendergast</a:t>
            </a:r>
            <a:r>
              <a:rPr lang="en-US" sz="3200" dirty="0">
                <a:solidFill>
                  <a:schemeClr val="bg1"/>
                </a:solidFill>
              </a:rPr>
              <a:t>, AFRL/RQF</a:t>
            </a:r>
            <a:endParaRPr lang="en-US" sz="3200" u="sng" dirty="0">
              <a:solidFill>
                <a:schemeClr val="bg1"/>
              </a:solidFill>
            </a:endParaRPr>
          </a:p>
          <a:p>
            <a:pPr algn="ctr"/>
            <a:endParaRPr lang="en-US" sz="3200" u="sng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135" y="4136851"/>
            <a:ext cx="1099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Community Volunteer Opportunities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Contact:  Dawn </a:t>
            </a:r>
            <a:r>
              <a:rPr lang="en-US" sz="3200" dirty="0" err="1">
                <a:solidFill>
                  <a:schemeClr val="bg1"/>
                </a:solidFill>
              </a:rPr>
              <a:t>Holding,</a:t>
            </a:r>
            <a:r>
              <a:rPr lang="en-US" sz="3200" dirty="0">
                <a:solidFill>
                  <a:schemeClr val="bg1"/>
                </a:solidFill>
              </a:rPr>
              <a:t> AFLCMC/WFFI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8F9F7-B4FC-D212-1F96-A5A0086C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99547"/>
            <a:ext cx="1518036" cy="1518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4C715-A315-09CF-7DD7-F3EC9A5C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29" y="99547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8"/>
    </mc:Choice>
    <mc:Fallback xmlns="">
      <p:transition spd="slow" advTm="1088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449" y="170980"/>
            <a:ext cx="1133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Upcoming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1" y="1430238"/>
            <a:ext cx="12039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FFFF00"/>
                </a:solidFill>
              </a:rPr>
              <a:t>October TBD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highlight>
                  <a:srgbClr val="FF0000"/>
                </a:highlight>
              </a:rPr>
              <a:t>Networking Event at </a:t>
            </a:r>
            <a:r>
              <a:rPr lang="en-US" sz="4400" b="1" dirty="0" err="1">
                <a:solidFill>
                  <a:schemeClr val="bg1"/>
                </a:solidFill>
                <a:highlight>
                  <a:srgbClr val="FF0000"/>
                </a:highlight>
              </a:rPr>
              <a:t>Packy’s</a:t>
            </a:r>
            <a:endParaRPr lang="en-US" sz="4400" b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4400" b="1" u="sng" dirty="0">
                <a:solidFill>
                  <a:srgbClr val="FFFF00"/>
                </a:solidFill>
              </a:rPr>
              <a:t>November 4</a:t>
            </a:r>
            <a:r>
              <a:rPr lang="en-US" sz="4400" b="1" u="sng" baseline="30000" dirty="0">
                <a:solidFill>
                  <a:srgbClr val="FFFF00"/>
                </a:solidFill>
              </a:rPr>
              <a:t>th</a:t>
            </a:r>
            <a:r>
              <a:rPr lang="en-US" sz="4400" b="1" u="sng" dirty="0">
                <a:solidFill>
                  <a:srgbClr val="FFFF00"/>
                </a:solidFill>
              </a:rPr>
              <a:t>  (12:45p-3p) &amp; 18</a:t>
            </a:r>
            <a:r>
              <a:rPr lang="en-US" sz="4400" b="1" u="sng" baseline="30000" dirty="0">
                <a:solidFill>
                  <a:srgbClr val="FFFF00"/>
                </a:solidFill>
              </a:rPr>
              <a:t>th</a:t>
            </a:r>
            <a:r>
              <a:rPr lang="en-US" sz="4400" b="1" u="sng" dirty="0">
                <a:solidFill>
                  <a:srgbClr val="FFFF00"/>
                </a:solidFill>
              </a:rPr>
              <a:t> (8:45a-11a)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Crayons to Classroom Volunteering Opportunities</a:t>
            </a:r>
          </a:p>
          <a:p>
            <a:pPr algn="ctr"/>
            <a:endParaRPr lang="en-US" u="sng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dirty="0">
                <a:solidFill>
                  <a:srgbClr val="FFFF00"/>
                </a:solidFill>
                <a:latin typeface="Calibri" panose="020F0502020204030204"/>
              </a:rPr>
              <a:t>December Date/Time TBD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In Person ASMC Member Christmas Party!! 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D78C9-052D-951E-86C2-F559A6EE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49" y="170980"/>
            <a:ext cx="1471933" cy="1468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7A9B93-A6DA-D658-8AEF-C52C0B1E6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765" y="170980"/>
            <a:ext cx="1471934" cy="147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8"/>
    </mc:Choice>
    <mc:Fallback xmlns="">
      <p:transition spd="slow" advTm="108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1" y="170980"/>
            <a:ext cx="1203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Upcoming FM Networking Event!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921952" y="5988070"/>
            <a:ext cx="1373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Want To Help? Contact: Tammy </a:t>
            </a:r>
            <a:r>
              <a:rPr lang="en-US" sz="3200" b="1" dirty="0" err="1">
                <a:solidFill>
                  <a:schemeClr val="bg1"/>
                </a:solidFill>
              </a:rPr>
              <a:t>Pendergast</a:t>
            </a:r>
            <a:r>
              <a:rPr lang="en-US" sz="3200" b="1" dirty="0">
                <a:solidFill>
                  <a:schemeClr val="bg1"/>
                </a:solidFill>
              </a:rPr>
              <a:t>, AFRL/RQF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4950" y="1094344"/>
            <a:ext cx="670559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October TBD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At </a:t>
            </a:r>
            <a:r>
              <a:rPr lang="en-US" sz="4800" b="1" dirty="0" err="1">
                <a:solidFill>
                  <a:srgbClr val="FFFF00"/>
                </a:solidFill>
              </a:rPr>
              <a:t>Packy’s</a:t>
            </a:r>
            <a:r>
              <a:rPr lang="en-US" sz="4800" b="1" dirty="0">
                <a:solidFill>
                  <a:srgbClr val="FFFF00"/>
                </a:solidFill>
              </a:rPr>
              <a:t> at Hope Hotel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In person networking!!  ASMC members and non-members are invited!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Numerous senior leaders will be present! 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Bring a friend and see you there!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Expecting 50-75 attendees min</a:t>
            </a:r>
          </a:p>
          <a:p>
            <a:pPr algn="ctr"/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77087-11CC-CD94-03BB-9FDB31B9B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8" y="1371634"/>
            <a:ext cx="4695825" cy="31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8"/>
    </mc:Choice>
    <mc:Fallback xmlns="">
      <p:transition spd="slow" advTm="108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449" y="170980"/>
            <a:ext cx="1133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New Volunteer Partner!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3E16C-D5DC-88DD-DF1D-8CDA682B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9" y="1454971"/>
            <a:ext cx="2552230" cy="231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C6D78-1D09-16B5-9E0C-0ECCF141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153" y="1454971"/>
            <a:ext cx="2220638" cy="5066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3FBCC5-047B-5FE2-0390-71ECDCB68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375" y="1581375"/>
            <a:ext cx="6278139" cy="4507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1E58D-BFB0-07D8-3989-96E4AB807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07" y="3905628"/>
            <a:ext cx="2452310" cy="24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8"/>
    </mc:Choice>
    <mc:Fallback xmlns="">
      <p:transition spd="slow" advTm="1088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449" y="405458"/>
            <a:ext cx="11735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ASMC Volunteer Opportunity!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27" y="4748028"/>
            <a:ext cx="121131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Sign up to Volunteer at: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https://www.signupgenius.com/go/508094AA4AC29AB9-asmc/69526432</a:t>
            </a:r>
            <a:endParaRPr lang="en-US" sz="4400" b="1" dirty="0">
              <a:solidFill>
                <a:srgbClr val="FFFF00"/>
              </a:solidFill>
              <a:highlight>
                <a:srgbClr val="FF0000"/>
              </a:highlight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More Info? Debra Walter, AFRL/RSF or Dawn </a:t>
            </a:r>
            <a:r>
              <a:rPr lang="en-US" sz="3200" b="1" dirty="0" err="1">
                <a:solidFill>
                  <a:schemeClr val="bg1"/>
                </a:solidFill>
              </a:rPr>
              <a:t>Holding,</a:t>
            </a:r>
            <a:r>
              <a:rPr lang="en-US" sz="3200" b="1" dirty="0">
                <a:solidFill>
                  <a:schemeClr val="bg1"/>
                </a:solidFill>
              </a:rPr>
              <a:t> AFLCMC/WFFI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3822" y="1787427"/>
            <a:ext cx="981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November 4</a:t>
            </a:r>
            <a:r>
              <a:rPr lang="en-US" sz="4800" b="1" baseline="30000" dirty="0">
                <a:solidFill>
                  <a:srgbClr val="FFFF00"/>
                </a:solidFill>
              </a:rPr>
              <a:t>th   </a:t>
            </a:r>
            <a:r>
              <a:rPr lang="en-US" sz="4800" b="1" dirty="0">
                <a:solidFill>
                  <a:srgbClr val="FFFF00"/>
                </a:solidFill>
              </a:rPr>
              <a:t>12:45pm-3pm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Or 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November 18</a:t>
            </a:r>
            <a:r>
              <a:rPr lang="en-US" sz="4800" b="1" baseline="30000" dirty="0">
                <a:solidFill>
                  <a:srgbClr val="FFFF00"/>
                </a:solidFill>
              </a:rPr>
              <a:t>th</a:t>
            </a:r>
            <a:r>
              <a:rPr lang="en-US" sz="4800" b="1" dirty="0">
                <a:solidFill>
                  <a:srgbClr val="FFFF00"/>
                </a:solidFill>
              </a:rPr>
              <a:t> 8:45am-11am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3E16C-D5DC-88DD-DF1D-8CDA682B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49" y="1649768"/>
            <a:ext cx="3323035" cy="30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8"/>
    </mc:Choice>
    <mc:Fallback xmlns="">
      <p:transition spd="slow" advTm="108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840" y="259068"/>
            <a:ext cx="11735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ASMC Christmas Party!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27" y="5275124"/>
            <a:ext cx="12113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FFFF00"/>
              </a:solidFill>
              <a:highlight>
                <a:srgbClr val="FF0000"/>
              </a:highlight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Want to Help? Contact Tammy </a:t>
            </a:r>
            <a:r>
              <a:rPr lang="en-US" sz="3200" b="1" dirty="0" err="1">
                <a:solidFill>
                  <a:schemeClr val="bg1"/>
                </a:solidFill>
              </a:rPr>
              <a:t>Pendergast</a:t>
            </a:r>
            <a:r>
              <a:rPr lang="en-US" sz="3200" b="1" dirty="0">
                <a:solidFill>
                  <a:schemeClr val="bg1"/>
                </a:solidFill>
              </a:rPr>
              <a:t>, AFRL/RQF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747" y="1091353"/>
            <a:ext cx="981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Planning for early December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Looking for volunteers to Help! </a:t>
            </a:r>
          </a:p>
        </p:txBody>
      </p:sp>
      <p:pic>
        <p:nvPicPr>
          <p:cNvPr id="1026" name="E55E0F6F-40CB-46FE-B806-B941AB534B48">
            <a:extLst>
              <a:ext uri="{FF2B5EF4-FFF2-40B4-BE49-F238E27FC236}">
                <a16:creationId xmlns:a16="http://schemas.microsoft.com/office/drawing/2014/main" id="{8D471DB7-011A-CD06-46F5-4A47D433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97" y="2699040"/>
            <a:ext cx="4976812" cy="278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ACE3B-E76D-FC37-8CF2-BCB3C519C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769" y="2904160"/>
            <a:ext cx="3057143" cy="2394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F38923-3E6A-2E30-62AE-09E715AA0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34" y="2822595"/>
            <a:ext cx="3241104" cy="25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88"/>
    </mc:Choice>
    <mc:Fallback>
      <p:transition spd="slow" advTm="1088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90194C02964C9D972AA498F08D3E" ma:contentTypeVersion="13" ma:contentTypeDescription="Create a new document." ma:contentTypeScope="" ma:versionID="d651677bb15ac66c03d54266f33397d6">
  <xsd:schema xmlns:xsd="http://www.w3.org/2001/XMLSchema" xmlns:xs="http://www.w3.org/2001/XMLSchema" xmlns:p="http://schemas.microsoft.com/office/2006/metadata/properties" xmlns:ns1="http://schemas.microsoft.com/sharepoint/v3" xmlns:ns3="8e2494a4-7aef-4f5b-aea2-1e05d767c8a7" xmlns:ns4="ba3b07cf-6a42-4643-bad0-1bb022a0f53e" targetNamespace="http://schemas.microsoft.com/office/2006/metadata/properties" ma:root="true" ma:fieldsID="3639052944184a68e3b4cba2a2664b55" ns1:_="" ns3:_="" ns4:_="">
    <xsd:import namespace="http://schemas.microsoft.com/sharepoint/v3"/>
    <xsd:import namespace="8e2494a4-7aef-4f5b-aea2-1e05d767c8a7"/>
    <xsd:import namespace="ba3b07cf-6a42-4643-bad0-1bb022a0f53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494a4-7aef-4f5b-aea2-1e05d767c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b07cf-6a42-4643-bad0-1bb022a0f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A570E7-A4BA-4947-996C-92A366B05975}">
  <ds:schemaRefs>
    <ds:schemaRef ds:uri="http://schemas.openxmlformats.org/package/2006/metadata/core-properties"/>
    <ds:schemaRef ds:uri="ba3b07cf-6a42-4643-bad0-1bb022a0f53e"/>
    <ds:schemaRef ds:uri="http://schemas.microsoft.com/office/2006/documentManagement/types"/>
    <ds:schemaRef ds:uri="http://schemas.microsoft.com/office/infopath/2007/PartnerControls"/>
    <ds:schemaRef ds:uri="8e2494a4-7aef-4f5b-aea2-1e05d767c8a7"/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952934-FB93-4411-B890-B8E559247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2494a4-7aef-4f5b-aea2-1e05d767c8a7"/>
    <ds:schemaRef ds:uri="ba3b07cf-6a42-4643-bad0-1bb022a0f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621F58-DA2F-456F-8578-94B7BF8744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3049</TotalTime>
  <Words>363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Helvetica Neue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-TOPIC - Demystifying Cost: AFRL FM Training Concept Review 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JANKOWSKI, MARILYN E CIV USAF AFMC HQAFMC/FM/FMRS</dc:creator>
  <cp:lastModifiedBy>HOLDING, DAWN R NH-03 USAF AFMC AFLCMC/WFF, AFSAC Financial Management Division</cp:lastModifiedBy>
  <cp:revision>137</cp:revision>
  <dcterms:created xsi:type="dcterms:W3CDTF">2021-05-27T11:52:08Z</dcterms:created>
  <dcterms:modified xsi:type="dcterms:W3CDTF">2022-09-22T16:04:06Z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0x0101003FEF90194C02964C9D972AA498F08D3E</vt:lpwstr>
  </property>
</Properties>
</file>