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30" r:id="rId4"/>
  </p:sldMasterIdLst>
  <p:notesMasterIdLst>
    <p:notesMasterId r:id="rId13"/>
  </p:notesMasterIdLst>
  <p:handoutMasterIdLst>
    <p:handoutMasterId r:id="rId14"/>
  </p:handoutMasterIdLst>
  <p:sldIdLst>
    <p:sldId id="623" r:id="rId5"/>
    <p:sldId id="624" r:id="rId6"/>
    <p:sldId id="659" r:id="rId7"/>
    <p:sldId id="666" r:id="rId8"/>
    <p:sldId id="663" r:id="rId9"/>
    <p:sldId id="664" r:id="rId10"/>
    <p:sldId id="665" r:id="rId11"/>
    <p:sldId id="661" r:id="rId12"/>
  </p:sldIdLst>
  <p:sldSz cx="12192000" cy="6858000"/>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21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51C77"/>
    <a:srgbClr val="58595B"/>
    <a:srgbClr val="FF8200"/>
    <a:srgbClr val="FFFFFF"/>
    <a:srgbClr val="99CCFF"/>
    <a:srgbClr val="FF0000"/>
    <a:srgbClr val="0099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359D8-ACE2-4BA9-9E7C-7FCB210192FA}" v="1" dt="2022-05-04T14:03:06.103"/>
    <p1510:client id="{8FE64FD4-560A-4910-BCBD-4E320464A22F}" v="12" dt="2022-04-25T12:24:43.244"/>
    <p1510:client id="{9E650144-DD87-4B68-89F8-E89260F43B3A}" v="2" dt="2022-05-06T15:10:19.565"/>
    <p1510:client id="{A293897D-E949-4C8D-AB5B-CCEAF1FE0B57}" v="8" dt="2022-05-10T11:44:47.706"/>
    <p1510:client id="{AAA9DC1C-EC4E-4F83-BEF4-243EB0043FA3}" v="3" dt="2022-04-25T18:19:06.577"/>
    <p1510:client id="{B972A42F-C11E-4849-ADC1-22172413D760}" v="6" dt="2022-04-25T13:34:41.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85" autoAdjust="0"/>
    <p:restoredTop sz="90133" autoAdjust="0"/>
  </p:normalViewPr>
  <p:slideViewPr>
    <p:cSldViewPr snapToGrid="0">
      <p:cViewPr varScale="1">
        <p:scale>
          <a:sx n="25" d="100"/>
          <a:sy n="25" d="100"/>
        </p:scale>
        <p:origin x="44" y="92"/>
      </p:cViewPr>
      <p:guideLst>
        <p:guide orient="horz" pos="888"/>
        <p:guide pos="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50" d="100"/>
          <a:sy n="50" d="100"/>
        </p:scale>
        <p:origin x="-1182" y="288"/>
      </p:cViewPr>
      <p:guideLst>
        <p:guide orient="horz" pos="2928"/>
        <p:guide pos="220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49"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SEY, AUSTIN D Capt USAF AFMC HQ AFMC/DS" userId="S::austin.ramsey.1@us.af.mil::8b0d4d07-2021-4d34-b0ee-5e128a07ebae" providerId="AD" clId="Web-{8FE64FD4-560A-4910-BCBD-4E320464A22F}"/>
    <pc:docChg chg="modSld">
      <pc:chgData name="RAMSEY, AUSTIN D Capt USAF AFMC HQ AFMC/DS" userId="S::austin.ramsey.1@us.af.mil::8b0d4d07-2021-4d34-b0ee-5e128a07ebae" providerId="AD" clId="Web-{8FE64FD4-560A-4910-BCBD-4E320464A22F}" dt="2022-04-25T12:24:44.244" v="15" actId="20577"/>
      <pc:docMkLst>
        <pc:docMk/>
      </pc:docMkLst>
      <pc:sldChg chg="modSp">
        <pc:chgData name="RAMSEY, AUSTIN D Capt USAF AFMC HQ AFMC/DS" userId="S::austin.ramsey.1@us.af.mil::8b0d4d07-2021-4d34-b0ee-5e128a07ebae" providerId="AD" clId="Web-{8FE64FD4-560A-4910-BCBD-4E320464A22F}" dt="2022-04-25T12:23:23.415" v="4" actId="20577"/>
        <pc:sldMkLst>
          <pc:docMk/>
          <pc:sldMk cId="858534260" sldId="656"/>
        </pc:sldMkLst>
        <pc:spChg chg="mod">
          <ac:chgData name="RAMSEY, AUSTIN D Capt USAF AFMC HQ AFMC/DS" userId="S::austin.ramsey.1@us.af.mil::8b0d4d07-2021-4d34-b0ee-5e128a07ebae" providerId="AD" clId="Web-{8FE64FD4-560A-4910-BCBD-4E320464A22F}" dt="2022-04-25T12:23:23.415" v="4" actId="20577"/>
          <ac:spMkLst>
            <pc:docMk/>
            <pc:sldMk cId="858534260" sldId="656"/>
            <ac:spMk id="3" creationId="{00000000-0000-0000-0000-000000000000}"/>
          </ac:spMkLst>
        </pc:spChg>
      </pc:sldChg>
      <pc:sldChg chg="modSp">
        <pc:chgData name="RAMSEY, AUSTIN D Capt USAF AFMC HQ AFMC/DS" userId="S::austin.ramsey.1@us.af.mil::8b0d4d07-2021-4d34-b0ee-5e128a07ebae" providerId="AD" clId="Web-{8FE64FD4-560A-4910-BCBD-4E320464A22F}" dt="2022-04-25T12:24:34.072" v="12" actId="20577"/>
        <pc:sldMkLst>
          <pc:docMk/>
          <pc:sldMk cId="4028269622" sldId="670"/>
        </pc:sldMkLst>
        <pc:spChg chg="mod">
          <ac:chgData name="RAMSEY, AUSTIN D Capt USAF AFMC HQ AFMC/DS" userId="S::austin.ramsey.1@us.af.mil::8b0d4d07-2021-4d34-b0ee-5e128a07ebae" providerId="AD" clId="Web-{8FE64FD4-560A-4910-BCBD-4E320464A22F}" dt="2022-04-25T12:24:34.072" v="12" actId="20577"/>
          <ac:spMkLst>
            <pc:docMk/>
            <pc:sldMk cId="4028269622" sldId="670"/>
            <ac:spMk id="3" creationId="{00000000-0000-0000-0000-000000000000}"/>
          </ac:spMkLst>
        </pc:spChg>
      </pc:sldChg>
      <pc:sldChg chg="modSp">
        <pc:chgData name="RAMSEY, AUSTIN D Capt USAF AFMC HQ AFMC/DS" userId="S::austin.ramsey.1@us.af.mil::8b0d4d07-2021-4d34-b0ee-5e128a07ebae" providerId="AD" clId="Web-{8FE64FD4-560A-4910-BCBD-4E320464A22F}" dt="2022-04-25T12:24:44.244" v="15" actId="20577"/>
        <pc:sldMkLst>
          <pc:docMk/>
          <pc:sldMk cId="41925023" sldId="671"/>
        </pc:sldMkLst>
        <pc:spChg chg="mod">
          <ac:chgData name="RAMSEY, AUSTIN D Capt USAF AFMC HQ AFMC/DS" userId="S::austin.ramsey.1@us.af.mil::8b0d4d07-2021-4d34-b0ee-5e128a07ebae" providerId="AD" clId="Web-{8FE64FD4-560A-4910-BCBD-4E320464A22F}" dt="2022-04-25T12:24:44.244" v="15" actId="20577"/>
          <ac:spMkLst>
            <pc:docMk/>
            <pc:sldMk cId="41925023" sldId="671"/>
            <ac:spMk id="3" creationId="{00000000-0000-0000-0000-000000000000}"/>
          </ac:spMkLst>
        </pc:spChg>
      </pc:sldChg>
    </pc:docChg>
  </pc:docChgLst>
  <pc:docChgLst>
    <pc:chgData name="RUSSETT, SARAH M Capt USAF AFMC HQ AFMC/DS" userId="S::sarah.russett.1@us.af.mil::b08ef09d-0f4f-4a6c-b7fd-ec56a37f6359" providerId="AD" clId="Web-{A293897D-E949-4C8D-AB5B-CCEAF1FE0B57}"/>
    <pc:docChg chg="modSld">
      <pc:chgData name="RUSSETT, SARAH M Capt USAF AFMC HQ AFMC/DS" userId="S::sarah.russett.1@us.af.mil::b08ef09d-0f4f-4a6c-b7fd-ec56a37f6359" providerId="AD" clId="Web-{A293897D-E949-4C8D-AB5B-CCEAF1FE0B57}" dt="2022-05-10T11:44:47.706" v="6" actId="20577"/>
      <pc:docMkLst>
        <pc:docMk/>
      </pc:docMkLst>
      <pc:sldChg chg="modSp">
        <pc:chgData name="RUSSETT, SARAH M Capt USAF AFMC HQ AFMC/DS" userId="S::sarah.russett.1@us.af.mil::b08ef09d-0f4f-4a6c-b7fd-ec56a37f6359" providerId="AD" clId="Web-{A293897D-E949-4C8D-AB5B-CCEAF1FE0B57}" dt="2022-05-10T11:43:36.062" v="0" actId="20577"/>
        <pc:sldMkLst>
          <pc:docMk/>
          <pc:sldMk cId="44796553" sldId="669"/>
        </pc:sldMkLst>
        <pc:spChg chg="mod">
          <ac:chgData name="RUSSETT, SARAH M Capt USAF AFMC HQ AFMC/DS" userId="S::sarah.russett.1@us.af.mil::b08ef09d-0f4f-4a6c-b7fd-ec56a37f6359" providerId="AD" clId="Web-{A293897D-E949-4C8D-AB5B-CCEAF1FE0B57}" dt="2022-05-10T11:43:36.062" v="0" actId="20577"/>
          <ac:spMkLst>
            <pc:docMk/>
            <pc:sldMk cId="44796553" sldId="669"/>
            <ac:spMk id="3" creationId="{00000000-0000-0000-0000-000000000000}"/>
          </ac:spMkLst>
        </pc:spChg>
      </pc:sldChg>
      <pc:sldChg chg="modSp">
        <pc:chgData name="RUSSETT, SARAH M Capt USAF AFMC HQ AFMC/DS" userId="S::sarah.russett.1@us.af.mil::b08ef09d-0f4f-4a6c-b7fd-ec56a37f6359" providerId="AD" clId="Web-{A293897D-E949-4C8D-AB5B-CCEAF1FE0B57}" dt="2022-05-10T11:44:47.706" v="6" actId="20577"/>
        <pc:sldMkLst>
          <pc:docMk/>
          <pc:sldMk cId="41925023" sldId="671"/>
        </pc:sldMkLst>
        <pc:spChg chg="mod">
          <ac:chgData name="RUSSETT, SARAH M Capt USAF AFMC HQ AFMC/DS" userId="S::sarah.russett.1@us.af.mil::b08ef09d-0f4f-4a6c-b7fd-ec56a37f6359" providerId="AD" clId="Web-{A293897D-E949-4C8D-AB5B-CCEAF1FE0B57}" dt="2022-05-10T11:44:47.706" v="6" actId="20577"/>
          <ac:spMkLst>
            <pc:docMk/>
            <pc:sldMk cId="41925023" sldId="671"/>
            <ac:spMk id="3" creationId="{00000000-0000-0000-0000-000000000000}"/>
          </ac:spMkLst>
        </pc:spChg>
      </pc:sldChg>
    </pc:docChg>
  </pc:docChgLst>
  <pc:docChgLst>
    <pc:chgData name="RAMSEY, AUSTIN D Capt USAF AFMC HQ AFMC/DS" userId="S::austin.ramsey.1@us.af.mil::8b0d4d07-2021-4d34-b0ee-5e128a07ebae" providerId="AD" clId="Web-{AAA9DC1C-EC4E-4F83-BEF4-243EB0043FA3}"/>
    <pc:docChg chg="modSld">
      <pc:chgData name="RAMSEY, AUSTIN D Capt USAF AFMC HQ AFMC/DS" userId="S::austin.ramsey.1@us.af.mil::8b0d4d07-2021-4d34-b0ee-5e128a07ebae" providerId="AD" clId="Web-{AAA9DC1C-EC4E-4F83-BEF4-243EB0043FA3}" dt="2022-04-25T18:19:06.577" v="2" actId="20577"/>
      <pc:docMkLst>
        <pc:docMk/>
      </pc:docMkLst>
      <pc:sldChg chg="modSp">
        <pc:chgData name="RAMSEY, AUSTIN D Capt USAF AFMC HQ AFMC/DS" userId="S::austin.ramsey.1@us.af.mil::8b0d4d07-2021-4d34-b0ee-5e128a07ebae" providerId="AD" clId="Web-{AAA9DC1C-EC4E-4F83-BEF4-243EB0043FA3}" dt="2022-04-25T18:19:06.577" v="2" actId="20577"/>
        <pc:sldMkLst>
          <pc:docMk/>
          <pc:sldMk cId="3549008527" sldId="667"/>
        </pc:sldMkLst>
        <pc:spChg chg="mod">
          <ac:chgData name="RAMSEY, AUSTIN D Capt USAF AFMC HQ AFMC/DS" userId="S::austin.ramsey.1@us.af.mil::8b0d4d07-2021-4d34-b0ee-5e128a07ebae" providerId="AD" clId="Web-{AAA9DC1C-EC4E-4F83-BEF4-243EB0043FA3}" dt="2022-04-25T18:19:06.577" v="2" actId="20577"/>
          <ac:spMkLst>
            <pc:docMk/>
            <pc:sldMk cId="3549008527" sldId="667"/>
            <ac:spMk id="3" creationId="{00000000-0000-0000-0000-000000000000}"/>
          </ac:spMkLst>
        </pc:spChg>
      </pc:sldChg>
    </pc:docChg>
  </pc:docChgLst>
  <pc:docChgLst>
    <pc:chgData name="RAMSEY, AUSTIN D Capt USAF AFMC HQ AFMC/DS" userId="S::austin.ramsey.1@us.af.mil::8b0d4d07-2021-4d34-b0ee-5e128a07ebae" providerId="AD" clId="Web-{B972A42F-C11E-4849-ADC1-22172413D760}"/>
    <pc:docChg chg="modSld">
      <pc:chgData name="RAMSEY, AUSTIN D Capt USAF AFMC HQ AFMC/DS" userId="S::austin.ramsey.1@us.af.mil::8b0d4d07-2021-4d34-b0ee-5e128a07ebae" providerId="AD" clId="Web-{B972A42F-C11E-4849-ADC1-22172413D760}" dt="2022-04-25T13:34:41.488" v="6" actId="20577"/>
      <pc:docMkLst>
        <pc:docMk/>
      </pc:docMkLst>
      <pc:sldChg chg="modSp">
        <pc:chgData name="RAMSEY, AUSTIN D Capt USAF AFMC HQ AFMC/DS" userId="S::austin.ramsey.1@us.af.mil::8b0d4d07-2021-4d34-b0ee-5e128a07ebae" providerId="AD" clId="Web-{B972A42F-C11E-4849-ADC1-22172413D760}" dt="2022-04-25T13:34:41.488" v="6" actId="20577"/>
        <pc:sldMkLst>
          <pc:docMk/>
          <pc:sldMk cId="858534260" sldId="656"/>
        </pc:sldMkLst>
        <pc:spChg chg="mod">
          <ac:chgData name="RAMSEY, AUSTIN D Capt USAF AFMC HQ AFMC/DS" userId="S::austin.ramsey.1@us.af.mil::8b0d4d07-2021-4d34-b0ee-5e128a07ebae" providerId="AD" clId="Web-{B972A42F-C11E-4849-ADC1-22172413D760}" dt="2022-04-25T13:34:41.488" v="6" actId="20577"/>
          <ac:spMkLst>
            <pc:docMk/>
            <pc:sldMk cId="858534260" sldId="656"/>
            <ac:spMk id="3" creationId="{00000000-0000-0000-0000-000000000000}"/>
          </ac:spMkLst>
        </pc:spChg>
      </pc:sldChg>
      <pc:sldChg chg="modSp">
        <pc:chgData name="RAMSEY, AUSTIN D Capt USAF AFMC HQ AFMC/DS" userId="S::austin.ramsey.1@us.af.mil::8b0d4d07-2021-4d34-b0ee-5e128a07ebae" providerId="AD" clId="Web-{B972A42F-C11E-4849-ADC1-22172413D760}" dt="2022-04-25T13:32:36.127" v="1" actId="20577"/>
        <pc:sldMkLst>
          <pc:docMk/>
          <pc:sldMk cId="41925023" sldId="671"/>
        </pc:sldMkLst>
        <pc:spChg chg="mod">
          <ac:chgData name="RAMSEY, AUSTIN D Capt USAF AFMC HQ AFMC/DS" userId="S::austin.ramsey.1@us.af.mil::8b0d4d07-2021-4d34-b0ee-5e128a07ebae" providerId="AD" clId="Web-{B972A42F-C11E-4849-ADC1-22172413D760}" dt="2022-04-25T13:32:36.127" v="1" actId="20577"/>
          <ac:spMkLst>
            <pc:docMk/>
            <pc:sldMk cId="41925023" sldId="671"/>
            <ac:spMk id="3" creationId="{00000000-0000-0000-0000-000000000000}"/>
          </ac:spMkLst>
        </pc:spChg>
      </pc:sldChg>
    </pc:docChg>
  </pc:docChgLst>
  <pc:docChgLst>
    <pc:chgData name="RAMSEY, AUSTIN D Capt USAF AFMC HQ AFMC/DS" userId="S::austin.ramsey.1@us.af.mil::8b0d4d07-2021-4d34-b0ee-5e128a07ebae" providerId="AD" clId="Web-{9E650144-DD87-4B68-89F8-E89260F43B3A}"/>
    <pc:docChg chg="modSld">
      <pc:chgData name="RAMSEY, AUSTIN D Capt USAF AFMC HQ AFMC/DS" userId="S::austin.ramsey.1@us.af.mil::8b0d4d07-2021-4d34-b0ee-5e128a07ebae" providerId="AD" clId="Web-{9E650144-DD87-4B68-89F8-E89260F43B3A}" dt="2022-05-06T15:10:19.565" v="1" actId="20577"/>
      <pc:docMkLst>
        <pc:docMk/>
      </pc:docMkLst>
      <pc:sldChg chg="modSp">
        <pc:chgData name="RAMSEY, AUSTIN D Capt USAF AFMC HQ AFMC/DS" userId="S::austin.ramsey.1@us.af.mil::8b0d4d07-2021-4d34-b0ee-5e128a07ebae" providerId="AD" clId="Web-{9E650144-DD87-4B68-89F8-E89260F43B3A}" dt="2022-05-06T15:10:19.565" v="1" actId="20577"/>
        <pc:sldMkLst>
          <pc:docMk/>
          <pc:sldMk cId="246240317" sldId="625"/>
        </pc:sldMkLst>
        <pc:spChg chg="mod">
          <ac:chgData name="RAMSEY, AUSTIN D Capt USAF AFMC HQ AFMC/DS" userId="S::austin.ramsey.1@us.af.mil::8b0d4d07-2021-4d34-b0ee-5e128a07ebae" providerId="AD" clId="Web-{9E650144-DD87-4B68-89F8-E89260F43B3A}" dt="2022-05-06T15:10:19.565" v="1" actId="20577"/>
          <ac:spMkLst>
            <pc:docMk/>
            <pc:sldMk cId="246240317" sldId="625"/>
            <ac:spMk id="4" creationId="{00000000-0000-0000-0000-000000000000}"/>
          </ac:spMkLst>
        </pc:spChg>
      </pc:sldChg>
    </pc:docChg>
  </pc:docChgLst>
  <pc:docChgLst>
    <pc:chgData name="RAMSEY, AUSTIN D Capt USAF AFMC HQ AFMC/DS" userId="S::austin.ramsey.1@us.af.mil::8b0d4d07-2021-4d34-b0ee-5e128a07ebae" providerId="AD" clId="Web-{69A359D8-ACE2-4BA9-9E7C-7FCB210192FA}"/>
    <pc:docChg chg="modSld">
      <pc:chgData name="RAMSEY, AUSTIN D Capt USAF AFMC HQ AFMC/DS" userId="S::austin.ramsey.1@us.af.mil::8b0d4d07-2021-4d34-b0ee-5e128a07ebae" providerId="AD" clId="Web-{69A359D8-ACE2-4BA9-9E7C-7FCB210192FA}" dt="2022-05-04T14:03:06.103" v="0" actId="20577"/>
      <pc:docMkLst>
        <pc:docMk/>
      </pc:docMkLst>
      <pc:sldChg chg="modSp">
        <pc:chgData name="RAMSEY, AUSTIN D Capt USAF AFMC HQ AFMC/DS" userId="S::austin.ramsey.1@us.af.mil::8b0d4d07-2021-4d34-b0ee-5e128a07ebae" providerId="AD" clId="Web-{69A359D8-ACE2-4BA9-9E7C-7FCB210192FA}" dt="2022-05-04T14:03:06.103" v="0" actId="20577"/>
        <pc:sldMkLst>
          <pc:docMk/>
          <pc:sldMk cId="1785177078" sldId="668"/>
        </pc:sldMkLst>
        <pc:spChg chg="mod">
          <ac:chgData name="RAMSEY, AUSTIN D Capt USAF AFMC HQ AFMC/DS" userId="S::austin.ramsey.1@us.af.mil::8b0d4d07-2021-4d34-b0ee-5e128a07ebae" providerId="AD" clId="Web-{69A359D8-ACE2-4BA9-9E7C-7FCB210192FA}" dt="2022-05-04T14:03:06.103" v="0" actId="20577"/>
          <ac:spMkLst>
            <pc:docMk/>
            <pc:sldMk cId="1785177078" sldId="66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3"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82947" name="Rectangle 3"/>
          <p:cNvSpPr>
            <a:spLocks noGrp="1" noChangeArrowheads="1"/>
          </p:cNvSpPr>
          <p:nvPr>
            <p:ph type="dt" sz="quarter" idx="1"/>
          </p:nvPr>
        </p:nvSpPr>
        <p:spPr bwMode="auto">
          <a:xfrm>
            <a:off x="3971928"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82948" name="Rectangle 4"/>
          <p:cNvSpPr>
            <a:spLocks noGrp="1" noChangeArrowheads="1"/>
          </p:cNvSpPr>
          <p:nvPr>
            <p:ph type="ftr" sz="quarter" idx="2"/>
          </p:nvPr>
        </p:nvSpPr>
        <p:spPr bwMode="auto">
          <a:xfrm>
            <a:off x="3"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
        <p:nvSpPr>
          <p:cNvPr id="82949" name="Rectangle 5"/>
          <p:cNvSpPr>
            <a:spLocks noGrp="1" noChangeArrowheads="1"/>
          </p:cNvSpPr>
          <p:nvPr>
            <p:ph type="sldNum" sz="quarter" idx="3"/>
          </p:nvPr>
        </p:nvSpPr>
        <p:spPr bwMode="auto">
          <a:xfrm>
            <a:off x="3971928"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EA08F208-309A-4D9A-82AF-E03D6ACF71F0}" type="slidenum">
              <a:rPr lang="en-US"/>
              <a:pPr/>
              <a:t>‹#›</a:t>
            </a:fld>
            <a:endParaRPr lang="en-US"/>
          </a:p>
        </p:txBody>
      </p:sp>
    </p:spTree>
    <p:extLst>
      <p:ext uri="{BB962C8B-B14F-4D97-AF65-F5344CB8AC3E}">
        <p14:creationId xmlns:p14="http://schemas.microsoft.com/office/powerpoint/2010/main" val="965887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39939" name="Rectangle 3"/>
          <p:cNvSpPr>
            <a:spLocks noGrp="1" noChangeArrowheads="1"/>
          </p:cNvSpPr>
          <p:nvPr>
            <p:ph type="dt" idx="1"/>
          </p:nvPr>
        </p:nvSpPr>
        <p:spPr bwMode="auto">
          <a:xfrm>
            <a:off x="3971928"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2458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5039" y="4416427"/>
            <a:ext cx="5140325" cy="4183063"/>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3" y="8831265"/>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
        <p:nvSpPr>
          <p:cNvPr id="39943" name="Rectangle 7"/>
          <p:cNvSpPr>
            <a:spLocks noGrp="1" noChangeArrowheads="1"/>
          </p:cNvSpPr>
          <p:nvPr>
            <p:ph type="sldNum" sz="quarter" idx="5"/>
          </p:nvPr>
        </p:nvSpPr>
        <p:spPr bwMode="auto">
          <a:xfrm>
            <a:off x="3971928" y="8831265"/>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5D00C90A-46E3-4F6E-95A0-391D41793F45}" type="slidenum">
              <a:rPr lang="en-US"/>
              <a:pPr/>
              <a:t>‹#›</a:t>
            </a:fld>
            <a:endParaRPr lang="en-US"/>
          </a:p>
        </p:txBody>
      </p:sp>
    </p:spTree>
    <p:extLst>
      <p:ext uri="{BB962C8B-B14F-4D97-AF65-F5344CB8AC3E}">
        <p14:creationId xmlns:p14="http://schemas.microsoft.com/office/powerpoint/2010/main" val="28149083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xfrm>
            <a:off x="2297113" y="522288"/>
            <a:ext cx="4641850" cy="2611437"/>
          </a:xfrm>
          <a:ln/>
        </p:spPr>
      </p:sp>
      <p:sp>
        <p:nvSpPr>
          <p:cNvPr id="40964" name="Rectangle 3"/>
          <p:cNvSpPr>
            <a:spLocks noGrp="1" noChangeArrowheads="1"/>
          </p:cNvSpPr>
          <p:nvPr>
            <p:ph type="body" idx="1"/>
          </p:nvPr>
        </p:nvSpPr>
        <p:spPr>
          <a:noFill/>
          <a:ln/>
        </p:spPr>
        <p:txBody>
          <a:bodyPr/>
          <a:lstStyle/>
          <a:p>
            <a:endParaRPr lang="ru-RU"/>
          </a:p>
        </p:txBody>
      </p:sp>
    </p:spTree>
    <p:extLst>
      <p:ext uri="{BB962C8B-B14F-4D97-AF65-F5344CB8AC3E}">
        <p14:creationId xmlns:p14="http://schemas.microsoft.com/office/powerpoint/2010/main" val="382235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eaLnBrk="0" hangingPunct="0">
              <a:spcBef>
                <a:spcPct val="50000"/>
              </a:spcBef>
              <a:buClr>
                <a:srgbClr val="151C77"/>
              </a:buClr>
              <a:buSzPct val="80000"/>
              <a:buFont typeface="+mj-lt"/>
              <a:buAutoNum type="arabicPeriod"/>
            </a:pPr>
            <a:r>
              <a:rPr lang="en-US" sz="1200" dirty="0" smtClean="0">
                <a:cs typeface="Arial"/>
              </a:rPr>
              <a:t>Insight &amp; Innovation - </a:t>
            </a:r>
            <a:r>
              <a:rPr lang="en-US" dirty="0" smtClean="0"/>
              <a:t>Creativity is a group process, when people w/unique skill sets and perspectives collaborate, creativity thrives. In addition, learning from others</a:t>
            </a:r>
            <a:r>
              <a:rPr lang="en-US" baseline="0" dirty="0" smtClean="0"/>
              <a:t> with different experiences and strengths broadens everyone’s perspective</a:t>
            </a:r>
            <a:endParaRPr lang="en-US" sz="1200" dirty="0" smtClean="0"/>
          </a:p>
          <a:p>
            <a:pPr marL="457200" indent="-457200" eaLnBrk="0" hangingPunct="0">
              <a:spcBef>
                <a:spcPct val="50000"/>
              </a:spcBef>
              <a:buClr>
                <a:srgbClr val="151C77"/>
              </a:buClr>
              <a:buSzPct val="80000"/>
              <a:buFont typeface="+mj-lt"/>
              <a:buAutoNum type="arabicPeriod"/>
            </a:pPr>
            <a:r>
              <a:rPr lang="en-US" sz="1200" dirty="0" smtClean="0"/>
              <a:t>Collaborative Culture – Cross-functional teams naturally create a collaborative</a:t>
            </a:r>
            <a:r>
              <a:rPr lang="en-US" sz="1200" baseline="0" dirty="0" smtClean="0"/>
              <a:t> culture because members from different offices are working together to achieve a common goal. Regular team building and shared decision making bridge the gap between </a:t>
            </a:r>
            <a:r>
              <a:rPr lang="en-US" sz="1200" baseline="0" dirty="0" err="1" smtClean="0"/>
              <a:t>siloed</a:t>
            </a:r>
            <a:r>
              <a:rPr lang="en-US" sz="1200" baseline="0" dirty="0" smtClean="0"/>
              <a:t> </a:t>
            </a:r>
            <a:r>
              <a:rPr lang="en-US" sz="1200" baseline="0" dirty="0" err="1" smtClean="0"/>
              <a:t>functionals</a:t>
            </a:r>
            <a:r>
              <a:rPr lang="en-US" sz="1200" baseline="0" dirty="0" smtClean="0"/>
              <a:t>/offices fostering a more collaborative and inclusive culture.</a:t>
            </a:r>
            <a:endParaRPr lang="en-US" sz="1200" dirty="0" smtClean="0"/>
          </a:p>
          <a:p>
            <a:pPr marL="457200" indent="-457200" eaLnBrk="0" hangingPunct="0">
              <a:spcBef>
                <a:spcPct val="50000"/>
              </a:spcBef>
              <a:buClr>
                <a:srgbClr val="151C77"/>
              </a:buClr>
              <a:buSzPct val="80000"/>
              <a:buFont typeface="+mj-lt"/>
              <a:buAutoNum type="arabicPeriod"/>
            </a:pPr>
            <a:r>
              <a:rPr lang="en-US" sz="1200" dirty="0" smtClean="0"/>
              <a:t>Colleague Appreciation – When we don’t regularly</a:t>
            </a:r>
            <a:r>
              <a:rPr lang="en-US" sz="1200" baseline="0" dirty="0" smtClean="0"/>
              <a:t> work with each other we may have formed perceptions about organizations or each other that were formed </a:t>
            </a:r>
            <a:r>
              <a:rPr lang="en-US" sz="1200" baseline="0" dirty="0" err="1" smtClean="0"/>
              <a:t>mths</a:t>
            </a:r>
            <a:r>
              <a:rPr lang="en-US" sz="1200" baseline="0" dirty="0" smtClean="0"/>
              <a:t> or years earlier. That judgement goes into over drive when we work remotely and may not see one another, even on TEAMS very often. When you work together you let go of former judgements and discover how you’re on the same team working toward the same goal.</a:t>
            </a:r>
            <a:endParaRPr lang="en-US" sz="1200" dirty="0" smtClean="0"/>
          </a:p>
          <a:p>
            <a:pPr marL="457200" indent="-457200" eaLnBrk="0" hangingPunct="0">
              <a:spcBef>
                <a:spcPct val="50000"/>
              </a:spcBef>
              <a:buClr>
                <a:srgbClr val="151C77"/>
              </a:buClr>
              <a:buSzPct val="80000"/>
              <a:buFont typeface="+mj-lt"/>
              <a:buAutoNum type="arabicPeriod"/>
            </a:pPr>
            <a:r>
              <a:rPr lang="en-US" sz="1200" dirty="0" smtClean="0"/>
              <a:t>Develops Leadership Skills – Working</a:t>
            </a:r>
            <a:r>
              <a:rPr lang="en-US" sz="1200" baseline="0" dirty="0" smtClean="0"/>
              <a:t> together allows everyone an opportunity to develop their leadership skills. For example, You may be designated the lead for the project and get an opportunity to step up and lead, whether the lead or team member you’ll have opportunities to communicate and adapt your communication skills to the needs of the team. </a:t>
            </a:r>
            <a:endParaRPr lang="en-US" sz="1200" dirty="0" smtClean="0"/>
          </a:p>
          <a:p>
            <a:pPr marL="457200" indent="-457200" eaLnBrk="0" hangingPunct="0">
              <a:spcBef>
                <a:spcPct val="50000"/>
              </a:spcBef>
              <a:buClr>
                <a:srgbClr val="151C77"/>
              </a:buClr>
              <a:buSzPct val="80000"/>
              <a:buFont typeface="+mj-lt"/>
              <a:buAutoNum type="arabicPeriod"/>
            </a:pPr>
            <a:r>
              <a:rPr lang="en-US" sz="1200" dirty="0" smtClean="0"/>
              <a:t>More Engaged Employees – Employee engagement has seen a decline in the past few</a:t>
            </a:r>
            <a:r>
              <a:rPr lang="en-US" sz="1200" baseline="0" dirty="0" smtClean="0"/>
              <a:t> years, and organizations are struggling to keep employees connected. Cross functional teams can keep employees engaged while increasing productivity across the entire organization. When cross functional teams work together they feel more connected, particularly across different departments. Studies show when members feel connected, they develop common goals and trust one another.</a:t>
            </a:r>
            <a:endParaRPr lang="en-US" sz="1200" dirty="0" smtClean="0"/>
          </a:p>
          <a:p>
            <a:pPr marL="457200" indent="-457200" eaLnBrk="0" hangingPunct="0">
              <a:spcBef>
                <a:spcPct val="50000"/>
              </a:spcBef>
              <a:buClr>
                <a:srgbClr val="151C77"/>
              </a:buClr>
              <a:buSzPct val="80000"/>
              <a:buFont typeface="+mj-lt"/>
              <a:buAutoNum type="arabicPeriod"/>
            </a:pPr>
            <a:r>
              <a:rPr lang="en-US" sz="1200" dirty="0" smtClean="0"/>
              <a:t>Conflict Resolution – With a diverse group</a:t>
            </a:r>
            <a:r>
              <a:rPr lang="en-US" sz="1200" baseline="0" dirty="0" smtClean="0"/>
              <a:t> there is bound to be conflict, but it doesn’t have to be win-lose. Differing options/thoughts often leads to new ideas as the teams expand their skills and explore more creative solutions.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5</a:t>
            </a:fld>
            <a:endParaRPr lang="en-US"/>
          </a:p>
        </p:txBody>
      </p:sp>
    </p:spTree>
    <p:extLst>
      <p:ext uri="{BB962C8B-B14F-4D97-AF65-F5344CB8AC3E}">
        <p14:creationId xmlns:p14="http://schemas.microsoft.com/office/powerpoint/2010/main" val="22818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Improved Performance – Finally, Cross Functional Collaboration improves performance. When teams master communication, collaboration, and conflict resolution their performance skyrockets! The best teams learn to replace snap judgements with open communication and make efforts to understand each other.</a:t>
            </a:r>
          </a:p>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6</a:t>
            </a:fld>
            <a:endParaRPr lang="en-US"/>
          </a:p>
        </p:txBody>
      </p:sp>
    </p:spTree>
    <p:extLst>
      <p:ext uri="{BB962C8B-B14F-4D97-AF65-F5344CB8AC3E}">
        <p14:creationId xmlns:p14="http://schemas.microsoft.com/office/powerpoint/2010/main" val="10910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8</a:t>
            </a:fld>
            <a:endParaRPr lang="en-US"/>
          </a:p>
        </p:txBody>
      </p:sp>
    </p:spTree>
    <p:extLst>
      <p:ext uri="{BB962C8B-B14F-4D97-AF65-F5344CB8AC3E}">
        <p14:creationId xmlns:p14="http://schemas.microsoft.com/office/powerpoint/2010/main" val="179729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3674533" y="1962150"/>
            <a:ext cx="8009468"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a:t>Click to add subtitle</a:t>
            </a:r>
          </a:p>
        </p:txBody>
      </p:sp>
    </p:spTree>
    <p:extLst>
      <p:ext uri="{BB962C8B-B14F-4D97-AF65-F5344CB8AC3E}">
        <p14:creationId xmlns:p14="http://schemas.microsoft.com/office/powerpoint/2010/main" val="32176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6" name="Picture 2" descr="afmc"/>
          <p:cNvPicPr>
            <a:picLocks noChangeAspect="1" noChangeArrowheads="1"/>
          </p:cNvPicPr>
          <p:nvPr userDrawn="1"/>
        </p:nvPicPr>
        <p:blipFill>
          <a:blip r:embed="rId2" cstate="print"/>
          <a:srcRect/>
          <a:stretch>
            <a:fillRect/>
          </a:stretch>
        </p:blipFill>
        <p:spPr bwMode="auto">
          <a:xfrm>
            <a:off x="96201" y="96838"/>
            <a:ext cx="992205" cy="992205"/>
          </a:xfrm>
          <a:prstGeom prst="rect">
            <a:avLst/>
          </a:prstGeom>
          <a:noFill/>
          <a:ln w="9525">
            <a:noFill/>
            <a:miter lim="800000"/>
            <a:headEnd/>
            <a:tailEnd/>
          </a:ln>
        </p:spPr>
      </p:pic>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4" name="Rectangle 2"/>
          <p:cNvSpPr>
            <a:spLocks noGrp="1" noChangeArrowheads="1"/>
          </p:cNvSpPr>
          <p:nvPr>
            <p:ph type="title"/>
          </p:nvPr>
        </p:nvSpPr>
        <p:spPr>
          <a:xfrm>
            <a:off x="782782" y="87313"/>
            <a:ext cx="10118218" cy="1143000"/>
          </a:xfrm>
        </p:spPr>
        <p:txBody>
          <a:bodyPr/>
          <a:lstStyle/>
          <a:p>
            <a:r>
              <a:rPr lang="en-US" dirty="0"/>
              <a:t>Purpose</a:t>
            </a:r>
            <a:endParaRPr lang="en-US" sz="3200" dirty="0"/>
          </a:p>
        </p:txBody>
      </p:sp>
      <p:sp>
        <p:nvSpPr>
          <p:cNvPr id="12" name="Content Placeholder 2"/>
          <p:cNvSpPr>
            <a:spLocks noGrp="1"/>
          </p:cNvSpPr>
          <p:nvPr>
            <p:ph idx="1"/>
          </p:nvPr>
        </p:nvSpPr>
        <p:spPr>
          <a:xfrm>
            <a:off x="437576" y="2438400"/>
            <a:ext cx="11197167" cy="946150"/>
          </a:xfrm>
        </p:spPr>
        <p:txBody>
          <a:bodyPr anchor="ctr"/>
          <a:lstStyle>
            <a:lvl1pPr marL="0" indent="0" algn="ctr">
              <a:buNone/>
              <a:defRPr sz="2800" i="1"/>
            </a:lvl1pPr>
            <a:lvl2pPr algn="ctr">
              <a:defRPr/>
            </a:lvl2pPr>
            <a:lvl3pPr algn="ctr">
              <a:defRPr/>
            </a:lvl3pPr>
            <a:lvl4pPr algn="ctr">
              <a:defRPr/>
            </a:lvl4pPr>
            <a:lvl5pPr algn="ctr">
              <a:defRPr b="1"/>
            </a:lvl5pPr>
          </a:lstStyle>
          <a:p>
            <a:pPr lvl="0"/>
            <a:r>
              <a:rPr lang="en-US" dirty="0"/>
              <a:t>Click to edit Master text styles</a:t>
            </a:r>
          </a:p>
        </p:txBody>
      </p:sp>
    </p:spTree>
    <p:extLst>
      <p:ext uri="{BB962C8B-B14F-4D97-AF65-F5344CB8AC3E}">
        <p14:creationId xmlns:p14="http://schemas.microsoft.com/office/powerpoint/2010/main" val="21401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4936" y="86443"/>
            <a:ext cx="7750889" cy="1143000"/>
          </a:xfrm>
        </p:spPr>
        <p:txBody>
          <a:bodyPr/>
          <a:lstStyle/>
          <a:p>
            <a:r>
              <a:rPr lang="en-US" dirty="0"/>
              <a:t>Click to edit Master title style</a:t>
            </a:r>
          </a:p>
        </p:txBody>
      </p:sp>
      <p:sp>
        <p:nvSpPr>
          <p:cNvPr id="3" name="Content Placeholder 2"/>
          <p:cNvSpPr>
            <a:spLocks noGrp="1"/>
          </p:cNvSpPr>
          <p:nvPr>
            <p:ph idx="1"/>
          </p:nvPr>
        </p:nvSpPr>
        <p:spPr/>
        <p:txBody>
          <a:bodyPr/>
          <a:lstStyle>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6" name="Picture 2" descr="afmc"/>
          <p:cNvPicPr>
            <a:picLocks noChangeAspect="1" noChangeArrowheads="1"/>
          </p:cNvPicPr>
          <p:nvPr userDrawn="1"/>
        </p:nvPicPr>
        <p:blipFill>
          <a:blip r:embed="rId2" cstate="print"/>
          <a:srcRect/>
          <a:stretch>
            <a:fillRect/>
          </a:stretch>
        </p:blipFill>
        <p:spPr bwMode="auto">
          <a:xfrm>
            <a:off x="96201" y="96838"/>
            <a:ext cx="992205" cy="992205"/>
          </a:xfrm>
          <a:prstGeom prst="rect">
            <a:avLst/>
          </a:prstGeom>
          <a:noFill/>
          <a:ln w="9525">
            <a:noFill/>
            <a:miter lim="800000"/>
            <a:headEnd/>
            <a:tailEnd/>
          </a:ln>
        </p:spPr>
      </p:pic>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Tree>
    <p:extLst>
      <p:ext uri="{BB962C8B-B14F-4D97-AF65-F5344CB8AC3E}">
        <p14:creationId xmlns:p14="http://schemas.microsoft.com/office/powerpoint/2010/main" val="23941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a:t>
            </a:fld>
            <a:endParaRPr lang="en-US" dirty="0">
              <a:solidFill>
                <a:srgbClr val="FFFFFF">
                  <a:lumMod val="50000"/>
                </a:srgbClr>
              </a:solidFill>
            </a:endParaRPr>
          </a:p>
        </p:txBody>
      </p:sp>
    </p:spTree>
    <p:extLst>
      <p:ext uri="{BB962C8B-B14F-4D97-AF65-F5344CB8AC3E}">
        <p14:creationId xmlns:p14="http://schemas.microsoft.com/office/powerpoint/2010/main" val="2099771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hangingPunct="0">
              <a:defRPr/>
            </a:pPr>
            <a:fld id="{B5E6CACA-09AB-49BC-8429-8308382B75D4}" type="slidenum">
              <a:rPr lang="en-US">
                <a:solidFill>
                  <a:srgbClr val="FFFFFF">
                    <a:lumMod val="50000"/>
                  </a:srgbClr>
                </a:solidFill>
              </a:rPr>
              <a:pPr eaLnBrk="0" hangingPunct="0">
                <a:defRPr/>
              </a:pPr>
              <a:t>‹#›</a:t>
            </a:fld>
            <a:endParaRPr lang="en-US" dirty="0">
              <a:solidFill>
                <a:srgbClr val="FFFFFF">
                  <a:lumMod val="50000"/>
                </a:srgbClr>
              </a:solidFill>
            </a:endParaRPr>
          </a:p>
        </p:txBody>
      </p:sp>
      <p:sp>
        <p:nvSpPr>
          <p:cNvPr id="1029" name="Rectangle 1030"/>
          <p:cNvSpPr>
            <a:spLocks noGrp="1" noChangeArrowheads="1"/>
          </p:cNvSpPr>
          <p:nvPr>
            <p:ph type="title"/>
          </p:nvPr>
        </p:nvSpPr>
        <p:spPr bwMode="auto">
          <a:xfrm>
            <a:off x="1354667" y="75983"/>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1040"/>
          <p:cNvSpPr>
            <a:spLocks noGrp="1" noChangeArrowheads="1"/>
          </p:cNvSpPr>
          <p:nvPr>
            <p:ph type="body" idx="1"/>
          </p:nvPr>
        </p:nvSpPr>
        <p:spPr bwMode="auto">
          <a:xfrm>
            <a:off x="437576" y="128327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pic>
        <p:nvPicPr>
          <p:cNvPr id="2" name="Picture 1"/>
          <p:cNvPicPr>
            <a:picLocks noChangeAspect="1"/>
          </p:cNvPicPr>
          <p:nvPr userDrawn="1"/>
        </p:nvPicPr>
        <p:blipFill>
          <a:blip r:embed="rId6"/>
          <a:stretch>
            <a:fillRect/>
          </a:stretch>
        </p:blipFill>
        <p:spPr>
          <a:xfrm>
            <a:off x="10937538" y="190244"/>
            <a:ext cx="951058" cy="914479"/>
          </a:xfrm>
          <a:prstGeom prst="rect">
            <a:avLst/>
          </a:prstGeom>
        </p:spPr>
      </p:pic>
      <p:pic>
        <p:nvPicPr>
          <p:cNvPr id="4" name="Picture 3"/>
          <p:cNvPicPr>
            <a:picLocks noChangeAspect="1"/>
          </p:cNvPicPr>
          <p:nvPr userDrawn="1"/>
        </p:nvPicPr>
        <p:blipFill>
          <a:blip r:embed="rId7"/>
          <a:stretch>
            <a:fillRect/>
          </a:stretch>
        </p:blipFill>
        <p:spPr>
          <a:xfrm>
            <a:off x="624634" y="6407726"/>
            <a:ext cx="11150550" cy="580221"/>
          </a:xfrm>
          <a:prstGeom prst="rect">
            <a:avLst/>
          </a:prstGeom>
        </p:spPr>
      </p:pic>
    </p:spTree>
    <p:extLst>
      <p:ext uri="{BB962C8B-B14F-4D97-AF65-F5344CB8AC3E}">
        <p14:creationId xmlns:p14="http://schemas.microsoft.com/office/powerpoint/2010/main" val="1488027147"/>
      </p:ext>
    </p:extLst>
  </p:cSld>
  <p:clrMap bg1="lt1" tx1="dk1" bg2="lt2" tx2="dk2" accent1="accent1" accent2="accent2" accent3="accent3" accent4="accent4" accent5="accent5" accent6="accent6" hlink="hlink" folHlink="folHlink"/>
  <p:sldLayoutIdLst>
    <p:sldLayoutId id="2147484631" r:id="rId1"/>
    <p:sldLayoutId id="2147484634" r:id="rId2"/>
    <p:sldLayoutId id="2147484632" r:id="rId3"/>
    <p:sldLayoutId id="2147484633" r:id="rId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524000" y="1846072"/>
            <a:ext cx="8514080" cy="1064768"/>
          </a:xfrm>
          <a:prstGeom prst="rect">
            <a:avLst/>
          </a:prstGeom>
          <a:noFill/>
          <a:ln w="9525">
            <a:noFill/>
            <a:miter lim="800000"/>
            <a:headEnd/>
            <a:tailEnd/>
          </a:ln>
        </p:spPr>
        <p:txBody>
          <a:bodyPr anchor="t"/>
          <a:lstStyle/>
          <a:p>
            <a:pPr algn="r" eaLnBrk="0" hangingPunct="0"/>
            <a:r>
              <a:rPr lang="en-US" sz="4400" b="1" dirty="0" smtClean="0">
                <a:solidFill>
                  <a:srgbClr val="151C77"/>
                </a:solidFill>
                <a:latin typeface="Arial" pitchFamily="34" charset="0"/>
                <a:cs typeface="Arial" pitchFamily="34" charset="0"/>
              </a:rPr>
              <a:t>Benefits of Cross Functional Collaboration</a:t>
            </a:r>
            <a:endParaRPr lang="en-US" sz="4400" b="1" dirty="0">
              <a:solidFill>
                <a:srgbClr val="151C77"/>
              </a:solidFill>
              <a:latin typeface="Arial" pitchFamily="34" charset="0"/>
              <a:cs typeface="Arial" pitchFamily="34" charset="0"/>
            </a:endParaRPr>
          </a:p>
        </p:txBody>
      </p:sp>
      <p:sp>
        <p:nvSpPr>
          <p:cNvPr id="3" name="TextBox 2"/>
          <p:cNvSpPr txBox="1"/>
          <p:nvPr/>
        </p:nvSpPr>
        <p:spPr>
          <a:xfrm flipH="1">
            <a:off x="9088119" y="4734560"/>
            <a:ext cx="2697481" cy="923330"/>
          </a:xfrm>
          <a:prstGeom prst="rect">
            <a:avLst/>
          </a:prstGeom>
          <a:noFill/>
        </p:spPr>
        <p:txBody>
          <a:bodyPr wrap="square" rtlCol="0">
            <a:spAutoFit/>
          </a:bodyPr>
          <a:lstStyle/>
          <a:p>
            <a:r>
              <a:rPr lang="en-US" sz="1800" b="1" dirty="0" smtClean="0">
                <a:solidFill>
                  <a:schemeClr val="accent1">
                    <a:lumMod val="50000"/>
                  </a:schemeClr>
                </a:solidFill>
              </a:rPr>
              <a:t>Kathryn Sowers</a:t>
            </a:r>
          </a:p>
          <a:p>
            <a:r>
              <a:rPr lang="en-US" sz="1800" b="1" dirty="0" smtClean="0">
                <a:solidFill>
                  <a:schemeClr val="accent1">
                    <a:lumMod val="50000"/>
                  </a:schemeClr>
                </a:solidFill>
              </a:rPr>
              <a:t>AFMC A5/8/9</a:t>
            </a:r>
          </a:p>
          <a:p>
            <a:r>
              <a:rPr lang="en-US" sz="1800" b="1" dirty="0" smtClean="0">
                <a:solidFill>
                  <a:schemeClr val="accent1">
                    <a:lumMod val="50000"/>
                  </a:schemeClr>
                </a:solidFill>
              </a:rPr>
              <a:t>June 2022</a:t>
            </a:r>
            <a:endParaRPr lang="en-US" sz="1800" b="1" dirty="0">
              <a:solidFill>
                <a:schemeClr val="accent1">
                  <a:lumMod val="50000"/>
                </a:schemeClr>
              </a:solidFill>
            </a:endParaRPr>
          </a:p>
        </p:txBody>
      </p:sp>
      <p:pic>
        <p:nvPicPr>
          <p:cNvPr id="4" name="Picture 3"/>
          <p:cNvPicPr>
            <a:picLocks noChangeAspect="1"/>
          </p:cNvPicPr>
          <p:nvPr/>
        </p:nvPicPr>
        <p:blipFill>
          <a:blip r:embed="rId3"/>
          <a:stretch>
            <a:fillRect/>
          </a:stretch>
        </p:blipFill>
        <p:spPr>
          <a:xfrm>
            <a:off x="3529517" y="3520819"/>
            <a:ext cx="3224194" cy="2427482"/>
          </a:xfrm>
          <a:prstGeom prst="rect">
            <a:avLst/>
          </a:prstGeom>
        </p:spPr>
      </p:pic>
    </p:spTree>
    <p:extLst>
      <p:ext uri="{BB962C8B-B14F-4D97-AF65-F5344CB8AC3E}">
        <p14:creationId xmlns:p14="http://schemas.microsoft.com/office/powerpoint/2010/main" val="580022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a:t>
            </a:fld>
            <a:endParaRPr lang="en-US">
              <a:solidFill>
                <a:srgbClr val="808080"/>
              </a:solidFill>
            </a:endParaRPr>
          </a:p>
        </p:txBody>
      </p:sp>
      <p:sp>
        <p:nvSpPr>
          <p:cNvPr id="5" name="Text Box 4"/>
          <p:cNvSpPr txBox="1">
            <a:spLocks noChangeArrowheads="1"/>
          </p:cNvSpPr>
          <p:nvPr/>
        </p:nvSpPr>
        <p:spPr bwMode="auto">
          <a:xfrm>
            <a:off x="609600" y="2470424"/>
            <a:ext cx="10972800" cy="1231106"/>
          </a:xfrm>
          <a:prstGeom prst="rect">
            <a:avLst/>
          </a:prstGeom>
          <a:noFill/>
          <a:ln w="9525" algn="ctr">
            <a:noFill/>
            <a:miter lim="800000"/>
            <a:headEnd/>
            <a:tailEnd/>
          </a:ln>
        </p:spPr>
        <p:txBody>
          <a:bodyPr wrap="square" lIns="91440" tIns="45720" rIns="91440" bIns="45720" anchor="t">
            <a:spAutoFit/>
          </a:bodyPr>
          <a:lstStyle/>
          <a:p>
            <a:pPr algn="ctr"/>
            <a:endParaRPr lang="en-US" sz="1800">
              <a:cs typeface="Times New Roman" pitchFamily="18" charset="0"/>
            </a:endParaRPr>
          </a:p>
          <a:p>
            <a:pPr algn="ctr"/>
            <a:r>
              <a:rPr lang="en-US" sz="2800" b="1">
                <a:latin typeface="Arial"/>
                <a:cs typeface="Arial"/>
              </a:rPr>
              <a:t>“The classification of the brief is </a:t>
            </a:r>
            <a:r>
              <a:rPr lang="en-US" sz="2800" b="1">
                <a:solidFill>
                  <a:srgbClr val="00B050"/>
                </a:solidFill>
                <a:latin typeface="Arial"/>
                <a:cs typeface="Arial"/>
              </a:rPr>
              <a:t>Controlled Unclassified Information (CUI)</a:t>
            </a:r>
            <a:r>
              <a:rPr lang="en-US" sz="2800" b="1">
                <a:solidFill>
                  <a:srgbClr val="7030A0"/>
                </a:solidFill>
                <a:latin typeface="Arial"/>
                <a:cs typeface="Arial"/>
              </a:rPr>
              <a:t> </a:t>
            </a:r>
            <a:r>
              <a:rPr lang="en-US" sz="2800" b="1">
                <a:latin typeface="Arial"/>
                <a:cs typeface="Arial"/>
              </a:rPr>
              <a:t>and the discussion can go up to </a:t>
            </a:r>
            <a:r>
              <a:rPr lang="en-US" sz="2800" b="1">
                <a:solidFill>
                  <a:srgbClr val="00B050"/>
                </a:solidFill>
                <a:latin typeface="Arial"/>
                <a:cs typeface="Arial"/>
              </a:rPr>
              <a:t>CUI</a:t>
            </a:r>
            <a:r>
              <a:rPr lang="en-US" sz="2800" b="1">
                <a:latin typeface="Arial"/>
                <a:cs typeface="Arial"/>
              </a:rPr>
              <a:t>”</a:t>
            </a:r>
            <a:endParaRPr lang="en-US" sz="2800" b="1" i="1">
              <a:latin typeface="Arial"/>
              <a:cs typeface="Arial"/>
            </a:endParaRPr>
          </a:p>
        </p:txBody>
      </p:sp>
    </p:spTree>
    <p:extLst>
      <p:ext uri="{BB962C8B-B14F-4D97-AF65-F5344CB8AC3E}">
        <p14:creationId xmlns:p14="http://schemas.microsoft.com/office/powerpoint/2010/main" val="544192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576" y="1283270"/>
            <a:ext cx="11197167" cy="1764730"/>
          </a:xfrm>
        </p:spPr>
        <p:txBody>
          <a:bodyPr/>
          <a:lstStyle/>
          <a:p>
            <a:pPr marL="0" indent="0" eaLnBrk="0" hangingPunct="0">
              <a:spcBef>
                <a:spcPct val="50000"/>
              </a:spcBef>
              <a:buClr>
                <a:srgbClr val="151C77"/>
              </a:buClr>
              <a:buSzPct val="80000"/>
              <a:buNone/>
            </a:pPr>
            <a:r>
              <a:rPr lang="en-US" sz="2800" dirty="0" smtClean="0">
                <a:cs typeface="Arial"/>
              </a:rPr>
              <a:t>What is it?</a:t>
            </a:r>
          </a:p>
          <a:p>
            <a:pPr marL="0" indent="0" eaLnBrk="0" hangingPunct="0">
              <a:spcBef>
                <a:spcPct val="50000"/>
              </a:spcBef>
              <a:buClr>
                <a:srgbClr val="151C77"/>
              </a:buClr>
              <a:buSzPct val="80000"/>
              <a:buNone/>
            </a:pPr>
            <a:r>
              <a:rPr lang="en-US" dirty="0">
                <a:cs typeface="Arial"/>
              </a:rPr>
              <a:t> </a:t>
            </a:r>
            <a:r>
              <a:rPr lang="en-US" dirty="0" smtClean="0">
                <a:cs typeface="Arial"/>
              </a:rPr>
              <a:t>  </a:t>
            </a:r>
            <a:r>
              <a:rPr lang="en-US" sz="2400" dirty="0" smtClean="0">
                <a:cs typeface="Arial"/>
              </a:rPr>
              <a:t>Collaboration involving teams, individuals, or organizations working together to achieve a common goal.</a:t>
            </a:r>
            <a:endParaRPr lang="en-US" sz="2400" dirty="0"/>
          </a:p>
          <a:p>
            <a:pPr marL="285750" indent="-285750" eaLnBrk="0" hangingPunct="0">
              <a:spcBef>
                <a:spcPct val="50000"/>
              </a:spcBef>
              <a:buClr>
                <a:srgbClr val="151C77"/>
              </a:buClr>
              <a:buSzPct val="80000"/>
              <a:buFont typeface="Wingdings" pitchFamily="2" charset="2"/>
              <a:buChar char="n"/>
            </a:pPr>
            <a:endParaRPr lang="en-US" dirty="0"/>
          </a:p>
          <a:p>
            <a:endParaRPr lang="en-US" dirty="0"/>
          </a:p>
        </p:txBody>
      </p:sp>
      <p:sp>
        <p:nvSpPr>
          <p:cNvPr id="4" name="Slide Number Placeholder 3"/>
          <p:cNvSpPr>
            <a:spLocks noGrp="1"/>
          </p:cNvSpPr>
          <p:nvPr>
            <p:ph type="sldNum" sz="quarter" idx="4294967295"/>
          </p:nvPr>
        </p:nvSpPr>
        <p:spPr/>
        <p:txBody>
          <a:bodyPr/>
          <a:lstStyle/>
          <a:p>
            <a:pPr>
              <a:defRPr/>
            </a:pPr>
            <a:fld id="{B7ED3306-29F1-4E6E-BA13-8ACD1C56B579}" type="slidenum">
              <a:rPr lang="en-US" smtClean="0"/>
              <a:pPr>
                <a:defRPr/>
              </a:pPr>
              <a:t>3</a:t>
            </a:fld>
            <a:endParaRPr lang="en-US"/>
          </a:p>
        </p:txBody>
      </p:sp>
      <p:sp>
        <p:nvSpPr>
          <p:cNvPr id="8" name="Rectangle 2"/>
          <p:cNvSpPr txBox="1">
            <a:spLocks noChangeArrowheads="1"/>
          </p:cNvSpPr>
          <p:nvPr/>
        </p:nvSpPr>
        <p:spPr bwMode="auto">
          <a:xfrm>
            <a:off x="671146" y="0"/>
            <a:ext cx="1011821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0" cap="none" spc="0" normalizeH="0" baseline="0" noProof="0" dirty="0" smtClean="0">
                <a:ln>
                  <a:noFill/>
                </a:ln>
                <a:solidFill>
                  <a:srgbClr val="151C77"/>
                </a:solidFill>
                <a:effectLst/>
                <a:uLnTx/>
                <a:uFillTx/>
                <a:latin typeface="Arial"/>
                <a:ea typeface="+mj-ea"/>
                <a:cs typeface="+mj-cs"/>
              </a:rPr>
              <a:t>Cross-Functional</a:t>
            </a:r>
            <a:r>
              <a:rPr kumimoji="0" lang="en-US" sz="3200" b="1" i="1" u="none" strike="noStrike" kern="0" cap="none" spc="0" normalizeH="0" noProof="0" dirty="0" smtClean="0">
                <a:ln>
                  <a:noFill/>
                </a:ln>
                <a:solidFill>
                  <a:srgbClr val="151C77"/>
                </a:solidFill>
                <a:effectLst/>
                <a:uLnTx/>
                <a:uFillTx/>
                <a:latin typeface="Arial"/>
                <a:ea typeface="+mj-ea"/>
                <a:cs typeface="+mj-cs"/>
              </a:rPr>
              <a:t> Collaboration</a:t>
            </a:r>
            <a:endParaRPr kumimoji="0" lang="en-US" sz="3200" b="1" i="1" u="none" strike="noStrike" kern="0" cap="none" spc="0" normalizeH="0" baseline="0" noProof="0" dirty="0">
              <a:ln>
                <a:noFill/>
              </a:ln>
              <a:solidFill>
                <a:srgbClr val="151C77"/>
              </a:solidFill>
              <a:effectLst/>
              <a:uLnTx/>
              <a:uFillTx/>
              <a:latin typeface="Arial"/>
              <a:ea typeface="+mj-ea"/>
              <a:cs typeface="+mj-cs"/>
            </a:endParaRPr>
          </a:p>
        </p:txBody>
      </p:sp>
      <p:pic>
        <p:nvPicPr>
          <p:cNvPr id="2" name="Picture 1"/>
          <p:cNvPicPr>
            <a:picLocks noChangeAspect="1"/>
          </p:cNvPicPr>
          <p:nvPr/>
        </p:nvPicPr>
        <p:blipFill>
          <a:blip r:embed="rId2"/>
          <a:stretch>
            <a:fillRect/>
          </a:stretch>
        </p:blipFill>
        <p:spPr>
          <a:xfrm>
            <a:off x="6573520" y="2931301"/>
            <a:ext cx="4328159" cy="3036171"/>
          </a:xfrm>
          <a:prstGeom prst="rect">
            <a:avLst/>
          </a:prstGeom>
        </p:spPr>
      </p:pic>
    </p:spTree>
    <p:extLst>
      <p:ext uri="{BB962C8B-B14F-4D97-AF65-F5344CB8AC3E}">
        <p14:creationId xmlns:p14="http://schemas.microsoft.com/office/powerpoint/2010/main" val="250913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4</a:t>
            </a:fld>
            <a:endParaRPr lang="en-US" dirty="0">
              <a:solidFill>
                <a:srgbClr val="808080"/>
              </a:solidFill>
            </a:endParaRPr>
          </a:p>
        </p:txBody>
      </p:sp>
      <p:sp>
        <p:nvSpPr>
          <p:cNvPr id="2" name="Title 1"/>
          <p:cNvSpPr>
            <a:spLocks noGrp="1"/>
          </p:cNvSpPr>
          <p:nvPr>
            <p:ph type="title" idx="4294967295"/>
          </p:nvPr>
        </p:nvSpPr>
        <p:spPr>
          <a:xfrm>
            <a:off x="2899305" y="0"/>
            <a:ext cx="7751762" cy="1143000"/>
          </a:xfrm>
        </p:spPr>
        <p:txBody>
          <a:bodyPr/>
          <a:lstStyle/>
          <a:p>
            <a:r>
              <a:rPr lang="en-US" dirty="0" smtClean="0"/>
              <a:t>Decision Support</a:t>
            </a:r>
            <a:endParaRPr lang="en-US" dirty="0"/>
          </a:p>
        </p:txBody>
      </p:sp>
      <p:pic>
        <p:nvPicPr>
          <p:cNvPr id="6" name="Picture 5"/>
          <p:cNvPicPr>
            <a:picLocks noChangeAspect="1"/>
          </p:cNvPicPr>
          <p:nvPr/>
        </p:nvPicPr>
        <p:blipFill>
          <a:blip r:embed="rId2"/>
          <a:stretch>
            <a:fillRect/>
          </a:stretch>
        </p:blipFill>
        <p:spPr>
          <a:xfrm rot="21189820">
            <a:off x="997185" y="1290444"/>
            <a:ext cx="2917086" cy="2184999"/>
          </a:xfrm>
          <a:prstGeom prst="rect">
            <a:avLst/>
          </a:prstGeom>
        </p:spPr>
      </p:pic>
      <p:pic>
        <p:nvPicPr>
          <p:cNvPr id="7" name="Picture 6"/>
          <p:cNvPicPr>
            <a:picLocks noChangeAspect="1"/>
          </p:cNvPicPr>
          <p:nvPr/>
        </p:nvPicPr>
        <p:blipFill>
          <a:blip r:embed="rId3"/>
          <a:stretch>
            <a:fillRect/>
          </a:stretch>
        </p:blipFill>
        <p:spPr>
          <a:xfrm rot="660461">
            <a:off x="6422156" y="1490322"/>
            <a:ext cx="3104770" cy="2066083"/>
          </a:xfrm>
          <a:prstGeom prst="rect">
            <a:avLst/>
          </a:prstGeom>
        </p:spPr>
      </p:pic>
      <p:pic>
        <p:nvPicPr>
          <p:cNvPr id="8" name="Picture 7"/>
          <p:cNvPicPr>
            <a:picLocks noChangeAspect="1"/>
          </p:cNvPicPr>
          <p:nvPr/>
        </p:nvPicPr>
        <p:blipFill>
          <a:blip r:embed="rId4"/>
          <a:stretch>
            <a:fillRect/>
          </a:stretch>
        </p:blipFill>
        <p:spPr>
          <a:xfrm>
            <a:off x="5138737" y="2233612"/>
            <a:ext cx="1914525" cy="2390775"/>
          </a:xfrm>
          <a:prstGeom prst="rect">
            <a:avLst/>
          </a:prstGeom>
        </p:spPr>
      </p:pic>
      <p:pic>
        <p:nvPicPr>
          <p:cNvPr id="9" name="Picture 8"/>
          <p:cNvPicPr>
            <a:picLocks noChangeAspect="1"/>
          </p:cNvPicPr>
          <p:nvPr/>
        </p:nvPicPr>
        <p:blipFill>
          <a:blip r:embed="rId5"/>
          <a:stretch>
            <a:fillRect/>
          </a:stretch>
        </p:blipFill>
        <p:spPr>
          <a:xfrm>
            <a:off x="3681467" y="2566987"/>
            <a:ext cx="1809750" cy="2533650"/>
          </a:xfrm>
          <a:prstGeom prst="rect">
            <a:avLst/>
          </a:prstGeom>
        </p:spPr>
      </p:pic>
      <p:pic>
        <p:nvPicPr>
          <p:cNvPr id="10" name="Picture 9"/>
          <p:cNvPicPr>
            <a:picLocks noChangeAspect="1"/>
          </p:cNvPicPr>
          <p:nvPr/>
        </p:nvPicPr>
        <p:blipFill>
          <a:blip r:embed="rId6"/>
          <a:stretch>
            <a:fillRect/>
          </a:stretch>
        </p:blipFill>
        <p:spPr>
          <a:xfrm rot="757850">
            <a:off x="8548991" y="3428999"/>
            <a:ext cx="1914525" cy="2390775"/>
          </a:xfrm>
          <a:prstGeom prst="rect">
            <a:avLst/>
          </a:prstGeom>
        </p:spPr>
      </p:pic>
      <p:pic>
        <p:nvPicPr>
          <p:cNvPr id="11" name="Picture 10"/>
          <p:cNvPicPr>
            <a:picLocks noChangeAspect="1"/>
          </p:cNvPicPr>
          <p:nvPr/>
        </p:nvPicPr>
        <p:blipFill>
          <a:blip r:embed="rId7"/>
          <a:stretch>
            <a:fillRect/>
          </a:stretch>
        </p:blipFill>
        <p:spPr>
          <a:xfrm>
            <a:off x="5853325" y="4394192"/>
            <a:ext cx="2521113" cy="1605976"/>
          </a:xfrm>
          <a:prstGeom prst="rect">
            <a:avLst/>
          </a:prstGeom>
        </p:spPr>
      </p:pic>
      <p:pic>
        <p:nvPicPr>
          <p:cNvPr id="12" name="Picture 11"/>
          <p:cNvPicPr>
            <a:picLocks noChangeAspect="1"/>
          </p:cNvPicPr>
          <p:nvPr/>
        </p:nvPicPr>
        <p:blipFill>
          <a:blip r:embed="rId8"/>
          <a:stretch>
            <a:fillRect/>
          </a:stretch>
        </p:blipFill>
        <p:spPr>
          <a:xfrm>
            <a:off x="1875453" y="3547571"/>
            <a:ext cx="1914525" cy="2390775"/>
          </a:xfrm>
          <a:prstGeom prst="rect">
            <a:avLst/>
          </a:prstGeom>
        </p:spPr>
      </p:pic>
    </p:spTree>
    <p:extLst>
      <p:ext uri="{BB962C8B-B14F-4D97-AF65-F5344CB8AC3E}">
        <p14:creationId xmlns:p14="http://schemas.microsoft.com/office/powerpoint/2010/main" val="2230540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5</a:t>
            </a:fld>
            <a:endParaRPr lang="en-US" dirty="0">
              <a:solidFill>
                <a:srgbClr val="FFFFFF">
                  <a:lumMod val="50000"/>
                </a:srgbClr>
              </a:solidFill>
            </a:endParaRPr>
          </a:p>
        </p:txBody>
      </p:sp>
      <p:pic>
        <p:nvPicPr>
          <p:cNvPr id="3" name="Picture 2"/>
          <p:cNvPicPr>
            <a:picLocks noChangeAspect="1"/>
          </p:cNvPicPr>
          <p:nvPr/>
        </p:nvPicPr>
        <p:blipFill>
          <a:blip r:embed="rId3"/>
          <a:stretch>
            <a:fillRect/>
          </a:stretch>
        </p:blipFill>
        <p:spPr>
          <a:xfrm rot="20851072">
            <a:off x="443563" y="712570"/>
            <a:ext cx="3200400" cy="1428750"/>
          </a:xfrm>
          <a:prstGeom prst="rect">
            <a:avLst/>
          </a:prstGeom>
        </p:spPr>
      </p:pic>
      <p:pic>
        <p:nvPicPr>
          <p:cNvPr id="5" name="Picture 4"/>
          <p:cNvPicPr>
            <a:picLocks noChangeAspect="1"/>
          </p:cNvPicPr>
          <p:nvPr/>
        </p:nvPicPr>
        <p:blipFill>
          <a:blip r:embed="rId4"/>
          <a:stretch>
            <a:fillRect/>
          </a:stretch>
        </p:blipFill>
        <p:spPr>
          <a:xfrm>
            <a:off x="3958066" y="3781350"/>
            <a:ext cx="4128596" cy="2573104"/>
          </a:xfrm>
          <a:prstGeom prst="rect">
            <a:avLst/>
          </a:prstGeom>
        </p:spPr>
      </p:pic>
      <p:pic>
        <p:nvPicPr>
          <p:cNvPr id="6" name="Picture 5"/>
          <p:cNvPicPr>
            <a:picLocks noChangeAspect="1"/>
          </p:cNvPicPr>
          <p:nvPr/>
        </p:nvPicPr>
        <p:blipFill>
          <a:blip r:embed="rId5"/>
          <a:stretch>
            <a:fillRect/>
          </a:stretch>
        </p:blipFill>
        <p:spPr>
          <a:xfrm>
            <a:off x="4561477" y="207700"/>
            <a:ext cx="3315379" cy="2368128"/>
          </a:xfrm>
          <a:prstGeom prst="rect">
            <a:avLst/>
          </a:prstGeom>
        </p:spPr>
      </p:pic>
      <p:pic>
        <p:nvPicPr>
          <p:cNvPr id="7" name="Picture 6"/>
          <p:cNvPicPr>
            <a:picLocks noChangeAspect="1"/>
          </p:cNvPicPr>
          <p:nvPr/>
        </p:nvPicPr>
        <p:blipFill>
          <a:blip r:embed="rId6"/>
          <a:stretch>
            <a:fillRect/>
          </a:stretch>
        </p:blipFill>
        <p:spPr>
          <a:xfrm rot="19379096">
            <a:off x="1744" y="3151435"/>
            <a:ext cx="4502394" cy="1697624"/>
          </a:xfrm>
          <a:prstGeom prst="rect">
            <a:avLst/>
          </a:prstGeom>
        </p:spPr>
      </p:pic>
      <p:pic>
        <p:nvPicPr>
          <p:cNvPr id="9" name="Picture 8"/>
          <p:cNvPicPr>
            <a:picLocks noChangeAspect="1"/>
          </p:cNvPicPr>
          <p:nvPr/>
        </p:nvPicPr>
        <p:blipFill>
          <a:blip r:embed="rId7"/>
          <a:stretch>
            <a:fillRect/>
          </a:stretch>
        </p:blipFill>
        <p:spPr>
          <a:xfrm>
            <a:off x="8154566" y="2850129"/>
            <a:ext cx="3848352" cy="2882549"/>
          </a:xfrm>
          <a:prstGeom prst="rect">
            <a:avLst/>
          </a:prstGeom>
        </p:spPr>
      </p:pic>
      <p:pic>
        <p:nvPicPr>
          <p:cNvPr id="10" name="Picture 9"/>
          <p:cNvPicPr>
            <a:picLocks noChangeAspect="1"/>
          </p:cNvPicPr>
          <p:nvPr/>
        </p:nvPicPr>
        <p:blipFill>
          <a:blip r:embed="rId8"/>
          <a:stretch>
            <a:fillRect/>
          </a:stretch>
        </p:blipFill>
        <p:spPr>
          <a:xfrm>
            <a:off x="8677791" y="170535"/>
            <a:ext cx="3325127" cy="2217860"/>
          </a:xfrm>
          <a:prstGeom prst="rect">
            <a:avLst/>
          </a:prstGeom>
        </p:spPr>
      </p:pic>
    </p:spTree>
    <p:extLst>
      <p:ext uri="{BB962C8B-B14F-4D97-AF65-F5344CB8AC3E}">
        <p14:creationId xmlns:p14="http://schemas.microsoft.com/office/powerpoint/2010/main" val="19129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6</a:t>
            </a:fld>
            <a:endParaRPr lang="en-US" dirty="0">
              <a:solidFill>
                <a:srgbClr val="FFFFFF">
                  <a:lumMod val="50000"/>
                </a:srgbClr>
              </a:solidFill>
            </a:endParaRPr>
          </a:p>
        </p:txBody>
      </p:sp>
      <p:pic>
        <p:nvPicPr>
          <p:cNvPr id="5" name="Picture 4"/>
          <p:cNvPicPr>
            <a:picLocks noChangeAspect="1"/>
          </p:cNvPicPr>
          <p:nvPr/>
        </p:nvPicPr>
        <p:blipFill>
          <a:blip r:embed="rId3"/>
          <a:stretch>
            <a:fillRect/>
          </a:stretch>
        </p:blipFill>
        <p:spPr>
          <a:xfrm>
            <a:off x="7422443" y="73902"/>
            <a:ext cx="4508784" cy="2524919"/>
          </a:xfrm>
          <a:prstGeom prst="rect">
            <a:avLst/>
          </a:prstGeom>
        </p:spPr>
      </p:pic>
      <p:pic>
        <p:nvPicPr>
          <p:cNvPr id="7" name="Picture 6"/>
          <p:cNvPicPr>
            <a:picLocks noChangeAspect="1"/>
          </p:cNvPicPr>
          <p:nvPr/>
        </p:nvPicPr>
        <p:blipFill>
          <a:blip r:embed="rId4"/>
          <a:stretch>
            <a:fillRect/>
          </a:stretch>
        </p:blipFill>
        <p:spPr>
          <a:xfrm>
            <a:off x="1113077" y="695810"/>
            <a:ext cx="3738055" cy="3270798"/>
          </a:xfrm>
          <a:prstGeom prst="rect">
            <a:avLst/>
          </a:prstGeom>
        </p:spPr>
      </p:pic>
      <p:pic>
        <p:nvPicPr>
          <p:cNvPr id="8" name="Picture 7"/>
          <p:cNvPicPr>
            <a:picLocks noChangeAspect="1"/>
          </p:cNvPicPr>
          <p:nvPr/>
        </p:nvPicPr>
        <p:blipFill>
          <a:blip r:embed="rId5"/>
          <a:stretch>
            <a:fillRect/>
          </a:stretch>
        </p:blipFill>
        <p:spPr>
          <a:xfrm>
            <a:off x="4716378" y="2705860"/>
            <a:ext cx="4456498" cy="3368284"/>
          </a:xfrm>
          <a:prstGeom prst="rect">
            <a:avLst/>
          </a:prstGeom>
        </p:spPr>
      </p:pic>
    </p:spTree>
    <p:extLst>
      <p:ext uri="{BB962C8B-B14F-4D97-AF65-F5344CB8AC3E}">
        <p14:creationId xmlns:p14="http://schemas.microsoft.com/office/powerpoint/2010/main" val="2364800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7ED3306-29F1-4E6E-BA13-8ACD1C56B579}" type="slidenum">
              <a:rPr lang="en-US" smtClean="0"/>
              <a:pPr>
                <a:defRPr/>
              </a:pPr>
              <a:t>7</a:t>
            </a:fld>
            <a:endParaRPr lang="en-US"/>
          </a:p>
        </p:txBody>
      </p:sp>
      <p:sp>
        <p:nvSpPr>
          <p:cNvPr id="8" name="Rectangle 2"/>
          <p:cNvSpPr txBox="1">
            <a:spLocks noChangeArrowheads="1"/>
          </p:cNvSpPr>
          <p:nvPr/>
        </p:nvSpPr>
        <p:spPr bwMode="auto">
          <a:xfrm>
            <a:off x="671146" y="0"/>
            <a:ext cx="1011821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3200" kern="0" noProof="0" dirty="0" smtClean="0">
                <a:latin typeface="Arial"/>
              </a:rPr>
              <a:t>Real Life Examples</a:t>
            </a:r>
            <a:endParaRPr kumimoji="0" lang="en-US" sz="3200" b="1" i="1" u="none" strike="noStrike" kern="0" cap="none" spc="0" normalizeH="0" baseline="0" noProof="0" dirty="0">
              <a:ln>
                <a:noFill/>
              </a:ln>
              <a:solidFill>
                <a:srgbClr val="151C77"/>
              </a:solidFill>
              <a:effectLst/>
              <a:uLnTx/>
              <a:uFillTx/>
              <a:latin typeface="Arial"/>
              <a:ea typeface="+mj-ea"/>
              <a:cs typeface="+mj-cs"/>
            </a:endParaRPr>
          </a:p>
        </p:txBody>
      </p:sp>
      <p:pic>
        <p:nvPicPr>
          <p:cNvPr id="5" name="Picture 4"/>
          <p:cNvPicPr>
            <a:picLocks noChangeAspect="1"/>
          </p:cNvPicPr>
          <p:nvPr/>
        </p:nvPicPr>
        <p:blipFill>
          <a:blip r:embed="rId2"/>
          <a:stretch>
            <a:fillRect/>
          </a:stretch>
        </p:blipFill>
        <p:spPr>
          <a:xfrm>
            <a:off x="1002782" y="1076980"/>
            <a:ext cx="3841861" cy="2744186"/>
          </a:xfrm>
          <a:prstGeom prst="rect">
            <a:avLst/>
          </a:prstGeom>
        </p:spPr>
      </p:pic>
      <p:pic>
        <p:nvPicPr>
          <p:cNvPr id="6" name="Picture 5"/>
          <p:cNvPicPr>
            <a:picLocks noChangeAspect="1"/>
          </p:cNvPicPr>
          <p:nvPr/>
        </p:nvPicPr>
        <p:blipFill>
          <a:blip r:embed="rId3"/>
          <a:stretch>
            <a:fillRect/>
          </a:stretch>
        </p:blipFill>
        <p:spPr>
          <a:xfrm>
            <a:off x="4096143" y="4024640"/>
            <a:ext cx="3814762" cy="2309977"/>
          </a:xfrm>
          <a:prstGeom prst="rect">
            <a:avLst/>
          </a:prstGeom>
        </p:spPr>
      </p:pic>
      <p:sp>
        <p:nvSpPr>
          <p:cNvPr id="7" name="TextBox 6"/>
          <p:cNvSpPr txBox="1"/>
          <p:nvPr/>
        </p:nvSpPr>
        <p:spPr>
          <a:xfrm flipH="1">
            <a:off x="1969111" y="1367986"/>
            <a:ext cx="1909205" cy="307777"/>
          </a:xfrm>
          <a:prstGeom prst="rect">
            <a:avLst/>
          </a:prstGeom>
          <a:noFill/>
        </p:spPr>
        <p:txBody>
          <a:bodyPr wrap="square" rtlCol="0">
            <a:spAutoFit/>
          </a:bodyPr>
          <a:lstStyle/>
          <a:p>
            <a:r>
              <a:rPr lang="en-US" dirty="0" smtClean="0"/>
              <a:t>C-17 </a:t>
            </a:r>
            <a:r>
              <a:rPr lang="en-US" dirty="0" err="1" smtClean="0"/>
              <a:t>Globemaster</a:t>
            </a:r>
            <a:r>
              <a:rPr lang="en-US" dirty="0" smtClean="0"/>
              <a:t> </a:t>
            </a:r>
            <a:endParaRPr lang="en-US" dirty="0"/>
          </a:p>
        </p:txBody>
      </p:sp>
      <p:pic>
        <p:nvPicPr>
          <p:cNvPr id="9" name="Picture 8"/>
          <p:cNvPicPr>
            <a:picLocks noChangeAspect="1"/>
          </p:cNvPicPr>
          <p:nvPr/>
        </p:nvPicPr>
        <p:blipFill>
          <a:blip r:embed="rId4"/>
          <a:stretch>
            <a:fillRect/>
          </a:stretch>
        </p:blipFill>
        <p:spPr>
          <a:xfrm>
            <a:off x="6274166" y="1741267"/>
            <a:ext cx="2438400" cy="1876425"/>
          </a:xfrm>
          <a:prstGeom prst="rect">
            <a:avLst/>
          </a:prstGeom>
        </p:spPr>
      </p:pic>
      <p:pic>
        <p:nvPicPr>
          <p:cNvPr id="10" name="Picture 9"/>
          <p:cNvPicPr>
            <a:picLocks noChangeAspect="1"/>
          </p:cNvPicPr>
          <p:nvPr/>
        </p:nvPicPr>
        <p:blipFill>
          <a:blip r:embed="rId5"/>
          <a:stretch>
            <a:fillRect/>
          </a:stretch>
        </p:blipFill>
        <p:spPr>
          <a:xfrm>
            <a:off x="8712566" y="2679480"/>
            <a:ext cx="2590800" cy="1762125"/>
          </a:xfrm>
          <a:prstGeom prst="rect">
            <a:avLst/>
          </a:prstGeom>
        </p:spPr>
      </p:pic>
    </p:spTree>
    <p:extLst>
      <p:ext uri="{BB962C8B-B14F-4D97-AF65-F5344CB8AC3E}">
        <p14:creationId xmlns:p14="http://schemas.microsoft.com/office/powerpoint/2010/main" val="86962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8</a:t>
            </a:fld>
            <a:endParaRPr lang="en-US" dirty="0">
              <a:solidFill>
                <a:srgbClr val="808080"/>
              </a:solidFill>
            </a:endParaRPr>
          </a:p>
        </p:txBody>
      </p:sp>
      <p:sp>
        <p:nvSpPr>
          <p:cNvPr id="3" name="Title 2"/>
          <p:cNvSpPr>
            <a:spLocks noGrp="1"/>
          </p:cNvSpPr>
          <p:nvPr>
            <p:ph type="title"/>
          </p:nvPr>
        </p:nvSpPr>
        <p:spPr/>
        <p:txBody>
          <a:bodyPr/>
          <a:lstStyle/>
          <a:p>
            <a:endParaRPr lang="en-US" dirty="0"/>
          </a:p>
        </p:txBody>
      </p:sp>
      <p:sp>
        <p:nvSpPr>
          <p:cNvPr id="7" name="Content Placeholder 6"/>
          <p:cNvSpPr>
            <a:spLocks noGrp="1"/>
          </p:cNvSpPr>
          <p:nvPr>
            <p:ph idx="1"/>
          </p:nvPr>
        </p:nvSpPr>
        <p:spPr>
          <a:xfrm>
            <a:off x="448086" y="2105222"/>
            <a:ext cx="11197167" cy="1951990"/>
          </a:xfrm>
        </p:spPr>
        <p:txBody>
          <a:bodyPr/>
          <a:lstStyle/>
          <a:p>
            <a:r>
              <a:rPr lang="en-US" dirty="0" smtClean="0"/>
              <a:t>Questions?</a:t>
            </a:r>
            <a:endParaRPr lang="en-US" dirty="0"/>
          </a:p>
        </p:txBody>
      </p:sp>
      <p:sp>
        <p:nvSpPr>
          <p:cNvPr id="9" name="TextBox 8"/>
          <p:cNvSpPr txBox="1"/>
          <p:nvPr/>
        </p:nvSpPr>
        <p:spPr>
          <a:xfrm>
            <a:off x="357411" y="6074959"/>
            <a:ext cx="3047629" cy="307777"/>
          </a:xfrm>
          <a:prstGeom prst="rect">
            <a:avLst/>
          </a:prstGeom>
          <a:noFill/>
        </p:spPr>
        <p:txBody>
          <a:bodyPr wrap="none" rtlCol="0">
            <a:spAutoFit/>
          </a:bodyPr>
          <a:lstStyle/>
          <a:p>
            <a:r>
              <a:rPr lang="en-US" dirty="0" smtClean="0"/>
              <a:t>Information from Corestrengths.com</a:t>
            </a:r>
            <a:endParaRPr lang="en-US" dirty="0"/>
          </a:p>
        </p:txBody>
      </p:sp>
    </p:spTree>
    <p:extLst>
      <p:ext uri="{BB962C8B-B14F-4D97-AF65-F5344CB8AC3E}">
        <p14:creationId xmlns:p14="http://schemas.microsoft.com/office/powerpoint/2010/main" val="19399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USAF(Uncl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EB6BE4983DE444B2F113A7EEB2146E" ma:contentTypeVersion="11" ma:contentTypeDescription="Create a new document." ma:contentTypeScope="" ma:versionID="fbcde9c46c3e3500ae27e6cc0275c67b">
  <xsd:schema xmlns:xsd="http://www.w3.org/2001/XMLSchema" xmlns:xs="http://www.w3.org/2001/XMLSchema" xmlns:p="http://schemas.microsoft.com/office/2006/metadata/properties" xmlns:ns3="66b0539c-6f40-4567-ada7-f2ec72548da0" xmlns:ns4="7dc2396f-f6a8-4665-9d28-9c0882c63bcd" targetNamespace="http://schemas.microsoft.com/office/2006/metadata/properties" ma:root="true" ma:fieldsID="7f34eadcdd4299f103bf621a6c6498e0" ns3:_="" ns4:_="">
    <xsd:import namespace="66b0539c-6f40-4567-ada7-f2ec72548da0"/>
    <xsd:import namespace="7dc2396f-f6a8-4665-9d28-9c0882c63b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0539c-6f40-4567-ada7-f2ec72548d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2396f-f6a8-4665-9d28-9c0882c63bc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EF72EA-D7D1-486B-8835-F2359BDEEA3E}">
  <ds:schemaRefs>
    <ds:schemaRef ds:uri="http://schemas.microsoft.com/sharepoint/v3/contenttype/forms"/>
  </ds:schemaRefs>
</ds:datastoreItem>
</file>

<file path=customXml/itemProps2.xml><?xml version="1.0" encoding="utf-8"?>
<ds:datastoreItem xmlns:ds="http://schemas.openxmlformats.org/officeDocument/2006/customXml" ds:itemID="{B1EE427F-F52A-4AFD-B702-2273B6D91E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b0539c-6f40-4567-ada7-f2ec72548da0"/>
    <ds:schemaRef ds:uri="7dc2396f-f6a8-4665-9d28-9c0882c63b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2F88BF-33C9-405B-868A-DBB3834A85F4}">
  <ds:schemaRefs>
    <ds:schemaRef ds:uri="http://purl.org/dc/terms/"/>
    <ds:schemaRef ds:uri="http://schemas.microsoft.com/office/infopath/2007/PartnerControls"/>
    <ds:schemaRef ds:uri="http://schemas.microsoft.com/office/2006/documentManagement/types"/>
    <ds:schemaRef ds:uri="7dc2396f-f6a8-4665-9d28-9c0882c63bcd"/>
    <ds:schemaRef ds:uri="http://purl.org/dc/elements/1.1/"/>
    <ds:schemaRef ds:uri="http://schemas.microsoft.com/office/2006/metadata/properties"/>
    <ds:schemaRef ds:uri="66b0539c-6f40-4567-ada7-f2ec72548da0"/>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66028</TotalTime>
  <Words>454</Words>
  <Application>Microsoft Office PowerPoint</Application>
  <PresentationFormat>Widescreen</PresentationFormat>
  <Paragraphs>31</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Times New Roman</vt:lpstr>
      <vt:lpstr>Wingdings</vt:lpstr>
      <vt:lpstr>USAF(Unclas)</vt:lpstr>
      <vt:lpstr>PowerPoint Presentation</vt:lpstr>
      <vt:lpstr>PowerPoint Presentation</vt:lpstr>
      <vt:lpstr>PowerPoint Presentation</vt:lpstr>
      <vt:lpstr>Decision Support</vt:lpstr>
      <vt:lpstr>PowerPoint Presentation</vt:lpstr>
      <vt:lpstr>PowerPoint Presentation</vt:lpstr>
      <vt:lpstr>PowerPoint Presentation</vt:lpstr>
      <vt:lpstr>PowerPoint Presentation</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Kathy Sowers</dc:creator>
  <cp:lastModifiedBy>SOWERS, KATHRYN J SES USAF AFMC HQ AFMC/A5/8/9</cp:lastModifiedBy>
  <cp:revision>4263</cp:revision>
  <cp:lastPrinted>2019-06-18T17:52:14Z</cp:lastPrinted>
  <dcterms:created xsi:type="dcterms:W3CDTF">2000-04-26T18:38:01Z</dcterms:created>
  <dcterms:modified xsi:type="dcterms:W3CDTF">2022-05-23T20:49:58Z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0x010100A7EB6BE4983DE444B2F113A7EEB2146E</vt:lpwstr>
  </property>
</Properties>
</file>