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2"/>
  </p:notesMasterIdLst>
  <p:sldIdLst>
    <p:sldId id="256" r:id="rId5"/>
    <p:sldId id="257" r:id="rId6"/>
    <p:sldId id="265" r:id="rId7"/>
    <p:sldId id="266" r:id="rId8"/>
    <p:sldId id="271" r:id="rId9"/>
    <p:sldId id="278" r:id="rId10"/>
    <p:sldId id="273" r:id="rId11"/>
    <p:sldId id="272" r:id="rId12"/>
    <p:sldId id="280" r:id="rId13"/>
    <p:sldId id="277" r:id="rId14"/>
    <p:sldId id="258" r:id="rId15"/>
    <p:sldId id="270" r:id="rId16"/>
    <p:sldId id="276" r:id="rId17"/>
    <p:sldId id="281" r:id="rId18"/>
    <p:sldId id="279" r:id="rId19"/>
    <p:sldId id="275" r:id="rId20"/>
    <p:sldId id="261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A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8180" autoAdjust="0"/>
  </p:normalViewPr>
  <p:slideViewPr>
    <p:cSldViewPr snapToGrid="0">
      <p:cViewPr varScale="1">
        <p:scale>
          <a:sx n="80" d="100"/>
          <a:sy n="80" d="100"/>
        </p:scale>
        <p:origin x="5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2784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5D4A39-FFB2-4813-856E-F15B31467BDD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3F14D4-09A8-4955-8ECE-2FADABF40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01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1752" y="1691640"/>
            <a:ext cx="11576304" cy="192938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935224" y="3666744"/>
            <a:ext cx="8942832" cy="2542032"/>
          </a:xfrm>
        </p:spPr>
        <p:txBody>
          <a:bodyPr anchor="b"/>
          <a:lstStyle>
            <a:lvl1pPr marL="0" indent="0" algn="r">
              <a:buNone/>
              <a:defRPr sz="24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Rank/Grade Name</a:t>
            </a:r>
            <a:br>
              <a:rPr lang="en-US" dirty="0" smtClean="0"/>
            </a:br>
            <a:r>
              <a:rPr lang="en-US" dirty="0" smtClean="0"/>
              <a:t>Office Symbol</a:t>
            </a:r>
            <a:br>
              <a:rPr lang="en-US" dirty="0" smtClean="0"/>
            </a:br>
            <a:r>
              <a:rPr lang="en-US" dirty="0" smtClean="0"/>
              <a:t>Date of briefing</a:t>
            </a:r>
            <a:br>
              <a:rPr lang="en-US" dirty="0" smtClean="0"/>
            </a:br>
            <a:r>
              <a:rPr lang="en-US" dirty="0" smtClean="0"/>
              <a:t>Version #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1689" y="1307592"/>
            <a:ext cx="6908623" cy="338554"/>
          </a:xfrm>
        </p:spPr>
        <p:txBody>
          <a:bodyPr/>
          <a:lstStyle/>
          <a:p>
            <a:r>
              <a:rPr lang="en-US" dirty="0" smtClean="0"/>
              <a:t>Innovate, Accelerate, Thrive – The Air Force at 75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603736" y="6510528"/>
            <a:ext cx="530352" cy="246888"/>
          </a:xfrm>
        </p:spPr>
        <p:txBody>
          <a:bodyPr tIns="0" bIns="0"/>
          <a:lstStyle/>
          <a:p>
            <a:fld id="{C1A15DF3-B9AF-4EC4-A69C-2370B628607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46304" y="1207008"/>
            <a:ext cx="11896344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146304" y="6409944"/>
            <a:ext cx="11896344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1560459" y="466894"/>
            <a:ext cx="90588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dirty="0" smtClean="0"/>
              <a:t>Air Force Life Cycle</a:t>
            </a:r>
            <a:r>
              <a:rPr lang="en-US" sz="3600" b="1" i="1" baseline="0" dirty="0" smtClean="0"/>
              <a:t> Management Center</a:t>
            </a:r>
            <a:endParaRPr lang="en-US" sz="3600" b="1" i="1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247851" y="100584"/>
            <a:ext cx="1696298" cy="338554"/>
          </a:xfrm>
          <a:prstGeom prst="rect">
            <a:avLst/>
          </a:prstGeom>
          <a:noFill/>
        </p:spPr>
        <p:txBody>
          <a:bodyPr wrap="none" lIns="91440" tIns="45720" rtlCol="0">
            <a:spAutoFit/>
          </a:bodyPr>
          <a:lstStyle/>
          <a:p>
            <a:r>
              <a:rPr lang="en-US" sz="1600" b="1" dirty="0" smtClean="0">
                <a:solidFill>
                  <a:srgbClr val="007A33"/>
                </a:solidFill>
              </a:rPr>
              <a:t>UNCLASSIFIED</a:t>
            </a:r>
            <a:endParaRPr lang="en-US" sz="1600" b="1" dirty="0">
              <a:solidFill>
                <a:srgbClr val="007A33"/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5247851" y="6510528"/>
            <a:ext cx="1696298" cy="246221"/>
          </a:xfrm>
          <a:prstGeom prst="rect">
            <a:avLst/>
          </a:prstGeom>
          <a:noFill/>
        </p:spPr>
        <p:txBody>
          <a:bodyPr wrap="none" lIns="91440" tIns="0" bIns="0" rtlCol="0">
            <a:spAutoFit/>
          </a:bodyPr>
          <a:lstStyle/>
          <a:p>
            <a:r>
              <a:rPr lang="en-US" sz="1600" b="1" dirty="0" smtClean="0">
                <a:solidFill>
                  <a:srgbClr val="007A33"/>
                </a:solidFill>
              </a:rPr>
              <a:t>UNCLASSIFIED</a:t>
            </a:r>
            <a:endParaRPr lang="en-US" sz="1600" b="1" dirty="0">
              <a:solidFill>
                <a:srgbClr val="007A33"/>
              </a:solidFill>
            </a:endParaRPr>
          </a:p>
        </p:txBody>
      </p:sp>
      <p:pic>
        <p:nvPicPr>
          <p:cNvPr id="14" name="Picture 2" descr="C:\Users\ft4dwph\AppData\Local\Microsoft\Windows\Temporary Internet Files\Content.Outlook\LELKI7OT\Atch 2 AFLCMC Emblem - Color 2012 (2)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1752" y="3673778"/>
            <a:ext cx="2561764" cy="25279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757415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Innovate, Accelerate, Thrive – The Air Force at 75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15DF3-B9AF-4EC4-A69C-2370B6286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721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762488" y="1389888"/>
            <a:ext cx="914400" cy="4837176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2064" y="1389888"/>
            <a:ext cx="10204704" cy="4837176"/>
          </a:xfrm>
        </p:spPr>
        <p:txBody>
          <a:bodyPr vert="eaVert" lIns="45720" tIns="91440" rIns="45720" bIns="9144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Innovate, Accelerate, Thrive – The Air Force at 75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15DF3-B9AF-4EC4-A69C-2370B6286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4271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Innovate, Accelerate, Thrive – The Air Force at 75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15DF3-B9AF-4EC4-A69C-2370B628607D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1658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2064" y="1389888"/>
            <a:ext cx="11164824" cy="3072384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064" y="4507992"/>
            <a:ext cx="11164824" cy="171907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Innovate, Accelerate, Thrive – The Air Force at 75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15DF3-B9AF-4EC4-A69C-2370B6286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5750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64" y="1389888"/>
            <a:ext cx="5559552" cy="48371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17336" y="1389888"/>
            <a:ext cx="5559552" cy="48371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Innovate, Accelerate, Thrive – The Air Force at 75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15DF3-B9AF-4EC4-A69C-2370B6286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5070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064" y="1389888"/>
            <a:ext cx="5559552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064" y="2212848"/>
            <a:ext cx="5559552" cy="40142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17336" y="1389888"/>
            <a:ext cx="5559552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17336" y="2212848"/>
            <a:ext cx="5559552" cy="40142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Innovate, Accelerate, Thrive – The Air Force at 75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15DF3-B9AF-4EC4-A69C-2370B628607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974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Innovate, Accelerate, Thrive – The Air Force at 75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15DF3-B9AF-4EC4-A69C-2370B6286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92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Innovate, Accelerate, Thrive – The Air Force at 75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15DF3-B9AF-4EC4-A69C-2370B6286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8890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2064" y="1389888"/>
            <a:ext cx="4305681" cy="914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4608" y="1389888"/>
            <a:ext cx="6812280" cy="483717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2064" y="2304288"/>
            <a:ext cx="4305681" cy="392277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Innovate, Accelerate, Thrive – The Air Force at 75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15DF3-B9AF-4EC4-A69C-2370B6286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4003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2064" y="1389888"/>
            <a:ext cx="4306824" cy="914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64608" y="1389888"/>
            <a:ext cx="6812280" cy="483717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2064" y="2304288"/>
            <a:ext cx="4306824" cy="392277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Innovate, Accelerate, Thrive – The Air Force at 75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15DF3-B9AF-4EC4-A69C-2370B6286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224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7008" y="402336"/>
            <a:ext cx="9738360" cy="704088"/>
          </a:xfrm>
          <a:prstGeom prst="rect">
            <a:avLst/>
          </a:prstGeom>
        </p:spPr>
        <p:txBody>
          <a:bodyPr vert="horz" lIns="91440" tIns="0" rIns="91440" bIns="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064" y="1389888"/>
            <a:ext cx="11164824" cy="4837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24130" y="6510528"/>
            <a:ext cx="7016023" cy="246221"/>
          </a:xfrm>
          <a:prstGeom prst="rect">
            <a:avLst/>
          </a:prstGeom>
        </p:spPr>
        <p:txBody>
          <a:bodyPr vert="horz" wrap="none" lIns="91440" tIns="0" rIns="91440" bIns="0" rtlCol="0" anchor="ctr">
            <a:spAutoFit/>
          </a:bodyPr>
          <a:lstStyle>
            <a:lvl1pPr algn="ctr">
              <a:defRPr sz="1600" b="1" i="1" spc="400" baseline="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r>
              <a:rPr lang="en-US" dirty="0" smtClean="0"/>
              <a:t>Innovate, Accelerate, Thrive – The Air Force at 75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03736" y="6510528"/>
            <a:ext cx="530352" cy="246221"/>
          </a:xfrm>
          <a:prstGeom prst="rect">
            <a:avLst/>
          </a:prstGeom>
        </p:spPr>
        <p:txBody>
          <a:bodyPr vert="horz" wrap="none" lIns="91440" tIns="0" rIns="91440" bIns="0" rtlCol="0" anchor="ctr">
            <a:normAutofit/>
          </a:bodyPr>
          <a:lstStyle>
            <a:lvl1pPr algn="r">
              <a:defRPr sz="16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15DF3-B9AF-4EC4-A69C-2370B62860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54864" y="6510528"/>
            <a:ext cx="824265" cy="246221"/>
          </a:xfrm>
          <a:prstGeom prst="rect">
            <a:avLst/>
          </a:prstGeom>
          <a:noFill/>
        </p:spPr>
        <p:txBody>
          <a:bodyPr wrap="none" lIns="91440" tIns="0" bIns="0" rtlCol="0">
            <a:spAutoFit/>
          </a:bodyPr>
          <a:lstStyle/>
          <a:p>
            <a:r>
              <a:rPr lang="en-US" sz="1600" b="1" dirty="0" smtClean="0">
                <a:solidFill>
                  <a:schemeClr val="bg2">
                    <a:lumMod val="50000"/>
                  </a:schemeClr>
                </a:solidFill>
              </a:rPr>
              <a:t>As of: </a:t>
            </a:r>
            <a:endParaRPr lang="en-US" sz="1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1672" y="146304"/>
            <a:ext cx="952093" cy="914400"/>
          </a:xfrm>
          <a:prstGeom prst="rect">
            <a:avLst/>
          </a:prstGeom>
        </p:spPr>
      </p:pic>
      <p:cxnSp>
        <p:nvCxnSpPr>
          <p:cNvPr id="13" name="Straight Connector 12"/>
          <p:cNvCxnSpPr/>
          <p:nvPr userDrawn="1"/>
        </p:nvCxnSpPr>
        <p:spPr>
          <a:xfrm>
            <a:off x="146304" y="1207008"/>
            <a:ext cx="11896344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146304" y="6409944"/>
            <a:ext cx="11896344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1207008" y="100584"/>
            <a:ext cx="1696298" cy="246221"/>
          </a:xfrm>
          <a:prstGeom prst="rect">
            <a:avLst/>
          </a:prstGeom>
          <a:noFill/>
        </p:spPr>
        <p:txBody>
          <a:bodyPr wrap="none" lIns="91440" tIns="0" bIns="0" rtlCol="0">
            <a:spAutoFit/>
          </a:bodyPr>
          <a:lstStyle/>
          <a:p>
            <a:r>
              <a:rPr lang="en-US" sz="1600" b="1" dirty="0" smtClean="0">
                <a:solidFill>
                  <a:srgbClr val="007A33"/>
                </a:solidFill>
              </a:rPr>
              <a:t>UNCLASSIFIED</a:t>
            </a:r>
            <a:endParaRPr lang="en-US" sz="1600" b="1" dirty="0">
              <a:solidFill>
                <a:srgbClr val="007A33"/>
              </a:solidFill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9596945" y="6510528"/>
            <a:ext cx="1696298" cy="246221"/>
          </a:xfrm>
          <a:prstGeom prst="rect">
            <a:avLst/>
          </a:prstGeom>
          <a:noFill/>
        </p:spPr>
        <p:txBody>
          <a:bodyPr wrap="none" lIns="91440" tIns="0" bIns="0" rtlCol="0">
            <a:spAutoFit/>
          </a:bodyPr>
          <a:lstStyle/>
          <a:p>
            <a:r>
              <a:rPr lang="en-US" sz="1600" b="1" dirty="0" smtClean="0">
                <a:solidFill>
                  <a:srgbClr val="007A33"/>
                </a:solidFill>
              </a:rPr>
              <a:t>UNCLASSIFIED</a:t>
            </a:r>
            <a:endParaRPr lang="en-US" sz="1600" b="1" dirty="0">
              <a:solidFill>
                <a:srgbClr val="007A33"/>
              </a:solidFill>
            </a:endParaRPr>
          </a:p>
        </p:txBody>
      </p:sp>
      <p:pic>
        <p:nvPicPr>
          <p:cNvPr id="17" name="Picture 2" descr="C:\Users\ft4dwph\AppData\Local\Microsoft\Windows\Temporary Internet Files\Content.Outlook\LELKI7OT\Atch 2 AFLCMC Emblem - Color 2012 (2).jp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46304" y="146304"/>
            <a:ext cx="914400" cy="9023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80912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i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Font typeface="Symbol" panose="05050102010706020507" pitchFamily="18" charset="2"/>
        <a:buChar char=""/>
        <a:defRPr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Symbol" panose="05050102010706020507" pitchFamily="18" charset="2"/>
        <a:buChar char="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Symbol" panose="05050102010706020507" pitchFamily="18" charset="2"/>
        <a:buChar char="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Symbol" panose="05050102010706020507" pitchFamily="18" charset="2"/>
        <a:buChar char=""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Symbol" panose="05050102010706020507" pitchFamily="18" charset="2"/>
        <a:buChar char=""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Symbol" panose="05050102010706020507" pitchFamily="18" charset="2"/>
        <a:buChar char=""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Symbol" panose="05050102010706020507" pitchFamily="18" charset="2"/>
        <a:buChar char=""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Symbol" panose="05050102010706020507" pitchFamily="18" charset="2"/>
        <a:buChar char=""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Symbol" panose="05050102010706020507" pitchFamily="18" charset="2"/>
        <a:buChar char=""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FM Acquisition Challenges </a:t>
            </a:r>
            <a:br>
              <a:rPr lang="en-US" dirty="0" smtClean="0"/>
            </a:br>
            <a:r>
              <a:rPr lang="en-US" sz="4800" dirty="0" smtClean="0"/>
              <a:t>(and Opportunities!)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Marjana</a:t>
            </a:r>
            <a:r>
              <a:rPr lang="en-US" dirty="0" smtClean="0"/>
              <a:t> </a:t>
            </a:r>
            <a:r>
              <a:rPr lang="en-US" dirty="0" err="1" smtClean="0"/>
              <a:t>Zupcsan</a:t>
            </a:r>
            <a:r>
              <a:rPr lang="en-US" dirty="0" smtClean="0"/>
              <a:t>, SES, USAF</a:t>
            </a:r>
          </a:p>
          <a:p>
            <a:r>
              <a:rPr lang="en-US" dirty="0" smtClean="0"/>
              <a:t>Director, AFLCMC/FM-FZ</a:t>
            </a:r>
          </a:p>
          <a:p>
            <a:r>
              <a:rPr lang="en-US" dirty="0" smtClean="0"/>
              <a:t>5 May 2022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15DF3-B9AF-4EC4-A69C-2370B628607D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Innovate, Accelerate, Thrive – The Air Force at 75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81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SO MANY BILLS?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Innovate, Accelerate, Thrive – The Air Force at 75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15DF3-B9AF-4EC4-A69C-2370B628607D}" type="slidenum">
              <a:rPr lang="en-US" smtClean="0"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78972" y="1796143"/>
            <a:ext cx="10671768" cy="29854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u="sng" dirty="0" smtClean="0"/>
              <a:t>PPBE process is long </a:t>
            </a:r>
            <a:r>
              <a:rPr lang="en-US" sz="2000" dirty="0" smtClean="0"/>
              <a:t>and AF doesn’t have insight into some needs 2-3 years in the future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FY22 PB </a:t>
            </a:r>
            <a:r>
              <a:rPr lang="en-US" dirty="0" smtClean="0"/>
              <a:t>was submitted to </a:t>
            </a:r>
            <a:r>
              <a:rPr lang="en-US" dirty="0" smtClean="0"/>
              <a:t>Congress a year ago </a:t>
            </a:r>
            <a:r>
              <a:rPr lang="en-US" dirty="0" smtClean="0"/>
              <a:t>but was </a:t>
            </a:r>
            <a:r>
              <a:rPr lang="en-US" dirty="0" smtClean="0"/>
              <a:t>built by AF months before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Nobody could have forecasted </a:t>
            </a:r>
            <a:r>
              <a:rPr lang="en-US" i="1" dirty="0" smtClean="0"/>
              <a:t>current inflation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Nobody could have forecasted </a:t>
            </a:r>
            <a:r>
              <a:rPr lang="en-US" i="1" dirty="0" smtClean="0"/>
              <a:t>current fuel prices driven by world events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DoD sends </a:t>
            </a:r>
            <a:r>
              <a:rPr lang="en-US" sz="2000" dirty="0" smtClean="0"/>
              <a:t>bills that the AF is required </a:t>
            </a:r>
            <a:r>
              <a:rPr lang="en-US" sz="2000" dirty="0" smtClean="0"/>
              <a:t>to pay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World events drive changes in </a:t>
            </a:r>
            <a:r>
              <a:rPr lang="en-US" sz="2000" dirty="0" smtClean="0"/>
              <a:t>priorities; </a:t>
            </a:r>
            <a:r>
              <a:rPr lang="en-US" sz="2000" dirty="0" smtClean="0"/>
              <a:t>AF leadership must react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51075" y="6510528"/>
            <a:ext cx="691763" cy="2462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75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Financial Improvement and Audit Readiness </a:t>
            </a:r>
            <a:r>
              <a:rPr lang="en-US" dirty="0" smtClean="0"/>
              <a:t>(FIAR)/</a:t>
            </a:r>
            <a:r>
              <a:rPr lang="en-US" dirty="0"/>
              <a:t> Military </a:t>
            </a:r>
            <a:r>
              <a:rPr lang="en-US" dirty="0" smtClean="0"/>
              <a:t>Equipment Valuation (MEV)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Innovate, Accelerate, Thrive – The Air Force at 75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15DF3-B9AF-4EC4-A69C-2370B628607D}" type="slidenum">
              <a:rPr lang="en-US" smtClean="0"/>
              <a:t>11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1075" y="6510528"/>
            <a:ext cx="691763" cy="2462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00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Improvement &amp; Audit Readiness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Innovate, Accelerate, Thrive – The Air Force at 75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15DF3-B9AF-4EC4-A69C-2370B628607D}" type="slidenum">
              <a:rPr lang="en-US" smtClean="0"/>
              <a:t>12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066799" y="1567544"/>
            <a:ext cx="10258425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/>
              <a:t>FIAR is a 4-Ltr Word!</a:t>
            </a:r>
            <a:r>
              <a:rPr lang="en-US" sz="2000" dirty="0" smtClean="0"/>
              <a:t> 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takes a lot of time and resources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Important </a:t>
            </a:r>
            <a:r>
              <a:rPr lang="en-US" sz="2000" dirty="0" smtClean="0"/>
              <a:t>for</a:t>
            </a:r>
            <a:r>
              <a:rPr lang="en-US" sz="2000" dirty="0" smtClean="0"/>
              <a:t> </a:t>
            </a:r>
            <a:r>
              <a:rPr lang="en-US" sz="2000" dirty="0" smtClean="0"/>
              <a:t>the tax payers to know how we use our funds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i="1" dirty="0" smtClean="0"/>
              <a:t>Not just an FM responsibility</a:t>
            </a:r>
            <a:endParaRPr lang="en-US" sz="20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Driven by law: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u="sng" dirty="0" smtClean="0"/>
              <a:t>Chief </a:t>
            </a:r>
            <a:r>
              <a:rPr lang="en-US" u="sng" dirty="0"/>
              <a:t>Financial Officer (CFO) Act of 1990</a:t>
            </a:r>
            <a:r>
              <a:rPr lang="en-US" dirty="0"/>
              <a:t> </a:t>
            </a:r>
            <a:r>
              <a:rPr lang="en-US" dirty="0" smtClean="0"/>
              <a:t>requires </a:t>
            </a:r>
            <a:r>
              <a:rPr lang="en-US" dirty="0"/>
              <a:t>all executive agencies produce auditable financial statements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Section 1003 of the </a:t>
            </a:r>
            <a:r>
              <a:rPr lang="en-US" u="sng" dirty="0"/>
              <a:t>2010 National Defense Authorization Act (NDAA)</a:t>
            </a:r>
            <a:r>
              <a:rPr lang="en-US" dirty="0"/>
              <a:t> required the DOD to ensure its financial statements are ready for audit by September 30, 2017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kern="0" dirty="0" smtClean="0">
                <a:solidFill>
                  <a:srgbClr val="000000"/>
                </a:solidFill>
              </a:rPr>
              <a:t>FY18 – FY21 Audit Reports </a:t>
            </a:r>
            <a:r>
              <a:rPr lang="en-US" kern="0" dirty="0">
                <a:solidFill>
                  <a:srgbClr val="000000"/>
                </a:solidFill>
              </a:rPr>
              <a:t>for General Fund and Working Capital Fund Financial </a:t>
            </a:r>
            <a:r>
              <a:rPr lang="en-US" kern="0" dirty="0" smtClean="0">
                <a:solidFill>
                  <a:srgbClr val="000000"/>
                </a:solidFill>
              </a:rPr>
              <a:t>Statements: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kern="0" dirty="0" smtClean="0">
                <a:solidFill>
                  <a:srgbClr val="000000"/>
                </a:solidFill>
              </a:rPr>
              <a:t>Result = “</a:t>
            </a:r>
            <a:r>
              <a:rPr lang="en-US" b="1" kern="0" dirty="0" smtClean="0">
                <a:solidFill>
                  <a:srgbClr val="000000"/>
                </a:solidFill>
              </a:rPr>
              <a:t>Disclaimers </a:t>
            </a:r>
            <a:r>
              <a:rPr lang="en-US" b="1" kern="0" dirty="0">
                <a:solidFill>
                  <a:srgbClr val="000000"/>
                </a:solidFill>
              </a:rPr>
              <a:t>of Opinion</a:t>
            </a:r>
            <a:r>
              <a:rPr lang="en-US" kern="0" dirty="0" smtClean="0">
                <a:solidFill>
                  <a:srgbClr val="000000"/>
                </a:solidFill>
              </a:rPr>
              <a:t>” (translation: no opinion rendered)</a:t>
            </a:r>
            <a:endParaRPr lang="en-US" kern="0" dirty="0" smtClean="0">
              <a:solidFill>
                <a:srgbClr val="000000"/>
              </a:solidFill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kern="0" dirty="0" smtClean="0">
                <a:solidFill>
                  <a:srgbClr val="000000"/>
                </a:solidFill>
              </a:rPr>
              <a:t>Auditor </a:t>
            </a:r>
            <a:r>
              <a:rPr lang="en-US" kern="0" dirty="0">
                <a:solidFill>
                  <a:srgbClr val="000000"/>
                </a:solidFill>
              </a:rPr>
              <a:t>cannot obtain </a:t>
            </a:r>
            <a:r>
              <a:rPr lang="en-US" i="1" kern="0" dirty="0">
                <a:solidFill>
                  <a:srgbClr val="000000"/>
                </a:solidFill>
              </a:rPr>
              <a:t>sufficient audit evidence </a:t>
            </a:r>
            <a:r>
              <a:rPr lang="en-US" kern="0" dirty="0">
                <a:solidFill>
                  <a:srgbClr val="000000"/>
                </a:solidFill>
              </a:rPr>
              <a:t>to render an opinion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kern="0" dirty="0">
                <a:solidFill>
                  <a:srgbClr val="000000"/>
                </a:solidFill>
              </a:rPr>
              <a:t>Auditor unable to </a:t>
            </a:r>
            <a:r>
              <a:rPr lang="en-US" i="1" kern="0" dirty="0">
                <a:solidFill>
                  <a:srgbClr val="000000"/>
                </a:solidFill>
              </a:rPr>
              <a:t>complete testing required</a:t>
            </a:r>
            <a:r>
              <a:rPr lang="en-US" kern="0" dirty="0">
                <a:solidFill>
                  <a:srgbClr val="000000"/>
                </a:solidFill>
              </a:rPr>
              <a:t>, due to scope </a:t>
            </a:r>
            <a:r>
              <a:rPr lang="en-US" kern="0" dirty="0" smtClean="0">
                <a:solidFill>
                  <a:srgbClr val="000000"/>
                </a:solidFill>
              </a:rPr>
              <a:t>limitation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1075" y="6510528"/>
            <a:ext cx="691763" cy="2462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99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Military Equipment Valuation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Innovate, Accelerate, Thrive – The Air Force at 75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15DF3-B9AF-4EC4-A69C-2370B628607D}" type="slidenum">
              <a:rPr lang="en-US" smtClean="0"/>
              <a:t>13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46975" y="1182961"/>
            <a:ext cx="10951111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/>
              <a:t>MEV</a:t>
            </a:r>
            <a:r>
              <a:rPr lang="en-US" sz="2000" dirty="0" smtClean="0"/>
              <a:t> </a:t>
            </a:r>
            <a:r>
              <a:rPr lang="en-US" sz="2000" dirty="0" smtClean="0"/>
              <a:t>is </a:t>
            </a:r>
            <a:r>
              <a:rPr lang="en-US" sz="2000" dirty="0" smtClean="0"/>
              <a:t>a big </a:t>
            </a:r>
            <a:r>
              <a:rPr lang="en-US" sz="2000" dirty="0" smtClean="0"/>
              <a:t>focus area for </a:t>
            </a:r>
            <a:r>
              <a:rPr lang="en-US" sz="2000" dirty="0" smtClean="0"/>
              <a:t>the AF </a:t>
            </a:r>
            <a:r>
              <a:rPr lang="en-US" sz="2000" dirty="0" smtClean="0"/>
              <a:t>and the acquisition community in FY22 and beyond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u="sng" dirty="0" smtClean="0"/>
              <a:t>Statement of Federal Financial Accounting Standards 6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Where accounting requirements for federally owned property, plant, and equipment (PP&amp;E) are captured</a:t>
            </a: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MEVs are required for assets (i.e., Aircraft or Modification) </a:t>
            </a:r>
            <a:r>
              <a:rPr lang="en-US" sz="2000" u="sng" dirty="0" smtClean="0"/>
              <a:t>greater than $1M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They document</a:t>
            </a:r>
            <a:r>
              <a:rPr lang="en-US" sz="2000" dirty="0" smtClean="0"/>
              <a:t>: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Capitalization </a:t>
            </a:r>
            <a:r>
              <a:rPr lang="en-US" sz="2000" dirty="0"/>
              <a:t>of the </a:t>
            </a:r>
            <a:r>
              <a:rPr lang="en-US" sz="2000" i="1" dirty="0"/>
              <a:t>total acquisition cost </a:t>
            </a:r>
            <a:r>
              <a:rPr lang="en-US" sz="2000" dirty="0"/>
              <a:t>of </a:t>
            </a:r>
            <a:r>
              <a:rPr lang="en-US" sz="2000" dirty="0" smtClean="0"/>
              <a:t>the asset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Depreciating </a:t>
            </a:r>
            <a:r>
              <a:rPr lang="en-US" sz="2000" dirty="0"/>
              <a:t>the total asset cost over its </a:t>
            </a:r>
            <a:r>
              <a:rPr lang="en-US" sz="2000" i="1" dirty="0"/>
              <a:t>useful </a:t>
            </a:r>
            <a:r>
              <a:rPr lang="en-US" sz="2000" i="1" dirty="0" smtClean="0"/>
              <a:t>life</a:t>
            </a:r>
            <a:r>
              <a:rPr lang="en-US" sz="2000" i="1" dirty="0"/>
              <a:t> </a:t>
            </a:r>
            <a:endParaRPr lang="en-US" sz="2000" i="1" dirty="0" smtClean="0"/>
          </a:p>
        </p:txBody>
      </p:sp>
      <p:sp>
        <p:nvSpPr>
          <p:cNvPr id="8" name="Rectangle 7"/>
          <p:cNvSpPr/>
          <p:nvPr/>
        </p:nvSpPr>
        <p:spPr>
          <a:xfrm>
            <a:off x="151075" y="6510528"/>
            <a:ext cx="691763" cy="2462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7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Military Equipment Valuation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Innovate, Accelerate, Thrive – The Air Force at 75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15DF3-B9AF-4EC4-A69C-2370B628607D}" type="slidenum">
              <a:rPr lang="en-US" smtClean="0"/>
              <a:t>14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46975" y="1182961"/>
            <a:ext cx="1095111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/>
              <a:t>Accountable Property System of Record – Reliability and Maintainability Information System (REMIS)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Where assets, acquisition costs, and useful life are entered for MEV</a:t>
            </a:r>
            <a:endParaRPr lang="en-US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Where depreciation </a:t>
            </a:r>
            <a:r>
              <a:rPr lang="en-US" sz="2000" dirty="0"/>
              <a:t>is calculated </a:t>
            </a:r>
            <a:r>
              <a:rPr lang="en-US" sz="2000" dirty="0" smtClean="0"/>
              <a:t>automatically</a:t>
            </a:r>
            <a:endParaRPr lang="en-US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Feeds </a:t>
            </a:r>
            <a:r>
              <a:rPr lang="en-US" sz="2000" dirty="0"/>
              <a:t>financial data to the AF financial </a:t>
            </a:r>
            <a:r>
              <a:rPr lang="en-US" sz="2000" dirty="0" smtClean="0"/>
              <a:t>statements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Ernst &amp; Young issued the Air Force a </a:t>
            </a:r>
            <a:r>
              <a:rPr lang="en-US" sz="2000" b="1" dirty="0"/>
              <a:t>“Material Weakness”</a:t>
            </a:r>
            <a:r>
              <a:rPr lang="en-US" sz="2000" dirty="0"/>
              <a:t> in FY18 for not having processes/procedures in place to meet federal accounting </a:t>
            </a:r>
            <a:r>
              <a:rPr lang="en-US" sz="2000" dirty="0" smtClean="0"/>
              <a:t>standards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Material </a:t>
            </a:r>
            <a:r>
              <a:rPr lang="en-US" sz="2000" dirty="0"/>
              <a:t>Weakness </a:t>
            </a:r>
            <a:r>
              <a:rPr lang="en-US" sz="2000" dirty="0" smtClean="0"/>
              <a:t>= </a:t>
            </a:r>
            <a:r>
              <a:rPr lang="en-US" sz="2000" dirty="0"/>
              <a:t>a </a:t>
            </a:r>
            <a:r>
              <a:rPr lang="en-US" sz="2000" u="sng" dirty="0"/>
              <a:t>deficiency</a:t>
            </a:r>
            <a:r>
              <a:rPr lang="en-US" sz="2000" dirty="0"/>
              <a:t>, or </a:t>
            </a:r>
            <a:r>
              <a:rPr lang="en-US" sz="2000" u="sng" dirty="0"/>
              <a:t>combination of deficiencies</a:t>
            </a:r>
            <a:r>
              <a:rPr lang="en-US" sz="2000" dirty="0"/>
              <a:t>, in internal control, such that there is a </a:t>
            </a:r>
            <a:r>
              <a:rPr lang="en-US" sz="2000" i="1" dirty="0"/>
              <a:t>reasonable possibility </a:t>
            </a:r>
            <a:r>
              <a:rPr lang="en-US" sz="2000" dirty="0"/>
              <a:t>that a </a:t>
            </a:r>
            <a:r>
              <a:rPr lang="en-US" sz="2000" b="1" dirty="0"/>
              <a:t>material misstatement </a:t>
            </a:r>
            <a:r>
              <a:rPr lang="en-US" sz="2000" dirty="0"/>
              <a:t>of the reporting entity’s financial statements will not be </a:t>
            </a:r>
            <a:r>
              <a:rPr lang="en-US" sz="2000" b="1" dirty="0">
                <a:solidFill>
                  <a:srgbClr val="C00000"/>
                </a:solidFill>
              </a:rPr>
              <a:t>prevented</a:t>
            </a:r>
            <a:r>
              <a:rPr lang="en-US" sz="2000" dirty="0"/>
              <a:t>, or </a:t>
            </a:r>
            <a:r>
              <a:rPr lang="en-US" sz="2000" b="1" dirty="0">
                <a:solidFill>
                  <a:srgbClr val="C00000"/>
                </a:solidFill>
              </a:rPr>
              <a:t>detected</a:t>
            </a:r>
            <a:r>
              <a:rPr lang="en-US" sz="2000" dirty="0"/>
              <a:t> and 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corrected</a:t>
            </a:r>
            <a:r>
              <a:rPr lang="en-US" sz="2000" dirty="0"/>
              <a:t> on a timely </a:t>
            </a:r>
            <a:r>
              <a:rPr lang="en-US" sz="2000" dirty="0" smtClean="0"/>
              <a:t>basis</a:t>
            </a:r>
            <a:endParaRPr lang="en-US" sz="2000" kern="0" dirty="0">
              <a:solidFill>
                <a:srgbClr val="000000"/>
              </a:solidFill>
            </a:endParaRPr>
          </a:p>
        </p:txBody>
      </p:sp>
      <p:sp>
        <p:nvSpPr>
          <p:cNvPr id="7" name="TextBox 3"/>
          <p:cNvSpPr txBox="1"/>
          <p:nvPr/>
        </p:nvSpPr>
        <p:spPr>
          <a:xfrm>
            <a:off x="284988" y="5990927"/>
            <a:ext cx="11582400" cy="37730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kern="0"/>
            </a:defPPr>
          </a:lstStyle>
          <a:p>
            <a:pPr algn="ctr"/>
            <a:r>
              <a:rPr lang="en-US" b="1" dirty="0" smtClean="0"/>
              <a:t>Air Force goal is to reduce Material Weakness to “Significant Deficiency” in FY22 Audit Cycle</a:t>
            </a:r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151075" y="6510528"/>
            <a:ext cx="691763" cy="2462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64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CHALLENGES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Innovate, Accelerate, Thrive – The Air Force at 75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15DF3-B9AF-4EC4-A69C-2370B628607D}" type="slidenum">
              <a:rPr lang="en-US" smtClean="0"/>
              <a:t>15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92630" y="1349829"/>
            <a:ext cx="10389052" cy="714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/>
              <a:t>More to do than just mission requirements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DoD FM Certification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Back-to-Basics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/>
              <a:t>System Changes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FAMS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ADVANA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AFIPPS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/>
              <a:t>Supervisors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Take care of employees – training, career moves, well-being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Take care of self – training, career moves, well-being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/>
              <a:t>Telework Posture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What is my office going to do?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Will I have a desk…do I want a desk?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1075" y="6510528"/>
            <a:ext cx="691763" cy="2462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593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6831" y="511193"/>
            <a:ext cx="9738360" cy="704088"/>
          </a:xfrm>
        </p:spPr>
        <p:txBody>
          <a:bodyPr/>
          <a:lstStyle/>
          <a:p>
            <a:r>
              <a:rPr lang="en-US" dirty="0" smtClean="0"/>
              <a:t>OPPORTUNITIES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Innovate, Accelerate, Thrive – The Air Force at 75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15DF3-B9AF-4EC4-A69C-2370B628607D}" type="slidenum">
              <a:rPr lang="en-US" smtClean="0"/>
              <a:t>16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066799" y="1567544"/>
            <a:ext cx="10258425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So much doom and gloom but </a:t>
            </a:r>
            <a:r>
              <a:rPr lang="en-US" sz="2000" dirty="0"/>
              <a:t>w</a:t>
            </a:r>
            <a:r>
              <a:rPr lang="en-US" sz="2000" dirty="0" smtClean="0"/>
              <a:t>ith great challenge comes </a:t>
            </a:r>
            <a:r>
              <a:rPr lang="en-US" sz="2800" b="1" dirty="0" smtClean="0">
                <a:solidFill>
                  <a:srgbClr val="002060"/>
                </a:solidFill>
              </a:rPr>
              <a:t>great opportunity!</a:t>
            </a:r>
            <a:endParaRPr lang="en-US" sz="2000" b="1" dirty="0" smtClean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ACCELERATE</a:t>
            </a:r>
            <a:r>
              <a:rPr lang="en-US" sz="2000" dirty="0" smtClean="0"/>
              <a:t>, 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CHANGE</a:t>
            </a:r>
            <a:r>
              <a:rPr lang="en-US" sz="2000" dirty="0" smtClean="0"/>
              <a:t>, OR </a:t>
            </a:r>
            <a:r>
              <a:rPr lang="en-US" sz="2000" b="1" dirty="0" smtClean="0">
                <a:solidFill>
                  <a:srgbClr val="C00000"/>
                </a:solidFill>
              </a:rPr>
              <a:t>LOSE</a:t>
            </a:r>
            <a:r>
              <a:rPr lang="en-US" sz="2000" dirty="0" smtClean="0"/>
              <a:t>!</a:t>
            </a:r>
            <a:endParaRPr lang="en-US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Why can we do some much in crisis that we can’t do </a:t>
            </a:r>
            <a:r>
              <a:rPr lang="en-US" sz="2000" u="sng" dirty="0" smtClean="0"/>
              <a:t>day-to-day</a:t>
            </a:r>
            <a:r>
              <a:rPr lang="en-US" sz="2000" dirty="0" smtClean="0"/>
              <a:t>?</a:t>
            </a:r>
            <a:endParaRPr lang="en-US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u="sng" dirty="0" smtClean="0"/>
              <a:t>Think outside the box</a:t>
            </a:r>
            <a:r>
              <a:rPr lang="en-US" sz="2000" dirty="0" smtClean="0"/>
              <a:t>…if you see an opportunity to improve a process, </a:t>
            </a:r>
            <a:r>
              <a:rPr lang="en-US" sz="2000" dirty="0" smtClean="0"/>
              <a:t>go to </a:t>
            </a:r>
            <a:r>
              <a:rPr lang="en-US" sz="2000" dirty="0" smtClean="0"/>
              <a:t>your boss with your ideas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Ask “</a:t>
            </a:r>
            <a:r>
              <a:rPr lang="en-US" sz="2000" u="sng" dirty="0" smtClean="0"/>
              <a:t>WHY</a:t>
            </a:r>
            <a:r>
              <a:rPr lang="en-US" sz="2000" dirty="0" smtClean="0"/>
              <a:t>”  If no one can explain why we do something, maybe it’s time to change</a:t>
            </a:r>
            <a:endParaRPr lang="en-US" sz="2000" dirty="0"/>
          </a:p>
          <a:p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Don’t always look for the “Big Bang” idea.  </a:t>
            </a:r>
            <a:r>
              <a:rPr lang="en-US" sz="2400" b="1" dirty="0" smtClean="0">
                <a:solidFill>
                  <a:srgbClr val="002060"/>
                </a:solidFill>
              </a:rPr>
              <a:t>Small improvements can add up!!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1650 </a:t>
            </a:r>
            <a:r>
              <a:rPr lang="en-US" dirty="0" err="1" smtClean="0"/>
              <a:t>FMers</a:t>
            </a:r>
            <a:r>
              <a:rPr lang="en-US" dirty="0" smtClean="0"/>
              <a:t> in AFLCMC…if every person came up with </a:t>
            </a:r>
            <a:r>
              <a:rPr lang="en-US" dirty="0" smtClean="0"/>
              <a:t>an idea </a:t>
            </a:r>
            <a:r>
              <a:rPr lang="en-US" dirty="0" smtClean="0"/>
              <a:t>to save one hour a week,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save 1650 hours per week!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Challenge </a:t>
            </a:r>
            <a:r>
              <a:rPr lang="en-US" sz="2000" b="1" dirty="0" smtClean="0"/>
              <a:t>yourself</a:t>
            </a:r>
            <a:r>
              <a:rPr lang="en-US" sz="2000" dirty="0" smtClean="0"/>
              <a:t>! Challenge </a:t>
            </a:r>
            <a:r>
              <a:rPr lang="en-US" sz="2000" b="1" dirty="0" smtClean="0"/>
              <a:t>your teams</a:t>
            </a:r>
            <a:r>
              <a:rPr lang="en-US" sz="2000" dirty="0" smtClean="0"/>
              <a:t>! Challenge </a:t>
            </a:r>
            <a:r>
              <a:rPr lang="en-US" sz="2000" b="1" dirty="0"/>
              <a:t>me</a:t>
            </a:r>
            <a:r>
              <a:rPr lang="en-US" sz="2000" dirty="0"/>
              <a:t>!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1075" y="6510528"/>
            <a:ext cx="691763" cy="2462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7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Innovate, Accelerate, Thrive – The Air Force at 75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15DF3-B9AF-4EC4-A69C-2370B628607D}" type="slidenum">
              <a:rPr lang="en-US" smtClean="0"/>
              <a:t>17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93202" y="2129681"/>
            <a:ext cx="1144088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Don’t be afraid to come up with new ideas and don’t be afraid to ask for help! </a:t>
            </a:r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There are a lot of challenges for the FM acquisition </a:t>
            </a:r>
            <a:r>
              <a:rPr lang="en-US" sz="2000" dirty="0" smtClean="0"/>
              <a:t>community…</a:t>
            </a:r>
            <a:r>
              <a:rPr lang="en-US" sz="2200" b="1" dirty="0" smtClean="0">
                <a:solidFill>
                  <a:srgbClr val="002060"/>
                </a:solidFill>
              </a:rPr>
              <a:t>you </a:t>
            </a:r>
            <a:r>
              <a:rPr lang="en-US" sz="2200" b="1" dirty="0" smtClean="0">
                <a:solidFill>
                  <a:srgbClr val="002060"/>
                </a:solidFill>
              </a:rPr>
              <a:t>are up for the challenge!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1075" y="6510528"/>
            <a:ext cx="691763" cy="2462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30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7008" y="402336"/>
            <a:ext cx="9738360" cy="704088"/>
          </a:xfrm>
        </p:spPr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ACQUISITION JOB JAR</a:t>
            </a:r>
          </a:p>
          <a:p>
            <a:r>
              <a:rPr lang="en-US" dirty="0" smtClean="0"/>
              <a:t>EXECUTION</a:t>
            </a:r>
          </a:p>
          <a:p>
            <a:r>
              <a:rPr lang="en-US" dirty="0" smtClean="0"/>
              <a:t>TOPDOWN BILLS</a:t>
            </a:r>
          </a:p>
          <a:p>
            <a:r>
              <a:rPr lang="en-US" dirty="0" smtClean="0"/>
              <a:t>FIAR/MEV</a:t>
            </a:r>
          </a:p>
          <a:p>
            <a:r>
              <a:rPr lang="en-US" dirty="0" smtClean="0"/>
              <a:t>OTHER CHANGES</a:t>
            </a:r>
          </a:p>
          <a:p>
            <a:r>
              <a:rPr lang="en-US" dirty="0" smtClean="0"/>
              <a:t>OPPORTUNITIES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Innovate, Accelerate, Thrive – The Air Force at 75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15DF3-B9AF-4EC4-A69C-2370B628607D}" type="slidenum">
              <a:rPr lang="en-US" smtClean="0"/>
              <a:t>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1075" y="6510528"/>
            <a:ext cx="691763" cy="2462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30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ACQUISITION JOB JAR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Innovate, Accelerate, Thrive – The Air Force at 75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15DF3-B9AF-4EC4-A69C-2370B628607D}" type="slidenum">
              <a:rPr lang="en-US" smtClean="0"/>
              <a:t>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1075" y="6510528"/>
            <a:ext cx="691763" cy="2462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3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Job Jar Challenges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Innovate, Accelerate, Thrive – The Air Force at 75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15DF3-B9AF-4EC4-A69C-2370B628607D}" type="slidenum">
              <a:rPr lang="en-US" smtClean="0"/>
              <a:t>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207008" y="1547478"/>
            <a:ext cx="10258425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Acquisition is more than Investment Funding--</a:t>
            </a:r>
            <a:r>
              <a:rPr lang="en-US" sz="2000" b="1" dirty="0" smtClean="0"/>
              <a:t>Acquisition is Life Cycle Management!</a:t>
            </a:r>
            <a:endParaRPr lang="en-US" sz="20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Even on the best of days, the job jar is </a:t>
            </a:r>
            <a:r>
              <a:rPr lang="en-US" sz="2400" dirty="0" smtClean="0"/>
              <a:t>big!</a:t>
            </a:r>
            <a:endParaRPr lang="en-US" dirty="0" smtClean="0"/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Throughout your career, you’ll likely execute and/or estimate multiple appropriations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FM Analysts must understand </a:t>
            </a:r>
            <a:r>
              <a:rPr lang="en-US" b="1" dirty="0" smtClean="0">
                <a:solidFill>
                  <a:srgbClr val="002060"/>
                </a:solidFill>
              </a:rPr>
              <a:t>investment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02060"/>
                </a:solidFill>
              </a:rPr>
              <a:t>O&amp;M (CAM and non-CAM</a:t>
            </a:r>
            <a:r>
              <a:rPr lang="en-US" b="1" dirty="0" smtClean="0">
                <a:solidFill>
                  <a:srgbClr val="002060"/>
                </a:solidFill>
              </a:rPr>
              <a:t>)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02060"/>
                </a:solidFill>
              </a:rPr>
              <a:t>FMS</a:t>
            </a:r>
            <a:r>
              <a:rPr lang="en-US" dirty="0" smtClean="0"/>
              <a:t>, and </a:t>
            </a:r>
            <a:r>
              <a:rPr lang="en-US" b="1" dirty="0" smtClean="0">
                <a:solidFill>
                  <a:srgbClr val="002060"/>
                </a:solidFill>
              </a:rPr>
              <a:t>more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With so many funding sources, FM </a:t>
            </a:r>
            <a:r>
              <a:rPr lang="en-US" dirty="0" smtClean="0"/>
              <a:t>analysts must have a </a:t>
            </a:r>
            <a:r>
              <a:rPr lang="en-US" dirty="0"/>
              <a:t>broader understanding of appropriations than just investment </a:t>
            </a:r>
            <a:r>
              <a:rPr lang="en-US" dirty="0" smtClean="0"/>
              <a:t>funds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It’s not just big aircraft!  You might need to understand </a:t>
            </a:r>
            <a:r>
              <a:rPr lang="en-US" sz="2000" b="1" dirty="0" smtClean="0">
                <a:solidFill>
                  <a:srgbClr val="002060"/>
                </a:solidFill>
              </a:rPr>
              <a:t>missiles</a:t>
            </a:r>
            <a:r>
              <a:rPr lang="en-US" sz="2000" dirty="0" smtClean="0"/>
              <a:t>, </a:t>
            </a:r>
            <a:r>
              <a:rPr lang="en-US" sz="2000" b="1" dirty="0" smtClean="0">
                <a:solidFill>
                  <a:srgbClr val="002060"/>
                </a:solidFill>
              </a:rPr>
              <a:t>software</a:t>
            </a:r>
            <a:r>
              <a:rPr lang="en-US" sz="2000" dirty="0" smtClean="0"/>
              <a:t>, </a:t>
            </a:r>
            <a:r>
              <a:rPr lang="en-US" sz="2000" b="1" dirty="0" smtClean="0">
                <a:solidFill>
                  <a:srgbClr val="002060"/>
                </a:solidFill>
              </a:rPr>
              <a:t>networks</a:t>
            </a:r>
            <a:r>
              <a:rPr lang="en-US" sz="2000" dirty="0" smtClean="0"/>
              <a:t>, </a:t>
            </a:r>
            <a:r>
              <a:rPr lang="en-US" sz="2000" b="1" dirty="0" smtClean="0">
                <a:solidFill>
                  <a:srgbClr val="002060"/>
                </a:solidFill>
              </a:rPr>
              <a:t>sensors</a:t>
            </a:r>
            <a:r>
              <a:rPr lang="en-US" sz="2000" dirty="0" smtClean="0"/>
              <a:t>, </a:t>
            </a:r>
            <a:r>
              <a:rPr lang="en-US" sz="2000" b="1" dirty="0" smtClean="0">
                <a:solidFill>
                  <a:srgbClr val="002060"/>
                </a:solidFill>
              </a:rPr>
              <a:t>support equipment</a:t>
            </a:r>
            <a:r>
              <a:rPr lang="en-US" sz="2000" dirty="0" smtClean="0"/>
              <a:t>, </a:t>
            </a:r>
            <a:r>
              <a:rPr lang="en-US" sz="2000" b="1" dirty="0" smtClean="0">
                <a:solidFill>
                  <a:srgbClr val="002060"/>
                </a:solidFill>
              </a:rPr>
              <a:t>vehicles</a:t>
            </a:r>
            <a:r>
              <a:rPr lang="en-US" sz="2000" dirty="0" smtClean="0"/>
              <a:t>, </a:t>
            </a:r>
            <a:r>
              <a:rPr lang="en-US" sz="2000" b="1" dirty="0" smtClean="0">
                <a:solidFill>
                  <a:srgbClr val="002060"/>
                </a:solidFill>
              </a:rPr>
              <a:t>AF uniforms</a:t>
            </a:r>
            <a:r>
              <a:rPr lang="en-US" sz="2000" dirty="0" smtClean="0"/>
              <a:t>, and </a:t>
            </a:r>
            <a:r>
              <a:rPr lang="en-US" sz="2000" b="1" dirty="0" smtClean="0">
                <a:solidFill>
                  <a:srgbClr val="002060"/>
                </a:solidFill>
              </a:rPr>
              <a:t>so much </a:t>
            </a:r>
            <a:r>
              <a:rPr lang="en-US" sz="2000" b="1" dirty="0" smtClean="0">
                <a:solidFill>
                  <a:srgbClr val="002060"/>
                </a:solidFill>
              </a:rPr>
              <a:t>more</a:t>
            </a: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And you need to know more than money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Schedules</a:t>
            </a:r>
            <a:endParaRPr lang="en-US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Contract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types </a:t>
            </a:r>
            <a:r>
              <a:rPr lang="en-US" dirty="0" smtClean="0"/>
              <a:t>– FFP, Cost….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Sustainment</a:t>
            </a:r>
            <a:r>
              <a:rPr lang="en-US" dirty="0" smtClean="0"/>
              <a:t> </a:t>
            </a:r>
            <a:r>
              <a:rPr lang="en-US" dirty="0" smtClean="0"/>
              <a:t>– CLS or Depot, Flying Hours…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1075" y="6510528"/>
            <a:ext cx="691763" cy="2462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38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Innovate, Accelerate, Thrive – The Air Force at 75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15DF3-B9AF-4EC4-A69C-2370B628607D}" type="slidenum">
              <a:rPr lang="en-US" smtClean="0"/>
              <a:t>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1075" y="6510528"/>
            <a:ext cx="691763" cy="2462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57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Execution Challenges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Innovate, Accelerate, Thrive – The Air Force at 75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15DF3-B9AF-4EC4-A69C-2370B628607D}" type="slidenum">
              <a:rPr lang="en-US" smtClean="0"/>
              <a:t>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207008" y="1611086"/>
            <a:ext cx="10258425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The investment appropriations have historical execution challenges.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Poor execution puts a bullseye on a program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AF</a:t>
            </a:r>
            <a:r>
              <a:rPr lang="en-US" dirty="0" smtClean="0"/>
              <a:t>, </a:t>
            </a:r>
            <a:r>
              <a:rPr lang="en-US" b="1" dirty="0" smtClean="0"/>
              <a:t>DoD</a:t>
            </a:r>
            <a:r>
              <a:rPr lang="en-US" dirty="0" smtClean="0"/>
              <a:t>, and </a:t>
            </a:r>
            <a:r>
              <a:rPr lang="en-US" b="1" dirty="0" smtClean="0"/>
              <a:t>Congress</a:t>
            </a:r>
            <a:r>
              <a:rPr lang="en-US" dirty="0" smtClean="0"/>
              <a:t> </a:t>
            </a:r>
            <a:r>
              <a:rPr lang="en-US" dirty="0" smtClean="0"/>
              <a:t>are always </a:t>
            </a:r>
            <a:r>
              <a:rPr lang="en-US" dirty="0" smtClean="0"/>
              <a:t>looking for funds for high priority efforts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4603" y="2838138"/>
            <a:ext cx="7192568" cy="243483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51075" y="6510528"/>
            <a:ext cx="691763" cy="2462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95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of Poor Execution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Innovate, Accelerate, Thrive – The Air Force at 75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15DF3-B9AF-4EC4-A69C-2370B628607D}" type="slidenum">
              <a:rPr lang="en-US" smtClean="0"/>
              <a:t>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525" y="2834431"/>
            <a:ext cx="5059539" cy="321889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207008" y="1611086"/>
            <a:ext cx="10258425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OSD takes funds every year based on execution as compared to OSD goals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AF has lost </a:t>
            </a:r>
            <a:r>
              <a:rPr lang="en-US" sz="2000" i="1" dirty="0" smtClean="0"/>
              <a:t>billions</a:t>
            </a:r>
            <a:r>
              <a:rPr lang="en-US" sz="2000" dirty="0" smtClean="0"/>
              <a:t> over the last few years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1075" y="6510528"/>
            <a:ext cx="691763" cy="2462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39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DOWN BILLS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Innovate, Accelerate, Thrive – The Air Force at 75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15DF3-B9AF-4EC4-A69C-2370B628607D}" type="slidenum">
              <a:rPr lang="en-US" smtClean="0"/>
              <a:t>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1075" y="6510528"/>
            <a:ext cx="691763" cy="2462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97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Innovate, Accelerate, Thrive – The Air Force at 75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15DF3-B9AF-4EC4-A69C-2370B628607D}" type="slidenum">
              <a:rPr lang="en-US" smtClean="0"/>
              <a:t>9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207008" y="402336"/>
            <a:ext cx="9738360" cy="704088"/>
          </a:xfrm>
        </p:spPr>
        <p:txBody>
          <a:bodyPr>
            <a:noAutofit/>
          </a:bodyPr>
          <a:lstStyle/>
          <a:p>
            <a:r>
              <a:rPr lang="en-US" sz="3200" dirty="0" smtClean="0"/>
              <a:t>TOP </a:t>
            </a:r>
            <a:r>
              <a:rPr lang="en-US" sz="2800" dirty="0" smtClean="0"/>
              <a:t>DOWN</a:t>
            </a:r>
            <a:r>
              <a:rPr lang="en-US" sz="3200" dirty="0" smtClean="0"/>
              <a:t> REQUIREMENTS and FAIR SHARE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926766" y="1638127"/>
            <a:ext cx="47500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Directorates dealing with historic bills!</a:t>
            </a:r>
            <a:endParaRPr lang="en-US" sz="2000" dirty="0"/>
          </a:p>
        </p:txBody>
      </p:sp>
      <p:pic>
        <p:nvPicPr>
          <p:cNvPr id="11" name="Picture 1" descr="cid:image001.png@01D85983.99DE9A4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766" y="2433329"/>
            <a:ext cx="4905375" cy="307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521614"/>
              </p:ext>
            </p:extLst>
          </p:nvPr>
        </p:nvGraphicFramePr>
        <p:xfrm>
          <a:off x="7386800" y="2474996"/>
          <a:ext cx="3032506" cy="29769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8273">
                  <a:extLst>
                    <a:ext uri="{9D8B030D-6E8A-4147-A177-3AD203B41FA5}">
                      <a16:colId xmlns:a16="http://schemas.microsoft.com/office/drawing/2014/main" val="2535666948"/>
                    </a:ext>
                  </a:extLst>
                </a:gridCol>
                <a:gridCol w="1614233">
                  <a:extLst>
                    <a:ext uri="{9D8B030D-6E8A-4147-A177-3AD203B41FA5}">
                      <a16:colId xmlns:a16="http://schemas.microsoft.com/office/drawing/2014/main" val="1648416088"/>
                    </a:ext>
                  </a:extLst>
                </a:gridCol>
              </a:tblGrid>
              <a:tr h="18555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PEO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Fair-Share Adjusted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48376834"/>
                  </a:ext>
                </a:extLst>
              </a:tr>
              <a:tr h="1855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AFPEO/ACS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117,086,000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026532114"/>
                  </a:ext>
                </a:extLst>
              </a:tr>
              <a:tr h="1855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AFPEO/BES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904973885"/>
                  </a:ext>
                </a:extLst>
              </a:tr>
              <a:tr h="1855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AFPEO/Bomber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133,123,000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683658546"/>
                  </a:ext>
                </a:extLst>
              </a:tr>
              <a:tr h="1855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AFPEO/C3I&amp;N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130,195,000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764926947"/>
                  </a:ext>
                </a:extLst>
              </a:tr>
              <a:tr h="1855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AFPEO/Digital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185,293,000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20024029"/>
                  </a:ext>
                </a:extLst>
              </a:tr>
              <a:tr h="1855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AFPEO/Fighter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63,497,000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08967276"/>
                  </a:ext>
                </a:extLst>
              </a:tr>
              <a:tr h="1855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AFPEO/ISR&amp;SOF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162,576,000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875464199"/>
                  </a:ext>
                </a:extLst>
              </a:tr>
              <a:tr h="1855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AFPEO/JSF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53,521,000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837220084"/>
                  </a:ext>
                </a:extLst>
              </a:tr>
              <a:tr h="1855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AFPEO/MB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104,303,000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004026490"/>
                  </a:ext>
                </a:extLst>
              </a:tr>
              <a:tr h="1855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AFPEO/NC3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4,361,000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79810560"/>
                  </a:ext>
                </a:extLst>
              </a:tr>
              <a:tr h="1855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AFPEO/PE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557341822"/>
                  </a:ext>
                </a:extLst>
              </a:tr>
              <a:tr h="1855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AFPEO/SS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26,955,000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270525217"/>
                  </a:ext>
                </a:extLst>
              </a:tr>
              <a:tr h="1855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AFPEO/WP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273,058,000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373629165"/>
                  </a:ext>
                </a:extLst>
              </a:tr>
              <a:tr h="1855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AFOTEC/AFTC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548152456"/>
                  </a:ext>
                </a:extLst>
              </a:tr>
              <a:tr h="19352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Grand Total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1,253,968,000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8701751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151075" y="6510528"/>
            <a:ext cx="691763" cy="2462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30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75 Anniversary">
      <a:dk1>
        <a:sysClr val="windowText" lastClr="000000"/>
      </a:dk1>
      <a:lt1>
        <a:sysClr val="window" lastClr="FFFFFF"/>
      </a:lt1>
      <a:dk2>
        <a:srgbClr val="2E4986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quisition Challenges.pptx [Autosaved]" id="{56D763C9-81E4-487D-90F6-11EEBA1EAD53}" vid="{8CF264A5-554A-4BEC-9629-C6417B02922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8A71ABE33D4643A0BF4CC086AFBC67" ma:contentTypeVersion="10" ma:contentTypeDescription="Create a new document." ma:contentTypeScope="" ma:versionID="758237d1393194b892acffed3dddf2c5">
  <xsd:schema xmlns:xsd="http://www.w3.org/2001/XMLSchema" xmlns:xs="http://www.w3.org/2001/XMLSchema" xmlns:p="http://schemas.microsoft.com/office/2006/metadata/properties" xmlns:ns3="298c4fbe-55e3-4d9e-8d13-1d508e24874f" xmlns:ns4="6ba4a688-498f-4256-9b73-8bc1edf4ae7a" targetNamespace="http://schemas.microsoft.com/office/2006/metadata/properties" ma:root="true" ma:fieldsID="1c29875c5456864457c65f06730aa56e" ns3:_="" ns4:_="">
    <xsd:import namespace="298c4fbe-55e3-4d9e-8d13-1d508e24874f"/>
    <xsd:import namespace="6ba4a688-498f-4256-9b73-8bc1edf4ae7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8c4fbe-55e3-4d9e-8d13-1d508e2487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a4a688-498f-4256-9b73-8bc1edf4ae7a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1B77137-C14E-485B-8342-6CC7F9345413}">
  <ds:schemaRefs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microsoft.com/office/2006/metadata/properties"/>
    <ds:schemaRef ds:uri="298c4fbe-55e3-4d9e-8d13-1d508e24874f"/>
    <ds:schemaRef ds:uri="http://purl.org/dc/elements/1.1/"/>
    <ds:schemaRef ds:uri="http://purl.org/dc/terms/"/>
    <ds:schemaRef ds:uri="6ba4a688-498f-4256-9b73-8bc1edf4ae7a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98C47FD-E04D-4B2E-ABE9-80BC6C3D172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5FA2BAC-31C2-41D6-945D-C4C323BA9C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8c4fbe-55e3-4d9e-8d13-1d508e24874f"/>
    <ds:schemaRef ds:uri="6ba4a688-498f-4256-9b73-8bc1edf4ae7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Acquisition Challenges.pptx [Autosaved]</Template>
  <TotalTime>3190</TotalTime>
  <Words>1138</Words>
  <Application>Microsoft Office PowerPoint</Application>
  <PresentationFormat>Widescreen</PresentationFormat>
  <Paragraphs>204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Franklin Gothic Book</vt:lpstr>
      <vt:lpstr>Symbol</vt:lpstr>
      <vt:lpstr>Office Theme</vt:lpstr>
      <vt:lpstr>FM Acquisition Challenges  (and Opportunities!)</vt:lpstr>
      <vt:lpstr>TOPICS</vt:lpstr>
      <vt:lpstr>ACQUISITION JOB JAR</vt:lpstr>
      <vt:lpstr>Job Jar Challenges</vt:lpstr>
      <vt:lpstr>EXECUTION</vt:lpstr>
      <vt:lpstr>Execution Challenges</vt:lpstr>
      <vt:lpstr>Results of Poor Execution</vt:lpstr>
      <vt:lpstr>TOP DOWN BILLS</vt:lpstr>
      <vt:lpstr>TOP DOWN REQUIREMENTS and FAIR SHARE</vt:lpstr>
      <vt:lpstr>WHY SO MANY BILLS?</vt:lpstr>
      <vt:lpstr>Financial Improvement and Audit Readiness (FIAR)/ Military Equipment Valuation (MEV)</vt:lpstr>
      <vt:lpstr>Financial Improvement &amp; Audit Readiness</vt:lpstr>
      <vt:lpstr>Military Equipment Valuation</vt:lpstr>
      <vt:lpstr>Military Equipment Valuation</vt:lpstr>
      <vt:lpstr>OTHER CHALLENGES</vt:lpstr>
      <vt:lpstr>OPPORTUNITIES</vt:lpstr>
      <vt:lpstr>SUMMARY</vt:lpstr>
    </vt:vector>
  </TitlesOfParts>
  <Company>U.S. Air Force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FM Acquisition Challenges</dc:title>
  <dc:creator>ZUPCSAN, MARJANA D NH-04 USAF AFMC AFLCMC/WIF</dc:creator>
  <cp:lastModifiedBy>ALLEMAN, JOHN M Capt USAF AFMC AFLCMC/FM-FZ</cp:lastModifiedBy>
  <cp:revision>35</cp:revision>
  <dcterms:created xsi:type="dcterms:W3CDTF">2022-04-30T21:53:43Z</dcterms:created>
  <dcterms:modified xsi:type="dcterms:W3CDTF">2022-05-04T22:17:10Z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0x0101002F8A71ABE33D4643A0BF4CC086AFBC67</vt:lpwstr>
  </property>
</Properties>
</file>