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embeddings/oleObject1.bin" ContentType="application/vnd.openxmlformats-officedocument.oleObject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630" r:id="rId4"/>
    <p:sldMasterId id="2147484635" r:id="rId5"/>
    <p:sldMasterId id="2147484642" r:id="rId6"/>
  </p:sldMasterIdLst>
  <p:notesMasterIdLst>
    <p:notesMasterId r:id="rId54"/>
  </p:notesMasterIdLst>
  <p:handoutMasterIdLst>
    <p:handoutMasterId r:id="rId55"/>
  </p:handoutMasterIdLst>
  <p:sldIdLst>
    <p:sldId id="606" r:id="rId7"/>
    <p:sldId id="620" r:id="rId8"/>
    <p:sldId id="615" r:id="rId9"/>
    <p:sldId id="663" r:id="rId10"/>
    <p:sldId id="624" r:id="rId11"/>
    <p:sldId id="694" r:id="rId12"/>
    <p:sldId id="695" r:id="rId13"/>
    <p:sldId id="696" r:id="rId14"/>
    <p:sldId id="697" r:id="rId15"/>
    <p:sldId id="670" r:id="rId16"/>
    <p:sldId id="626" r:id="rId17"/>
    <p:sldId id="681" r:id="rId18"/>
    <p:sldId id="685" r:id="rId19"/>
    <p:sldId id="676" r:id="rId20"/>
    <p:sldId id="678" r:id="rId21"/>
    <p:sldId id="703" r:id="rId22"/>
    <p:sldId id="699" r:id="rId23"/>
    <p:sldId id="667" r:id="rId24"/>
    <p:sldId id="633" r:id="rId25"/>
    <p:sldId id="679" r:id="rId26"/>
    <p:sldId id="641" r:id="rId27"/>
    <p:sldId id="704" r:id="rId28"/>
    <p:sldId id="664" r:id="rId29"/>
    <p:sldId id="686" r:id="rId30"/>
    <p:sldId id="650" r:id="rId31"/>
    <p:sldId id="660" r:id="rId32"/>
    <p:sldId id="684" r:id="rId33"/>
    <p:sldId id="675" r:id="rId34"/>
    <p:sldId id="665" r:id="rId35"/>
    <p:sldId id="662" r:id="rId36"/>
    <p:sldId id="687" r:id="rId37"/>
    <p:sldId id="689" r:id="rId38"/>
    <p:sldId id="690" r:id="rId39"/>
    <p:sldId id="691" r:id="rId40"/>
    <p:sldId id="692" r:id="rId41"/>
    <p:sldId id="693" r:id="rId42"/>
    <p:sldId id="702" r:id="rId43"/>
    <p:sldId id="700" r:id="rId44"/>
    <p:sldId id="657" r:id="rId45"/>
    <p:sldId id="669" r:id="rId46"/>
    <p:sldId id="619" r:id="rId47"/>
    <p:sldId id="701" r:id="rId48"/>
    <p:sldId id="680" r:id="rId49"/>
    <p:sldId id="705" r:id="rId50"/>
    <p:sldId id="649" r:id="rId51"/>
    <p:sldId id="656" r:id="rId52"/>
    <p:sldId id="655" r:id="rId53"/>
  </p:sldIdLst>
  <p:sldSz cx="1219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Brief" id="{652AEC9D-8B1C-4858-87E1-80EC207A187A}">
          <p14:sldIdLst>
            <p14:sldId id="606"/>
            <p14:sldId id="620"/>
            <p14:sldId id="615"/>
            <p14:sldId id="663"/>
            <p14:sldId id="624"/>
            <p14:sldId id="694"/>
            <p14:sldId id="695"/>
            <p14:sldId id="696"/>
            <p14:sldId id="697"/>
            <p14:sldId id="670"/>
            <p14:sldId id="626"/>
            <p14:sldId id="681"/>
            <p14:sldId id="685"/>
            <p14:sldId id="676"/>
            <p14:sldId id="678"/>
            <p14:sldId id="703"/>
            <p14:sldId id="699"/>
            <p14:sldId id="667"/>
            <p14:sldId id="633"/>
            <p14:sldId id="679"/>
            <p14:sldId id="641"/>
            <p14:sldId id="704"/>
            <p14:sldId id="664"/>
            <p14:sldId id="686"/>
            <p14:sldId id="650"/>
            <p14:sldId id="660"/>
            <p14:sldId id="684"/>
            <p14:sldId id="675"/>
            <p14:sldId id="665"/>
            <p14:sldId id="662"/>
            <p14:sldId id="687"/>
            <p14:sldId id="689"/>
            <p14:sldId id="690"/>
            <p14:sldId id="691"/>
            <p14:sldId id="692"/>
            <p14:sldId id="693"/>
            <p14:sldId id="702"/>
            <p14:sldId id="700"/>
            <p14:sldId id="657"/>
            <p14:sldId id="669"/>
            <p14:sldId id="619"/>
          </p14:sldIdLst>
        </p14:section>
        <p14:section name="Backup Slides" id="{868D18E0-8C54-4487-ACF7-A7E11871534F}">
          <p14:sldIdLst>
            <p14:sldId id="701"/>
            <p14:sldId id="680"/>
            <p14:sldId id="705"/>
            <p14:sldId id="649"/>
            <p14:sldId id="656"/>
            <p14:sldId id="6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8595B"/>
    <a:srgbClr val="FF8200"/>
    <a:srgbClr val="FFFFFF"/>
    <a:srgbClr val="99CCFF"/>
    <a:srgbClr val="009900"/>
    <a:srgbClr val="A50021"/>
    <a:srgbClr val="33CC33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1CF2E-F461-6B9A-DDAB-864F6A712331}" v="6" dt="2021-12-06T18:47:30.2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36" autoAdjust="0"/>
  </p:normalViewPr>
  <p:slideViewPr>
    <p:cSldViewPr snapToGrid="0">
      <p:cViewPr varScale="1">
        <p:scale>
          <a:sx n="83" d="100"/>
          <a:sy n="83" d="100"/>
        </p:scale>
        <p:origin x="614" y="48"/>
      </p:cViewPr>
      <p:guideLst>
        <p:guide orient="horz" pos="894"/>
        <p:guide pos="2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31"/>
    </p:cViewPr>
  </p:sorterViewPr>
  <p:notesViewPr>
    <p:cSldViewPr snapToGrid="0">
      <p:cViewPr>
        <p:scale>
          <a:sx n="1" d="2"/>
          <a:sy n="1" d="2"/>
        </p:scale>
        <p:origin x="3403" y="39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ILTON, MICHELLE W NH-03 USAF AFMC AFLCMC/WAQF" userId="S::michelle.hamilton.2@us.af.mil::642120e6-1a33-4760-928e-8c14fff0c1c2" providerId="AD" clId="Web-{F901CF2E-F461-6B9A-DDAB-864F6A712331}"/>
    <pc:docChg chg="modSld sldOrd">
      <pc:chgData name="HAMILTON, MICHELLE W NH-03 USAF AFMC AFLCMC/WAQF" userId="S::michelle.hamilton.2@us.af.mil::642120e6-1a33-4760-928e-8c14fff0c1c2" providerId="AD" clId="Web-{F901CF2E-F461-6B9A-DDAB-864F6A712331}" dt="2021-12-06T18:55:50.623" v="8"/>
      <pc:docMkLst>
        <pc:docMk/>
      </pc:docMkLst>
      <pc:sldChg chg="modNotes">
        <pc:chgData name="HAMILTON, MICHELLE W NH-03 USAF AFMC AFLCMC/WAQF" userId="S::michelle.hamilton.2@us.af.mil::642120e6-1a33-4760-928e-8c14fff0c1c2" providerId="AD" clId="Web-{F901CF2E-F461-6B9A-DDAB-864F6A712331}" dt="2021-12-06T18:55:50.623" v="8"/>
        <pc:sldMkLst>
          <pc:docMk/>
          <pc:sldMk cId="276662244" sldId="659"/>
        </pc:sldMkLst>
      </pc:sldChg>
      <pc:sldChg chg="modSp ord">
        <pc:chgData name="HAMILTON, MICHELLE W NH-03 USAF AFMC AFLCMC/WAQF" userId="S::michelle.hamilton.2@us.af.mil::642120e6-1a33-4760-928e-8c14fff0c1c2" providerId="AD" clId="Web-{F901CF2E-F461-6B9A-DDAB-864F6A712331}" dt="2021-12-06T18:47:30.254" v="5" actId="1076"/>
        <pc:sldMkLst>
          <pc:docMk/>
          <pc:sldMk cId="4151885668" sldId="670"/>
        </pc:sldMkLst>
        <pc:spChg chg="mod">
          <ac:chgData name="HAMILTON, MICHELLE W NH-03 USAF AFMC AFLCMC/WAQF" userId="S::michelle.hamilton.2@us.af.mil::642120e6-1a33-4760-928e-8c14fff0c1c2" providerId="AD" clId="Web-{F901CF2E-F461-6B9A-DDAB-864F6A712331}" dt="2021-12-06T18:47:30.254" v="5" actId="1076"/>
          <ac:spMkLst>
            <pc:docMk/>
            <pc:sldMk cId="4151885668" sldId="670"/>
            <ac:spMk id="1331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sserb\Desktop\FRM\Execution%20Plan\22%20Ex%20Plan\Risk%20Breakdowns%2013%20Oct%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[Risk Breakdowns 13 Sep 21.xlsx]TF Pivot!PivotTable3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 smtClean="0"/>
              <a:t>Initial FY22 Portfolio Risk</a:t>
            </a:r>
          </a:p>
          <a:p>
            <a:pPr>
              <a:defRPr sz="1600"/>
            </a:pPr>
            <a:endParaRPr lang="en-US" sz="1600" b="1" dirty="0"/>
          </a:p>
        </c:rich>
      </c:tx>
      <c:layout>
        <c:manualLayout>
          <c:xMode val="edge"/>
          <c:yMode val="edge"/>
          <c:x val="0.10738417630953245"/>
          <c:y val="8.39585601701912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ln w="3175"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4223327805417764E-3"/>
              <c:y val="1.633986928104575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4223327805417764E-3"/>
              <c:y val="1.633986928104575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4.4223327805417764E-3"/>
              <c:y val="1.633986928104575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704724191430511"/>
          <c:y val="0.24165951035632144"/>
          <c:w val="0.72682786018026813"/>
          <c:h val="0.72655752058723999"/>
        </c:manualLayout>
      </c:layout>
      <c:pieChart>
        <c:varyColors val="1"/>
        <c:ser>
          <c:idx val="0"/>
          <c:order val="0"/>
          <c:tx>
            <c:strRef>
              <c:f>'TF Pivot'!$B$30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F2-4232-8F09-5E764018CA3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F2-4232-8F09-5E764018CA3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F2-4232-8F09-5E764018CA3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F2-4232-8F09-5E764018CA34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F2-4232-8F09-5E764018CA34}"/>
              </c:ext>
            </c:extLst>
          </c:dPt>
          <c:dLbls>
            <c:dLbl>
              <c:idx val="0"/>
              <c:layout>
                <c:manualLayout>
                  <c:x val="-0.17127642823495534"/>
                  <c:y val="-0.2851169899732324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4578D2-0463-4C25-B3F6-9FE6A680E286}" type="CATEGORYNAME">
                      <a:rPr lang="en-US" sz="1100"/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, </a:t>
                    </a:r>
                    <a:fld id="{B3D34112-97F2-4F9F-9F87-EB850902B7AC}" type="VALUE">
                      <a:rPr lang="en-US" sz="1100" baseline="0"/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sz="1100" baseline="0" dirty="0"/>
                      <a:t>, </a:t>
                    </a:r>
                    <a:fld id="{ED8D5C7F-4214-4CD2-B565-D7514E1C05D4}" type="PERCENTAGE">
                      <a:rPr lang="en-US" sz="1100" baseline="0"/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[PERCENTAGE]</a:t>
                    </a:fld>
                    <a:endParaRPr lang="en-US" sz="11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F2-4232-8F09-5E764018CA34}"/>
                </c:ext>
              </c:extLst>
            </c:dLbl>
            <c:dLbl>
              <c:idx val="1"/>
              <c:layout>
                <c:manualLayout>
                  <c:x val="-1.835108547478077E-2"/>
                  <c:y val="8.0719319730623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F2-4232-8F09-5E764018CA34}"/>
                </c:ext>
              </c:extLst>
            </c:dLbl>
            <c:dLbl>
              <c:idx val="2"/>
              <c:layout>
                <c:manualLayout>
                  <c:x val="0"/>
                  <c:y val="7.51110137103667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F5A0EE-2CF4-43E1-B46F-E13525FA3C8F}" type="CATEGORYNAME">
                      <a:rPr lang="en-US" sz="1100"/>
                      <a:pPr>
                        <a:defRPr sz="11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9F2887A1-38AA-4A41-9C9B-1206EF9827A4}" type="VALUE">
                      <a:rPr lang="en-US" baseline="0"/>
                      <a:pPr>
                        <a:defRPr sz="1100" b="1"/>
                      </a:pPr>
                      <a:t>[VALUE]</a:t>
                    </a:fld>
                    <a:r>
                      <a:rPr lang="en-US" baseline="0" dirty="0"/>
                      <a:t>, </a:t>
                    </a:r>
                    <a:fld id="{4EC67E4D-B70A-497C-B431-02FE4C760CE3}" type="PERCENTAGE">
                      <a:rPr lang="en-US" baseline="0"/>
                      <a:pPr>
                        <a:defRPr sz="11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73882622761075"/>
                      <c:h val="0.157603769805460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F2-4232-8F09-5E764018CA34}"/>
                </c:ext>
              </c:extLst>
            </c:dLbl>
            <c:dLbl>
              <c:idx val="3"/>
              <c:layout>
                <c:manualLayout>
                  <c:x val="5.6870321228730508E-2"/>
                  <c:y val="-3.471719517588657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27162452021634"/>
                      <c:h val="0.171905151948466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6F2-4232-8F09-5E764018CA34}"/>
                </c:ext>
              </c:extLst>
            </c:dLbl>
            <c:dLbl>
              <c:idx val="4"/>
              <c:layout>
                <c:manualLayout>
                  <c:x val="0.31102223855618844"/>
                  <c:y val="4.8023304780811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6F2-4232-8F09-5E764018CA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'TF Pivot'!$A$31:$A$36</c:f>
              <c:strCache>
                <c:ptCount val="5"/>
                <c:pt idx="0">
                  <c:v>Failure</c:v>
                </c:pt>
                <c:pt idx="1">
                  <c:v>High</c:v>
                </c:pt>
                <c:pt idx="2">
                  <c:v>Significant</c:v>
                </c:pt>
                <c:pt idx="3">
                  <c:v>Moderate</c:v>
                </c:pt>
                <c:pt idx="4">
                  <c:v>Low</c:v>
                </c:pt>
              </c:strCache>
            </c:strRef>
          </c:cat>
          <c:val>
            <c:numRef>
              <c:f>'TF Pivot'!$B$31:$B$36</c:f>
              <c:numCache>
                <c:formatCode>General</c:formatCode>
                <c:ptCount val="5"/>
                <c:pt idx="0">
                  <c:v>83</c:v>
                </c:pt>
                <c:pt idx="1">
                  <c:v>10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F2-4232-8F09-5E764018C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[Risk Breakdowns 13 Oct 21.xlsx]TF Pivot!PivotTable5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Current FY22 Portfolio Risk</a:t>
            </a:r>
            <a:endParaRPr lang="en-US" sz="160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bg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9.764758100310704E-2"/>
              <c:y val="0.188647664387539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2438526409232135"/>
                  <c:h val="0.13290500779646069"/>
                </c:manualLayout>
              </c15:layout>
            </c:ext>
          </c:extLst>
        </c:dLbl>
      </c:pivotFmt>
      <c:pivotFmt>
        <c:idx val="11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3670661340434981"/>
              <c:y val="-0.2203673367337522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9.764758100310704E-2"/>
              <c:y val="0.188647664387539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2438526409232135"/>
                  <c:h val="0.13290500779646069"/>
                </c:manualLayout>
              </c15:layout>
            </c:ext>
          </c:extLst>
        </c:dLbl>
      </c:pivotFmt>
      <c:pivotFmt>
        <c:idx val="17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3670661340434981"/>
              <c:y val="-0.2203673367337522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outEnd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tx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9.764758100310704E-2"/>
              <c:y val="0.18864766438753941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no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layout>
                <c:manualLayout>
                  <c:w val="0.12438526409232135"/>
                  <c:h val="0.13290500779646069"/>
                </c:manualLayout>
              </c15:layout>
            </c:ext>
          </c:extLst>
        </c:dLbl>
      </c:pivotFmt>
      <c:pivotFmt>
        <c:idx val="23"/>
        <c:spPr>
          <a:solidFill>
            <a:srgbClr val="C00000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13670661340434981"/>
              <c:y val="-0.22036733673375225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1" i="0" u="none" strike="noStrike" kern="1200" baseline="0">
                  <a:solidFill>
                    <a:schemeClr val="bg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  <c:dLblPos val="bestFit"/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FFC000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rgbClr val="FFFF00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rgbClr val="00B050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'TF Pivot'!$P$33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3F-4342-8993-8728EDDE834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F-4342-8993-8728EDDE834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33F-4342-8993-8728EDDE834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33F-4342-8993-8728EDDE8348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33F-4342-8993-8728EDDE83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33F-4342-8993-8728EDDE8348}"/>
              </c:ext>
            </c:extLst>
          </c:dPt>
          <c:dLbls>
            <c:dLbl>
              <c:idx val="0"/>
              <c:layout>
                <c:manualLayout>
                  <c:x val="2.9633595374217472E-2"/>
                  <c:y val="1.86553566660378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9182035004593"/>
                      <c:h val="0.13290503580240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33F-4342-8993-8728EDDE8348}"/>
                </c:ext>
              </c:extLst>
            </c:dLbl>
            <c:dLbl>
              <c:idx val="1"/>
              <c:layout>
                <c:manualLayout>
                  <c:x val="-0.13670661340434981"/>
                  <c:y val="-0.22036733673375225"/>
                </c:manualLayout>
              </c:layout>
              <c:tx>
                <c:rich>
                  <a:bodyPr/>
                  <a:lstStyle/>
                  <a:p>
                    <a:fld id="{018821B4-4531-4204-8CDC-A0CB05D8C033}" type="CATEGORYNAME">
                      <a:rPr lang="en-US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A87424C7-C3C6-46E9-8E4E-301531E39BF2}" type="VALUE">
                      <a:rPr lang="en-US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, </a:t>
                    </a:r>
                    <a:fld id="{C010B1F4-1A60-47DD-B45F-749FED8C8790}" type="PERCENTAGE">
                      <a:rPr lang="en-US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33F-4342-8993-8728EDDE8348}"/>
                </c:ext>
              </c:extLst>
            </c:dLbl>
            <c:dLbl>
              <c:idx val="2"/>
              <c:layout>
                <c:manualLayout>
                  <c:x val="3.4941442763744633E-2"/>
                  <c:y val="-5.60345405170619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54275C7-64BB-45BA-9570-69D798F78444}" type="CATEGORYNAME">
                      <a:rPr lang="en-US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2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,</a:t>
                    </a:r>
                    <a:r>
                      <a:rPr lang="en-US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 </a:t>
                    </a:r>
                    <a:fld id="{57AAC8C1-B88D-40BC-877A-E473E14A5BBA}" type="VALU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2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, </a:t>
                    </a:r>
                    <a:fld id="{39EFACB7-D706-4110-8710-35C35C8EF021}" type="PERCENTAGE">
                      <a:rPr lang="en-US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pPr>
                        <a:defRPr sz="120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54019001951406"/>
                      <c:h val="0.14780709681404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33F-4342-8993-8728EDDE8348}"/>
                </c:ext>
              </c:extLst>
            </c:dLbl>
            <c:dLbl>
              <c:idx val="3"/>
              <c:layout>
                <c:manualLayout>
                  <c:x val="2.4635032956630703E-2"/>
                  <c:y val="1.24521564291529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3F-4342-8993-8728EDDE8348}"/>
                </c:ext>
              </c:extLst>
            </c:dLbl>
            <c:dLbl>
              <c:idx val="4"/>
              <c:layout>
                <c:manualLayout>
                  <c:x val="3.8321162376981091E-2"/>
                  <c:y val="1.45275158340117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300647407803982"/>
                      <c:h val="0.131204221575174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033F-4342-8993-8728EDDE83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'TF Pivot'!$O$34:$O$39</c:f>
              <c:strCache>
                <c:ptCount val="5"/>
                <c:pt idx="0">
                  <c:v>Failure</c:v>
                </c:pt>
                <c:pt idx="1">
                  <c:v>High</c:v>
                </c:pt>
                <c:pt idx="2">
                  <c:v>Significant</c:v>
                </c:pt>
                <c:pt idx="3">
                  <c:v>Moderate</c:v>
                </c:pt>
                <c:pt idx="4">
                  <c:v>Low</c:v>
                </c:pt>
              </c:strCache>
            </c:strRef>
          </c:cat>
          <c:val>
            <c:numRef>
              <c:f>'TF Pivot'!$P$34:$P$39</c:f>
              <c:numCache>
                <c:formatCode>General</c:formatCode>
                <c:ptCount val="5"/>
                <c:pt idx="0">
                  <c:v>16</c:v>
                </c:pt>
                <c:pt idx="1">
                  <c:v>57</c:v>
                </c:pt>
                <c:pt idx="2">
                  <c:v>13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F-4342-8993-8728EDDE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6F841-9555-4F7D-91D5-97D3B47D6E78}" type="doc">
      <dgm:prSet loTypeId="urn:microsoft.com/office/officeart/2005/8/layout/cycle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35789-F301-4354-B993-665A9F9392F1}">
      <dgm:prSet phldrT="[Text]"/>
      <dgm:spPr/>
      <dgm:t>
        <a:bodyPr/>
        <a:lstStyle/>
        <a:p>
          <a:r>
            <a:rPr lang="en-US"/>
            <a:t>Identify Desired Performance Outcomes</a:t>
          </a:r>
        </a:p>
      </dgm:t>
    </dgm:pt>
    <dgm:pt modelId="{AD815DF5-6F8D-4013-A887-ED967964C8F2}" type="parTrans" cxnId="{325552F7-3E76-4B2F-97A7-5B9A29A6F0C8}">
      <dgm:prSet/>
      <dgm:spPr/>
      <dgm:t>
        <a:bodyPr/>
        <a:lstStyle/>
        <a:p>
          <a:endParaRPr lang="en-US"/>
        </a:p>
      </dgm:t>
    </dgm:pt>
    <dgm:pt modelId="{F2E58BF5-1264-478D-BB5C-6A59B9D80590}" type="sibTrans" cxnId="{325552F7-3E76-4B2F-97A7-5B9A29A6F0C8}">
      <dgm:prSet/>
      <dgm:spPr/>
      <dgm:t>
        <a:bodyPr/>
        <a:lstStyle/>
        <a:p>
          <a:endParaRPr lang="en-US"/>
        </a:p>
      </dgm:t>
    </dgm:pt>
    <dgm:pt modelId="{89AB3753-3F6E-4774-A5E9-76FF7394FCFF}">
      <dgm:prSet phldrT="[Text]"/>
      <dgm:spPr/>
      <dgm:t>
        <a:bodyPr/>
        <a:lstStyle/>
        <a:p>
          <a:r>
            <a:rPr lang="en-US"/>
            <a:t>Develop Performance Based Requirements</a:t>
          </a:r>
        </a:p>
      </dgm:t>
    </dgm:pt>
    <dgm:pt modelId="{4AE1C21A-9BF6-4F70-9B47-1EA9B4AF6E10}" type="parTrans" cxnId="{273BAD2E-9E0E-41D9-9280-0C68B88BFE3A}">
      <dgm:prSet/>
      <dgm:spPr/>
      <dgm:t>
        <a:bodyPr/>
        <a:lstStyle/>
        <a:p>
          <a:endParaRPr lang="en-US"/>
        </a:p>
      </dgm:t>
    </dgm:pt>
    <dgm:pt modelId="{C88F8FAF-FC60-46F3-BEF3-A004D739B8A5}" type="sibTrans" cxnId="{273BAD2E-9E0E-41D9-9280-0C68B88BFE3A}">
      <dgm:prSet/>
      <dgm:spPr/>
      <dgm:t>
        <a:bodyPr/>
        <a:lstStyle/>
        <a:p>
          <a:endParaRPr lang="en-US"/>
        </a:p>
      </dgm:t>
    </dgm:pt>
    <dgm:pt modelId="{1FFD64CB-1CD6-4A16-B074-6416AE0387B9}">
      <dgm:prSet phldrT="[Text]"/>
      <dgm:spPr/>
      <dgm:t>
        <a:bodyPr/>
        <a:lstStyle/>
        <a:p>
          <a:r>
            <a:rPr lang="en-US"/>
            <a:t>Optimize Performance within Constraints</a:t>
          </a:r>
        </a:p>
      </dgm:t>
    </dgm:pt>
    <dgm:pt modelId="{97ED9FA2-7F8F-40C2-B08F-FD8CBA2ACFD9}" type="parTrans" cxnId="{CC769629-C338-4568-91A6-C1D1FDE1D42D}">
      <dgm:prSet/>
      <dgm:spPr/>
      <dgm:t>
        <a:bodyPr/>
        <a:lstStyle/>
        <a:p>
          <a:endParaRPr lang="en-US"/>
        </a:p>
      </dgm:t>
    </dgm:pt>
    <dgm:pt modelId="{2A54D4AA-834A-4A08-A6D5-1057B1A6E8ED}" type="sibTrans" cxnId="{CC769629-C338-4568-91A6-C1D1FDE1D42D}">
      <dgm:prSet/>
      <dgm:spPr/>
      <dgm:t>
        <a:bodyPr/>
        <a:lstStyle/>
        <a:p>
          <a:endParaRPr lang="en-US"/>
        </a:p>
      </dgm:t>
    </dgm:pt>
    <dgm:pt modelId="{80F3A4DA-33B9-494A-BBA3-384EF67A369C}">
      <dgm:prSet phldrT="[Text]"/>
      <dgm:spPr/>
      <dgm:t>
        <a:bodyPr/>
        <a:lstStyle/>
        <a:p>
          <a:r>
            <a:rPr lang="en-US"/>
            <a:t>Monitor Performance </a:t>
          </a:r>
        </a:p>
      </dgm:t>
    </dgm:pt>
    <dgm:pt modelId="{9AEE74CE-B11C-40B7-8C49-0775E4D9DAAE}" type="parTrans" cxnId="{03D025F5-6AFB-4086-88BA-1B2AFC519F16}">
      <dgm:prSet/>
      <dgm:spPr/>
      <dgm:t>
        <a:bodyPr/>
        <a:lstStyle/>
        <a:p>
          <a:endParaRPr lang="en-US"/>
        </a:p>
      </dgm:t>
    </dgm:pt>
    <dgm:pt modelId="{66A1ECD2-04FC-46A7-B93B-A8AB4D890DE6}" type="sibTrans" cxnId="{03D025F5-6AFB-4086-88BA-1B2AFC519F16}">
      <dgm:prSet/>
      <dgm:spPr/>
      <dgm:t>
        <a:bodyPr/>
        <a:lstStyle/>
        <a:p>
          <a:endParaRPr lang="en-US"/>
        </a:p>
      </dgm:t>
    </dgm:pt>
    <dgm:pt modelId="{7DAB05CF-8539-4070-AED4-D7251E127904}" type="pres">
      <dgm:prSet presAssocID="{5546F841-9555-4F7D-91D5-97D3B47D6E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64285D-59F0-4234-959F-30500FEE2C61}" type="pres">
      <dgm:prSet presAssocID="{FE935789-F301-4354-B993-665A9F9392F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8A984-B069-4B0B-9851-B70812217FCC}" type="pres">
      <dgm:prSet presAssocID="{FE935789-F301-4354-B993-665A9F9392F1}" presName="spNode" presStyleCnt="0"/>
      <dgm:spPr/>
    </dgm:pt>
    <dgm:pt modelId="{FD48782E-4C22-4C4B-948E-1908CDDA757F}" type="pres">
      <dgm:prSet presAssocID="{F2E58BF5-1264-478D-BB5C-6A59B9D80590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3B75607-724F-4E56-A6C5-7FAF2A74B058}" type="pres">
      <dgm:prSet presAssocID="{89AB3753-3F6E-4774-A5E9-76FF7394FCFF}" presName="node" presStyleLbl="node1" presStyleIdx="1" presStyleCnt="4" custRadScaleRad="123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F115C-19C1-4D3C-9F76-A8E1CCD27DE6}" type="pres">
      <dgm:prSet presAssocID="{89AB3753-3F6E-4774-A5E9-76FF7394FCFF}" presName="spNode" presStyleCnt="0"/>
      <dgm:spPr/>
    </dgm:pt>
    <dgm:pt modelId="{31E80CAA-83A8-4286-809D-4D5584B748AE}" type="pres">
      <dgm:prSet presAssocID="{C88F8FAF-FC60-46F3-BEF3-A004D739B8A5}" presName="sibTrans" presStyleLbl="sibTrans1D1" presStyleIdx="1" presStyleCnt="4"/>
      <dgm:spPr/>
      <dgm:t>
        <a:bodyPr/>
        <a:lstStyle/>
        <a:p>
          <a:endParaRPr lang="en-US"/>
        </a:p>
      </dgm:t>
    </dgm:pt>
    <dgm:pt modelId="{60ECCAC6-1300-4485-8038-7236E83C775D}" type="pres">
      <dgm:prSet presAssocID="{1FFD64CB-1CD6-4A16-B074-6416AE0387B9}" presName="node" presStyleLbl="node1" presStyleIdx="2" presStyleCnt="4" custRadScaleRad="101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D885AA-608F-4B56-8873-607109FF0462}" type="pres">
      <dgm:prSet presAssocID="{1FFD64CB-1CD6-4A16-B074-6416AE0387B9}" presName="spNode" presStyleCnt="0"/>
      <dgm:spPr/>
    </dgm:pt>
    <dgm:pt modelId="{03F00443-FDAA-4033-8039-B6F950DA1162}" type="pres">
      <dgm:prSet presAssocID="{2A54D4AA-834A-4A08-A6D5-1057B1A6E8E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10EEAE7-46D4-4AA2-87B5-3BD6383DA4E0}" type="pres">
      <dgm:prSet presAssocID="{80F3A4DA-33B9-494A-BBA3-384EF67A369C}" presName="node" presStyleLbl="node1" presStyleIdx="3" presStyleCnt="4" custRadScaleRad="121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082AA9-B44A-42F9-A0D7-5F93419A0396}" type="pres">
      <dgm:prSet presAssocID="{80F3A4DA-33B9-494A-BBA3-384EF67A369C}" presName="spNode" presStyleCnt="0"/>
      <dgm:spPr/>
    </dgm:pt>
    <dgm:pt modelId="{E9F93EBA-B93D-40D8-8AC5-ADC794A1184A}" type="pres">
      <dgm:prSet presAssocID="{66A1ECD2-04FC-46A7-B93B-A8AB4D890DE6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CC769629-C338-4568-91A6-C1D1FDE1D42D}" srcId="{5546F841-9555-4F7D-91D5-97D3B47D6E78}" destId="{1FFD64CB-1CD6-4A16-B074-6416AE0387B9}" srcOrd="2" destOrd="0" parTransId="{97ED9FA2-7F8F-40C2-B08F-FD8CBA2ACFD9}" sibTransId="{2A54D4AA-834A-4A08-A6D5-1057B1A6E8ED}"/>
    <dgm:cxn modelId="{7666B049-DD39-4406-887C-39BDF6E1AB97}" type="presOf" srcId="{2A54D4AA-834A-4A08-A6D5-1057B1A6E8ED}" destId="{03F00443-FDAA-4033-8039-B6F950DA1162}" srcOrd="0" destOrd="0" presId="urn:microsoft.com/office/officeart/2005/8/layout/cycle5"/>
    <dgm:cxn modelId="{C9593069-BC92-4459-B829-6BA98019D40F}" type="presOf" srcId="{1FFD64CB-1CD6-4A16-B074-6416AE0387B9}" destId="{60ECCAC6-1300-4485-8038-7236E83C775D}" srcOrd="0" destOrd="0" presId="urn:microsoft.com/office/officeart/2005/8/layout/cycle5"/>
    <dgm:cxn modelId="{E256D181-DC32-4AB4-B6C7-76785A7F8BB0}" type="presOf" srcId="{F2E58BF5-1264-478D-BB5C-6A59B9D80590}" destId="{FD48782E-4C22-4C4B-948E-1908CDDA757F}" srcOrd="0" destOrd="0" presId="urn:microsoft.com/office/officeart/2005/8/layout/cycle5"/>
    <dgm:cxn modelId="{273BAD2E-9E0E-41D9-9280-0C68B88BFE3A}" srcId="{5546F841-9555-4F7D-91D5-97D3B47D6E78}" destId="{89AB3753-3F6E-4774-A5E9-76FF7394FCFF}" srcOrd="1" destOrd="0" parTransId="{4AE1C21A-9BF6-4F70-9B47-1EA9B4AF6E10}" sibTransId="{C88F8FAF-FC60-46F3-BEF3-A004D739B8A5}"/>
    <dgm:cxn modelId="{0121887E-807B-4C26-8281-82A626E077A6}" type="presOf" srcId="{89AB3753-3F6E-4774-A5E9-76FF7394FCFF}" destId="{43B75607-724F-4E56-A6C5-7FAF2A74B058}" srcOrd="0" destOrd="0" presId="urn:microsoft.com/office/officeart/2005/8/layout/cycle5"/>
    <dgm:cxn modelId="{6FE9F3A3-887F-47FC-AAFE-53AE7DBC7AF9}" type="presOf" srcId="{5546F841-9555-4F7D-91D5-97D3B47D6E78}" destId="{7DAB05CF-8539-4070-AED4-D7251E127904}" srcOrd="0" destOrd="0" presId="urn:microsoft.com/office/officeart/2005/8/layout/cycle5"/>
    <dgm:cxn modelId="{325552F7-3E76-4B2F-97A7-5B9A29A6F0C8}" srcId="{5546F841-9555-4F7D-91D5-97D3B47D6E78}" destId="{FE935789-F301-4354-B993-665A9F9392F1}" srcOrd="0" destOrd="0" parTransId="{AD815DF5-6F8D-4013-A887-ED967964C8F2}" sibTransId="{F2E58BF5-1264-478D-BB5C-6A59B9D80590}"/>
    <dgm:cxn modelId="{03D025F5-6AFB-4086-88BA-1B2AFC519F16}" srcId="{5546F841-9555-4F7D-91D5-97D3B47D6E78}" destId="{80F3A4DA-33B9-494A-BBA3-384EF67A369C}" srcOrd="3" destOrd="0" parTransId="{9AEE74CE-B11C-40B7-8C49-0775E4D9DAAE}" sibTransId="{66A1ECD2-04FC-46A7-B93B-A8AB4D890DE6}"/>
    <dgm:cxn modelId="{FA6806A8-2FF4-4BD9-AF83-4210CCE92759}" type="presOf" srcId="{FE935789-F301-4354-B993-665A9F9392F1}" destId="{8D64285D-59F0-4234-959F-30500FEE2C61}" srcOrd="0" destOrd="0" presId="urn:microsoft.com/office/officeart/2005/8/layout/cycle5"/>
    <dgm:cxn modelId="{D6983B36-DE12-4483-AC7C-3003B7F1B62F}" type="presOf" srcId="{66A1ECD2-04FC-46A7-B93B-A8AB4D890DE6}" destId="{E9F93EBA-B93D-40D8-8AC5-ADC794A1184A}" srcOrd="0" destOrd="0" presId="urn:microsoft.com/office/officeart/2005/8/layout/cycle5"/>
    <dgm:cxn modelId="{43C720BA-1F59-4730-8A1B-6A1078E74EFC}" type="presOf" srcId="{80F3A4DA-33B9-494A-BBA3-384EF67A369C}" destId="{810EEAE7-46D4-4AA2-87B5-3BD6383DA4E0}" srcOrd="0" destOrd="0" presId="urn:microsoft.com/office/officeart/2005/8/layout/cycle5"/>
    <dgm:cxn modelId="{F1DFD8B1-CA7D-45E8-9621-4CBA9521158E}" type="presOf" srcId="{C88F8FAF-FC60-46F3-BEF3-A004D739B8A5}" destId="{31E80CAA-83A8-4286-809D-4D5584B748AE}" srcOrd="0" destOrd="0" presId="urn:microsoft.com/office/officeart/2005/8/layout/cycle5"/>
    <dgm:cxn modelId="{F25169B0-8A3F-4EA3-A06A-E1DDDF470100}" type="presParOf" srcId="{7DAB05CF-8539-4070-AED4-D7251E127904}" destId="{8D64285D-59F0-4234-959F-30500FEE2C61}" srcOrd="0" destOrd="0" presId="urn:microsoft.com/office/officeart/2005/8/layout/cycle5"/>
    <dgm:cxn modelId="{F9BA28A2-9E9D-4154-8FEF-67DA857247E3}" type="presParOf" srcId="{7DAB05CF-8539-4070-AED4-D7251E127904}" destId="{0C58A984-B069-4B0B-9851-B70812217FCC}" srcOrd="1" destOrd="0" presId="urn:microsoft.com/office/officeart/2005/8/layout/cycle5"/>
    <dgm:cxn modelId="{303E1DF6-1C47-4FDA-AE5A-E97DF1318AF2}" type="presParOf" srcId="{7DAB05CF-8539-4070-AED4-D7251E127904}" destId="{FD48782E-4C22-4C4B-948E-1908CDDA757F}" srcOrd="2" destOrd="0" presId="urn:microsoft.com/office/officeart/2005/8/layout/cycle5"/>
    <dgm:cxn modelId="{0CFD1320-FA14-4B98-9856-39E2DB74BD48}" type="presParOf" srcId="{7DAB05CF-8539-4070-AED4-D7251E127904}" destId="{43B75607-724F-4E56-A6C5-7FAF2A74B058}" srcOrd="3" destOrd="0" presId="urn:microsoft.com/office/officeart/2005/8/layout/cycle5"/>
    <dgm:cxn modelId="{C3576B6A-7BCD-42C4-87B2-E380BACEEAFE}" type="presParOf" srcId="{7DAB05CF-8539-4070-AED4-D7251E127904}" destId="{E43F115C-19C1-4D3C-9F76-A8E1CCD27DE6}" srcOrd="4" destOrd="0" presId="urn:microsoft.com/office/officeart/2005/8/layout/cycle5"/>
    <dgm:cxn modelId="{2D16E50F-7925-4798-8FCA-04D6B21B5C59}" type="presParOf" srcId="{7DAB05CF-8539-4070-AED4-D7251E127904}" destId="{31E80CAA-83A8-4286-809D-4D5584B748AE}" srcOrd="5" destOrd="0" presId="urn:microsoft.com/office/officeart/2005/8/layout/cycle5"/>
    <dgm:cxn modelId="{BDD7060C-1A21-4D52-9BE7-679D1AECD222}" type="presParOf" srcId="{7DAB05CF-8539-4070-AED4-D7251E127904}" destId="{60ECCAC6-1300-4485-8038-7236E83C775D}" srcOrd="6" destOrd="0" presId="urn:microsoft.com/office/officeart/2005/8/layout/cycle5"/>
    <dgm:cxn modelId="{CFF82F76-9E32-413C-8354-1BA5A4E0772F}" type="presParOf" srcId="{7DAB05CF-8539-4070-AED4-D7251E127904}" destId="{F5D885AA-608F-4B56-8873-607109FF0462}" srcOrd="7" destOrd="0" presId="urn:microsoft.com/office/officeart/2005/8/layout/cycle5"/>
    <dgm:cxn modelId="{66A9CFA5-EF05-4896-8583-E4C251BE1BC7}" type="presParOf" srcId="{7DAB05CF-8539-4070-AED4-D7251E127904}" destId="{03F00443-FDAA-4033-8039-B6F950DA1162}" srcOrd="8" destOrd="0" presId="urn:microsoft.com/office/officeart/2005/8/layout/cycle5"/>
    <dgm:cxn modelId="{AAE2F04D-CAC6-4747-A368-CFB993488DCD}" type="presParOf" srcId="{7DAB05CF-8539-4070-AED4-D7251E127904}" destId="{810EEAE7-46D4-4AA2-87B5-3BD6383DA4E0}" srcOrd="9" destOrd="0" presId="urn:microsoft.com/office/officeart/2005/8/layout/cycle5"/>
    <dgm:cxn modelId="{3FC2AAF2-11D1-4BC1-8AA9-35DE06F0D63E}" type="presParOf" srcId="{7DAB05CF-8539-4070-AED4-D7251E127904}" destId="{1B082AA9-B44A-42F9-A0D7-5F93419A0396}" srcOrd="10" destOrd="0" presId="urn:microsoft.com/office/officeart/2005/8/layout/cycle5"/>
    <dgm:cxn modelId="{56ADE57D-B164-4811-8E41-11A3C14FE6D6}" type="presParOf" srcId="{7DAB05CF-8539-4070-AED4-D7251E127904}" destId="{E9F93EBA-B93D-40D8-8AC5-ADC794A1184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74E8D-B17F-4278-9AFF-D9F60322E0E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8EF3955-5189-4263-BECA-FA92FE119CE4}">
      <dgm:prSet phldrT="[Text]"/>
      <dgm:spPr>
        <a:solidFill>
          <a:schemeClr val="accent6">
            <a:lumMod val="40000"/>
            <a:lumOff val="60000"/>
            <a:alpha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/>
            <a:t>Lead Command</a:t>
          </a:r>
        </a:p>
      </dgm:t>
    </dgm:pt>
    <dgm:pt modelId="{4558657C-9D98-426E-BD4E-E16D5FDB6F3A}" type="parTrans" cxnId="{8EE54C18-8B4B-462C-A961-F0ABBCB97CCF}">
      <dgm:prSet/>
      <dgm:spPr/>
      <dgm:t>
        <a:bodyPr/>
        <a:lstStyle/>
        <a:p>
          <a:endParaRPr lang="en-US"/>
        </a:p>
      </dgm:t>
    </dgm:pt>
    <dgm:pt modelId="{4084F5BB-B7BA-4CD0-86A9-B262C40E8E98}" type="sibTrans" cxnId="{8EE54C18-8B4B-462C-A961-F0ABBCB97CCF}">
      <dgm:prSet/>
      <dgm:spPr/>
      <dgm:t>
        <a:bodyPr/>
        <a:lstStyle/>
        <a:p>
          <a:endParaRPr lang="en-US"/>
        </a:p>
      </dgm:t>
    </dgm:pt>
    <dgm:pt modelId="{A264B493-2574-41FB-BB09-6FC3FBD9D0BF}">
      <dgm:prSet phldrT="[Text]"/>
      <dgm:spPr>
        <a:solidFill>
          <a:schemeClr val="accent1">
            <a:hueOff val="0"/>
            <a:satOff val="0"/>
            <a:lumOff val="0"/>
            <a:alpha val="85000"/>
          </a:scheme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r>
            <a:rPr lang="en-US"/>
            <a:t>Program Manager</a:t>
          </a:r>
        </a:p>
      </dgm:t>
    </dgm:pt>
    <dgm:pt modelId="{EA6D91FC-EBBF-4444-BC08-F4033226C122}" type="parTrans" cxnId="{81A275DE-5259-4E8F-98F5-6646BB60F3E1}">
      <dgm:prSet/>
      <dgm:spPr/>
      <dgm:t>
        <a:bodyPr/>
        <a:lstStyle/>
        <a:p>
          <a:endParaRPr lang="en-US"/>
        </a:p>
      </dgm:t>
    </dgm:pt>
    <dgm:pt modelId="{C72FDD20-9FF0-4AAC-B6CF-86B8FE223A26}" type="sibTrans" cxnId="{81A275DE-5259-4E8F-98F5-6646BB60F3E1}">
      <dgm:prSet/>
      <dgm:spPr/>
      <dgm:t>
        <a:bodyPr/>
        <a:lstStyle/>
        <a:p>
          <a:endParaRPr lang="en-US"/>
        </a:p>
      </dgm:t>
    </dgm:pt>
    <dgm:pt modelId="{A00CD9AC-B951-41F8-A9AD-B03CAC409A60}">
      <dgm:prSet phldrT="[Text]"/>
      <dgm:spPr>
        <a:solidFill>
          <a:srgbClr val="FFFF99">
            <a:alpha val="85000"/>
          </a:srgbClr>
        </a:solidFill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en-US"/>
            <a:t>Funds Holder</a:t>
          </a:r>
        </a:p>
      </dgm:t>
    </dgm:pt>
    <dgm:pt modelId="{73AD403E-54A1-4342-8F60-572A2FD84B00}" type="parTrans" cxnId="{7A843056-9DCC-4B20-AC8C-F13FABB17327}">
      <dgm:prSet/>
      <dgm:spPr/>
      <dgm:t>
        <a:bodyPr/>
        <a:lstStyle/>
        <a:p>
          <a:endParaRPr lang="en-US"/>
        </a:p>
      </dgm:t>
    </dgm:pt>
    <dgm:pt modelId="{3C285034-A72B-4F18-AC5A-17BAF43DC3BE}" type="sibTrans" cxnId="{7A843056-9DCC-4B20-AC8C-F13FABB17327}">
      <dgm:prSet/>
      <dgm:spPr/>
      <dgm:t>
        <a:bodyPr/>
        <a:lstStyle/>
        <a:p>
          <a:endParaRPr lang="en-US"/>
        </a:p>
      </dgm:t>
    </dgm:pt>
    <dgm:pt modelId="{2879E142-FF00-4743-9D58-DFF81487D13C}" type="pres">
      <dgm:prSet presAssocID="{D7674E8D-B17F-4278-9AFF-D9F60322E0E2}" presName="compositeShape" presStyleCnt="0">
        <dgm:presLayoutVars>
          <dgm:chMax val="7"/>
          <dgm:dir/>
          <dgm:resizeHandles val="exact"/>
        </dgm:presLayoutVars>
      </dgm:prSet>
      <dgm:spPr/>
    </dgm:pt>
    <dgm:pt modelId="{66008119-0E3A-44B0-BFC2-F10482A0E787}" type="pres">
      <dgm:prSet presAssocID="{68EF3955-5189-4263-BECA-FA92FE119CE4}" presName="circ1" presStyleLbl="vennNode1" presStyleIdx="0" presStyleCnt="3"/>
      <dgm:spPr/>
      <dgm:t>
        <a:bodyPr/>
        <a:lstStyle/>
        <a:p>
          <a:endParaRPr lang="en-US"/>
        </a:p>
      </dgm:t>
    </dgm:pt>
    <dgm:pt modelId="{EE8EC41B-9BC4-44A6-A986-508EEFB8DF65}" type="pres">
      <dgm:prSet presAssocID="{68EF3955-5189-4263-BECA-FA92FE119C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B49FA-C034-4DAD-B8A9-97FEE5383394}" type="pres">
      <dgm:prSet presAssocID="{A264B493-2574-41FB-BB09-6FC3FBD9D0BF}" presName="circ2" presStyleLbl="vennNode1" presStyleIdx="1" presStyleCnt="3"/>
      <dgm:spPr/>
      <dgm:t>
        <a:bodyPr/>
        <a:lstStyle/>
        <a:p>
          <a:endParaRPr lang="en-US"/>
        </a:p>
      </dgm:t>
    </dgm:pt>
    <dgm:pt modelId="{901048A1-59CA-43C6-B80A-2E39528F00FC}" type="pres">
      <dgm:prSet presAssocID="{A264B493-2574-41FB-BB09-6FC3FBD9D0B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88A45-BAED-4292-8AD4-BD568F09D0FF}" type="pres">
      <dgm:prSet presAssocID="{A00CD9AC-B951-41F8-A9AD-B03CAC409A60}" presName="circ3" presStyleLbl="vennNode1" presStyleIdx="2" presStyleCnt="3" custLinFactNeighborX="-1678" custLinFactNeighborY="2083"/>
      <dgm:spPr/>
      <dgm:t>
        <a:bodyPr/>
        <a:lstStyle/>
        <a:p>
          <a:endParaRPr lang="en-US"/>
        </a:p>
      </dgm:t>
    </dgm:pt>
    <dgm:pt modelId="{6D14DA5E-F442-4BC9-896B-63839760A67D}" type="pres">
      <dgm:prSet presAssocID="{A00CD9AC-B951-41F8-A9AD-B03CAC409A6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6C5A1C-CB0C-41FF-8806-341424CACFAA}" type="presOf" srcId="{A00CD9AC-B951-41F8-A9AD-B03CAC409A60}" destId="{6D14DA5E-F442-4BC9-896B-63839760A67D}" srcOrd="1" destOrd="0" presId="urn:microsoft.com/office/officeart/2005/8/layout/venn1"/>
    <dgm:cxn modelId="{8EE54C18-8B4B-462C-A961-F0ABBCB97CCF}" srcId="{D7674E8D-B17F-4278-9AFF-D9F60322E0E2}" destId="{68EF3955-5189-4263-BECA-FA92FE119CE4}" srcOrd="0" destOrd="0" parTransId="{4558657C-9D98-426E-BD4E-E16D5FDB6F3A}" sibTransId="{4084F5BB-B7BA-4CD0-86A9-B262C40E8E98}"/>
    <dgm:cxn modelId="{81A275DE-5259-4E8F-98F5-6646BB60F3E1}" srcId="{D7674E8D-B17F-4278-9AFF-D9F60322E0E2}" destId="{A264B493-2574-41FB-BB09-6FC3FBD9D0BF}" srcOrd="1" destOrd="0" parTransId="{EA6D91FC-EBBF-4444-BC08-F4033226C122}" sibTransId="{C72FDD20-9FF0-4AAC-B6CF-86B8FE223A26}"/>
    <dgm:cxn modelId="{E6188381-722E-4EA5-8B43-4B67A1C47D1C}" type="presOf" srcId="{68EF3955-5189-4263-BECA-FA92FE119CE4}" destId="{66008119-0E3A-44B0-BFC2-F10482A0E787}" srcOrd="0" destOrd="0" presId="urn:microsoft.com/office/officeart/2005/8/layout/venn1"/>
    <dgm:cxn modelId="{D8FC9B6C-3622-4832-B2D3-833E34E34A68}" type="presOf" srcId="{A264B493-2574-41FB-BB09-6FC3FBD9D0BF}" destId="{292B49FA-C034-4DAD-B8A9-97FEE5383394}" srcOrd="0" destOrd="0" presId="urn:microsoft.com/office/officeart/2005/8/layout/venn1"/>
    <dgm:cxn modelId="{C450FA61-DEDC-4CC5-9859-940944B10038}" type="presOf" srcId="{A264B493-2574-41FB-BB09-6FC3FBD9D0BF}" destId="{901048A1-59CA-43C6-B80A-2E39528F00FC}" srcOrd="1" destOrd="0" presId="urn:microsoft.com/office/officeart/2005/8/layout/venn1"/>
    <dgm:cxn modelId="{FE898AE8-432B-43EA-ABF7-854824176ECC}" type="presOf" srcId="{D7674E8D-B17F-4278-9AFF-D9F60322E0E2}" destId="{2879E142-FF00-4743-9D58-DFF81487D13C}" srcOrd="0" destOrd="0" presId="urn:microsoft.com/office/officeart/2005/8/layout/venn1"/>
    <dgm:cxn modelId="{7A843056-9DCC-4B20-AC8C-F13FABB17327}" srcId="{D7674E8D-B17F-4278-9AFF-D9F60322E0E2}" destId="{A00CD9AC-B951-41F8-A9AD-B03CAC409A60}" srcOrd="2" destOrd="0" parTransId="{73AD403E-54A1-4342-8F60-572A2FD84B00}" sibTransId="{3C285034-A72B-4F18-AC5A-17BAF43DC3BE}"/>
    <dgm:cxn modelId="{B99262CF-C673-4259-9592-997AA23EAC9F}" type="presOf" srcId="{68EF3955-5189-4263-BECA-FA92FE119CE4}" destId="{EE8EC41B-9BC4-44A6-A986-508EEFB8DF65}" srcOrd="1" destOrd="0" presId="urn:microsoft.com/office/officeart/2005/8/layout/venn1"/>
    <dgm:cxn modelId="{E4388DC1-ECB4-451E-947E-AF7B444B791E}" type="presOf" srcId="{A00CD9AC-B951-41F8-A9AD-B03CAC409A60}" destId="{09C88A45-BAED-4292-8AD4-BD568F09D0FF}" srcOrd="0" destOrd="0" presId="urn:microsoft.com/office/officeart/2005/8/layout/venn1"/>
    <dgm:cxn modelId="{280D738D-BB74-4C6F-A877-59162B9C5085}" type="presParOf" srcId="{2879E142-FF00-4743-9D58-DFF81487D13C}" destId="{66008119-0E3A-44B0-BFC2-F10482A0E787}" srcOrd="0" destOrd="0" presId="urn:microsoft.com/office/officeart/2005/8/layout/venn1"/>
    <dgm:cxn modelId="{AFCA0083-1604-4A50-BD40-AFC3118C1961}" type="presParOf" srcId="{2879E142-FF00-4743-9D58-DFF81487D13C}" destId="{EE8EC41B-9BC4-44A6-A986-508EEFB8DF65}" srcOrd="1" destOrd="0" presId="urn:microsoft.com/office/officeart/2005/8/layout/venn1"/>
    <dgm:cxn modelId="{4E466DAB-FDE8-412D-A0DE-8AF71D7271C7}" type="presParOf" srcId="{2879E142-FF00-4743-9D58-DFF81487D13C}" destId="{292B49FA-C034-4DAD-B8A9-97FEE5383394}" srcOrd="2" destOrd="0" presId="urn:microsoft.com/office/officeart/2005/8/layout/venn1"/>
    <dgm:cxn modelId="{03336C45-7D48-4D6D-A87D-29392CE2BAD1}" type="presParOf" srcId="{2879E142-FF00-4743-9D58-DFF81487D13C}" destId="{901048A1-59CA-43C6-B80A-2E39528F00FC}" srcOrd="3" destOrd="0" presId="urn:microsoft.com/office/officeart/2005/8/layout/venn1"/>
    <dgm:cxn modelId="{68C00D4A-5609-404B-9499-551D3AC8FB95}" type="presParOf" srcId="{2879E142-FF00-4743-9D58-DFF81487D13C}" destId="{09C88A45-BAED-4292-8AD4-BD568F09D0FF}" srcOrd="4" destOrd="0" presId="urn:microsoft.com/office/officeart/2005/8/layout/venn1"/>
    <dgm:cxn modelId="{5D718492-CF42-457A-9AD1-620BDE7AFC4F}" type="presParOf" srcId="{2879E142-FF00-4743-9D58-DFF81487D13C}" destId="{6D14DA5E-F442-4BC9-896B-63839760A67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10B036-40ED-4429-BF07-8626E1AE738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83B35C-E6BB-4A4C-8CA3-E53DCD1FD43B}">
      <dgm:prSet phldrT="[Text]" custT="1"/>
      <dgm:spPr>
        <a:solidFill>
          <a:srgbClr val="000099"/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</a:rPr>
            <a:t>AMR</a:t>
          </a:r>
        </a:p>
      </dgm:t>
    </dgm:pt>
    <dgm:pt modelId="{0BBE6625-3D2C-4361-958C-F6751223B397}" type="parTrans" cxnId="{020317E0-7563-4B56-9F7F-DD96F4DC62E0}">
      <dgm:prSet/>
      <dgm:spPr/>
      <dgm:t>
        <a:bodyPr/>
        <a:lstStyle/>
        <a:p>
          <a:endParaRPr lang="en-US" sz="1400"/>
        </a:p>
      </dgm:t>
    </dgm:pt>
    <dgm:pt modelId="{D05E26D4-0508-4253-98E7-5CF30F0428AA}" type="sibTrans" cxnId="{020317E0-7563-4B56-9F7F-DD96F4DC62E0}">
      <dgm:prSet/>
      <dgm:spPr/>
      <dgm:t>
        <a:bodyPr/>
        <a:lstStyle/>
        <a:p>
          <a:endParaRPr lang="en-US" sz="1400"/>
        </a:p>
      </dgm:t>
    </dgm:pt>
    <dgm:pt modelId="{B6A23491-6C5B-4D55-BE3E-B03C04AB5AFC}">
      <dgm:prSet phldrT="[Text]" custT="1"/>
      <dgm:spPr>
        <a:solidFill>
          <a:srgbClr val="009900"/>
        </a:solidFill>
      </dgm:spPr>
      <dgm:t>
        <a:bodyPr/>
        <a:lstStyle/>
        <a:p>
          <a:endParaRPr lang="en-US" sz="2000" b="1" dirty="0"/>
        </a:p>
        <a:p>
          <a:r>
            <a:rPr lang="en-US" sz="2000" b="1" dirty="0" smtClean="0">
              <a:solidFill>
                <a:schemeClr val="tx1"/>
              </a:solidFill>
            </a:rPr>
            <a:t>Engineering Requirements</a:t>
          </a:r>
          <a:endParaRPr lang="en-US" sz="2000" b="1" dirty="0">
            <a:solidFill>
              <a:schemeClr val="tx1"/>
            </a:solidFill>
          </a:endParaRPr>
        </a:p>
        <a:p>
          <a:r>
            <a:rPr lang="en-US" sz="2000" b="1" dirty="0">
              <a:solidFill>
                <a:schemeClr val="tx1"/>
              </a:solidFill>
            </a:rPr>
            <a:t>Review </a:t>
          </a:r>
          <a:r>
            <a:rPr lang="en-US" sz="2000" b="1" dirty="0" smtClean="0">
              <a:solidFill>
                <a:schemeClr val="tx1"/>
              </a:solidFill>
            </a:rPr>
            <a:t>Process (ERRP</a:t>
          </a:r>
          <a:r>
            <a:rPr lang="en-US" sz="2000" b="1" dirty="0">
              <a:solidFill>
                <a:schemeClr val="tx1"/>
              </a:solidFill>
            </a:rPr>
            <a:t>): a standardized methodology to fully define, develop, and approve scheduled maintenance tasks</a:t>
          </a:r>
        </a:p>
      </dgm:t>
    </dgm:pt>
    <dgm:pt modelId="{4CE4F550-25A2-4E6C-81D4-0095CD7EF9B6}" type="parTrans" cxnId="{69428FB9-8F8D-4F5A-82D3-DFDCDBC214D9}">
      <dgm:prSet/>
      <dgm:spPr/>
      <dgm:t>
        <a:bodyPr/>
        <a:lstStyle/>
        <a:p>
          <a:endParaRPr lang="en-US" sz="1400"/>
        </a:p>
      </dgm:t>
    </dgm:pt>
    <dgm:pt modelId="{A85401C0-EDB1-41DF-BF76-692A677740C2}" type="sibTrans" cxnId="{69428FB9-8F8D-4F5A-82D3-DFDCDBC214D9}">
      <dgm:prSet/>
      <dgm:spPr/>
      <dgm:t>
        <a:bodyPr/>
        <a:lstStyle/>
        <a:p>
          <a:endParaRPr lang="en-US" sz="1400"/>
        </a:p>
      </dgm:t>
    </dgm:pt>
    <dgm:pt modelId="{001591AD-BAC7-481E-8A6E-E8EEA968BFB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000" b="1">
              <a:solidFill>
                <a:schemeClr val="tx1"/>
              </a:solidFill>
            </a:rPr>
            <a:t>AMR Work Specification</a:t>
          </a:r>
        </a:p>
        <a:p>
          <a:r>
            <a:rPr lang="en-US" sz="2000" b="1">
              <a:solidFill>
                <a:schemeClr val="tx1"/>
              </a:solidFill>
            </a:rPr>
            <a:t>and AMR Brochure: documents depot maintenance actions and provides a means for depot and program office to collaborate on necessary tasks</a:t>
          </a:r>
        </a:p>
      </dgm:t>
    </dgm:pt>
    <dgm:pt modelId="{E63FA956-464C-48E2-B8C2-54BA4218F919}" type="parTrans" cxnId="{D8DA1625-9995-4163-9638-4AFA2DDF7DFF}">
      <dgm:prSet/>
      <dgm:spPr/>
      <dgm:t>
        <a:bodyPr/>
        <a:lstStyle/>
        <a:p>
          <a:endParaRPr lang="en-US" sz="1400"/>
        </a:p>
      </dgm:t>
    </dgm:pt>
    <dgm:pt modelId="{233BA311-9EA0-4626-9C9C-F6C1CB0E2DAD}" type="sibTrans" cxnId="{D8DA1625-9995-4163-9638-4AFA2DDF7DFF}">
      <dgm:prSet/>
      <dgm:spPr/>
      <dgm:t>
        <a:bodyPr/>
        <a:lstStyle/>
        <a:p>
          <a:endParaRPr lang="en-US" sz="1400"/>
        </a:p>
      </dgm:t>
    </dgm:pt>
    <dgm:pt modelId="{B53890AE-2C67-439C-BE55-95CF4EA76B32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Bill of Work: Identifies operations required to execute tasks and calculates the man-hours to support those tasks</a:t>
          </a:r>
        </a:p>
      </dgm:t>
    </dgm:pt>
    <dgm:pt modelId="{A22A9043-1BE8-4C9C-A00D-FBA6E8CC1A4A}" type="parTrans" cxnId="{8EE55D06-0516-4542-B158-A4E541B196E0}">
      <dgm:prSet/>
      <dgm:spPr/>
      <dgm:t>
        <a:bodyPr/>
        <a:lstStyle/>
        <a:p>
          <a:endParaRPr lang="en-US" sz="1400"/>
        </a:p>
      </dgm:t>
    </dgm:pt>
    <dgm:pt modelId="{34B6676F-59A4-41FE-B85B-863DF88743A3}" type="sibTrans" cxnId="{8EE55D06-0516-4542-B158-A4E541B196E0}">
      <dgm:prSet/>
      <dgm:spPr/>
      <dgm:t>
        <a:bodyPr/>
        <a:lstStyle/>
        <a:p>
          <a:endParaRPr lang="en-US" sz="1400"/>
        </a:p>
      </dgm:t>
    </dgm:pt>
    <dgm:pt modelId="{E3233A21-8868-41C9-8D85-E29652A1BFC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Supportability </a:t>
          </a:r>
          <a:r>
            <a:rPr lang="en-US" sz="2000" b="1" dirty="0" smtClean="0">
              <a:solidFill>
                <a:schemeClr val="tx1"/>
              </a:solidFill>
            </a:rPr>
            <a:t>Assessment: </a:t>
          </a:r>
          <a:r>
            <a:rPr lang="en-US" sz="2000" b="1" dirty="0">
              <a:solidFill>
                <a:schemeClr val="tx1"/>
              </a:solidFill>
            </a:rPr>
            <a:t>ensures tasks are supportable in terms of manpower, personnel, hazardous materials, special and common tools, Defense Logistics Agency (DLA) and Supply Chain Management (SCM) managed parts</a:t>
          </a:r>
          <a:endParaRPr lang="en-US" sz="1800" b="1" dirty="0">
            <a:solidFill>
              <a:schemeClr val="tx1"/>
            </a:solidFill>
          </a:endParaRPr>
        </a:p>
      </dgm:t>
    </dgm:pt>
    <dgm:pt modelId="{09330C5C-C41E-498F-98FB-B1DF2BB392E9}" type="parTrans" cxnId="{CBAFC4B1-F12B-4662-ADBB-D874D2F9F7EA}">
      <dgm:prSet/>
      <dgm:spPr/>
      <dgm:t>
        <a:bodyPr/>
        <a:lstStyle/>
        <a:p>
          <a:endParaRPr lang="en-US" sz="1400"/>
        </a:p>
      </dgm:t>
    </dgm:pt>
    <dgm:pt modelId="{95A21C38-A087-440F-8D6E-FE6F6F93BC8C}" type="sibTrans" cxnId="{CBAFC4B1-F12B-4662-ADBB-D874D2F9F7EA}">
      <dgm:prSet/>
      <dgm:spPr/>
      <dgm:t>
        <a:bodyPr/>
        <a:lstStyle/>
        <a:p>
          <a:endParaRPr lang="en-US" sz="1400"/>
        </a:p>
      </dgm:t>
    </dgm:pt>
    <dgm:pt modelId="{9430F424-4B8F-4822-A43C-A4CB6801D26D}" type="pres">
      <dgm:prSet presAssocID="{8310B036-40ED-4429-BF07-8626E1AE73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6011B-AFAA-4B04-BE5B-7E74D3C103F4}" type="pres">
      <dgm:prSet presAssocID="{8310B036-40ED-4429-BF07-8626E1AE7384}" presName="matrix" presStyleCnt="0"/>
      <dgm:spPr/>
    </dgm:pt>
    <dgm:pt modelId="{931C6066-9BA8-43C9-9C81-E332E181FC2F}" type="pres">
      <dgm:prSet presAssocID="{8310B036-40ED-4429-BF07-8626E1AE7384}" presName="tile1" presStyleLbl="node1" presStyleIdx="0" presStyleCnt="4" custScaleX="102670" custLinFactNeighborX="-438" custLinFactNeighborY="-506"/>
      <dgm:spPr/>
      <dgm:t>
        <a:bodyPr/>
        <a:lstStyle/>
        <a:p>
          <a:endParaRPr lang="en-US"/>
        </a:p>
      </dgm:t>
    </dgm:pt>
    <dgm:pt modelId="{6ACBBFAC-D56D-4A9B-AD2F-FF2C7701B114}" type="pres">
      <dgm:prSet presAssocID="{8310B036-40ED-4429-BF07-8626E1AE73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D2820-B8A1-4DD0-8925-033FDCB4CC76}" type="pres">
      <dgm:prSet presAssocID="{8310B036-40ED-4429-BF07-8626E1AE7384}" presName="tile2" presStyleLbl="node1" presStyleIdx="1" presStyleCnt="4"/>
      <dgm:spPr/>
      <dgm:t>
        <a:bodyPr/>
        <a:lstStyle/>
        <a:p>
          <a:endParaRPr lang="en-US"/>
        </a:p>
      </dgm:t>
    </dgm:pt>
    <dgm:pt modelId="{F2565579-2150-4FE6-BA63-28E7FC4AA466}" type="pres">
      <dgm:prSet presAssocID="{8310B036-40ED-4429-BF07-8626E1AE73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AAFEA-59A3-4245-8625-39AB2D4F401F}" type="pres">
      <dgm:prSet presAssocID="{8310B036-40ED-4429-BF07-8626E1AE7384}" presName="tile3" presStyleLbl="node1" presStyleIdx="2" presStyleCnt="4" custScaleX="101752" custLinFactNeighborX="-206" custLinFactNeighborY="2308"/>
      <dgm:spPr/>
      <dgm:t>
        <a:bodyPr/>
        <a:lstStyle/>
        <a:p>
          <a:endParaRPr lang="en-US"/>
        </a:p>
      </dgm:t>
    </dgm:pt>
    <dgm:pt modelId="{6E4CD643-F551-48D0-80B4-AF9B7E7E52B9}" type="pres">
      <dgm:prSet presAssocID="{8310B036-40ED-4429-BF07-8626E1AE73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69F91-E361-4E08-AA9F-F37A365A1F20}" type="pres">
      <dgm:prSet presAssocID="{8310B036-40ED-4429-BF07-8626E1AE7384}" presName="tile4" presStyleLbl="node1" presStyleIdx="3" presStyleCnt="4"/>
      <dgm:spPr/>
      <dgm:t>
        <a:bodyPr/>
        <a:lstStyle/>
        <a:p>
          <a:endParaRPr lang="en-US"/>
        </a:p>
      </dgm:t>
    </dgm:pt>
    <dgm:pt modelId="{7E2E98C9-4FBB-4D2E-9C84-2BD79540792D}" type="pres">
      <dgm:prSet presAssocID="{8310B036-40ED-4429-BF07-8626E1AE73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8ECDF-3513-42C2-90C6-9ED3F1715615}" type="pres">
      <dgm:prSet presAssocID="{8310B036-40ED-4429-BF07-8626E1AE7384}" presName="centerTile" presStyleLbl="fgShp" presStyleIdx="0" presStyleCnt="1" custLinFactNeighborX="789" custLinFactNeighborY="114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414EA-D2A7-4BE0-9480-2BE93BF09F50}" type="presOf" srcId="{8310B036-40ED-4429-BF07-8626E1AE7384}" destId="{9430F424-4B8F-4822-A43C-A4CB6801D26D}" srcOrd="0" destOrd="0" presId="urn:microsoft.com/office/officeart/2005/8/layout/matrix1"/>
    <dgm:cxn modelId="{020317E0-7563-4B56-9F7F-DD96F4DC62E0}" srcId="{8310B036-40ED-4429-BF07-8626E1AE7384}" destId="{7F83B35C-E6BB-4A4C-8CA3-E53DCD1FD43B}" srcOrd="0" destOrd="0" parTransId="{0BBE6625-3D2C-4361-958C-F6751223B397}" sibTransId="{D05E26D4-0508-4253-98E7-5CF30F0428AA}"/>
    <dgm:cxn modelId="{B466555A-C20B-4E06-9162-185737CEC3A0}" type="presOf" srcId="{001591AD-BAC7-481E-8A6E-E8EEA968BFB9}" destId="{821D2820-B8A1-4DD0-8925-033FDCB4CC76}" srcOrd="0" destOrd="0" presId="urn:microsoft.com/office/officeart/2005/8/layout/matrix1"/>
    <dgm:cxn modelId="{16B9B3BC-8FE2-4FDD-81EF-89AD867956BB}" type="presOf" srcId="{001591AD-BAC7-481E-8A6E-E8EEA968BFB9}" destId="{F2565579-2150-4FE6-BA63-28E7FC4AA466}" srcOrd="1" destOrd="0" presId="urn:microsoft.com/office/officeart/2005/8/layout/matrix1"/>
    <dgm:cxn modelId="{4326AA2C-7BBE-4F85-955F-9FE71F977FDF}" type="presOf" srcId="{B6A23491-6C5B-4D55-BE3E-B03C04AB5AFC}" destId="{931C6066-9BA8-43C9-9C81-E332E181FC2F}" srcOrd="0" destOrd="0" presId="urn:microsoft.com/office/officeart/2005/8/layout/matrix1"/>
    <dgm:cxn modelId="{69428FB9-8F8D-4F5A-82D3-DFDCDBC214D9}" srcId="{7F83B35C-E6BB-4A4C-8CA3-E53DCD1FD43B}" destId="{B6A23491-6C5B-4D55-BE3E-B03C04AB5AFC}" srcOrd="0" destOrd="0" parTransId="{4CE4F550-25A2-4E6C-81D4-0095CD7EF9B6}" sibTransId="{A85401C0-EDB1-41DF-BF76-692A677740C2}"/>
    <dgm:cxn modelId="{4191E748-6009-40E6-8A62-A90E5FF66561}" type="presOf" srcId="{B6A23491-6C5B-4D55-BE3E-B03C04AB5AFC}" destId="{6ACBBFAC-D56D-4A9B-AD2F-FF2C7701B114}" srcOrd="1" destOrd="0" presId="urn:microsoft.com/office/officeart/2005/8/layout/matrix1"/>
    <dgm:cxn modelId="{539EC2DD-4E7F-4F8D-88F4-9DCE1698F325}" type="presOf" srcId="{B53890AE-2C67-439C-BE55-95CF4EA76B32}" destId="{30FAAFEA-59A3-4245-8625-39AB2D4F401F}" srcOrd="0" destOrd="0" presId="urn:microsoft.com/office/officeart/2005/8/layout/matrix1"/>
    <dgm:cxn modelId="{8F93A6AD-1A1D-41ED-8E4B-F4C7CE7F8977}" type="presOf" srcId="{E3233A21-8868-41C9-8D85-E29652A1BFCF}" destId="{7E2E98C9-4FBB-4D2E-9C84-2BD79540792D}" srcOrd="1" destOrd="0" presId="urn:microsoft.com/office/officeart/2005/8/layout/matrix1"/>
    <dgm:cxn modelId="{567F8929-C2F7-417A-8154-830C9A63A253}" type="presOf" srcId="{E3233A21-8868-41C9-8D85-E29652A1BFCF}" destId="{3E669F91-E361-4E08-AA9F-F37A365A1F20}" srcOrd="0" destOrd="0" presId="urn:microsoft.com/office/officeart/2005/8/layout/matrix1"/>
    <dgm:cxn modelId="{CBAFC4B1-F12B-4662-ADBB-D874D2F9F7EA}" srcId="{7F83B35C-E6BB-4A4C-8CA3-E53DCD1FD43B}" destId="{E3233A21-8868-41C9-8D85-E29652A1BFCF}" srcOrd="3" destOrd="0" parTransId="{09330C5C-C41E-498F-98FB-B1DF2BB392E9}" sibTransId="{95A21C38-A087-440F-8D6E-FE6F6F93BC8C}"/>
    <dgm:cxn modelId="{72CE08DC-2EAC-4601-B914-0790BD0E511D}" type="presOf" srcId="{7F83B35C-E6BB-4A4C-8CA3-E53DCD1FD43B}" destId="{06F8ECDF-3513-42C2-90C6-9ED3F1715615}" srcOrd="0" destOrd="0" presId="urn:microsoft.com/office/officeart/2005/8/layout/matrix1"/>
    <dgm:cxn modelId="{8EE55D06-0516-4542-B158-A4E541B196E0}" srcId="{7F83B35C-E6BB-4A4C-8CA3-E53DCD1FD43B}" destId="{B53890AE-2C67-439C-BE55-95CF4EA76B32}" srcOrd="2" destOrd="0" parTransId="{A22A9043-1BE8-4C9C-A00D-FBA6E8CC1A4A}" sibTransId="{34B6676F-59A4-41FE-B85B-863DF88743A3}"/>
    <dgm:cxn modelId="{473AA007-730D-46B9-BFB6-BC8F87B5657A}" type="presOf" srcId="{B53890AE-2C67-439C-BE55-95CF4EA76B32}" destId="{6E4CD643-F551-48D0-80B4-AF9B7E7E52B9}" srcOrd="1" destOrd="0" presId="urn:microsoft.com/office/officeart/2005/8/layout/matrix1"/>
    <dgm:cxn modelId="{D8DA1625-9995-4163-9638-4AFA2DDF7DFF}" srcId="{7F83B35C-E6BB-4A4C-8CA3-E53DCD1FD43B}" destId="{001591AD-BAC7-481E-8A6E-E8EEA968BFB9}" srcOrd="1" destOrd="0" parTransId="{E63FA956-464C-48E2-B8C2-54BA4218F919}" sibTransId="{233BA311-9EA0-4626-9C9C-F6C1CB0E2DAD}"/>
    <dgm:cxn modelId="{A2921909-23E5-42CA-AE8A-086E27E8E4B3}" type="presParOf" srcId="{9430F424-4B8F-4822-A43C-A4CB6801D26D}" destId="{8326011B-AFAA-4B04-BE5B-7E74D3C103F4}" srcOrd="0" destOrd="0" presId="urn:microsoft.com/office/officeart/2005/8/layout/matrix1"/>
    <dgm:cxn modelId="{36B51D18-F77E-4130-B243-7A0FF569402D}" type="presParOf" srcId="{8326011B-AFAA-4B04-BE5B-7E74D3C103F4}" destId="{931C6066-9BA8-43C9-9C81-E332E181FC2F}" srcOrd="0" destOrd="0" presId="urn:microsoft.com/office/officeart/2005/8/layout/matrix1"/>
    <dgm:cxn modelId="{1C7CC0F1-1031-4005-A5E5-6FD0EB66CF98}" type="presParOf" srcId="{8326011B-AFAA-4B04-BE5B-7E74D3C103F4}" destId="{6ACBBFAC-D56D-4A9B-AD2F-FF2C7701B114}" srcOrd="1" destOrd="0" presId="urn:microsoft.com/office/officeart/2005/8/layout/matrix1"/>
    <dgm:cxn modelId="{A8DE82D5-77E8-4506-83DF-C4270DE8CD5C}" type="presParOf" srcId="{8326011B-AFAA-4B04-BE5B-7E74D3C103F4}" destId="{821D2820-B8A1-4DD0-8925-033FDCB4CC76}" srcOrd="2" destOrd="0" presId="urn:microsoft.com/office/officeart/2005/8/layout/matrix1"/>
    <dgm:cxn modelId="{9192070D-CEDF-491F-BF41-15C22708270B}" type="presParOf" srcId="{8326011B-AFAA-4B04-BE5B-7E74D3C103F4}" destId="{F2565579-2150-4FE6-BA63-28E7FC4AA466}" srcOrd="3" destOrd="0" presId="urn:microsoft.com/office/officeart/2005/8/layout/matrix1"/>
    <dgm:cxn modelId="{BF62B63D-AE76-44A9-84F3-AFA18F10A4F8}" type="presParOf" srcId="{8326011B-AFAA-4B04-BE5B-7E74D3C103F4}" destId="{30FAAFEA-59A3-4245-8625-39AB2D4F401F}" srcOrd="4" destOrd="0" presId="urn:microsoft.com/office/officeart/2005/8/layout/matrix1"/>
    <dgm:cxn modelId="{94B1FE96-1297-435A-9733-2168E8C96BCC}" type="presParOf" srcId="{8326011B-AFAA-4B04-BE5B-7E74D3C103F4}" destId="{6E4CD643-F551-48D0-80B4-AF9B7E7E52B9}" srcOrd="5" destOrd="0" presId="urn:microsoft.com/office/officeart/2005/8/layout/matrix1"/>
    <dgm:cxn modelId="{1F311F36-B242-478E-8AF0-2E2AE63348F3}" type="presParOf" srcId="{8326011B-AFAA-4B04-BE5B-7E74D3C103F4}" destId="{3E669F91-E361-4E08-AA9F-F37A365A1F20}" srcOrd="6" destOrd="0" presId="urn:microsoft.com/office/officeart/2005/8/layout/matrix1"/>
    <dgm:cxn modelId="{24EA1513-DC2E-4158-B1EB-34BD425B1AD4}" type="presParOf" srcId="{8326011B-AFAA-4B04-BE5B-7E74D3C103F4}" destId="{7E2E98C9-4FBB-4D2E-9C84-2BD79540792D}" srcOrd="7" destOrd="0" presId="urn:microsoft.com/office/officeart/2005/8/layout/matrix1"/>
    <dgm:cxn modelId="{2A24A228-FA48-4B5B-B739-4F347A63B8F5}" type="presParOf" srcId="{9430F424-4B8F-4822-A43C-A4CB6801D26D}" destId="{06F8ECDF-3513-42C2-90C6-9ED3F17156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BAAA0-208D-4DFA-A7B6-F4531F6BC5C8}" type="doc">
      <dgm:prSet loTypeId="urn:microsoft.com/office/officeart/2005/8/layout/cycle3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F869A3-C675-4F26-81A4-D527C9C9104D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7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EMERGENCY </a:t>
          </a:r>
          <a:r>
            <a:rPr lang="en-US" sz="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Funding</a:t>
          </a:r>
          <a:endParaRPr lang="en-US" sz="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A62C62-E9C6-4223-BA01-9FCDD0DAE9DC}" type="parTrans" cxnId="{091823FA-5AD4-4870-9A66-2EFBAB0A3568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6E202F-5AD4-414F-9AB3-E37197D9558E}" type="sibTrans" cxnId="{091823FA-5AD4-4870-9A66-2EFBAB0A356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CA3385-457B-4E2C-9E0D-6AB2E9429807}">
      <dgm:prSet phldrT="[Text]" custT="1"/>
      <dgm:spPr>
        <a:solidFill>
          <a:srgbClr val="EADA0C"/>
        </a:solidFill>
      </dgm:spPr>
      <dgm:t>
        <a:bodyPr/>
        <a:lstStyle/>
        <a:p>
          <a:r>
            <a:rPr lang="en-US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Distribution – MARK COAs</a:t>
          </a:r>
          <a:endParaRPr lang="en-US" sz="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24EF3A-F78F-44E9-ACBD-237F4A11A2C8}" type="parTrans" cxnId="{E06A377D-DB2B-48EF-B38A-4BDC3960EC9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A894DD-3940-4A5F-B6E5-02A7D1C1BCEE}" type="sibTrans" cxnId="{E06A377D-DB2B-48EF-B38A-4BDC3960EC9A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8301F9-2744-4400-AA4C-57A6D8755385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 Cycle</a:t>
          </a:r>
          <a:endParaRPr lang="en-US" sz="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0F04B-67DC-4AC8-8FB3-1B5B6706103A}" type="parTrans" cxnId="{2D32D935-8BC5-4448-AF54-DE050CD0321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E6C72A-1CFC-49F9-BE6E-0A801622E435}" type="sibTrans" cxnId="{2D32D935-8BC5-4448-AF54-DE050CD0321E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F47C83-25C7-4199-AD1A-7AE943FF7E83}">
      <dgm:prSet phldrT="[Text]" custT="1"/>
      <dgm:spPr>
        <a:solidFill>
          <a:schemeClr val="accent5">
            <a:lumMod val="75000"/>
          </a:schemeClr>
        </a:solidFill>
        <a:ln>
          <a:solidFill>
            <a:srgbClr val="00B050"/>
          </a:solidFill>
        </a:ln>
      </dgm:spPr>
      <dgm:t>
        <a:bodyPr/>
        <a:lstStyle/>
        <a:p>
          <a:r>
            <a:rPr lang="en-US" sz="9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 Year Reviews</a:t>
          </a:r>
          <a:endParaRPr lang="en-US" sz="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40050D-DC2B-46C7-BF31-0924436F1EC1}" type="parTrans" cxnId="{2CE3FE35-E097-44DF-9F83-553013FF5C0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8E3B40-DB60-42D7-8D66-2874E2269F34}" type="sibTrans" cxnId="{2CE3FE35-E097-44DF-9F83-553013FF5C0F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B29E0A-16A0-44B1-A83F-4EECB90C8201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Execution Plan / Spend Plan</a:t>
          </a:r>
          <a:endParaRPr lang="en-U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C7CD7F-456F-4A31-AF6B-C77863CBCC92}" type="parTrans" cxnId="{9237BEE7-2D38-4706-A79A-32706EC1C2D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0273F2-BF2A-4C6F-9362-7D2B8297E812}" type="sibTrans" cxnId="{9237BEE7-2D38-4706-A79A-32706EC1C2D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0F8DFE-1569-4600-9772-2CD4AB4A2AD0}">
      <dgm:prSet custT="1"/>
      <dgm:spPr>
        <a:solidFill>
          <a:srgbClr val="003FBC"/>
        </a:solidFill>
      </dgm:spPr>
      <dgm:t>
        <a:bodyPr/>
        <a:lstStyle/>
        <a:p>
          <a:r>
            <a: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Unfunded Requirements List</a:t>
          </a:r>
          <a:endParaRPr lang="en-U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CF5640-4BFF-457E-B979-4479D6D4F56F}" type="parTrans" cxnId="{9A5F6A74-0C54-41BA-BC46-EF59E3CCDD4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64E16-70D6-4192-B7AA-EF80BEB60A21}" type="sibTrans" cxnId="{9A5F6A74-0C54-41BA-BC46-EF59E3CCDD4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3D8D32-6F50-4D78-99CB-95976E901994}">
      <dgm:prSet custT="1"/>
      <dgm:spPr>
        <a:solidFill>
          <a:srgbClr val="C00000"/>
        </a:solidFill>
      </dgm:spPr>
      <dgm:t>
        <a:bodyPr/>
        <a:lstStyle/>
        <a:p>
          <a:r>
            <a:rPr lang="en-US" sz="9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MAJCOM 2 Star Level</a:t>
          </a:r>
          <a:endParaRPr lang="en-US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92103-25BA-42A4-A655-6AFC6D908F22}" type="parTrans" cxnId="{AD56E532-69C1-48F4-9BA6-0FB38F08BFB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A18DE8-513F-4021-8F1C-1EC65464F7E4}" type="sibTrans" cxnId="{AD56E532-69C1-48F4-9BA6-0FB38F08BFB9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26ED8A-F9A7-44B6-A36D-464D1FB94F26}">
      <dgm:prSet phldrT="[Text]" custT="1"/>
      <dgm:spPr>
        <a:solidFill>
          <a:srgbClr val="00CC00"/>
        </a:solidFill>
      </dgm:spPr>
      <dgm:t>
        <a:bodyPr/>
        <a:lstStyle/>
        <a:p>
          <a:r>
            <a:rPr lang="en-US" sz="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MAJCOM 2 Star Level</a:t>
          </a:r>
          <a:endParaRPr lang="en-US" sz="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8ABE95-71D2-44F1-A6A3-2DAF3D4CD207}" type="parTrans" cxnId="{109809AB-3FC8-48FA-B76B-0F2B72EDB777}">
      <dgm:prSet/>
      <dgm:spPr/>
      <dgm:t>
        <a:bodyPr/>
        <a:lstStyle/>
        <a:p>
          <a:endParaRPr lang="en-US"/>
        </a:p>
      </dgm:t>
    </dgm:pt>
    <dgm:pt modelId="{111BC7CA-C4AE-4EF7-9A22-D49AC7102D5C}" type="sibTrans" cxnId="{109809AB-3FC8-48FA-B76B-0F2B72EDB777}">
      <dgm:prSet/>
      <dgm:spPr/>
      <dgm:t>
        <a:bodyPr/>
        <a:lstStyle/>
        <a:p>
          <a:endParaRPr lang="en-US"/>
        </a:p>
      </dgm:t>
    </dgm:pt>
    <dgm:pt modelId="{DA86CFBB-50B0-48D5-840D-6C38EA95E00F}">
      <dgm:prSet custT="1"/>
      <dgm:spPr/>
      <dgm:t>
        <a:bodyPr/>
        <a:lstStyle/>
        <a:p>
          <a:r>
            <a:rPr lang="en-US" sz="8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Continuing Resolution</a:t>
          </a:r>
          <a:endParaRPr lang="en-US" sz="8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D49557-BD90-44E0-B1CE-532BC8AD17DC}" type="parTrans" cxnId="{CE770476-D0C5-4FB7-AFFB-59A400183E1A}">
      <dgm:prSet/>
      <dgm:spPr/>
      <dgm:t>
        <a:bodyPr/>
        <a:lstStyle/>
        <a:p>
          <a:endParaRPr lang="en-US"/>
        </a:p>
      </dgm:t>
    </dgm:pt>
    <dgm:pt modelId="{C445FBB9-2ECD-49A2-B8D5-B3533AC4F2B3}" type="sibTrans" cxnId="{CE770476-D0C5-4FB7-AFFB-59A400183E1A}">
      <dgm:prSet/>
      <dgm:spPr/>
      <dgm:t>
        <a:bodyPr/>
        <a:lstStyle/>
        <a:p>
          <a:endParaRPr lang="en-US"/>
        </a:p>
      </dgm:t>
    </dgm:pt>
    <dgm:pt modelId="{49FC6A11-65EC-4ED4-A5F8-15C4E5E1FBE7}">
      <dgm:prSet custT="1"/>
      <dgm:spPr>
        <a:solidFill>
          <a:srgbClr val="FFC000"/>
        </a:solidFill>
      </dgm:spPr>
      <dgm:t>
        <a:bodyPr/>
        <a:lstStyle/>
        <a:p>
          <a:r>
            <a:rPr lang="en-US" sz="8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AFMC 4 Star Level</a:t>
          </a:r>
        </a:p>
      </dgm:t>
    </dgm:pt>
    <dgm:pt modelId="{A34DA5BC-BB72-43A0-A9B0-4306B2064C9F}" type="parTrans" cxnId="{732ACBDA-56F8-4786-806E-86B634422BDE}">
      <dgm:prSet/>
      <dgm:spPr/>
      <dgm:t>
        <a:bodyPr/>
        <a:lstStyle/>
        <a:p>
          <a:endParaRPr lang="en-US"/>
        </a:p>
      </dgm:t>
    </dgm:pt>
    <dgm:pt modelId="{55A25F9E-E83C-4A5B-B1DD-2558C37FE42F}" type="sibTrans" cxnId="{732ACBDA-56F8-4786-806E-86B634422BDE}">
      <dgm:prSet/>
      <dgm:spPr/>
      <dgm:t>
        <a:bodyPr/>
        <a:lstStyle/>
        <a:p>
          <a:endParaRPr lang="en-US"/>
        </a:p>
      </dgm:t>
    </dgm:pt>
    <dgm:pt modelId="{B1E9275B-65A2-4FAF-AC69-A88F9F0F031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AFMC 4 Star Level</a:t>
          </a:r>
          <a:endParaRPr lang="en-US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992930-4014-401D-A7D8-26025D76CAA2}" type="parTrans" cxnId="{07CB75DC-FBB0-47D3-B2AA-20D31521D86E}">
      <dgm:prSet/>
      <dgm:spPr/>
      <dgm:t>
        <a:bodyPr/>
        <a:lstStyle/>
        <a:p>
          <a:endParaRPr lang="en-US"/>
        </a:p>
      </dgm:t>
    </dgm:pt>
    <dgm:pt modelId="{A3BEF78E-E088-4627-9091-42848074A014}" type="sibTrans" cxnId="{07CB75DC-FBB0-47D3-B2AA-20D31521D86E}">
      <dgm:prSet/>
      <dgm:spPr/>
      <dgm:t>
        <a:bodyPr/>
        <a:lstStyle/>
        <a:p>
          <a:endParaRPr lang="en-US"/>
        </a:p>
      </dgm:t>
    </dgm:pt>
    <dgm:pt modelId="{4225E28A-6DE3-48F0-A9CC-5CDDD6D734A1}">
      <dgm:prSet custT="1"/>
      <dgm:spPr>
        <a:solidFill>
          <a:srgbClr val="C00000"/>
        </a:solidFill>
      </dgm:spPr>
      <dgm:t>
        <a:bodyPr/>
        <a:lstStyle/>
        <a:p>
          <a:r>
            <a: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Closeout</a:t>
          </a:r>
          <a:endParaRPr lang="en-US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9B32FF-56DF-4455-8AA5-375DC334548E}" type="parTrans" cxnId="{F79AF8B9-CCE8-4016-9411-E61ABE777F34}">
      <dgm:prSet/>
      <dgm:spPr/>
      <dgm:t>
        <a:bodyPr/>
        <a:lstStyle/>
        <a:p>
          <a:endParaRPr lang="en-US"/>
        </a:p>
      </dgm:t>
    </dgm:pt>
    <dgm:pt modelId="{D288113E-7945-487E-A185-A769579FED5C}" type="sibTrans" cxnId="{F79AF8B9-CCE8-4016-9411-E61ABE777F34}">
      <dgm:prSet/>
      <dgm:spPr/>
      <dgm:t>
        <a:bodyPr/>
        <a:lstStyle/>
        <a:p>
          <a:endParaRPr lang="en-US"/>
        </a:p>
      </dgm:t>
    </dgm:pt>
    <dgm:pt modelId="{F3D8B8A0-62D2-4EE3-8694-4EE93C356F92}">
      <dgm:prSet/>
      <dgm:spPr>
        <a:solidFill>
          <a:srgbClr val="003FBC"/>
        </a:solidFill>
      </dgm:spPr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EOM July 86%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47F594-B30D-4618-8716-4AC356BB9BB5}" type="parTrans" cxnId="{01CE39FA-E10D-4CEB-8B35-C63F1F87AD14}">
      <dgm:prSet/>
      <dgm:spPr/>
      <dgm:t>
        <a:bodyPr/>
        <a:lstStyle/>
        <a:p>
          <a:endParaRPr lang="en-US"/>
        </a:p>
      </dgm:t>
    </dgm:pt>
    <dgm:pt modelId="{01D4B408-7DA9-4332-8650-71727EDEE13B}" type="sibTrans" cxnId="{01CE39FA-E10D-4CEB-8B35-C63F1F87AD14}">
      <dgm:prSet/>
      <dgm:spPr/>
      <dgm:t>
        <a:bodyPr/>
        <a:lstStyle/>
        <a:p>
          <a:endParaRPr lang="en-US"/>
        </a:p>
      </dgm:t>
    </dgm:pt>
    <dgm:pt modelId="{D15F1EAE-A244-4EC8-9375-5407E6B34970}" type="pres">
      <dgm:prSet presAssocID="{BFABAAA0-208D-4DFA-A7B6-F4531F6BC5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D903B9-0DD8-4092-9BE0-91EC3B102841}" type="pres">
      <dgm:prSet presAssocID="{BFABAAA0-208D-4DFA-A7B6-F4531F6BC5C8}" presName="cycle" presStyleCnt="0"/>
      <dgm:spPr/>
      <dgm:t>
        <a:bodyPr/>
        <a:lstStyle/>
        <a:p>
          <a:endParaRPr lang="en-US"/>
        </a:p>
      </dgm:t>
    </dgm:pt>
    <dgm:pt modelId="{40C52D3A-01E4-4F80-95F4-001212C3B8AB}" type="pres">
      <dgm:prSet presAssocID="{DAF869A3-C675-4F26-81A4-D527C9C9104D}" presName="nodeFirst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9110C-F29A-444D-828D-64B2E6FB7A94}" type="pres">
      <dgm:prSet presAssocID="{586E202F-5AD4-414F-9AB3-E37197D9558E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92DAC09-D4FF-42C7-B2BE-5FFCD4158DD4}" type="pres">
      <dgm:prSet presAssocID="{DA86CFBB-50B0-48D5-840D-6C38EA95E00F}" presName="nodeFollowingNodes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E0EB9F-162E-4AE7-AF7B-AC84309E1B98}" type="pres">
      <dgm:prSet presAssocID="{49FC6A11-65EC-4ED4-A5F8-15C4E5E1FBE7}" presName="nodeFollowingNodes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B1FA-5D64-4363-813C-B11C20CE1342}" type="pres">
      <dgm:prSet presAssocID="{77CA3385-457B-4E2C-9E0D-6AB2E9429807}" presName="nodeFollowingNodes" presStyleLbl="node1" presStyleIdx="3" presStyleCnt="13" custScaleY="1563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19FE8-4E6B-4EEE-94C6-C54427909E92}" type="pres">
      <dgm:prSet presAssocID="{DD8301F9-2744-4400-AA4C-57A6D8755385}" presName="nodeFollowingNodes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2819B-D114-4D0C-9E84-C472572AE439}" type="pres">
      <dgm:prSet presAssocID="{CD26ED8A-F9A7-44B6-A36D-464D1FB94F26}" presName="nodeFollowingNodes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7A9CC-0E29-48A5-8CDD-F92E137AF7F8}" type="pres">
      <dgm:prSet presAssocID="{E0F47C83-25C7-4199-AD1A-7AE943FF7E83}" presName="nodeFollowingNodes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B7746-9F10-4D0B-B013-CCC50E8342D7}" type="pres">
      <dgm:prSet presAssocID="{83B29E0A-16A0-44B1-A83F-4EECB90C8201}" presName="nodeFollowingNodes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BCDA0-FB76-4029-A14F-BF1B1BBA1617}" type="pres">
      <dgm:prSet presAssocID="{B1E9275B-65A2-4FAF-AC69-A88F9F0F031B}" presName="nodeFollowingNodes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3BC65-C908-4F20-851E-C4EBFADEE921}" type="pres">
      <dgm:prSet presAssocID="{F3D8B8A0-62D2-4EE3-8694-4EE93C356F92}" presName="nodeFollowingNodes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4B38C1-E936-4AAF-88AC-75EE72CC702B}" type="pres">
      <dgm:prSet presAssocID="{280F8DFE-1569-4600-9772-2CD4AB4A2AD0}" presName="nodeFollowingNodes" presStyleLbl="node1" presStyleIdx="10" presStyleCnt="13" custScaleX="1207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7115D-0194-47B6-87BA-ABCD94C54CE7}" type="pres">
      <dgm:prSet presAssocID="{DA3D8D32-6F50-4D78-99CB-95976E901994}" presName="nodeFollowingNodes" presStyleLbl="node1" presStyleIdx="11" presStyleCnt="13" custScaleY="1443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4C017-7C79-4B83-9C7A-499EE5A05600}" type="pres">
      <dgm:prSet presAssocID="{4225E28A-6DE3-48F0-A9CC-5CDDD6D734A1}" presName="nodeFollowingNodes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2B5437-A5B9-4A3F-B04F-DF1B3D43A482}" type="presOf" srcId="{586E202F-5AD4-414F-9AB3-E37197D9558E}" destId="{C489110C-F29A-444D-828D-64B2E6FB7A94}" srcOrd="0" destOrd="0" presId="urn:microsoft.com/office/officeart/2005/8/layout/cycle3"/>
    <dgm:cxn modelId="{2D32D935-8BC5-4448-AF54-DE050CD0321E}" srcId="{BFABAAA0-208D-4DFA-A7B6-F4531F6BC5C8}" destId="{DD8301F9-2744-4400-AA4C-57A6D8755385}" srcOrd="4" destOrd="0" parTransId="{CD70F04B-67DC-4AC8-8FB3-1B5B6706103A}" sibTransId="{25E6C72A-1CFC-49F9-BE6E-0A801622E435}"/>
    <dgm:cxn modelId="{E1131F31-29D4-4B04-B48D-936E0ADB0FD9}" type="presOf" srcId="{4225E28A-6DE3-48F0-A9CC-5CDDD6D734A1}" destId="{46C4C017-7C79-4B83-9C7A-499EE5A05600}" srcOrd="0" destOrd="0" presId="urn:microsoft.com/office/officeart/2005/8/layout/cycle3"/>
    <dgm:cxn modelId="{F79AF8B9-CCE8-4016-9411-E61ABE777F34}" srcId="{BFABAAA0-208D-4DFA-A7B6-F4531F6BC5C8}" destId="{4225E28A-6DE3-48F0-A9CC-5CDDD6D734A1}" srcOrd="12" destOrd="0" parTransId="{2D9B32FF-56DF-4455-8AA5-375DC334548E}" sibTransId="{D288113E-7945-487E-A185-A769579FED5C}"/>
    <dgm:cxn modelId="{7AEBB3DB-6D11-431B-8306-B09B7BFB52B7}" type="presOf" srcId="{BFABAAA0-208D-4DFA-A7B6-F4531F6BC5C8}" destId="{D15F1EAE-A244-4EC8-9375-5407E6B34970}" srcOrd="0" destOrd="0" presId="urn:microsoft.com/office/officeart/2005/8/layout/cycle3"/>
    <dgm:cxn modelId="{091823FA-5AD4-4870-9A66-2EFBAB0A3568}" srcId="{BFABAAA0-208D-4DFA-A7B6-F4531F6BC5C8}" destId="{DAF869A3-C675-4F26-81A4-D527C9C9104D}" srcOrd="0" destOrd="0" parTransId="{9BA62C62-E9C6-4223-BA01-9FCDD0DAE9DC}" sibTransId="{586E202F-5AD4-414F-9AB3-E37197D9558E}"/>
    <dgm:cxn modelId="{C058F47D-E3DD-4721-877A-8E70516273E0}" type="presOf" srcId="{F3D8B8A0-62D2-4EE3-8694-4EE93C356F92}" destId="{C303BC65-C908-4F20-851E-C4EBFADEE921}" srcOrd="0" destOrd="0" presId="urn:microsoft.com/office/officeart/2005/8/layout/cycle3"/>
    <dgm:cxn modelId="{2CE3FE35-E097-44DF-9F83-553013FF5C0F}" srcId="{BFABAAA0-208D-4DFA-A7B6-F4531F6BC5C8}" destId="{E0F47C83-25C7-4199-AD1A-7AE943FF7E83}" srcOrd="6" destOrd="0" parTransId="{4040050D-DC2B-46C7-BF31-0924436F1EC1}" sibTransId="{F48E3B40-DB60-42D7-8D66-2874E2269F34}"/>
    <dgm:cxn modelId="{4D9FB238-0C26-4837-A481-F893E2FBC209}" type="presOf" srcId="{DA86CFBB-50B0-48D5-840D-6C38EA95E00F}" destId="{292DAC09-D4FF-42C7-B2BE-5FFCD4158DD4}" srcOrd="0" destOrd="0" presId="urn:microsoft.com/office/officeart/2005/8/layout/cycle3"/>
    <dgm:cxn modelId="{07CB75DC-FBB0-47D3-B2AA-20D31521D86E}" srcId="{BFABAAA0-208D-4DFA-A7B6-F4531F6BC5C8}" destId="{B1E9275B-65A2-4FAF-AC69-A88F9F0F031B}" srcOrd="8" destOrd="0" parTransId="{5D992930-4014-401D-A7D8-26025D76CAA2}" sibTransId="{A3BEF78E-E088-4627-9091-42848074A014}"/>
    <dgm:cxn modelId="{D3FBCA8C-4BA0-4638-B882-71F19FA7F532}" type="presOf" srcId="{B1E9275B-65A2-4FAF-AC69-A88F9F0F031B}" destId="{071BCDA0-FB76-4029-A14F-BF1B1BBA1617}" srcOrd="0" destOrd="0" presId="urn:microsoft.com/office/officeart/2005/8/layout/cycle3"/>
    <dgm:cxn modelId="{E4972A59-1152-4889-BD3E-A50C60861921}" type="presOf" srcId="{DD8301F9-2744-4400-AA4C-57A6D8755385}" destId="{C5219FE8-4E6B-4EEE-94C6-C54427909E92}" srcOrd="0" destOrd="0" presId="urn:microsoft.com/office/officeart/2005/8/layout/cycle3"/>
    <dgm:cxn modelId="{AD56E532-69C1-48F4-9BA6-0FB38F08BFB9}" srcId="{BFABAAA0-208D-4DFA-A7B6-F4531F6BC5C8}" destId="{DA3D8D32-6F50-4D78-99CB-95976E901994}" srcOrd="11" destOrd="0" parTransId="{9FB92103-25BA-42A4-A655-6AFC6D908F22}" sibTransId="{60A18DE8-513F-4021-8F1C-1EC65464F7E4}"/>
    <dgm:cxn modelId="{109809AB-3FC8-48FA-B76B-0F2B72EDB777}" srcId="{BFABAAA0-208D-4DFA-A7B6-F4531F6BC5C8}" destId="{CD26ED8A-F9A7-44B6-A36D-464D1FB94F26}" srcOrd="5" destOrd="0" parTransId="{408ABE95-71D2-44F1-A6A3-2DAF3D4CD207}" sibTransId="{111BC7CA-C4AE-4EF7-9A22-D49AC7102D5C}"/>
    <dgm:cxn modelId="{CE770476-D0C5-4FB7-AFFB-59A400183E1A}" srcId="{BFABAAA0-208D-4DFA-A7B6-F4531F6BC5C8}" destId="{DA86CFBB-50B0-48D5-840D-6C38EA95E00F}" srcOrd="1" destOrd="0" parTransId="{C3D49557-BD90-44E0-B1CE-532BC8AD17DC}" sibTransId="{C445FBB9-2ECD-49A2-B8D5-B3533AC4F2B3}"/>
    <dgm:cxn modelId="{838B30B5-2828-4F15-8265-FE267E2D454C}" type="presOf" srcId="{CD26ED8A-F9A7-44B6-A36D-464D1FB94F26}" destId="{9E42819B-D114-4D0C-9E84-C472572AE439}" srcOrd="0" destOrd="0" presId="urn:microsoft.com/office/officeart/2005/8/layout/cycle3"/>
    <dgm:cxn modelId="{E06A377D-DB2B-48EF-B38A-4BDC3960EC9A}" srcId="{BFABAAA0-208D-4DFA-A7B6-F4531F6BC5C8}" destId="{77CA3385-457B-4E2C-9E0D-6AB2E9429807}" srcOrd="3" destOrd="0" parTransId="{4824EF3A-F78F-44E9-ACBD-237F4A11A2C8}" sibTransId="{B3A894DD-3940-4A5F-B6E5-02A7D1C1BCEE}"/>
    <dgm:cxn modelId="{01CE39FA-E10D-4CEB-8B35-C63F1F87AD14}" srcId="{BFABAAA0-208D-4DFA-A7B6-F4531F6BC5C8}" destId="{F3D8B8A0-62D2-4EE3-8694-4EE93C356F92}" srcOrd="9" destOrd="0" parTransId="{2C47F594-B30D-4618-8716-4AC356BB9BB5}" sibTransId="{01D4B408-7DA9-4332-8650-71727EDEE13B}"/>
    <dgm:cxn modelId="{8515A6B6-D40C-43F9-8545-0CB05FAECDF4}" type="presOf" srcId="{DA3D8D32-6F50-4D78-99CB-95976E901994}" destId="{DAD7115D-0194-47B6-87BA-ABCD94C54CE7}" srcOrd="0" destOrd="0" presId="urn:microsoft.com/office/officeart/2005/8/layout/cycle3"/>
    <dgm:cxn modelId="{B5BFC8B8-089A-43A0-AB42-26B3A1922E8C}" type="presOf" srcId="{E0F47C83-25C7-4199-AD1A-7AE943FF7E83}" destId="{DC87A9CC-0E29-48A5-8CDD-F92E137AF7F8}" srcOrd="0" destOrd="0" presId="urn:microsoft.com/office/officeart/2005/8/layout/cycle3"/>
    <dgm:cxn modelId="{9A5F6A74-0C54-41BA-BC46-EF59E3CCDD40}" srcId="{BFABAAA0-208D-4DFA-A7B6-F4531F6BC5C8}" destId="{280F8DFE-1569-4600-9772-2CD4AB4A2AD0}" srcOrd="10" destOrd="0" parTransId="{5ACF5640-4BFF-457E-B979-4479D6D4F56F}" sibTransId="{BCC64E16-70D6-4192-B7AA-EF80BEB60A21}"/>
    <dgm:cxn modelId="{732ACBDA-56F8-4786-806E-86B634422BDE}" srcId="{BFABAAA0-208D-4DFA-A7B6-F4531F6BC5C8}" destId="{49FC6A11-65EC-4ED4-A5F8-15C4E5E1FBE7}" srcOrd="2" destOrd="0" parTransId="{A34DA5BC-BB72-43A0-A9B0-4306B2064C9F}" sibTransId="{55A25F9E-E83C-4A5B-B1DD-2558C37FE42F}"/>
    <dgm:cxn modelId="{F540256A-899C-4604-96F9-2B9CA5417AF9}" type="presOf" srcId="{DAF869A3-C675-4F26-81A4-D527C9C9104D}" destId="{40C52D3A-01E4-4F80-95F4-001212C3B8AB}" srcOrd="0" destOrd="0" presId="urn:microsoft.com/office/officeart/2005/8/layout/cycle3"/>
    <dgm:cxn modelId="{1AD69367-8B4A-4BD5-95CE-EA4A59E91EFD}" type="presOf" srcId="{280F8DFE-1569-4600-9772-2CD4AB4A2AD0}" destId="{464B38C1-E936-4AAF-88AC-75EE72CC702B}" srcOrd="0" destOrd="0" presId="urn:microsoft.com/office/officeart/2005/8/layout/cycle3"/>
    <dgm:cxn modelId="{4CF7779D-55FB-4216-B8D1-0D0AD6ECF913}" type="presOf" srcId="{83B29E0A-16A0-44B1-A83F-4EECB90C8201}" destId="{E63B7746-9F10-4D0B-B013-CCC50E8342D7}" srcOrd="0" destOrd="0" presId="urn:microsoft.com/office/officeart/2005/8/layout/cycle3"/>
    <dgm:cxn modelId="{EE20A59B-79B7-4B7C-BAF1-8D24B82521D2}" type="presOf" srcId="{49FC6A11-65EC-4ED4-A5F8-15C4E5E1FBE7}" destId="{A9E0EB9F-162E-4AE7-AF7B-AC84309E1B98}" srcOrd="0" destOrd="0" presId="urn:microsoft.com/office/officeart/2005/8/layout/cycle3"/>
    <dgm:cxn modelId="{152DA588-9DF5-4602-A08E-8638EC00BAF4}" type="presOf" srcId="{77CA3385-457B-4E2C-9E0D-6AB2E9429807}" destId="{2B57B1FA-5D64-4363-813C-B11C20CE1342}" srcOrd="0" destOrd="0" presId="urn:microsoft.com/office/officeart/2005/8/layout/cycle3"/>
    <dgm:cxn modelId="{9237BEE7-2D38-4706-A79A-32706EC1C2D7}" srcId="{BFABAAA0-208D-4DFA-A7B6-F4531F6BC5C8}" destId="{83B29E0A-16A0-44B1-A83F-4EECB90C8201}" srcOrd="7" destOrd="0" parTransId="{66C7CD7F-456F-4A31-AF6B-C77863CBCC92}" sibTransId="{150273F2-BF2A-4C6F-9362-7D2B8297E812}"/>
    <dgm:cxn modelId="{A0D964DE-CAB0-47EE-B7EB-4CF48F857E06}" type="presParOf" srcId="{D15F1EAE-A244-4EC8-9375-5407E6B34970}" destId="{BDD903B9-0DD8-4092-9BE0-91EC3B102841}" srcOrd="0" destOrd="0" presId="urn:microsoft.com/office/officeart/2005/8/layout/cycle3"/>
    <dgm:cxn modelId="{086726B5-89E8-4019-B802-BDFD429761D7}" type="presParOf" srcId="{BDD903B9-0DD8-4092-9BE0-91EC3B102841}" destId="{40C52D3A-01E4-4F80-95F4-001212C3B8AB}" srcOrd="0" destOrd="0" presId="urn:microsoft.com/office/officeart/2005/8/layout/cycle3"/>
    <dgm:cxn modelId="{4F46F5E7-3A6C-4A3A-A299-52F97F65C862}" type="presParOf" srcId="{BDD903B9-0DD8-4092-9BE0-91EC3B102841}" destId="{C489110C-F29A-444D-828D-64B2E6FB7A94}" srcOrd="1" destOrd="0" presId="urn:microsoft.com/office/officeart/2005/8/layout/cycle3"/>
    <dgm:cxn modelId="{807D3B86-C259-4065-A1E7-CE7626A03053}" type="presParOf" srcId="{BDD903B9-0DD8-4092-9BE0-91EC3B102841}" destId="{292DAC09-D4FF-42C7-B2BE-5FFCD4158DD4}" srcOrd="2" destOrd="0" presId="urn:microsoft.com/office/officeart/2005/8/layout/cycle3"/>
    <dgm:cxn modelId="{70DB1FF7-3822-47F6-854C-9CAF2B240384}" type="presParOf" srcId="{BDD903B9-0DD8-4092-9BE0-91EC3B102841}" destId="{A9E0EB9F-162E-4AE7-AF7B-AC84309E1B98}" srcOrd="3" destOrd="0" presId="urn:microsoft.com/office/officeart/2005/8/layout/cycle3"/>
    <dgm:cxn modelId="{0B6D0C3A-D246-419F-B005-4DBF019C086D}" type="presParOf" srcId="{BDD903B9-0DD8-4092-9BE0-91EC3B102841}" destId="{2B57B1FA-5D64-4363-813C-B11C20CE1342}" srcOrd="4" destOrd="0" presId="urn:microsoft.com/office/officeart/2005/8/layout/cycle3"/>
    <dgm:cxn modelId="{21D97038-1BAD-4486-A386-9E3DE984038E}" type="presParOf" srcId="{BDD903B9-0DD8-4092-9BE0-91EC3B102841}" destId="{C5219FE8-4E6B-4EEE-94C6-C54427909E92}" srcOrd="5" destOrd="0" presId="urn:microsoft.com/office/officeart/2005/8/layout/cycle3"/>
    <dgm:cxn modelId="{68FD9604-E38F-4E86-BDA5-551F67A959CC}" type="presParOf" srcId="{BDD903B9-0DD8-4092-9BE0-91EC3B102841}" destId="{9E42819B-D114-4D0C-9E84-C472572AE439}" srcOrd="6" destOrd="0" presId="urn:microsoft.com/office/officeart/2005/8/layout/cycle3"/>
    <dgm:cxn modelId="{6B554685-5FC8-47A0-B9CD-56D1BBBFE48B}" type="presParOf" srcId="{BDD903B9-0DD8-4092-9BE0-91EC3B102841}" destId="{DC87A9CC-0E29-48A5-8CDD-F92E137AF7F8}" srcOrd="7" destOrd="0" presId="urn:microsoft.com/office/officeart/2005/8/layout/cycle3"/>
    <dgm:cxn modelId="{A26999A5-8735-49F3-B617-86334B2FBE2A}" type="presParOf" srcId="{BDD903B9-0DD8-4092-9BE0-91EC3B102841}" destId="{E63B7746-9F10-4D0B-B013-CCC50E8342D7}" srcOrd="8" destOrd="0" presId="urn:microsoft.com/office/officeart/2005/8/layout/cycle3"/>
    <dgm:cxn modelId="{82607FCC-13B0-46F5-97B9-45C2A6B48A41}" type="presParOf" srcId="{BDD903B9-0DD8-4092-9BE0-91EC3B102841}" destId="{071BCDA0-FB76-4029-A14F-BF1B1BBA1617}" srcOrd="9" destOrd="0" presId="urn:microsoft.com/office/officeart/2005/8/layout/cycle3"/>
    <dgm:cxn modelId="{1DA95B05-409F-4CF8-9A73-749CB90185AB}" type="presParOf" srcId="{BDD903B9-0DD8-4092-9BE0-91EC3B102841}" destId="{C303BC65-C908-4F20-851E-C4EBFADEE921}" srcOrd="10" destOrd="0" presId="urn:microsoft.com/office/officeart/2005/8/layout/cycle3"/>
    <dgm:cxn modelId="{AAC2515A-8BF2-4023-AB89-E6D02F4B230B}" type="presParOf" srcId="{BDD903B9-0DD8-4092-9BE0-91EC3B102841}" destId="{464B38C1-E936-4AAF-88AC-75EE72CC702B}" srcOrd="11" destOrd="0" presId="urn:microsoft.com/office/officeart/2005/8/layout/cycle3"/>
    <dgm:cxn modelId="{FBA7552F-8361-4E41-99B8-874F5A928C3B}" type="presParOf" srcId="{BDD903B9-0DD8-4092-9BE0-91EC3B102841}" destId="{DAD7115D-0194-47B6-87BA-ABCD94C54CE7}" srcOrd="12" destOrd="0" presId="urn:microsoft.com/office/officeart/2005/8/layout/cycle3"/>
    <dgm:cxn modelId="{7798927F-931A-4F96-805F-9C5B6BF457D9}" type="presParOf" srcId="{BDD903B9-0DD8-4092-9BE0-91EC3B102841}" destId="{46C4C017-7C79-4B83-9C7A-499EE5A05600}" srcOrd="1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DD7CE5-7C0A-437D-82B8-E5833F8E7AA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F3EB49-946C-400B-8CDE-6D8381C11496}">
      <dgm:prSet phldrT="[Text]"/>
      <dgm:spPr/>
      <dgm:t>
        <a:bodyPr/>
        <a:lstStyle/>
        <a:p>
          <a:r>
            <a:rPr lang="en-US" b="1" dirty="0" smtClean="0"/>
            <a:t>Optimize Readiness Funds</a:t>
          </a:r>
          <a:endParaRPr lang="en-US" b="1" dirty="0"/>
        </a:p>
      </dgm:t>
    </dgm:pt>
    <dgm:pt modelId="{248E1CF4-FC62-4A6E-BB05-3E438824C995}" type="parTrans" cxnId="{38DC95A0-2785-4CE3-A177-767317BE301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5AA628C-FE44-45E4-A19A-7157467D18A8}" type="sibTrans" cxnId="{38DC95A0-2785-4CE3-A177-767317BE301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A1DBE9-6B62-44A1-A95D-EE76CC0CAA66}">
      <dgm:prSet phldrT="[Text]"/>
      <dgm:spPr/>
      <dgm:t>
        <a:bodyPr/>
        <a:lstStyle/>
        <a:p>
          <a:r>
            <a:rPr lang="en-US" b="1" smtClean="0"/>
            <a:t>FY22 POM Outcome</a:t>
          </a:r>
          <a:endParaRPr lang="en-US" b="1" dirty="0"/>
        </a:p>
      </dgm:t>
    </dgm:pt>
    <dgm:pt modelId="{C1FDBC16-43F0-40FA-892F-A2F0987CA101}" type="parTrans" cxnId="{49072136-CA9D-4562-A97A-39F2918C6C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460321-B526-4666-8097-0179A80E34BF}" type="sibTrans" cxnId="{49072136-CA9D-4562-A97A-39F2918C6C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F0C350F-4DBC-4E70-94C0-0AF2E4E1DDE8}">
      <dgm:prSet phldrT="[Text]"/>
      <dgm:spPr/>
      <dgm:t>
        <a:bodyPr/>
        <a:lstStyle/>
        <a:p>
          <a:r>
            <a:rPr lang="en-US" b="1" smtClean="0"/>
            <a:t>Requirement Growth</a:t>
          </a:r>
          <a:endParaRPr lang="en-US" b="1" dirty="0"/>
        </a:p>
      </dgm:t>
    </dgm:pt>
    <dgm:pt modelId="{0F183DC5-3D17-41ED-ABF7-BD33185DC970}" type="parTrans" cxnId="{F27F8558-905E-4BE2-985F-A6AA1229B5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EBC7BF9-66BF-468C-8C41-AB5E0919DD62}" type="sibTrans" cxnId="{F27F8558-905E-4BE2-985F-A6AA1229B5E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C2371B2-36FA-498C-8E9F-4E25830812D8}">
      <dgm:prSet phldrT="[Text]"/>
      <dgm:spPr/>
      <dgm:t>
        <a:bodyPr/>
        <a:lstStyle/>
        <a:p>
          <a:r>
            <a:rPr lang="en-US" b="1" smtClean="0"/>
            <a:t>Force Structure</a:t>
          </a:r>
          <a:endParaRPr lang="en-US" b="1" dirty="0"/>
        </a:p>
      </dgm:t>
    </dgm:pt>
    <dgm:pt modelId="{12AAD2F8-646A-4702-9BAB-41FDBDAA7474}" type="parTrans" cxnId="{5779C624-0368-48E4-A9A5-EB58674DF96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0A46B25-52D8-41AC-9EF8-6F4E56E28CA2}" type="sibTrans" cxnId="{5779C624-0368-48E4-A9A5-EB58674DF96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1F46CFC-FD14-4BD0-8D34-A931A4A8C3C2}">
      <dgm:prSet phldrT="[Text]"/>
      <dgm:spPr/>
      <dgm:t>
        <a:bodyPr/>
        <a:lstStyle/>
        <a:p>
          <a:r>
            <a:rPr lang="en-US" b="1" smtClean="0"/>
            <a:t>ZBR Results </a:t>
          </a:r>
          <a:endParaRPr lang="en-US" b="1" dirty="0"/>
        </a:p>
      </dgm:t>
    </dgm:pt>
    <dgm:pt modelId="{CD3A36F6-90D7-4A84-A58C-DF62445C0655}" type="parTrans" cxnId="{720498CC-31D6-4F4A-AE3A-421B8764A97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406B122-E0A9-4BC7-98D7-9C78D3769E64}" type="sibTrans" cxnId="{720498CC-31D6-4F4A-AE3A-421B8764A97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71DD8C1-B5E6-4D1C-8C0C-27AB10AEB1D0}">
      <dgm:prSet phldrT="[Text]"/>
      <dgm:spPr/>
      <dgm:t>
        <a:bodyPr/>
        <a:lstStyle/>
        <a:p>
          <a:r>
            <a:rPr lang="en-US" b="1" smtClean="0"/>
            <a:t>FY23 POM Corporate Decisions</a:t>
          </a:r>
          <a:endParaRPr lang="en-US" b="1" dirty="0"/>
        </a:p>
      </dgm:t>
    </dgm:pt>
    <dgm:pt modelId="{55AD1822-8E7A-41C3-AC66-7B99AC6BCF1A}" type="parTrans" cxnId="{CF918605-4879-4120-B2F2-AC404054668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E4D6D63-6E15-4541-BD0A-0D80ADE873A0}" type="sibTrans" cxnId="{CF918605-4879-4120-B2F2-AC404054668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5BF7D7C0-E681-4B0A-8E48-98C6561CA418}">
      <dgm:prSet phldrT="[Text]"/>
      <dgm:spPr/>
      <dgm:t>
        <a:bodyPr/>
        <a:lstStyle/>
        <a:p>
          <a:r>
            <a:rPr lang="en-US" b="1" smtClean="0"/>
            <a:t>Prior Year Execution</a:t>
          </a:r>
          <a:endParaRPr lang="en-US" b="1" dirty="0"/>
        </a:p>
      </dgm:t>
    </dgm:pt>
    <dgm:pt modelId="{43C03F50-BC73-4F2B-8FF1-0C07DAF903E8}" type="parTrans" cxnId="{72C93CD5-31B7-4EFA-91AE-B9EB1C489DE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808E6AB-54A0-4F79-9822-9AE4BE2C2DDA}" type="sibTrans" cxnId="{72C93CD5-31B7-4EFA-91AE-B9EB1C489DE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37099BE-682B-48F1-9730-8BE6E40AF4BA}">
      <dgm:prSet phldrT="[Text]"/>
      <dgm:spPr/>
      <dgm:t>
        <a:bodyPr/>
        <a:lstStyle/>
        <a:p>
          <a:r>
            <a:rPr lang="en-US" b="1" smtClean="0"/>
            <a:t>Programmatic Inputs/Impacts</a:t>
          </a:r>
          <a:endParaRPr lang="en-US" b="1" dirty="0"/>
        </a:p>
      </dgm:t>
    </dgm:pt>
    <dgm:pt modelId="{688813D7-D8D3-486F-BB27-4625D5162507}" type="parTrans" cxnId="{785F6B38-FEFE-4C6F-A352-E9F7E10F93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BAE5D87-514D-404A-AAFF-895BBF6BDD69}" type="sibTrans" cxnId="{785F6B38-FEFE-4C6F-A352-E9F7E10F93D2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9A0986-BDBE-4ADE-9C9E-DB77C1A3885D}">
      <dgm:prSet phldrT="[Text]"/>
      <dgm:spPr/>
      <dgm:t>
        <a:bodyPr/>
        <a:lstStyle/>
        <a:p>
          <a:r>
            <a:rPr lang="en-US" b="1" smtClean="0"/>
            <a:t>AF Strategic Priorities</a:t>
          </a:r>
          <a:endParaRPr lang="en-US" b="1" dirty="0"/>
        </a:p>
      </dgm:t>
    </dgm:pt>
    <dgm:pt modelId="{66B291EB-89FD-4311-904D-5050D12F3D5A}" type="parTrans" cxnId="{18CCC056-0DD1-47B4-9EC7-6321018E68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E0B801-722B-4948-8CF2-7EC5492C40C9}" type="sibTrans" cxnId="{18CCC056-0DD1-47B4-9EC7-6321018E68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A31739B-8C73-4822-A8AB-6B24E4EDCC2A}">
      <dgm:prSet phldrT="[Text]"/>
      <dgm:spPr/>
      <dgm:t>
        <a:bodyPr/>
        <a:lstStyle/>
        <a:p>
          <a:r>
            <a:rPr lang="en-US" b="1" smtClean="0"/>
            <a:t>MAJCOM Priorities</a:t>
          </a:r>
          <a:endParaRPr lang="en-US" b="1" dirty="0"/>
        </a:p>
      </dgm:t>
    </dgm:pt>
    <dgm:pt modelId="{1121F83A-B2D9-4C6B-8D4B-32A52B101E60}" type="parTrans" cxnId="{8624E182-2F0F-4455-94DB-79DE0C9920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C9BA493-798A-43E6-BE21-169DFC8C7043}" type="sibTrans" cxnId="{8624E182-2F0F-4455-94DB-79DE0C9920A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C93FB9B-30A9-4438-8CAB-D345F44A0089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78C4BCE-E27E-4AD9-9CE7-D4B54F9EBCFF}" type="parTrans" cxnId="{C2E41CA2-C181-4F7B-A7A2-465C5738ED3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FD5D557-AE20-4688-AC60-082BCACA0285}" type="sibTrans" cxnId="{C2E41CA2-C181-4F7B-A7A2-465C5738ED3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216ACDE-39D3-4DF1-B650-32E5CFC12405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5734994F-F446-41D1-8278-BC38A9992737}" type="parTrans" cxnId="{CAD2C09F-3642-421D-A0AC-EA7ACDF6A9B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6006BFB-9338-4B34-9C61-C54E9110F3A2}" type="sibTrans" cxnId="{CAD2C09F-3642-421D-A0AC-EA7ACDF6A9B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9B1782-73E8-415F-9BDF-402FAA8BEA08}" type="pres">
      <dgm:prSet presAssocID="{A7DD7CE5-7C0A-437D-82B8-E5833F8E7A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005C19-DAA6-46AC-A0F7-FAD963C82692}" type="pres">
      <dgm:prSet presAssocID="{6DF3EB49-946C-400B-8CDE-6D8381C11496}" presName="centerShape" presStyleLbl="node0" presStyleIdx="0" presStyleCnt="1" custLinFactNeighborX="-3834" custLinFactNeighborY="-23649"/>
      <dgm:spPr/>
      <dgm:t>
        <a:bodyPr/>
        <a:lstStyle/>
        <a:p>
          <a:endParaRPr lang="en-US"/>
        </a:p>
      </dgm:t>
    </dgm:pt>
    <dgm:pt modelId="{0B80AB81-7698-4C40-A0A1-1B8B5B595275}" type="pres">
      <dgm:prSet presAssocID="{C1FDBC16-43F0-40FA-892F-A2F0987CA101}" presName="parTrans" presStyleLbl="bgSibTrans2D1" presStyleIdx="0" presStyleCnt="9"/>
      <dgm:spPr/>
      <dgm:t>
        <a:bodyPr/>
        <a:lstStyle/>
        <a:p>
          <a:endParaRPr lang="en-US"/>
        </a:p>
      </dgm:t>
    </dgm:pt>
    <dgm:pt modelId="{1DDE68CE-5829-45F8-A8B5-8D28DDA8BC7A}" type="pres">
      <dgm:prSet presAssocID="{4CA1DBE9-6B62-44A1-A95D-EE76CC0CAA66}" presName="node" presStyleLbl="node1" presStyleIdx="0" presStyleCnt="9" custRadScaleRad="30443" custRadScaleInc="1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429B7-3D9D-4A59-93A5-D3DF3E94E0BA}" type="pres">
      <dgm:prSet presAssocID="{CD3A36F6-90D7-4A84-A58C-DF62445C0655}" presName="parTrans" presStyleLbl="bgSibTrans2D1" presStyleIdx="1" presStyleCnt="9"/>
      <dgm:spPr/>
      <dgm:t>
        <a:bodyPr/>
        <a:lstStyle/>
        <a:p>
          <a:endParaRPr lang="en-US"/>
        </a:p>
      </dgm:t>
    </dgm:pt>
    <dgm:pt modelId="{7577A0F6-DFE7-43C8-8A87-74BDDEAF2F98}" type="pres">
      <dgm:prSet presAssocID="{F1F46CFC-FD14-4BD0-8D34-A931A4A8C3C2}" presName="node" presStyleLbl="node1" presStyleIdx="1" presStyleCnt="9" custRadScaleRad="63439" custRadScaleInc="19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B85A4-A816-4DD9-9151-55FF63FA8AF0}" type="pres">
      <dgm:prSet presAssocID="{55AD1822-8E7A-41C3-AC66-7B99AC6BCF1A}" presName="parTrans" presStyleLbl="bgSibTrans2D1" presStyleIdx="2" presStyleCnt="9"/>
      <dgm:spPr/>
      <dgm:t>
        <a:bodyPr/>
        <a:lstStyle/>
        <a:p>
          <a:endParaRPr lang="en-US"/>
        </a:p>
      </dgm:t>
    </dgm:pt>
    <dgm:pt modelId="{958F5522-6CDE-49A4-BD15-5A3812196FDF}" type="pres">
      <dgm:prSet presAssocID="{B71DD8C1-B5E6-4D1C-8C0C-27AB10AEB1D0}" presName="node" presStyleLbl="node1" presStyleIdx="2" presStyleCnt="9" custRadScaleRad="84498" custRadScaleInc="-1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FCB4E-CCA8-4B8F-9FC7-BE258B79149B}" type="pres">
      <dgm:prSet presAssocID="{43C03F50-BC73-4F2B-8FF1-0C07DAF903E8}" presName="parTrans" presStyleLbl="bgSibTrans2D1" presStyleIdx="3" presStyleCnt="9"/>
      <dgm:spPr/>
      <dgm:t>
        <a:bodyPr/>
        <a:lstStyle/>
        <a:p>
          <a:endParaRPr lang="en-US"/>
        </a:p>
      </dgm:t>
    </dgm:pt>
    <dgm:pt modelId="{AF7D674E-05EE-45FE-822E-59FC93D5D80F}" type="pres">
      <dgm:prSet presAssocID="{5BF7D7C0-E681-4B0A-8E48-98C6561CA418}" presName="node" presStyleLbl="node1" presStyleIdx="3" presStyleCnt="9" custRadScaleRad="96905" custRadScaleInc="-12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F94534-7F3C-471A-98BA-1F5401191456}" type="pres">
      <dgm:prSet presAssocID="{0F183DC5-3D17-41ED-ABF7-BD33185DC970}" presName="parTrans" presStyleLbl="bgSibTrans2D1" presStyleIdx="4" presStyleCnt="9"/>
      <dgm:spPr/>
      <dgm:t>
        <a:bodyPr/>
        <a:lstStyle/>
        <a:p>
          <a:endParaRPr lang="en-US"/>
        </a:p>
      </dgm:t>
    </dgm:pt>
    <dgm:pt modelId="{37602017-28BA-45DC-B702-24D4967F6C0C}" type="pres">
      <dgm:prSet presAssocID="{3F0C350F-4DBC-4E70-94C0-0AF2E4E1DDE8}" presName="node" presStyleLbl="node1" presStyleIdx="4" presStyleCnt="9" custRadScaleRad="96654" custRadScaleInc="-22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3B91C-F8AC-4BFA-92E8-B70858B4811D}" type="pres">
      <dgm:prSet presAssocID="{12AAD2F8-646A-4702-9BAB-41FDBDAA7474}" presName="parTrans" presStyleLbl="bgSibTrans2D1" presStyleIdx="5" presStyleCnt="9"/>
      <dgm:spPr/>
      <dgm:t>
        <a:bodyPr/>
        <a:lstStyle/>
        <a:p>
          <a:endParaRPr lang="en-US"/>
        </a:p>
      </dgm:t>
    </dgm:pt>
    <dgm:pt modelId="{7CBFF7A6-B847-4F59-B6D8-4FA0645C8A9A}" type="pres">
      <dgm:prSet presAssocID="{2C2371B2-36FA-498C-8E9F-4E25830812D8}" presName="node" presStyleLbl="node1" presStyleIdx="5" presStyleCnt="9" custRadScaleRad="92651" custRadScaleInc="-22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564C4-D10B-4DF7-BC39-73DE4FEFBB7C}" type="pres">
      <dgm:prSet presAssocID="{688813D7-D8D3-486F-BB27-4625D5162507}" presName="parTrans" presStyleLbl="bgSibTrans2D1" presStyleIdx="6" presStyleCnt="9"/>
      <dgm:spPr/>
      <dgm:t>
        <a:bodyPr/>
        <a:lstStyle/>
        <a:p>
          <a:endParaRPr lang="en-US"/>
        </a:p>
      </dgm:t>
    </dgm:pt>
    <dgm:pt modelId="{26EFB8FD-F225-4306-8C71-E260EF952988}" type="pres">
      <dgm:prSet presAssocID="{837099BE-682B-48F1-9730-8BE6E40AF4BA}" presName="node" presStyleLbl="node1" presStyleIdx="6" presStyleCnt="9" custRadScaleRad="73665" custRadScaleInc="-33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8305F-DFFA-4210-AF14-034B3C98B326}" type="pres">
      <dgm:prSet presAssocID="{66B291EB-89FD-4311-904D-5050D12F3D5A}" presName="parTrans" presStyleLbl="bgSibTrans2D1" presStyleIdx="7" presStyleCnt="9"/>
      <dgm:spPr/>
      <dgm:t>
        <a:bodyPr/>
        <a:lstStyle/>
        <a:p>
          <a:endParaRPr lang="en-US"/>
        </a:p>
      </dgm:t>
    </dgm:pt>
    <dgm:pt modelId="{1652EBA5-FD77-411A-B703-90C7B99F8A07}" type="pres">
      <dgm:prSet presAssocID="{2F9A0986-BDBE-4ADE-9C9E-DB77C1A3885D}" presName="node" presStyleLbl="node1" presStyleIdx="7" presStyleCnt="9" custRadScaleRad="52497" custRadScaleInc="-417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49A96-AEEA-4808-ACF2-4B5BC2F57348}" type="pres">
      <dgm:prSet presAssocID="{1121F83A-B2D9-4C6B-8D4B-32A52B101E60}" presName="parTrans" presStyleLbl="bgSibTrans2D1" presStyleIdx="8" presStyleCnt="9"/>
      <dgm:spPr/>
      <dgm:t>
        <a:bodyPr/>
        <a:lstStyle/>
        <a:p>
          <a:endParaRPr lang="en-US"/>
        </a:p>
      </dgm:t>
    </dgm:pt>
    <dgm:pt modelId="{32F40855-6449-4EAA-8DE6-957EA40A9CB8}" type="pres">
      <dgm:prSet presAssocID="{BA31739B-8C73-4822-A8AB-6B24E4EDCC2A}" presName="node" presStyleLbl="node1" presStyleIdx="8" presStyleCnt="9" custRadScaleRad="13469" custRadScaleInc="-1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8B6581-B7EC-441F-847F-DD4D7C41D3A2}" type="presOf" srcId="{1121F83A-B2D9-4C6B-8D4B-32A52B101E60}" destId="{67B49A96-AEEA-4808-ACF2-4B5BC2F57348}" srcOrd="0" destOrd="0" presId="urn:microsoft.com/office/officeart/2005/8/layout/radial4"/>
    <dgm:cxn modelId="{8624E182-2F0F-4455-94DB-79DE0C9920AA}" srcId="{6DF3EB49-946C-400B-8CDE-6D8381C11496}" destId="{BA31739B-8C73-4822-A8AB-6B24E4EDCC2A}" srcOrd="8" destOrd="0" parTransId="{1121F83A-B2D9-4C6B-8D4B-32A52B101E60}" sibTransId="{EC9BA493-798A-43E6-BE21-169DFC8C7043}"/>
    <dgm:cxn modelId="{CF455457-D999-4413-9F3F-005944B74AB0}" type="presOf" srcId="{0F183DC5-3D17-41ED-ABF7-BD33185DC970}" destId="{87F94534-7F3C-471A-98BA-1F5401191456}" srcOrd="0" destOrd="0" presId="urn:microsoft.com/office/officeart/2005/8/layout/radial4"/>
    <dgm:cxn modelId="{9F539189-356D-4C3A-878D-56F052C3C602}" type="presOf" srcId="{F1F46CFC-FD14-4BD0-8D34-A931A4A8C3C2}" destId="{7577A0F6-DFE7-43C8-8A87-74BDDEAF2F98}" srcOrd="0" destOrd="0" presId="urn:microsoft.com/office/officeart/2005/8/layout/radial4"/>
    <dgm:cxn modelId="{720498CC-31D6-4F4A-AE3A-421B8764A978}" srcId="{6DF3EB49-946C-400B-8CDE-6D8381C11496}" destId="{F1F46CFC-FD14-4BD0-8D34-A931A4A8C3C2}" srcOrd="1" destOrd="0" parTransId="{CD3A36F6-90D7-4A84-A58C-DF62445C0655}" sibTransId="{C406B122-E0A9-4BC7-98D7-9C78D3769E64}"/>
    <dgm:cxn modelId="{92732F2E-78E0-4AF8-AFB6-3685ECEBE3F6}" type="presOf" srcId="{A7DD7CE5-7C0A-437D-82B8-E5833F8E7AAE}" destId="{CD9B1782-73E8-415F-9BDF-402FAA8BEA08}" srcOrd="0" destOrd="0" presId="urn:microsoft.com/office/officeart/2005/8/layout/radial4"/>
    <dgm:cxn modelId="{92FF97C6-4C50-4FCF-B1C8-46AD012EF12D}" type="presOf" srcId="{55AD1822-8E7A-41C3-AC66-7B99AC6BCF1A}" destId="{498B85A4-A816-4DD9-9151-55FF63FA8AF0}" srcOrd="0" destOrd="0" presId="urn:microsoft.com/office/officeart/2005/8/layout/radial4"/>
    <dgm:cxn modelId="{4AA1FF76-7890-483D-932C-104DEA804AB7}" type="presOf" srcId="{3F0C350F-4DBC-4E70-94C0-0AF2E4E1DDE8}" destId="{37602017-28BA-45DC-B702-24D4967F6C0C}" srcOrd="0" destOrd="0" presId="urn:microsoft.com/office/officeart/2005/8/layout/radial4"/>
    <dgm:cxn modelId="{C2E41CA2-C181-4F7B-A7A2-465C5738ED34}" srcId="{A7DD7CE5-7C0A-437D-82B8-E5833F8E7AAE}" destId="{6C93FB9B-30A9-4438-8CAB-D345F44A0089}" srcOrd="1" destOrd="0" parTransId="{978C4BCE-E27E-4AD9-9CE7-D4B54F9EBCFF}" sibTransId="{2FD5D557-AE20-4688-AC60-082BCACA0285}"/>
    <dgm:cxn modelId="{6A8A9533-391C-41FD-9618-036C1B2A96FB}" type="presOf" srcId="{688813D7-D8D3-486F-BB27-4625D5162507}" destId="{71B564C4-D10B-4DF7-BC39-73DE4FEFBB7C}" srcOrd="0" destOrd="0" presId="urn:microsoft.com/office/officeart/2005/8/layout/radial4"/>
    <dgm:cxn modelId="{CAD2C09F-3642-421D-A0AC-EA7ACDF6A9B8}" srcId="{6C93FB9B-30A9-4438-8CAB-D345F44A0089}" destId="{3216ACDE-39D3-4DF1-B650-32E5CFC12405}" srcOrd="0" destOrd="0" parTransId="{5734994F-F446-41D1-8278-BC38A9992737}" sibTransId="{36006BFB-9338-4B34-9C61-C54E9110F3A2}"/>
    <dgm:cxn modelId="{CF918605-4879-4120-B2F2-AC404054668E}" srcId="{6DF3EB49-946C-400B-8CDE-6D8381C11496}" destId="{B71DD8C1-B5E6-4D1C-8C0C-27AB10AEB1D0}" srcOrd="2" destOrd="0" parTransId="{55AD1822-8E7A-41C3-AC66-7B99AC6BCF1A}" sibTransId="{AE4D6D63-6E15-4541-BD0A-0D80ADE873A0}"/>
    <dgm:cxn modelId="{38DC95A0-2785-4CE3-A177-767317BE301C}" srcId="{A7DD7CE5-7C0A-437D-82B8-E5833F8E7AAE}" destId="{6DF3EB49-946C-400B-8CDE-6D8381C11496}" srcOrd="0" destOrd="0" parTransId="{248E1CF4-FC62-4A6E-BB05-3E438824C995}" sibTransId="{C5AA628C-FE44-45E4-A19A-7157467D18A8}"/>
    <dgm:cxn modelId="{AF2E28AD-314B-4591-B662-236E32B5A2A2}" type="presOf" srcId="{837099BE-682B-48F1-9730-8BE6E40AF4BA}" destId="{26EFB8FD-F225-4306-8C71-E260EF952988}" srcOrd="0" destOrd="0" presId="urn:microsoft.com/office/officeart/2005/8/layout/radial4"/>
    <dgm:cxn modelId="{2E9923ED-C8D7-4705-AA7A-4D8375857882}" type="presOf" srcId="{B71DD8C1-B5E6-4D1C-8C0C-27AB10AEB1D0}" destId="{958F5522-6CDE-49A4-BD15-5A3812196FDF}" srcOrd="0" destOrd="0" presId="urn:microsoft.com/office/officeart/2005/8/layout/radial4"/>
    <dgm:cxn modelId="{AD539A69-1079-4370-B307-1307F4D09254}" type="presOf" srcId="{12AAD2F8-646A-4702-9BAB-41FDBDAA7474}" destId="{FC13B91C-F8AC-4BFA-92E8-B70858B4811D}" srcOrd="0" destOrd="0" presId="urn:microsoft.com/office/officeart/2005/8/layout/radial4"/>
    <dgm:cxn modelId="{5779C624-0368-48E4-A9A5-EB58674DF96A}" srcId="{6DF3EB49-946C-400B-8CDE-6D8381C11496}" destId="{2C2371B2-36FA-498C-8E9F-4E25830812D8}" srcOrd="5" destOrd="0" parTransId="{12AAD2F8-646A-4702-9BAB-41FDBDAA7474}" sibTransId="{90A46B25-52D8-41AC-9EF8-6F4E56E28CA2}"/>
    <dgm:cxn modelId="{785F6B38-FEFE-4C6F-A352-E9F7E10F93D2}" srcId="{6DF3EB49-946C-400B-8CDE-6D8381C11496}" destId="{837099BE-682B-48F1-9730-8BE6E40AF4BA}" srcOrd="6" destOrd="0" parTransId="{688813D7-D8D3-486F-BB27-4625D5162507}" sibTransId="{7BAE5D87-514D-404A-AAFF-895BBF6BDD69}"/>
    <dgm:cxn modelId="{49072136-CA9D-4562-A97A-39F2918C6C68}" srcId="{6DF3EB49-946C-400B-8CDE-6D8381C11496}" destId="{4CA1DBE9-6B62-44A1-A95D-EE76CC0CAA66}" srcOrd="0" destOrd="0" parTransId="{C1FDBC16-43F0-40FA-892F-A2F0987CA101}" sibTransId="{90460321-B526-4666-8097-0179A80E34BF}"/>
    <dgm:cxn modelId="{B1B9F4FA-D668-435F-9EF1-719A48D4F5F4}" type="presOf" srcId="{66B291EB-89FD-4311-904D-5050D12F3D5A}" destId="{6558305F-DFFA-4210-AF14-034B3C98B326}" srcOrd="0" destOrd="0" presId="urn:microsoft.com/office/officeart/2005/8/layout/radial4"/>
    <dgm:cxn modelId="{18CCC056-0DD1-47B4-9EC7-6321018E68EA}" srcId="{6DF3EB49-946C-400B-8CDE-6D8381C11496}" destId="{2F9A0986-BDBE-4ADE-9C9E-DB77C1A3885D}" srcOrd="7" destOrd="0" parTransId="{66B291EB-89FD-4311-904D-5050D12F3D5A}" sibTransId="{C0E0B801-722B-4948-8CF2-7EC5492C40C9}"/>
    <dgm:cxn modelId="{0E1E3E27-6EEE-4195-B358-D9C5D0A762B5}" type="presOf" srcId="{43C03F50-BC73-4F2B-8FF1-0C07DAF903E8}" destId="{4B2FCB4E-CCA8-4B8F-9FC7-BE258B79149B}" srcOrd="0" destOrd="0" presId="urn:microsoft.com/office/officeart/2005/8/layout/radial4"/>
    <dgm:cxn modelId="{7CC09D19-CD9C-46F2-B194-113AC022F506}" type="presOf" srcId="{6DF3EB49-946C-400B-8CDE-6D8381C11496}" destId="{46005C19-DAA6-46AC-A0F7-FAD963C82692}" srcOrd="0" destOrd="0" presId="urn:microsoft.com/office/officeart/2005/8/layout/radial4"/>
    <dgm:cxn modelId="{F27F8558-905E-4BE2-985F-A6AA1229B5E6}" srcId="{6DF3EB49-946C-400B-8CDE-6D8381C11496}" destId="{3F0C350F-4DBC-4E70-94C0-0AF2E4E1DDE8}" srcOrd="4" destOrd="0" parTransId="{0F183DC5-3D17-41ED-ABF7-BD33185DC970}" sibTransId="{BEBC7BF9-66BF-468C-8C41-AB5E0919DD62}"/>
    <dgm:cxn modelId="{B13269FD-455F-442C-889A-5F26407FC056}" type="presOf" srcId="{CD3A36F6-90D7-4A84-A58C-DF62445C0655}" destId="{FAC429B7-3D9D-4A59-93A5-D3DF3E94E0BA}" srcOrd="0" destOrd="0" presId="urn:microsoft.com/office/officeart/2005/8/layout/radial4"/>
    <dgm:cxn modelId="{58C8E88F-C763-44BC-8AB5-F79927968C38}" type="presOf" srcId="{5BF7D7C0-E681-4B0A-8E48-98C6561CA418}" destId="{AF7D674E-05EE-45FE-822E-59FC93D5D80F}" srcOrd="0" destOrd="0" presId="urn:microsoft.com/office/officeart/2005/8/layout/radial4"/>
    <dgm:cxn modelId="{F8C4A7CE-FBE2-4A21-899A-5946CFA9AF1B}" type="presOf" srcId="{4CA1DBE9-6B62-44A1-A95D-EE76CC0CAA66}" destId="{1DDE68CE-5829-45F8-A8B5-8D28DDA8BC7A}" srcOrd="0" destOrd="0" presId="urn:microsoft.com/office/officeart/2005/8/layout/radial4"/>
    <dgm:cxn modelId="{780BDFEF-32B8-4D89-8B39-4C9DBAA63A4E}" type="presOf" srcId="{2C2371B2-36FA-498C-8E9F-4E25830812D8}" destId="{7CBFF7A6-B847-4F59-B6D8-4FA0645C8A9A}" srcOrd="0" destOrd="0" presId="urn:microsoft.com/office/officeart/2005/8/layout/radial4"/>
    <dgm:cxn modelId="{EEFF9F1E-38BA-4610-85F9-EEF3208C97CD}" type="presOf" srcId="{BA31739B-8C73-4822-A8AB-6B24E4EDCC2A}" destId="{32F40855-6449-4EAA-8DE6-957EA40A9CB8}" srcOrd="0" destOrd="0" presId="urn:microsoft.com/office/officeart/2005/8/layout/radial4"/>
    <dgm:cxn modelId="{569589AC-7A8A-4D9F-B814-107B8B5A117E}" type="presOf" srcId="{C1FDBC16-43F0-40FA-892F-A2F0987CA101}" destId="{0B80AB81-7698-4C40-A0A1-1B8B5B595275}" srcOrd="0" destOrd="0" presId="urn:microsoft.com/office/officeart/2005/8/layout/radial4"/>
    <dgm:cxn modelId="{72C93CD5-31B7-4EFA-91AE-B9EB1C489DEE}" srcId="{6DF3EB49-946C-400B-8CDE-6D8381C11496}" destId="{5BF7D7C0-E681-4B0A-8E48-98C6561CA418}" srcOrd="3" destOrd="0" parTransId="{43C03F50-BC73-4F2B-8FF1-0C07DAF903E8}" sibTransId="{E808E6AB-54A0-4F79-9822-9AE4BE2C2DDA}"/>
    <dgm:cxn modelId="{E1030590-0603-4550-AAD6-752087D7FF2B}" type="presOf" srcId="{2F9A0986-BDBE-4ADE-9C9E-DB77C1A3885D}" destId="{1652EBA5-FD77-411A-B703-90C7B99F8A07}" srcOrd="0" destOrd="0" presId="urn:microsoft.com/office/officeart/2005/8/layout/radial4"/>
    <dgm:cxn modelId="{15983604-3B8F-4AEC-A37B-9C349B0C923A}" type="presParOf" srcId="{CD9B1782-73E8-415F-9BDF-402FAA8BEA08}" destId="{46005C19-DAA6-46AC-A0F7-FAD963C82692}" srcOrd="0" destOrd="0" presId="urn:microsoft.com/office/officeart/2005/8/layout/radial4"/>
    <dgm:cxn modelId="{09327F74-8274-46EB-B8F3-79B26ED8EE87}" type="presParOf" srcId="{CD9B1782-73E8-415F-9BDF-402FAA8BEA08}" destId="{0B80AB81-7698-4C40-A0A1-1B8B5B595275}" srcOrd="1" destOrd="0" presId="urn:microsoft.com/office/officeart/2005/8/layout/radial4"/>
    <dgm:cxn modelId="{3E759222-DE57-43CF-9245-03179F4E0EF4}" type="presParOf" srcId="{CD9B1782-73E8-415F-9BDF-402FAA8BEA08}" destId="{1DDE68CE-5829-45F8-A8B5-8D28DDA8BC7A}" srcOrd="2" destOrd="0" presId="urn:microsoft.com/office/officeart/2005/8/layout/radial4"/>
    <dgm:cxn modelId="{3F1955A2-E57E-4C84-B5AF-CEEB03814348}" type="presParOf" srcId="{CD9B1782-73E8-415F-9BDF-402FAA8BEA08}" destId="{FAC429B7-3D9D-4A59-93A5-D3DF3E94E0BA}" srcOrd="3" destOrd="0" presId="urn:microsoft.com/office/officeart/2005/8/layout/radial4"/>
    <dgm:cxn modelId="{CD2D8513-D03E-4E52-AA28-BD9E4A0B9200}" type="presParOf" srcId="{CD9B1782-73E8-415F-9BDF-402FAA8BEA08}" destId="{7577A0F6-DFE7-43C8-8A87-74BDDEAF2F98}" srcOrd="4" destOrd="0" presId="urn:microsoft.com/office/officeart/2005/8/layout/radial4"/>
    <dgm:cxn modelId="{8447C547-B42C-42D2-98E0-7F3A2FF29964}" type="presParOf" srcId="{CD9B1782-73E8-415F-9BDF-402FAA8BEA08}" destId="{498B85A4-A816-4DD9-9151-55FF63FA8AF0}" srcOrd="5" destOrd="0" presId="urn:microsoft.com/office/officeart/2005/8/layout/radial4"/>
    <dgm:cxn modelId="{D2EEDA1B-36E7-48AA-A442-3BAB15DB3872}" type="presParOf" srcId="{CD9B1782-73E8-415F-9BDF-402FAA8BEA08}" destId="{958F5522-6CDE-49A4-BD15-5A3812196FDF}" srcOrd="6" destOrd="0" presId="urn:microsoft.com/office/officeart/2005/8/layout/radial4"/>
    <dgm:cxn modelId="{0EAF97CC-989A-44F0-8C15-CB0F0FC0C986}" type="presParOf" srcId="{CD9B1782-73E8-415F-9BDF-402FAA8BEA08}" destId="{4B2FCB4E-CCA8-4B8F-9FC7-BE258B79149B}" srcOrd="7" destOrd="0" presId="urn:microsoft.com/office/officeart/2005/8/layout/radial4"/>
    <dgm:cxn modelId="{246A7FF1-4686-4BD4-BB67-A7BEEA26B137}" type="presParOf" srcId="{CD9B1782-73E8-415F-9BDF-402FAA8BEA08}" destId="{AF7D674E-05EE-45FE-822E-59FC93D5D80F}" srcOrd="8" destOrd="0" presId="urn:microsoft.com/office/officeart/2005/8/layout/radial4"/>
    <dgm:cxn modelId="{C8A32905-A763-4CBB-891A-793893A62A1B}" type="presParOf" srcId="{CD9B1782-73E8-415F-9BDF-402FAA8BEA08}" destId="{87F94534-7F3C-471A-98BA-1F5401191456}" srcOrd="9" destOrd="0" presId="urn:microsoft.com/office/officeart/2005/8/layout/radial4"/>
    <dgm:cxn modelId="{8B3364DD-836B-4616-9BCD-0C89C6DB054B}" type="presParOf" srcId="{CD9B1782-73E8-415F-9BDF-402FAA8BEA08}" destId="{37602017-28BA-45DC-B702-24D4967F6C0C}" srcOrd="10" destOrd="0" presId="urn:microsoft.com/office/officeart/2005/8/layout/radial4"/>
    <dgm:cxn modelId="{24E6E507-385B-4FCD-A2DF-C1C3BFBBD898}" type="presParOf" srcId="{CD9B1782-73E8-415F-9BDF-402FAA8BEA08}" destId="{FC13B91C-F8AC-4BFA-92E8-B70858B4811D}" srcOrd="11" destOrd="0" presId="urn:microsoft.com/office/officeart/2005/8/layout/radial4"/>
    <dgm:cxn modelId="{0CFE5D51-C76A-4E19-8282-8824E7DFD961}" type="presParOf" srcId="{CD9B1782-73E8-415F-9BDF-402FAA8BEA08}" destId="{7CBFF7A6-B847-4F59-B6D8-4FA0645C8A9A}" srcOrd="12" destOrd="0" presId="urn:microsoft.com/office/officeart/2005/8/layout/radial4"/>
    <dgm:cxn modelId="{128E7A2D-B893-42FB-898F-8F21CE891550}" type="presParOf" srcId="{CD9B1782-73E8-415F-9BDF-402FAA8BEA08}" destId="{71B564C4-D10B-4DF7-BC39-73DE4FEFBB7C}" srcOrd="13" destOrd="0" presId="urn:microsoft.com/office/officeart/2005/8/layout/radial4"/>
    <dgm:cxn modelId="{D41182E5-B121-45BA-9221-A1BCFE34E94C}" type="presParOf" srcId="{CD9B1782-73E8-415F-9BDF-402FAA8BEA08}" destId="{26EFB8FD-F225-4306-8C71-E260EF952988}" srcOrd="14" destOrd="0" presId="urn:microsoft.com/office/officeart/2005/8/layout/radial4"/>
    <dgm:cxn modelId="{35835B46-35DF-4281-8120-BC57AE18DE92}" type="presParOf" srcId="{CD9B1782-73E8-415F-9BDF-402FAA8BEA08}" destId="{6558305F-DFFA-4210-AF14-034B3C98B326}" srcOrd="15" destOrd="0" presId="urn:microsoft.com/office/officeart/2005/8/layout/radial4"/>
    <dgm:cxn modelId="{63B179D9-4BD2-4AEA-A0E1-9A594FBB06D7}" type="presParOf" srcId="{CD9B1782-73E8-415F-9BDF-402FAA8BEA08}" destId="{1652EBA5-FD77-411A-B703-90C7B99F8A07}" srcOrd="16" destOrd="0" presId="urn:microsoft.com/office/officeart/2005/8/layout/radial4"/>
    <dgm:cxn modelId="{6D6B8F13-FD07-4297-AE57-137218D1AA63}" type="presParOf" srcId="{CD9B1782-73E8-415F-9BDF-402FAA8BEA08}" destId="{67B49A96-AEEA-4808-ACF2-4B5BC2F57348}" srcOrd="17" destOrd="0" presId="urn:microsoft.com/office/officeart/2005/8/layout/radial4"/>
    <dgm:cxn modelId="{97144B84-79A9-4305-83A9-4575FDF4F20F}" type="presParOf" srcId="{CD9B1782-73E8-415F-9BDF-402FAA8BEA08}" destId="{32F40855-6449-4EAA-8DE6-957EA40A9CB8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4C3ADD-DF42-4563-82A3-E476B2621B9D}" type="doc">
      <dgm:prSet loTypeId="urn:microsoft.com/office/officeart/2005/8/layout/vList6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B78CCE2-42CC-4B72-93D9-90B6E82386EC}">
      <dgm:prSet phldrT="[Text]" custT="1"/>
      <dgm:spPr/>
      <dgm:t>
        <a:bodyPr/>
        <a:lstStyle/>
        <a:p>
          <a:r>
            <a:rPr lang="en-US" sz="1600" b="1" dirty="0" smtClean="0"/>
            <a:t>Adjust Requirement/ Failure Points</a:t>
          </a:r>
          <a:endParaRPr lang="en-US" sz="1600" b="1" dirty="0"/>
        </a:p>
      </dgm:t>
    </dgm:pt>
    <dgm:pt modelId="{F0D445B5-F252-4185-9C6D-E6DA3615592B}" type="parTrans" cxnId="{35104AF8-2C2E-42E3-B84B-31C6D2DB0595}">
      <dgm:prSet/>
      <dgm:spPr/>
      <dgm:t>
        <a:bodyPr/>
        <a:lstStyle/>
        <a:p>
          <a:endParaRPr lang="en-US"/>
        </a:p>
      </dgm:t>
    </dgm:pt>
    <dgm:pt modelId="{11C1803E-4210-4EFE-A6F9-0D45D07DD61C}" type="sibTrans" cxnId="{35104AF8-2C2E-42E3-B84B-31C6D2DB0595}">
      <dgm:prSet/>
      <dgm:spPr/>
      <dgm:t>
        <a:bodyPr/>
        <a:lstStyle/>
        <a:p>
          <a:endParaRPr lang="en-US"/>
        </a:p>
      </dgm:t>
    </dgm:pt>
    <dgm:pt modelId="{0F8498CF-3223-49E6-8BB9-FC124277427A}">
      <dgm:prSet phldrT="[Text]" custT="1"/>
      <dgm:spPr/>
      <dgm:t>
        <a:bodyPr anchor="ctr"/>
        <a:lstStyle/>
        <a:p>
          <a:pPr marL="228600" indent="-119063" algn="l"/>
          <a:r>
            <a:rPr lang="en-US" sz="1000" baseline="0" dirty="0" smtClean="0">
              <a:solidFill>
                <a:schemeClr val="tx1"/>
              </a:solidFill>
            </a:rPr>
            <a:t>($318M) </a:t>
          </a:r>
          <a:r>
            <a:rPr lang="en-US" sz="1000" baseline="0" dirty="0" smtClean="0"/>
            <a:t>Requirements (ZBR Alignment)</a:t>
          </a:r>
          <a:endParaRPr lang="en-US" sz="1000" baseline="0" dirty="0"/>
        </a:p>
      </dgm:t>
    </dgm:pt>
    <dgm:pt modelId="{3EBBEFE4-71A8-4983-8BD6-83DB6C866C00}" type="parTrans" cxnId="{2EA06722-ECF7-4833-AF77-FE90DA0F81B2}">
      <dgm:prSet/>
      <dgm:spPr/>
      <dgm:t>
        <a:bodyPr/>
        <a:lstStyle/>
        <a:p>
          <a:endParaRPr lang="en-US"/>
        </a:p>
      </dgm:t>
    </dgm:pt>
    <dgm:pt modelId="{0A08F580-229C-417E-9503-B87F335A3D84}" type="sibTrans" cxnId="{2EA06722-ECF7-4833-AF77-FE90DA0F81B2}">
      <dgm:prSet/>
      <dgm:spPr/>
      <dgm:t>
        <a:bodyPr/>
        <a:lstStyle/>
        <a:p>
          <a:endParaRPr lang="en-US"/>
        </a:p>
      </dgm:t>
    </dgm:pt>
    <dgm:pt modelId="{2628058E-3593-4266-85FB-D4B44B863FB3}">
      <dgm:prSet phldrT="[Text]" custT="1"/>
      <dgm:spPr/>
      <dgm:t>
        <a:bodyPr anchor="ctr"/>
        <a:lstStyle/>
        <a:p>
          <a:pPr marL="228600" indent="-119063" algn="l"/>
          <a:r>
            <a:rPr lang="en-US" sz="1000" baseline="0" dirty="0" smtClean="0"/>
            <a:t>($572M) Failure points (ZBR Alignment) </a:t>
          </a:r>
          <a:endParaRPr lang="en-US" sz="1000" baseline="0" dirty="0"/>
        </a:p>
      </dgm:t>
    </dgm:pt>
    <dgm:pt modelId="{7A07FE65-224D-4D0F-9B08-8E7FE1A8DA05}" type="parTrans" cxnId="{BB33A9AF-C495-4C05-930C-530997E1D8C3}">
      <dgm:prSet/>
      <dgm:spPr/>
      <dgm:t>
        <a:bodyPr/>
        <a:lstStyle/>
        <a:p>
          <a:endParaRPr lang="en-US"/>
        </a:p>
      </dgm:t>
    </dgm:pt>
    <dgm:pt modelId="{4DD0F3C3-D736-47D4-B587-5DAEA185AC90}" type="sibTrans" cxnId="{BB33A9AF-C495-4C05-930C-530997E1D8C3}">
      <dgm:prSet/>
      <dgm:spPr/>
      <dgm:t>
        <a:bodyPr/>
        <a:lstStyle/>
        <a:p>
          <a:endParaRPr lang="en-US"/>
        </a:p>
      </dgm:t>
    </dgm:pt>
    <dgm:pt modelId="{B176C966-0CC2-452E-87E8-B76A84C25A0D}">
      <dgm:prSet phldrT="[Text]" custT="1"/>
      <dgm:spPr/>
      <dgm:t>
        <a:bodyPr/>
        <a:lstStyle/>
        <a:p>
          <a:r>
            <a:rPr lang="en-US" sz="1600" b="1" dirty="0" smtClean="0"/>
            <a:t>Funding Allocations</a:t>
          </a:r>
          <a:endParaRPr lang="en-US" sz="1600" b="1" dirty="0"/>
        </a:p>
      </dgm:t>
    </dgm:pt>
    <dgm:pt modelId="{406E5B73-C6B5-47E5-8EE5-B18669916500}" type="parTrans" cxnId="{6ED27EC6-E8DE-4990-87DB-4FC1EFB2822A}">
      <dgm:prSet/>
      <dgm:spPr/>
      <dgm:t>
        <a:bodyPr/>
        <a:lstStyle/>
        <a:p>
          <a:endParaRPr lang="en-US"/>
        </a:p>
      </dgm:t>
    </dgm:pt>
    <dgm:pt modelId="{71922DB6-C805-475E-A21C-704E42871280}" type="sibTrans" cxnId="{6ED27EC6-E8DE-4990-87DB-4FC1EFB2822A}">
      <dgm:prSet/>
      <dgm:spPr/>
      <dgm:t>
        <a:bodyPr/>
        <a:lstStyle/>
        <a:p>
          <a:endParaRPr lang="en-US"/>
        </a:p>
      </dgm:t>
    </dgm:pt>
    <dgm:pt modelId="{1A4DC9AD-90AC-448C-A8CE-CBE3FFAC0A55}">
      <dgm:prSet phldrT="[Text]" custT="1"/>
      <dgm:spPr/>
      <dgm:t>
        <a:bodyPr/>
        <a:lstStyle/>
        <a:p>
          <a:r>
            <a:rPr lang="en-US" sz="1600" b="1" dirty="0" smtClean="0"/>
            <a:t>Program Analysis</a:t>
          </a:r>
          <a:endParaRPr lang="en-US" sz="1600" b="1" dirty="0"/>
        </a:p>
      </dgm:t>
    </dgm:pt>
    <dgm:pt modelId="{EB936639-28BB-47F3-805B-C6F4050000D5}" type="parTrans" cxnId="{479ED0F3-D84B-4DD4-9539-A26BE3239D8B}">
      <dgm:prSet/>
      <dgm:spPr/>
      <dgm:t>
        <a:bodyPr/>
        <a:lstStyle/>
        <a:p>
          <a:endParaRPr lang="en-US"/>
        </a:p>
      </dgm:t>
    </dgm:pt>
    <dgm:pt modelId="{2C47CEB9-5387-4D84-A09E-CABD395CBF4E}" type="sibTrans" cxnId="{479ED0F3-D84B-4DD4-9539-A26BE3239D8B}">
      <dgm:prSet/>
      <dgm:spPr/>
      <dgm:t>
        <a:bodyPr/>
        <a:lstStyle/>
        <a:p>
          <a:endParaRPr lang="en-US"/>
        </a:p>
      </dgm:t>
    </dgm:pt>
    <dgm:pt modelId="{6643BA7D-C757-415A-9A17-0C6A78F23122}">
      <dgm:prSet phldrT="[Text]" custT="1"/>
      <dgm:spPr/>
      <dgm:t>
        <a:bodyPr/>
        <a:lstStyle/>
        <a:p>
          <a:r>
            <a:rPr lang="en-US" sz="1600" b="1" dirty="0" smtClean="0"/>
            <a:t>Risk Buy-Down</a:t>
          </a:r>
          <a:endParaRPr lang="en-US" sz="1600" b="1" dirty="0"/>
        </a:p>
      </dgm:t>
    </dgm:pt>
    <dgm:pt modelId="{D2E9FF12-2AB3-4721-9B17-44B19558B66E}" type="parTrans" cxnId="{72F81DBB-A9F4-46E3-A7FB-0E99D995C834}">
      <dgm:prSet/>
      <dgm:spPr/>
      <dgm:t>
        <a:bodyPr/>
        <a:lstStyle/>
        <a:p>
          <a:endParaRPr lang="en-US"/>
        </a:p>
      </dgm:t>
    </dgm:pt>
    <dgm:pt modelId="{528E80F0-E54A-48D1-9894-412B9EC8E869}" type="sibTrans" cxnId="{72F81DBB-A9F4-46E3-A7FB-0E99D995C834}">
      <dgm:prSet/>
      <dgm:spPr/>
      <dgm:t>
        <a:bodyPr/>
        <a:lstStyle/>
        <a:p>
          <a:endParaRPr lang="en-US"/>
        </a:p>
      </dgm:t>
    </dgm:pt>
    <dgm:pt modelId="{BD92B327-F0EB-4B45-B0A1-31B1AE17D764}">
      <dgm:prSet custT="1"/>
      <dgm:spPr/>
      <dgm:t>
        <a:bodyPr anchor="ctr"/>
        <a:lstStyle/>
        <a:p>
          <a:pPr marL="231775" indent="-122238"/>
          <a:r>
            <a:rPr lang="en-US" sz="1000" dirty="0" smtClean="0"/>
            <a:t>Program by program analysis</a:t>
          </a:r>
          <a:endParaRPr lang="en-US" sz="1000" dirty="0"/>
        </a:p>
      </dgm:t>
    </dgm:pt>
    <dgm:pt modelId="{7D912853-D75B-4E3E-AC65-7834D583EA09}" type="parTrans" cxnId="{6BE3D776-F42A-40E3-B650-D1A03CDA9082}">
      <dgm:prSet/>
      <dgm:spPr/>
      <dgm:t>
        <a:bodyPr/>
        <a:lstStyle/>
        <a:p>
          <a:endParaRPr lang="en-US"/>
        </a:p>
      </dgm:t>
    </dgm:pt>
    <dgm:pt modelId="{2A0B77A8-1E09-4EE9-B2B6-1E8349029D89}" type="sibTrans" cxnId="{6BE3D776-F42A-40E3-B650-D1A03CDA9082}">
      <dgm:prSet/>
      <dgm:spPr/>
      <dgm:t>
        <a:bodyPr/>
        <a:lstStyle/>
        <a:p>
          <a:endParaRPr lang="en-US"/>
        </a:p>
      </dgm:t>
    </dgm:pt>
    <dgm:pt modelId="{91AEEC3D-5A24-4021-9411-34260C1FB9DE}">
      <dgm:prSet custT="1"/>
      <dgm:spPr/>
      <dgm:t>
        <a:bodyPr anchor="ctr"/>
        <a:lstStyle/>
        <a:p>
          <a:pPr marL="231775" indent="-122238"/>
          <a:r>
            <a:rPr lang="en-US" sz="1000" dirty="0" smtClean="0"/>
            <a:t>Reviewed ZBR decisions, historical execution, force structure alignment,        and SCF priority</a:t>
          </a:r>
          <a:endParaRPr lang="en-US" sz="1000" dirty="0"/>
        </a:p>
      </dgm:t>
    </dgm:pt>
    <dgm:pt modelId="{9458AD8F-1F17-4C77-A3E4-3B44EDF45B48}" type="parTrans" cxnId="{B8DD0A43-A382-4A5C-B40A-74F3EEE91684}">
      <dgm:prSet/>
      <dgm:spPr/>
      <dgm:t>
        <a:bodyPr/>
        <a:lstStyle/>
        <a:p>
          <a:endParaRPr lang="en-US"/>
        </a:p>
      </dgm:t>
    </dgm:pt>
    <dgm:pt modelId="{BFED8671-135C-4BC5-98A0-CAA181ECA50C}" type="sibTrans" cxnId="{B8DD0A43-A382-4A5C-B40A-74F3EEE91684}">
      <dgm:prSet/>
      <dgm:spPr/>
      <dgm:t>
        <a:bodyPr/>
        <a:lstStyle/>
        <a:p>
          <a:endParaRPr lang="en-US"/>
        </a:p>
      </dgm:t>
    </dgm:pt>
    <dgm:pt modelId="{BD4EFE2B-6BDA-4AB9-9711-E16AB280B2B0}">
      <dgm:prSet custT="1"/>
      <dgm:spPr/>
      <dgm:t>
        <a:bodyPr/>
        <a:lstStyle/>
        <a:p>
          <a:pPr marL="231775" indent="-122238"/>
          <a:r>
            <a:rPr lang="en-US" sz="1000" dirty="0" smtClean="0"/>
            <a:t>Scrutinize program funding to highest priorities; recommendations to improve risk </a:t>
          </a:r>
          <a:endParaRPr lang="en-US" sz="1000" dirty="0"/>
        </a:p>
      </dgm:t>
    </dgm:pt>
    <dgm:pt modelId="{AD101BFA-B790-41F0-889F-F0C8551ECFAE}" type="parTrans" cxnId="{3C2B1C42-9442-4F3E-9319-FB59F49442D1}">
      <dgm:prSet/>
      <dgm:spPr/>
      <dgm:t>
        <a:bodyPr/>
        <a:lstStyle/>
        <a:p>
          <a:endParaRPr lang="en-US"/>
        </a:p>
      </dgm:t>
    </dgm:pt>
    <dgm:pt modelId="{6396B102-9334-4902-ABA7-381612FC7E9A}" type="sibTrans" cxnId="{3C2B1C42-9442-4F3E-9319-FB59F49442D1}">
      <dgm:prSet/>
      <dgm:spPr/>
      <dgm:t>
        <a:bodyPr/>
        <a:lstStyle/>
        <a:p>
          <a:endParaRPr lang="en-US"/>
        </a:p>
      </dgm:t>
    </dgm:pt>
    <dgm:pt modelId="{FB7A69CA-821E-4060-9874-6C5033739818}">
      <dgm:prSet custT="1"/>
      <dgm:spPr/>
      <dgm:t>
        <a:bodyPr anchor="ctr"/>
        <a:lstStyle/>
        <a:p>
          <a:pPr marL="231775" indent="-122238"/>
          <a:r>
            <a:rPr lang="en-US" sz="1050" dirty="0" smtClean="0"/>
            <a:t>($118M) Risk reduction from buy-downs</a:t>
          </a:r>
          <a:endParaRPr lang="en-US" sz="1050" dirty="0"/>
        </a:p>
      </dgm:t>
    </dgm:pt>
    <dgm:pt modelId="{63C912A4-FA95-4664-ADFA-2E5A86CC897F}" type="parTrans" cxnId="{47ED38E6-CBCB-4141-AECB-E55CEF571D26}">
      <dgm:prSet/>
      <dgm:spPr/>
      <dgm:t>
        <a:bodyPr/>
        <a:lstStyle/>
        <a:p>
          <a:endParaRPr lang="en-US"/>
        </a:p>
      </dgm:t>
    </dgm:pt>
    <dgm:pt modelId="{F7E23B8F-BF96-49CE-AE10-09680187A94A}" type="sibTrans" cxnId="{47ED38E6-CBCB-4141-AECB-E55CEF571D26}">
      <dgm:prSet/>
      <dgm:spPr/>
      <dgm:t>
        <a:bodyPr/>
        <a:lstStyle/>
        <a:p>
          <a:endParaRPr lang="en-US"/>
        </a:p>
      </dgm:t>
    </dgm:pt>
    <dgm:pt modelId="{F8360A15-305F-4039-BCEF-E525E65AF745}">
      <dgm:prSet custT="1"/>
      <dgm:spPr/>
      <dgm:t>
        <a:bodyPr/>
        <a:lstStyle/>
        <a:p>
          <a:pPr marL="57150" indent="0"/>
          <a:endParaRPr lang="en-US" sz="600" dirty="0"/>
        </a:p>
      </dgm:t>
    </dgm:pt>
    <dgm:pt modelId="{8F2D0E5F-F841-433A-B38E-4EC15B528AEF}" type="parTrans" cxnId="{99211737-33B0-4A1D-A28D-12C79E1D0148}">
      <dgm:prSet/>
      <dgm:spPr/>
      <dgm:t>
        <a:bodyPr/>
        <a:lstStyle/>
        <a:p>
          <a:endParaRPr lang="en-US"/>
        </a:p>
      </dgm:t>
    </dgm:pt>
    <dgm:pt modelId="{8E088D83-BA92-46D0-8B9F-F23651AD623B}" type="sibTrans" cxnId="{99211737-33B0-4A1D-A28D-12C79E1D0148}">
      <dgm:prSet/>
      <dgm:spPr/>
      <dgm:t>
        <a:bodyPr/>
        <a:lstStyle/>
        <a:p>
          <a:endParaRPr lang="en-US"/>
        </a:p>
      </dgm:t>
    </dgm:pt>
    <dgm:pt modelId="{860A13B0-9BDD-4299-ACBD-321D0D817943}">
      <dgm:prSet custT="1"/>
      <dgm:spPr/>
      <dgm:t>
        <a:bodyPr/>
        <a:lstStyle/>
        <a:p>
          <a:pPr marL="231775" indent="-122238"/>
          <a:r>
            <a:rPr lang="en-US" sz="1000" dirty="0" smtClean="0"/>
            <a:t>($782M) RQMTs from execution reviews</a:t>
          </a:r>
          <a:endParaRPr lang="en-US" sz="1000" dirty="0"/>
        </a:p>
      </dgm:t>
    </dgm:pt>
    <dgm:pt modelId="{72F87611-B169-47CF-8D6B-FE3B29BD9EDA}" type="parTrans" cxnId="{B71C88A7-3A31-4B35-A89F-6A2EEDCE9E6B}">
      <dgm:prSet/>
      <dgm:spPr/>
      <dgm:t>
        <a:bodyPr/>
        <a:lstStyle/>
        <a:p>
          <a:endParaRPr lang="en-US"/>
        </a:p>
      </dgm:t>
    </dgm:pt>
    <dgm:pt modelId="{B9576B01-9D39-45B7-887C-786C06893FBC}" type="sibTrans" cxnId="{B71C88A7-3A31-4B35-A89F-6A2EEDCE9E6B}">
      <dgm:prSet/>
      <dgm:spPr/>
      <dgm:t>
        <a:bodyPr/>
        <a:lstStyle/>
        <a:p>
          <a:endParaRPr lang="en-US"/>
        </a:p>
      </dgm:t>
    </dgm:pt>
    <dgm:pt modelId="{FDA3C54F-05F0-4467-A5F8-2E2BB0D6B408}">
      <dgm:prSet custT="1"/>
      <dgm:spPr/>
      <dgm:t>
        <a:bodyPr/>
        <a:lstStyle/>
        <a:p>
          <a:pPr marL="231775" indent="-122238"/>
          <a:endParaRPr lang="en-US" sz="1000" dirty="0"/>
        </a:p>
      </dgm:t>
    </dgm:pt>
    <dgm:pt modelId="{387AD009-3609-4161-B3D3-7E72F20F1003}" type="parTrans" cxnId="{F667AB38-6AB5-4C42-962D-F4CAE02F6825}">
      <dgm:prSet/>
      <dgm:spPr/>
      <dgm:t>
        <a:bodyPr/>
        <a:lstStyle/>
        <a:p>
          <a:endParaRPr lang="en-US"/>
        </a:p>
      </dgm:t>
    </dgm:pt>
    <dgm:pt modelId="{50432DC9-E706-4AEC-88B7-B214AFB4D8CF}" type="sibTrans" cxnId="{F667AB38-6AB5-4C42-962D-F4CAE02F6825}">
      <dgm:prSet/>
      <dgm:spPr/>
      <dgm:t>
        <a:bodyPr/>
        <a:lstStyle/>
        <a:p>
          <a:endParaRPr lang="en-US"/>
        </a:p>
      </dgm:t>
    </dgm:pt>
    <dgm:pt modelId="{34CD5A2B-EC1E-42DA-B87E-A3671C317DD7}">
      <dgm:prSet custT="1"/>
      <dgm:spPr/>
      <dgm:t>
        <a:bodyPr anchor="ctr"/>
        <a:lstStyle/>
        <a:p>
          <a:pPr marL="231775" indent="-122238"/>
          <a:r>
            <a:rPr lang="en-US" sz="1050" dirty="0" smtClean="0"/>
            <a:t>($92M) Failure point reductions from buy-downs</a:t>
          </a:r>
          <a:endParaRPr lang="en-US" sz="1050" dirty="0"/>
        </a:p>
      </dgm:t>
    </dgm:pt>
    <dgm:pt modelId="{DACC2BC1-6930-4836-8844-3EFF98742D64}" type="parTrans" cxnId="{B39FB7D3-AC79-450D-BE7B-90B81FB94703}">
      <dgm:prSet/>
      <dgm:spPr/>
      <dgm:t>
        <a:bodyPr/>
        <a:lstStyle/>
        <a:p>
          <a:endParaRPr lang="en-US"/>
        </a:p>
      </dgm:t>
    </dgm:pt>
    <dgm:pt modelId="{E5C9DED0-133C-4910-9F42-24DCF0E1E70D}" type="sibTrans" cxnId="{B39FB7D3-AC79-450D-BE7B-90B81FB94703}">
      <dgm:prSet/>
      <dgm:spPr/>
      <dgm:t>
        <a:bodyPr/>
        <a:lstStyle/>
        <a:p>
          <a:endParaRPr lang="en-US"/>
        </a:p>
      </dgm:t>
    </dgm:pt>
    <dgm:pt modelId="{A8A12156-BA54-47D1-A17E-0BE72D2F9553}">
      <dgm:prSet custT="1"/>
      <dgm:spPr/>
      <dgm:t>
        <a:bodyPr/>
        <a:lstStyle/>
        <a:p>
          <a:pPr marL="231775" indent="-122238"/>
          <a:r>
            <a:rPr lang="en-US" sz="1000" dirty="0" smtClean="0"/>
            <a:t>($758M) Failure Pts from execution reviews</a:t>
          </a:r>
          <a:endParaRPr lang="en-US" sz="1000" dirty="0"/>
        </a:p>
      </dgm:t>
    </dgm:pt>
    <dgm:pt modelId="{C16DC2C6-28B6-49F3-9214-647A96B9DCC1}" type="parTrans" cxnId="{53597030-44AC-494C-9A04-567D5FA20707}">
      <dgm:prSet/>
      <dgm:spPr/>
      <dgm:t>
        <a:bodyPr/>
        <a:lstStyle/>
        <a:p>
          <a:endParaRPr lang="en-US"/>
        </a:p>
      </dgm:t>
    </dgm:pt>
    <dgm:pt modelId="{C52B36EB-5B8A-4BC2-B880-3AA91B3B1342}" type="sibTrans" cxnId="{53597030-44AC-494C-9A04-567D5FA20707}">
      <dgm:prSet/>
      <dgm:spPr/>
      <dgm:t>
        <a:bodyPr/>
        <a:lstStyle/>
        <a:p>
          <a:endParaRPr lang="en-US"/>
        </a:p>
      </dgm:t>
    </dgm:pt>
    <dgm:pt modelId="{F9F4ADBD-0683-42DD-8CDC-DF34DFBB2B64}" type="pres">
      <dgm:prSet presAssocID="{D74C3ADD-DF42-4563-82A3-E476B2621B9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A6FA472-656C-4AB8-ADC8-0FACA452D3F4}" type="pres">
      <dgm:prSet presAssocID="{7B78CCE2-42CC-4B72-93D9-90B6E82386EC}" presName="linNode" presStyleCnt="0"/>
      <dgm:spPr/>
      <dgm:t>
        <a:bodyPr/>
        <a:lstStyle/>
        <a:p>
          <a:endParaRPr lang="en-US"/>
        </a:p>
      </dgm:t>
    </dgm:pt>
    <dgm:pt modelId="{B68F338D-45C4-4D9A-8EC4-E84D73EBF3B2}" type="pres">
      <dgm:prSet presAssocID="{7B78CCE2-42CC-4B72-93D9-90B6E82386EC}" presName="parentShp" presStyleLbl="node1" presStyleIdx="0" presStyleCnt="4" custScaleX="80875" custScaleY="113670" custLinFactNeighborX="-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56A7F7-6EB2-4A67-A4FA-312A07D9AC9D}" type="pres">
      <dgm:prSet presAssocID="{7B78CCE2-42CC-4B72-93D9-90B6E82386EC}" presName="childShp" presStyleLbl="bgAccFollowNode1" presStyleIdx="0" presStyleCnt="4" custScaleX="112257" custLinFactNeighborX="0" custLinFactNeighborY="-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90811-52CA-477B-B31C-60AFC0EDB923}" type="pres">
      <dgm:prSet presAssocID="{11C1803E-4210-4EFE-A6F9-0D45D07DD61C}" presName="spacing" presStyleCnt="0"/>
      <dgm:spPr/>
      <dgm:t>
        <a:bodyPr/>
        <a:lstStyle/>
        <a:p>
          <a:endParaRPr lang="en-US"/>
        </a:p>
      </dgm:t>
    </dgm:pt>
    <dgm:pt modelId="{D1A8633D-0812-43B2-B2DD-467B1D3A75E4}" type="pres">
      <dgm:prSet presAssocID="{B176C966-0CC2-452E-87E8-B76A84C25A0D}" presName="linNode" presStyleCnt="0"/>
      <dgm:spPr/>
      <dgm:t>
        <a:bodyPr/>
        <a:lstStyle/>
        <a:p>
          <a:endParaRPr lang="en-US"/>
        </a:p>
      </dgm:t>
    </dgm:pt>
    <dgm:pt modelId="{0D9FA34F-482F-4910-83DC-5C7FCE4B69B3}" type="pres">
      <dgm:prSet presAssocID="{B176C966-0CC2-452E-87E8-B76A84C25A0D}" presName="parentShp" presStyleLbl="node1" presStyleIdx="1" presStyleCnt="4" custScaleX="80875" custScaleY="113670" custLinFactNeighborX="-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D34CB-78B5-4321-AE02-2DFAF4D02276}" type="pres">
      <dgm:prSet presAssocID="{B176C966-0CC2-452E-87E8-B76A84C25A0D}" presName="childShp" presStyleLbl="bgAccFollowNode1" presStyleIdx="1" presStyleCnt="4" custScaleX="11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97D4C-7034-4BD1-9C01-9128240F6252}" type="pres">
      <dgm:prSet presAssocID="{71922DB6-C805-475E-A21C-704E42871280}" presName="spacing" presStyleCnt="0"/>
      <dgm:spPr/>
      <dgm:t>
        <a:bodyPr/>
        <a:lstStyle/>
        <a:p>
          <a:endParaRPr lang="en-US"/>
        </a:p>
      </dgm:t>
    </dgm:pt>
    <dgm:pt modelId="{2A877C67-F0A3-4E59-AD06-4DF975E2D693}" type="pres">
      <dgm:prSet presAssocID="{1A4DC9AD-90AC-448C-A8CE-CBE3FFAC0A55}" presName="linNode" presStyleCnt="0"/>
      <dgm:spPr/>
      <dgm:t>
        <a:bodyPr/>
        <a:lstStyle/>
        <a:p>
          <a:endParaRPr lang="en-US"/>
        </a:p>
      </dgm:t>
    </dgm:pt>
    <dgm:pt modelId="{BC799007-E0F8-4F1F-8865-F7B1643C92E1}" type="pres">
      <dgm:prSet presAssocID="{1A4DC9AD-90AC-448C-A8CE-CBE3FFAC0A55}" presName="parentShp" presStyleLbl="node1" presStyleIdx="2" presStyleCnt="4" custScaleX="80875" custScaleY="113670" custLinFactNeighborX="-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440E5-1B56-4F06-B44F-FEA562CF8F19}" type="pres">
      <dgm:prSet presAssocID="{1A4DC9AD-90AC-448C-A8CE-CBE3FFAC0A55}" presName="childShp" presStyleLbl="bgAccFollowNode1" presStyleIdx="2" presStyleCnt="4" custScaleX="11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B67B7-6D06-4D08-9F9D-124466765B3E}" type="pres">
      <dgm:prSet presAssocID="{2C47CEB9-5387-4D84-A09E-CABD395CBF4E}" presName="spacing" presStyleCnt="0"/>
      <dgm:spPr/>
      <dgm:t>
        <a:bodyPr/>
        <a:lstStyle/>
        <a:p>
          <a:endParaRPr lang="en-US"/>
        </a:p>
      </dgm:t>
    </dgm:pt>
    <dgm:pt modelId="{D59E2C50-94C9-4245-912A-D7ECE4F88523}" type="pres">
      <dgm:prSet presAssocID="{6643BA7D-C757-415A-9A17-0C6A78F23122}" presName="linNode" presStyleCnt="0"/>
      <dgm:spPr/>
      <dgm:t>
        <a:bodyPr/>
        <a:lstStyle/>
        <a:p>
          <a:endParaRPr lang="en-US"/>
        </a:p>
      </dgm:t>
    </dgm:pt>
    <dgm:pt modelId="{D2F69722-9968-4CC3-9CF9-03DFC99C6D42}" type="pres">
      <dgm:prSet presAssocID="{6643BA7D-C757-415A-9A17-0C6A78F23122}" presName="parentShp" presStyleLbl="node1" presStyleIdx="3" presStyleCnt="4" custScaleX="80875" custScaleY="113670" custLinFactNeighborX="-6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68880-140B-4AEB-B72A-5BA48799A4C2}" type="pres">
      <dgm:prSet presAssocID="{6643BA7D-C757-415A-9A17-0C6A78F23122}" presName="childShp" presStyleLbl="bgAccFollowNode1" presStyleIdx="3" presStyleCnt="4" custScaleX="112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9ED0F3-D84B-4DD4-9539-A26BE3239D8B}" srcId="{D74C3ADD-DF42-4563-82A3-E476B2621B9D}" destId="{1A4DC9AD-90AC-448C-A8CE-CBE3FFAC0A55}" srcOrd="2" destOrd="0" parTransId="{EB936639-28BB-47F3-805B-C6F4050000D5}" sibTransId="{2C47CEB9-5387-4D84-A09E-CABD395CBF4E}"/>
    <dgm:cxn modelId="{53597030-44AC-494C-9A04-567D5FA20707}" srcId="{1A4DC9AD-90AC-448C-A8CE-CBE3FFAC0A55}" destId="{A8A12156-BA54-47D1-A17E-0BE72D2F9553}" srcOrd="3" destOrd="0" parTransId="{C16DC2C6-28B6-49F3-9214-647A96B9DCC1}" sibTransId="{C52B36EB-5B8A-4BC2-B880-3AA91B3B1342}"/>
    <dgm:cxn modelId="{99211737-33B0-4A1D-A28D-12C79E1D0148}" srcId="{1A4DC9AD-90AC-448C-A8CE-CBE3FFAC0A55}" destId="{F8360A15-305F-4039-BCEF-E525E65AF745}" srcOrd="0" destOrd="0" parTransId="{8F2D0E5F-F841-433A-B38E-4EC15B528AEF}" sibTransId="{8E088D83-BA92-46D0-8B9F-F23651AD623B}"/>
    <dgm:cxn modelId="{4D81E592-B35A-4D3F-B4B4-5101CF4C12E2}" type="presOf" srcId="{2628058E-3593-4266-85FB-D4B44B863FB3}" destId="{5656A7F7-6EB2-4A67-A4FA-312A07D9AC9D}" srcOrd="0" destOrd="1" presId="urn:microsoft.com/office/officeart/2005/8/layout/vList6"/>
    <dgm:cxn modelId="{3D9743ED-CCC8-4334-BB30-A1662DA63FB6}" type="presOf" srcId="{1A4DC9AD-90AC-448C-A8CE-CBE3FFAC0A55}" destId="{BC799007-E0F8-4F1F-8865-F7B1643C92E1}" srcOrd="0" destOrd="0" presId="urn:microsoft.com/office/officeart/2005/8/layout/vList6"/>
    <dgm:cxn modelId="{47ED38E6-CBCB-4141-AECB-E55CEF571D26}" srcId="{6643BA7D-C757-415A-9A17-0C6A78F23122}" destId="{FB7A69CA-821E-4060-9874-6C5033739818}" srcOrd="0" destOrd="0" parTransId="{63C912A4-FA95-4664-ADFA-2E5A86CC897F}" sibTransId="{F7E23B8F-BF96-49CE-AE10-09680187A94A}"/>
    <dgm:cxn modelId="{2EA06722-ECF7-4833-AF77-FE90DA0F81B2}" srcId="{7B78CCE2-42CC-4B72-93D9-90B6E82386EC}" destId="{0F8498CF-3223-49E6-8BB9-FC124277427A}" srcOrd="0" destOrd="0" parTransId="{3EBBEFE4-71A8-4983-8BD6-83DB6C866C00}" sibTransId="{0A08F580-229C-417E-9503-B87F335A3D84}"/>
    <dgm:cxn modelId="{6FF356E7-AAC3-42AC-9ED6-BC9564031542}" type="presOf" srcId="{D74C3ADD-DF42-4563-82A3-E476B2621B9D}" destId="{F9F4ADBD-0683-42DD-8CDC-DF34DFBB2B64}" srcOrd="0" destOrd="0" presId="urn:microsoft.com/office/officeart/2005/8/layout/vList6"/>
    <dgm:cxn modelId="{35104AF8-2C2E-42E3-B84B-31C6D2DB0595}" srcId="{D74C3ADD-DF42-4563-82A3-E476B2621B9D}" destId="{7B78CCE2-42CC-4B72-93D9-90B6E82386EC}" srcOrd="0" destOrd="0" parTransId="{F0D445B5-F252-4185-9C6D-E6DA3615592B}" sibTransId="{11C1803E-4210-4EFE-A6F9-0D45D07DD61C}"/>
    <dgm:cxn modelId="{8F734CBC-A472-467A-BDEC-262F1271D829}" type="presOf" srcId="{BD92B327-F0EB-4B45-B0A1-31B1AE17D764}" destId="{424D34CB-78B5-4321-AE02-2DFAF4D02276}" srcOrd="0" destOrd="0" presId="urn:microsoft.com/office/officeart/2005/8/layout/vList6"/>
    <dgm:cxn modelId="{B71C88A7-3A31-4B35-A89F-6A2EEDCE9E6B}" srcId="{1A4DC9AD-90AC-448C-A8CE-CBE3FFAC0A55}" destId="{860A13B0-9BDD-4299-ACBD-321D0D817943}" srcOrd="2" destOrd="0" parTransId="{72F87611-B169-47CF-8D6B-FE3B29BD9EDA}" sibTransId="{B9576B01-9D39-45B7-887C-786C06893FBC}"/>
    <dgm:cxn modelId="{C6081E59-C8D9-445E-A2FD-F4F9B2C73071}" type="presOf" srcId="{FB7A69CA-821E-4060-9874-6C5033739818}" destId="{09568880-140B-4AEB-B72A-5BA48799A4C2}" srcOrd="0" destOrd="0" presId="urn:microsoft.com/office/officeart/2005/8/layout/vList6"/>
    <dgm:cxn modelId="{78B82325-3BD8-4CA3-8F74-9887B69B4905}" type="presOf" srcId="{6643BA7D-C757-415A-9A17-0C6A78F23122}" destId="{D2F69722-9968-4CC3-9CF9-03DFC99C6D42}" srcOrd="0" destOrd="0" presId="urn:microsoft.com/office/officeart/2005/8/layout/vList6"/>
    <dgm:cxn modelId="{A4E77A88-45FC-415D-8A26-D4FA144B78E5}" type="presOf" srcId="{B176C966-0CC2-452E-87E8-B76A84C25A0D}" destId="{0D9FA34F-482F-4910-83DC-5C7FCE4B69B3}" srcOrd="0" destOrd="0" presId="urn:microsoft.com/office/officeart/2005/8/layout/vList6"/>
    <dgm:cxn modelId="{FF3BE3A1-9E01-4A69-8A8F-0F77A73624F4}" type="presOf" srcId="{FDA3C54F-05F0-4467-A5F8-2E2BB0D6B408}" destId="{CF9440E5-1B56-4F06-B44F-FEA562CF8F19}" srcOrd="0" destOrd="4" presId="urn:microsoft.com/office/officeart/2005/8/layout/vList6"/>
    <dgm:cxn modelId="{E1F088E7-B691-4B06-8A68-57AB78E1028D}" type="presOf" srcId="{860A13B0-9BDD-4299-ACBD-321D0D817943}" destId="{CF9440E5-1B56-4F06-B44F-FEA562CF8F19}" srcOrd="0" destOrd="2" presId="urn:microsoft.com/office/officeart/2005/8/layout/vList6"/>
    <dgm:cxn modelId="{03307178-2515-4FCE-94AC-0BE9BFD3D702}" type="presOf" srcId="{A8A12156-BA54-47D1-A17E-0BE72D2F9553}" destId="{CF9440E5-1B56-4F06-B44F-FEA562CF8F19}" srcOrd="0" destOrd="3" presId="urn:microsoft.com/office/officeart/2005/8/layout/vList6"/>
    <dgm:cxn modelId="{11045813-D717-4A59-8769-4D128BB28293}" type="presOf" srcId="{0F8498CF-3223-49E6-8BB9-FC124277427A}" destId="{5656A7F7-6EB2-4A67-A4FA-312A07D9AC9D}" srcOrd="0" destOrd="0" presId="urn:microsoft.com/office/officeart/2005/8/layout/vList6"/>
    <dgm:cxn modelId="{B8DD0A43-A382-4A5C-B40A-74F3EEE91684}" srcId="{B176C966-0CC2-452E-87E8-B76A84C25A0D}" destId="{91AEEC3D-5A24-4021-9411-34260C1FB9DE}" srcOrd="1" destOrd="0" parTransId="{9458AD8F-1F17-4C77-A3E4-3B44EDF45B48}" sibTransId="{BFED8671-135C-4BC5-98A0-CAA181ECA50C}"/>
    <dgm:cxn modelId="{F667AB38-6AB5-4C42-962D-F4CAE02F6825}" srcId="{1A4DC9AD-90AC-448C-A8CE-CBE3FFAC0A55}" destId="{FDA3C54F-05F0-4467-A5F8-2E2BB0D6B408}" srcOrd="4" destOrd="0" parTransId="{387AD009-3609-4161-B3D3-7E72F20F1003}" sibTransId="{50432DC9-E706-4AEC-88B7-B214AFB4D8CF}"/>
    <dgm:cxn modelId="{1F5AC1BF-1CD2-4430-97F8-D79A26B22934}" type="presOf" srcId="{7B78CCE2-42CC-4B72-93D9-90B6E82386EC}" destId="{B68F338D-45C4-4D9A-8EC4-E84D73EBF3B2}" srcOrd="0" destOrd="0" presId="urn:microsoft.com/office/officeart/2005/8/layout/vList6"/>
    <dgm:cxn modelId="{9544F76C-8760-4982-8865-CEE314542CB2}" type="presOf" srcId="{34CD5A2B-EC1E-42DA-B87E-A3671C317DD7}" destId="{09568880-140B-4AEB-B72A-5BA48799A4C2}" srcOrd="0" destOrd="1" presId="urn:microsoft.com/office/officeart/2005/8/layout/vList6"/>
    <dgm:cxn modelId="{3C2B1C42-9442-4F3E-9319-FB59F49442D1}" srcId="{1A4DC9AD-90AC-448C-A8CE-CBE3FFAC0A55}" destId="{BD4EFE2B-6BDA-4AB9-9711-E16AB280B2B0}" srcOrd="1" destOrd="0" parTransId="{AD101BFA-B790-41F0-889F-F0C8551ECFAE}" sibTransId="{6396B102-9334-4902-ABA7-381612FC7E9A}"/>
    <dgm:cxn modelId="{BB33A9AF-C495-4C05-930C-530997E1D8C3}" srcId="{7B78CCE2-42CC-4B72-93D9-90B6E82386EC}" destId="{2628058E-3593-4266-85FB-D4B44B863FB3}" srcOrd="1" destOrd="0" parTransId="{7A07FE65-224D-4D0F-9B08-8E7FE1A8DA05}" sibTransId="{4DD0F3C3-D736-47D4-B587-5DAEA185AC90}"/>
    <dgm:cxn modelId="{B39FB7D3-AC79-450D-BE7B-90B81FB94703}" srcId="{6643BA7D-C757-415A-9A17-0C6A78F23122}" destId="{34CD5A2B-EC1E-42DA-B87E-A3671C317DD7}" srcOrd="1" destOrd="0" parTransId="{DACC2BC1-6930-4836-8844-3EFF98742D64}" sibTransId="{E5C9DED0-133C-4910-9F42-24DCF0E1E70D}"/>
    <dgm:cxn modelId="{DC441404-2707-4C30-92F4-3DDFBA5838BB}" type="presOf" srcId="{F8360A15-305F-4039-BCEF-E525E65AF745}" destId="{CF9440E5-1B56-4F06-B44F-FEA562CF8F19}" srcOrd="0" destOrd="0" presId="urn:microsoft.com/office/officeart/2005/8/layout/vList6"/>
    <dgm:cxn modelId="{72F81DBB-A9F4-46E3-A7FB-0E99D995C834}" srcId="{D74C3ADD-DF42-4563-82A3-E476B2621B9D}" destId="{6643BA7D-C757-415A-9A17-0C6A78F23122}" srcOrd="3" destOrd="0" parTransId="{D2E9FF12-2AB3-4721-9B17-44B19558B66E}" sibTransId="{528E80F0-E54A-48D1-9894-412B9EC8E869}"/>
    <dgm:cxn modelId="{6ED27EC6-E8DE-4990-87DB-4FC1EFB2822A}" srcId="{D74C3ADD-DF42-4563-82A3-E476B2621B9D}" destId="{B176C966-0CC2-452E-87E8-B76A84C25A0D}" srcOrd="1" destOrd="0" parTransId="{406E5B73-C6B5-47E5-8EE5-B18669916500}" sibTransId="{71922DB6-C805-475E-A21C-704E42871280}"/>
    <dgm:cxn modelId="{143A11C5-19A5-434B-9D73-9C25A21DB81E}" type="presOf" srcId="{BD4EFE2B-6BDA-4AB9-9711-E16AB280B2B0}" destId="{CF9440E5-1B56-4F06-B44F-FEA562CF8F19}" srcOrd="0" destOrd="1" presId="urn:microsoft.com/office/officeart/2005/8/layout/vList6"/>
    <dgm:cxn modelId="{6BE3D776-F42A-40E3-B650-D1A03CDA9082}" srcId="{B176C966-0CC2-452E-87E8-B76A84C25A0D}" destId="{BD92B327-F0EB-4B45-B0A1-31B1AE17D764}" srcOrd="0" destOrd="0" parTransId="{7D912853-D75B-4E3E-AC65-7834D583EA09}" sibTransId="{2A0B77A8-1E09-4EE9-B2B6-1E8349029D89}"/>
    <dgm:cxn modelId="{EE0CC64D-AF3E-4F0E-BB5C-ED5C5EF429C5}" type="presOf" srcId="{91AEEC3D-5A24-4021-9411-34260C1FB9DE}" destId="{424D34CB-78B5-4321-AE02-2DFAF4D02276}" srcOrd="0" destOrd="1" presId="urn:microsoft.com/office/officeart/2005/8/layout/vList6"/>
    <dgm:cxn modelId="{C6ED6F49-F1B5-4085-AC61-B9B447414488}" type="presParOf" srcId="{F9F4ADBD-0683-42DD-8CDC-DF34DFBB2B64}" destId="{FA6FA472-656C-4AB8-ADC8-0FACA452D3F4}" srcOrd="0" destOrd="0" presId="urn:microsoft.com/office/officeart/2005/8/layout/vList6"/>
    <dgm:cxn modelId="{A997276F-9F0E-427E-A810-92E75CF3255B}" type="presParOf" srcId="{FA6FA472-656C-4AB8-ADC8-0FACA452D3F4}" destId="{B68F338D-45C4-4D9A-8EC4-E84D73EBF3B2}" srcOrd="0" destOrd="0" presId="urn:microsoft.com/office/officeart/2005/8/layout/vList6"/>
    <dgm:cxn modelId="{E5C63D68-A23A-44FF-B86B-2089A3D34FF8}" type="presParOf" srcId="{FA6FA472-656C-4AB8-ADC8-0FACA452D3F4}" destId="{5656A7F7-6EB2-4A67-A4FA-312A07D9AC9D}" srcOrd="1" destOrd="0" presId="urn:microsoft.com/office/officeart/2005/8/layout/vList6"/>
    <dgm:cxn modelId="{85DC49EF-1BD9-4DB7-B4A5-544DA4A8CFC5}" type="presParOf" srcId="{F9F4ADBD-0683-42DD-8CDC-DF34DFBB2B64}" destId="{57890811-52CA-477B-B31C-60AFC0EDB923}" srcOrd="1" destOrd="0" presId="urn:microsoft.com/office/officeart/2005/8/layout/vList6"/>
    <dgm:cxn modelId="{9F81DB72-54FC-4F94-84BF-5B8E80889C14}" type="presParOf" srcId="{F9F4ADBD-0683-42DD-8CDC-DF34DFBB2B64}" destId="{D1A8633D-0812-43B2-B2DD-467B1D3A75E4}" srcOrd="2" destOrd="0" presId="urn:microsoft.com/office/officeart/2005/8/layout/vList6"/>
    <dgm:cxn modelId="{8A84D559-549C-4B38-B0CB-FD3EDD9B06F2}" type="presParOf" srcId="{D1A8633D-0812-43B2-B2DD-467B1D3A75E4}" destId="{0D9FA34F-482F-4910-83DC-5C7FCE4B69B3}" srcOrd="0" destOrd="0" presId="urn:microsoft.com/office/officeart/2005/8/layout/vList6"/>
    <dgm:cxn modelId="{E07F7D8E-0DC3-4811-B3BE-FA117DE647A0}" type="presParOf" srcId="{D1A8633D-0812-43B2-B2DD-467B1D3A75E4}" destId="{424D34CB-78B5-4321-AE02-2DFAF4D02276}" srcOrd="1" destOrd="0" presId="urn:microsoft.com/office/officeart/2005/8/layout/vList6"/>
    <dgm:cxn modelId="{7606DBC7-6041-4D2D-95A9-B2771A6BB5B8}" type="presParOf" srcId="{F9F4ADBD-0683-42DD-8CDC-DF34DFBB2B64}" destId="{48497D4C-7034-4BD1-9C01-9128240F6252}" srcOrd="3" destOrd="0" presId="urn:microsoft.com/office/officeart/2005/8/layout/vList6"/>
    <dgm:cxn modelId="{63ADE6AC-91B8-47E5-BA09-8203E60459D7}" type="presParOf" srcId="{F9F4ADBD-0683-42DD-8CDC-DF34DFBB2B64}" destId="{2A877C67-F0A3-4E59-AD06-4DF975E2D693}" srcOrd="4" destOrd="0" presId="urn:microsoft.com/office/officeart/2005/8/layout/vList6"/>
    <dgm:cxn modelId="{989979BE-308E-44AE-92F9-97D22D0958DB}" type="presParOf" srcId="{2A877C67-F0A3-4E59-AD06-4DF975E2D693}" destId="{BC799007-E0F8-4F1F-8865-F7B1643C92E1}" srcOrd="0" destOrd="0" presId="urn:microsoft.com/office/officeart/2005/8/layout/vList6"/>
    <dgm:cxn modelId="{ED22F57A-32F7-464A-A5D3-E4EBAC99E7DE}" type="presParOf" srcId="{2A877C67-F0A3-4E59-AD06-4DF975E2D693}" destId="{CF9440E5-1B56-4F06-B44F-FEA562CF8F19}" srcOrd="1" destOrd="0" presId="urn:microsoft.com/office/officeart/2005/8/layout/vList6"/>
    <dgm:cxn modelId="{3543E452-A4A7-4F9F-B0B0-CF9436BF7B86}" type="presParOf" srcId="{F9F4ADBD-0683-42DD-8CDC-DF34DFBB2B64}" destId="{237B67B7-6D06-4D08-9F9D-124466765B3E}" srcOrd="5" destOrd="0" presId="urn:microsoft.com/office/officeart/2005/8/layout/vList6"/>
    <dgm:cxn modelId="{C148A1C9-1F64-4BAE-9E82-95F59C165DA5}" type="presParOf" srcId="{F9F4ADBD-0683-42DD-8CDC-DF34DFBB2B64}" destId="{D59E2C50-94C9-4245-912A-D7ECE4F88523}" srcOrd="6" destOrd="0" presId="urn:microsoft.com/office/officeart/2005/8/layout/vList6"/>
    <dgm:cxn modelId="{4470B6EB-2F4F-4546-BBC5-9B8ED487A1B6}" type="presParOf" srcId="{D59E2C50-94C9-4245-912A-D7ECE4F88523}" destId="{D2F69722-9968-4CC3-9CF9-03DFC99C6D42}" srcOrd="0" destOrd="0" presId="urn:microsoft.com/office/officeart/2005/8/layout/vList6"/>
    <dgm:cxn modelId="{AB2E6352-6E0D-477B-BC21-451EAEE706E0}" type="presParOf" srcId="{D59E2C50-94C9-4245-912A-D7ECE4F88523}" destId="{09568880-140B-4AEB-B72A-5BA48799A4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4285D-59F0-4234-959F-30500FEE2C61}">
      <dsp:nvSpPr>
        <dsp:cNvPr id="0" name=""/>
        <dsp:cNvSpPr/>
      </dsp:nvSpPr>
      <dsp:spPr>
        <a:xfrm>
          <a:off x="2589354" y="1191"/>
          <a:ext cx="1753314" cy="1139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Identify Desired Performance Outcomes</a:t>
          </a:r>
        </a:p>
      </dsp:txBody>
      <dsp:txXfrm>
        <a:off x="2644987" y="56824"/>
        <a:ext cx="1642048" cy="1028388"/>
      </dsp:txXfrm>
    </dsp:sp>
    <dsp:sp modelId="{FD48782E-4C22-4C4B-948E-1908CDDA757F}">
      <dsp:nvSpPr>
        <dsp:cNvPr id="0" name=""/>
        <dsp:cNvSpPr/>
      </dsp:nvSpPr>
      <dsp:spPr>
        <a:xfrm>
          <a:off x="2111099" y="755142"/>
          <a:ext cx="3769957" cy="3769957"/>
        </a:xfrm>
        <a:custGeom>
          <a:avLst/>
          <a:gdLst/>
          <a:ahLst/>
          <a:cxnLst/>
          <a:rect l="0" t="0" r="0" b="0"/>
          <a:pathLst>
            <a:path>
              <a:moveTo>
                <a:pt x="2570446" y="129051"/>
              </a:moveTo>
              <a:arcTo wR="1884978" hR="1884978" stAng="17479462" swAng="20621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75607-724F-4E56-A6C5-7FAF2A74B058}">
      <dsp:nvSpPr>
        <dsp:cNvPr id="0" name=""/>
        <dsp:cNvSpPr/>
      </dsp:nvSpPr>
      <dsp:spPr>
        <a:xfrm>
          <a:off x="4917849" y="1886170"/>
          <a:ext cx="1753314" cy="1139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Develop Performance Based Requirements</a:t>
          </a:r>
        </a:p>
      </dsp:txBody>
      <dsp:txXfrm>
        <a:off x="4973482" y="1941803"/>
        <a:ext cx="1642048" cy="1028388"/>
      </dsp:txXfrm>
    </dsp:sp>
    <dsp:sp modelId="{31E80CAA-83A8-4286-809D-4D5584B748AE}">
      <dsp:nvSpPr>
        <dsp:cNvPr id="0" name=""/>
        <dsp:cNvSpPr/>
      </dsp:nvSpPr>
      <dsp:spPr>
        <a:xfrm>
          <a:off x="2110460" y="388360"/>
          <a:ext cx="3769957" cy="3769957"/>
        </a:xfrm>
        <a:custGeom>
          <a:avLst/>
          <a:gdLst/>
          <a:ahLst/>
          <a:cxnLst/>
          <a:rect l="0" t="0" r="0" b="0"/>
          <a:pathLst>
            <a:path>
              <a:moveTo>
                <a:pt x="3442852" y="2946191"/>
              </a:moveTo>
              <a:arcTo wR="1884978" hR="1884978" stAng="2055746" swAng="20633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CAC6-1300-4485-8038-7236E83C775D}">
      <dsp:nvSpPr>
        <dsp:cNvPr id="0" name=""/>
        <dsp:cNvSpPr/>
      </dsp:nvSpPr>
      <dsp:spPr>
        <a:xfrm>
          <a:off x="2589354" y="3772340"/>
          <a:ext cx="1753314" cy="1139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Optimize Performance within Constraints</a:t>
          </a:r>
        </a:p>
      </dsp:txBody>
      <dsp:txXfrm>
        <a:off x="2644987" y="3827973"/>
        <a:ext cx="1642048" cy="1028388"/>
      </dsp:txXfrm>
    </dsp:sp>
    <dsp:sp modelId="{03F00443-FDAA-4033-8039-B6F950DA1162}">
      <dsp:nvSpPr>
        <dsp:cNvPr id="0" name=""/>
        <dsp:cNvSpPr/>
      </dsp:nvSpPr>
      <dsp:spPr>
        <a:xfrm>
          <a:off x="1097155" y="397479"/>
          <a:ext cx="3769957" cy="3769957"/>
        </a:xfrm>
        <a:custGeom>
          <a:avLst/>
          <a:gdLst/>
          <a:ahLst/>
          <a:cxnLst/>
          <a:rect l="0" t="0" r="0" b="0"/>
          <a:pathLst>
            <a:path>
              <a:moveTo>
                <a:pt x="1161666" y="3625657"/>
              </a:moveTo>
              <a:arcTo wR="1884978" hR="1884978" stAng="6753875" swAng="20202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EEAE7-46D4-4AA2-87B5-3BD6383DA4E0}">
      <dsp:nvSpPr>
        <dsp:cNvPr id="0" name=""/>
        <dsp:cNvSpPr/>
      </dsp:nvSpPr>
      <dsp:spPr>
        <a:xfrm>
          <a:off x="301179" y="1886170"/>
          <a:ext cx="1753314" cy="11396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Monitor Performance </a:t>
          </a:r>
        </a:p>
      </dsp:txBody>
      <dsp:txXfrm>
        <a:off x="356812" y="1941803"/>
        <a:ext cx="1642048" cy="1028388"/>
      </dsp:txXfrm>
    </dsp:sp>
    <dsp:sp modelId="{E9F93EBA-B93D-40D8-8AC5-ADC794A1184A}">
      <dsp:nvSpPr>
        <dsp:cNvPr id="0" name=""/>
        <dsp:cNvSpPr/>
      </dsp:nvSpPr>
      <dsp:spPr>
        <a:xfrm>
          <a:off x="1096519" y="746039"/>
          <a:ext cx="3769957" cy="3769957"/>
        </a:xfrm>
        <a:custGeom>
          <a:avLst/>
          <a:gdLst/>
          <a:ahLst/>
          <a:cxnLst/>
          <a:rect l="0" t="0" r="0" b="0"/>
          <a:pathLst>
            <a:path>
              <a:moveTo>
                <a:pt x="318730" y="836164"/>
              </a:moveTo>
              <a:arcTo wR="1884978" hR="1884978" stAng="12828457" swAng="201916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08119-0E3A-44B0-BFC2-F10482A0E787}">
      <dsp:nvSpPr>
        <dsp:cNvPr id="0" name=""/>
        <dsp:cNvSpPr/>
      </dsp:nvSpPr>
      <dsp:spPr>
        <a:xfrm>
          <a:off x="771007" y="31181"/>
          <a:ext cx="1496720" cy="1496720"/>
        </a:xfrm>
        <a:prstGeom prst="ellipse">
          <a:avLst/>
        </a:prstGeom>
        <a:solidFill>
          <a:schemeClr val="accent6">
            <a:lumMod val="40000"/>
            <a:lumOff val="6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Lead Command</a:t>
          </a:r>
        </a:p>
      </dsp:txBody>
      <dsp:txXfrm>
        <a:off x="970570" y="293107"/>
        <a:ext cx="1097594" cy="673524"/>
      </dsp:txXfrm>
    </dsp:sp>
    <dsp:sp modelId="{292B49FA-C034-4DAD-B8A9-97FEE5383394}">
      <dsp:nvSpPr>
        <dsp:cNvPr id="0" name=""/>
        <dsp:cNvSpPr/>
      </dsp:nvSpPr>
      <dsp:spPr>
        <a:xfrm>
          <a:off x="1311073" y="966631"/>
          <a:ext cx="1496720" cy="149672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Program Manager</a:t>
          </a:r>
        </a:p>
      </dsp:txBody>
      <dsp:txXfrm>
        <a:off x="1768820" y="1353284"/>
        <a:ext cx="898032" cy="823196"/>
      </dsp:txXfrm>
    </dsp:sp>
    <dsp:sp modelId="{09C88A45-BAED-4292-8AD4-BD568F09D0FF}">
      <dsp:nvSpPr>
        <dsp:cNvPr id="0" name=""/>
        <dsp:cNvSpPr/>
      </dsp:nvSpPr>
      <dsp:spPr>
        <a:xfrm>
          <a:off x="205825" y="997808"/>
          <a:ext cx="1496720" cy="1496720"/>
        </a:xfrm>
        <a:prstGeom prst="ellipse">
          <a:avLst/>
        </a:prstGeom>
        <a:solidFill>
          <a:srgbClr val="FFFF99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Funds Holder</a:t>
          </a:r>
        </a:p>
      </dsp:txBody>
      <dsp:txXfrm>
        <a:off x="346766" y="1384461"/>
        <a:ext cx="898032" cy="823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C6066-9BA8-43C9-9C81-E332E181FC2F}">
      <dsp:nvSpPr>
        <dsp:cNvPr id="0" name=""/>
        <dsp:cNvSpPr/>
      </dsp:nvSpPr>
      <dsp:spPr>
        <a:xfrm rot="16200000">
          <a:off x="1688424" y="-1726421"/>
          <a:ext cx="2391607" cy="5844450"/>
        </a:xfrm>
        <a:prstGeom prst="round1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Engineering Requirements</a:t>
          </a:r>
          <a:endParaRPr lang="en-US" sz="2000" b="1" kern="1200" dirty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Review </a:t>
          </a:r>
          <a:r>
            <a:rPr lang="en-US" sz="2000" b="1" kern="1200" dirty="0" smtClean="0">
              <a:solidFill>
                <a:schemeClr val="tx1"/>
              </a:solidFill>
            </a:rPr>
            <a:t>Process (ERRP</a:t>
          </a:r>
          <a:r>
            <a:rPr lang="en-US" sz="2000" b="1" kern="1200" dirty="0">
              <a:solidFill>
                <a:schemeClr val="tx1"/>
              </a:solidFill>
            </a:rPr>
            <a:t>): a standardized methodology to fully define, develop, and approve scheduled maintenance tasks</a:t>
          </a:r>
        </a:p>
      </dsp:txBody>
      <dsp:txXfrm rot="5400000">
        <a:off x="-37997" y="0"/>
        <a:ext cx="5844450" cy="1793705"/>
      </dsp:txXfrm>
    </dsp:sp>
    <dsp:sp modelId="{821D2820-B8A1-4DD0-8925-033FDCB4CC76}">
      <dsp:nvSpPr>
        <dsp:cNvPr id="0" name=""/>
        <dsp:cNvSpPr/>
      </dsp:nvSpPr>
      <dsp:spPr>
        <a:xfrm>
          <a:off x="5730458" y="0"/>
          <a:ext cx="5692461" cy="2391607"/>
        </a:xfrm>
        <a:prstGeom prst="round1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AMR Work Specification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>
              <a:solidFill>
                <a:schemeClr val="tx1"/>
              </a:solidFill>
            </a:rPr>
            <a:t>and AMR Brochure: documents depot maintenance actions and provides a means for depot and program office to collaborate on necessary tasks</a:t>
          </a:r>
        </a:p>
      </dsp:txBody>
      <dsp:txXfrm>
        <a:off x="5730458" y="0"/>
        <a:ext cx="5692461" cy="1793705"/>
      </dsp:txXfrm>
    </dsp:sp>
    <dsp:sp modelId="{30FAAFEA-59A3-4245-8625-39AB2D4F401F}">
      <dsp:nvSpPr>
        <dsp:cNvPr id="0" name=""/>
        <dsp:cNvSpPr/>
      </dsp:nvSpPr>
      <dsp:spPr>
        <a:xfrm rot="10800000">
          <a:off x="-11868" y="2391607"/>
          <a:ext cx="5792193" cy="239160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Bill of Work: Identifies operations required to execute tasks and calculates the man-hours to support those tasks</a:t>
          </a:r>
        </a:p>
      </dsp:txBody>
      <dsp:txXfrm rot="10800000">
        <a:off x="-11868" y="2989508"/>
        <a:ext cx="5792193" cy="1793705"/>
      </dsp:txXfrm>
    </dsp:sp>
    <dsp:sp modelId="{3E669F91-E361-4E08-AA9F-F37A365A1F20}">
      <dsp:nvSpPr>
        <dsp:cNvPr id="0" name=""/>
        <dsp:cNvSpPr/>
      </dsp:nvSpPr>
      <dsp:spPr>
        <a:xfrm rot="5400000">
          <a:off x="7380885" y="741179"/>
          <a:ext cx="2391607" cy="5692461"/>
        </a:xfrm>
        <a:prstGeom prst="round1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1"/>
              </a:solidFill>
            </a:rPr>
            <a:t>Supportability </a:t>
          </a:r>
          <a:r>
            <a:rPr lang="en-US" sz="2000" b="1" kern="1200" dirty="0" smtClean="0">
              <a:solidFill>
                <a:schemeClr val="tx1"/>
              </a:solidFill>
            </a:rPr>
            <a:t>Assessment: </a:t>
          </a:r>
          <a:r>
            <a:rPr lang="en-US" sz="2000" b="1" kern="1200" dirty="0">
              <a:solidFill>
                <a:schemeClr val="tx1"/>
              </a:solidFill>
            </a:rPr>
            <a:t>ensures tasks are supportable in terms of manpower, personnel, hazardous materials, special and common tools, Defense Logistics Agency (DLA) and Supply Chain Management (SCM) managed parts</a:t>
          </a:r>
          <a:endParaRPr lang="en-US" sz="1800" b="1" kern="1200" dirty="0">
            <a:solidFill>
              <a:schemeClr val="tx1"/>
            </a:solidFill>
          </a:endParaRPr>
        </a:p>
      </dsp:txBody>
      <dsp:txXfrm rot="-5400000">
        <a:off x="5730458" y="2989508"/>
        <a:ext cx="5692461" cy="1793705"/>
      </dsp:txXfrm>
    </dsp:sp>
    <dsp:sp modelId="{06F8ECDF-3513-42C2-90C6-9ED3F1715615}">
      <dsp:nvSpPr>
        <dsp:cNvPr id="0" name=""/>
        <dsp:cNvSpPr/>
      </dsp:nvSpPr>
      <dsp:spPr>
        <a:xfrm>
          <a:off x="4011671" y="1807397"/>
          <a:ext cx="3415476" cy="1195803"/>
        </a:xfrm>
        <a:prstGeom prst="roundRect">
          <a:avLst/>
        </a:prstGeom>
        <a:solidFill>
          <a:srgbClr val="0000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bg1"/>
              </a:solidFill>
            </a:rPr>
            <a:t>AMR</a:t>
          </a:r>
        </a:p>
      </dsp:txBody>
      <dsp:txXfrm>
        <a:off x="4070045" y="1865771"/>
        <a:ext cx="3298728" cy="1079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110C-F29A-444D-828D-64B2E6FB7A94}">
      <dsp:nvSpPr>
        <dsp:cNvPr id="0" name=""/>
        <dsp:cNvSpPr/>
      </dsp:nvSpPr>
      <dsp:spPr>
        <a:xfrm>
          <a:off x="278740" y="-93406"/>
          <a:ext cx="4386792" cy="4386792"/>
        </a:xfrm>
        <a:prstGeom prst="circularArrow">
          <a:avLst>
            <a:gd name="adj1" fmla="val 5544"/>
            <a:gd name="adj2" fmla="val 330680"/>
            <a:gd name="adj3" fmla="val 15133093"/>
            <a:gd name="adj4" fmla="val 16603500"/>
            <a:gd name="adj5" fmla="val 5757"/>
          </a:avLst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0C52D3A-01E4-4F80-95F4-001212C3B8AB}">
      <dsp:nvSpPr>
        <dsp:cNvPr id="0" name=""/>
        <dsp:cNvSpPr/>
      </dsp:nvSpPr>
      <dsp:spPr>
        <a:xfrm>
          <a:off x="2095535" y="2958"/>
          <a:ext cx="753202" cy="376601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EMERGENCY </a:t>
          </a:r>
          <a:r>
            <a:rPr lang="en-US" sz="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Funding</a:t>
          </a:r>
          <a:endParaRPr lang="en-US" sz="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13919" y="21342"/>
        <a:ext cx="716434" cy="339833"/>
      </dsp:txXfrm>
    </dsp:sp>
    <dsp:sp modelId="{292DAC09-D4FF-42C7-B2BE-5FFCD4158DD4}">
      <dsp:nvSpPr>
        <dsp:cNvPr id="0" name=""/>
        <dsp:cNvSpPr/>
      </dsp:nvSpPr>
      <dsp:spPr>
        <a:xfrm>
          <a:off x="2964893" y="217235"/>
          <a:ext cx="753202" cy="3766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Continuing Resolution</a:t>
          </a:r>
          <a:endParaRPr lang="en-US" sz="8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83277" y="235619"/>
        <a:ext cx="716434" cy="339833"/>
      </dsp:txXfrm>
    </dsp:sp>
    <dsp:sp modelId="{A9E0EB9F-162E-4AE7-AF7B-AC84309E1B98}">
      <dsp:nvSpPr>
        <dsp:cNvPr id="0" name=""/>
        <dsp:cNvSpPr/>
      </dsp:nvSpPr>
      <dsp:spPr>
        <a:xfrm>
          <a:off x="3635091" y="810979"/>
          <a:ext cx="753202" cy="376601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AFMC 4 Star Level</a:t>
          </a:r>
        </a:p>
      </dsp:txBody>
      <dsp:txXfrm>
        <a:off x="3653475" y="829363"/>
        <a:ext cx="716434" cy="339833"/>
      </dsp:txXfrm>
    </dsp:sp>
    <dsp:sp modelId="{2B57B1FA-5D64-4363-813C-B11C20CE1342}">
      <dsp:nvSpPr>
        <dsp:cNvPr id="0" name=""/>
        <dsp:cNvSpPr/>
      </dsp:nvSpPr>
      <dsp:spPr>
        <a:xfrm>
          <a:off x="3952596" y="1542133"/>
          <a:ext cx="753202" cy="588676"/>
        </a:xfrm>
        <a:prstGeom prst="roundRect">
          <a:avLst/>
        </a:prstGeom>
        <a:solidFill>
          <a:srgbClr val="EAD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Initial Distribution – MARK COAs</a:t>
          </a:r>
          <a:endParaRPr 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81333" y="1570870"/>
        <a:ext cx="695728" cy="531202"/>
      </dsp:txXfrm>
    </dsp:sp>
    <dsp:sp modelId="{C5219FE8-4E6B-4EEE-94C6-C54427909E92}">
      <dsp:nvSpPr>
        <dsp:cNvPr id="0" name=""/>
        <dsp:cNvSpPr/>
      </dsp:nvSpPr>
      <dsp:spPr>
        <a:xfrm>
          <a:off x="3844670" y="2537018"/>
          <a:ext cx="753202" cy="376601"/>
        </a:xfrm>
        <a:prstGeom prst="roundRect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POM Cycle</a:t>
          </a:r>
          <a:endParaRPr 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3054" y="2555402"/>
        <a:ext cx="716434" cy="339833"/>
      </dsp:txXfrm>
    </dsp:sp>
    <dsp:sp modelId="{9E42819B-D114-4D0C-9E84-C472572AE439}">
      <dsp:nvSpPr>
        <dsp:cNvPr id="0" name=""/>
        <dsp:cNvSpPr/>
      </dsp:nvSpPr>
      <dsp:spPr>
        <a:xfrm>
          <a:off x="3336039" y="3273898"/>
          <a:ext cx="753202" cy="376601"/>
        </a:xfrm>
        <a:prstGeom prst="roundRect">
          <a:avLst/>
        </a:prstGeom>
        <a:solidFill>
          <a:srgbClr val="00CC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MAJCOM 2 Star Level</a:t>
          </a:r>
          <a:endParaRPr lang="en-US" sz="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54423" y="3292282"/>
        <a:ext cx="716434" cy="339833"/>
      </dsp:txXfrm>
    </dsp:sp>
    <dsp:sp modelId="{DC87A9CC-0E29-48A5-8CDD-F92E137AF7F8}">
      <dsp:nvSpPr>
        <dsp:cNvPr id="0" name=""/>
        <dsp:cNvSpPr/>
      </dsp:nvSpPr>
      <dsp:spPr>
        <a:xfrm>
          <a:off x="2543223" y="3690000"/>
          <a:ext cx="753202" cy="376601"/>
        </a:xfrm>
        <a:prstGeom prst="roundRect">
          <a:avLst/>
        </a:prstGeom>
        <a:solidFill>
          <a:schemeClr val="accent5">
            <a:lumMod val="75000"/>
          </a:schemeClr>
        </a:solidFill>
        <a:ln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Mid Year Reviews</a:t>
          </a:r>
          <a:endParaRPr lang="en-US" sz="9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61607" y="3708384"/>
        <a:ext cx="716434" cy="339833"/>
      </dsp:txXfrm>
    </dsp:sp>
    <dsp:sp modelId="{E63B7746-9F10-4D0B-B013-CCC50E8342D7}">
      <dsp:nvSpPr>
        <dsp:cNvPr id="0" name=""/>
        <dsp:cNvSpPr/>
      </dsp:nvSpPr>
      <dsp:spPr>
        <a:xfrm>
          <a:off x="1647847" y="3690000"/>
          <a:ext cx="753202" cy="37660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Execution Plan / Spend Plan</a:t>
          </a:r>
          <a:endParaRPr lang="en-U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6231" y="3708384"/>
        <a:ext cx="716434" cy="339833"/>
      </dsp:txXfrm>
    </dsp:sp>
    <dsp:sp modelId="{071BCDA0-FB76-4029-A14F-BF1B1BBA1617}">
      <dsp:nvSpPr>
        <dsp:cNvPr id="0" name=""/>
        <dsp:cNvSpPr/>
      </dsp:nvSpPr>
      <dsp:spPr>
        <a:xfrm>
          <a:off x="855031" y="3273898"/>
          <a:ext cx="753202" cy="376601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AFMC 4 Star Level</a:t>
          </a:r>
          <a:endParaRPr lang="en-U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3415" y="3292282"/>
        <a:ext cx="716434" cy="339833"/>
      </dsp:txXfrm>
    </dsp:sp>
    <dsp:sp modelId="{C303BC65-C908-4F20-851E-C4EBFADEE921}">
      <dsp:nvSpPr>
        <dsp:cNvPr id="0" name=""/>
        <dsp:cNvSpPr/>
      </dsp:nvSpPr>
      <dsp:spPr>
        <a:xfrm>
          <a:off x="346400" y="2537018"/>
          <a:ext cx="753202" cy="376601"/>
        </a:xfrm>
        <a:prstGeom prst="roundRect">
          <a:avLst/>
        </a:prstGeom>
        <a:solidFill>
          <a:srgbClr val="003F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EOM July 86%</a:t>
          </a:r>
          <a:endParaRPr lang="en-U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4784" y="2555402"/>
        <a:ext cx="716434" cy="339833"/>
      </dsp:txXfrm>
    </dsp:sp>
    <dsp:sp modelId="{464B38C1-E936-4AAF-88AC-75EE72CC702B}">
      <dsp:nvSpPr>
        <dsp:cNvPr id="0" name=""/>
        <dsp:cNvSpPr/>
      </dsp:nvSpPr>
      <dsp:spPr>
        <a:xfrm>
          <a:off x="160318" y="1648170"/>
          <a:ext cx="909515" cy="376601"/>
        </a:xfrm>
        <a:prstGeom prst="roundRect">
          <a:avLst/>
        </a:prstGeom>
        <a:solidFill>
          <a:srgbClr val="003F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Unfunded Requirements List</a:t>
          </a:r>
          <a:endParaRPr lang="en-US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8702" y="1666554"/>
        <a:ext cx="872747" cy="339833"/>
      </dsp:txXfrm>
    </dsp:sp>
    <dsp:sp modelId="{DAD7115D-0194-47B6-87BA-ABCD94C54CE7}">
      <dsp:nvSpPr>
        <dsp:cNvPr id="0" name=""/>
        <dsp:cNvSpPr/>
      </dsp:nvSpPr>
      <dsp:spPr>
        <a:xfrm>
          <a:off x="555979" y="727506"/>
          <a:ext cx="753202" cy="543548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RoCCR</a:t>
          </a: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MAJCOM 2 Star Level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513" y="754040"/>
        <a:ext cx="700134" cy="490480"/>
      </dsp:txXfrm>
    </dsp:sp>
    <dsp:sp modelId="{46C4C017-7C79-4B83-9C7A-499EE5A05600}">
      <dsp:nvSpPr>
        <dsp:cNvPr id="0" name=""/>
        <dsp:cNvSpPr/>
      </dsp:nvSpPr>
      <dsp:spPr>
        <a:xfrm>
          <a:off x="1226177" y="217235"/>
          <a:ext cx="753202" cy="376601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Closeout</a:t>
          </a:r>
          <a:endParaRPr lang="en-U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4561" y="235619"/>
        <a:ext cx="716434" cy="3398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05C19-DAA6-46AC-A0F7-FAD963C82692}">
      <dsp:nvSpPr>
        <dsp:cNvPr id="0" name=""/>
        <dsp:cNvSpPr/>
      </dsp:nvSpPr>
      <dsp:spPr>
        <a:xfrm>
          <a:off x="2950701" y="3105271"/>
          <a:ext cx="1465064" cy="146506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Optimize Readiness Funds</a:t>
          </a:r>
          <a:endParaRPr lang="en-US" sz="1500" b="1" kern="1200" dirty="0"/>
        </a:p>
      </dsp:txBody>
      <dsp:txXfrm>
        <a:off x="3165255" y="3319825"/>
        <a:ext cx="1035956" cy="1035956"/>
      </dsp:txXfrm>
    </dsp:sp>
    <dsp:sp modelId="{0B80AB81-7698-4C40-A0A1-1B8B5B595275}">
      <dsp:nvSpPr>
        <dsp:cNvPr id="0" name=""/>
        <dsp:cNvSpPr/>
      </dsp:nvSpPr>
      <dsp:spPr>
        <a:xfrm rot="6948032">
          <a:off x="2618340" y="4793205"/>
          <a:ext cx="1004193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DE68CE-5829-45F8-A8B5-8D28DDA8BC7A}">
      <dsp:nvSpPr>
        <dsp:cNvPr id="0" name=""/>
        <dsp:cNvSpPr/>
      </dsp:nvSpPr>
      <dsp:spPr>
        <a:xfrm>
          <a:off x="2389132" y="5043804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FY22 POM Outcome</a:t>
          </a:r>
          <a:endParaRPr lang="en-US" sz="1000" b="1" kern="1200" dirty="0"/>
        </a:p>
      </dsp:txBody>
      <dsp:txXfrm>
        <a:off x="2413162" y="5067834"/>
        <a:ext cx="977485" cy="772376"/>
      </dsp:txXfrm>
    </dsp:sp>
    <dsp:sp modelId="{FAC429B7-3D9D-4A59-93A5-D3DF3E94E0BA}">
      <dsp:nvSpPr>
        <dsp:cNvPr id="0" name=""/>
        <dsp:cNvSpPr/>
      </dsp:nvSpPr>
      <dsp:spPr>
        <a:xfrm rot="9523633">
          <a:off x="1961151" y="4101151"/>
          <a:ext cx="1018913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77A0F6-DFE7-43C8-8A87-74BDDEAF2F98}">
      <dsp:nvSpPr>
        <dsp:cNvPr id="0" name=""/>
        <dsp:cNvSpPr/>
      </dsp:nvSpPr>
      <dsp:spPr>
        <a:xfrm>
          <a:off x="1483091" y="4084540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ZBR Results </a:t>
          </a:r>
          <a:endParaRPr lang="en-US" sz="1000" b="1" kern="1200" dirty="0"/>
        </a:p>
      </dsp:txBody>
      <dsp:txXfrm>
        <a:off x="1507121" y="4108570"/>
        <a:ext cx="977485" cy="772376"/>
      </dsp:txXfrm>
    </dsp:sp>
    <dsp:sp modelId="{498B85A4-A816-4DD9-9151-55FF63FA8AF0}">
      <dsp:nvSpPr>
        <dsp:cNvPr id="0" name=""/>
        <dsp:cNvSpPr/>
      </dsp:nvSpPr>
      <dsp:spPr>
        <a:xfrm rot="11575003">
          <a:off x="1869070" y="3333805"/>
          <a:ext cx="1053722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8F5522-6CDE-49A4-BD15-5A3812196FDF}">
      <dsp:nvSpPr>
        <dsp:cNvPr id="0" name=""/>
        <dsp:cNvSpPr/>
      </dsp:nvSpPr>
      <dsp:spPr>
        <a:xfrm>
          <a:off x="1369629" y="3014587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FY23 POM Corporate Decisions</a:t>
          </a:r>
          <a:endParaRPr lang="en-US" sz="1000" b="1" kern="1200" dirty="0"/>
        </a:p>
      </dsp:txBody>
      <dsp:txXfrm>
        <a:off x="1393659" y="3038617"/>
        <a:ext cx="977485" cy="772376"/>
      </dsp:txXfrm>
    </dsp:sp>
    <dsp:sp modelId="{4B2FCB4E-CCA8-4B8F-9FC7-BE258B79149B}">
      <dsp:nvSpPr>
        <dsp:cNvPr id="0" name=""/>
        <dsp:cNvSpPr/>
      </dsp:nvSpPr>
      <dsp:spPr>
        <a:xfrm rot="13833822">
          <a:off x="2356208" y="2628563"/>
          <a:ext cx="1008338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F7D674E-05EE-45FE-822E-59FC93D5D80F}">
      <dsp:nvSpPr>
        <dsp:cNvPr id="0" name=""/>
        <dsp:cNvSpPr/>
      </dsp:nvSpPr>
      <dsp:spPr>
        <a:xfrm>
          <a:off x="2027346" y="2037731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Prior Year Execution</a:t>
          </a:r>
          <a:endParaRPr lang="en-US" sz="1000" b="1" kern="1200" dirty="0"/>
        </a:p>
      </dsp:txBody>
      <dsp:txXfrm>
        <a:off x="2051376" y="2061761"/>
        <a:ext cx="977485" cy="772376"/>
      </dsp:txXfrm>
    </dsp:sp>
    <dsp:sp modelId="{87F94534-7F3C-471A-98BA-1F5401191456}">
      <dsp:nvSpPr>
        <dsp:cNvPr id="0" name=""/>
        <dsp:cNvSpPr/>
      </dsp:nvSpPr>
      <dsp:spPr>
        <a:xfrm rot="16210454">
          <a:off x="3237781" y="2395011"/>
          <a:ext cx="898410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602017-28BA-45DC-B702-24D4967F6C0C}">
      <dsp:nvSpPr>
        <dsp:cNvPr id="0" name=""/>
        <dsp:cNvSpPr/>
      </dsp:nvSpPr>
      <dsp:spPr>
        <a:xfrm>
          <a:off x="3175580" y="1744361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Requirement Growth</a:t>
          </a:r>
          <a:endParaRPr lang="en-US" sz="1000" b="1" kern="1200" dirty="0"/>
        </a:p>
      </dsp:txBody>
      <dsp:txXfrm>
        <a:off x="3199610" y="1768391"/>
        <a:ext cx="977485" cy="772376"/>
      </dsp:txXfrm>
    </dsp:sp>
    <dsp:sp modelId="{FC13B91C-F8AC-4BFA-92E8-B70858B4811D}">
      <dsp:nvSpPr>
        <dsp:cNvPr id="0" name=""/>
        <dsp:cNvSpPr/>
      </dsp:nvSpPr>
      <dsp:spPr>
        <a:xfrm rot="18701867">
          <a:off x="4031617" y="2632203"/>
          <a:ext cx="1079378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BFF7A6-B847-4F59-B6D8-4FA0645C8A9A}">
      <dsp:nvSpPr>
        <dsp:cNvPr id="0" name=""/>
        <dsp:cNvSpPr/>
      </dsp:nvSpPr>
      <dsp:spPr>
        <a:xfrm>
          <a:off x="4417536" y="2027790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Force Structure</a:t>
          </a:r>
          <a:endParaRPr lang="en-US" sz="1000" b="1" kern="1200" dirty="0"/>
        </a:p>
      </dsp:txBody>
      <dsp:txXfrm>
        <a:off x="4441566" y="2051820"/>
        <a:ext cx="977485" cy="772376"/>
      </dsp:txXfrm>
    </dsp:sp>
    <dsp:sp modelId="{71B564C4-D10B-4DF7-BC39-73DE4FEFBB7C}">
      <dsp:nvSpPr>
        <dsp:cNvPr id="0" name=""/>
        <dsp:cNvSpPr/>
      </dsp:nvSpPr>
      <dsp:spPr>
        <a:xfrm rot="20935072">
          <a:off x="4453324" y="3373242"/>
          <a:ext cx="1071672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EFB8FD-F225-4306-8C71-E260EF952988}">
      <dsp:nvSpPr>
        <dsp:cNvPr id="0" name=""/>
        <dsp:cNvSpPr/>
      </dsp:nvSpPr>
      <dsp:spPr>
        <a:xfrm>
          <a:off x="5002232" y="3068799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Programmatic Inputs/Impacts</a:t>
          </a:r>
          <a:endParaRPr lang="en-US" sz="1000" b="1" kern="1200" dirty="0"/>
        </a:p>
      </dsp:txBody>
      <dsp:txXfrm>
        <a:off x="5026262" y="3092829"/>
        <a:ext cx="977485" cy="772376"/>
      </dsp:txXfrm>
    </dsp:sp>
    <dsp:sp modelId="{6558305F-DFFA-4210-AF14-034B3C98B326}">
      <dsp:nvSpPr>
        <dsp:cNvPr id="0" name=""/>
        <dsp:cNvSpPr/>
      </dsp:nvSpPr>
      <dsp:spPr>
        <a:xfrm rot="1267818">
          <a:off x="4390094" y="4122675"/>
          <a:ext cx="1140871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52EBA5-FD77-411A-B703-90C7B99F8A07}">
      <dsp:nvSpPr>
        <dsp:cNvPr id="0" name=""/>
        <dsp:cNvSpPr/>
      </dsp:nvSpPr>
      <dsp:spPr>
        <a:xfrm>
          <a:off x="4979838" y="4126865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AF Strategic Priorities</a:t>
          </a:r>
          <a:endParaRPr lang="en-US" sz="1000" b="1" kern="1200" dirty="0"/>
        </a:p>
      </dsp:txBody>
      <dsp:txXfrm>
        <a:off x="5003868" y="4150895"/>
        <a:ext cx="977485" cy="772376"/>
      </dsp:txXfrm>
    </dsp:sp>
    <dsp:sp modelId="{67B49A96-AEEA-4808-ACF2-4B5BC2F57348}">
      <dsp:nvSpPr>
        <dsp:cNvPr id="0" name=""/>
        <dsp:cNvSpPr/>
      </dsp:nvSpPr>
      <dsp:spPr>
        <a:xfrm rot="3953414">
          <a:off x="3714471" y="4799693"/>
          <a:ext cx="985329" cy="41754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F40855-6449-4EAA-8DE6-957EA40A9CB8}">
      <dsp:nvSpPr>
        <dsp:cNvPr id="0" name=""/>
        <dsp:cNvSpPr/>
      </dsp:nvSpPr>
      <dsp:spPr>
        <a:xfrm>
          <a:off x="3895609" y="5047933"/>
          <a:ext cx="1025545" cy="8204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smtClean="0"/>
            <a:t>MAJCOM Priorities</a:t>
          </a:r>
          <a:endParaRPr lang="en-US" sz="1000" b="1" kern="1200" dirty="0"/>
        </a:p>
      </dsp:txBody>
      <dsp:txXfrm>
        <a:off x="3919639" y="5071963"/>
        <a:ext cx="977485" cy="772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6A7F7-6EB2-4A67-A4FA-312A07D9AC9D}">
      <dsp:nvSpPr>
        <dsp:cNvPr id="0" name=""/>
        <dsp:cNvSpPr/>
      </dsp:nvSpPr>
      <dsp:spPr>
        <a:xfrm>
          <a:off x="1504370" y="63095"/>
          <a:ext cx="3113232" cy="93670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28600" lvl="1" indent="-1190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>
              <a:solidFill>
                <a:schemeClr val="tx1"/>
              </a:solidFill>
            </a:rPr>
            <a:t>($318M) </a:t>
          </a:r>
          <a:r>
            <a:rPr lang="en-US" sz="1000" kern="1200" baseline="0" dirty="0" smtClean="0"/>
            <a:t>Requirements (ZBR Alignment)</a:t>
          </a:r>
          <a:endParaRPr lang="en-US" sz="1000" kern="1200" baseline="0" dirty="0"/>
        </a:p>
        <a:p>
          <a:pPr marL="228600" lvl="1" indent="-119063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baseline="0" dirty="0" smtClean="0"/>
            <a:t>($572M) Failure points (ZBR Alignment) </a:t>
          </a:r>
          <a:endParaRPr lang="en-US" sz="1000" kern="1200" baseline="0" dirty="0"/>
        </a:p>
      </dsp:txBody>
      <dsp:txXfrm>
        <a:off x="1504370" y="180184"/>
        <a:ext cx="2761967" cy="702531"/>
      </dsp:txXfrm>
    </dsp:sp>
    <dsp:sp modelId="{B68F338D-45C4-4D9A-8EC4-E84D73EBF3B2}">
      <dsp:nvSpPr>
        <dsp:cNvPr id="0" name=""/>
        <dsp:cNvSpPr/>
      </dsp:nvSpPr>
      <dsp:spPr>
        <a:xfrm>
          <a:off x="0" y="251"/>
          <a:ext cx="1495275" cy="10647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Adjust Requirement/ Failure Points</a:t>
          </a:r>
          <a:endParaRPr lang="en-US" sz="1600" b="1" kern="1200" dirty="0"/>
        </a:p>
      </dsp:txBody>
      <dsp:txXfrm>
        <a:off x="51977" y="52228"/>
        <a:ext cx="1391321" cy="960802"/>
      </dsp:txXfrm>
    </dsp:sp>
    <dsp:sp modelId="{424D34CB-78B5-4321-AE02-2DFAF4D02276}">
      <dsp:nvSpPr>
        <dsp:cNvPr id="0" name=""/>
        <dsp:cNvSpPr/>
      </dsp:nvSpPr>
      <dsp:spPr>
        <a:xfrm>
          <a:off x="1504370" y="1222703"/>
          <a:ext cx="3113232" cy="93670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231775" lvl="1" indent="-1222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Program by program analysis</a:t>
          </a:r>
          <a:endParaRPr lang="en-US" sz="1000" kern="1200" dirty="0"/>
        </a:p>
        <a:p>
          <a:pPr marL="231775" lvl="1" indent="-1222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Reviewed ZBR decisions, historical execution, force structure alignment,        and SCF priority</a:t>
          </a:r>
          <a:endParaRPr lang="en-US" sz="1000" kern="1200" dirty="0"/>
        </a:p>
      </dsp:txBody>
      <dsp:txXfrm>
        <a:off x="1504370" y="1339792"/>
        <a:ext cx="2761967" cy="702531"/>
      </dsp:txXfrm>
    </dsp:sp>
    <dsp:sp modelId="{0D9FA34F-482F-4910-83DC-5C7FCE4B69B3}">
      <dsp:nvSpPr>
        <dsp:cNvPr id="0" name=""/>
        <dsp:cNvSpPr/>
      </dsp:nvSpPr>
      <dsp:spPr>
        <a:xfrm>
          <a:off x="0" y="1158679"/>
          <a:ext cx="1495275" cy="10647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Funding Allocations</a:t>
          </a:r>
          <a:endParaRPr lang="en-US" sz="1600" b="1" kern="1200" dirty="0"/>
        </a:p>
      </dsp:txBody>
      <dsp:txXfrm>
        <a:off x="51977" y="1210656"/>
        <a:ext cx="1391321" cy="960802"/>
      </dsp:txXfrm>
    </dsp:sp>
    <dsp:sp modelId="{CF9440E5-1B56-4F06-B44F-FEA562CF8F19}">
      <dsp:nvSpPr>
        <dsp:cNvPr id="0" name=""/>
        <dsp:cNvSpPr/>
      </dsp:nvSpPr>
      <dsp:spPr>
        <a:xfrm>
          <a:off x="1504370" y="2381130"/>
          <a:ext cx="3113232" cy="93670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t" anchorCtr="0">
          <a:noAutofit/>
        </a:bodyPr>
        <a:lstStyle/>
        <a:p>
          <a:pPr marL="57150" lvl="1" indent="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kern="1200" dirty="0"/>
        </a:p>
        <a:p>
          <a:pPr marL="231775" lvl="1" indent="-1222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Scrutinize program funding to highest priorities; recommendations to improve risk </a:t>
          </a:r>
          <a:endParaRPr lang="en-US" sz="1000" kern="1200" dirty="0"/>
        </a:p>
        <a:p>
          <a:pPr marL="231775" lvl="1" indent="-1222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($782M) RQMTs from execution reviews</a:t>
          </a:r>
          <a:endParaRPr lang="en-US" sz="1000" kern="1200" dirty="0"/>
        </a:p>
        <a:p>
          <a:pPr marL="231775" lvl="1" indent="-1222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($758M) Failure Pts from execution reviews</a:t>
          </a:r>
          <a:endParaRPr lang="en-US" sz="1000" kern="1200" dirty="0"/>
        </a:p>
        <a:p>
          <a:pPr marL="231775" lvl="1" indent="-1222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1504370" y="2498219"/>
        <a:ext cx="2761967" cy="702531"/>
      </dsp:txXfrm>
    </dsp:sp>
    <dsp:sp modelId="{BC799007-E0F8-4F1F-8865-F7B1643C92E1}">
      <dsp:nvSpPr>
        <dsp:cNvPr id="0" name=""/>
        <dsp:cNvSpPr/>
      </dsp:nvSpPr>
      <dsp:spPr>
        <a:xfrm>
          <a:off x="0" y="2317106"/>
          <a:ext cx="1495275" cy="10647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Program Analysis</a:t>
          </a:r>
          <a:endParaRPr lang="en-US" sz="1600" b="1" kern="1200" dirty="0"/>
        </a:p>
      </dsp:txBody>
      <dsp:txXfrm>
        <a:off x="51977" y="2369083"/>
        <a:ext cx="1391321" cy="960802"/>
      </dsp:txXfrm>
    </dsp:sp>
    <dsp:sp modelId="{09568880-140B-4AEB-B72A-5BA48799A4C2}">
      <dsp:nvSpPr>
        <dsp:cNvPr id="0" name=""/>
        <dsp:cNvSpPr/>
      </dsp:nvSpPr>
      <dsp:spPr>
        <a:xfrm>
          <a:off x="1504370" y="3539558"/>
          <a:ext cx="3113232" cy="936708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231775" lvl="1" indent="-122238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($118M) Risk reduction from buy-downs</a:t>
          </a:r>
          <a:endParaRPr lang="en-US" sz="1050" kern="1200" dirty="0"/>
        </a:p>
        <a:p>
          <a:pPr marL="231775" lvl="1" indent="-122238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50" kern="1200" dirty="0" smtClean="0"/>
            <a:t>($92M) Failure point reductions from buy-downs</a:t>
          </a:r>
          <a:endParaRPr lang="en-US" sz="1050" kern="1200" dirty="0"/>
        </a:p>
      </dsp:txBody>
      <dsp:txXfrm>
        <a:off x="1504370" y="3656647"/>
        <a:ext cx="2761967" cy="702531"/>
      </dsp:txXfrm>
    </dsp:sp>
    <dsp:sp modelId="{D2F69722-9968-4CC3-9CF9-03DFC99C6D42}">
      <dsp:nvSpPr>
        <dsp:cNvPr id="0" name=""/>
        <dsp:cNvSpPr/>
      </dsp:nvSpPr>
      <dsp:spPr>
        <a:xfrm>
          <a:off x="0" y="3475534"/>
          <a:ext cx="1495275" cy="106475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 Buy-Down</a:t>
          </a:r>
          <a:endParaRPr lang="en-US" sz="1600" b="1" kern="1200" dirty="0"/>
        </a:p>
      </dsp:txBody>
      <dsp:txXfrm>
        <a:off x="51977" y="3527511"/>
        <a:ext cx="1391321" cy="96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2" y="1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8823326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2" y="8823326"/>
            <a:ext cx="2972421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A08F208-309A-4D9A-82AF-E03D6ACF7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87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2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2" y="4416428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8831266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2" y="8831266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7" rIns="92638" bIns="4631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D00C90A-46E3-4F6E-95A0-391D41793F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0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7272-D954-4397-B612-A34B18275158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26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0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26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69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7000" y="676275"/>
            <a:ext cx="6308725" cy="354965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656907" y="4226730"/>
            <a:ext cx="5249254" cy="489966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</a:pPr>
            <a:endParaRPr lang="en-US" baseline="0" dirty="0">
              <a:cs typeface="Times New Roman" panose="02020603050405020304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23A89B1E-29E5-4E73-A740-13A04BA6B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390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1D06-EC18-4522-AE40-C45252D7DF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462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64192" y="4625115"/>
            <a:ext cx="5385168" cy="4307389"/>
          </a:xfrm>
          <a:prstGeom prst="rect">
            <a:avLst/>
          </a:prstGeom>
        </p:spPr>
        <p:txBody>
          <a:bodyPr lIns="97016" tIns="48508" rIns="97016" bIns="4850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7968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2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527A6-F13A-4C3E-AE4A-2FF58D409A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7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3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5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017" y="4380509"/>
            <a:ext cx="6503562" cy="4609685"/>
          </a:xfrm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83736-0812-434F-A643-1F966602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827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30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64192" y="4625115"/>
            <a:ext cx="5385168" cy="4307389"/>
          </a:xfrm>
          <a:prstGeom prst="rect">
            <a:avLst/>
          </a:prstGeom>
        </p:spPr>
        <p:txBody>
          <a:bodyPr lIns="97016" tIns="48508" rIns="97016" bIns="4850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07449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367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833" indent="-285705" defTabSz="925367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2820" indent="-228563" defTabSz="925367">
              <a:defRPr sz="1400">
                <a:solidFill>
                  <a:schemeClr val="tx1"/>
                </a:solidFill>
                <a:latin typeface="Arial" charset="0"/>
              </a:defRPr>
            </a:lvl3pPr>
            <a:lvl4pPr marL="1599947" indent="-228563" defTabSz="925367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076" indent="-228563" defTabSz="925367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204" indent="-228563" algn="ctr" defTabSz="9253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330" indent="-228563" algn="ctr" defTabSz="9253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8460" indent="-228563" algn="ctr" defTabSz="9253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5587" indent="-228563" algn="ctr" defTabSz="925367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3874A2-81E2-40A2-B7A8-23D476C6B1FA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57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83736-0812-434F-A643-1F966602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64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547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881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683736-0812-434F-A643-1F966602C0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149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5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683736-0812-434F-A643-1F966602C0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494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09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64192" y="4625115"/>
            <a:ext cx="5385168" cy="4307389"/>
          </a:xfrm>
          <a:prstGeom prst="rect">
            <a:avLst/>
          </a:prstGeom>
        </p:spPr>
        <p:txBody>
          <a:bodyPr lIns="97016" tIns="48508" rIns="97016" bIns="4850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279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15A6E-F7D8-4C14-9829-C5FEEDCE501C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76999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15A6E-F7D8-4C14-9829-C5FEEDCE501C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862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44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514" indent="-17851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1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64192" y="4625115"/>
            <a:ext cx="5385168" cy="4307389"/>
          </a:xfrm>
          <a:prstGeom prst="rect">
            <a:avLst/>
          </a:prstGeom>
        </p:spPr>
        <p:txBody>
          <a:bodyPr lIns="97016" tIns="48508" rIns="97016" bIns="4850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1407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64192" y="4625115"/>
            <a:ext cx="5385168" cy="4307389"/>
          </a:xfrm>
          <a:prstGeom prst="rect">
            <a:avLst/>
          </a:prstGeom>
        </p:spPr>
        <p:txBody>
          <a:bodyPr lIns="97016" tIns="48508" rIns="97016" bIns="48508"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121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57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926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7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51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31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00C90A-46E3-4F6E-95A0-391D41793F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173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82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3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167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7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43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3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7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61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C90A-46E3-4F6E-95A0-391D41793F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3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74533" y="1962150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6581001"/>
            <a:ext cx="264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28" b="98488" l="645" r="98280">
                        <a14:foregroundMark x1="38280" y1="17927" x2="38280" y2="17927"/>
                        <a14:foregroundMark x1="52903" y1="27862" x2="52903" y2="27862"/>
                        <a14:foregroundMark x1="47957" y1="14255" x2="47957" y2="14255"/>
                        <a14:foregroundMark x1="47312" y1="9935" x2="47312" y2="9935"/>
                        <a14:foregroundMark x1="44516" y1="6479" x2="44516" y2="6479"/>
                        <a14:foregroundMark x1="36129" y1="9935" x2="35484" y2="10799"/>
                        <a14:foregroundMark x1="31613" y1="12527" x2="31613" y2="12527"/>
                        <a14:foregroundMark x1="26022" y1="17711" x2="25376" y2="19006"/>
                        <a14:foregroundMark x1="25376" y1="21382" x2="25376" y2="25702"/>
                        <a14:backgroundMark x1="7312" y1="90929" x2="7312" y2="90929"/>
                        <a14:backgroundMark x1="93118" y1="90065" x2="93118" y2="90065"/>
                        <a14:backgroundMark x1="92688" y1="80778" x2="92688" y2="80778"/>
                        <a14:backgroundMark x1="86452" y1="86177" x2="86452" y2="86177"/>
                        <a14:backgroundMark x1="16344" y1="90497" x2="16344" y2="90497"/>
                        <a14:backgroundMark x1="8602" y1="80994" x2="8602" y2="80994"/>
                        <a14:backgroundMark x1="8387" y1="80778" x2="8387" y2="80778"/>
                        <a14:backgroundMark x1="7312" y1="78618" x2="7312" y2="77322"/>
                        <a14:backgroundMark x1="9247" y1="12095" x2="9247" y2="12095"/>
                        <a14:backgroundMark x1="21505" y1="5400" x2="21505" y2="5400"/>
                        <a14:backgroundMark x1="9892" y1="17711" x2="9892" y2="1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1" y="2586107"/>
            <a:ext cx="3636432" cy="3620789"/>
          </a:xfrm>
          <a:prstGeom prst="rect">
            <a:avLst/>
          </a:prstGeom>
        </p:spPr>
      </p:pic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Air Force Materiel Command</a:t>
            </a:r>
          </a:p>
        </p:txBody>
      </p:sp>
    </p:spTree>
    <p:extLst>
      <p:ext uri="{BB962C8B-B14F-4D97-AF65-F5344CB8AC3E}">
        <p14:creationId xmlns:p14="http://schemas.microsoft.com/office/powerpoint/2010/main" val="321764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0F39A-F38B-4BD2-9138-636B5AB92B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2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702646"/>
            <a:ext cx="3371791" cy="3387710"/>
          </a:xfrm>
          <a:prstGeom prst="rect">
            <a:avLst/>
          </a:prstGeom>
        </p:spPr>
      </p:pic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674533" y="1962150"/>
            <a:ext cx="8009468" cy="1600200"/>
          </a:xfrm>
        </p:spPr>
        <p:txBody>
          <a:bodyPr/>
          <a:lstStyle>
            <a:lvl1pPr>
              <a:defRPr sz="4400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3FFA-99AC-4324-BD10-92BBEB903BF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6839096" y="4489851"/>
            <a:ext cx="4844904" cy="1550601"/>
          </a:xfrm>
        </p:spPr>
        <p:txBody>
          <a:bodyPr/>
          <a:lstStyle>
            <a:lvl1pPr marL="0" indent="0" algn="r">
              <a:buNone/>
              <a:defRPr b="1"/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001" y="281928"/>
            <a:ext cx="11175999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Air Force Materiel Command</a:t>
            </a:r>
          </a:p>
        </p:txBody>
      </p:sp>
    </p:spTree>
    <p:extLst>
      <p:ext uri="{BB962C8B-B14F-4D97-AF65-F5344CB8AC3E}">
        <p14:creationId xmlns:p14="http://schemas.microsoft.com/office/powerpoint/2010/main" val="357221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2" descr="afm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1" y="96838"/>
            <a:ext cx="992205" cy="9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10118218" cy="1143000"/>
          </a:xfrm>
        </p:spPr>
        <p:txBody>
          <a:bodyPr/>
          <a:lstStyle/>
          <a:p>
            <a:r>
              <a:rPr lang="en-US"/>
              <a:t>Purpose</a:t>
            </a:r>
            <a:endParaRPr lang="en-US" sz="320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660400" y="6521450"/>
            <a:ext cx="1117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One AFMC…Powering the World’s Greatest Air Force</a:t>
            </a:r>
          </a:p>
        </p:txBody>
      </p:sp>
    </p:spTree>
    <p:extLst>
      <p:ext uri="{BB962C8B-B14F-4D97-AF65-F5344CB8AC3E}">
        <p14:creationId xmlns:p14="http://schemas.microsoft.com/office/powerpoint/2010/main" val="276955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2" descr="afm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1" y="96838"/>
            <a:ext cx="992205" cy="9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" name="Text Box 25"/>
          <p:cNvSpPr txBox="1">
            <a:spLocks noChangeArrowheads="1"/>
          </p:cNvSpPr>
          <p:nvPr userDrawn="1"/>
        </p:nvSpPr>
        <p:spPr bwMode="auto">
          <a:xfrm>
            <a:off x="508000" y="6477490"/>
            <a:ext cx="1117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One AFMC…Powering the World’s Greatest Air Force</a:t>
            </a:r>
          </a:p>
        </p:txBody>
      </p:sp>
    </p:spTree>
    <p:extLst>
      <p:ext uri="{BB962C8B-B14F-4D97-AF65-F5344CB8AC3E}">
        <p14:creationId xmlns:p14="http://schemas.microsoft.com/office/powerpoint/2010/main" val="1676736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B5E6CACA-09AB-49BC-8429-8308382B75D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2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2" descr="afm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1" y="96838"/>
            <a:ext cx="992205" cy="9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625"/>
            <a:ext cx="10118218" cy="1143000"/>
          </a:xfrm>
        </p:spPr>
        <p:txBody>
          <a:bodyPr/>
          <a:lstStyle/>
          <a:p>
            <a:r>
              <a:rPr lang="en-US"/>
              <a:t>Purpose</a:t>
            </a:r>
            <a:endParaRPr lang="en-US" sz="320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7576" y="2438400"/>
            <a:ext cx="11197167" cy="946150"/>
          </a:xfrm>
        </p:spPr>
        <p:txBody>
          <a:bodyPr anchor="ctr"/>
          <a:lstStyle>
            <a:lvl1pPr marL="0" indent="0" algn="ctr">
              <a:buNone/>
              <a:defRPr sz="2800" i="1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Box 25"/>
          <p:cNvSpPr txBox="1">
            <a:spLocks noChangeArrowheads="1"/>
          </p:cNvSpPr>
          <p:nvPr userDrawn="1"/>
        </p:nvSpPr>
        <p:spPr bwMode="auto">
          <a:xfrm>
            <a:off x="660400" y="6521450"/>
            <a:ext cx="1117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We Develop, Deliver,</a:t>
            </a:r>
            <a:r>
              <a:rPr lang="en-US" sz="1600" b="1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S</a:t>
            </a: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upport, and Sustain War-Winning Capabilities</a:t>
            </a:r>
          </a:p>
        </p:txBody>
      </p:sp>
    </p:spTree>
    <p:extLst>
      <p:ext uri="{BB962C8B-B14F-4D97-AF65-F5344CB8AC3E}">
        <p14:creationId xmlns:p14="http://schemas.microsoft.com/office/powerpoint/2010/main" val="214018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2" descr="afm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201" y="96838"/>
            <a:ext cx="992205" cy="99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5"/>
          <p:cNvSpPr txBox="1">
            <a:spLocks noChangeArrowheads="1"/>
          </p:cNvSpPr>
          <p:nvPr userDrawn="1"/>
        </p:nvSpPr>
        <p:spPr bwMode="auto">
          <a:xfrm>
            <a:off x="508000" y="6477490"/>
            <a:ext cx="1117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We Develop, Deliver,</a:t>
            </a:r>
            <a:r>
              <a:rPr lang="en-US" sz="1600" b="1" i="1" baseline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S</a:t>
            </a: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upport, and Sustain War-Winning Capabilities</a:t>
            </a:r>
          </a:p>
        </p:txBody>
      </p:sp>
      <p:sp>
        <p:nvSpPr>
          <p:cNvPr id="8" name="Line 1035"/>
          <p:cNvSpPr>
            <a:spLocks noChangeShapeType="1"/>
          </p:cNvSpPr>
          <p:nvPr userDrawn="1"/>
        </p:nvSpPr>
        <p:spPr bwMode="auto">
          <a:xfrm>
            <a:off x="508000" y="64516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Line 1036"/>
          <p:cNvSpPr>
            <a:spLocks noChangeShapeType="1"/>
          </p:cNvSpPr>
          <p:nvPr userDrawn="1"/>
        </p:nvSpPr>
        <p:spPr bwMode="auto">
          <a:xfrm>
            <a:off x="508000" y="1231900"/>
            <a:ext cx="11176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0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B5E6CACA-09AB-49BC-8429-8308382B75D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7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92" y="4031762"/>
            <a:ext cx="2926080" cy="21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608603" y="205746"/>
            <a:ext cx="11075397" cy="707886"/>
          </a:xfrm>
          <a:prstGeom prst="rect">
            <a:avLst/>
          </a:prstGeom>
          <a:effectLst>
            <a:outerShdw dist="35560" dir="2700000" algn="ctr" rotWithShape="0">
              <a:srgbClr val="C0C0C0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noProof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Centralized</a:t>
            </a:r>
            <a:r>
              <a:rPr lang="en-US" sz="4000" b="1" kern="1200" baseline="0" noProof="0">
                <a:solidFill>
                  <a:schemeClr val="tx1"/>
                </a:solidFill>
                <a:latin typeface="Tahoma" charset="0"/>
                <a:ea typeface="+mn-ea"/>
                <a:cs typeface="+mn-cs"/>
              </a:rPr>
              <a:t> Asset Management</a:t>
            </a:r>
            <a:endParaRPr lang="en-US" sz="4000" b="1" kern="1200" noProof="0">
              <a:solidFill>
                <a:schemeClr val="tx1"/>
              </a:solidFill>
              <a:latin typeface="Tahoma" charset="0"/>
              <a:ea typeface="+mn-ea"/>
              <a:cs typeface="+mn-cs"/>
            </a:endParaRPr>
          </a:p>
        </p:txBody>
      </p:sp>
      <p:sp>
        <p:nvSpPr>
          <p:cNvPr id="12" name="Line 25"/>
          <p:cNvSpPr>
            <a:spLocks noChangeShapeType="1"/>
          </p:cNvSpPr>
          <p:nvPr userDrawn="1"/>
        </p:nvSpPr>
        <p:spPr bwMode="auto">
          <a:xfrm>
            <a:off x="508000" y="6388100"/>
            <a:ext cx="11176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13" name="Text Box 25"/>
          <p:cNvSpPr txBox="1">
            <a:spLocks noChangeArrowheads="1"/>
          </p:cNvSpPr>
          <p:nvPr userDrawn="1"/>
        </p:nvSpPr>
        <p:spPr bwMode="auto">
          <a:xfrm>
            <a:off x="508000" y="6477490"/>
            <a:ext cx="111760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en-US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Enterprise Perspective… Warfighter Focus!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6839096" y="4489843"/>
            <a:ext cx="4844904" cy="1550601"/>
          </a:xfrm>
        </p:spPr>
        <p:txBody>
          <a:bodyPr/>
          <a:lstStyle>
            <a:lvl1pPr marL="0" indent="0" algn="r">
              <a:buNone/>
              <a:defRPr b="0" baseline="0"/>
            </a:lvl1pPr>
          </a:lstStyle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HQ AFMC/A4F</a:t>
            </a:r>
          </a:p>
          <a:p>
            <a:pPr lvl="0"/>
            <a:r>
              <a:rPr lang="en-US"/>
              <a:t>4-6 April 2017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852160" y="1461350"/>
            <a:ext cx="5831841" cy="706757"/>
          </a:xfr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3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CAM User Training</a:t>
            </a:r>
          </a:p>
          <a:p>
            <a:pPr lvl="0"/>
            <a:endParaRPr lang="en-US"/>
          </a:p>
        </p:txBody>
      </p:sp>
      <p:sp>
        <p:nvSpPr>
          <p:cNvPr id="14" name="Line 23"/>
          <p:cNvSpPr>
            <a:spLocks noChangeShapeType="1"/>
          </p:cNvSpPr>
          <p:nvPr userDrawn="1"/>
        </p:nvSpPr>
        <p:spPr bwMode="auto">
          <a:xfrm>
            <a:off x="508000" y="1079500"/>
            <a:ext cx="11176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8" b="98488" l="645" r="98280">
                        <a14:foregroundMark x1="38280" y1="17927" x2="38280" y2="17927"/>
                        <a14:foregroundMark x1="52903" y1="27862" x2="52903" y2="27862"/>
                        <a14:foregroundMark x1="47957" y1="14255" x2="47957" y2="14255"/>
                        <a14:foregroundMark x1="47312" y1="9935" x2="47312" y2="9935"/>
                        <a14:foregroundMark x1="44516" y1="6479" x2="44516" y2="6479"/>
                        <a14:foregroundMark x1="36129" y1="9935" x2="35484" y2="10799"/>
                        <a14:foregroundMark x1="31613" y1="12527" x2="31613" y2="12527"/>
                        <a14:foregroundMark x1="26022" y1="17711" x2="25376" y2="19006"/>
                        <a14:foregroundMark x1="25376" y1="21382" x2="25376" y2="25702"/>
                        <a14:backgroundMark x1="7312" y1="90929" x2="7312" y2="90929"/>
                        <a14:backgroundMark x1="93118" y1="90065" x2="93118" y2="90065"/>
                        <a14:backgroundMark x1="92688" y1="80778" x2="92688" y2="80778"/>
                        <a14:backgroundMark x1="86452" y1="86177" x2="86452" y2="86177"/>
                        <a14:backgroundMark x1="16344" y1="90497" x2="16344" y2="90497"/>
                        <a14:backgroundMark x1="8602" y1="80994" x2="8602" y2="80994"/>
                        <a14:backgroundMark x1="8387" y1="80778" x2="8387" y2="80778"/>
                        <a14:backgroundMark x1="7312" y1="78618" x2="7312" y2="77322"/>
                        <a14:backgroundMark x1="9247" y1="12095" x2="9247" y2="12095"/>
                        <a14:backgroundMark x1="21505" y1="5400" x2="21505" y2="5400"/>
                        <a14:backgroundMark x1="9892" y1="17711" x2="9892" y2="17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2" y="1107667"/>
            <a:ext cx="3774381" cy="2818608"/>
          </a:xfrm>
          <a:prstGeom prst="rect">
            <a:avLst/>
          </a:prstGeom>
        </p:spPr>
      </p:pic>
      <p:sp>
        <p:nvSpPr>
          <p:cNvPr id="15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0" y="2766414"/>
            <a:ext cx="5831841" cy="1327863"/>
          </a:xfrm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US" sz="36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 of Training or Briefing</a:t>
            </a:r>
          </a:p>
          <a:p>
            <a:pPr lvl="0"/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02" name="Image1" r:id="rId2" imgW="518040" imgH="320040"/>
        </mc:Choice>
        <mc:Fallback>
          <p:control name="Image1" r:id="rId2" imgW="518040" imgH="320040">
            <p:pic>
              <p:nvPicPr>
                <p:cNvPr id="2" name="Image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94" y="6477490"/>
                  <a:ext cx="520309" cy="31892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4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3306-29F1-4E6E-BA13-8ACD1C56B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6716" y="76200"/>
            <a:ext cx="97497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22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79CF8-8BB6-4C25-8C48-773039E4E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6400" y="1216025"/>
            <a:ext cx="11379200" cy="358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6716" y="76200"/>
            <a:ext cx="97497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1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9F7AD1-2C69-4FF3-9BAB-3BF950EF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5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08000" y="76201"/>
            <a:ext cx="11379200" cy="472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F70D96-10B8-4746-A709-8E3942393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3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14880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4" r:id="rId2"/>
    <p:sldLayoutId id="2147484632" r:id="rId3"/>
    <p:sldLayoutId id="2147484633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67801" y="6519864"/>
            <a:ext cx="142419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088E16BE-9852-4E3D-BD06-F160B18C3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6716" y="76200"/>
            <a:ext cx="974970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08000" y="1079500"/>
            <a:ext cx="11176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40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16025"/>
            <a:ext cx="113792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58" y="56951"/>
            <a:ext cx="1274819" cy="93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65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37" r:id="rId2"/>
    <p:sldLayoutId id="2147484638" r:id="rId3"/>
    <p:sldLayoutId id="2147484639" r:id="rId4"/>
    <p:sldLayoutId id="2147484640" r:id="rId5"/>
    <p:sldLayoutId id="2147484641" r:id="rId6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10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B5E6CACA-09AB-49BC-8429-8308382B75D4}" type="slidenum">
              <a:rPr lang="en-US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29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156682" y="69057"/>
            <a:ext cx="952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10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7576" y="1283270"/>
            <a:ext cx="1119716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2nd Bullet</a:t>
            </a:r>
          </a:p>
        </p:txBody>
      </p:sp>
    </p:spTree>
    <p:extLst>
      <p:ext uri="{BB962C8B-B14F-4D97-AF65-F5344CB8AC3E}">
        <p14:creationId xmlns:p14="http://schemas.microsoft.com/office/powerpoint/2010/main" val="232708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3" r:id="rId1"/>
    <p:sldLayoutId id="2147484644" r:id="rId2"/>
    <p:sldLayoutId id="2147484645" r:id="rId3"/>
    <p:sldLayoutId id="2147484646" r:id="rId4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rgbClr val="151C77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lr>
          <a:srgbClr val="151C77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jpeg"/><Relationship Id="rId3" Type="http://schemas.openxmlformats.org/officeDocument/2006/relationships/image" Target="../media/image7.png"/><Relationship Id="rId21" Type="http://schemas.openxmlformats.org/officeDocument/2006/relationships/image" Target="../media/image24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microsoft.com/office/2007/relationships/hdphoto" Target="../media/hdphoto2.wdp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png"/><Relationship Id="rId4" Type="http://schemas.openxmlformats.org/officeDocument/2006/relationships/image" Target="../media/image8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jpeg"/><Relationship Id="rId30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218688" y="2001522"/>
            <a:ext cx="8425919" cy="147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algn="r" eaLnBrk="0" hangingPunct="0"/>
            <a:r>
              <a:rPr lang="en-US" sz="4400" b="1">
                <a:solidFill>
                  <a:srgbClr val="151C77"/>
                </a:solidFill>
                <a:latin typeface="Arial" pitchFamily="34" charset="0"/>
                <a:cs typeface="Arial" pitchFamily="34" charset="0"/>
              </a:rPr>
              <a:t>Centralized Asset Management (CAM) 101</a:t>
            </a:r>
            <a:endParaRPr lang="en-US" sz="44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664619" y="4948239"/>
            <a:ext cx="49799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2000" b="1" dirty="0" smtClean="0"/>
              <a:t>Ms. Carrie Denny &amp; Ms. Tracy Cramp</a:t>
            </a:r>
          </a:p>
          <a:p>
            <a:pPr algn="r"/>
            <a:r>
              <a:rPr lang="en-US" altLang="en-US" sz="2000" b="1" dirty="0" smtClean="0"/>
              <a:t>AFMC/FMM</a:t>
            </a:r>
            <a:endParaRPr lang="en-US" altLang="en-US" sz="2000" b="1" dirty="0"/>
          </a:p>
          <a:p>
            <a:pPr algn="r"/>
            <a:r>
              <a:rPr lang="en-US" altLang="en-US" sz="2000" b="1" dirty="0" smtClean="0"/>
              <a:t>22 March 2022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8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847" y="47625"/>
            <a:ext cx="10370371" cy="1143000"/>
          </a:xfrm>
        </p:spPr>
        <p:txBody>
          <a:bodyPr/>
          <a:lstStyle/>
          <a:p>
            <a:r>
              <a:rPr lang="en-US"/>
              <a:t>WSS Process Overview &amp; Benefits to Air Staff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2478" y="1336516"/>
            <a:ext cx="11134218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Enterprise-wide focus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Total Force fleet-wide requirements by system 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Streamlined and simplified requirements generation </a:t>
            </a:r>
            <a:r>
              <a:rPr lang="en-US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funding allocation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Established performance based outcomes linking requirements to capability delivered</a:t>
            </a:r>
          </a:p>
          <a:p>
            <a:pPr>
              <a:lnSpc>
                <a:spcPct val="90000"/>
              </a:lnSpc>
              <a:defRPr/>
            </a:pP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Standard, repeatable, and auditable PPB&amp;E</a:t>
            </a:r>
            <a:endParaRPr lang="en-US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/>
            <a:endParaRPr lang="en-US" kern="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kern="0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955830" y="3739832"/>
            <a:ext cx="10281684" cy="2323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Tracy Cramp,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88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Governance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 bwMode="auto">
          <a:xfrm>
            <a:off x="8075850" y="6519863"/>
            <a:ext cx="1068149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H="1" flipV="1">
            <a:off x="152753" y="2148398"/>
            <a:ext cx="3530974" cy="31700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US" sz="2000" b="1"/>
              <a:t>Within each tier of the CAM Governance Structure, each MAJCOM gets a vote during the decision making process. This ensures information is distributed across the CAM WSS portfolio and supports equitable decision making among stakeholders.</a:t>
            </a:r>
            <a:endParaRPr kumimoji="0" lang="en-US" sz="2000" b="1" i="1" u="none" strike="noStrike" kern="1200" cap="none" spc="0" normalizeH="0" baseline="0" noProof="0">
              <a:ln>
                <a:noFill/>
              </a:ln>
              <a:uLnTx/>
              <a:uFillTx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876542" y="1392999"/>
            <a:ext cx="7703907" cy="1359018"/>
          </a:xfrm>
          <a:prstGeom prst="rect">
            <a:avLst/>
          </a:prstGeom>
          <a:solidFill>
            <a:srgbClr val="2D2D8A">
              <a:lumMod val="40000"/>
              <a:lumOff val="60000"/>
            </a:srgbClr>
          </a:solidFill>
          <a:ln w="38100" cmpd="thickThin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4381" tIns="47190" rIns="94381" bIns="47190" anchor="t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CAM Executive Committee (EC)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Co-Chairs: 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AFMC/CD, SAF/FMB, AF/A4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en-US" sz="6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Mbrs: AF/A2R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, A8P, A3O, A4L, A4P, A5X, REC, SAF/AQD, AQXR,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ACC/CD, AETC/CD/CV, AFGSC/CD, AFRC/CD/CV, AFSOC/CD/CV,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151C77"/>
              </a:buClr>
              <a:buSzPct val="80000"/>
              <a:defRPr/>
            </a:pPr>
            <a:r>
              <a:rPr lang="en-US" sz="1200" b="1" kern="0">
                <a:latin typeface="Arial" charset="0"/>
              </a:rPr>
              <a:t>AFSPC/CD/CV, AMC/CD/CV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, ANG/CD, </a:t>
            </a:r>
            <a:r>
              <a:rPr lang="en-US" sz="1200" b="1" kern="0">
                <a:latin typeface="Arial" charset="0"/>
              </a:rPr>
              <a:t>PACAF/CD/CV, USAFE/CD/CV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, AFMC/CA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Advisors:  AFSC/CC, AFLCMC/CC, AFNWC/CC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876542" y="2881137"/>
            <a:ext cx="7720871" cy="1704622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4381" tIns="47190" rIns="94381" bIns="47190" anchor="ctr"/>
          <a:lstStyle/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CAM Executive Steering Group (ESG)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Chair: 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AFMC/CA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Mbrs: AFMC/A1, A2, A3, A4, A/5/8/9, FM, EN, PK;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2-Ltr Equiv’s (A2, A3, A4, A6, A8, A10, FM) 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from MAJCOMs, AFRC, ANG, AFFSA;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3-Ltr Equiv’s from Air Staff;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Weapons System PEOs;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OC/OO/WR Air Logistics Complex Commanders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22448" y="4727177"/>
            <a:ext cx="7760877" cy="1538072"/>
          </a:xfrm>
          <a:prstGeom prst="rect">
            <a:avLst/>
          </a:prstGeom>
          <a:solidFill>
            <a:srgbClr val="FFFF00"/>
          </a:solidFill>
          <a:ln w="28575">
            <a:solidFill>
              <a:srgbClr val="292929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94381" tIns="47190" rIns="94381" bIns="47190" anchor="ctr"/>
          <a:lstStyle/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CAM Advisory Council (AC)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Co-Chairs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:  CAM Chiefs (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AFMC/FMM &amp; </a:t>
            </a:r>
            <a:r>
              <a:rPr lang="en-US" sz="1200" b="1" kern="0" dirty="0">
                <a:solidFill>
                  <a:srgbClr val="0000FF"/>
                </a:solidFill>
                <a:latin typeface="Arial" charset="0"/>
              </a:rPr>
              <a:t>AFMC/A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4F)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Mbrs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: 3-Ltr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Equiv’s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(A2, A3, A4, A6, A8, A10, FM) </a:t>
            </a:r>
            <a:b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from MAJCOMs, AFRC, AFMC,</a:t>
            </a:r>
            <a:r>
              <a:rPr kumimoji="0" lang="en-US" sz="12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ACC, USSF, AFSOC, AFGSC, AETC, SAF/AQD, SAF/FM,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ANG, AFFSA;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4-Ltr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Equiv’s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+mn-cs"/>
              </a:rPr>
              <a:t> from Air Staff;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Program Office PMs/PSMs; AFSC/LG; AFNWC/LG;</a:t>
            </a:r>
          </a:p>
          <a:p>
            <a:pPr marL="0" marR="0" lvl="0" indent="0" algn="ctr" defTabSz="9445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AFLCMC/LG;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Mission Panel Representative(s)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21418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WSS Portfolio Complexity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806" y="1349949"/>
            <a:ext cx="9449214" cy="50153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246988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394857" y="1395285"/>
          <a:ext cx="6932024" cy="4911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Rectangle 2"/>
          <p:cNvSpPr txBox="1">
            <a:spLocks noChangeArrowheads="1"/>
          </p:cNvSpPr>
          <p:nvPr/>
        </p:nvSpPr>
        <p:spPr bwMode="auto">
          <a:xfrm>
            <a:off x="2247021" y="76200"/>
            <a:ext cx="810692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None/>
            </a:pPr>
            <a:endParaRPr lang="en-US" sz="3600" b="1">
              <a:solidFill>
                <a:srgbClr val="000000"/>
              </a:solidFill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4366594" y="2603528"/>
          <a:ext cx="3038735" cy="2494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49943" y="1539372"/>
            <a:ext cx="3395138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>
                <a:latin typeface="+mn-lt"/>
              </a:rPr>
              <a:t>Aircraft Availability (AA)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>
                <a:latin typeface="+mn-lt"/>
              </a:rPr>
              <a:t>Operational Capability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>
                <a:latin typeface="+mn-lt"/>
              </a:rPr>
              <a:t>System Availability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9943" y="4810998"/>
            <a:ext cx="3615763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Aircraft and Missile Requirements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Logistics Requirements Determination Process (LRDP)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b="1" dirty="0">
                <a:latin typeface="+mn-lt"/>
              </a:rPr>
              <a:t>Requirements Review (R2 of R2D2)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31" y="4568604"/>
            <a:ext cx="3926075" cy="2117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Program Objective Memorandum (POM)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Execution Plan (</a:t>
            </a:r>
            <a:r>
              <a:rPr lang="en-US" b="1" dirty="0" err="1">
                <a:latin typeface="+mn-lt"/>
              </a:rPr>
              <a:t>ExPlan</a:t>
            </a:r>
            <a:r>
              <a:rPr lang="en-US" b="1" dirty="0" smtClean="0">
                <a:latin typeface="+mn-lt"/>
              </a:rPr>
              <a:t>)</a:t>
            </a:r>
            <a:endParaRPr lang="en-US" b="1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Mid-Year Review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b="1" dirty="0">
                <a:latin typeface="+mn-lt"/>
              </a:rPr>
              <a:t>Depot Determination (D2 of R2D2)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Risk Based Assessments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Fiscal Year-end Close-out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/>
              <a:t>Out Of Cycles/Unfunded Requests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endParaRPr lang="en-US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32" y="1250965"/>
            <a:ext cx="3288149" cy="228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Risk Based Assessments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latin typeface="+mn-lt"/>
              </a:rPr>
              <a:t>Execution Tracking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b="1" dirty="0">
                <a:latin typeface="+mn-lt"/>
              </a:rPr>
              <a:t>Workload D2 &amp; Updates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en-US" b="1" dirty="0">
                <a:latin typeface="+mn-lt"/>
              </a:rPr>
              <a:t>PDM/Engine Inductions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 smtClean="0"/>
              <a:t>Readiness of Combat Capabilities Review (</a:t>
            </a:r>
            <a:r>
              <a:rPr lang="en-US" b="1" dirty="0" err="1" smtClean="0"/>
              <a:t>RoCCR</a:t>
            </a:r>
            <a:r>
              <a:rPr lang="en-US" b="1" dirty="0" smtClean="0"/>
              <a:t>)</a:t>
            </a:r>
            <a:endParaRPr lang="en-US" b="1" dirty="0"/>
          </a:p>
          <a:p>
            <a:pPr marL="342900" indent="-342900" eaLnBrk="0" hangingPunct="0">
              <a:spcBef>
                <a:spcPct val="20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/>
              <a:t>Technical Acquisition and Sustainment Review (TASR</a:t>
            </a:r>
            <a:r>
              <a:rPr lang="en-US" b="1" dirty="0" smtClean="0"/>
              <a:t>)</a:t>
            </a:r>
          </a:p>
          <a:p>
            <a:pPr eaLnBrk="0" hangingPunct="0">
              <a:spcBef>
                <a:spcPct val="20000"/>
              </a:spcBef>
              <a:buClr>
                <a:srgbClr val="151C77"/>
              </a:buClr>
              <a:buSzPct val="80000"/>
            </a:pP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01741" y="900376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 b="1" i="1">
                <a:solidFill>
                  <a:srgbClr val="FF0000"/>
                </a:solidFill>
              </a:rPr>
              <a:t>* Non-CAM process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Resourcing and Forecasting WSS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6451600"/>
            <a:ext cx="32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</a:rPr>
              <a:t>Briefer</a:t>
            </a:r>
            <a:r>
              <a:rPr lang="en-US" sz="1200" dirty="0" smtClean="0">
                <a:latin typeface="Arial"/>
              </a:rPr>
              <a:t>:  Tracy </a:t>
            </a:r>
            <a:r>
              <a:rPr lang="en-US" sz="1200" dirty="0">
                <a:latin typeface="Arial"/>
              </a:rPr>
              <a:t>Cramp, AFMC/FMM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4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639" y="69057"/>
            <a:ext cx="9642043" cy="1143000"/>
          </a:xfrm>
        </p:spPr>
        <p:txBody>
          <a:bodyPr/>
          <a:lstStyle/>
          <a:p>
            <a:r>
              <a:rPr lang="en-US"/>
              <a:t>Timing of WSS Processes and Procedures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011" y="3941065"/>
            <a:ext cx="10588752" cy="13746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9063" y="1576341"/>
            <a:ext cx="10588752" cy="1802368"/>
          </a:xfrm>
          <a:prstGeom prst="rect">
            <a:avLst/>
          </a:prstGeom>
          <a:solidFill>
            <a:srgbClr val="FFF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9063" y="5577841"/>
            <a:ext cx="1058875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5095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591583" y="5404105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767" y="5852161"/>
            <a:ext cx="1078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Oct*	Nov	Dec	Jan	Feb	Mar	Apr	May	Jun	Jul**	Aug	Sep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*start of fiscal year								**80/20 rule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512079" y="5401057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99047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95159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6135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14815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65791" y="5391913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71047" y="5401057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39727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808991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741679" y="5413249"/>
            <a:ext cx="0" cy="347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511316" y="1780361"/>
            <a:ext cx="5459731" cy="28346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Aircraft and Missile Requirements (AMR)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14815" y="2200657"/>
            <a:ext cx="4626864" cy="310896"/>
          </a:xfrm>
          <a:prstGeom prst="roundRect">
            <a:avLst/>
          </a:prstGeom>
          <a:solidFill>
            <a:srgbClr val="FB8FD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Logistics Requirements Determination Process (LRDP)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41191" y="2199132"/>
            <a:ext cx="856488" cy="338197"/>
          </a:xfrm>
          <a:prstGeom prst="roundRect">
            <a:avLst/>
          </a:prstGeom>
          <a:solidFill>
            <a:srgbClr val="FB8FD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LRDP (cont.)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5095" y="4916426"/>
            <a:ext cx="10006584" cy="310896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 of Cycles and Unfunded Requirements List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35095" y="3996452"/>
            <a:ext cx="1911095" cy="321433"/>
          </a:xfrm>
          <a:prstGeom prst="roundRect">
            <a:avLst/>
          </a:prstGeom>
          <a:solidFill>
            <a:srgbClr val="FF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Continuing Resolution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11317" y="4418470"/>
            <a:ext cx="1775460" cy="301752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Initial Distribution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58633" y="4418470"/>
            <a:ext cx="1776984" cy="301752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Mid Year Review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839727" y="4415030"/>
            <a:ext cx="1901952" cy="301752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Closeout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241563" y="2983993"/>
            <a:ext cx="4567428" cy="30175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Execution Plan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91583" y="2596897"/>
            <a:ext cx="4523232" cy="30175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Objective Memorandum (POM)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9063" y="1212057"/>
            <a:ext cx="1058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Future Fiscal Year Planning Activities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02863" y="3554838"/>
            <a:ext cx="3892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Current Fiscal Year of Execution Activities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918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 Level POM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The starting point for POM activities begin with program group’s published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AF/A4P, SAF/FMB, and SAF/AQ provides strategic and technical POM guidance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Funds holder utilizes the current </a:t>
            </a:r>
            <a:r>
              <a:rPr lang="en-US" sz="1600" dirty="0" smtClean="0"/>
              <a:t>PBES </a:t>
            </a:r>
            <a:r>
              <a:rPr lang="en-US" sz="1600" dirty="0"/>
              <a:t>file to establish initial program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Lead command prioritizes and weighs each program within their </a:t>
            </a:r>
            <a:r>
              <a:rPr lang="en-US" sz="1600" dirty="0" smtClean="0"/>
              <a:t>Mission Panel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Programs weigh risk categories and collaborate with lead command and funds holders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Program group respreads funds as they would execute and develop programmatic risk impacts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Lead command provides operational risk impacts to program group(s</a:t>
            </a:r>
            <a:r>
              <a:rPr lang="en-US" sz="1600" dirty="0" smtClean="0"/>
              <a:t>)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Program groups develops and briefs </a:t>
            </a:r>
            <a:r>
              <a:rPr lang="en-US" sz="1600" dirty="0" smtClean="0"/>
              <a:t>Senior Leader Program Review slides </a:t>
            </a:r>
            <a:r>
              <a:rPr lang="en-US" sz="1600" dirty="0"/>
              <a:t>to include </a:t>
            </a:r>
            <a:r>
              <a:rPr lang="en-US" sz="1600" dirty="0" smtClean="0"/>
              <a:t>programmatic, operational and affordability impacts to </a:t>
            </a:r>
            <a:r>
              <a:rPr lang="en-US" sz="1600" dirty="0"/>
              <a:t>WSS </a:t>
            </a:r>
            <a:r>
              <a:rPr lang="en-US" sz="1600" dirty="0" smtClean="0"/>
              <a:t>Senior Leadership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Lead command assesses operational risk across portfolio to optimize funding across </a:t>
            </a:r>
            <a:r>
              <a:rPr lang="en-US" sz="1600" dirty="0" smtClean="0"/>
              <a:t>Mission Panel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Lead command develops and briefs </a:t>
            </a:r>
            <a:r>
              <a:rPr lang="en-US" sz="1600" dirty="0" smtClean="0"/>
              <a:t>Lead Command Operational Review charts detailing Mission Panel program group ranking/weighting and operational impacts towards the Senior Leader Program Review funding position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CAM schedules Governance meetings to gain approval of the total force WSS POM submission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20348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45387" y="2653521"/>
            <a:ext cx="841764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ct val="20000"/>
              </a:spcBef>
              <a:tabLst>
                <a:tab pos="1104900" algn="l"/>
              </a:tabLst>
            </a:pPr>
            <a:r>
              <a:rPr lang="en-US" sz="3600" b="1" dirty="0" smtClean="0">
                <a:solidFill>
                  <a:srgbClr val="000000"/>
                </a:solidFill>
                <a:cs typeface="Arial"/>
              </a:rPr>
              <a:t>POM Process</a:t>
            </a:r>
            <a:endParaRPr sz="3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WSS POM Process Approach</a:t>
            </a:r>
          </a:p>
        </p:txBody>
      </p:sp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619" y="1291473"/>
            <a:ext cx="10840825" cy="480329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17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Arial"/>
              </a:rPr>
              <a:t>Briefer</a:t>
            </a:r>
            <a:r>
              <a:rPr lang="en-US" sz="1200" dirty="0" smtClean="0">
                <a:latin typeface="Arial"/>
              </a:rPr>
              <a:t>: Tracy </a:t>
            </a:r>
            <a:r>
              <a:rPr lang="en-US" sz="1200" dirty="0">
                <a:latin typeface="Arial"/>
              </a:rPr>
              <a:t>Cramp, AFMC/FMM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206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Aircraft and Missile Requirements (AMR) Process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18</a:t>
            </a:fld>
            <a:endParaRPr lang="en-US">
              <a:solidFill>
                <a:srgbClr val="808080"/>
              </a:solidFill>
            </a:endParaRPr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557648015"/>
              </p:ext>
            </p:extLst>
          </p:nvPr>
        </p:nvGraphicFramePr>
        <p:xfrm>
          <a:off x="296214" y="1463040"/>
          <a:ext cx="11384923" cy="4783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153" y="1463040"/>
            <a:ext cx="263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245762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 Requirements Determination Process (LRDP)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Wingdings" pitchFamily="2" charset="2"/>
              <a:buChar char="n"/>
            </a:pPr>
            <a:r>
              <a:rPr lang="en-US" sz="2000" i="0"/>
              <a:t>LRDP is an annual process used to develop, set risk, collaborate, validate, prioritize and publish CAM WSS logistics requirements per AFMAN 63-143</a:t>
            </a:r>
          </a:p>
          <a:p>
            <a:pPr marL="457200" indent="-457200" algn="l">
              <a:buFont typeface="Wingdings" pitchFamily="2" charset="2"/>
              <a:buChar char="n"/>
            </a:pPr>
            <a:r>
              <a:rPr lang="en-US" sz="2000" i="0"/>
              <a:t>Program offices use standard engineering and forecasting practices to build a set of requirements within in each of the four business process areas (DPEM, CLS, TO, and SE) </a:t>
            </a:r>
          </a:p>
          <a:p>
            <a:pPr marL="457200" indent="-457200" algn="l">
              <a:buFont typeface="Wingdings" pitchFamily="2" charset="2"/>
              <a:buChar char="n"/>
            </a:pPr>
            <a:r>
              <a:rPr lang="en-US" sz="2000" i="0"/>
              <a:t>Each of the phases listed below allows program group stakeholders the insight into the programs requirements throughout the FYDP </a:t>
            </a:r>
          </a:p>
          <a:p>
            <a:pPr marL="457200" indent="-457200" algn="l">
              <a:buFont typeface="Wingdings" pitchFamily="2" charset="2"/>
              <a:buChar char="n"/>
            </a:pPr>
            <a:r>
              <a:rPr lang="en-US" sz="2000" i="0"/>
              <a:t>This process is a collaborative effort between the program office, funds holder, as well as the lead and supported command</a:t>
            </a:r>
          </a:p>
          <a:p>
            <a:pPr algn="l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19</a:t>
            </a:fld>
            <a:endParaRPr lang="en-US">
              <a:solidFill>
                <a:srgbClr val="80808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37576" y="4886833"/>
            <a:ext cx="11456771" cy="1211100"/>
            <a:chOff x="662634" y="1983876"/>
            <a:chExt cx="10878923" cy="914400"/>
          </a:xfrm>
        </p:grpSpPr>
        <p:sp>
          <p:nvSpPr>
            <p:cNvPr id="8" name="Oval 7"/>
            <p:cNvSpPr/>
            <p:nvPr/>
          </p:nvSpPr>
          <p:spPr>
            <a:xfrm>
              <a:off x="662634" y="2136276"/>
              <a:ext cx="1005840" cy="609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9822" y="1983876"/>
              <a:ext cx="1371600" cy="9144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Define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Requirements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16354" y="1983876"/>
              <a:ext cx="1371600" cy="914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Requirements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Validate and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Prioritize Phase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829245" y="1983876"/>
              <a:ext cx="1371600" cy="914400"/>
            </a:xfrm>
            <a:prstGeom prst="rect">
              <a:avLst/>
            </a:prstGeom>
            <a:solidFill>
              <a:srgbClr val="00009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Publish Requirements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10535717" y="2136276"/>
              <a:ext cx="1005840" cy="609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End</a:t>
              </a:r>
            </a:p>
          </p:txBody>
        </p:sp>
        <p:cxnSp>
          <p:nvCxnSpPr>
            <p:cNvPr id="14" name="Straight Arrow Connector 13"/>
            <p:cNvCxnSpPr>
              <a:stCxn id="8" idx="6"/>
              <a:endCxn id="21" idx="1"/>
            </p:cNvCxnSpPr>
            <p:nvPr/>
          </p:nvCxnSpPr>
          <p:spPr>
            <a:xfrm>
              <a:off x="1668474" y="2441076"/>
              <a:ext cx="3091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0" idx="3"/>
            </p:cNvCxnSpPr>
            <p:nvPr/>
          </p:nvCxnSpPr>
          <p:spPr>
            <a:xfrm>
              <a:off x="5081422" y="2441076"/>
              <a:ext cx="34329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1" idx="3"/>
              <a:endCxn id="12" idx="1"/>
            </p:cNvCxnSpPr>
            <p:nvPr/>
          </p:nvCxnSpPr>
          <p:spPr>
            <a:xfrm>
              <a:off x="8487954" y="2441076"/>
              <a:ext cx="34129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2" idx="3"/>
              <a:endCxn id="13" idx="2"/>
            </p:cNvCxnSpPr>
            <p:nvPr/>
          </p:nvCxnSpPr>
          <p:spPr>
            <a:xfrm>
              <a:off x="10200845" y="2441076"/>
              <a:ext cx="33487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21" idx="3"/>
              <a:endCxn id="10" idx="1"/>
            </p:cNvCxnSpPr>
            <p:nvPr/>
          </p:nvCxnSpPr>
          <p:spPr>
            <a:xfrm>
              <a:off x="3349220" y="2441076"/>
              <a:ext cx="36060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9" name="Content Placeholder 15"/>
            <p:cNvSpPr txBox="1">
              <a:spLocks/>
            </p:cNvSpPr>
            <p:nvPr/>
          </p:nvSpPr>
          <p:spPr>
            <a:xfrm>
              <a:off x="5424714" y="1983876"/>
              <a:ext cx="1371600" cy="914400"/>
            </a:xfrm>
            <a:prstGeom prst="rect">
              <a:avLst/>
            </a:prstGeom>
            <a:solidFill>
              <a:srgbClr val="9999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Requirements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Collaboration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</a:t>
              </a:r>
            </a:p>
          </p:txBody>
        </p:sp>
        <p:cxnSp>
          <p:nvCxnSpPr>
            <p:cNvPr id="20" name="Straight Arrow Connector 19"/>
            <p:cNvCxnSpPr>
              <a:stCxn id="19" idx="3"/>
              <a:endCxn id="11" idx="1"/>
            </p:cNvCxnSpPr>
            <p:nvPr/>
          </p:nvCxnSpPr>
          <p:spPr>
            <a:xfrm>
              <a:off x="6796314" y="2441076"/>
              <a:ext cx="32004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1977620" y="1983876"/>
              <a:ext cx="1371600" cy="914400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Prepare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Requirements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Phase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-1" y="6451600"/>
            <a:ext cx="32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1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09600" y="2470424"/>
            <a:ext cx="10972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/>
              <a:t>“The classification of this brief is Unclassified (U) and the discussion can go up to For Official Use Only (FOUO)</a:t>
            </a:r>
            <a:r>
              <a:rPr lang="en-US" sz="2800" b="1" i="1"/>
              <a:t>.</a:t>
            </a:r>
            <a:r>
              <a:rPr lang="en-US" sz="2800" b="1"/>
              <a:t>”</a:t>
            </a:r>
            <a:endParaRPr lang="en-US" sz="2800" b="1" i="1"/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Carrie </a:t>
            </a:r>
            <a:r>
              <a:rPr lang="en-US" sz="1200" b="0" dirty="0" err="1" smtClean="0">
                <a:solidFill>
                  <a:schemeClr val="tx1"/>
                </a:solidFill>
                <a:latin typeface="Arial"/>
              </a:rPr>
              <a:t>Denny,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8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Risk Based Assessment Model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569913" indent="-344488"/>
            <a:r>
              <a:rPr lang="en-US" dirty="0"/>
              <a:t>Risk thresholds defined by requirement during LRDP </a:t>
            </a:r>
          </a:p>
          <a:p>
            <a:pPr marL="569913" indent="-344488"/>
            <a:r>
              <a:rPr lang="en-US" dirty="0" smtClean="0"/>
              <a:t>Model </a:t>
            </a:r>
            <a:r>
              <a:rPr lang="en-US" dirty="0"/>
              <a:t>provides the trade space by risk category for WSS resource allocation decisions, which minimize calculated risk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A7957B-B5B9-4EEF-8BCE-61322932C99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savoykl\Pictures\Risk Framewor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90" y="2926007"/>
            <a:ext cx="9270969" cy="359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7"/>
          <p:cNvSpPr txBox="1"/>
          <p:nvPr/>
        </p:nvSpPr>
        <p:spPr>
          <a:xfrm>
            <a:off x="72704" y="4131702"/>
            <a:ext cx="1327339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SUCCESS</a:t>
            </a:r>
          </a:p>
        </p:txBody>
      </p:sp>
      <p:sp>
        <p:nvSpPr>
          <p:cNvPr id="11" name="TextBox 58"/>
          <p:cNvSpPr txBox="1"/>
          <p:nvPr/>
        </p:nvSpPr>
        <p:spPr>
          <a:xfrm>
            <a:off x="10417242" y="4046641"/>
            <a:ext cx="1059777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FAILURE</a:t>
            </a:r>
          </a:p>
        </p:txBody>
      </p:sp>
      <p:sp>
        <p:nvSpPr>
          <p:cNvPr id="13" name="Slide Number Placeholder 1"/>
          <p:cNvSpPr txBox="1">
            <a:spLocks/>
          </p:cNvSpPr>
          <p:nvPr/>
        </p:nvSpPr>
        <p:spPr bwMode="auto">
          <a:xfrm>
            <a:off x="8534400" y="6519864"/>
            <a:ext cx="2133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2734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Risk Assessment Model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/>
              <a:t>Risk based approach facilitates quick reaction to last minute changes 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Weapon System risk buy backs allows quick turn planning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Bottom-up build provides focused analysis </a:t>
            </a:r>
          </a:p>
          <a:p>
            <a:pPr lvl="2">
              <a:buClr>
                <a:srgbClr val="002060"/>
              </a:buClr>
            </a:pPr>
            <a:r>
              <a:rPr lang="en-US" dirty="0"/>
              <a:t>Vertical weapon </a:t>
            </a:r>
            <a:r>
              <a:rPr lang="en-US" dirty="0" smtClean="0"/>
              <a:t>system, lead command, and mission panel </a:t>
            </a:r>
            <a:r>
              <a:rPr lang="en-US" dirty="0"/>
              <a:t>looks</a:t>
            </a:r>
          </a:p>
          <a:p>
            <a:pPr lvl="2">
              <a:buClr>
                <a:srgbClr val="002060"/>
              </a:buClr>
            </a:pPr>
            <a:r>
              <a:rPr lang="en-US" dirty="0"/>
              <a:t>Horizontal commodity look</a:t>
            </a:r>
          </a:p>
          <a:p>
            <a:pPr>
              <a:buClr>
                <a:srgbClr val="002060"/>
              </a:buClr>
            </a:pPr>
            <a:r>
              <a:rPr lang="en-US" dirty="0"/>
              <a:t>Facilitates discussion and debate on requirements</a:t>
            </a:r>
          </a:p>
          <a:p>
            <a:pPr>
              <a:buClr>
                <a:srgbClr val="002060"/>
              </a:buClr>
            </a:pPr>
            <a:r>
              <a:rPr lang="en-US" dirty="0" smtClean="0"/>
              <a:t>Highlights </a:t>
            </a:r>
            <a:r>
              <a:rPr lang="en-US" dirty="0"/>
              <a:t>lack of flexibility and flying hour program in CLS programs</a:t>
            </a:r>
          </a:p>
          <a:p>
            <a:pPr>
              <a:buClr>
                <a:srgbClr val="002060"/>
              </a:buClr>
            </a:pPr>
            <a:r>
              <a:rPr lang="en-US" dirty="0"/>
              <a:t>Provides senior leaders with informed cost-effective options (moved away from percent funded) – target where additional funds needed and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685800">
              <a:defRPr/>
            </a:pPr>
            <a:fld id="{E8C4CF4F-2ECB-4C54-9552-FB58A436033C}" type="slidenum">
              <a:rPr lang="en-US">
                <a:solidFill>
                  <a:srgbClr val="FFFFFF">
                    <a:lumMod val="50000"/>
                  </a:srgbClr>
                </a:solidFill>
              </a:rPr>
              <a:pPr defTabSz="685800">
                <a:defRPr/>
              </a:pPr>
              <a:t>21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Tracy Cramp, AFMC/FMM</a:t>
            </a:r>
          </a:p>
        </p:txBody>
      </p:sp>
    </p:spTree>
    <p:extLst>
      <p:ext uri="{BB962C8B-B14F-4D97-AF65-F5344CB8AC3E}">
        <p14:creationId xmlns:p14="http://schemas.microsoft.com/office/powerpoint/2010/main" val="8148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45387" y="2653521"/>
            <a:ext cx="841764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ct val="20000"/>
              </a:spcBef>
              <a:tabLst>
                <a:tab pos="1104900" algn="l"/>
              </a:tabLst>
            </a:pPr>
            <a:r>
              <a:rPr lang="en-US" sz="3600" b="1" dirty="0" smtClean="0">
                <a:solidFill>
                  <a:srgbClr val="000000"/>
                </a:solidFill>
                <a:cs typeface="Arial"/>
              </a:rPr>
              <a:t>Financial Management Overview</a:t>
            </a:r>
            <a:endParaRPr sz="3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1283270"/>
            <a:ext cx="11954107" cy="50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65760" lvl="1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dirty="0"/>
              <a:t>Active engagement with MAJCOMs and program offices—optimize Total Force resource allocation maximizing warfighter readiness and sustainment</a:t>
            </a:r>
          </a:p>
          <a:p>
            <a:pPr marL="365760" lvl="1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dirty="0"/>
              <a:t>Solid partnership with other key stakeholders to protect warfighter readiness: MAJCOMs; HAF/SAF: A4PY, A2/5, A3, FM; ANG; AFRC; AFLCMC; and, AFSC</a:t>
            </a:r>
          </a:p>
          <a:p>
            <a:pPr marL="365760" lvl="1" indent="-282575" eaLnBrk="0" hangingPunct="0"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</a:pPr>
            <a:r>
              <a:rPr lang="en-US" sz="2000" dirty="0"/>
              <a:t>Data Analysis for senior leadership: Sustainment Review Team (SRT),  Technical Acquisition Sustainment Reviews (TASRs), and </a:t>
            </a:r>
            <a:r>
              <a:rPr lang="en-US" sz="2000" dirty="0" smtClean="0"/>
              <a:t>Readiness of Combat Capability Review (ROCCR</a:t>
            </a:r>
            <a:r>
              <a:rPr lang="en-US" sz="2000" dirty="0"/>
              <a:t>)</a:t>
            </a:r>
          </a:p>
          <a:p>
            <a:pPr marL="365760" marR="0" lvl="1" indent="-282575" defTabSz="914400" eaLnBrk="0" latinLnBrk="0" hangingPunct="0">
              <a:lnSpc>
                <a:spcPct val="100000"/>
              </a:lnSpc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dirty="0"/>
              <a:t>Maximum adherence to imposed legal limitations (ex: CLS/DPEM/Flying Hour SAG floors, OCO, and other readiness SAG limitations)—monthly balancing, etc.</a:t>
            </a:r>
          </a:p>
          <a:p>
            <a:pPr marL="365760" marR="0" lvl="1" indent="-282575" defTabSz="914400" eaLnBrk="0" latinLnBrk="0" hangingPunct="0">
              <a:lnSpc>
                <a:spcPct val="100000"/>
              </a:lnSpc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dirty="0"/>
              <a:t>Flying Hour Program – Pay the Active Duty WCF bill for organic supply as a Cost per flying Hour (CPFH) covering cost of </a:t>
            </a:r>
            <a:r>
              <a:rPr lang="en-US" sz="2000" dirty="0" err="1"/>
              <a:t>AvPOL</a:t>
            </a:r>
            <a:r>
              <a:rPr lang="en-US" sz="2000" dirty="0"/>
              <a:t>, Consumables and Depot Level </a:t>
            </a:r>
            <a:r>
              <a:rPr lang="en-US" sz="2000" dirty="0" err="1"/>
              <a:t>Reparables</a:t>
            </a:r>
            <a:r>
              <a:rPr lang="en-US" sz="2000" dirty="0"/>
              <a:t>, Advisors in AF SRRB and CRB processes; linked w/ AF/A3 Community and AFPET/DLA</a:t>
            </a:r>
          </a:p>
          <a:p>
            <a:pPr marL="365760" marR="0" lvl="1" indent="-282575" defTabSz="914400" eaLnBrk="0" latinLnBrk="0" hangingPunct="0">
              <a:lnSpc>
                <a:spcPct val="100000"/>
              </a:lnSpc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dirty="0"/>
              <a:t>Accounting, Policy and FIAR POC; solid relationship w/ stakeholders, ensure prior year &amp; reimbursement properly managed and balanced</a:t>
            </a:r>
          </a:p>
          <a:p>
            <a:pPr marL="365760" marR="0" lvl="1" indent="-282575" defTabSz="914400" eaLnBrk="0" latinLnBrk="0" hangingPunct="0">
              <a:lnSpc>
                <a:spcPct val="100000"/>
              </a:lnSpc>
              <a:spcBef>
                <a:spcPct val="25000"/>
              </a:spcBef>
              <a:buClr>
                <a:srgbClr val="151C77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dirty="0"/>
              <a:t>Execute &amp; balance ~$600M reimbursements/disbursements with readiness partners (ANG, AFRC, MILAUG, AFSAT, ENJJPT, FMS, F-35 </a:t>
            </a:r>
            <a:r>
              <a:rPr lang="en-US" sz="2000" dirty="0" err="1"/>
              <a:t>Trng</a:t>
            </a:r>
            <a:r>
              <a:rPr lang="en-US" sz="2000" dirty="0"/>
              <a:t>, Launch Ranges, Airshows, NASA, etc.) </a:t>
            </a:r>
          </a:p>
          <a:p>
            <a:pPr marL="36576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Financial Management Overview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/>
              <a:pPr>
                <a:defRPr/>
              </a:pPr>
              <a:t>23</a:t>
            </a:fld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Ms. Carrie </a:t>
            </a:r>
            <a:r>
              <a:rPr lang="en-US" sz="1200" b="0" dirty="0" err="1" smtClean="0">
                <a:solidFill>
                  <a:schemeClr val="tx1"/>
                </a:solidFill>
                <a:latin typeface="Arial"/>
              </a:rPr>
              <a:t>Denny,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5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1399" y="3685583"/>
            <a:ext cx="5090601" cy="2786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7914" y="1078538"/>
            <a:ext cx="4810161" cy="2780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863" y="2254455"/>
            <a:ext cx="4096867" cy="27861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15450" y="1394845"/>
            <a:ext cx="9187468" cy="363962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755682" y="3452266"/>
            <a:ext cx="9513708" cy="2963821"/>
            <a:chOff x="1695325" y="3200019"/>
            <a:chExt cx="9513708" cy="3120268"/>
          </a:xfrm>
        </p:grpSpPr>
        <p:grpSp>
          <p:nvGrpSpPr>
            <p:cNvPr id="48" name="Group 47"/>
            <p:cNvGrpSpPr/>
            <p:nvPr/>
          </p:nvGrpSpPr>
          <p:grpSpPr>
            <a:xfrm>
              <a:off x="1695325" y="3200019"/>
              <a:ext cx="9321021" cy="2175863"/>
              <a:chOff x="2354617" y="3094512"/>
              <a:chExt cx="8217411" cy="2175863"/>
            </a:xfrm>
          </p:grpSpPr>
          <p:sp>
            <p:nvSpPr>
              <p:cNvPr id="56" name="TextBox 7"/>
              <p:cNvSpPr txBox="1">
                <a:spLocks noChangeArrowheads="1"/>
              </p:cNvSpPr>
              <p:nvPr/>
            </p:nvSpPr>
            <p:spPr bwMode="auto">
              <a:xfrm>
                <a:off x="5148383" y="4751938"/>
                <a:ext cx="1666408" cy="51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$</a:t>
                </a: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19.2B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200" i="1" dirty="0" smtClean="0">
                    <a:solidFill>
                      <a:srgbClr val="000000"/>
                    </a:solidFill>
                  </a:rPr>
                  <a:t>113 Program Groups</a:t>
                </a:r>
                <a:endPara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TextBox 1"/>
              <p:cNvSpPr txBox="1">
                <a:spLocks noChangeArrowheads="1"/>
              </p:cNvSpPr>
              <p:nvPr/>
            </p:nvSpPr>
            <p:spPr bwMode="auto">
              <a:xfrm>
                <a:off x="2354617" y="4066033"/>
                <a:ext cx="1609974" cy="518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$</a:t>
                </a: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23.8B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1200" i="1" dirty="0" smtClean="0">
                    <a:solidFill>
                      <a:srgbClr val="000000"/>
                    </a:solidFill>
                  </a:rPr>
                  <a:t>118 Program Groups</a:t>
                </a:r>
                <a:endParaRPr kumimoji="0" lang="en-US" alt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TextBox 12"/>
              <p:cNvSpPr txBox="1">
                <a:spLocks noChangeArrowheads="1"/>
              </p:cNvSpPr>
              <p:nvPr/>
            </p:nvSpPr>
            <p:spPr bwMode="auto">
              <a:xfrm>
                <a:off x="9654216" y="3262315"/>
                <a:ext cx="917812" cy="324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$</a:t>
                </a:r>
                <a:r>
                  <a:rPr kumimoji="0" lang="en-US" altLang="en-US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13.6B</a:t>
                </a:r>
                <a:endParaRPr kumimoji="0" lang="en-US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 flipV="1">
                <a:off x="6775326" y="3094512"/>
                <a:ext cx="947358" cy="514383"/>
              </a:xfrm>
              <a:prstGeom prst="straightConnector1">
                <a:avLst/>
              </a:prstGeom>
              <a:ln w="38100"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 bwMode="auto">
              <a:xfrm>
                <a:off x="6775326" y="3601398"/>
                <a:ext cx="895380" cy="626172"/>
              </a:xfrm>
              <a:prstGeom prst="straightConnector1">
                <a:avLst/>
              </a:prstGeom>
              <a:ln w="38100"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9783458" y="5996264"/>
              <a:ext cx="1425575" cy="324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$5.2B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47" name="Oval 46"/>
          <p:cNvSpPr/>
          <p:nvPr/>
        </p:nvSpPr>
        <p:spPr bwMode="auto">
          <a:xfrm>
            <a:off x="4924655" y="3060718"/>
            <a:ext cx="932100" cy="834720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8990462" y="1838069"/>
            <a:ext cx="793019" cy="79404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9746589" y="2093687"/>
            <a:ext cx="944847" cy="905287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058" y="5994628"/>
            <a:ext cx="8316684" cy="338554"/>
          </a:xfrm>
          <a:prstGeom prst="rect">
            <a:avLst/>
          </a:prstGeom>
          <a:solidFill>
            <a:srgbClr val="00009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0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  <a:defRPr kumimoji="0" sz="1800" b="1" i="1" u="none" strike="noStrike" cap="none" spc="0" normalizeH="0" baseline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600" dirty="0"/>
              <a:t>CAM Portfolio </a:t>
            </a:r>
            <a:r>
              <a:rPr lang="en-US" sz="1600" dirty="0" smtClean="0"/>
              <a:t>Represented </a:t>
            </a:r>
            <a:r>
              <a:rPr lang="en-US" sz="1600" dirty="0"/>
              <a:t>~34% of </a:t>
            </a:r>
            <a:r>
              <a:rPr lang="en-US" sz="1600" dirty="0" smtClean="0"/>
              <a:t>AF &amp; ~54% of USSF FY21 O&amp;M Budgets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943839" y="1861124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" name="Title 3"/>
          <p:cNvSpPr txBox="1">
            <a:spLocks/>
          </p:cNvSpPr>
          <p:nvPr/>
        </p:nvSpPr>
        <p:spPr bwMode="auto">
          <a:xfrm>
            <a:off x="4529380" y="76200"/>
            <a:ext cx="721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151C77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151C7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Managing CAM OAC 87 Funding &amp; Limitations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151C7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8283472" y="1433570"/>
            <a:ext cx="1019618" cy="101990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4395" y="5069479"/>
            <a:ext cx="5008252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FY22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Total Force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$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 a/o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FY22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ExPlan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FY22 Appropriation Enactment likely to see changes to AF/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USSF WSS &amp; FHP</a:t>
            </a: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Anticipated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MILAUG reimbursements not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included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4016068" y="1221194"/>
            <a:ext cx="3085331" cy="461665"/>
            <a:chOff x="4002055" y="1205135"/>
            <a:chExt cx="3085331" cy="461665"/>
          </a:xfrm>
        </p:grpSpPr>
        <p:sp>
          <p:nvSpPr>
            <p:cNvPr id="66" name="Oval 65"/>
            <p:cNvSpPr/>
            <p:nvPr/>
          </p:nvSpPr>
          <p:spPr bwMode="auto">
            <a:xfrm>
              <a:off x="4002055" y="1296639"/>
              <a:ext cx="246211" cy="261408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05479" y="1205135"/>
              <a:ext cx="29819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= Fiscal Limitations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78" name="Slide Number Placeholder 1"/>
          <p:cNvSpPr txBox="1">
            <a:spLocks/>
          </p:cNvSpPr>
          <p:nvPr/>
        </p:nvSpPr>
        <p:spPr bwMode="auto">
          <a:xfrm>
            <a:off x="10686504" y="657069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baseline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1893" y="3113951"/>
            <a:ext cx="6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9402037" y="2930094"/>
            <a:ext cx="748475" cy="72416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529092" y="3065525"/>
            <a:ext cx="621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MIP Funds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8282853" y="3124662"/>
            <a:ext cx="748475" cy="72416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62061" y="1907092"/>
            <a:ext cx="6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964880" y="2179473"/>
            <a:ext cx="6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45255" y="1628044"/>
            <a:ext cx="270532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Other Limits not Shown Include: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-50/50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-MILAUG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-ESP Code FA (DWEC) (TF $1.6B)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69042" y="3139804"/>
            <a:ext cx="621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SAG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7364742" y="1873027"/>
            <a:ext cx="1127978" cy="1633918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6719" y="2048932"/>
            <a:ext cx="962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3410 APPN </a:t>
            </a:r>
            <a:endParaRPr lang="en-US" sz="105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Ms. Carrie </a:t>
            </a:r>
            <a:r>
              <a:rPr lang="en-US" sz="1200" b="0" dirty="0" err="1" smtClean="0">
                <a:solidFill>
                  <a:schemeClr val="tx1"/>
                </a:solidFill>
                <a:latin typeface="Arial"/>
              </a:rPr>
              <a:t>Denny,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2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7438" y="69057"/>
            <a:ext cx="7584245" cy="1143000"/>
          </a:xfrm>
        </p:spPr>
        <p:txBody>
          <a:bodyPr/>
          <a:lstStyle/>
          <a:p>
            <a:r>
              <a:rPr lang="en-US"/>
              <a:t>TF WSS ExPlan Kickoff, Ground Rules, and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576" y="1283270"/>
            <a:ext cx="11244107" cy="47434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Targets represent next FY’s PB ABIDES position &amp; POM Rules of Engagement</a:t>
            </a:r>
          </a:p>
          <a:p>
            <a:pPr>
              <a:lnSpc>
                <a:spcPct val="150000"/>
              </a:lnSpc>
            </a:pPr>
            <a:r>
              <a:rPr lang="en-US"/>
              <a:t>Utilize risk model and the program office assessment to allocate funds</a:t>
            </a:r>
          </a:p>
          <a:p>
            <a:pPr>
              <a:lnSpc>
                <a:spcPct val="150000"/>
              </a:lnSpc>
            </a:pPr>
            <a:r>
              <a:rPr lang="en-US"/>
              <a:t>Execution planning is at a TF perspective</a:t>
            </a:r>
          </a:p>
          <a:p>
            <a:r>
              <a:rPr lang="en-US"/>
              <a:t>Adjustments to next FY’s requirements are made on a case-by-case basis</a:t>
            </a:r>
          </a:p>
          <a:p>
            <a:r>
              <a:rPr lang="en-US"/>
              <a:t>MAJCOMs will mitigate risk to programs during Strategic Review</a:t>
            </a:r>
          </a:p>
          <a:p>
            <a:r>
              <a:rPr lang="en-US"/>
              <a:t>All funding will be consolidated in Budget Activity (BA) 01 within Sub Activity Groups (SAG) 11M (DPEM) , 11W (CLS/SE/TO), 11V (Cyber), 13M (USSF DPEM) and 13W (USSF CLS/TO/SE)</a:t>
            </a:r>
          </a:p>
          <a:p>
            <a:r>
              <a:rPr lang="en-US"/>
              <a:t>Other Contingency Operations (OCO) amounts &amp; other initiatives will be provided by HAF/SAF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Ms. 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</a:p>
        </p:txBody>
      </p:sp>
    </p:spTree>
    <p:extLst>
      <p:ext uri="{BB962C8B-B14F-4D97-AF65-F5344CB8AC3E}">
        <p14:creationId xmlns:p14="http://schemas.microsoft.com/office/powerpoint/2010/main" val="42912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TF WSS Risk-Based Decision Process</a:t>
            </a:r>
            <a:br>
              <a:rPr lang="en-US"/>
            </a:br>
            <a:r>
              <a:rPr lang="en-US"/>
              <a:t>Approach for Execution Plan</a:t>
            </a:r>
          </a:p>
        </p:txBody>
      </p:sp>
      <p:sp>
        <p:nvSpPr>
          <p:cNvPr id="5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26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5395" y="5138347"/>
            <a:ext cx="171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</a:rPr>
              <a:t>Adjustments Applied: </a:t>
            </a:r>
            <a:endParaRPr lang="en-US" sz="1100" b="1" i="1">
              <a:solidFill>
                <a:srgbClr val="3333CC"/>
              </a:solidFill>
            </a:endParaRP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POM/PB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i="1">
                <a:solidFill>
                  <a:srgbClr val="3333CC"/>
                </a:solidFill>
              </a:rPr>
              <a:t>Fact of Life</a:t>
            </a:r>
          </a:p>
          <a:p>
            <a:pPr marL="171450" marR="0" lvl="0" indent="-1714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Marks by SAG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-16933" y="6443404"/>
            <a:ext cx="12192000" cy="369332"/>
          </a:xfrm>
          <a:prstGeom prst="rect">
            <a:avLst/>
          </a:prstGeom>
          <a:solidFill>
            <a:srgbClr val="000099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 eaLnBrk="0" hangingPunct="0">
              <a:spcBef>
                <a:spcPct val="0"/>
              </a:spcBef>
              <a:buFontTx/>
              <a:buNone/>
              <a:defRPr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Maximize Capability-Minimize Risk to Warfighter Sustainment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3424893" y="1574266"/>
            <a:ext cx="0" cy="4724400"/>
          </a:xfrm>
          <a:prstGeom prst="line">
            <a:avLst/>
          </a:prstGeom>
          <a:noFill/>
          <a:ln w="317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0" name="Straight Connector 59"/>
          <p:cNvCxnSpPr/>
          <p:nvPr/>
        </p:nvCxnSpPr>
        <p:spPr>
          <a:xfrm>
            <a:off x="5950956" y="1499878"/>
            <a:ext cx="0" cy="4724400"/>
          </a:xfrm>
          <a:prstGeom prst="line">
            <a:avLst/>
          </a:prstGeom>
          <a:noFill/>
          <a:ln w="317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61" name="Straight Connector 60"/>
          <p:cNvCxnSpPr/>
          <p:nvPr/>
        </p:nvCxnSpPr>
        <p:spPr>
          <a:xfrm>
            <a:off x="9326659" y="1534600"/>
            <a:ext cx="0" cy="4724400"/>
          </a:xfrm>
          <a:prstGeom prst="line">
            <a:avLst/>
          </a:prstGeom>
          <a:noFill/>
          <a:ln w="317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pic>
        <p:nvPicPr>
          <p:cNvPr id="62" name="Picture 2" descr="C:\Users\gaierrh\AppData\Local\Microsoft\Windows\Temporary Internet Files\Content.IE5\DQMYXNQE\MC9002132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36" y="3444726"/>
            <a:ext cx="1760220" cy="216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016676" y="2978891"/>
            <a:ext cx="847656" cy="475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26971" y="4088840"/>
            <a:ext cx="1257300" cy="1200329"/>
          </a:xfrm>
          <a:prstGeom prst="rect">
            <a:avLst/>
          </a:prstGeom>
          <a:gradFill>
            <a:gsLst>
              <a:gs pos="0">
                <a:srgbClr val="FFFFFF">
                  <a:alpha val="56000"/>
                </a:srgbClr>
              </a:gs>
              <a:gs pos="50000">
                <a:srgbClr val="FFFFFF"/>
              </a:gs>
              <a:gs pos="100000">
                <a:srgbClr val="FFFFFF">
                  <a:alpha val="18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Success/ Failure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544924" y="4103937"/>
            <a:ext cx="1540549" cy="1200329"/>
          </a:xfrm>
          <a:prstGeom prst="rect">
            <a:avLst/>
          </a:prstGeom>
          <a:gradFill>
            <a:gsLst>
              <a:gs pos="0">
                <a:srgbClr val="FFFFFF">
                  <a:alpha val="56000"/>
                </a:srgbClr>
              </a:gs>
              <a:gs pos="50000">
                <a:srgbClr val="FFFFFF"/>
              </a:gs>
              <a:gs pos="100000">
                <a:srgbClr val="FFFFFF">
                  <a:alpha val="18000"/>
                </a:srgb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 Assessments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Operational Impacts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561315" y="2018611"/>
            <a:ext cx="11045228" cy="0"/>
          </a:xfrm>
          <a:prstGeom prst="line">
            <a:avLst/>
          </a:prstGeom>
          <a:noFill/>
          <a:ln w="31750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67" name="TextBox 66"/>
          <p:cNvSpPr txBox="1"/>
          <p:nvPr/>
        </p:nvSpPr>
        <p:spPr>
          <a:xfrm>
            <a:off x="10370912" y="3589302"/>
            <a:ext cx="468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311120" y="2944611"/>
            <a:ext cx="587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0383511" y="2340278"/>
            <a:ext cx="44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10604982" y="2672888"/>
            <a:ext cx="0" cy="306507"/>
          </a:xfrm>
          <a:prstGeom prst="straightConnector1">
            <a:avLst/>
          </a:prstGeom>
          <a:noFill/>
          <a:ln w="31750" cap="flat" cmpd="sng" algn="ctr">
            <a:solidFill>
              <a:srgbClr val="333399"/>
            </a:solidFill>
            <a:prstDash val="soli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1011248" y="2410691"/>
            <a:ext cx="813941" cy="338554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Reqmts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97105" y="3283297"/>
            <a:ext cx="642227" cy="338554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Rates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36900" y="4172243"/>
            <a:ext cx="962636" cy="83099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83417" y="2410691"/>
            <a:ext cx="696409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FFFF00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S/F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167231" y="3283297"/>
            <a:ext cx="928780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FFFF00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Category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184800" y="4172243"/>
            <a:ext cx="893642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FFFF00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158577" y="5099540"/>
            <a:ext cx="946092" cy="830997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rgbClr val="FFFF00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SAF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890910" y="2410691"/>
            <a:ext cx="1721945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Target/Limitations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368600" y="3283297"/>
            <a:ext cx="766557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Spread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363789" y="4172243"/>
            <a:ext cx="776174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Assmts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494039" y="2410691"/>
            <a:ext cx="918841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Strategic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296" y="2410691"/>
            <a:ext cx="1279517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ExPlan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Chart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Deliverables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023858" y="2090065"/>
            <a:ext cx="1215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63419" y="3026251"/>
            <a:ext cx="11095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AFMC/FMR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980663" y="3919777"/>
            <a:ext cx="8751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AF/A4PY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65362" y="3026251"/>
            <a:ext cx="5325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74336" y="2090065"/>
            <a:ext cx="116891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AFMC/FMM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85619" y="3026251"/>
            <a:ext cx="5325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485619" y="3919777"/>
            <a:ext cx="53251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10485" y="3919777"/>
            <a:ext cx="10422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Cmds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973813" y="4853738"/>
            <a:ext cx="131561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Funds Holders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311554" y="2082370"/>
            <a:ext cx="12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53147" y="2082370"/>
            <a:ext cx="12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Stakeholders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069101" y="5861352"/>
            <a:ext cx="2021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Success/Failure (Disconnects)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839648" y="5813173"/>
            <a:ext cx="182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Assessments/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Impacts (Disconnects)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11555" y="5705451"/>
            <a:ext cx="2476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 Assessments/Impacts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(Optimize Funding, Weighting, Success/Failure Points)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594248" y="5705451"/>
            <a:ext cx="2021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Approve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Ex-Plan Submission with Mitigation Strategy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785527" y="5121199"/>
            <a:ext cx="1638910" cy="584775"/>
          </a:xfrm>
          <a:prstGeom prst="rect">
            <a:avLst/>
          </a:prstGeom>
          <a:solidFill>
            <a:srgbClr val="3333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 Governance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963076" y="2082370"/>
            <a:ext cx="1283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247656" y="1508324"/>
            <a:ext cx="1440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Preparation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939605" y="1444953"/>
            <a:ext cx="162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Development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406553" y="1223354"/>
            <a:ext cx="21820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Review, Validation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Adjustment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935344" y="1444953"/>
            <a:ext cx="114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10455" y="2090065"/>
            <a:ext cx="12155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Stakeholders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10604982" y="3285224"/>
            <a:ext cx="0" cy="348126"/>
          </a:xfrm>
          <a:prstGeom prst="straightConnector1">
            <a:avLst/>
          </a:prstGeom>
          <a:noFill/>
          <a:ln w="31750" cap="flat" cmpd="sng" algn="ctr">
            <a:solidFill>
              <a:srgbClr val="333399"/>
            </a:solidFill>
            <a:prstDash val="soli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9869300" y="3887232"/>
            <a:ext cx="1471365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Post-Strategic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Pre-Strategic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10604982" y="4120413"/>
            <a:ext cx="0" cy="361653"/>
          </a:xfrm>
          <a:prstGeom prst="straightConnector1">
            <a:avLst/>
          </a:prstGeom>
          <a:noFill/>
          <a:ln w="31750" cap="flat" cmpd="sng" algn="ctr">
            <a:solidFill>
              <a:srgbClr val="333399"/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25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522" y="88136"/>
            <a:ext cx="10568762" cy="1064218"/>
          </a:xfrm>
        </p:spPr>
        <p:txBody>
          <a:bodyPr/>
          <a:lstStyle/>
          <a:p>
            <a:r>
              <a:rPr lang="en-US" dirty="0"/>
              <a:t>Major </a:t>
            </a:r>
            <a:r>
              <a:rPr lang="en-US" dirty="0" smtClean="0"/>
              <a:t>CAM Annual Activities/Processes</a:t>
            </a:r>
            <a:endParaRPr lang="en-US" dirty="0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5296829" y="1224287"/>
            <a:ext cx="6735757" cy="51658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Continuing Resolution – </a:t>
            </a:r>
            <a:r>
              <a:rPr lang="en-US" sz="1300" b="0" dirty="0"/>
              <a:t>Minimal funding to continue operations until a budget is passed, typically 3-6 months</a:t>
            </a:r>
            <a:endParaRPr lang="en-US" sz="1300" dirty="0"/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Initial Distribution </a:t>
            </a:r>
            <a:r>
              <a:rPr lang="en-US" sz="1300" b="0" dirty="0"/>
              <a:t>– Annual authority provided to </a:t>
            </a:r>
            <a:r>
              <a:rPr lang="en-US" sz="1300" b="0" dirty="0" smtClean="0"/>
              <a:t>program offices and FH program, </a:t>
            </a:r>
            <a:r>
              <a:rPr lang="en-US" sz="1300" b="0" dirty="0"/>
              <a:t>aligned with the current execution </a:t>
            </a:r>
            <a:r>
              <a:rPr lang="en-US" sz="1300" b="0" dirty="0" smtClean="0"/>
              <a:t>plan</a:t>
            </a:r>
            <a:endParaRPr lang="en-US" sz="1300" b="0" dirty="0"/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POM Cycle</a:t>
            </a:r>
            <a:r>
              <a:rPr lang="en-US" sz="1300" b="0" dirty="0"/>
              <a:t> – A4 </a:t>
            </a:r>
            <a:r>
              <a:rPr lang="en-US" sz="1300" b="0" dirty="0" smtClean="0"/>
              <a:t>Led w/ FMM engagement; </a:t>
            </a:r>
            <a:r>
              <a:rPr lang="en-US" sz="1300" b="0" dirty="0"/>
              <a:t>Portfolio level programming to requirements covering the next fiscal year and FYDP. </a:t>
            </a:r>
            <a:r>
              <a:rPr lang="en-US" sz="1300" b="0" i="1" dirty="0"/>
              <a:t>Note: Air Staff is the FHP lead</a:t>
            </a:r>
            <a:endParaRPr lang="en-US" sz="1300" i="1" dirty="0"/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Mid Year Reviews </a:t>
            </a:r>
            <a:r>
              <a:rPr lang="en-US" sz="1300" b="0" dirty="0"/>
              <a:t>– Statuses Weapon System funds execution to forecast, highlights major program concerns and cancelling year funding; 80/20 Rule. </a:t>
            </a:r>
            <a:r>
              <a:rPr lang="en-US" sz="1300" b="0" i="1" dirty="0"/>
              <a:t>Note: FHP Reviews conducted monthly w/SAF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Execution Plan </a:t>
            </a:r>
            <a:r>
              <a:rPr lang="en-US" sz="1300" b="0" dirty="0"/>
              <a:t>– Details the planned funding and corresponding risk to requirements for the upcoming fiscal year.  Balance operational need with funding. </a:t>
            </a:r>
            <a:r>
              <a:rPr lang="en-US" sz="1300" b="0" i="1" dirty="0"/>
              <a:t>Note: SAF builds  FHP ExPlan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Unfunded Requirements List </a:t>
            </a:r>
            <a:r>
              <a:rPr lang="en-US" sz="1300" b="0" dirty="0"/>
              <a:t>– Manage and re-distribute funds to meet highest operational priorities by 30 </a:t>
            </a:r>
            <a:r>
              <a:rPr lang="en-US" sz="1300" b="0" dirty="0" smtClean="0"/>
              <a:t>Sep—a key component to closeout</a:t>
            </a:r>
            <a:endParaRPr lang="en-US" sz="1300" b="0" dirty="0"/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Closeout </a:t>
            </a:r>
            <a:r>
              <a:rPr lang="en-US" sz="1300" b="0" dirty="0" smtClean="0"/>
              <a:t>–Free up DBA by balancing reimbursements; meet SAG limitation floors; report deferrals</a:t>
            </a:r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 smtClean="0"/>
              <a:t>Daily </a:t>
            </a:r>
            <a:r>
              <a:rPr lang="en-US" sz="1300" dirty="0"/>
              <a:t>Operations –</a:t>
            </a:r>
            <a:r>
              <a:rPr lang="en-US" sz="1300" b="0" dirty="0"/>
              <a:t> Tactical analysis of assigned </a:t>
            </a:r>
            <a:r>
              <a:rPr lang="en-US" sz="1300" b="0" dirty="0" smtClean="0"/>
              <a:t>programs, tracking WSS &amp; </a:t>
            </a:r>
            <a:r>
              <a:rPr lang="en-US" sz="1300" b="0" dirty="0" err="1" smtClean="0"/>
              <a:t>AvPOL</a:t>
            </a:r>
            <a:r>
              <a:rPr lang="en-US" sz="1300" b="0" dirty="0" smtClean="0"/>
              <a:t> execution, WCF engagement, funds allocation, SAG limitation, OOC &amp; policy reviews, Prior Year activities, manage RBA/DBA, FIAR compliancy and validation, training</a:t>
            </a:r>
            <a:endParaRPr lang="en-US" sz="1300" b="0" dirty="0"/>
          </a:p>
          <a:p>
            <a:pPr marL="228600" indent="-228600">
              <a:spcBef>
                <a:spcPts val="400"/>
              </a:spcBef>
              <a:spcAft>
                <a:spcPts val="400"/>
              </a:spcAft>
            </a:pPr>
            <a:r>
              <a:rPr lang="en-US" sz="1300" dirty="0"/>
              <a:t>Recurring </a:t>
            </a:r>
            <a:r>
              <a:rPr lang="en-US" sz="1300" dirty="0" smtClean="0"/>
              <a:t>Meetings/Deliverables </a:t>
            </a:r>
            <a:r>
              <a:rPr lang="en-US" sz="1300" b="0" dirty="0"/>
              <a:t>- Management of ongoing activities such as Air Staff </a:t>
            </a:r>
            <a:r>
              <a:rPr lang="en-US" sz="1300" b="0" dirty="0" smtClean="0"/>
              <a:t>Taskers, PEO Execution updates, TASRs/</a:t>
            </a:r>
            <a:r>
              <a:rPr lang="en-US" sz="1300" b="0" dirty="0" err="1" smtClean="0"/>
              <a:t>RoCCR</a:t>
            </a:r>
            <a:r>
              <a:rPr lang="en-US" sz="1300" b="0" dirty="0" smtClean="0"/>
              <a:t> support, FH Reviews, CRB</a:t>
            </a:r>
            <a:endParaRPr lang="en-US" sz="13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2943839" y="1861124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endParaRPr lang="en-US" sz="1050" dirty="0">
              <a:solidFill>
                <a:prstClr val="black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04037" y="1400692"/>
            <a:ext cx="4892792" cy="5031993"/>
            <a:chOff x="-209982" y="1450007"/>
            <a:chExt cx="6129416" cy="5025118"/>
          </a:xfrm>
        </p:grpSpPr>
        <p:sp>
          <p:nvSpPr>
            <p:cNvPr id="27" name="TextBox 26"/>
            <p:cNvSpPr txBox="1"/>
            <p:nvPr/>
          </p:nvSpPr>
          <p:spPr>
            <a:xfrm>
              <a:off x="554777" y="5574779"/>
              <a:ext cx="4884235" cy="90034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spcBef>
                  <a:spcPct val="20000"/>
                </a:spcBef>
                <a:buClrTx/>
                <a:buSzTx/>
                <a:tabLst/>
                <a:defRPr kumimoji="0" b="1" i="0" u="none" strike="noStrike" cap="none" normalizeH="0" baseline="0">
                  <a:ln>
                    <a:noFill/>
                  </a:ln>
                  <a:effectLst/>
                </a:defRPr>
              </a:lvl1pPr>
            </a:lstStyle>
            <a:p>
              <a:pPr algn="ctr">
                <a:buNone/>
              </a:pPr>
              <a:r>
                <a:rPr lang="en-US" sz="1350" dirty="0"/>
                <a:t>Each activity impacts execution and funding at the Program Office, Lead Command, </a:t>
              </a:r>
              <a:r>
                <a:rPr lang="en-US" sz="1350" dirty="0" smtClean="0"/>
                <a:t>Mission Panel </a:t>
              </a:r>
              <a:r>
                <a:rPr lang="en-US" sz="1350" dirty="0"/>
                <a:t>&amp; portfolio level </a:t>
              </a:r>
            </a:p>
            <a:p>
              <a:pPr algn="ctr">
                <a:buNone/>
              </a:pPr>
              <a:r>
                <a:rPr lang="en-US" sz="1350" dirty="0" smtClean="0"/>
                <a:t>Detailed Operational Focus for Future Fight</a:t>
              </a:r>
              <a:endParaRPr lang="en-US" sz="135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-209982" y="1450007"/>
              <a:ext cx="6129416" cy="4064000"/>
              <a:chOff x="-209982" y="1450007"/>
              <a:chExt cx="6129416" cy="40640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-176566" y="1450007"/>
                <a:ext cx="6096000" cy="4064000"/>
                <a:chOff x="-533400" y="1338497"/>
                <a:chExt cx="6096000" cy="4064000"/>
              </a:xfrm>
            </p:grpSpPr>
            <p:graphicFrame>
              <p:nvGraphicFramePr>
                <p:cNvPr id="34" name="Diagram 33"/>
                <p:cNvGraphicFramePr/>
                <p:nvPr>
                  <p:extLst/>
                </p:nvPr>
              </p:nvGraphicFramePr>
              <p:xfrm>
                <a:off x="-533400" y="1338497"/>
                <a:ext cx="6096000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3" r:lo="rId4" r:qs="rId5" r:cs="rId6"/>
                </a:graphicData>
              </a:graphic>
            </p:graphicFrame>
            <p:grpSp>
              <p:nvGrpSpPr>
                <p:cNvPr id="35" name="Group 34"/>
                <p:cNvGrpSpPr/>
                <p:nvPr/>
              </p:nvGrpSpPr>
              <p:grpSpPr>
                <a:xfrm>
                  <a:off x="1171713" y="2275680"/>
                  <a:ext cx="2736948" cy="2282874"/>
                  <a:chOff x="1227470" y="2275680"/>
                  <a:chExt cx="2736948" cy="2282874"/>
                </a:xfrm>
              </p:grpSpPr>
              <p:grpSp>
                <p:nvGrpSpPr>
                  <p:cNvPr id="36" name="Group 35"/>
                  <p:cNvGrpSpPr/>
                  <p:nvPr/>
                </p:nvGrpSpPr>
                <p:grpSpPr>
                  <a:xfrm>
                    <a:off x="1227470" y="2275680"/>
                    <a:ext cx="2736948" cy="2282874"/>
                    <a:chOff x="1900519" y="-159882"/>
                    <a:chExt cx="2382545" cy="933612"/>
                  </a:xfrm>
                  <a:solidFill>
                    <a:schemeClr val="bg2">
                      <a:lumMod val="60000"/>
                      <a:lumOff val="40000"/>
                    </a:schemeClr>
                  </a:solidFill>
                  <a:scene3d>
                    <a:camera prst="orthographicFront"/>
                    <a:lightRig rig="flat" dir="t"/>
                  </a:scene3d>
                </p:grpSpPr>
                <p:sp>
                  <p:nvSpPr>
                    <p:cNvPr id="61" name="Rounded Rectangle 60"/>
                    <p:cNvSpPr/>
                    <p:nvPr/>
                  </p:nvSpPr>
                  <p:spPr>
                    <a:xfrm>
                      <a:off x="1900519" y="-159882"/>
                      <a:ext cx="2382545" cy="933612"/>
                    </a:xfrm>
                    <a:prstGeom prst="roundRect">
                      <a:avLst/>
                    </a:prstGeom>
                    <a:grpFill/>
                    <a:sp3d prstMaterial="plastic">
                      <a:bevelT w="120900" h="88900"/>
                      <a:bevelB w="88900" h="31750" prst="angle"/>
                    </a:sp3d>
                  </p:spPr>
                  <p:style>
                    <a:lnRef idx="0">
                      <a:schemeClr val="lt1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3">
                      <a:scrgbClr r="0" g="0" b="0"/>
                    </a:fillRef>
                    <a:effectRef idx="2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62" name="Rounded Rectangle 4"/>
                    <p:cNvSpPr/>
                    <p:nvPr/>
                  </p:nvSpPr>
                  <p:spPr>
                    <a:xfrm>
                      <a:off x="2430784" y="32632"/>
                      <a:ext cx="1234429" cy="585538"/>
                    </a:xfrm>
                    <a:prstGeom prst="rect">
                      <a:avLst/>
                    </a:prstGeom>
                    <a:grpFill/>
                    <a:sp3d/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spcFirstLastPara="0" vert="horz" wrap="square" lIns="34290" tIns="34290" rIns="34290" bIns="34290" numCol="1" spcCol="1270" anchor="ctr" anchorCtr="0">
                      <a:noAutofit/>
                    </a:bodyPr>
                    <a:lstStyle/>
                    <a:p>
                      <a:pPr algn="ctr" defTabSz="400050">
                        <a:lnSpc>
                          <a:spcPct val="90000"/>
                        </a:lnSpc>
                        <a:spcAft>
                          <a:spcPct val="3500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</p:grpSp>
              <p:sp>
                <p:nvSpPr>
                  <p:cNvPr id="60" name="Rounded Rectangle 4"/>
                  <p:cNvSpPr/>
                  <p:nvPr/>
                </p:nvSpPr>
                <p:spPr>
                  <a:xfrm>
                    <a:off x="1431996" y="2485522"/>
                    <a:ext cx="1104981" cy="547811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scene3d>
                    <a:camera prst="orthographicFront"/>
                    <a:lightRig rig="flat" dir="t"/>
                  </a:scene3d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algn="ctr" defTabSz="40005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Daily </a:t>
                    </a:r>
                  </a:p>
                  <a:p>
                    <a:pPr algn="ctr" defTabSz="40005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Operations</a:t>
                    </a:r>
                  </a:p>
                </p:txBody>
              </p:sp>
              <p:sp>
                <p:nvSpPr>
                  <p:cNvPr id="40" name="Rounded Rectangle 4"/>
                  <p:cNvSpPr/>
                  <p:nvPr/>
                </p:nvSpPr>
                <p:spPr>
                  <a:xfrm>
                    <a:off x="1456923" y="3925846"/>
                    <a:ext cx="1104983" cy="547812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scene3d>
                    <a:camera prst="orthographicFront"/>
                    <a:lightRig rig="flat" dir="t"/>
                  </a:scene3d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34290" tIns="34290" rIns="34290" bIns="34290" numCol="1" spcCol="1270" anchor="ctr" anchorCtr="0">
                    <a:noAutofit/>
                  </a:bodyPr>
                  <a:lstStyle/>
                  <a:p>
                    <a:pPr algn="ctr" defTabSz="400050">
                      <a:lnSpc>
                        <a:spcPct val="90000"/>
                      </a:lnSpc>
                      <a:spcAft>
                        <a:spcPct val="35000"/>
                      </a:spcAft>
                    </a:pPr>
                    <a:r>
                      <a: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Recurring Meetings /  Deliverables</a:t>
                    </a:r>
                  </a:p>
                </p:txBody>
              </p: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-209982" y="1522602"/>
                <a:ext cx="1618975" cy="567295"/>
                <a:chOff x="1389713" y="216606"/>
                <a:chExt cx="1808633" cy="606369"/>
              </a:xfrm>
              <a:solidFill>
                <a:schemeClr val="tx1">
                  <a:lumMod val="75000"/>
                  <a:lumOff val="25000"/>
                </a:schemeClr>
              </a:solidFill>
              <a:scene3d>
                <a:camera prst="orthographicFront"/>
                <a:lightRig rig="flat" dir="t"/>
              </a:scene3d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1389713" y="216606"/>
                  <a:ext cx="1808633" cy="606369"/>
                </a:xfrm>
                <a:prstGeom prst="roundRect">
                  <a:avLst/>
                </a:prstGeom>
                <a:grpFill/>
                <a:sp3d prstMaterial="plastic">
                  <a:bevelT w="120900" h="88900"/>
                  <a:bevelB w="88900" h="31750" prst="angle"/>
                </a:sp3d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rgbClr r="0" g="0" b="0"/>
                </a:fillRef>
                <a:effectRef idx="2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Rounded Rectangle 4"/>
                <p:cNvSpPr/>
                <p:nvPr/>
              </p:nvSpPr>
              <p:spPr>
                <a:xfrm>
                  <a:off x="1523637" y="293176"/>
                  <a:ext cx="1532669" cy="477368"/>
                </a:xfrm>
                <a:prstGeom prst="rect">
                  <a:avLst/>
                </a:prstGeom>
                <a:solidFill>
                  <a:srgbClr val="800080"/>
                </a:solidFill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34290" tIns="34290" rIns="34290" bIns="34290" numCol="1" spcCol="1270" anchor="ctr" anchorCtr="0">
                  <a:noAutofit/>
                </a:bodyPr>
                <a:lstStyle/>
                <a:p>
                  <a:pPr algn="ctr" defTabSz="400050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lang="en-US" sz="9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FHP, FIAR, RBA,  Continuous Daily Processes</a:t>
                  </a:r>
                  <a:endParaRPr lang="en-US" sz="9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57" name="Rounded Rectangle 4"/>
          <p:cNvSpPr/>
          <p:nvPr/>
        </p:nvSpPr>
        <p:spPr>
          <a:xfrm>
            <a:off x="1969251" y="3275853"/>
            <a:ext cx="882048" cy="5485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Initiatives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Rounded Rectangle 4"/>
          <p:cNvSpPr/>
          <p:nvPr/>
        </p:nvSpPr>
        <p:spPr>
          <a:xfrm>
            <a:off x="2940358" y="2535117"/>
            <a:ext cx="882048" cy="5485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SPERS Development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Rounded Rectangle 4"/>
          <p:cNvSpPr/>
          <p:nvPr/>
        </p:nvSpPr>
        <p:spPr>
          <a:xfrm>
            <a:off x="2986432" y="3272308"/>
            <a:ext cx="882048" cy="5485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USSF Transition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Rounded Rectangle 4"/>
          <p:cNvSpPr/>
          <p:nvPr/>
        </p:nvSpPr>
        <p:spPr>
          <a:xfrm>
            <a:off x="2965167" y="3984690"/>
            <a:ext cx="882048" cy="5485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ZBR/ </a:t>
            </a:r>
            <a:r>
              <a:rPr lang="en-US" sz="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ExPlan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Revamp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03405" y="1424764"/>
            <a:ext cx="1292343" cy="6096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ounded Rectangle 4"/>
          <p:cNvSpPr/>
          <p:nvPr/>
        </p:nvSpPr>
        <p:spPr>
          <a:xfrm>
            <a:off x="4320364" y="1467293"/>
            <a:ext cx="1095155" cy="486059"/>
          </a:xfrm>
          <a:prstGeom prst="rect">
            <a:avLst/>
          </a:prstGeom>
          <a:solidFill>
            <a:srgbClr val="800080"/>
          </a:solidFill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Aft>
                <a:spcPct val="35000"/>
              </a:spcAft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Funds Control &amp; Balancing;   Continuous Daily Processes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Ms. Carrie </a:t>
            </a:r>
            <a:r>
              <a:rPr lang="en-US" sz="1200" b="0" dirty="0" err="1" smtClean="0">
                <a:solidFill>
                  <a:schemeClr val="tx1"/>
                </a:solidFill>
                <a:latin typeface="Arial"/>
              </a:rPr>
              <a:t>Denny,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57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(OAC 87) Mid-Year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28" y="1286539"/>
            <a:ext cx="12117572" cy="6007395"/>
          </a:xfrm>
        </p:spPr>
        <p:txBody>
          <a:bodyPr/>
          <a:lstStyle/>
          <a:p>
            <a:r>
              <a:rPr lang="en-US"/>
              <a:t>Scheduled each fiscal year (FY) in March-April timeframe</a:t>
            </a:r>
          </a:p>
          <a:p>
            <a:r>
              <a:rPr lang="en-US"/>
              <a:t>Weapon Systems/Program Groups brief status of systems/programs</a:t>
            </a:r>
          </a:p>
          <a:p>
            <a:r>
              <a:rPr lang="en-US"/>
              <a:t>Highlight current execution vs. forecast and illustrate the plan to meet the OSD directed the 80% obligation rate by 31 July, 100% obligation by EOY (CAM’s Goal is 86% as apposed to the 80%)</a:t>
            </a:r>
          </a:p>
          <a:p>
            <a:r>
              <a:rPr lang="en-US"/>
              <a:t>Program Manager’s/Action Officer’s Soapbox</a:t>
            </a:r>
          </a:p>
          <a:p>
            <a:r>
              <a:rPr lang="en-US"/>
              <a:t>Unfunded requirements (UFR Listing) and projected Excess</a:t>
            </a:r>
          </a:p>
          <a:p>
            <a:r>
              <a:rPr lang="en-US"/>
              <a:t>ULOs/Fall-In/Fall-Out/Open Commitments – May be moved out of MYR – </a:t>
            </a:r>
          </a:p>
          <a:p>
            <a:r>
              <a:rPr lang="en-US"/>
              <a:t>Close-out Preparations and Processes – May be moved out of MYR –</a:t>
            </a:r>
          </a:p>
          <a:p>
            <a:r>
              <a:rPr lang="en-US"/>
              <a:t>Request to process funding realignments via </a:t>
            </a:r>
            <a:r>
              <a:rPr lang="en-US" err="1"/>
              <a:t>CCaR</a:t>
            </a:r>
            <a:endParaRPr lang="en-US"/>
          </a:p>
          <a:p>
            <a:r>
              <a:rPr lang="en-US">
                <a:cs typeface="Arial" panose="020B0604020202020204" pitchFamily="34" charset="0"/>
              </a:rPr>
              <a:t>Each Program Group MUST ensure ALL funding requests are created in conjunction with CAM approved FY Execution Plan Values and CAFDEx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28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17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Year of Execution UFR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endParaRPr lang="en-US" sz="1200"/>
          </a:p>
          <a:p>
            <a:r>
              <a:rPr lang="en-US" sz="1800"/>
              <a:t>Process allows for flexible, dynamic realignment of funding to most critical and time sensitive readiness needs – worked as an enterprise daily </a:t>
            </a:r>
          </a:p>
          <a:p>
            <a:r>
              <a:rPr lang="en-US" sz="1800"/>
              <a:t>CAM UFR process</a:t>
            </a:r>
          </a:p>
          <a:p>
            <a:pPr lvl="1">
              <a:spcBef>
                <a:spcPts val="0"/>
              </a:spcBef>
            </a:pPr>
            <a:r>
              <a:rPr lang="en-US" sz="1800"/>
              <a:t>Prior to Mid Year Review: Fix within program              within MAJCOM portfolio</a:t>
            </a:r>
          </a:p>
          <a:p>
            <a:pPr lvl="1">
              <a:spcBef>
                <a:spcPts val="0"/>
              </a:spcBef>
            </a:pPr>
            <a:r>
              <a:rPr lang="en-US" sz="1800"/>
              <a:t>After Mid Year, UFRs will be funded via the CAM Enterprise approach</a:t>
            </a:r>
          </a:p>
          <a:p>
            <a:pPr lvl="1">
              <a:spcBef>
                <a:spcPts val="0"/>
              </a:spcBef>
            </a:pPr>
            <a:r>
              <a:rPr lang="en-US" sz="1800"/>
              <a:t>Final option is to seek Air Force level assistance</a:t>
            </a:r>
          </a:p>
          <a:p>
            <a:pPr>
              <a:spcAft>
                <a:spcPts val="600"/>
              </a:spcAft>
            </a:pPr>
            <a:r>
              <a:rPr lang="en-US" sz="1800"/>
              <a:t>CAM prioritized its 1-N UFR list using the following criteria:</a:t>
            </a:r>
          </a:p>
          <a:p>
            <a:pPr marL="1084263" lvl="2" indent="-3429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1600"/>
              <a:t>Operational Mission Unfunded Category (Mission Critical / Essential / Enhancement UFRs)</a:t>
            </a:r>
          </a:p>
          <a:p>
            <a:pPr marL="1084263" lvl="2" indent="-3429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1600"/>
              <a:t>Air Force Priority (e.g. Pilot Production, NDO)</a:t>
            </a:r>
          </a:p>
          <a:p>
            <a:pPr marL="1084263" lvl="2" indent="-3429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1600"/>
              <a:t>Lead Command Priority</a:t>
            </a:r>
          </a:p>
          <a:p>
            <a:pPr marL="1084263" lvl="2" indent="-342900">
              <a:spcBef>
                <a:spcPts val="0"/>
              </a:spcBef>
              <a:buClrTx/>
              <a:buFont typeface="+mj-lt"/>
              <a:buAutoNum type="arabicPeriod"/>
            </a:pPr>
            <a:r>
              <a:rPr lang="en-US" sz="1600"/>
              <a:t>Need Date</a:t>
            </a:r>
          </a:p>
          <a:p>
            <a:r>
              <a:rPr lang="en-US" sz="1800"/>
              <a:t>Balance current operational needs with a concentrated effort to reduce impact(s) to future years</a:t>
            </a:r>
          </a:p>
          <a:p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788C3A6-198A-4990-B858-9C94559A1189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4261" y="1468966"/>
            <a:ext cx="11119790" cy="914400"/>
            <a:chOff x="662635" y="1983876"/>
            <a:chExt cx="10878922" cy="914400"/>
          </a:xfrm>
        </p:grpSpPr>
        <p:sp>
          <p:nvSpPr>
            <p:cNvPr id="7" name="Oval 6"/>
            <p:cNvSpPr/>
            <p:nvPr/>
          </p:nvSpPr>
          <p:spPr>
            <a:xfrm>
              <a:off x="662635" y="2136276"/>
              <a:ext cx="1005840" cy="609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709823" y="1983876"/>
              <a:ext cx="1371600" cy="9144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>
                  <a:solidFill>
                    <a:srgbClr val="000000"/>
                  </a:solidFill>
                  <a:latin typeface="Calibri" panose="020F0502020204030204"/>
                </a:rPr>
                <a:t>Requirement Approved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16354" y="1983876"/>
              <a:ext cx="1371600" cy="914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Funding Issued to Program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29245" y="1983876"/>
              <a:ext cx="1371600" cy="914400"/>
            </a:xfrm>
            <a:prstGeom prst="rect">
              <a:avLst/>
            </a:prstGeom>
            <a:solidFill>
              <a:srgbClr val="00009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Remaining UFRs Deferred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0535717" y="2136276"/>
              <a:ext cx="1005840" cy="609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End</a:t>
              </a:r>
            </a:p>
          </p:txBody>
        </p:sp>
        <p:cxnSp>
          <p:nvCxnSpPr>
            <p:cNvPr id="12" name="Straight Arrow Connector 11"/>
            <p:cNvCxnSpPr>
              <a:stCxn id="7" idx="6"/>
              <a:endCxn id="19" idx="1"/>
            </p:cNvCxnSpPr>
            <p:nvPr/>
          </p:nvCxnSpPr>
          <p:spPr>
            <a:xfrm>
              <a:off x="1668475" y="2441076"/>
              <a:ext cx="3091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8" idx="3"/>
              <a:endCxn id="17" idx="1"/>
            </p:cNvCxnSpPr>
            <p:nvPr/>
          </p:nvCxnSpPr>
          <p:spPr>
            <a:xfrm>
              <a:off x="5081423" y="2441076"/>
              <a:ext cx="34329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9" idx="3"/>
              <a:endCxn id="10" idx="1"/>
            </p:cNvCxnSpPr>
            <p:nvPr/>
          </p:nvCxnSpPr>
          <p:spPr>
            <a:xfrm>
              <a:off x="8487954" y="2441076"/>
              <a:ext cx="34129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0" idx="3"/>
              <a:endCxn id="11" idx="2"/>
            </p:cNvCxnSpPr>
            <p:nvPr/>
          </p:nvCxnSpPr>
          <p:spPr>
            <a:xfrm>
              <a:off x="10200845" y="2441076"/>
              <a:ext cx="33487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9" idx="3"/>
              <a:endCxn id="8" idx="1"/>
            </p:cNvCxnSpPr>
            <p:nvPr/>
          </p:nvCxnSpPr>
          <p:spPr>
            <a:xfrm>
              <a:off x="3349221" y="2441076"/>
              <a:ext cx="36060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7" name="Content Placeholder 15"/>
            <p:cNvSpPr txBox="1">
              <a:spLocks/>
            </p:cNvSpPr>
            <p:nvPr/>
          </p:nvSpPr>
          <p:spPr>
            <a:xfrm>
              <a:off x="5424714" y="1983876"/>
              <a:ext cx="1371600" cy="914400"/>
            </a:xfrm>
            <a:prstGeom prst="rect">
              <a:avLst/>
            </a:prstGeom>
            <a:solidFill>
              <a:srgbClr val="9999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UFR Funded</a:t>
              </a:r>
            </a:p>
          </p:txBody>
        </p:sp>
        <p:cxnSp>
          <p:nvCxnSpPr>
            <p:cNvPr id="18" name="Straight Arrow Connector 17"/>
            <p:cNvCxnSpPr>
              <a:stCxn id="17" idx="3"/>
              <a:endCxn id="9" idx="1"/>
            </p:cNvCxnSpPr>
            <p:nvPr/>
          </p:nvCxnSpPr>
          <p:spPr>
            <a:xfrm>
              <a:off x="6796314" y="2441076"/>
              <a:ext cx="320040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19" name="Rectangle 18"/>
            <p:cNvSpPr/>
            <p:nvPr/>
          </p:nvSpPr>
          <p:spPr>
            <a:xfrm>
              <a:off x="1977621" y="1983876"/>
              <a:ext cx="1371600" cy="914400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UFR Identified</a:t>
              </a: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flipV="1">
            <a:off x="6150254" y="3863146"/>
            <a:ext cx="768928" cy="103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8000" y="1343026"/>
            <a:ext cx="11134218" cy="44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/>
              <a:t>CAM Background</a:t>
            </a:r>
          </a:p>
          <a:p>
            <a:pPr eaLnBrk="1" hangingPunct="1"/>
            <a:r>
              <a:rPr lang="en-US" kern="0"/>
              <a:t>Key Stakeholders</a:t>
            </a:r>
          </a:p>
          <a:p>
            <a:pPr eaLnBrk="1" hangingPunct="1"/>
            <a:r>
              <a:rPr lang="en-US" kern="0"/>
              <a:t>Requirements Development</a:t>
            </a:r>
          </a:p>
          <a:p>
            <a:pPr lvl="1" eaLnBrk="1" hangingPunct="1"/>
            <a:r>
              <a:rPr lang="en-US" kern="0"/>
              <a:t>Aircraft and Missile Requirements (AMR)</a:t>
            </a:r>
          </a:p>
          <a:p>
            <a:pPr lvl="1" eaLnBrk="1" hangingPunct="1"/>
            <a:r>
              <a:rPr lang="en-US" kern="0"/>
              <a:t>Logistics Requirements Determination Process (LRDP)</a:t>
            </a:r>
          </a:p>
          <a:p>
            <a:pPr lvl="1" eaLnBrk="1" hangingPunct="1"/>
            <a:r>
              <a:rPr lang="en-US" kern="0"/>
              <a:t>Program Objective Memorandum (POM) Process</a:t>
            </a:r>
          </a:p>
          <a:p>
            <a:pPr eaLnBrk="1" hangingPunct="1"/>
            <a:r>
              <a:rPr lang="en-US" kern="0"/>
              <a:t>Risk Based Approach</a:t>
            </a:r>
          </a:p>
          <a:p>
            <a:pPr eaLnBrk="1" hangingPunct="1"/>
            <a:r>
              <a:rPr lang="en-US" kern="0"/>
              <a:t>Budget and Execution Year Activities</a:t>
            </a:r>
          </a:p>
          <a:p>
            <a:pPr eaLnBrk="1" hangingPunct="1"/>
            <a:r>
              <a:rPr lang="en-US" kern="0"/>
              <a:t>Active Duty AF Cost Per Flying Hour (CPFH) Program</a:t>
            </a:r>
          </a:p>
          <a:p>
            <a:pPr eaLnBrk="1" hangingPunct="1"/>
            <a:r>
              <a:rPr lang="en-US" kern="0"/>
              <a:t>Summary</a:t>
            </a:r>
          </a:p>
          <a:p>
            <a:pPr eaLnBrk="1" hangingPunct="1"/>
            <a:endParaRPr lang="en-US" kern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kern="0"/>
          </a:p>
        </p:txBody>
      </p:sp>
      <p:sp>
        <p:nvSpPr>
          <p:cNvPr id="9" name="TextBox 8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</a:p>
        </p:txBody>
      </p:sp>
    </p:spTree>
    <p:extLst>
      <p:ext uri="{BB962C8B-B14F-4D97-AF65-F5344CB8AC3E}">
        <p14:creationId xmlns:p14="http://schemas.microsoft.com/office/powerpoint/2010/main" val="9220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Flying Hour Program (FHP) Process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299545" y="2257376"/>
            <a:ext cx="11729545" cy="4036416"/>
          </a:xfrm>
        </p:spPr>
        <p:txBody>
          <a:bodyPr/>
          <a:lstStyle/>
          <a:p>
            <a:r>
              <a:rPr lang="en-US"/>
              <a:t>Organic costs that directly support the launch, recovery, inspection, servicing and maintenance of an aircraft or aircraft component; a portion of support equipment; and fuel</a:t>
            </a:r>
          </a:p>
          <a:p>
            <a:r>
              <a:rPr lang="en-US"/>
              <a:t>CAM FHP - Historical avg. ~$6B per year; $600M disbursements and reimbursements</a:t>
            </a:r>
          </a:p>
          <a:p>
            <a:pPr lvl="1">
              <a:spcAft>
                <a:spcPts val="600"/>
              </a:spcAft>
            </a:pPr>
            <a:r>
              <a:rPr lang="en-US"/>
              <a:t>FHP budget has 3 major components:</a:t>
            </a:r>
          </a:p>
          <a:p>
            <a:pPr lvl="2"/>
            <a:r>
              <a:rPr lang="en-US" sz="1800">
                <a:ea typeface="+mn-ea"/>
                <a:cs typeface="+mn-cs"/>
              </a:rPr>
              <a:t>Consumable Supplies - Aircraft parts that are not repaired </a:t>
            </a:r>
          </a:p>
          <a:p>
            <a:pPr lvl="2">
              <a:spcAft>
                <a:spcPts val="600"/>
              </a:spcAft>
            </a:pPr>
            <a:r>
              <a:rPr lang="en-US" sz="1800">
                <a:ea typeface="+mn-ea"/>
                <a:cs typeface="+mn-cs"/>
              </a:rPr>
              <a:t>Depot Level Reparables (DLRs) – Aircraft parts that when broken are removed &amp; repaired</a:t>
            </a:r>
          </a:p>
          <a:p>
            <a:pPr lvl="2"/>
            <a:r>
              <a:rPr lang="en-US" sz="1800">
                <a:ea typeface="+mn-ea"/>
                <a:cs typeface="+mn-cs"/>
              </a:rPr>
              <a:t>Aviation Petroleum Oil and Lubricants (AvPOL), or fuel</a:t>
            </a:r>
          </a:p>
          <a:p>
            <a:r>
              <a:rPr lang="en-US"/>
              <a:t>Program excludes the following: AFMC, AFRC, ANG, ISR/Unmanned and AFSOC mission design series; CAM maintains constant engagement with AF/A3T, SAF/FM, MAJCOM/A3s, TRANSCOM, USCENTCOM, AFPET, DFAS, and DLA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2"/>
            <a:endParaRPr lang="en-US" sz="1600"/>
          </a:p>
          <a:p>
            <a:pPr lvl="2"/>
            <a:endParaRPr lang="en-US" sz="1600"/>
          </a:p>
          <a:p>
            <a:pPr eaLnBrk="1" hangingPunct="1"/>
            <a:endParaRPr lang="en-US" sz="2000"/>
          </a:p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30</a:t>
            </a:fld>
            <a:endParaRPr lang="en-US">
              <a:solidFill>
                <a:srgbClr val="80808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38810" y="1279026"/>
            <a:ext cx="11119790" cy="914400"/>
            <a:chOff x="662635" y="1983876"/>
            <a:chExt cx="10878922" cy="914400"/>
          </a:xfrm>
        </p:grpSpPr>
        <p:sp>
          <p:nvSpPr>
            <p:cNvPr id="35" name="Oval 34"/>
            <p:cNvSpPr/>
            <p:nvPr/>
          </p:nvSpPr>
          <p:spPr>
            <a:xfrm>
              <a:off x="662635" y="2136276"/>
              <a:ext cx="1005840" cy="609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Start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709823" y="1983876"/>
              <a:ext cx="1371600" cy="914400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>
                  <a:solidFill>
                    <a:srgbClr val="000000"/>
                  </a:solidFill>
                  <a:latin typeface="Calibri" panose="020F0502020204030204"/>
                </a:rPr>
                <a:t>Funding From SAF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116353" y="1983876"/>
              <a:ext cx="1752700" cy="9144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Fiscal Year</a:t>
              </a:r>
              <a:r>
                <a:rPr kumimoji="0" lang="en-US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</a:rPr>
                <a:t> Execution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kern="0" baseline="0">
                  <a:solidFill>
                    <a:srgbClr val="000000"/>
                  </a:solidFill>
                  <a:latin typeface="Calibri" panose="020F0502020204030204"/>
                </a:rPr>
                <a:t>(AVPOL, Reimbursements</a:t>
              </a:r>
              <a:r>
                <a:rPr lang="en-US" sz="1050" kern="0">
                  <a:solidFill>
                    <a:srgbClr val="000000"/>
                  </a:solidFill>
                  <a:latin typeface="Calibri" panose="020F0502020204030204"/>
                </a:rPr>
                <a:t>, Disbursements, and WCF Bill)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016585" y="1983876"/>
              <a:ext cx="1371600" cy="914400"/>
            </a:xfrm>
            <a:prstGeom prst="rect">
              <a:avLst/>
            </a:prstGeom>
            <a:solidFill>
              <a:srgbClr val="000099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EOY Closeout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0535717" y="2136276"/>
              <a:ext cx="1005840" cy="6096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End</a:t>
              </a:r>
            </a:p>
          </p:txBody>
        </p:sp>
        <p:cxnSp>
          <p:nvCxnSpPr>
            <p:cNvPr id="40" name="Straight Arrow Connector 39"/>
            <p:cNvCxnSpPr>
              <a:stCxn id="35" idx="6"/>
              <a:endCxn id="47" idx="1"/>
            </p:cNvCxnSpPr>
            <p:nvPr/>
          </p:nvCxnSpPr>
          <p:spPr>
            <a:xfrm>
              <a:off x="1668475" y="2441076"/>
              <a:ext cx="309146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36" idx="3"/>
              <a:endCxn id="45" idx="1"/>
            </p:cNvCxnSpPr>
            <p:nvPr/>
          </p:nvCxnSpPr>
          <p:spPr>
            <a:xfrm>
              <a:off x="5081423" y="2441076"/>
              <a:ext cx="34329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7" idx="3"/>
            </p:cNvCxnSpPr>
            <p:nvPr/>
          </p:nvCxnSpPr>
          <p:spPr>
            <a:xfrm>
              <a:off x="8869052" y="2441076"/>
              <a:ext cx="147533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3" name="Straight Arrow Connector 42"/>
            <p:cNvCxnSpPr>
              <a:stCxn id="38" idx="3"/>
              <a:endCxn id="39" idx="2"/>
            </p:cNvCxnSpPr>
            <p:nvPr/>
          </p:nvCxnSpPr>
          <p:spPr>
            <a:xfrm>
              <a:off x="10200845" y="2441076"/>
              <a:ext cx="33487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47" idx="3"/>
              <a:endCxn id="36" idx="1"/>
            </p:cNvCxnSpPr>
            <p:nvPr/>
          </p:nvCxnSpPr>
          <p:spPr>
            <a:xfrm>
              <a:off x="3349221" y="2441076"/>
              <a:ext cx="36060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45" name="Content Placeholder 15"/>
            <p:cNvSpPr txBox="1">
              <a:spLocks/>
            </p:cNvSpPr>
            <p:nvPr/>
          </p:nvSpPr>
          <p:spPr>
            <a:xfrm>
              <a:off x="5284165" y="1983876"/>
              <a:ext cx="1655949" cy="914400"/>
            </a:xfrm>
            <a:prstGeom prst="rect">
              <a:avLst/>
            </a:prstGeom>
            <a:solidFill>
              <a:srgbClr val="9999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Fiscal</a:t>
              </a:r>
              <a:r>
                <a:rPr kumimoji="0" lang="en-US" sz="1400" b="0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Year Startup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400">
                  <a:solidFill>
                    <a:srgbClr val="000000"/>
                  </a:solidFill>
                  <a:latin typeface="Calibri" panose="020F0502020204030204"/>
                </a:rPr>
                <a:t>Activities</a:t>
              </a:r>
              <a:r>
                <a:rPr kumimoji="0" lang="en-US" sz="1400" b="0" i="0" u="none" strike="noStrike" kern="120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6" name="Straight Arrow Connector 45"/>
            <p:cNvCxnSpPr>
              <a:stCxn id="45" idx="3"/>
              <a:endCxn id="37" idx="1"/>
            </p:cNvCxnSpPr>
            <p:nvPr/>
          </p:nvCxnSpPr>
          <p:spPr>
            <a:xfrm>
              <a:off x="6940114" y="2441076"/>
              <a:ext cx="176239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1977621" y="1983876"/>
              <a:ext cx="1371600" cy="914400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noProof="0">
                  <a:solidFill>
                    <a:srgbClr val="000000"/>
                  </a:solidFill>
                  <a:latin typeface="Calibri" panose="020F0502020204030204"/>
                </a:rPr>
                <a:t>PPB, CRB, and SRRB Processes</a:t>
              </a:r>
              <a:endPara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03951" y="3602170"/>
            <a:ext cx="431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prstClr val="black"/>
                </a:solidFill>
              </a:rPr>
              <a:t>{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833" y="3602170"/>
            <a:ext cx="507831" cy="10420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050" b="1">
                <a:solidFill>
                  <a:prstClr val="black"/>
                </a:solidFill>
              </a:rPr>
              <a:t>Reimbursed to </a:t>
            </a:r>
          </a:p>
          <a:p>
            <a:pPr algn="ctr"/>
            <a:r>
              <a:rPr lang="en-US" sz="1050" b="1">
                <a:solidFill>
                  <a:prstClr val="black"/>
                </a:solidFill>
              </a:rPr>
              <a:t>WCF Monthly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41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45387" y="2653521"/>
            <a:ext cx="8417647" cy="1218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ct val="20000"/>
              </a:spcBef>
              <a:tabLst>
                <a:tab pos="1104900" algn="l"/>
              </a:tabLst>
            </a:pPr>
            <a:r>
              <a:rPr lang="en-US" sz="3600" b="1" dirty="0" smtClean="0">
                <a:solidFill>
                  <a:srgbClr val="000000"/>
                </a:solidFill>
                <a:cs typeface="Arial"/>
              </a:rPr>
              <a:t>WSS FY23 POM / </a:t>
            </a:r>
          </a:p>
          <a:p>
            <a:pPr marL="12700" algn="ctr">
              <a:spcBef>
                <a:spcPct val="20000"/>
              </a:spcBef>
              <a:tabLst>
                <a:tab pos="1104900" algn="l"/>
              </a:tabLst>
            </a:pPr>
            <a:r>
              <a:rPr lang="en-US" sz="3600" b="1" dirty="0" smtClean="0">
                <a:solidFill>
                  <a:srgbClr val="000000"/>
                </a:solidFill>
                <a:cs typeface="Arial"/>
              </a:rPr>
              <a:t>FY22 Financial Execution Plan</a:t>
            </a:r>
            <a:endParaRPr sz="3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WSS POM Heat Map Trend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43925" y="4168266"/>
            <a:ext cx="2897188" cy="1755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AF WSS 23POM: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Requirements: 21.0B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Funded: $15.1B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FY22-23 Growth: $2.4B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Percent Funded: 71.7%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Risk: Failure</a:t>
            </a:r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14028"/>
            <a:ext cx="35052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2017203"/>
            <a:ext cx="35020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3" y="2017203"/>
            <a:ext cx="35020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62052" y="1528227"/>
            <a:ext cx="1459345" cy="369332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FY23 POM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1597" y="1528227"/>
            <a:ext cx="1459345" cy="369332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FY22 POM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1141" y="1528227"/>
            <a:ext cx="1459345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b="1" dirty="0"/>
              <a:t>FY21 POM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45025" y="4160328"/>
            <a:ext cx="2895600" cy="17541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</a:rPr>
              <a:t>AF WSS 22POM: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Requirements: 18.6B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Funded: $15.6B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FY21-22 Growth: $0.8B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Percent Funded: 83.9%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>
                <a:solidFill>
                  <a:schemeClr val="bg1"/>
                </a:solidFill>
              </a:rPr>
              <a:t>Risk: High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538" y="4160328"/>
            <a:ext cx="2895600" cy="17541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800" b="1" dirty="0"/>
              <a:t>AF WSS 21POM: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/>
              <a:t>Requirements: 17.8B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/>
              <a:t>Funded: $15.7B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/>
              <a:t>FY20-21 Growth: $1.4B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/>
              <a:t>Percent Funded: 88.1%</a:t>
            </a:r>
          </a:p>
          <a:p>
            <a:pPr marL="285750" indent="-285750">
              <a:buFontTx/>
              <a:buChar char="-"/>
              <a:defRPr/>
            </a:pPr>
            <a:r>
              <a:rPr lang="en-US" sz="1800" dirty="0"/>
              <a:t>Risk: Moderate</a:t>
            </a:r>
          </a:p>
        </p:txBody>
      </p:sp>
      <p:sp>
        <p:nvSpPr>
          <p:cNvPr id="20499" name="Right Arrow 11"/>
          <p:cNvSpPr>
            <a:spLocks noChangeArrowheads="1"/>
          </p:cNvSpPr>
          <p:nvPr/>
        </p:nvSpPr>
        <p:spPr bwMode="auto">
          <a:xfrm>
            <a:off x="3618754" y="1528227"/>
            <a:ext cx="1044575" cy="366713"/>
          </a:xfrm>
          <a:prstGeom prst="rightArrow">
            <a:avLst>
              <a:gd name="adj1" fmla="val 50000"/>
              <a:gd name="adj2" fmla="val 49993"/>
            </a:avLst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0500" name="Right Arrow 23"/>
          <p:cNvSpPr>
            <a:spLocks noChangeArrowheads="1"/>
          </p:cNvSpPr>
          <p:nvPr/>
        </p:nvSpPr>
        <p:spPr bwMode="auto">
          <a:xfrm>
            <a:off x="7519210" y="1528227"/>
            <a:ext cx="1044575" cy="366713"/>
          </a:xfrm>
          <a:prstGeom prst="rightArrow">
            <a:avLst>
              <a:gd name="adj1" fmla="val 50000"/>
              <a:gd name="adj2" fmla="val 49993"/>
            </a:avLst>
          </a:prstGeom>
          <a:gradFill rotWithShape="0">
            <a:gsLst>
              <a:gs pos="0">
                <a:srgbClr val="FF0000"/>
              </a:gs>
              <a:gs pos="100000">
                <a:schemeClr val="tx1"/>
              </a:gs>
            </a:gsLst>
            <a:lin ang="0" scaled="1"/>
          </a:gradFill>
          <a:ln w="19050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0" dirty="0"/>
          </a:p>
        </p:txBody>
      </p:sp>
      <p:sp>
        <p:nvSpPr>
          <p:cNvPr id="20501" name="TextBox 1"/>
          <p:cNvSpPr txBox="1">
            <a:spLocks noChangeArrowheads="1"/>
          </p:cNvSpPr>
          <p:nvPr/>
        </p:nvSpPr>
        <p:spPr bwMode="auto">
          <a:xfrm>
            <a:off x="426403" y="6168164"/>
            <a:ext cx="460262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5000"/>
              </a:spcBef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0" dirty="0"/>
              <a:t>Source: CAFDEx, FY20-23 POM RQMTs, does not include USSF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22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6205" y="356636"/>
            <a:ext cx="9525000" cy="1143000"/>
          </a:xfrm>
        </p:spPr>
        <p:txBody>
          <a:bodyPr/>
          <a:lstStyle/>
          <a:p>
            <a:r>
              <a:rPr lang="en-US" dirty="0" smtClean="0"/>
              <a:t>FY22 Strategic Landscape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187700" y="5211192"/>
            <a:ext cx="8476822" cy="105220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300" kern="0" dirty="0"/>
              <a:t>Assess program alignment to balance structural (long-term) and operational (near-term) readiness of our weapon systems</a:t>
            </a:r>
          </a:p>
          <a:p>
            <a:r>
              <a:rPr lang="en-US" sz="1300" kern="0" dirty="0"/>
              <a:t>A thoroughly reviewed portfolio that maximizes every dollar to successfully execute the sustainment for weapon systems and capabilities that support the </a:t>
            </a:r>
            <a:r>
              <a:rPr lang="en-US" sz="1300" kern="0" dirty="0" smtClean="0"/>
              <a:t>Air Force Strategic Guidance</a:t>
            </a:r>
            <a:endParaRPr lang="en-US" sz="1300" kern="0" dirty="0"/>
          </a:p>
          <a:p>
            <a:endParaRPr lang="en-US" sz="1200" kern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30636" y="5211192"/>
            <a:ext cx="2657064" cy="1052209"/>
          </a:xfrm>
          <a:prstGeom prst="rect">
            <a:avLst/>
          </a:prstGeom>
          <a:solidFill>
            <a:srgbClr val="151C77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Arial" charset="0"/>
              </a:rPr>
              <a:t>Desired End State</a:t>
            </a:r>
          </a:p>
        </p:txBody>
      </p:sp>
      <p:sp>
        <p:nvSpPr>
          <p:cNvPr id="10" name="Snip Diagonal Corner Rectangle 9"/>
          <p:cNvSpPr/>
          <p:nvPr/>
        </p:nvSpPr>
        <p:spPr bwMode="auto">
          <a:xfrm>
            <a:off x="6922288" y="1452140"/>
            <a:ext cx="4343400" cy="3628440"/>
          </a:xfrm>
          <a:prstGeom prst="snip2DiagRect">
            <a:avLst/>
          </a:prstGeom>
          <a:solidFill>
            <a:srgbClr val="E2E8F2"/>
          </a:solidFill>
          <a:ln w="28575" cap="flat" cmpd="sng" algn="ctr">
            <a:solidFill>
              <a:srgbClr val="151C77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 smtClean="0">
                <a:solidFill>
                  <a:srgbClr val="151C77"/>
                </a:solidFill>
                <a:latin typeface="+mj-lt"/>
              </a:rPr>
              <a:t>How we </a:t>
            </a:r>
            <a:r>
              <a:rPr lang="en-US" sz="2400" b="1" i="1" dirty="0">
                <a:solidFill>
                  <a:srgbClr val="151C77"/>
                </a:solidFill>
                <a:latin typeface="+mj-lt"/>
              </a:rPr>
              <a:t>addressed risk…</a:t>
            </a:r>
            <a:r>
              <a:rPr lang="en-US" sz="2400" b="1" i="1" dirty="0" smtClean="0">
                <a:latin typeface="+mj-lt"/>
              </a:rPr>
              <a:t> </a:t>
            </a:r>
            <a:endParaRPr lang="en-US" sz="2400" b="1" i="1" dirty="0">
              <a:latin typeface="+mj-lt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Ensure portfolio is </a:t>
            </a:r>
            <a:r>
              <a:rPr lang="en-US" dirty="0"/>
              <a:t>aligned to the latest </a:t>
            </a:r>
            <a:r>
              <a:rPr lang="en-US" b="1" u="sng" dirty="0" smtClean="0">
                <a:solidFill>
                  <a:srgbClr val="002060"/>
                </a:solidFill>
              </a:rPr>
              <a:t>AF strategic guidance (as outlined in ZBR)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/>
              <a:t>and the programmed </a:t>
            </a:r>
            <a:r>
              <a:rPr lang="en-US" dirty="0" smtClean="0"/>
              <a:t>AF force structure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002060"/>
                </a:solidFill>
              </a:rPr>
              <a:t>Ruthlessly </a:t>
            </a:r>
            <a:r>
              <a:rPr lang="en-US" b="1" u="sng" dirty="0" smtClean="0">
                <a:solidFill>
                  <a:srgbClr val="002060"/>
                </a:solidFill>
              </a:rPr>
              <a:t>evaluate</a:t>
            </a:r>
            <a:r>
              <a:rPr lang="en-US" dirty="0"/>
              <a:t> </a:t>
            </a:r>
            <a:r>
              <a:rPr lang="en-US" dirty="0" smtClean="0"/>
              <a:t> bogey allocation to ensure an executable enterprise portfolio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002060"/>
                </a:solidFill>
              </a:rPr>
              <a:t>Optimize available funding </a:t>
            </a:r>
            <a:r>
              <a:rPr lang="en-US" dirty="0"/>
              <a:t>through deep-dive reviews across all weapon systems, placing emphasis on capabilities that </a:t>
            </a:r>
            <a:r>
              <a:rPr lang="en-US" dirty="0" smtClean="0"/>
              <a:t>take priority across SCFs and support </a:t>
            </a:r>
            <a:r>
              <a:rPr lang="en-US" dirty="0"/>
              <a:t>National Defense Strategy priorities</a:t>
            </a:r>
          </a:p>
          <a:p>
            <a:endParaRPr lang="en-US" sz="1600" dirty="0">
              <a:latin typeface="Arial" charset="0"/>
            </a:endParaRPr>
          </a:p>
        </p:txBody>
      </p:sp>
      <p:sp>
        <p:nvSpPr>
          <p:cNvPr id="12" name="Snip Diagonal Corner Rectangle 11"/>
          <p:cNvSpPr/>
          <p:nvPr/>
        </p:nvSpPr>
        <p:spPr bwMode="auto">
          <a:xfrm>
            <a:off x="1356479" y="1391208"/>
            <a:ext cx="4343400" cy="3628440"/>
          </a:xfrm>
          <a:prstGeom prst="snip2DiagRect">
            <a:avLst/>
          </a:prstGeom>
          <a:solidFill>
            <a:srgbClr val="E2E8F2"/>
          </a:solidFill>
          <a:ln w="28575" cap="flat" cmpd="sng" algn="ctr">
            <a:solidFill>
              <a:srgbClr val="151C77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b="1" i="1" dirty="0">
                <a:solidFill>
                  <a:srgbClr val="151C77"/>
                </a:solidFill>
                <a:latin typeface="+mj-lt"/>
              </a:rPr>
              <a:t>What we’re up against</a:t>
            </a:r>
            <a:r>
              <a:rPr lang="en-US" sz="2400" b="1" i="1" dirty="0" smtClean="0">
                <a:solidFill>
                  <a:srgbClr val="151C77"/>
                </a:solidFill>
                <a:latin typeface="+mj-lt"/>
              </a:rPr>
              <a:t>…</a:t>
            </a:r>
            <a:endParaRPr lang="en-US" kern="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 smtClean="0"/>
              <a:t>CAM, Funds Holders, and MAJCOMs will </a:t>
            </a:r>
            <a:r>
              <a:rPr lang="en-US" kern="0" dirty="0"/>
              <a:t>need to make </a:t>
            </a:r>
            <a:r>
              <a:rPr lang="en-US" b="1" u="sng" kern="0" dirty="0">
                <a:solidFill>
                  <a:srgbClr val="002060"/>
                </a:solidFill>
              </a:rPr>
              <a:t>difficult decisions to ensure proper resource </a:t>
            </a:r>
            <a:r>
              <a:rPr lang="en-US" kern="0" dirty="0"/>
              <a:t>allocation within budget limitations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 smtClean="0"/>
              <a:t>Requirement </a:t>
            </a:r>
            <a:r>
              <a:rPr lang="en-US" kern="0" dirty="0"/>
              <a:t>growth in </a:t>
            </a:r>
            <a:r>
              <a:rPr lang="en-US" b="1" u="sng" kern="0" dirty="0">
                <a:solidFill>
                  <a:srgbClr val="002060"/>
                </a:solidFill>
              </a:rPr>
              <a:t>the WSS portfolio </a:t>
            </a:r>
            <a:r>
              <a:rPr lang="en-US" b="1" u="sng" kern="0" dirty="0" smtClean="0">
                <a:solidFill>
                  <a:srgbClr val="002060"/>
                </a:solidFill>
              </a:rPr>
              <a:t>for FY22 was not funded during AF POM;</a:t>
            </a:r>
            <a:r>
              <a:rPr lang="en-US" kern="0" dirty="0" smtClean="0"/>
              <a:t> results in AF accepting a WSS portfolio risk of HIGH for FY22</a:t>
            </a:r>
            <a:endParaRPr lang="en-US" kern="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kern="0" dirty="0"/>
              <a:t>The Air Force must prioritize the sustainment of weapon systems that strengthen the nation’s ability to </a:t>
            </a:r>
            <a:r>
              <a:rPr lang="en-US" b="1" u="sng" kern="0" dirty="0">
                <a:solidFill>
                  <a:srgbClr val="002060"/>
                </a:solidFill>
              </a:rPr>
              <a:t>prosecute the fight in accordance with the NDS.</a:t>
            </a:r>
          </a:p>
          <a:p>
            <a:endParaRPr lang="en-US" sz="1600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24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</a:t>
            </a:r>
            <a:r>
              <a:rPr lang="en-US" dirty="0" smtClean="0"/>
              <a:t>USAF </a:t>
            </a:r>
            <a:r>
              <a:rPr lang="en-US" dirty="0"/>
              <a:t>WSS Execution </a:t>
            </a:r>
            <a:r>
              <a:rPr lang="en-US" dirty="0" smtClean="0"/>
              <a:t>Plan Process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701501"/>
              </p:ext>
            </p:extLst>
          </p:nvPr>
        </p:nvGraphicFramePr>
        <p:xfrm>
          <a:off x="-1184379" y="-126125"/>
          <a:ext cx="7892606" cy="781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924426" y="1385986"/>
            <a:ext cx="7086600" cy="4965210"/>
          </a:xfrm>
          <a:prstGeom prst="rect">
            <a:avLst/>
          </a:prstGeom>
          <a:solidFill>
            <a:srgbClr val="FFFFFF"/>
          </a:solidFill>
          <a:ln>
            <a:solidFill>
              <a:schemeClr val="accent5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Followed standard CAM processes; with adjustments</a:t>
            </a:r>
          </a:p>
          <a:p>
            <a:r>
              <a:rPr lang="en-US" sz="1600" kern="0" dirty="0" smtClean="0"/>
              <a:t>FY23 ZBR/POM Corporate Decisions drove FY22 bogey allocations</a:t>
            </a:r>
          </a:p>
          <a:p>
            <a:r>
              <a:rPr lang="en-US" sz="1600" kern="0" dirty="0"/>
              <a:t>Followed Air Force Strategic Priorities to meet </a:t>
            </a:r>
            <a:r>
              <a:rPr lang="en-US" sz="1600" kern="0" dirty="0" smtClean="0"/>
              <a:t>NDS</a:t>
            </a:r>
            <a:endParaRPr lang="en-US" sz="1600" kern="0" dirty="0"/>
          </a:p>
          <a:p>
            <a:pPr lvl="1"/>
            <a:r>
              <a:rPr lang="en-US" sz="1400" kern="0" dirty="0"/>
              <a:t>Pacing Platforms, Nuclear Deterrence, Cost </a:t>
            </a:r>
            <a:r>
              <a:rPr lang="en-US" sz="1400" kern="0" dirty="0" smtClean="0"/>
              <a:t>Saving,  </a:t>
            </a:r>
            <a:r>
              <a:rPr lang="en-US" sz="1400" kern="0" dirty="0"/>
              <a:t>Aircrew </a:t>
            </a:r>
            <a:r>
              <a:rPr lang="en-US" sz="1400" kern="0" dirty="0" smtClean="0"/>
              <a:t>Training</a:t>
            </a:r>
            <a:endParaRPr lang="en-US" sz="1600" kern="0" dirty="0" smtClean="0"/>
          </a:p>
          <a:p>
            <a:r>
              <a:rPr lang="en-US" sz="1600" kern="0" dirty="0" smtClean="0"/>
              <a:t>Performed ruthless analysis of every program within the portfolio </a:t>
            </a:r>
          </a:p>
          <a:p>
            <a:pPr lvl="1"/>
            <a:r>
              <a:rPr lang="en-US" sz="1400" kern="0" dirty="0" smtClean="0"/>
              <a:t>Used ZBR outcome (benefactor, recipient, rationale, data collected) </a:t>
            </a:r>
          </a:p>
          <a:p>
            <a:pPr lvl="1"/>
            <a:r>
              <a:rPr lang="en-US" sz="1400" kern="0" dirty="0" smtClean="0"/>
              <a:t>Analyzed prior year execution </a:t>
            </a:r>
          </a:p>
          <a:p>
            <a:pPr lvl="1"/>
            <a:r>
              <a:rPr lang="en-US" sz="1400" kern="0" dirty="0" smtClean="0"/>
              <a:t>Analyzed requirement growth without budget lead time</a:t>
            </a:r>
          </a:p>
          <a:p>
            <a:pPr lvl="1"/>
            <a:r>
              <a:rPr lang="en-US" sz="1400" kern="0" dirty="0" smtClean="0"/>
              <a:t>Analyzed alignment to the AF force structure plans </a:t>
            </a:r>
          </a:p>
          <a:p>
            <a:r>
              <a:rPr lang="en-US" sz="1600" kern="0" dirty="0" smtClean="0"/>
              <a:t>P</a:t>
            </a:r>
            <a:r>
              <a:rPr lang="en-US" sz="1600" kern="0" dirty="0"/>
              <a:t>rograms reviewed failure points &amp; assessed program impacts</a:t>
            </a:r>
          </a:p>
          <a:p>
            <a:r>
              <a:rPr lang="en-US" sz="1600" kern="0" dirty="0"/>
              <a:t>Analyzed program inputs and SCF ranking to </a:t>
            </a:r>
            <a:r>
              <a:rPr lang="en-US" sz="1600" kern="0" dirty="0" smtClean="0"/>
              <a:t>re-prioritize </a:t>
            </a:r>
            <a:r>
              <a:rPr lang="en-US" sz="1600" kern="0" dirty="0"/>
              <a:t>funding</a:t>
            </a:r>
          </a:p>
          <a:p>
            <a:pPr lvl="1"/>
            <a:r>
              <a:rPr lang="en-US" sz="1400" kern="0" dirty="0"/>
              <a:t>Maintained Congressionally restricted SAGs</a:t>
            </a:r>
          </a:p>
          <a:p>
            <a:pPr lvl="1"/>
            <a:r>
              <a:rPr lang="en-US" sz="1400" kern="0" dirty="0"/>
              <a:t>Ensured funding was aligned to top program priorities</a:t>
            </a:r>
          </a:p>
          <a:p>
            <a:r>
              <a:rPr lang="en-US" sz="1600" kern="0" dirty="0" smtClean="0"/>
              <a:t>MAJCOM Priorities/Operational Risk</a:t>
            </a:r>
          </a:p>
          <a:p>
            <a:pPr lvl="1"/>
            <a:r>
              <a:rPr lang="en-US" sz="1400" kern="0" dirty="0"/>
              <a:t>Met with MAJCOMs and specific programs to assess risk </a:t>
            </a:r>
          </a:p>
          <a:p>
            <a:pPr lvl="1"/>
            <a:r>
              <a:rPr lang="en-US" sz="1400" kern="0" dirty="0"/>
              <a:t>Re-aligned funding as needed to define acceptable risk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0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FY22 USAF Risk Assessment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06460" y="1363155"/>
            <a:ext cx="3441267" cy="4569549"/>
          </a:xfrm>
          <a:prstGeom prst="round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i="1" dirty="0"/>
              <a:t>Where We </a:t>
            </a:r>
            <a:r>
              <a:rPr lang="en-US" sz="1600" b="1" i="1" dirty="0" smtClean="0"/>
              <a:t>Started</a:t>
            </a:r>
            <a:endParaRPr lang="en-US" sz="1600" b="1" i="1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Aligned funding to mirror ZBR</a:t>
            </a:r>
            <a:endParaRPr lang="en-US" sz="16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+$1.4B rqmt growth since 22 POM ($1.1B excluding TWCF)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8436077" y="1364377"/>
            <a:ext cx="3467013" cy="4568327"/>
          </a:xfrm>
          <a:prstGeom prst="roundRect">
            <a:avLst/>
          </a:prstGeom>
          <a:noFill/>
          <a:ln w="381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" tIns="45720" rIns="9144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600" b="1" i="1" dirty="0"/>
              <a:t>Where We </a:t>
            </a:r>
            <a:r>
              <a:rPr lang="en-US" sz="1600" b="1" i="1" dirty="0" smtClean="0"/>
              <a:t>Are</a:t>
            </a:r>
            <a:endParaRPr lang="en-US" sz="1600" b="1" i="1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Program by program analysis to properly allocate funding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($1.2B) </a:t>
            </a:r>
            <a:r>
              <a:rPr lang="en-US" sz="1600" dirty="0" smtClean="0"/>
              <a:t>requirement reduction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($1.4B) </a:t>
            </a:r>
            <a:r>
              <a:rPr lang="en-US" sz="1600" dirty="0" smtClean="0"/>
              <a:t>Failure Point reduction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dirty="0">
              <a:solidFill>
                <a:srgbClr val="000099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28946" y="2907402"/>
          <a:ext cx="3196293" cy="302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3809379" y="1398787"/>
          <a:ext cx="4626698" cy="4540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38172" y="6060636"/>
            <a:ext cx="10889343" cy="338554"/>
          </a:xfrm>
          <a:prstGeom prst="rect">
            <a:avLst/>
          </a:prstGeom>
          <a:solidFill>
            <a:srgbClr val="0B0D6F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Collaborative and rigorous mitigation strategies results in a risk aligned portfolio for FY22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7934383" y="2905549"/>
          <a:ext cx="4639734" cy="305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25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563" y="307776"/>
            <a:ext cx="10998953" cy="578477"/>
          </a:xfrm>
          <a:prstGeom prst="rect">
            <a:avLst/>
          </a:prstGeom>
        </p:spPr>
        <p:txBody>
          <a:bodyPr vert="horz" wrap="square" lIns="0" tIns="8520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863215" marR="5080" indent="-1623060"/>
            <a:r>
              <a:rPr sz="3200" dirty="0"/>
              <a:t>FY</a:t>
            </a:r>
            <a:r>
              <a:rPr lang="en-US" sz="3200" dirty="0"/>
              <a:t>22</a:t>
            </a:r>
            <a:r>
              <a:rPr sz="3200" dirty="0"/>
              <a:t> </a:t>
            </a:r>
            <a:r>
              <a:rPr lang="en-US" sz="3200" dirty="0" smtClean="0"/>
              <a:t>DAF </a:t>
            </a:r>
            <a:r>
              <a:rPr sz="3200" dirty="0" smtClean="0"/>
              <a:t>WSS </a:t>
            </a:r>
            <a:r>
              <a:rPr sz="3200" dirty="0"/>
              <a:t>Execution Plan Portfolio </a:t>
            </a:r>
            <a:r>
              <a:rPr sz="3200" dirty="0" smtClean="0"/>
              <a:t>Overview</a:t>
            </a:r>
            <a:endParaRPr sz="3200" dirty="0"/>
          </a:p>
        </p:txBody>
      </p:sp>
      <p:sp>
        <p:nvSpPr>
          <p:cNvPr id="15" name="object 9"/>
          <p:cNvSpPr/>
          <p:nvPr/>
        </p:nvSpPr>
        <p:spPr>
          <a:xfrm>
            <a:off x="9235441" y="6460235"/>
            <a:ext cx="371855" cy="397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589" y="901314"/>
            <a:ext cx="7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($M)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572" y="5757055"/>
            <a:ext cx="376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All positions include applicable MILAUG projections  </a:t>
            </a:r>
            <a:endParaRPr lang="en-US" sz="1200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7437"/>
              </p:ext>
            </p:extLst>
          </p:nvPr>
        </p:nvGraphicFramePr>
        <p:xfrm>
          <a:off x="579636" y="1243249"/>
          <a:ext cx="10831397" cy="4539714"/>
        </p:xfrm>
        <a:graphic>
          <a:graphicData uri="http://schemas.openxmlformats.org/drawingml/2006/table">
            <a:tbl>
              <a:tblPr/>
              <a:tblGrid>
                <a:gridCol w="2871288">
                  <a:extLst>
                    <a:ext uri="{9D8B030D-6E8A-4147-A177-3AD203B41FA5}">
                      <a16:colId xmlns:a16="http://schemas.microsoft.com/office/drawing/2014/main" val="1595288381"/>
                    </a:ext>
                  </a:extLst>
                </a:gridCol>
                <a:gridCol w="1116249">
                  <a:extLst>
                    <a:ext uri="{9D8B030D-6E8A-4147-A177-3AD203B41FA5}">
                      <a16:colId xmlns:a16="http://schemas.microsoft.com/office/drawing/2014/main" val="1072354826"/>
                    </a:ext>
                  </a:extLst>
                </a:gridCol>
                <a:gridCol w="1084083">
                  <a:extLst>
                    <a:ext uri="{9D8B030D-6E8A-4147-A177-3AD203B41FA5}">
                      <a16:colId xmlns:a16="http://schemas.microsoft.com/office/drawing/2014/main" val="1524034273"/>
                    </a:ext>
                  </a:extLst>
                </a:gridCol>
                <a:gridCol w="1084082">
                  <a:extLst>
                    <a:ext uri="{9D8B030D-6E8A-4147-A177-3AD203B41FA5}">
                      <a16:colId xmlns:a16="http://schemas.microsoft.com/office/drawing/2014/main" val="74556015"/>
                    </a:ext>
                  </a:extLst>
                </a:gridCol>
                <a:gridCol w="1809947">
                  <a:extLst>
                    <a:ext uri="{9D8B030D-6E8A-4147-A177-3AD203B41FA5}">
                      <a16:colId xmlns:a16="http://schemas.microsoft.com/office/drawing/2014/main" val="2780136952"/>
                    </a:ext>
                  </a:extLst>
                </a:gridCol>
                <a:gridCol w="1649690">
                  <a:extLst>
                    <a:ext uri="{9D8B030D-6E8A-4147-A177-3AD203B41FA5}">
                      <a16:colId xmlns:a16="http://schemas.microsoft.com/office/drawing/2014/main" val="136278950"/>
                    </a:ext>
                  </a:extLst>
                </a:gridCol>
                <a:gridCol w="1216058">
                  <a:extLst>
                    <a:ext uri="{9D8B030D-6E8A-4147-A177-3AD203B41FA5}">
                      <a16:colId xmlns:a16="http://schemas.microsoft.com/office/drawing/2014/main" val="3710904418"/>
                    </a:ext>
                  </a:extLst>
                </a:gridCol>
              </a:tblGrid>
              <a:tr h="6382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FY20 Ex 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FY21 Ex 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FY22 POM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FY22 POM Locked (OSD PBD)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FY22 Ex Plan Starting position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FY22 Ex Plan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056474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CAM/ANG/AFRC Rqmt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$16,579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$17,539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$18,602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$18,602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$19,702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$18,479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056823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CAM/ANG/AFRC Funding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$15,241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$15,803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$15,818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$15,608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$15,612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$15,574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767354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Funded to Requirements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293664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224174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TWCF Rqmt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372370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TWCF Funding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$1,077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$1,150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$1,214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43552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Funded to Requirements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047303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284518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USSF Rqmt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$1,582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$1,666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$1,832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74949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USSF Funding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$1,439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04054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Funded to Requirements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39710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30357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TF Rqmts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$19,238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$20,468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$21,632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$21,632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$23,008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$21,784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898435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TF Funding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$17,668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$18,493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$18,267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$18,523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$18,443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961221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Funded to Requirements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188321"/>
                  </a:ext>
                </a:extLst>
              </a:tr>
              <a:tr h="233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 Groups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20062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0968" y="6039294"/>
            <a:ext cx="10889343" cy="338554"/>
          </a:xfrm>
          <a:prstGeom prst="rect">
            <a:avLst/>
          </a:prstGeom>
          <a:solidFill>
            <a:srgbClr val="0B0D6F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Portfolio funded at 85%; risk level is consistent with FY22 POM accepted WSS risk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45387" y="2653521"/>
            <a:ext cx="841764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spcBef>
                <a:spcPct val="20000"/>
              </a:spcBef>
              <a:tabLst>
                <a:tab pos="1104900" algn="l"/>
              </a:tabLst>
            </a:pPr>
            <a:r>
              <a:rPr lang="en-US" sz="3600" b="1" dirty="0" smtClean="0">
                <a:solidFill>
                  <a:srgbClr val="000000"/>
                </a:solidFill>
                <a:cs typeface="Arial"/>
              </a:rPr>
              <a:t>Summary</a:t>
            </a:r>
            <a:endParaRPr sz="36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CAM Processes: Weapon System/Warfighter Enabler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38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53" y="1292470"/>
            <a:ext cx="5891593" cy="303364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9504" r="-98" b="10492"/>
          <a:stretch/>
        </p:blipFill>
        <p:spPr>
          <a:xfrm>
            <a:off x="4325815" y="3974166"/>
            <a:ext cx="7455878" cy="2294754"/>
          </a:xfrm>
        </p:spPr>
      </p:pic>
      <p:sp>
        <p:nvSpPr>
          <p:cNvPr id="9" name="Left Brace 8"/>
          <p:cNvSpPr/>
          <p:nvPr/>
        </p:nvSpPr>
        <p:spPr bwMode="auto">
          <a:xfrm rot="5400000">
            <a:off x="10429804" y="2889302"/>
            <a:ext cx="221049" cy="2282705"/>
          </a:xfrm>
          <a:prstGeom prst="leftBrace">
            <a:avLst>
              <a:gd name="adj1" fmla="val 0"/>
              <a:gd name="adj2" fmla="val 50000"/>
            </a:avLst>
          </a:prstGeom>
          <a:noFill/>
          <a:ln w="3810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5963" y="3564572"/>
            <a:ext cx="31820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CAM LRDP &amp; Sustainment Funding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2576146" y="1890644"/>
            <a:ext cx="3305908" cy="553617"/>
          </a:xfrm>
          <a:prstGeom prst="ellipse">
            <a:avLst/>
          </a:prstGeom>
          <a:noFill/>
          <a:ln w="19050" cap="flat" cmpd="sng" algn="ctr">
            <a:solidFill>
              <a:srgbClr val="3333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58646" y="1588452"/>
            <a:ext cx="5723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/>
              <a:t>The importance of understanding CAM’s processes -- A weapon system spends the majority of it’s life cycle in the Sustainment Phase </a:t>
            </a:r>
          </a:p>
          <a:p>
            <a:pPr algn="ctr"/>
            <a:r>
              <a:rPr lang="en-US" sz="1800" b="1" i="1"/>
              <a:t>(Funding Source: Operations &amp; Maintenance – One Year Appropriation)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 smtClean="0">
                <a:latin typeface="Arial"/>
              </a:rPr>
              <a:t>Tracy Cramp, </a:t>
            </a:r>
            <a:r>
              <a:rPr lang="en-US" sz="1200" dirty="0">
                <a:latin typeface="Arial"/>
              </a:rPr>
              <a:t>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71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CAM is comprised of personnel from HQ AFMC/A4F and HQ AFMC/FMM </a:t>
            </a:r>
          </a:p>
          <a:p>
            <a:pPr lvl="1"/>
            <a:r>
              <a:rPr lang="en-US"/>
              <a:t>HQ AFMC/A4F – AMR, LRDP, POM, and CPFH requirements </a:t>
            </a:r>
          </a:p>
          <a:p>
            <a:pPr lvl="1"/>
            <a:r>
              <a:rPr lang="en-US"/>
              <a:t>HQ AFMC/FMM – Budgeting and execution of WSS and FHP (to include AvPOL)</a:t>
            </a:r>
          </a:p>
          <a:p>
            <a:r>
              <a:rPr lang="en-US" altLang="en-US"/>
              <a:t>CAM centralizes and integrates management of AF WSS to optimize warfighter capabilities through effective and efficient allocation of resources aligned against valid published requirements across the WSS enterprise </a:t>
            </a:r>
          </a:p>
          <a:p>
            <a:r>
              <a:rPr lang="en-US"/>
              <a:t>The CAM Governance is the decision authority for Total Force WSS; socializes key processes results and mitigates conflicts at lowest levels </a:t>
            </a:r>
          </a:p>
          <a:p>
            <a:r>
              <a:rPr lang="en-US"/>
              <a:t>The CAM risk based assessment model is a decision support tool that helps maximize warfighter capability &amp; minimize risk, while supporting readiness</a:t>
            </a:r>
          </a:p>
          <a:p>
            <a:pPr lvl="1"/>
            <a:r>
              <a:rPr lang="en-US"/>
              <a:t>Used for all CAM processes: Execution, Execution Plan, and POM</a:t>
            </a:r>
          </a:p>
          <a:p>
            <a:r>
              <a:rPr lang="en-US"/>
              <a:t>Standard repeatable process – continuous process improvements to include the Risk Based Assessment and other automation tools to optimize AF readiness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39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Ms. Tracy Cramp, HQ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0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Mission and Vision</a:t>
            </a:r>
            <a:endParaRPr lang="en-US" sz="32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7060" y="1433080"/>
            <a:ext cx="11255158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u="sng" kern="0"/>
              <a:t>CAM Mission Statement</a:t>
            </a:r>
          </a:p>
          <a:p>
            <a:pPr marL="0" indent="0" algn="ctr">
              <a:buNone/>
            </a:pPr>
            <a:r>
              <a:rPr lang="en-US" altLang="en-US" i="1" kern="0"/>
              <a:t>Centralize and integrate the management of Air Force Sustainment to optimize warfighter capability through effective and efficient allocation of resources across the enterprise</a:t>
            </a:r>
          </a:p>
          <a:p>
            <a:pPr marL="0" indent="0" algn="ctr">
              <a:buNone/>
            </a:pPr>
            <a:endParaRPr lang="en-US" altLang="en-US" i="1" kern="0"/>
          </a:p>
          <a:p>
            <a:pPr marL="0" indent="0" algn="ctr">
              <a:buNone/>
            </a:pPr>
            <a:endParaRPr lang="en-US" altLang="en-US" i="1" kern="0"/>
          </a:p>
          <a:p>
            <a:pPr marL="0" indent="0" algn="ctr">
              <a:buNone/>
            </a:pPr>
            <a:r>
              <a:rPr lang="en-US" altLang="en-US" u="sng" kern="0"/>
              <a:t>Vision Statement</a:t>
            </a:r>
          </a:p>
          <a:p>
            <a:pPr marL="0" indent="0" algn="ctr">
              <a:buNone/>
            </a:pPr>
            <a:r>
              <a:rPr lang="en-US" altLang="en-US" i="1" kern="0"/>
              <a:t>Centralize Sustainment to Optimize Warfighter Capability Through Effective and Efficient Allocation of Resources across the enterprise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CAM is integral to the Cost per Flying Hour program for requirements development and is responsible for the budgeting and execution of the AF FHP</a:t>
            </a:r>
          </a:p>
          <a:p>
            <a:r>
              <a:rPr lang="en-US" altLang="en-US"/>
              <a:t>Judicious planning, programming, and execution of CAM and reimbursable funds essential to meeting warfighter needs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40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Ms. Tracy Cramp, HQ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45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0" hangingPunct="0">
              <a:defRPr/>
            </a:pPr>
            <a:fld id="{B5E6CACA-09AB-49BC-8429-8308382B75D4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eaLnBrk="0" hangingPunct="0">
                <a:defRPr/>
              </a:pPr>
              <a:t>41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3" name="Picture 2" descr="afm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165" y="199477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902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 Objective Memorandum (POM) Definition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The POM is a future year oriented process concerned with estimating requirements needed in advance of the current calendar year.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Requirements must be input to the POM cycles if funds are to be available across the POM &amp; FYDP timeline. As an example:</a:t>
            </a:r>
          </a:p>
          <a:p>
            <a:pPr marL="974725" lvl="1" indent="-285750"/>
            <a:r>
              <a:rPr lang="en-US" dirty="0"/>
              <a:t>Prior Year				- FY20</a:t>
            </a:r>
          </a:p>
          <a:p>
            <a:pPr marL="974725" lvl="1" indent="-285750"/>
            <a:r>
              <a:rPr lang="en-US" dirty="0"/>
              <a:t>Execution Year (budget year)		- FY21</a:t>
            </a:r>
          </a:p>
          <a:p>
            <a:pPr marL="974725" lvl="1" indent="-285750"/>
            <a:r>
              <a:rPr lang="en-US" dirty="0"/>
              <a:t>Execution Plan (budget year +1) 	- FY22</a:t>
            </a:r>
          </a:p>
          <a:p>
            <a:pPr marL="974725" lvl="1" indent="-285750"/>
            <a:r>
              <a:rPr lang="en-US" dirty="0"/>
              <a:t>POM (budget year +2)			- FY23</a:t>
            </a:r>
          </a:p>
          <a:p>
            <a:pPr marL="974725" lvl="1" indent="-285750"/>
            <a:r>
              <a:rPr lang="en-US" dirty="0"/>
              <a:t>Out Years 				- FY24, FY25, FY26, FY27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The FYDP displays total resources and force structure information for six years; current two budgeted years and four additional years.</a:t>
            </a:r>
          </a:p>
          <a:p>
            <a:endParaRPr lang="en-US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42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Lauren </a:t>
            </a:r>
            <a:r>
              <a:rPr lang="en-US" sz="1200" b="0" dirty="0" err="1" smtClean="0">
                <a:solidFill>
                  <a:schemeClr val="tx1"/>
                </a:solidFill>
                <a:latin typeface="Arial"/>
              </a:rPr>
              <a:t>Mancilla,</a:t>
            </a:r>
            <a:r>
              <a:rPr lang="en-US" sz="1200" b="0" smtClean="0">
                <a:solidFill>
                  <a:schemeClr val="tx1"/>
                </a:solidFill>
                <a:latin typeface="Arial"/>
              </a:rPr>
              <a:t> HQ AFMC/A4FR</a:t>
            </a:r>
            <a:endParaRPr lang="en-US" sz="1200" b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66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Weighting and Success &amp;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2060"/>
              </a:buClr>
            </a:pPr>
            <a:r>
              <a:rPr lang="en-US" dirty="0"/>
              <a:t>Risk Weighting: HQ AFMC tasks lead commands for program </a:t>
            </a:r>
            <a:r>
              <a:rPr lang="en-US" dirty="0" smtClean="0"/>
              <a:t>ranking and weighting </a:t>
            </a:r>
            <a:r>
              <a:rPr lang="en-US" dirty="0"/>
              <a:t>within their </a:t>
            </a:r>
            <a:r>
              <a:rPr lang="en-US" dirty="0" smtClean="0"/>
              <a:t>Mission Panel</a:t>
            </a:r>
            <a:endParaRPr lang="en-US" dirty="0"/>
          </a:p>
          <a:p>
            <a:pPr lvl="1">
              <a:buClr>
                <a:srgbClr val="002060"/>
              </a:buClr>
            </a:pPr>
            <a:r>
              <a:rPr lang="en-US" dirty="0"/>
              <a:t>Program offices </a:t>
            </a:r>
            <a:r>
              <a:rPr lang="en-US" dirty="0" smtClean="0"/>
              <a:t>weigh and rank </a:t>
            </a:r>
            <a:r>
              <a:rPr lang="en-US" dirty="0"/>
              <a:t>risk categories within programs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Collaborated by lead command and funds holder reflecting the relative proportional importance or criticality to the overall mission at the risk category level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Weighting only determines the roll-up risk assessment</a:t>
            </a:r>
          </a:p>
          <a:p>
            <a:pPr>
              <a:buClr>
                <a:srgbClr val="002060"/>
              </a:buClr>
            </a:pPr>
            <a:r>
              <a:rPr lang="en-US" dirty="0"/>
              <a:t>Task Risk Success &amp; Failure: Established by program office; collaborated on by lead command and funds holder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Defined at the task level, which provides more insight and fidelity into the risk assessment process; form the basis for each programs risk assessment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Failure points are </a:t>
            </a:r>
            <a:r>
              <a:rPr lang="en-US" i="1" u="sng" dirty="0"/>
              <a:t>not</a:t>
            </a:r>
            <a:r>
              <a:rPr lang="en-US" dirty="0"/>
              <a:t> based on funding expectations</a:t>
            </a:r>
          </a:p>
          <a:p>
            <a:pPr lvl="1">
              <a:buClr>
                <a:srgbClr val="002060"/>
              </a:buClr>
            </a:pPr>
            <a:r>
              <a:rPr lang="en-US" dirty="0"/>
              <a:t>Each AFEEIC of a task is mapped to a risk category; failure definition for each</a:t>
            </a:r>
          </a:p>
          <a:p>
            <a:pPr>
              <a:buClr>
                <a:srgbClr val="002060"/>
              </a:buClr>
            </a:pPr>
            <a:r>
              <a:rPr lang="en-US" dirty="0"/>
              <a:t>Funds holders may apply funding based on success and failure points and weighting to achieve the desired risk level within their resource constraints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4CF4F-2ECB-4C54-9552-FB58A436033C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UNCLASSIFIED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Briefer:</a:t>
            </a:r>
          </a:p>
        </p:txBody>
      </p:sp>
    </p:spTree>
    <p:extLst>
      <p:ext uri="{BB962C8B-B14F-4D97-AF65-F5344CB8AC3E}">
        <p14:creationId xmlns:p14="http://schemas.microsoft.com/office/powerpoint/2010/main" val="28099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WSS Execution Year Business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48" y="1283270"/>
            <a:ext cx="11933498" cy="4743450"/>
          </a:xfrm>
        </p:spPr>
        <p:txBody>
          <a:bodyPr/>
          <a:lstStyle/>
          <a:p>
            <a:r>
              <a:rPr lang="en-US" dirty="0"/>
              <a:t>Break lock in execution year: fund holders responsible for their WSS &amp; FHP execution </a:t>
            </a:r>
          </a:p>
          <a:p>
            <a:pPr lvl="1"/>
            <a:r>
              <a:rPr lang="en-US" dirty="0"/>
              <a:t>TF Mid-Year Reviews conducted to assess overall readiness </a:t>
            </a:r>
          </a:p>
          <a:p>
            <a:r>
              <a:rPr lang="en-US" dirty="0"/>
              <a:t>Emerging WSS requirements are a fact-of-life which may lead to execution year unfunded requests</a:t>
            </a:r>
          </a:p>
          <a:p>
            <a:pPr lvl="1"/>
            <a:r>
              <a:rPr lang="en-US" dirty="0"/>
              <a:t>Budget Activity Codes (BACs), statutory floors, and 50/50 considerations affect all funding decisions</a:t>
            </a:r>
          </a:p>
          <a:p>
            <a:pPr lvl="1"/>
            <a:r>
              <a:rPr lang="en-US" dirty="0"/>
              <a:t>Limited flexibility in execution year to resolve; Key is being directionally correct in POM</a:t>
            </a:r>
          </a:p>
          <a:p>
            <a:r>
              <a:rPr lang="en-US" dirty="0"/>
              <a:t>Process for addressing WSS funding shortfalls</a:t>
            </a:r>
          </a:p>
          <a:p>
            <a:pPr lvl="1"/>
            <a:r>
              <a:rPr lang="en-US" dirty="0"/>
              <a:t>Program offices must first look internally to resolve</a:t>
            </a:r>
          </a:p>
          <a:p>
            <a:pPr lvl="1"/>
            <a:r>
              <a:rPr lang="en-US" dirty="0"/>
              <a:t>Next option is to seek Lead Command support to reallocate within their WSS portfolio</a:t>
            </a:r>
          </a:p>
          <a:p>
            <a:pPr lvl="1"/>
            <a:r>
              <a:rPr lang="en-US" dirty="0"/>
              <a:t>If necessary, CAM intervenes to realign across the portfolio</a:t>
            </a:r>
          </a:p>
          <a:p>
            <a:pPr lvl="1"/>
            <a:r>
              <a:rPr lang="en-US" dirty="0"/>
              <a:t>Final option is to seek Air Force level assistance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44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3272" y="6012574"/>
            <a:ext cx="10458450" cy="369332"/>
          </a:xfrm>
          <a:prstGeom prst="rect">
            <a:avLst/>
          </a:prstGeom>
          <a:solidFill>
            <a:srgbClr val="151C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800" b="1" i="1">
                <a:solidFill>
                  <a:srgbClr val="FFFF00"/>
                </a:solidFill>
              </a:rPr>
              <a:t>Standard, Repeatable Processes, Collaboration, and Transparency are the Keys to Success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Ms. Tracy Cramp, HQ 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962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Risk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45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1414262"/>
            <a:ext cx="11430000" cy="49408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66710" y="5086350"/>
            <a:ext cx="37149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Definitions are located at the Financial Management Data Quality Service website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schemeClr val="tx1"/>
                </a:solidFill>
                <a:latin typeface="Arial"/>
              </a:rPr>
              <a:t>Briefer:</a:t>
            </a:r>
          </a:p>
        </p:txBody>
      </p:sp>
    </p:spTree>
    <p:extLst>
      <p:ext uri="{BB962C8B-B14F-4D97-AF65-F5344CB8AC3E}">
        <p14:creationId xmlns:p14="http://schemas.microsoft.com/office/powerpoint/2010/main" val="377778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CPFH Exclusions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Administrative supplies (pens, pencils, paper, copiers, binder,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r>
              <a:rPr lang="en-US"/>
              <a:t>Housekeeping or cleaning supplies</a:t>
            </a:r>
          </a:p>
          <a:p>
            <a:r>
              <a:rPr lang="en-US"/>
              <a:t>Flight simulators and trainers</a:t>
            </a:r>
          </a:p>
          <a:p>
            <a:r>
              <a:rPr lang="en-US"/>
              <a:t>Real Property</a:t>
            </a:r>
          </a:p>
          <a:p>
            <a:r>
              <a:rPr lang="en-US"/>
              <a:t>Flight suits, boots, and uniforms</a:t>
            </a:r>
          </a:p>
          <a:p>
            <a:r>
              <a:rPr lang="en-US"/>
              <a:t>Shelving</a:t>
            </a:r>
          </a:p>
          <a:p>
            <a:r>
              <a:rPr lang="en-US"/>
              <a:t>Tool Cabinets</a:t>
            </a:r>
          </a:p>
          <a:p>
            <a:r>
              <a:rPr lang="en-US"/>
              <a:t>Labor, travel, and other overhead</a:t>
            </a:r>
          </a:p>
          <a:p>
            <a:r>
              <a:rPr lang="en-US"/>
              <a:t>Vehicle/transportation maintenance</a:t>
            </a:r>
          </a:p>
          <a:p>
            <a:r>
              <a:rPr lang="en-US"/>
              <a:t>Support equipment</a:t>
            </a:r>
          </a:p>
          <a:p>
            <a:r>
              <a:rPr lang="en-US"/>
              <a:t>Capital investment items and Automated Data Processing (ADP) equipment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46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schemeClr val="tx1"/>
                </a:solidFill>
                <a:latin typeface="Arial"/>
              </a:rPr>
              <a:t>Briefer:</a:t>
            </a:r>
          </a:p>
        </p:txBody>
      </p:sp>
    </p:spTree>
    <p:extLst>
      <p:ext uri="{BB962C8B-B14F-4D97-AF65-F5344CB8AC3E}">
        <p14:creationId xmlns:p14="http://schemas.microsoft.com/office/powerpoint/2010/main" val="18433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88" y="69057"/>
            <a:ext cx="10513894" cy="1143000"/>
          </a:xfrm>
        </p:spPr>
        <p:txBody>
          <a:bodyPr/>
          <a:lstStyle/>
          <a:p>
            <a:r>
              <a:rPr lang="en-US"/>
              <a:t>CPFH and other Ownership Cost Factors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5053" y="1282700"/>
            <a:ext cx="8596014" cy="512063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47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>
                <a:solidFill>
                  <a:schemeClr val="tx1"/>
                </a:solidFill>
                <a:latin typeface="Arial"/>
              </a:rPr>
              <a:t>Briefer:</a:t>
            </a:r>
          </a:p>
        </p:txBody>
      </p:sp>
    </p:spTree>
    <p:extLst>
      <p:ext uri="{BB962C8B-B14F-4D97-AF65-F5344CB8AC3E}">
        <p14:creationId xmlns:p14="http://schemas.microsoft.com/office/powerpoint/2010/main" val="4028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503" y="1359644"/>
            <a:ext cx="11982994" cy="4901882"/>
          </a:xfrm>
        </p:spPr>
        <p:txBody>
          <a:bodyPr/>
          <a:lstStyle/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Centralized Asset Management (CAM): Air Force Executive Agent for weapon system sustainment (WSS) as codified in AFI 63-101/20-101 and AFMAN 63-143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Weapon System Sustainment (WSS): the </a:t>
            </a:r>
            <a:r>
              <a:rPr lang="en-US" sz="2000" i="0" dirty="0">
                <a:ea typeface="+mn-ea"/>
                <a:cs typeface="+mn-cs"/>
              </a:rPr>
              <a:t>sustainment and maintenance of a weapon system, post-production; </a:t>
            </a:r>
            <a:r>
              <a:rPr lang="en-US" sz="2000" i="0" dirty="0"/>
              <a:t>includes depot purchased equipment maintenance (DPEM), contractor logistics support (CLS), technical orders (TO), and sustaining engineering (SE)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Cost per Flying Hour (CPFH): Major aircraft components and/or consumable supplies that directly support the launch, recovery, inspection, servicing, or maintenance of an aircraft or aircraft component, and/or are required to maintain a piece of support equipment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Total Force (TF) Program Objective Memorandum (POM): plan to allocate funding for a program to meet the Service Program Guidance (SPG) and Defense Planning Guidance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Programming, Planning, Budget, and Execution (PPB&amp;E): Department of Defense (DoD) process for allocating resources</a:t>
            </a:r>
          </a:p>
          <a:p>
            <a:pPr marL="285750" indent="-285750" algn="l">
              <a:buFont typeface="Wingdings" pitchFamily="2" charset="2"/>
              <a:buChar char="n"/>
            </a:pPr>
            <a:r>
              <a:rPr lang="en-US" sz="2000" i="0" dirty="0"/>
              <a:t>Future Years Defense Program (FYDP): a projection of the forces, resources, and programs to support DoD operations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46192"/>
            <a:ext cx="3229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B050"/>
                </a:solidFill>
                <a:latin typeface="Arial"/>
              </a:rPr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</a:p>
        </p:txBody>
      </p:sp>
    </p:spTree>
    <p:extLst>
      <p:ext uri="{BB962C8B-B14F-4D97-AF65-F5344CB8AC3E}">
        <p14:creationId xmlns:p14="http://schemas.microsoft.com/office/powerpoint/2010/main" val="31897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 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173"/>
            <a:ext cx="12131484" cy="5227452"/>
          </a:xfrm>
        </p:spPr>
        <p:txBody>
          <a:bodyPr/>
          <a:lstStyle/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Air Force Executive Agent for two-of-five Readiness Levers </a:t>
            </a:r>
          </a:p>
          <a:p>
            <a:pPr marL="403225" lvl="1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#1 Flying Hour Program (FHP) &amp; #2 Weapon System Sustainment (WSS)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/>
              <a:t>CAM </a:t>
            </a:r>
            <a:r>
              <a:rPr lang="en-US" altLang="en-US" dirty="0"/>
              <a:t>contains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 (A4F) 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financial management </a:t>
            </a:r>
            <a:r>
              <a:rPr lang="en-US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(FMM)</a:t>
            </a:r>
            <a:r>
              <a:rPr lang="en-US" altLang="en-US" dirty="0" smtClean="0"/>
              <a:t> personnel and provides </a:t>
            </a:r>
            <a:r>
              <a:rPr lang="en-US" altLang="en-US" dirty="0"/>
              <a:t>daily interface with </a:t>
            </a:r>
            <a:r>
              <a:rPr lang="en-US" altLang="en-US" dirty="0" smtClean="0"/>
              <a:t>Air and Space Force readiness stakeholders</a:t>
            </a:r>
            <a:endParaRPr lang="en-US" altLang="en-US" dirty="0"/>
          </a:p>
          <a:p>
            <a:pPr marL="338138"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 smtClean="0"/>
              <a:t>A4F </a:t>
            </a:r>
            <a:r>
              <a:rPr lang="en-US" altLang="en-US" sz="1800" dirty="0"/>
              <a:t>is responsible for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WSS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Logistics Requirements Determination Process (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LRDP</a:t>
            </a:r>
            <a:r>
              <a:rPr lang="en-US" altLang="en-US" sz="1800" dirty="0"/>
              <a:t>), </a:t>
            </a:r>
            <a:r>
              <a:rPr lang="en-US" altLang="en-US" sz="1800" dirty="0" smtClean="0"/>
              <a:t>WSS Total Force (TF) Program </a:t>
            </a:r>
            <a:r>
              <a:rPr lang="en-US" altLang="en-US" sz="1800" dirty="0"/>
              <a:t>Objective Memorandum (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</a:t>
            </a:r>
            <a:r>
              <a:rPr lang="en-US" altLang="en-US" sz="1800" dirty="0"/>
              <a:t>) </a:t>
            </a:r>
            <a:r>
              <a:rPr lang="en-US" altLang="en-US" sz="1800" dirty="0" smtClean="0"/>
              <a:t>process,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advisors</a:t>
            </a:r>
            <a:r>
              <a:rPr lang="en-US" altLang="en-US" sz="1800" dirty="0" smtClean="0"/>
              <a:t> to the </a:t>
            </a:r>
            <a:r>
              <a:rPr lang="en-US" altLang="en-US" sz="1800" dirty="0"/>
              <a:t>Spares Requirements Review Board (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SRRB</a:t>
            </a:r>
            <a:r>
              <a:rPr lang="en-US" altLang="en-US" sz="1800" dirty="0" smtClean="0"/>
              <a:t>) and the Cost Review Board (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CRB</a:t>
            </a:r>
            <a:r>
              <a:rPr lang="en-US" altLang="en-US" sz="1800" dirty="0" smtClean="0"/>
              <a:t>) in support of the AF Cost Per Flying Hour (CPFH) program, </a:t>
            </a:r>
            <a:r>
              <a:rPr lang="en-US" altLang="en-US" sz="1800" dirty="0"/>
              <a:t>and </a:t>
            </a:r>
            <a:r>
              <a:rPr lang="en-US" altLang="en-US" sz="1800" dirty="0" smtClean="0"/>
              <a:t>manages </a:t>
            </a:r>
            <a:r>
              <a:rPr lang="en-US" altLang="en-US" sz="1800" dirty="0"/>
              <a:t>the CAM IT data </a:t>
            </a:r>
            <a:r>
              <a:rPr lang="en-US" altLang="en-US" sz="1800" dirty="0" smtClean="0"/>
              <a:t>system and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AFMAN 63-143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8138" lvl="2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/>
              <a:t>FMM </a:t>
            </a:r>
            <a:r>
              <a:rPr lang="en-US" altLang="en-US" sz="1800" dirty="0" smtClean="0"/>
              <a:t>is responsible for </a:t>
            </a:r>
            <a:r>
              <a:rPr lang="en-US" altLang="en-US" sz="1800" dirty="0"/>
              <a:t>the </a:t>
            </a:r>
            <a:r>
              <a:rPr lang="en-US" altLang="en-US" sz="1800" dirty="0" smtClean="0"/>
              <a:t>TF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WSS Execution Plan </a:t>
            </a:r>
            <a:r>
              <a:rPr lang="en-US" altLang="en-US" sz="1800" dirty="0" smtClean="0"/>
              <a:t>and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Mid-Year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</a:t>
            </a:r>
            <a:r>
              <a:rPr lang="en-US" altLang="en-US" sz="1800" dirty="0" smtClean="0"/>
              <a:t>, and all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Duty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WSS and FHP budgetary activities </a:t>
            </a:r>
            <a:r>
              <a:rPr lang="en-US" altLang="en-US" sz="1800" dirty="0" smtClean="0"/>
              <a:t>while ensuring processes are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FIAR compliant</a:t>
            </a:r>
            <a:r>
              <a:rPr lang="en-US" altLang="en-US" sz="1800" dirty="0" smtClean="0"/>
              <a:t>.  Engages with the SRRB, CRB and AF Petroleum Agency (AFPET) as advisors in support of the CPFH</a:t>
            </a:r>
            <a:endParaRPr lang="en-US" altLang="en-US" sz="1200" dirty="0" smtClean="0"/>
          </a:p>
          <a:p>
            <a:pPr marL="573087" lvl="3" indent="-258366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Continuous collaboration w/FHP stakeholders &amp; HAF/SAF; daily management of fly ops execution/needs</a:t>
            </a:r>
          </a:p>
          <a:p>
            <a:pPr marL="573087" lvl="3" indent="-258366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Fosters </a:t>
            </a:r>
            <a:r>
              <a:rPr lang="en-US" sz="1800" dirty="0"/>
              <a:t>efficient use of programmed </a:t>
            </a:r>
            <a:r>
              <a:rPr lang="en-US" sz="1800" dirty="0" smtClean="0"/>
              <a:t>funding/meets congressional limitations and operational needs </a:t>
            </a:r>
          </a:p>
          <a:p>
            <a:pPr marL="573087" lvl="3" indent="-258366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Analyze</a:t>
            </a:r>
            <a:r>
              <a:rPr lang="en-US" sz="1800" dirty="0"/>
              <a:t>, validate and execute funding positions in response to </a:t>
            </a:r>
            <a:r>
              <a:rPr lang="en-US" sz="1800" dirty="0" smtClean="0"/>
              <a:t>real-world changing AF priorities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>
                <a:latin typeface="Arial"/>
              </a:rPr>
              <a:t>Carrie </a:t>
            </a:r>
            <a:r>
              <a:rPr lang="en-US" sz="1200" dirty="0" err="1">
                <a:latin typeface="Arial"/>
              </a:rPr>
              <a:t>Denny,</a:t>
            </a:r>
            <a:r>
              <a:rPr lang="en-US" sz="1200" dirty="0">
                <a:latin typeface="Arial"/>
              </a:rPr>
              <a:t> AFMC/FMM</a:t>
            </a:r>
          </a:p>
        </p:txBody>
      </p:sp>
    </p:spTree>
    <p:extLst>
      <p:ext uri="{BB962C8B-B14F-4D97-AF65-F5344CB8AC3E}">
        <p14:creationId xmlns:p14="http://schemas.microsoft.com/office/powerpoint/2010/main" val="2863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SAF/HAF (AQ, FM, A2, A3, A4, A5, A8): Provide strategic guidance/advocacy through AF A3, Log Panel and other corporate structure forums</a:t>
            </a:r>
          </a:p>
          <a:p>
            <a:r>
              <a:rPr lang="en-US"/>
              <a:t>Lead Commands</a:t>
            </a:r>
          </a:p>
          <a:p>
            <a:pPr lvl="1"/>
            <a:r>
              <a:rPr lang="en-US" sz="1800"/>
              <a:t>Set the desired capability levels, validate and prioritize WSS requirements</a:t>
            </a:r>
          </a:p>
          <a:p>
            <a:pPr lvl="1"/>
            <a:r>
              <a:rPr lang="en-US" sz="1800"/>
              <a:t>Provide funding trade-off options within ‘owned’ weapon systems to minimize risk to highest prioritized weapon system(s) </a:t>
            </a:r>
          </a:p>
          <a:p>
            <a:pPr lvl="1"/>
            <a:r>
              <a:rPr lang="en-US" sz="1800"/>
              <a:t>Collaborate w/CAM &amp; Spares Requirements Review Board (SRRB) stakeholders to develop CPFH supply requirements</a:t>
            </a:r>
          </a:p>
          <a:p>
            <a:pPr lvl="1"/>
            <a:r>
              <a:rPr lang="en-US" sz="1800"/>
              <a:t>Provide FH plan/actuals to support WCF billing process &amp; AvPOL projected/actual usage for each weapon system</a:t>
            </a:r>
          </a:p>
          <a:p>
            <a:r>
              <a:rPr lang="en-US"/>
              <a:t>Program Offices: Develop detailed requirements to meet desired capabilities, spread funding to minimize risk and maximize capability to the warfighter</a:t>
            </a:r>
          </a:p>
          <a:p>
            <a:r>
              <a:rPr lang="en-US"/>
              <a:t>Funds Holders: Includes active duty AF (managed by CAM), Air National Guard, AF Reserve Command, Transportation Working Capital Fund, US Space Force (USSF), and AF Special Operations Command (only for CPFH)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en-US">
              <a:solidFill>
                <a:srgbClr val="8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 smtClean="0">
                <a:latin typeface="Arial"/>
              </a:rPr>
              <a:t>Tracy Cramp, </a:t>
            </a:r>
            <a:r>
              <a:rPr lang="en-US" sz="1200" dirty="0">
                <a:latin typeface="Arial"/>
              </a:rPr>
              <a:t>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0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195" y="0"/>
            <a:ext cx="8781952" cy="914400"/>
          </a:xfrm>
        </p:spPr>
        <p:txBody>
          <a:bodyPr/>
          <a:lstStyle/>
          <a:p>
            <a:r>
              <a:rPr lang="en-US" dirty="0" smtClean="0"/>
              <a:t>CAM Office Structure and Interfaces</a:t>
            </a:r>
            <a:endParaRPr lang="en-US" dirty="0"/>
          </a:p>
        </p:txBody>
      </p:sp>
      <p:cxnSp>
        <p:nvCxnSpPr>
          <p:cNvPr id="5" name="Elbow Connector 31"/>
          <p:cNvCxnSpPr>
            <a:endCxn id="20" idx="3"/>
          </p:cNvCxnSpPr>
          <p:nvPr/>
        </p:nvCxnSpPr>
        <p:spPr bwMode="auto">
          <a:xfrm rot="10800000">
            <a:off x="6673850" y="3241675"/>
            <a:ext cx="889000" cy="67691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lgDash"/>
            <a:round/>
            <a:headEnd type="arrow"/>
            <a:tailEnd type="arrow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4659327" y="5937885"/>
            <a:ext cx="1371600" cy="457200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Using  Commands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78150" y="3870325"/>
            <a:ext cx="4737100" cy="15494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987800" y="4454525"/>
            <a:ext cx="863600" cy="368300"/>
          </a:xfrm>
          <a:prstGeom prst="round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A4F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791200" y="4467225"/>
            <a:ext cx="929142" cy="368300"/>
          </a:xfrm>
          <a:prstGeom prst="round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FMM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742950" y="2917825"/>
            <a:ext cx="2158047" cy="274320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HAF/A4P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42950" y="3367617"/>
            <a:ext cx="2158047" cy="274320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Ctrs &amp; Complexes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42950" y="3817409"/>
            <a:ext cx="2158047" cy="274320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MAJCOM/A4s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56154" y="5937885"/>
            <a:ext cx="1737360" cy="457200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Air Staff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2789187" y="5937885"/>
            <a:ext cx="1737360" cy="457200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Program Offices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7562849" y="3355975"/>
            <a:ext cx="2162175" cy="274320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Ctrs &amp; Complexes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097210" y="5937885"/>
            <a:ext cx="1737360" cy="457200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Lead Commands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9773861" y="5927742"/>
            <a:ext cx="1737360" cy="457200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SRRB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 &amp; CRB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03750" y="3806825"/>
            <a:ext cx="1485900" cy="6921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CAM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000500" y="3057525"/>
            <a:ext cx="863600" cy="368300"/>
          </a:xfrm>
          <a:prstGeom prst="round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A4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10250" y="3057525"/>
            <a:ext cx="863600" cy="368300"/>
          </a:xfrm>
          <a:prstGeom prst="round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FM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575129" y="1524000"/>
            <a:ext cx="1610434" cy="807492"/>
          </a:xfrm>
          <a:prstGeom prst="roundRect">
            <a:avLst/>
          </a:prstGeom>
          <a:solidFill>
            <a:srgbClr val="2D2D8A">
              <a:lumMod val="40000"/>
              <a:lumOff val="6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AFMC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CD/CA</a:t>
            </a:r>
          </a:p>
        </p:txBody>
      </p:sp>
      <p:grpSp>
        <p:nvGrpSpPr>
          <p:cNvPr id="22" name="Group 110"/>
          <p:cNvGrpSpPr/>
          <p:nvPr/>
        </p:nvGrpSpPr>
        <p:grpSpPr>
          <a:xfrm>
            <a:off x="9893298" y="1419225"/>
            <a:ext cx="1752600" cy="2006600"/>
            <a:chOff x="6705600" y="1193800"/>
            <a:chExt cx="1752600" cy="2006600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7010400" y="1828800"/>
              <a:ext cx="1219200" cy="40699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Executive Committee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7010400" y="2362200"/>
              <a:ext cx="1219200" cy="363369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Executive Steering Group</a:t>
              </a: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7010400" y="2844434"/>
              <a:ext cx="1219200" cy="279766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Advisory Council</a:t>
              </a:r>
              <a:endPara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17937" y="1193800"/>
              <a:ext cx="1727563" cy="2006600"/>
            </a:xfrm>
            <a:prstGeom prst="rect">
              <a:avLst/>
            </a:prstGeom>
            <a:noFill/>
            <a:ln w="34925" cap="flat" cmpd="sng" algn="ctr">
              <a:solidFill>
                <a:srgbClr val="333399">
                  <a:lumMod val="60000"/>
                  <a:lumOff val="40000"/>
                </a:srgb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6705600" y="1273541"/>
              <a:ext cx="1752600" cy="424473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CAM Governance</a:t>
              </a: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1163637" y="2057400"/>
            <a:ext cx="1737360" cy="27432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Air Staff</a:t>
            </a:r>
          </a:p>
        </p:txBody>
      </p:sp>
      <p:sp>
        <p:nvSpPr>
          <p:cNvPr id="29" name="Rounded Rectangle 28"/>
          <p:cNvSpPr/>
          <p:nvPr/>
        </p:nvSpPr>
        <p:spPr bwMode="auto">
          <a:xfrm>
            <a:off x="1163637" y="1435100"/>
            <a:ext cx="1737360" cy="274320"/>
          </a:xfrm>
          <a:prstGeom prst="roundRect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MAJCOM CDs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7562849" y="2924174"/>
            <a:ext cx="2197839" cy="31875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SAF/FMB &amp; HAF/A4P</a:t>
            </a:r>
          </a:p>
        </p:txBody>
      </p:sp>
      <p:cxnSp>
        <p:nvCxnSpPr>
          <p:cNvPr id="31" name="Elbow Connector 30"/>
          <p:cNvCxnSpPr>
            <a:stCxn id="17" idx="0"/>
            <a:endCxn id="7" idx="6"/>
          </p:cNvCxnSpPr>
          <p:nvPr/>
        </p:nvCxnSpPr>
        <p:spPr bwMode="auto">
          <a:xfrm rot="16200000" flipV="1">
            <a:off x="8537538" y="3822738"/>
            <a:ext cx="1282717" cy="2927291"/>
          </a:xfrm>
          <a:prstGeom prst="bentConnector2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2" name="Elbow Connector 31"/>
          <p:cNvCxnSpPr>
            <a:stCxn id="13" idx="0"/>
            <a:endCxn id="7" idx="3"/>
          </p:cNvCxnSpPr>
          <p:nvPr/>
        </p:nvCxnSpPr>
        <p:spPr bwMode="auto">
          <a:xfrm rot="5400000" flipH="1" flipV="1">
            <a:off x="2375826" y="4641829"/>
            <a:ext cx="745064" cy="184704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3" name="Elbow Connector 31"/>
          <p:cNvCxnSpPr>
            <a:stCxn id="14" idx="0"/>
            <a:endCxn id="7" idx="4"/>
          </p:cNvCxnSpPr>
          <p:nvPr/>
        </p:nvCxnSpPr>
        <p:spPr bwMode="auto">
          <a:xfrm rot="5400000" flipH="1" flipV="1">
            <a:off x="4243203" y="4834390"/>
            <a:ext cx="518160" cy="168883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4" name="Elbow Connector 31"/>
          <p:cNvCxnSpPr>
            <a:stCxn id="16" idx="0"/>
            <a:endCxn id="7" idx="4"/>
          </p:cNvCxnSpPr>
          <p:nvPr/>
        </p:nvCxnSpPr>
        <p:spPr bwMode="auto">
          <a:xfrm rot="16200000" flipV="1">
            <a:off x="5897215" y="4869210"/>
            <a:ext cx="518160" cy="161919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>
            <a:stCxn id="19" idx="2"/>
            <a:endCxn id="8" idx="0"/>
          </p:cNvCxnSpPr>
          <p:nvPr/>
        </p:nvCxnSpPr>
        <p:spPr bwMode="auto">
          <a:xfrm flipH="1">
            <a:off x="4419600" y="3425825"/>
            <a:ext cx="12700" cy="10287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>
            <a:stCxn id="20" idx="2"/>
            <a:endCxn id="9" idx="0"/>
          </p:cNvCxnSpPr>
          <p:nvPr/>
        </p:nvCxnSpPr>
        <p:spPr bwMode="auto">
          <a:xfrm>
            <a:off x="6242051" y="3425825"/>
            <a:ext cx="13721" cy="1041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7" name="Elbow Connector 31"/>
          <p:cNvCxnSpPr>
            <a:stCxn id="19" idx="0"/>
            <a:endCxn id="21" idx="2"/>
          </p:cNvCxnSpPr>
          <p:nvPr/>
        </p:nvCxnSpPr>
        <p:spPr bwMode="auto">
          <a:xfrm rot="5400000" flipH="1" flipV="1">
            <a:off x="4543307" y="2220486"/>
            <a:ext cx="726033" cy="94804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8" name="Elbow Connector 31"/>
          <p:cNvCxnSpPr>
            <a:stCxn id="20" idx="0"/>
            <a:endCxn id="21" idx="2"/>
          </p:cNvCxnSpPr>
          <p:nvPr/>
        </p:nvCxnSpPr>
        <p:spPr bwMode="auto">
          <a:xfrm rot="16200000" flipV="1">
            <a:off x="5448182" y="2263657"/>
            <a:ext cx="726033" cy="86170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9" name="Elbow Connector 31"/>
          <p:cNvCxnSpPr>
            <a:stCxn id="29" idx="3"/>
            <a:endCxn id="21" idx="1"/>
          </p:cNvCxnSpPr>
          <p:nvPr/>
        </p:nvCxnSpPr>
        <p:spPr bwMode="auto">
          <a:xfrm>
            <a:off x="2900997" y="1572260"/>
            <a:ext cx="1674132" cy="355486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0" name="Elbow Connector 31"/>
          <p:cNvCxnSpPr>
            <a:stCxn id="28" idx="3"/>
            <a:endCxn id="21" idx="1"/>
          </p:cNvCxnSpPr>
          <p:nvPr/>
        </p:nvCxnSpPr>
        <p:spPr bwMode="auto">
          <a:xfrm flipV="1">
            <a:off x="2900997" y="1927746"/>
            <a:ext cx="1674132" cy="26681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1" name="Elbow Connector 31"/>
          <p:cNvCxnSpPr>
            <a:stCxn id="10" idx="3"/>
            <a:endCxn id="19" idx="1"/>
          </p:cNvCxnSpPr>
          <p:nvPr/>
        </p:nvCxnSpPr>
        <p:spPr bwMode="auto">
          <a:xfrm>
            <a:off x="2900997" y="3054985"/>
            <a:ext cx="1099503" cy="18669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2" name="Elbow Connector 31"/>
          <p:cNvCxnSpPr>
            <a:stCxn id="11" idx="3"/>
            <a:endCxn id="19" idx="1"/>
          </p:cNvCxnSpPr>
          <p:nvPr/>
        </p:nvCxnSpPr>
        <p:spPr bwMode="auto">
          <a:xfrm flipV="1">
            <a:off x="2900997" y="3241675"/>
            <a:ext cx="1099503" cy="263102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3" name="Elbow Connector 31"/>
          <p:cNvCxnSpPr>
            <a:stCxn id="12" idx="3"/>
            <a:endCxn id="19" idx="1"/>
          </p:cNvCxnSpPr>
          <p:nvPr/>
        </p:nvCxnSpPr>
        <p:spPr bwMode="auto">
          <a:xfrm flipV="1">
            <a:off x="2900997" y="3241675"/>
            <a:ext cx="1099503" cy="71289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4" name="Elbow Connector 31"/>
          <p:cNvCxnSpPr>
            <a:stCxn id="30" idx="1"/>
            <a:endCxn id="20" idx="3"/>
          </p:cNvCxnSpPr>
          <p:nvPr/>
        </p:nvCxnSpPr>
        <p:spPr bwMode="auto">
          <a:xfrm rot="10800000" flipV="1">
            <a:off x="6673851" y="3083551"/>
            <a:ext cx="888999" cy="15812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5" name="Elbow Connector 31"/>
          <p:cNvCxnSpPr>
            <a:stCxn id="15" idx="1"/>
            <a:endCxn id="20" idx="3"/>
          </p:cNvCxnSpPr>
          <p:nvPr/>
        </p:nvCxnSpPr>
        <p:spPr bwMode="auto">
          <a:xfrm rot="10800000">
            <a:off x="6673851" y="3241675"/>
            <a:ext cx="888999" cy="25146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6" name="Elbow Connector 31"/>
          <p:cNvCxnSpPr>
            <a:stCxn id="21" idx="3"/>
            <a:endCxn id="23" idx="1"/>
          </p:cNvCxnSpPr>
          <p:nvPr/>
        </p:nvCxnSpPr>
        <p:spPr bwMode="auto">
          <a:xfrm>
            <a:off x="6185563" y="1927746"/>
            <a:ext cx="4012535" cy="329977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49" name="Elbow Connector 31"/>
          <p:cNvCxnSpPr>
            <a:stCxn id="21" idx="3"/>
            <a:endCxn id="24" idx="1"/>
          </p:cNvCxnSpPr>
          <p:nvPr/>
        </p:nvCxnSpPr>
        <p:spPr bwMode="auto">
          <a:xfrm>
            <a:off x="6185563" y="1927746"/>
            <a:ext cx="4012535" cy="841564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0" name="Straight Arrow Connector 49"/>
          <p:cNvCxnSpPr>
            <a:stCxn id="19" idx="3"/>
          </p:cNvCxnSpPr>
          <p:nvPr/>
        </p:nvCxnSpPr>
        <p:spPr bwMode="auto">
          <a:xfrm>
            <a:off x="4895850" y="3245784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arrow"/>
            <a:tailEnd type="arrow"/>
          </a:ln>
          <a:effectLst/>
        </p:spPr>
      </p:cxnSp>
      <p:cxnSp>
        <p:nvCxnSpPr>
          <p:cNvPr id="51" name="Straight Arrow Connector 50"/>
          <p:cNvCxnSpPr>
            <a:stCxn id="19" idx="3"/>
            <a:endCxn id="20" idx="1"/>
          </p:cNvCxnSpPr>
          <p:nvPr/>
        </p:nvCxnSpPr>
        <p:spPr bwMode="auto">
          <a:xfrm>
            <a:off x="4864100" y="3241675"/>
            <a:ext cx="94615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arrow"/>
            <a:tailEnd type="arrow"/>
          </a:ln>
          <a:effectLst/>
        </p:spPr>
      </p:cxnSp>
      <p:sp>
        <p:nvSpPr>
          <p:cNvPr id="52" name="Rounded Rectangle 51"/>
          <p:cNvSpPr/>
          <p:nvPr/>
        </p:nvSpPr>
        <p:spPr bwMode="auto">
          <a:xfrm>
            <a:off x="7562849" y="3743325"/>
            <a:ext cx="2162175" cy="274320"/>
          </a:xfrm>
          <a:prstGeom prst="roundRect">
            <a:avLst>
              <a:gd name="adj" fmla="val 8824"/>
            </a:avLst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MAJCOM/A4’s</a:t>
            </a:r>
          </a:p>
        </p:txBody>
      </p:sp>
      <p:sp>
        <p:nvSpPr>
          <p:cNvPr id="53" name="Curved Up Arrow 52"/>
          <p:cNvSpPr/>
          <p:nvPr/>
        </p:nvSpPr>
        <p:spPr bwMode="auto">
          <a:xfrm flipV="1">
            <a:off x="1771652" y="4160184"/>
            <a:ext cx="2228849" cy="497541"/>
          </a:xfrm>
          <a:prstGeom prst="curvedUpArrow">
            <a:avLst/>
          </a:prstGeom>
          <a:solidFill>
            <a:srgbClr val="BBE0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55" name="Elbow Connector 54"/>
          <p:cNvCxnSpPr>
            <a:stCxn id="26" idx="3"/>
          </p:cNvCxnSpPr>
          <p:nvPr/>
        </p:nvCxnSpPr>
        <p:spPr bwMode="auto">
          <a:xfrm flipH="1">
            <a:off x="7562849" y="2422525"/>
            <a:ext cx="4070349" cy="1951810"/>
          </a:xfrm>
          <a:prstGeom prst="bentConnector3">
            <a:avLst>
              <a:gd name="adj1" fmla="val -5616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6" name="Rounded Rectangle 55"/>
          <p:cNvSpPr/>
          <p:nvPr/>
        </p:nvSpPr>
        <p:spPr bwMode="auto">
          <a:xfrm>
            <a:off x="140664" y="4359658"/>
            <a:ext cx="2560006" cy="1175852"/>
          </a:xfrm>
          <a:prstGeom prst="roundRect">
            <a:avLst/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WSS Requirements Build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WSS POM Build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Perf Based Objectives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CAFDEx System </a:t>
            </a:r>
            <a:r>
              <a:rPr kumimoji="0" lang="en-US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Mgmt</a:t>
            </a: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(SPERS)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kern="0" dirty="0" smtClean="0">
                <a:solidFill>
                  <a:srgbClr val="000000"/>
                </a:solidFill>
                <a:latin typeface="Arial"/>
              </a:rPr>
              <a:t>CPFH Managers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Organic Depot Workload</a:t>
            </a:r>
          </a:p>
        </p:txBody>
      </p:sp>
      <p:sp>
        <p:nvSpPr>
          <p:cNvPr id="57" name="Rounded Rectangle 56"/>
          <p:cNvSpPr/>
          <p:nvPr/>
        </p:nvSpPr>
        <p:spPr bwMode="auto">
          <a:xfrm>
            <a:off x="9038900" y="4041775"/>
            <a:ext cx="2773872" cy="1767385"/>
          </a:xfrm>
          <a:prstGeom prst="roundRect">
            <a:avLst>
              <a:gd name="adj" fmla="val 17437"/>
            </a:avLst>
          </a:prstGeom>
          <a:solidFill>
            <a:srgbClr val="BBE0E3">
              <a:lumMod val="9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Execution Plans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</a:rPr>
              <a:t>Initial Distribution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Mid-Year Review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dirty="0" smtClean="0">
                <a:solidFill>
                  <a:srgbClr val="000000"/>
                </a:solidFill>
                <a:latin typeface="Arial"/>
              </a:rPr>
              <a:t>Unfunded Mitigation Strategy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noProof="0" dirty="0" smtClean="0">
                <a:solidFill>
                  <a:srgbClr val="000000"/>
                </a:solidFill>
                <a:latin typeface="Arial"/>
              </a:rPr>
              <a:t>CPFH Oversight/Execution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noProof="0" dirty="0" smtClean="0">
                <a:solidFill>
                  <a:srgbClr val="000000"/>
                </a:solidFill>
                <a:latin typeface="Arial"/>
              </a:rPr>
              <a:t>Funds Control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kern="0" noProof="0" dirty="0" smtClean="0">
                <a:solidFill>
                  <a:srgbClr val="000000"/>
                </a:solidFill>
                <a:latin typeface="Arial"/>
              </a:rPr>
              <a:t>Accounting/ULO tracking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WCF Execution Year Partnership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Close-out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8" name="Elbow Connector 31"/>
          <p:cNvCxnSpPr>
            <a:stCxn id="6" idx="0"/>
            <a:endCxn id="7" idx="4"/>
          </p:cNvCxnSpPr>
          <p:nvPr/>
        </p:nvCxnSpPr>
        <p:spPr bwMode="auto">
          <a:xfrm rot="5400000" flipH="1" flipV="1">
            <a:off x="5086833" y="5678020"/>
            <a:ext cx="518160" cy="1573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66" name="Rounded Rectangle 65"/>
          <p:cNvSpPr/>
          <p:nvPr/>
        </p:nvSpPr>
        <p:spPr bwMode="auto">
          <a:xfrm>
            <a:off x="7927476" y="5927742"/>
            <a:ext cx="1737360" cy="457200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Funds Holders</a:t>
            </a:r>
          </a:p>
        </p:txBody>
      </p:sp>
      <p:cxnSp>
        <p:nvCxnSpPr>
          <p:cNvPr id="71" name="Elbow Connector 31"/>
          <p:cNvCxnSpPr/>
          <p:nvPr/>
        </p:nvCxnSpPr>
        <p:spPr bwMode="auto">
          <a:xfrm rot="16200000" flipV="1">
            <a:off x="7499786" y="4863940"/>
            <a:ext cx="518160" cy="1619190"/>
          </a:xfrm>
          <a:prstGeom prst="bentConnector3">
            <a:avLst>
              <a:gd name="adj1" fmla="val 48162"/>
            </a:avLst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8" name="Curved Up Arrow 87"/>
          <p:cNvSpPr/>
          <p:nvPr/>
        </p:nvSpPr>
        <p:spPr bwMode="auto">
          <a:xfrm rot="10800000">
            <a:off x="6853718" y="4204486"/>
            <a:ext cx="2347269" cy="448547"/>
          </a:xfrm>
          <a:prstGeom prst="curvedUpArrow">
            <a:avLst/>
          </a:prstGeom>
          <a:solidFill>
            <a:srgbClr val="BBE0E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 smtClean="0">
                <a:latin typeface="Arial"/>
              </a:rPr>
              <a:t>Tracy Cramp, </a:t>
            </a:r>
            <a:r>
              <a:rPr lang="en-US" sz="1200" dirty="0">
                <a:latin typeface="Arial"/>
              </a:rPr>
              <a:t>AFMC/FMM</a:t>
            </a:r>
            <a:endParaRPr lang="en-US" sz="1200" b="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3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784" y="1295090"/>
            <a:ext cx="8973595" cy="4885841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4650973" y="2692946"/>
            <a:ext cx="2608008" cy="2429286"/>
            <a:chOff x="3435428" y="965933"/>
            <a:chExt cx="5321143" cy="4960000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977" b="92995" l="9966" r="914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428" y="965933"/>
              <a:ext cx="5321143" cy="4960000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4401122" y="1681146"/>
              <a:ext cx="3489809" cy="3038764"/>
            </a:xfrm>
            <a:prstGeom prst="rect">
              <a:avLst/>
            </a:prstGeom>
            <a:noFill/>
          </p:spPr>
          <p:txBody>
            <a:bodyPr wrap="square" rtlCol="0">
              <a:prstTxWarp prst="textButton">
                <a:avLst/>
              </a:prstTxWarp>
              <a:spAutoFit/>
            </a:bodyPr>
            <a:lstStyle/>
            <a:p>
              <a:r>
                <a:rPr lang="en-US" sz="4000" dirty="0" smtClean="0">
                  <a:ln w="19050">
                    <a:noFill/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Air Force </a:t>
              </a:r>
              <a:r>
                <a:rPr lang="en-US" sz="4000" dirty="0" smtClean="0">
                  <a:ln w="9525">
                    <a:noFill/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Materiel</a:t>
              </a:r>
              <a:r>
                <a:rPr lang="en-US" sz="4000" dirty="0" smtClean="0">
                  <a:ln w="19050">
                    <a:noFill/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 Command</a:t>
              </a:r>
              <a:endParaRPr lang="en-US" sz="2400" dirty="0">
                <a:ln w="19050">
                  <a:noFill/>
                </a:ln>
                <a:latin typeface="Rockwell Extra Bold" panose="02060903040505020403" pitchFamily="18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426523" y="2301079"/>
              <a:ext cx="3393595" cy="2865125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63906"/>
                </a:avLst>
              </a:prstTxWarp>
              <a:spAutoFit/>
            </a:bodyPr>
            <a:lstStyle/>
            <a:p>
              <a:r>
                <a:rPr lang="en-US" sz="4000" dirty="0">
                  <a:ln w="19050">
                    <a:noFill/>
                  </a:ln>
                  <a:solidFill>
                    <a:schemeClr val="bg1"/>
                  </a:solidFill>
                  <a:latin typeface="Rockwell Extra Bold" panose="02060903040505020403" pitchFamily="18" charset="0"/>
                </a:rPr>
                <a:t>Centralized Asset Management</a:t>
              </a:r>
            </a:p>
            <a:p>
              <a:endParaRPr lang="en-US" sz="4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Rockwell" panose="02060603020205020403" pitchFamily="18" charset="0"/>
              </a:endParaRPr>
            </a:p>
            <a:p>
              <a:endParaRPr lang="en-US" sz="2400" dirty="0">
                <a:ln w="19050">
                  <a:solidFill>
                    <a:schemeClr val="tx1"/>
                  </a:solidFill>
                </a:ln>
                <a:latin typeface="Rockwell Extra Bold" panose="02060903040505020403" pitchFamily="18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CAM Operational View(OV)-1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7" name="Picture 6" descr="https://upload.wikimedia.org/wikipedia/commons/thumb/0/09/C-5_Galaxy_-_060505-F-0000J-002.jpg/220px-C-5_Galaxy_-_060505-F-0000J-00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48" y="1685200"/>
            <a:ext cx="1101943" cy="660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upload.wikimedia.org/wikipedia/commons/thumb/b/b0/MQ-9_Reaper_in_flight_%282007%29.jpg/220px-MQ-9_Reaper_in_flight_%282007%29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79" y="3763592"/>
            <a:ext cx="1136635" cy="81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ircraft in-flight above clouds, banking away from camera, revealing bombs and other weapons suspended underneath wings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325" y="2603703"/>
            <a:ext cx="1129178" cy="902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1035428522C\AppData\Local\Microsoft\Windows\INetCache\Content.MSO\F54789BA.tmp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488" y="4838686"/>
            <a:ext cx="1111777" cy="665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" descr="Air Force One : Stock Phot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965" y="1348475"/>
            <a:ext cx="1066800" cy="71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2971250" y="3900948"/>
            <a:ext cx="1892545" cy="170683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00070" y="3043240"/>
            <a:ext cx="2003662" cy="326825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96717" y="2107863"/>
            <a:ext cx="2195705" cy="989298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994121" y="4285817"/>
            <a:ext cx="1967855" cy="899485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839884" y="2005385"/>
            <a:ext cx="1908119" cy="1212275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88728">
            <a:off x="3701163" y="2305105"/>
            <a:ext cx="90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DPEM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1354330">
            <a:off x="2962081" y="3452789"/>
            <a:ext cx="186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33CC"/>
                </a:solidFill>
              </a:rPr>
              <a:t>Contractor Logistics Support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540311">
            <a:off x="2980627" y="2808441"/>
            <a:ext cx="212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Sustaining  Engineering</a:t>
            </a:r>
          </a:p>
        </p:txBody>
      </p:sp>
      <p:sp>
        <p:nvSpPr>
          <p:cNvPr id="24" name="TextBox 23"/>
          <p:cNvSpPr txBox="1"/>
          <p:nvPr/>
        </p:nvSpPr>
        <p:spPr>
          <a:xfrm rot="19636699">
            <a:off x="6778263" y="2294034"/>
            <a:ext cx="124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HAF/SAF</a:t>
            </a:r>
          </a:p>
        </p:txBody>
      </p:sp>
      <p:sp>
        <p:nvSpPr>
          <p:cNvPr id="25" name="TextBox 24"/>
          <p:cNvSpPr txBox="1"/>
          <p:nvPr/>
        </p:nvSpPr>
        <p:spPr>
          <a:xfrm rot="20103554">
            <a:off x="2858430" y="4464417"/>
            <a:ext cx="1931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3CC"/>
                </a:solidFill>
              </a:rPr>
              <a:t>Technical Orders</a:t>
            </a:r>
          </a:p>
        </p:txBody>
      </p:sp>
      <p:pic>
        <p:nvPicPr>
          <p:cNvPr id="26" name="Picture 25" descr="ACC Shield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74" y="2289322"/>
            <a:ext cx="476835" cy="4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ir Education and Training Comman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18" y="2298774"/>
            <a:ext cx="469892" cy="4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ir Force Flight Standards Agency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153" y="2300635"/>
            <a:ext cx="457695" cy="45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ir Force Global Strike Command.sv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669" y="2750340"/>
            <a:ext cx="476642" cy="46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Air Force Materiel Comman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582" y="2761618"/>
            <a:ext cx="506570" cy="491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AFR Shield.sv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99" y="2749654"/>
            <a:ext cx="505119" cy="49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Shield of the United States Air Force Special Operations Command.sv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596" y="3251638"/>
            <a:ext cx="502178" cy="49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ir Force Space Command Logo.sv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372" y="3223929"/>
            <a:ext cx="473105" cy="4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ir Mobility Command.sv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700" y="3240574"/>
            <a:ext cx="487951" cy="4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US-AirNationalGuard-2007Emblem.sv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528" y="3715358"/>
            <a:ext cx="485423" cy="48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Pacific Air Forces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361" y="3724301"/>
            <a:ext cx="464861" cy="46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883650" y="3738011"/>
            <a:ext cx="487722" cy="481626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6963524" y="3276722"/>
            <a:ext cx="1834761" cy="227700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1187511">
            <a:off x="7089703" y="3122111"/>
            <a:ext cx="1263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MAJCOMS</a:t>
            </a:r>
          </a:p>
        </p:txBody>
      </p:sp>
      <p:sp>
        <p:nvSpPr>
          <p:cNvPr id="40" name="TextBox 39"/>
          <p:cNvSpPr txBox="1"/>
          <p:nvPr/>
        </p:nvSpPr>
        <p:spPr>
          <a:xfrm rot="21215194">
            <a:off x="7249338" y="3354694"/>
            <a:ext cx="148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Funds Holders</a:t>
            </a:r>
          </a:p>
        </p:txBody>
      </p:sp>
      <p:pic>
        <p:nvPicPr>
          <p:cNvPr id="41" name="Picture 40" descr="Warner Robins Air Logistics Complex shield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46" y="5113005"/>
            <a:ext cx="629033" cy="62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Oklahoma City Air Logistics Complex shield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59" y="5312340"/>
            <a:ext cx="644409" cy="6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OO-ALC Beveled Logo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74" y="5760598"/>
            <a:ext cx="573754" cy="5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>
          <a:xfrm flipV="1">
            <a:off x="4979723" y="4745326"/>
            <a:ext cx="355465" cy="617110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7747652">
            <a:off x="4594752" y="4591438"/>
            <a:ext cx="1022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33CC"/>
                </a:solidFill>
              </a:rPr>
              <a:t>Depot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29" y="1275558"/>
            <a:ext cx="1228403" cy="740793"/>
          </a:xfrm>
          <a:prstGeom prst="rect">
            <a:avLst/>
          </a:prstGeom>
        </p:spPr>
      </p:pic>
      <p:pic>
        <p:nvPicPr>
          <p:cNvPr id="47" name="Picture 14" descr="Image result for worker character at a desk pictures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97" y="5022542"/>
            <a:ext cx="1292225" cy="112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Image result for aircraft parts pictures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60" y="5377402"/>
            <a:ext cx="1752644" cy="10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Arrow Connector 48"/>
          <p:cNvCxnSpPr>
            <a:endCxn id="46" idx="2"/>
          </p:cNvCxnSpPr>
          <p:nvPr/>
        </p:nvCxnSpPr>
        <p:spPr>
          <a:xfrm flipH="1" flipV="1">
            <a:off x="4389531" y="2016351"/>
            <a:ext cx="1082899" cy="938835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6413027" y="4817803"/>
            <a:ext cx="392431" cy="610134"/>
          </a:xfrm>
          <a:prstGeom prst="straightConnector1">
            <a:avLst/>
          </a:prstGeom>
          <a:ln w="31750">
            <a:solidFill>
              <a:srgbClr val="3333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/>
          </p:cNvCxnSpPr>
          <p:nvPr/>
        </p:nvCxnSpPr>
        <p:spPr>
          <a:xfrm flipH="1" flipV="1">
            <a:off x="6986628" y="4151768"/>
            <a:ext cx="1540401" cy="928676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 rot="2794480">
            <a:off x="4659388" y="2334895"/>
            <a:ext cx="1086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Funding</a:t>
            </a:r>
          </a:p>
        </p:txBody>
      </p:sp>
      <p:sp>
        <p:nvSpPr>
          <p:cNvPr id="53" name="TextBox 52"/>
          <p:cNvSpPr txBox="1"/>
          <p:nvPr/>
        </p:nvSpPr>
        <p:spPr>
          <a:xfrm rot="3253897">
            <a:off x="6346700" y="4919432"/>
            <a:ext cx="874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CPFH</a:t>
            </a:r>
          </a:p>
        </p:txBody>
      </p:sp>
      <p:sp>
        <p:nvSpPr>
          <p:cNvPr id="54" name="TextBox 53"/>
          <p:cNvSpPr txBox="1"/>
          <p:nvPr/>
        </p:nvSpPr>
        <p:spPr>
          <a:xfrm rot="1903928">
            <a:off x="6890064" y="4308716"/>
            <a:ext cx="1859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Program Offices</a:t>
            </a:r>
          </a:p>
        </p:txBody>
      </p:sp>
      <p:sp>
        <p:nvSpPr>
          <p:cNvPr id="55" name="TextBox 54"/>
          <p:cNvSpPr txBox="1"/>
          <p:nvPr/>
        </p:nvSpPr>
        <p:spPr>
          <a:xfrm rot="1849026">
            <a:off x="6839679" y="4535423"/>
            <a:ext cx="15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File Maintainers</a:t>
            </a:r>
          </a:p>
        </p:txBody>
      </p:sp>
      <p:pic>
        <p:nvPicPr>
          <p:cNvPr id="56" name="Picture 2" descr="Image result for us air force personnel pictures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00" y="1304315"/>
            <a:ext cx="1166668" cy="77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>
            <a:endCxn id="56" idx="2"/>
          </p:cNvCxnSpPr>
          <p:nvPr/>
        </p:nvCxnSpPr>
        <p:spPr>
          <a:xfrm flipV="1">
            <a:off x="6423092" y="2080680"/>
            <a:ext cx="669642" cy="819982"/>
          </a:xfrm>
          <a:prstGeom prst="straightConnector1">
            <a:avLst/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8619527">
            <a:off x="6030162" y="2327696"/>
            <a:ext cx="1014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Warfighter</a:t>
            </a:r>
          </a:p>
        </p:txBody>
      </p:sp>
      <p:pic>
        <p:nvPicPr>
          <p:cNvPr id="59" name="Picture 2" descr="US-TRANSCOM-Emblem.sv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22" y="4193423"/>
            <a:ext cx="483635" cy="48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932" y="5849111"/>
            <a:ext cx="1117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kern="0" dirty="0">
                <a:latin typeface="+mn-lt"/>
              </a:rPr>
              <a:t>DPEM: Depot Purchased Equipment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b="1" kern="0" dirty="0" smtClean="0">
                <a:latin typeface="+mn-lt"/>
              </a:rPr>
              <a:t>CPFH</a:t>
            </a:r>
            <a:r>
              <a:rPr lang="en-US" sz="1100" b="1" kern="0" dirty="0">
                <a:latin typeface="+mn-lt"/>
              </a:rPr>
              <a:t>: Cost per Flying </a:t>
            </a:r>
            <a:r>
              <a:rPr lang="en-US" sz="1100" b="1" kern="0" dirty="0" smtClean="0">
                <a:latin typeface="+mn-lt"/>
              </a:rPr>
              <a:t>Hour</a:t>
            </a:r>
            <a:endParaRPr lang="en-US" sz="1100" b="1" kern="0" dirty="0"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1" y="6451600"/>
            <a:ext cx="3229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B050"/>
                </a:solidFill>
                <a:latin typeface="Arial"/>
              </a:rPr>
              <a:t>UNCLASSIFIED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0" dirty="0">
                <a:solidFill>
                  <a:schemeClr val="tx1"/>
                </a:solidFill>
                <a:latin typeface="Arial"/>
              </a:rPr>
              <a:t>Briefer</a:t>
            </a:r>
            <a:r>
              <a:rPr lang="en-US" sz="1200" b="0" dirty="0" smtClean="0">
                <a:solidFill>
                  <a:schemeClr val="tx1"/>
                </a:solidFill>
                <a:latin typeface="Arial"/>
              </a:rPr>
              <a:t>: </a:t>
            </a:r>
            <a:r>
              <a:rPr lang="en-US" sz="1200" dirty="0" smtClean="0">
                <a:latin typeface="Arial"/>
              </a:rPr>
              <a:t>Tracy Cramp, </a:t>
            </a:r>
            <a:r>
              <a:rPr lang="en-US" sz="1200" dirty="0">
                <a:latin typeface="Arial"/>
              </a:rPr>
              <a:t>AFMC/FMM</a:t>
            </a:r>
          </a:p>
        </p:txBody>
      </p:sp>
    </p:spTree>
    <p:extLst>
      <p:ext uri="{BB962C8B-B14F-4D97-AF65-F5344CB8AC3E}">
        <p14:creationId xmlns:p14="http://schemas.microsoft.com/office/powerpoint/2010/main" val="28154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- AFMC Briefing (as of 6 Jan 17) [Read-Only]" id="{0444EB91-F580-43F5-9B22-40D0315879A3}" vid="{E0BDB00D-E4C2-4C76-9373-4C60ED2EB664}"/>
    </a:ext>
  </a:extLst>
</a:theme>
</file>

<file path=ppt/theme/theme3.xml><?xml version="1.0" encoding="utf-8"?>
<a:theme xmlns:a="http://schemas.openxmlformats.org/drawingml/2006/main" name="1_USAF(Uncla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SAF(Unclas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SAF(Unclas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AF(Unclas)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AF(Unclas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F90194C02964C9D972AA498F08D3E" ma:contentTypeVersion="13" ma:contentTypeDescription="Create a new document." ma:contentTypeScope="" ma:versionID="d651677bb15ac66c03d54266f33397d6">
  <xsd:schema xmlns:xsd="http://www.w3.org/2001/XMLSchema" xmlns:xs="http://www.w3.org/2001/XMLSchema" xmlns:p="http://schemas.microsoft.com/office/2006/metadata/properties" xmlns:ns1="http://schemas.microsoft.com/sharepoint/v3" xmlns:ns3="8e2494a4-7aef-4f5b-aea2-1e05d767c8a7" xmlns:ns4="ba3b07cf-6a42-4643-bad0-1bb022a0f53e" targetNamespace="http://schemas.microsoft.com/office/2006/metadata/properties" ma:root="true" ma:fieldsID="3639052944184a68e3b4cba2a2664b55" ns1:_="" ns3:_="" ns4:_="">
    <xsd:import namespace="http://schemas.microsoft.com/sharepoint/v3"/>
    <xsd:import namespace="8e2494a4-7aef-4f5b-aea2-1e05d767c8a7"/>
    <xsd:import namespace="ba3b07cf-6a42-4643-bad0-1bb022a0f53e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494a4-7aef-4f5b-aea2-1e05d767c8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b07cf-6a42-4643-bad0-1bb022a0f53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F88BF-33C9-405B-868A-DBB3834A85F4}">
  <ds:schemaRefs>
    <ds:schemaRef ds:uri="http://schemas.microsoft.com/sharepoint/v3"/>
    <ds:schemaRef ds:uri="http://purl.org/dc/terms/"/>
    <ds:schemaRef ds:uri="http://schemas.microsoft.com/office/2006/documentManagement/types"/>
    <ds:schemaRef ds:uri="8e2494a4-7aef-4f5b-aea2-1e05d767c8a7"/>
    <ds:schemaRef ds:uri="http://purl.org/dc/elements/1.1/"/>
    <ds:schemaRef ds:uri="http://schemas.microsoft.com/office/2006/metadata/properties"/>
    <ds:schemaRef ds:uri="ba3b07cf-6a42-4643-bad0-1bb022a0f53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EF72EA-D7D1-486B-8835-F2359BDEEA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9A58A-7604-48F1-A85A-1565320B92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2494a4-7aef-4f5b-aea2-1e05d767c8a7"/>
    <ds:schemaRef ds:uri="ba3b07cf-6a42-4643-bad0-1bb022a0f5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5214</Words>
  <Application>Microsoft Office PowerPoint</Application>
  <PresentationFormat>Widescreen</PresentationFormat>
  <Paragraphs>908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Calibri</vt:lpstr>
      <vt:lpstr>Rockwell</vt:lpstr>
      <vt:lpstr>Rockwell Extra Bold</vt:lpstr>
      <vt:lpstr>Tahoma</vt:lpstr>
      <vt:lpstr>Times New Roman</vt:lpstr>
      <vt:lpstr>Wingdings</vt:lpstr>
      <vt:lpstr>USAF(Unclas)</vt:lpstr>
      <vt:lpstr>blank</vt:lpstr>
      <vt:lpstr>1_USAF(Unclas)</vt:lpstr>
      <vt:lpstr>PowerPoint Presentation</vt:lpstr>
      <vt:lpstr>Classification</vt:lpstr>
      <vt:lpstr>Overview</vt:lpstr>
      <vt:lpstr>CAM Mission and Vision</vt:lpstr>
      <vt:lpstr>Definitions</vt:lpstr>
      <vt:lpstr>CAM Roles and Responsibilities</vt:lpstr>
      <vt:lpstr>Key Stakeholders</vt:lpstr>
      <vt:lpstr>CAM Office Structure and Interfaces</vt:lpstr>
      <vt:lpstr>CAM Operational View(OV)-1</vt:lpstr>
      <vt:lpstr>WSS Process Overview &amp; Benefits to Air Staff</vt:lpstr>
      <vt:lpstr>CAM Governance</vt:lpstr>
      <vt:lpstr>WSS Portfolio Complexity</vt:lpstr>
      <vt:lpstr>Resourcing and Forecasting WSS </vt:lpstr>
      <vt:lpstr>Timing of WSS Processes and Procedures</vt:lpstr>
      <vt:lpstr>High Level POM Process</vt:lpstr>
      <vt:lpstr>PowerPoint Presentation</vt:lpstr>
      <vt:lpstr>CAM WSS POM Process Approach</vt:lpstr>
      <vt:lpstr>Aircraft and Missile Requirements (AMR) Process Overview</vt:lpstr>
      <vt:lpstr>Logistics Requirements Determination Process (LRDP)</vt:lpstr>
      <vt:lpstr>CAM Risk Based Assessment Model Overview</vt:lpstr>
      <vt:lpstr>CAM Risk Assessment Model Benefits</vt:lpstr>
      <vt:lpstr>PowerPoint Presentation</vt:lpstr>
      <vt:lpstr>CAM Financial Management Overview</vt:lpstr>
      <vt:lpstr>PowerPoint Presentation</vt:lpstr>
      <vt:lpstr>TF WSS ExPlan Kickoff, Ground Rules, and Assumptions</vt:lpstr>
      <vt:lpstr>TF WSS Risk-Based Decision Process Approach for Execution Plan</vt:lpstr>
      <vt:lpstr>Major CAM Annual Activities/Processes</vt:lpstr>
      <vt:lpstr>CAM (OAC 87) Mid-Year Reviews</vt:lpstr>
      <vt:lpstr>CAM Year of Execution UFR Process</vt:lpstr>
      <vt:lpstr>CAM Flying Hour Program (FHP) Process</vt:lpstr>
      <vt:lpstr>PowerPoint Presentation</vt:lpstr>
      <vt:lpstr>WSS POM Heat Map Trend</vt:lpstr>
      <vt:lpstr>FY22 Strategic Landscape </vt:lpstr>
      <vt:lpstr>FY22 USAF WSS Execution Plan Process</vt:lpstr>
      <vt:lpstr>FY22 USAF Risk Assessment</vt:lpstr>
      <vt:lpstr>FY22 DAF WSS Execution Plan Portfolio Overview</vt:lpstr>
      <vt:lpstr>PowerPoint Presentation</vt:lpstr>
      <vt:lpstr>CAM Processes: Weapon System/Warfighter Enabler  </vt:lpstr>
      <vt:lpstr>Summary</vt:lpstr>
      <vt:lpstr>Summary Cont’d</vt:lpstr>
      <vt:lpstr>PowerPoint Presentation</vt:lpstr>
      <vt:lpstr>Program Objective Memorandum (POM) Definition</vt:lpstr>
      <vt:lpstr>Risk Weighting and Success &amp; Failure</vt:lpstr>
      <vt:lpstr>WSS Execution Year Business Rules</vt:lpstr>
      <vt:lpstr>CAM Risk Categories</vt:lpstr>
      <vt:lpstr>CPFH Exclusions</vt:lpstr>
      <vt:lpstr>CPFH and other Ownership Cost Factors</vt:lpstr>
    </vt:vector>
  </TitlesOfParts>
  <Company>HQ USAF/______, Pentagon, DC 20330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Mokrovich, Justin P Maj MIL USAF AF/CVAS</dc:creator>
  <cp:lastModifiedBy>JANKOWSKI, MARILYN E CIV USAF AFMC HQAFMC/FM/FMRS</cp:lastModifiedBy>
  <cp:revision>34</cp:revision>
  <cp:lastPrinted>2021-02-23T15:20:36Z</cp:lastPrinted>
  <dcterms:created xsi:type="dcterms:W3CDTF">2000-04-26T18:38:01Z</dcterms:created>
  <dcterms:modified xsi:type="dcterms:W3CDTF">2022-03-22T15:09:45Z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0x0101003FEF90194C02964C9D972AA498F08D3E</vt:lpwstr>
  </property>
  <property fmtid="{D5CDD505-2E9C-101B-9397-08002B2CF9AE}" pid="3" name="Order">
    <vt:r8>2886500</vt:r8>
  </property>
</Properties>
</file>