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omments/comment1.xml" ContentType="application/vnd.openxmlformats-officedocument.presentationml.comment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8.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9.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3" r:id="rId4"/>
    <p:sldMasterId id="2147483728" r:id="rId5"/>
  </p:sldMasterIdLst>
  <p:notesMasterIdLst>
    <p:notesMasterId r:id="rId27"/>
  </p:notesMasterIdLst>
  <p:handoutMasterIdLst>
    <p:handoutMasterId r:id="rId28"/>
  </p:handoutMasterIdLst>
  <p:sldIdLst>
    <p:sldId id="260" r:id="rId6"/>
    <p:sldId id="573" r:id="rId7"/>
    <p:sldId id="615" r:id="rId8"/>
    <p:sldId id="616" r:id="rId9"/>
    <p:sldId id="617" r:id="rId10"/>
    <p:sldId id="596" r:id="rId11"/>
    <p:sldId id="597" r:id="rId12"/>
    <p:sldId id="614" r:id="rId13"/>
    <p:sldId id="618" r:id="rId14"/>
    <p:sldId id="620" r:id="rId15"/>
    <p:sldId id="604" r:id="rId16"/>
    <p:sldId id="609" r:id="rId17"/>
    <p:sldId id="622" r:id="rId18"/>
    <p:sldId id="624" r:id="rId19"/>
    <p:sldId id="605" r:id="rId20"/>
    <p:sldId id="606" r:id="rId21"/>
    <p:sldId id="625" r:id="rId22"/>
    <p:sldId id="626" r:id="rId23"/>
    <p:sldId id="627" r:id="rId24"/>
    <p:sldId id="602" r:id="rId25"/>
    <p:sldId id="628" r:id="rId26"/>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ROTZGE, JOSEPH M CTR USAF AFDW SAF/FMPS DEAMS" initials="BJMCUASD" lastIdx="0" clrIdx="0"/>
  <p:cmAuthor id="1" name="BAKER, TODD M GS-15 USAF HAF SAF/FMFS DEAMS" initials="BTMGUHSD" lastIdx="2" clrIdx="1">
    <p:extLst>
      <p:ext uri="{19B8F6BF-5375-455C-9EA6-DF929625EA0E}">
        <p15:presenceInfo xmlns:p15="http://schemas.microsoft.com/office/powerpoint/2012/main" userId="S-1-5-21-1271409858-1095883707-2794662393-209759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81" autoAdjust="0"/>
    <p:restoredTop sz="78014" autoAdjust="0"/>
  </p:normalViewPr>
  <p:slideViewPr>
    <p:cSldViewPr>
      <p:cViewPr varScale="1">
        <p:scale>
          <a:sx n="67" d="100"/>
          <a:sy n="67" d="100"/>
        </p:scale>
        <p:origin x="1949" y="77"/>
      </p:cViewPr>
      <p:guideLst>
        <p:guide orient="horz" pos="2160"/>
        <p:guide pos="2880"/>
      </p:guideLst>
    </p:cSldViewPr>
  </p:slideViewPr>
  <p:outlineViewPr>
    <p:cViewPr>
      <p:scale>
        <a:sx n="33" d="100"/>
        <a:sy n="33" d="100"/>
      </p:scale>
      <p:origin x="0" y="-7301"/>
    </p:cViewPr>
  </p:outlineViewPr>
  <p:notesTextViewPr>
    <p:cViewPr>
      <p:scale>
        <a:sx n="1" d="1"/>
        <a:sy n="1" d="1"/>
      </p:scale>
      <p:origin x="0" y="0"/>
    </p:cViewPr>
  </p:notesTextViewPr>
  <p:sorterViewPr>
    <p:cViewPr>
      <p:scale>
        <a:sx n="140" d="100"/>
        <a:sy n="140" d="100"/>
      </p:scale>
      <p:origin x="0" y="0"/>
    </p:cViewPr>
  </p:sorterViewPr>
  <p:notesViewPr>
    <p:cSldViewPr>
      <p:cViewPr varScale="1">
        <p:scale>
          <a:sx n="65" d="100"/>
          <a:sy n="65" d="100"/>
        </p:scale>
        <p:origin x="3125" y="-14"/>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861668444566372E-2"/>
          <c:y val="2.0158285411815729E-2"/>
          <c:w val="0.86977460629921255"/>
          <c:h val="0.76996722625693736"/>
        </c:manualLayout>
      </c:layout>
      <c:barChart>
        <c:barDir val="col"/>
        <c:grouping val="stacked"/>
        <c:varyColors val="0"/>
        <c:ser>
          <c:idx val="0"/>
          <c:order val="0"/>
          <c:tx>
            <c:strRef>
              <c:f>Sheet1!$B$1</c:f>
              <c:strCache>
                <c:ptCount val="1"/>
                <c:pt idx="0">
                  <c:v>Carryover</c:v>
                </c:pt>
              </c:strCache>
            </c:strRef>
          </c:tx>
          <c:spPr>
            <a:solidFill>
              <a:srgbClr val="FFC000"/>
            </a:solidFill>
            <a:ln>
              <a:solidFill>
                <a:srgbClr val="FFC000"/>
              </a:solidFill>
            </a:ln>
            <a:effectLst/>
            <a:sp3d>
              <a:contourClr>
                <a:srgbClr val="00B0F0"/>
              </a:contourClr>
            </a:sp3d>
          </c:spPr>
          <c:invertIfNegative val="0"/>
          <c:cat>
            <c:numRef>
              <c:f>Sheet1!$A$2:$A$41</c:f>
              <c:numCache>
                <c:formatCode>[$-409]mmm\-yy;@</c:formatCode>
                <c:ptCount val="40"/>
                <c:pt idx="0">
                  <c:v>44307</c:v>
                </c:pt>
                <c:pt idx="1">
                  <c:v>44317</c:v>
                </c:pt>
                <c:pt idx="6">
                  <c:v>44348</c:v>
                </c:pt>
                <c:pt idx="10">
                  <c:v>44378</c:v>
                </c:pt>
                <c:pt idx="15">
                  <c:v>44409</c:v>
                </c:pt>
                <c:pt idx="19">
                  <c:v>44440</c:v>
                </c:pt>
                <c:pt idx="24">
                  <c:v>44470</c:v>
                </c:pt>
                <c:pt idx="28">
                  <c:v>44501</c:v>
                </c:pt>
                <c:pt idx="33">
                  <c:v>44531</c:v>
                </c:pt>
                <c:pt idx="37">
                  <c:v>44562</c:v>
                </c:pt>
              </c:numCache>
            </c:numRef>
          </c:cat>
          <c:val>
            <c:numRef>
              <c:f>Sheet1!$B$2:$B$41</c:f>
              <c:numCache>
                <c:formatCode>General</c:formatCode>
                <c:ptCount val="40"/>
                <c:pt idx="0">
                  <c:v>764</c:v>
                </c:pt>
                <c:pt idx="1">
                  <c:v>329</c:v>
                </c:pt>
                <c:pt idx="2">
                  <c:v>304</c:v>
                </c:pt>
                <c:pt idx="3">
                  <c:v>293</c:v>
                </c:pt>
                <c:pt idx="4">
                  <c:v>433</c:v>
                </c:pt>
                <c:pt idx="5">
                  <c:v>366</c:v>
                </c:pt>
                <c:pt idx="6">
                  <c:v>358</c:v>
                </c:pt>
                <c:pt idx="7">
                  <c:v>498</c:v>
                </c:pt>
                <c:pt idx="8">
                  <c:v>393</c:v>
                </c:pt>
                <c:pt idx="9">
                  <c:v>312</c:v>
                </c:pt>
                <c:pt idx="10">
                  <c:v>395</c:v>
                </c:pt>
                <c:pt idx="11">
                  <c:v>264</c:v>
                </c:pt>
                <c:pt idx="12">
                  <c:v>374</c:v>
                </c:pt>
                <c:pt idx="13">
                  <c:v>374</c:v>
                </c:pt>
                <c:pt idx="14">
                  <c:v>461</c:v>
                </c:pt>
                <c:pt idx="15">
                  <c:v>319</c:v>
                </c:pt>
                <c:pt idx="16">
                  <c:v>335</c:v>
                </c:pt>
                <c:pt idx="17">
                  <c:v>422</c:v>
                </c:pt>
                <c:pt idx="18">
                  <c:v>361</c:v>
                </c:pt>
                <c:pt idx="19">
                  <c:v>363</c:v>
                </c:pt>
                <c:pt idx="20">
                  <c:v>372</c:v>
                </c:pt>
                <c:pt idx="21">
                  <c:v>323</c:v>
                </c:pt>
                <c:pt idx="22">
                  <c:v>297</c:v>
                </c:pt>
                <c:pt idx="23">
                  <c:v>234</c:v>
                </c:pt>
                <c:pt idx="24">
                  <c:v>250</c:v>
                </c:pt>
                <c:pt idx="25">
                  <c:v>365</c:v>
                </c:pt>
                <c:pt idx="26">
                  <c:v>249</c:v>
                </c:pt>
                <c:pt idx="27">
                  <c:v>315</c:v>
                </c:pt>
                <c:pt idx="28">
                  <c:v>414</c:v>
                </c:pt>
                <c:pt idx="29">
                  <c:v>444</c:v>
                </c:pt>
                <c:pt idx="30">
                  <c:v>564</c:v>
                </c:pt>
                <c:pt idx="31">
                  <c:v>436</c:v>
                </c:pt>
                <c:pt idx="32">
                  <c:v>549</c:v>
                </c:pt>
                <c:pt idx="33">
                  <c:v>503</c:v>
                </c:pt>
                <c:pt idx="34">
                  <c:v>616</c:v>
                </c:pt>
                <c:pt idx="35">
                  <c:v>641</c:v>
                </c:pt>
                <c:pt idx="36">
                  <c:v>812</c:v>
                </c:pt>
                <c:pt idx="37">
                  <c:v>912</c:v>
                </c:pt>
                <c:pt idx="38">
                  <c:v>801</c:v>
                </c:pt>
                <c:pt idx="39">
                  <c:v>637</c:v>
                </c:pt>
              </c:numCache>
            </c:numRef>
          </c:val>
          <c:extLst>
            <c:ext xmlns:c16="http://schemas.microsoft.com/office/drawing/2014/chart" uri="{C3380CC4-5D6E-409C-BE32-E72D297353CC}">
              <c16:uniqueId val="{00000000-8633-40F4-9D5F-33E4BFDFEE2A}"/>
            </c:ext>
          </c:extLst>
        </c:ser>
        <c:ser>
          <c:idx val="1"/>
          <c:order val="1"/>
          <c:tx>
            <c:strRef>
              <c:f>Sheet1!$C$1</c:f>
              <c:strCache>
                <c:ptCount val="1"/>
                <c:pt idx="0">
                  <c:v>New</c:v>
                </c:pt>
              </c:strCache>
            </c:strRef>
          </c:tx>
          <c:spPr>
            <a:solidFill>
              <a:srgbClr val="00B0F0"/>
            </a:solidFill>
            <a:ln>
              <a:solidFill>
                <a:srgbClr val="00B0F0"/>
              </a:solidFill>
            </a:ln>
            <a:effectLst/>
            <a:sp3d>
              <a:contourClr>
                <a:schemeClr val="accent2"/>
              </a:contourClr>
            </a:sp3d>
          </c:spPr>
          <c:invertIfNegative val="0"/>
          <c:cat>
            <c:numRef>
              <c:f>Sheet1!$A$2:$A$41</c:f>
              <c:numCache>
                <c:formatCode>[$-409]mmm\-yy;@</c:formatCode>
                <c:ptCount val="40"/>
                <c:pt idx="0">
                  <c:v>44307</c:v>
                </c:pt>
                <c:pt idx="1">
                  <c:v>44317</c:v>
                </c:pt>
                <c:pt idx="6">
                  <c:v>44348</c:v>
                </c:pt>
                <c:pt idx="10">
                  <c:v>44378</c:v>
                </c:pt>
                <c:pt idx="15">
                  <c:v>44409</c:v>
                </c:pt>
                <c:pt idx="19">
                  <c:v>44440</c:v>
                </c:pt>
                <c:pt idx="24">
                  <c:v>44470</c:v>
                </c:pt>
                <c:pt idx="28">
                  <c:v>44501</c:v>
                </c:pt>
                <c:pt idx="33">
                  <c:v>44531</c:v>
                </c:pt>
                <c:pt idx="37">
                  <c:v>44562</c:v>
                </c:pt>
              </c:numCache>
            </c:numRef>
          </c:cat>
          <c:val>
            <c:numRef>
              <c:f>Sheet1!$C$2:$C$41</c:f>
              <c:numCache>
                <c:formatCode>General</c:formatCode>
                <c:ptCount val="40"/>
                <c:pt idx="1">
                  <c:v>580</c:v>
                </c:pt>
                <c:pt idx="2">
                  <c:v>456</c:v>
                </c:pt>
                <c:pt idx="3">
                  <c:v>314</c:v>
                </c:pt>
                <c:pt idx="4">
                  <c:v>346</c:v>
                </c:pt>
                <c:pt idx="5">
                  <c:v>241</c:v>
                </c:pt>
                <c:pt idx="6">
                  <c:v>350</c:v>
                </c:pt>
                <c:pt idx="7">
                  <c:v>350</c:v>
                </c:pt>
                <c:pt idx="8">
                  <c:v>189</c:v>
                </c:pt>
                <c:pt idx="9">
                  <c:v>238</c:v>
                </c:pt>
                <c:pt idx="10">
                  <c:v>237</c:v>
                </c:pt>
                <c:pt idx="11">
                  <c:v>328</c:v>
                </c:pt>
                <c:pt idx="12">
                  <c:v>341</c:v>
                </c:pt>
                <c:pt idx="13">
                  <c:v>347</c:v>
                </c:pt>
                <c:pt idx="14">
                  <c:v>428</c:v>
                </c:pt>
                <c:pt idx="15">
                  <c:v>655</c:v>
                </c:pt>
                <c:pt idx="16">
                  <c:v>617</c:v>
                </c:pt>
                <c:pt idx="17">
                  <c:v>445</c:v>
                </c:pt>
                <c:pt idx="18">
                  <c:v>447</c:v>
                </c:pt>
                <c:pt idx="19">
                  <c:v>500</c:v>
                </c:pt>
                <c:pt idx="20">
                  <c:v>468</c:v>
                </c:pt>
                <c:pt idx="21">
                  <c:v>529</c:v>
                </c:pt>
                <c:pt idx="22">
                  <c:v>482</c:v>
                </c:pt>
                <c:pt idx="23">
                  <c:v>404</c:v>
                </c:pt>
                <c:pt idx="24">
                  <c:v>264</c:v>
                </c:pt>
                <c:pt idx="25">
                  <c:v>103</c:v>
                </c:pt>
                <c:pt idx="26">
                  <c:v>444</c:v>
                </c:pt>
                <c:pt idx="27">
                  <c:v>468</c:v>
                </c:pt>
                <c:pt idx="28">
                  <c:v>495</c:v>
                </c:pt>
                <c:pt idx="29">
                  <c:v>538</c:v>
                </c:pt>
                <c:pt idx="30">
                  <c:v>607</c:v>
                </c:pt>
                <c:pt idx="31">
                  <c:v>501</c:v>
                </c:pt>
                <c:pt idx="32">
                  <c:v>591</c:v>
                </c:pt>
                <c:pt idx="33">
                  <c:v>612</c:v>
                </c:pt>
                <c:pt idx="34">
                  <c:v>582</c:v>
                </c:pt>
                <c:pt idx="35">
                  <c:v>761</c:v>
                </c:pt>
                <c:pt idx="36">
                  <c:v>404</c:v>
                </c:pt>
                <c:pt idx="37">
                  <c:v>381</c:v>
                </c:pt>
                <c:pt idx="38">
                  <c:v>704</c:v>
                </c:pt>
                <c:pt idx="39">
                  <c:v>725</c:v>
                </c:pt>
              </c:numCache>
            </c:numRef>
          </c:val>
          <c:extLst>
            <c:ext xmlns:c16="http://schemas.microsoft.com/office/drawing/2014/chart" uri="{C3380CC4-5D6E-409C-BE32-E72D297353CC}">
              <c16:uniqueId val="{00000000-BACD-40E4-BD29-E0798F6F7309}"/>
            </c:ext>
          </c:extLst>
        </c:ser>
        <c:dLbls>
          <c:showLegendKey val="0"/>
          <c:showVal val="0"/>
          <c:showCatName val="0"/>
          <c:showSerName val="0"/>
          <c:showPercent val="0"/>
          <c:showBubbleSize val="0"/>
        </c:dLbls>
        <c:gapWidth val="150"/>
        <c:overlap val="100"/>
        <c:axId val="283078456"/>
        <c:axId val="283070912"/>
      </c:barChart>
      <c:lineChart>
        <c:grouping val="standard"/>
        <c:varyColors val="0"/>
        <c:ser>
          <c:idx val="2"/>
          <c:order val="2"/>
          <c:tx>
            <c:strRef>
              <c:f>Sheet1!$D$1</c:f>
              <c:strCache>
                <c:ptCount val="1"/>
                <c:pt idx="0">
                  <c:v>DFAS Rej</c:v>
                </c:pt>
              </c:strCache>
            </c:strRef>
          </c:tx>
          <c:spPr>
            <a:ln w="28575" cap="rnd">
              <a:solidFill>
                <a:srgbClr val="FF0000">
                  <a:alpha val="65000"/>
                </a:srgbClr>
              </a:solidFill>
              <a:round/>
            </a:ln>
            <a:effectLst/>
          </c:spPr>
          <c:marker>
            <c:symbol val="none"/>
          </c:marker>
          <c:cat>
            <c:numRef>
              <c:f>Sheet1!$A$2:$A$41</c:f>
              <c:numCache>
                <c:formatCode>[$-409]mmm\-yy;@</c:formatCode>
                <c:ptCount val="40"/>
                <c:pt idx="0">
                  <c:v>44307</c:v>
                </c:pt>
                <c:pt idx="1">
                  <c:v>44317</c:v>
                </c:pt>
                <c:pt idx="6">
                  <c:v>44348</c:v>
                </c:pt>
                <c:pt idx="10">
                  <c:v>44378</c:v>
                </c:pt>
                <c:pt idx="15">
                  <c:v>44409</c:v>
                </c:pt>
                <c:pt idx="19">
                  <c:v>44440</c:v>
                </c:pt>
                <c:pt idx="24">
                  <c:v>44470</c:v>
                </c:pt>
                <c:pt idx="28">
                  <c:v>44501</c:v>
                </c:pt>
                <c:pt idx="33">
                  <c:v>44531</c:v>
                </c:pt>
                <c:pt idx="37">
                  <c:v>44562</c:v>
                </c:pt>
              </c:numCache>
            </c:numRef>
          </c:cat>
          <c:val>
            <c:numRef>
              <c:f>Sheet1!$D$2:$D$41</c:f>
              <c:numCache>
                <c:formatCode>0%</c:formatCode>
                <c:ptCount val="40"/>
                <c:pt idx="0">
                  <c:v>0.18</c:v>
                </c:pt>
                <c:pt idx="1">
                  <c:v>0.18</c:v>
                </c:pt>
                <c:pt idx="2">
                  <c:v>0.16</c:v>
                </c:pt>
                <c:pt idx="3">
                  <c:v>0.21</c:v>
                </c:pt>
                <c:pt idx="4">
                  <c:v>0.15</c:v>
                </c:pt>
                <c:pt idx="5">
                  <c:v>0.16</c:v>
                </c:pt>
                <c:pt idx="6">
                  <c:v>0.14000000000000001</c:v>
                </c:pt>
                <c:pt idx="7">
                  <c:v>0.11</c:v>
                </c:pt>
                <c:pt idx="8">
                  <c:v>0.17</c:v>
                </c:pt>
                <c:pt idx="9">
                  <c:v>0.2</c:v>
                </c:pt>
                <c:pt idx="10">
                  <c:v>0.31</c:v>
                </c:pt>
                <c:pt idx="11">
                  <c:v>0.22</c:v>
                </c:pt>
                <c:pt idx="12">
                  <c:v>0.18</c:v>
                </c:pt>
                <c:pt idx="13">
                  <c:v>0.19</c:v>
                </c:pt>
                <c:pt idx="14">
                  <c:v>0.14000000000000001</c:v>
                </c:pt>
                <c:pt idx="15">
                  <c:v>0.14000000000000001</c:v>
                </c:pt>
                <c:pt idx="16">
                  <c:v>0.18</c:v>
                </c:pt>
                <c:pt idx="17">
                  <c:v>0.35</c:v>
                </c:pt>
                <c:pt idx="18">
                  <c:v>0.3</c:v>
                </c:pt>
                <c:pt idx="19">
                  <c:v>0.32</c:v>
                </c:pt>
                <c:pt idx="20">
                  <c:v>0.28000000000000003</c:v>
                </c:pt>
                <c:pt idx="21">
                  <c:v>0.24</c:v>
                </c:pt>
                <c:pt idx="22">
                  <c:v>0.24</c:v>
                </c:pt>
                <c:pt idx="23">
                  <c:v>0.31</c:v>
                </c:pt>
                <c:pt idx="24">
                  <c:v>0.16</c:v>
                </c:pt>
                <c:pt idx="25">
                  <c:v>0.18</c:v>
                </c:pt>
                <c:pt idx="26">
                  <c:v>0.28999999999999998</c:v>
                </c:pt>
                <c:pt idx="27">
                  <c:v>0.26</c:v>
                </c:pt>
                <c:pt idx="28">
                  <c:v>0.24</c:v>
                </c:pt>
                <c:pt idx="29">
                  <c:v>0.23</c:v>
                </c:pt>
                <c:pt idx="30">
                  <c:v>0.25</c:v>
                </c:pt>
                <c:pt idx="31">
                  <c:v>0.2</c:v>
                </c:pt>
                <c:pt idx="32">
                  <c:v>0.22</c:v>
                </c:pt>
                <c:pt idx="33">
                  <c:v>0.22</c:v>
                </c:pt>
                <c:pt idx="34">
                  <c:v>0.21</c:v>
                </c:pt>
                <c:pt idx="35">
                  <c:v>0.16</c:v>
                </c:pt>
                <c:pt idx="36">
                  <c:v>0.22</c:v>
                </c:pt>
                <c:pt idx="37">
                  <c:v>0.32</c:v>
                </c:pt>
                <c:pt idx="38">
                  <c:v>0.28000000000000003</c:v>
                </c:pt>
                <c:pt idx="39">
                  <c:v>0.22</c:v>
                </c:pt>
              </c:numCache>
            </c:numRef>
          </c:val>
          <c:smooth val="0"/>
          <c:extLst>
            <c:ext xmlns:c16="http://schemas.microsoft.com/office/drawing/2014/chart" uri="{C3380CC4-5D6E-409C-BE32-E72D297353CC}">
              <c16:uniqueId val="{00000001-48E5-48DC-994A-6BB20570C26E}"/>
            </c:ext>
          </c:extLst>
        </c:ser>
        <c:dLbls>
          <c:showLegendKey val="0"/>
          <c:showVal val="0"/>
          <c:showCatName val="0"/>
          <c:showSerName val="0"/>
          <c:showPercent val="0"/>
          <c:showBubbleSize val="0"/>
        </c:dLbls>
        <c:marker val="1"/>
        <c:smooth val="0"/>
        <c:axId val="489608280"/>
        <c:axId val="489615168"/>
      </c:lineChart>
      <c:catAx>
        <c:axId val="283078456"/>
        <c:scaling>
          <c:orientation val="minMax"/>
        </c:scaling>
        <c:delete val="0"/>
        <c:axPos val="b"/>
        <c:numFmt formatCode="[$-409]mmm\-yy;@" sourceLinked="0"/>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t" anchorCtr="1"/>
          <a:lstStyle/>
          <a:p>
            <a:pPr>
              <a:defRPr sz="800" b="1" i="0" u="none" strike="noStrike" kern="1200" baseline="0">
                <a:solidFill>
                  <a:schemeClr val="tx1">
                    <a:lumMod val="65000"/>
                    <a:lumOff val="35000"/>
                  </a:schemeClr>
                </a:solidFill>
                <a:latin typeface="+mn-lt"/>
                <a:ea typeface="+mn-ea"/>
                <a:cs typeface="+mn-cs"/>
              </a:defRPr>
            </a:pPr>
            <a:endParaRPr lang="en-US"/>
          </a:p>
        </c:txPr>
        <c:crossAx val="283070912"/>
        <c:crosses val="autoZero"/>
        <c:auto val="0"/>
        <c:lblAlgn val="ctr"/>
        <c:lblOffset val="100"/>
        <c:noMultiLvlLbl val="0"/>
      </c:catAx>
      <c:valAx>
        <c:axId val="283070912"/>
        <c:scaling>
          <c:orientation val="minMax"/>
          <c:max val="175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low"/>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283078456"/>
        <c:crossesAt val="44312"/>
        <c:crossBetween val="between"/>
        <c:majorUnit val="250"/>
        <c:minorUnit val="50"/>
      </c:valAx>
      <c:valAx>
        <c:axId val="489615168"/>
        <c:scaling>
          <c:orientation val="minMax"/>
          <c:max val="0.35000000000000003"/>
          <c:min val="0.1"/>
        </c:scaling>
        <c:delete val="0"/>
        <c:axPos val="r"/>
        <c:numFmt formatCode="0%" sourceLinked="1"/>
        <c:majorTickMark val="out"/>
        <c:minorTickMark val="none"/>
        <c:tickLblPos val="high"/>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489608280"/>
        <c:crosses val="max"/>
        <c:crossBetween val="between"/>
      </c:valAx>
      <c:dateAx>
        <c:axId val="489608280"/>
        <c:scaling>
          <c:orientation val="minMax"/>
        </c:scaling>
        <c:delete val="1"/>
        <c:axPos val="b"/>
        <c:numFmt formatCode="[$-409]mmm\-yy;@" sourceLinked="1"/>
        <c:majorTickMark val="out"/>
        <c:minorTickMark val="none"/>
        <c:tickLblPos val="nextTo"/>
        <c:crossAx val="489615168"/>
        <c:crosses val="autoZero"/>
        <c:auto val="1"/>
        <c:lblOffset val="100"/>
        <c:baseTimeUnit val="days"/>
      </c:date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b="1" i="0" baseline="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8281035698619028E-2"/>
          <c:y val="3.1565266589026246E-2"/>
          <c:w val="0.92483196393929024"/>
          <c:h val="0.72032146271959308"/>
        </c:manualLayout>
      </c:layout>
      <c:lineChart>
        <c:grouping val="standard"/>
        <c:varyColors val="0"/>
        <c:ser>
          <c:idx val="0"/>
          <c:order val="0"/>
          <c:tx>
            <c:strRef>
              <c:f>Sheet1!$B$1</c:f>
              <c:strCache>
                <c:ptCount val="1"/>
                <c:pt idx="0">
                  <c:v>Days to Input</c:v>
                </c:pt>
              </c:strCache>
            </c:strRef>
          </c:tx>
          <c:spPr>
            <a:ln w="28575" cap="rnd">
              <a:solidFill>
                <a:srgbClr val="7030A0"/>
              </a:solidFill>
              <a:round/>
            </a:ln>
            <a:effectLst/>
          </c:spPr>
          <c:marker>
            <c:symbol val="circle"/>
            <c:size val="5"/>
            <c:spPr>
              <a:noFill/>
              <a:ln w="9525">
                <a:noFill/>
              </a:ln>
              <a:effectLst/>
            </c:spPr>
          </c:marker>
          <c:cat>
            <c:numRef>
              <c:f>Sheet1!$A$2:$A$39</c:f>
              <c:numCache>
                <c:formatCode>General</c:formatCode>
                <c:ptCount val="38"/>
                <c:pt idx="0" formatCode="[$-409]mmm\-yy;@">
                  <c:v>44317</c:v>
                </c:pt>
                <c:pt idx="4" formatCode="[$-409]mmm\-yy;@">
                  <c:v>44351</c:v>
                </c:pt>
                <c:pt idx="8" formatCode="[$-409]mmm\-yy;@">
                  <c:v>44379</c:v>
                </c:pt>
                <c:pt idx="13" formatCode="[$-409]mmm\-yy;@">
                  <c:v>44414</c:v>
                </c:pt>
                <c:pt idx="17" formatCode="[$-409]mmm\-yy;@">
                  <c:v>44442</c:v>
                </c:pt>
                <c:pt idx="22" formatCode="[$-409]mmm\-yy;@">
                  <c:v>44470</c:v>
                </c:pt>
                <c:pt idx="26" formatCode="[$-409]mmm\-yy;@">
                  <c:v>44501</c:v>
                </c:pt>
                <c:pt idx="31" formatCode="[$-409]mmm\-yy;@">
                  <c:v>44536</c:v>
                </c:pt>
                <c:pt idx="35" formatCode="[$-409]mmm\-yy;@">
                  <c:v>44564</c:v>
                </c:pt>
              </c:numCache>
            </c:numRef>
          </c:cat>
          <c:val>
            <c:numRef>
              <c:f>Sheet1!$B$2:$B$39</c:f>
              <c:numCache>
                <c:formatCode>General</c:formatCode>
                <c:ptCount val="38"/>
                <c:pt idx="0">
                  <c:v>33.9</c:v>
                </c:pt>
                <c:pt idx="1">
                  <c:v>31.1</c:v>
                </c:pt>
                <c:pt idx="2">
                  <c:v>25.6</c:v>
                </c:pt>
                <c:pt idx="3">
                  <c:v>31.7</c:v>
                </c:pt>
                <c:pt idx="4">
                  <c:v>35.1</c:v>
                </c:pt>
                <c:pt idx="5">
                  <c:v>39.6</c:v>
                </c:pt>
                <c:pt idx="6">
                  <c:v>32.4</c:v>
                </c:pt>
                <c:pt idx="7">
                  <c:v>30</c:v>
                </c:pt>
                <c:pt idx="8">
                  <c:v>30.2</c:v>
                </c:pt>
                <c:pt idx="9">
                  <c:v>33</c:v>
                </c:pt>
                <c:pt idx="10">
                  <c:v>28.2</c:v>
                </c:pt>
                <c:pt idx="11">
                  <c:v>39.5</c:v>
                </c:pt>
                <c:pt idx="12">
                  <c:v>45.5</c:v>
                </c:pt>
                <c:pt idx="13">
                  <c:v>39.6</c:v>
                </c:pt>
                <c:pt idx="14">
                  <c:v>33</c:v>
                </c:pt>
                <c:pt idx="15">
                  <c:v>34.4</c:v>
                </c:pt>
                <c:pt idx="16">
                  <c:v>36.299999999999997</c:v>
                </c:pt>
                <c:pt idx="17">
                  <c:v>32</c:v>
                </c:pt>
                <c:pt idx="18">
                  <c:v>31.9</c:v>
                </c:pt>
                <c:pt idx="19">
                  <c:v>33.5</c:v>
                </c:pt>
                <c:pt idx="20">
                  <c:v>41.1</c:v>
                </c:pt>
                <c:pt idx="21">
                  <c:v>38.5</c:v>
                </c:pt>
                <c:pt idx="22">
                  <c:v>40</c:v>
                </c:pt>
                <c:pt idx="23">
                  <c:v>38.299999999999997</c:v>
                </c:pt>
                <c:pt idx="24">
                  <c:v>38.200000000000003</c:v>
                </c:pt>
                <c:pt idx="25">
                  <c:v>48.6</c:v>
                </c:pt>
                <c:pt idx="26">
                  <c:v>45.5</c:v>
                </c:pt>
                <c:pt idx="27">
                  <c:v>35</c:v>
                </c:pt>
                <c:pt idx="28">
                  <c:v>31.2</c:v>
                </c:pt>
                <c:pt idx="29">
                  <c:v>30.7</c:v>
                </c:pt>
                <c:pt idx="30">
                  <c:v>34.9</c:v>
                </c:pt>
                <c:pt idx="31">
                  <c:v>39.9</c:v>
                </c:pt>
                <c:pt idx="32">
                  <c:v>46.5</c:v>
                </c:pt>
                <c:pt idx="33">
                  <c:v>45.8</c:v>
                </c:pt>
                <c:pt idx="34">
                  <c:v>46.2</c:v>
                </c:pt>
                <c:pt idx="35">
                  <c:v>41</c:v>
                </c:pt>
                <c:pt idx="36">
                  <c:v>40.1</c:v>
                </c:pt>
                <c:pt idx="37">
                  <c:v>54</c:v>
                </c:pt>
              </c:numCache>
            </c:numRef>
          </c:val>
          <c:smooth val="0"/>
          <c:extLst>
            <c:ext xmlns:c16="http://schemas.microsoft.com/office/drawing/2014/chart" uri="{C3380CC4-5D6E-409C-BE32-E72D297353CC}">
              <c16:uniqueId val="{00000000-1E9A-4573-A996-8BC7969A261B}"/>
            </c:ext>
          </c:extLst>
        </c:ser>
        <c:ser>
          <c:idx val="1"/>
          <c:order val="1"/>
          <c:tx>
            <c:strRef>
              <c:f>Sheet1!$C$1</c:f>
              <c:strCache>
                <c:ptCount val="1"/>
                <c:pt idx="0">
                  <c:v>Days on DAO Hold</c:v>
                </c:pt>
              </c:strCache>
            </c:strRef>
          </c:tx>
          <c:spPr>
            <a:ln w="28575" cap="rnd">
              <a:solidFill>
                <a:schemeClr val="accent1"/>
              </a:solidFill>
              <a:round/>
            </a:ln>
            <a:effectLst/>
          </c:spPr>
          <c:marker>
            <c:symbol val="circle"/>
            <c:size val="5"/>
            <c:spPr>
              <a:noFill/>
              <a:ln w="9525">
                <a:noFill/>
              </a:ln>
              <a:effectLst/>
            </c:spPr>
          </c:marker>
          <c:dPt>
            <c:idx val="7"/>
            <c:marker>
              <c:symbol val="circle"/>
              <c:size val="5"/>
              <c:spPr>
                <a:noFill/>
                <a:ln w="9525">
                  <a:noFill/>
                </a:ln>
                <a:effectLst/>
              </c:spPr>
            </c:marker>
            <c:bubble3D val="0"/>
            <c:spPr>
              <a:ln w="28575" cap="rnd">
                <a:solidFill>
                  <a:schemeClr val="accent1"/>
                </a:solidFill>
                <a:round/>
              </a:ln>
              <a:effectLst/>
            </c:spPr>
            <c:extLst>
              <c:ext xmlns:c16="http://schemas.microsoft.com/office/drawing/2014/chart" uri="{C3380CC4-5D6E-409C-BE32-E72D297353CC}">
                <c16:uniqueId val="{00000000-7812-498E-B7AC-139F588BD7D7}"/>
              </c:ext>
            </c:extLst>
          </c:dPt>
          <c:cat>
            <c:numRef>
              <c:f>Sheet1!$A$2:$A$39</c:f>
              <c:numCache>
                <c:formatCode>General</c:formatCode>
                <c:ptCount val="38"/>
                <c:pt idx="0" formatCode="[$-409]mmm\-yy;@">
                  <c:v>44317</c:v>
                </c:pt>
                <c:pt idx="4" formatCode="[$-409]mmm\-yy;@">
                  <c:v>44351</c:v>
                </c:pt>
                <c:pt idx="8" formatCode="[$-409]mmm\-yy;@">
                  <c:v>44379</c:v>
                </c:pt>
                <c:pt idx="13" formatCode="[$-409]mmm\-yy;@">
                  <c:v>44414</c:v>
                </c:pt>
                <c:pt idx="17" formatCode="[$-409]mmm\-yy;@">
                  <c:v>44442</c:v>
                </c:pt>
                <c:pt idx="22" formatCode="[$-409]mmm\-yy;@">
                  <c:v>44470</c:v>
                </c:pt>
                <c:pt idx="26" formatCode="[$-409]mmm\-yy;@">
                  <c:v>44501</c:v>
                </c:pt>
                <c:pt idx="31" formatCode="[$-409]mmm\-yy;@">
                  <c:v>44536</c:v>
                </c:pt>
                <c:pt idx="35" formatCode="[$-409]mmm\-yy;@">
                  <c:v>44564</c:v>
                </c:pt>
              </c:numCache>
            </c:numRef>
          </c:cat>
          <c:val>
            <c:numRef>
              <c:f>Sheet1!$C$2:$C$39</c:f>
              <c:numCache>
                <c:formatCode>General</c:formatCode>
                <c:ptCount val="38"/>
                <c:pt idx="0">
                  <c:v>6.3</c:v>
                </c:pt>
                <c:pt idx="1">
                  <c:v>6.4</c:v>
                </c:pt>
                <c:pt idx="2">
                  <c:v>4.9000000000000004</c:v>
                </c:pt>
                <c:pt idx="3">
                  <c:v>7.3</c:v>
                </c:pt>
                <c:pt idx="4">
                  <c:v>8.8000000000000007</c:v>
                </c:pt>
                <c:pt idx="5">
                  <c:v>9</c:v>
                </c:pt>
                <c:pt idx="6">
                  <c:v>14</c:v>
                </c:pt>
                <c:pt idx="7">
                  <c:v>11.4</c:v>
                </c:pt>
                <c:pt idx="8">
                  <c:v>8.6999999999999993</c:v>
                </c:pt>
                <c:pt idx="9">
                  <c:v>6.9</c:v>
                </c:pt>
                <c:pt idx="10">
                  <c:v>4.3</c:v>
                </c:pt>
                <c:pt idx="11">
                  <c:v>4.9000000000000004</c:v>
                </c:pt>
                <c:pt idx="12">
                  <c:v>5</c:v>
                </c:pt>
                <c:pt idx="13">
                  <c:v>5.8</c:v>
                </c:pt>
                <c:pt idx="14">
                  <c:v>6</c:v>
                </c:pt>
                <c:pt idx="15">
                  <c:v>7.3</c:v>
                </c:pt>
                <c:pt idx="16">
                  <c:v>6.9</c:v>
                </c:pt>
                <c:pt idx="17">
                  <c:v>6.3</c:v>
                </c:pt>
                <c:pt idx="18">
                  <c:v>6.3</c:v>
                </c:pt>
                <c:pt idx="19">
                  <c:v>6.4</c:v>
                </c:pt>
                <c:pt idx="20">
                  <c:v>5.7</c:v>
                </c:pt>
                <c:pt idx="21">
                  <c:v>4.5</c:v>
                </c:pt>
                <c:pt idx="22">
                  <c:v>3.3</c:v>
                </c:pt>
                <c:pt idx="23">
                  <c:v>13.2</c:v>
                </c:pt>
                <c:pt idx="24">
                  <c:v>7.4</c:v>
                </c:pt>
                <c:pt idx="25">
                  <c:v>10.5</c:v>
                </c:pt>
                <c:pt idx="26">
                  <c:v>10.1</c:v>
                </c:pt>
                <c:pt idx="27">
                  <c:v>10.199999999999999</c:v>
                </c:pt>
                <c:pt idx="28">
                  <c:v>12.3</c:v>
                </c:pt>
                <c:pt idx="29">
                  <c:v>13.8</c:v>
                </c:pt>
                <c:pt idx="30">
                  <c:v>15</c:v>
                </c:pt>
                <c:pt idx="31">
                  <c:v>14.9</c:v>
                </c:pt>
                <c:pt idx="32">
                  <c:v>16.8</c:v>
                </c:pt>
                <c:pt idx="33">
                  <c:v>14.4</c:v>
                </c:pt>
                <c:pt idx="34">
                  <c:v>20.5</c:v>
                </c:pt>
                <c:pt idx="35">
                  <c:v>24.9</c:v>
                </c:pt>
                <c:pt idx="36">
                  <c:v>21.4</c:v>
                </c:pt>
              </c:numCache>
            </c:numRef>
          </c:val>
          <c:smooth val="0"/>
          <c:extLst>
            <c:ext xmlns:c16="http://schemas.microsoft.com/office/drawing/2014/chart" uri="{C3380CC4-5D6E-409C-BE32-E72D297353CC}">
              <c16:uniqueId val="{00000000-054B-41EB-B242-DFDCD19E7F7C}"/>
            </c:ext>
          </c:extLst>
        </c:ser>
        <c:dLbls>
          <c:showLegendKey val="0"/>
          <c:showVal val="0"/>
          <c:showCatName val="0"/>
          <c:showSerName val="0"/>
          <c:showPercent val="0"/>
          <c:showBubbleSize val="0"/>
        </c:dLbls>
        <c:marker val="1"/>
        <c:smooth val="0"/>
        <c:axId val="506384528"/>
        <c:axId val="506384856"/>
      </c:lineChart>
      <c:catAx>
        <c:axId val="506384528"/>
        <c:scaling>
          <c:orientation val="minMax"/>
        </c:scaling>
        <c:delete val="0"/>
        <c:axPos val="b"/>
        <c:numFmt formatCode="[$-409]mmm\-yy;@" sourceLinked="0"/>
        <c:majorTickMark val="none"/>
        <c:minorTickMark val="none"/>
        <c:tickLblPos val="nextTo"/>
        <c:spPr>
          <a:noFill/>
          <a:ln>
            <a:noFill/>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crossAx val="506384856"/>
        <c:crosses val="autoZero"/>
        <c:auto val="0"/>
        <c:lblAlgn val="ctr"/>
        <c:lblOffset val="100"/>
        <c:noMultiLvlLbl val="0"/>
      </c:catAx>
      <c:valAx>
        <c:axId val="506384856"/>
        <c:scaling>
          <c:orientation val="minMax"/>
          <c:max val="55"/>
          <c:min val="0"/>
        </c:scaling>
        <c:delete val="0"/>
        <c:axPos val="l"/>
        <c:majorGridlines>
          <c:spPr>
            <a:ln w="9525" cap="flat" cmpd="sng" algn="ctr">
              <a:solidFill>
                <a:schemeClr val="tx1">
                  <a:lumMod val="15000"/>
                  <a:lumOff val="85000"/>
                </a:schemeClr>
              </a:solidFill>
              <a:round/>
            </a:ln>
            <a:effectLst/>
          </c:spPr>
        </c:majorGridlines>
        <c:numFmt formatCode="#,##0" sourceLinked="0"/>
        <c:majorTickMark val="in"/>
        <c:minorTickMark val="cross"/>
        <c:tickLblPos val="nextTo"/>
        <c:spPr>
          <a:noFill/>
          <a:ln>
            <a:solidFill>
              <a:schemeClr val="accent1"/>
            </a:solidFill>
            <a:prstDash val="sysDot"/>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506384528"/>
        <c:crosses val="autoZero"/>
        <c:crossBetween val="between"/>
        <c:majorUnit val="5"/>
        <c:minorUnit val="5"/>
      </c:valAx>
      <c:spPr>
        <a:noFill/>
        <a:ln w="25400">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a:glow rad="127000">
        <a:schemeClr val="accent1">
          <a:alpha val="96000"/>
        </a:schemeClr>
      </a:glow>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719101544147121E-2"/>
          <c:y val="8.8174105763664815E-2"/>
          <c:w val="0.92483196393929024"/>
          <c:h val="0.72032146271959308"/>
        </c:manualLayout>
      </c:layout>
      <c:barChart>
        <c:barDir val="col"/>
        <c:grouping val="clustered"/>
        <c:varyColors val="0"/>
        <c:ser>
          <c:idx val="0"/>
          <c:order val="0"/>
          <c:tx>
            <c:strRef>
              <c:f>Sheet1!$B$1</c:f>
              <c:strCache>
                <c:ptCount val="1"/>
                <c:pt idx="0">
                  <c:v>Input</c:v>
                </c:pt>
              </c:strCache>
            </c:strRef>
          </c:tx>
          <c:spPr>
            <a:solidFill>
              <a:srgbClr val="00B0F0"/>
            </a:solidFill>
            <a:ln>
              <a:solidFill>
                <a:srgbClr val="00B0F0"/>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n-US"/>
              </a:p>
            </c:txPr>
            <c:dLblPos val="inBase"/>
            <c:showLegendKey val="0"/>
            <c:showVal val="1"/>
            <c:showCatName val="0"/>
            <c:showSerName val="0"/>
            <c:showPercent val="0"/>
            <c:showBubbleSize val="0"/>
            <c:separator>
</c:separator>
            <c:showLeaderLines val="0"/>
            <c:extLst>
              <c:ext xmlns:c15="http://schemas.microsoft.com/office/drawing/2012/chart" uri="{CE6537A1-D6FC-4f65-9D91-7224C49458BB}">
                <c15:showLeaderLines val="0"/>
              </c:ext>
            </c:extLst>
          </c:dLbls>
          <c:cat>
            <c:numRef>
              <c:f>Sheet1!$A$2:$A$26</c:f>
              <c:numCache>
                <c:formatCode>mmm\-yy</c:formatCode>
                <c:ptCount val="13"/>
                <c:pt idx="0">
                  <c:v>44197</c:v>
                </c:pt>
                <c:pt idx="1">
                  <c:v>44228</c:v>
                </c:pt>
                <c:pt idx="2">
                  <c:v>44256</c:v>
                </c:pt>
                <c:pt idx="3">
                  <c:v>44287</c:v>
                </c:pt>
                <c:pt idx="4">
                  <c:v>44317</c:v>
                </c:pt>
                <c:pt idx="5" formatCode="[$-409]mmm\-yy;@">
                  <c:v>44348</c:v>
                </c:pt>
                <c:pt idx="6" formatCode="[$-409]mmm\-yy;@">
                  <c:v>44378</c:v>
                </c:pt>
                <c:pt idx="7" formatCode="[$-409]mmm\-yy;@">
                  <c:v>44409</c:v>
                </c:pt>
                <c:pt idx="8" formatCode="[$-409]mmm\-yy;@">
                  <c:v>44460</c:v>
                </c:pt>
                <c:pt idx="9" formatCode="[$-409]mmm\-yy;@">
                  <c:v>44490</c:v>
                </c:pt>
                <c:pt idx="10" formatCode="[$-409]mmm\-yy;@">
                  <c:v>44521</c:v>
                </c:pt>
                <c:pt idx="11" formatCode="[$-409]mmm\-yy;@">
                  <c:v>44551</c:v>
                </c:pt>
                <c:pt idx="12" formatCode="[$-409]mmm\-yy;@">
                  <c:v>44583</c:v>
                </c:pt>
              </c:numCache>
            </c:numRef>
          </c:cat>
          <c:val>
            <c:numRef>
              <c:f>Sheet1!$B$2:$B$26</c:f>
              <c:numCache>
                <c:formatCode>General</c:formatCode>
                <c:ptCount val="13"/>
                <c:pt idx="0">
                  <c:v>679</c:v>
                </c:pt>
                <c:pt idx="1">
                  <c:v>1076</c:v>
                </c:pt>
                <c:pt idx="2">
                  <c:v>2089</c:v>
                </c:pt>
                <c:pt idx="3">
                  <c:v>2886</c:v>
                </c:pt>
                <c:pt idx="4">
                  <c:v>3796</c:v>
                </c:pt>
                <c:pt idx="5">
                  <c:v>3436</c:v>
                </c:pt>
                <c:pt idx="6">
                  <c:v>3848</c:v>
                </c:pt>
                <c:pt idx="7">
                  <c:v>3757</c:v>
                </c:pt>
                <c:pt idx="8">
                  <c:v>5298</c:v>
                </c:pt>
                <c:pt idx="9">
                  <c:v>2067</c:v>
                </c:pt>
                <c:pt idx="10">
                  <c:v>3706</c:v>
                </c:pt>
                <c:pt idx="11">
                  <c:v>4481</c:v>
                </c:pt>
                <c:pt idx="12">
                  <c:v>668</c:v>
                </c:pt>
              </c:numCache>
            </c:numRef>
          </c:val>
          <c:extLst>
            <c:ext xmlns:c16="http://schemas.microsoft.com/office/drawing/2014/chart" uri="{C3380CC4-5D6E-409C-BE32-E72D297353CC}">
              <c16:uniqueId val="{00000000-1E9A-4573-A996-8BC7969A261B}"/>
            </c:ext>
          </c:extLst>
        </c:ser>
        <c:dLbls>
          <c:showLegendKey val="0"/>
          <c:showVal val="0"/>
          <c:showCatName val="0"/>
          <c:showSerName val="0"/>
          <c:showPercent val="0"/>
          <c:showBubbleSize val="0"/>
        </c:dLbls>
        <c:gapWidth val="150"/>
        <c:axId val="506384528"/>
        <c:axId val="506384856"/>
      </c:barChart>
      <c:lineChart>
        <c:grouping val="standard"/>
        <c:varyColors val="0"/>
        <c:ser>
          <c:idx val="1"/>
          <c:order val="1"/>
          <c:tx>
            <c:strRef>
              <c:f>Sheet1!$C$1</c:f>
              <c:strCache>
                <c:ptCount val="1"/>
                <c:pt idx="0">
                  <c:v>Reject</c:v>
                </c:pt>
              </c:strCache>
            </c:strRef>
          </c:tx>
          <c:spPr>
            <a:ln w="28575" cap="rnd">
              <a:solidFill>
                <a:srgbClr val="FF000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Sheet1!$A$2:$A$26</c:f>
              <c:numCache>
                <c:formatCode>mmm\-yy</c:formatCode>
                <c:ptCount val="13"/>
                <c:pt idx="0">
                  <c:v>44197</c:v>
                </c:pt>
                <c:pt idx="1">
                  <c:v>44228</c:v>
                </c:pt>
                <c:pt idx="2">
                  <c:v>44256</c:v>
                </c:pt>
                <c:pt idx="3">
                  <c:v>44287</c:v>
                </c:pt>
                <c:pt idx="4">
                  <c:v>44317</c:v>
                </c:pt>
                <c:pt idx="5" formatCode="[$-409]mmm\-yy;@">
                  <c:v>44348</c:v>
                </c:pt>
                <c:pt idx="6" formatCode="[$-409]mmm\-yy;@">
                  <c:v>44378</c:v>
                </c:pt>
                <c:pt idx="7" formatCode="[$-409]mmm\-yy;@">
                  <c:v>44409</c:v>
                </c:pt>
                <c:pt idx="8" formatCode="[$-409]mmm\-yy;@">
                  <c:v>44460</c:v>
                </c:pt>
                <c:pt idx="9" formatCode="[$-409]mmm\-yy;@">
                  <c:v>44490</c:v>
                </c:pt>
                <c:pt idx="10" formatCode="[$-409]mmm\-yy;@">
                  <c:v>44521</c:v>
                </c:pt>
                <c:pt idx="11" formatCode="[$-409]mmm\-yy;@">
                  <c:v>44551</c:v>
                </c:pt>
                <c:pt idx="12" formatCode="[$-409]mmm\-yy;@">
                  <c:v>44583</c:v>
                </c:pt>
              </c:numCache>
            </c:numRef>
          </c:cat>
          <c:val>
            <c:numRef>
              <c:f>Sheet1!$C$2:$C$26</c:f>
              <c:numCache>
                <c:formatCode>0%</c:formatCode>
                <c:ptCount val="13"/>
                <c:pt idx="0">
                  <c:v>0.25478645066273931</c:v>
                </c:pt>
                <c:pt idx="1">
                  <c:v>0.26579925650557623</c:v>
                </c:pt>
                <c:pt idx="2">
                  <c:v>0.24269985639061753</c:v>
                </c:pt>
                <c:pt idx="3">
                  <c:v>0.24358974358974358</c:v>
                </c:pt>
                <c:pt idx="4">
                  <c:v>0.15279241306638566</c:v>
                </c:pt>
                <c:pt idx="5">
                  <c:v>0.1556743909685086</c:v>
                </c:pt>
                <c:pt idx="6">
                  <c:v>0.15</c:v>
                </c:pt>
                <c:pt idx="7">
                  <c:v>0.22</c:v>
                </c:pt>
                <c:pt idx="8">
                  <c:v>0.18</c:v>
                </c:pt>
                <c:pt idx="9">
                  <c:v>0.2</c:v>
                </c:pt>
                <c:pt idx="10">
                  <c:v>0.2</c:v>
                </c:pt>
                <c:pt idx="11">
                  <c:v>0.17</c:v>
                </c:pt>
                <c:pt idx="12">
                  <c:v>0.3</c:v>
                </c:pt>
              </c:numCache>
            </c:numRef>
          </c:val>
          <c:smooth val="0"/>
          <c:extLst>
            <c:ext xmlns:c16="http://schemas.microsoft.com/office/drawing/2014/chart" uri="{C3380CC4-5D6E-409C-BE32-E72D297353CC}">
              <c16:uniqueId val="{00000000-6129-4ECC-9073-7F989FA9470E}"/>
            </c:ext>
          </c:extLst>
        </c:ser>
        <c:dLbls>
          <c:showLegendKey val="0"/>
          <c:showVal val="0"/>
          <c:showCatName val="0"/>
          <c:showSerName val="0"/>
          <c:showPercent val="0"/>
          <c:showBubbleSize val="0"/>
        </c:dLbls>
        <c:marker val="1"/>
        <c:smooth val="0"/>
        <c:axId val="480648432"/>
        <c:axId val="480647776"/>
      </c:lineChart>
      <c:catAx>
        <c:axId val="506384528"/>
        <c:scaling>
          <c:orientation val="minMax"/>
        </c:scaling>
        <c:delete val="0"/>
        <c:axPos val="b"/>
        <c:numFmt formatCode="mmm\-yy"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506384856"/>
        <c:crosses val="autoZero"/>
        <c:auto val="0"/>
        <c:lblAlgn val="ctr"/>
        <c:lblOffset val="100"/>
        <c:noMultiLvlLbl val="0"/>
      </c:catAx>
      <c:valAx>
        <c:axId val="506384856"/>
        <c:scaling>
          <c:orientation val="minMax"/>
          <c:max val="550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10" b="1" i="0" u="none" strike="noStrike" kern="1200" baseline="0">
                <a:solidFill>
                  <a:schemeClr val="tx1">
                    <a:lumMod val="65000"/>
                    <a:lumOff val="35000"/>
                  </a:schemeClr>
                </a:solidFill>
                <a:latin typeface="+mn-lt"/>
                <a:ea typeface="+mn-ea"/>
                <a:cs typeface="+mn-cs"/>
              </a:defRPr>
            </a:pPr>
            <a:endParaRPr lang="en-US"/>
          </a:p>
        </c:txPr>
        <c:crossAx val="506384528"/>
        <c:crosses val="autoZero"/>
        <c:crossBetween val="between"/>
      </c:valAx>
      <c:valAx>
        <c:axId val="480647776"/>
        <c:scaling>
          <c:orientation val="minMax"/>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80648432"/>
        <c:crosses val="max"/>
        <c:crossBetween val="between"/>
      </c:valAx>
      <c:dateAx>
        <c:axId val="480648432"/>
        <c:scaling>
          <c:orientation val="minMax"/>
        </c:scaling>
        <c:delete val="1"/>
        <c:axPos val="b"/>
        <c:numFmt formatCode="mmm\-yy" sourceLinked="1"/>
        <c:majorTickMark val="out"/>
        <c:minorTickMark val="none"/>
        <c:tickLblPos val="nextTo"/>
        <c:crossAx val="480647776"/>
        <c:crosses val="autoZero"/>
        <c:auto val="1"/>
        <c:lblOffset val="100"/>
        <c:baseTimeUnit val="months"/>
      </c:date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a:glow rad="127000">
        <a:schemeClr val="accent1">
          <a:alpha val="96000"/>
        </a:schemeClr>
      </a:glow>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0-07-02T15:41:38.377" idx="1">
    <p:pos x="1407" y="2104"/>
    <p:text>Change pilot to "to be"</p:text>
    <p:extLst>
      <p:ext uri="{C676402C-5697-4E1C-873F-D02D1690AC5C}">
        <p15:threadingInfo xmlns:p15="http://schemas.microsoft.com/office/powerpoint/2012/main" timeZoneBias="240"/>
      </p:ext>
    </p:extLst>
  </p:cm>
  <p:cm authorId="1" dt="2020-07-02T15:42:21.072" idx="2">
    <p:pos x="3103" y="1400"/>
    <p:text>change Quality review  to Data entry</p:text>
    <p:extLst>
      <p:ext uri="{C676402C-5697-4E1C-873F-D02D1690AC5C}">
        <p15:threadingInfo xmlns:p15="http://schemas.microsoft.com/office/powerpoint/2012/main" timeZoneBias="24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9" y="0"/>
            <a:ext cx="3038475" cy="4621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46" y="0"/>
            <a:ext cx="3038475" cy="462120"/>
          </a:xfrm>
          <a:prstGeom prst="rect">
            <a:avLst/>
          </a:prstGeom>
        </p:spPr>
        <p:txBody>
          <a:bodyPr vert="horz" lIns="91440" tIns="45720" rIns="91440" bIns="45720" rtlCol="0"/>
          <a:lstStyle>
            <a:lvl1pPr algn="r">
              <a:defRPr sz="1200"/>
            </a:lvl1pPr>
          </a:lstStyle>
          <a:p>
            <a:fld id="{7F37E5E8-6068-490A-B685-2DE0E87F3FF6}" type="datetimeFigureOut">
              <a:rPr lang="en-US" smtClean="0"/>
              <a:t>1/24/2022</a:t>
            </a:fld>
            <a:endParaRPr lang="en-US"/>
          </a:p>
        </p:txBody>
      </p:sp>
      <p:sp>
        <p:nvSpPr>
          <p:cNvPr id="4" name="Footer Placeholder 3"/>
          <p:cNvSpPr>
            <a:spLocks noGrp="1"/>
          </p:cNvSpPr>
          <p:nvPr>
            <p:ph type="ftr" sz="quarter" idx="2"/>
          </p:nvPr>
        </p:nvSpPr>
        <p:spPr>
          <a:xfrm>
            <a:off x="9" y="8772378"/>
            <a:ext cx="3038475" cy="4621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46" y="8772378"/>
            <a:ext cx="3038475" cy="462120"/>
          </a:xfrm>
          <a:prstGeom prst="rect">
            <a:avLst/>
          </a:prstGeom>
        </p:spPr>
        <p:txBody>
          <a:bodyPr vert="horz" lIns="91440" tIns="45720" rIns="91440" bIns="45720" rtlCol="0" anchor="b"/>
          <a:lstStyle>
            <a:lvl1pPr algn="r">
              <a:defRPr sz="1200"/>
            </a:lvl1pPr>
          </a:lstStyle>
          <a:p>
            <a:fld id="{557E8980-178C-4CB6-9C7F-4667B6E1E7C2}" type="slidenum">
              <a:rPr lang="en-US" smtClean="0"/>
              <a:t>‹#›</a:t>
            </a:fld>
            <a:endParaRPr lang="en-US"/>
          </a:p>
        </p:txBody>
      </p:sp>
    </p:spTree>
    <p:extLst>
      <p:ext uri="{BB962C8B-B14F-4D97-AF65-F5344CB8AC3E}">
        <p14:creationId xmlns:p14="http://schemas.microsoft.com/office/powerpoint/2010/main" val="16669529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9" y="0"/>
            <a:ext cx="3038475" cy="4621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46" y="0"/>
            <a:ext cx="3038475" cy="462120"/>
          </a:xfrm>
          <a:prstGeom prst="rect">
            <a:avLst/>
          </a:prstGeom>
        </p:spPr>
        <p:txBody>
          <a:bodyPr vert="horz" lIns="91440" tIns="45720" rIns="91440" bIns="45720" rtlCol="0"/>
          <a:lstStyle>
            <a:lvl1pPr algn="r">
              <a:defRPr sz="1200"/>
            </a:lvl1pPr>
          </a:lstStyle>
          <a:p>
            <a:fld id="{0B39AC2E-EF3E-4DBA-B389-6D4D7E4D94CB}" type="datetimeFigureOut">
              <a:rPr lang="en-US" smtClean="0"/>
              <a:t>1/24/2022</a:t>
            </a:fld>
            <a:endParaRPr lang="en-US" dirty="0"/>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387776"/>
            <a:ext cx="5607050" cy="415591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9" y="8772378"/>
            <a:ext cx="3038475" cy="46212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46" y="8772378"/>
            <a:ext cx="3038475" cy="462120"/>
          </a:xfrm>
          <a:prstGeom prst="rect">
            <a:avLst/>
          </a:prstGeom>
        </p:spPr>
        <p:txBody>
          <a:bodyPr vert="horz" lIns="91440" tIns="45720" rIns="91440" bIns="45720" rtlCol="0" anchor="b"/>
          <a:lstStyle>
            <a:lvl1pPr algn="r">
              <a:defRPr sz="1200"/>
            </a:lvl1pPr>
          </a:lstStyle>
          <a:p>
            <a:fld id="{8A36A61F-FDDC-4626-9943-0BF89316EFF5}" type="slidenum">
              <a:rPr lang="en-US" smtClean="0"/>
              <a:t>‹#›</a:t>
            </a:fld>
            <a:endParaRPr lang="en-US" dirty="0"/>
          </a:p>
        </p:txBody>
      </p:sp>
    </p:spTree>
    <p:extLst>
      <p:ext uri="{BB962C8B-B14F-4D97-AF65-F5344CB8AC3E}">
        <p14:creationId xmlns:p14="http://schemas.microsoft.com/office/powerpoint/2010/main" val="26899371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body" idx="1"/>
          </p:nvPr>
        </p:nvSpPr>
        <p:spPr>
          <a:ln/>
        </p:spPr>
        <p:txBody>
          <a:bodyPr/>
          <a:lstStyle/>
          <a:p>
            <a:endParaRPr lang="en-US" dirty="0"/>
          </a:p>
        </p:txBody>
      </p:sp>
      <p:sp>
        <p:nvSpPr>
          <p:cNvPr id="5123"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12021345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p:txBody>
          <a:bodyPr/>
          <a:lstStyle/>
          <a:p>
            <a:pPr defTabSz="922751">
              <a:defRPr/>
            </a:pPr>
            <a:fld id="{970EA8E2-38A2-4F40-B71F-16FE12725006}" type="slidenum">
              <a:rPr lang="en-US" smtClean="0">
                <a:solidFill>
                  <a:prstClr val="black"/>
                </a:solidFill>
              </a:rPr>
              <a:pPr defTabSz="922751">
                <a:defRPr/>
              </a:pPr>
              <a:t>10</a:t>
            </a:fld>
            <a:endParaRPr lang="en-US" dirty="0" smtClean="0">
              <a:solidFill>
                <a:prstClr val="black"/>
              </a:solidFill>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w="9525"/>
        </p:spPr>
        <p:txBody>
          <a:bodyPr/>
          <a:lstStyle/>
          <a:p>
            <a:pPr eaLnBrk="1" hangingPunct="1"/>
            <a:r>
              <a:rPr lang="en-US" dirty="0" smtClean="0"/>
              <a:t>The</a:t>
            </a:r>
            <a:r>
              <a:rPr lang="en-US" baseline="0" dirty="0" smtClean="0"/>
              <a:t> Deployment/Training Team stepped up to the challenge and used our experience to create checklists, schedules, training, and a solid plan.</a:t>
            </a:r>
          </a:p>
          <a:p>
            <a:pPr eaLnBrk="1" hangingPunct="1"/>
            <a:r>
              <a:rPr lang="en-US" baseline="0" dirty="0" smtClean="0"/>
              <a:t>In October 2020, despite COVID concerns, we started the </a:t>
            </a:r>
            <a:r>
              <a:rPr lang="en-US" baseline="0" dirty="0" err="1" smtClean="0"/>
              <a:t>Misc</a:t>
            </a:r>
            <a:r>
              <a:rPr lang="en-US" baseline="0" dirty="0" smtClean="0"/>
              <a:t> </a:t>
            </a:r>
            <a:r>
              <a:rPr lang="en-US" baseline="0" dirty="0" err="1" smtClean="0"/>
              <a:t>Pmt</a:t>
            </a:r>
            <a:r>
              <a:rPr lang="en-US" baseline="0" dirty="0" smtClean="0"/>
              <a:t> Implementation with AMC and, following an aggressive schedule, implemented new bases each month.</a:t>
            </a:r>
          </a:p>
          <a:p>
            <a:pPr eaLnBrk="1" hangingPunct="1"/>
            <a:r>
              <a:rPr lang="en-US" baseline="0" dirty="0" smtClean="0"/>
              <a:t>We focused on MAJCOMs and broke them into 2 months as needed.</a:t>
            </a:r>
          </a:p>
          <a:p>
            <a:pPr eaLnBrk="1" hangingPunct="1"/>
            <a:r>
              <a:rPr lang="en-US" baseline="0" dirty="0" smtClean="0"/>
              <a:t>We quickly realized our normal process wasn’t set up for this aggressive schedule, so we adapted</a:t>
            </a:r>
          </a:p>
          <a:p>
            <a:pPr eaLnBrk="1" hangingPunct="1"/>
            <a:r>
              <a:rPr lang="en-US" baseline="0" dirty="0" smtClean="0"/>
              <a:t>We established an ADVON team to handle the initial tasks and prep the bases for the Implementation Team</a:t>
            </a:r>
          </a:p>
          <a:p>
            <a:pPr eaLnBrk="1" hangingPunct="1"/>
            <a:r>
              <a:rPr lang="en-US" dirty="0" smtClean="0"/>
              <a:t>About 2 weeks before Go Live, ADVON team would</a:t>
            </a:r>
            <a:r>
              <a:rPr lang="en-US" baseline="0" dirty="0" smtClean="0"/>
              <a:t> hand</a:t>
            </a:r>
            <a:r>
              <a:rPr lang="en-US" dirty="0" smtClean="0"/>
              <a:t> off responsibility to our Team Leads who</a:t>
            </a:r>
            <a:r>
              <a:rPr lang="en-US" baseline="0" dirty="0" smtClean="0"/>
              <a:t> handled the tasks from that point forward</a:t>
            </a:r>
          </a:p>
          <a:p>
            <a:pPr eaLnBrk="1" hangingPunct="1"/>
            <a:r>
              <a:rPr lang="en-US" baseline="0" dirty="0" smtClean="0"/>
              <a:t>Our team provided classroom training and then worked with users on their own documents to put them live into the production environment. We walked RAs and FMA through complete packages from Purchase Requests to Payments. </a:t>
            </a:r>
            <a:endParaRPr lang="en-US" dirty="0" smtClean="0"/>
          </a:p>
          <a:p>
            <a:pPr eaLnBrk="1" hangingPunct="1"/>
            <a:endParaRPr lang="en-US" dirty="0" smtClean="0"/>
          </a:p>
        </p:txBody>
      </p:sp>
      <p:sp>
        <p:nvSpPr>
          <p:cNvPr id="5" name="Footer Placeholder 4"/>
          <p:cNvSpPr>
            <a:spLocks noGrp="1"/>
          </p:cNvSpPr>
          <p:nvPr>
            <p:ph type="ftr" sz="quarter" idx="10"/>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18278118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FY21, we trained about 2,000 users on the new process and implemented at 87 bases. </a:t>
            </a:r>
          </a:p>
          <a:p>
            <a:r>
              <a:rPr lang="en-US" baseline="0" dirty="0" smtClean="0"/>
              <a:t>We only had OCONUS, AFMC, and about 50 ANG units left for implementation.</a:t>
            </a:r>
          </a:p>
          <a:p>
            <a:r>
              <a:rPr lang="en-US" baseline="0" dirty="0" smtClean="0"/>
              <a:t>We overcame challenges along the way like COVID restrictions, teleworking/hybrid offices, and adjustments to procedures. </a:t>
            </a:r>
          </a:p>
          <a:p>
            <a:r>
              <a:rPr lang="en-US" baseline="0" dirty="0" smtClean="0"/>
              <a:t>The working Group continued to meet and iron out the process and resolve issues</a:t>
            </a:r>
          </a:p>
          <a:p>
            <a:r>
              <a:rPr lang="en-US" baseline="0" dirty="0" smtClean="0"/>
              <a:t>Throughout the year, adjustments were made based on lessons learned – This was awesome, but also created a gap our team identified in the Spring of 21.</a:t>
            </a:r>
            <a:endParaRPr lang="en-US" dirty="0"/>
          </a:p>
        </p:txBody>
      </p:sp>
      <p:sp>
        <p:nvSpPr>
          <p:cNvPr id="4" name="Slide Number Placeholder 3"/>
          <p:cNvSpPr>
            <a:spLocks noGrp="1"/>
          </p:cNvSpPr>
          <p:nvPr>
            <p:ph type="sldNum" sz="quarter" idx="10"/>
          </p:nvPr>
        </p:nvSpPr>
        <p:spPr/>
        <p:txBody>
          <a:bodyPr/>
          <a:lstStyle/>
          <a:p>
            <a:fld id="{8A36A61F-FDDC-4626-9943-0BF89316EFF5}" type="slidenum">
              <a:rPr lang="en-US" smtClean="0"/>
              <a:t>11</a:t>
            </a:fld>
            <a:endParaRPr lang="en-US" dirty="0"/>
          </a:p>
        </p:txBody>
      </p:sp>
    </p:spTree>
    <p:extLst>
      <p:ext uri="{BB962C8B-B14F-4D97-AF65-F5344CB8AC3E}">
        <p14:creationId xmlns:p14="http://schemas.microsoft.com/office/powerpoint/2010/main" val="25623450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our team monitored progress</a:t>
            </a:r>
            <a:r>
              <a:rPr lang="en-US" baseline="0" dirty="0" smtClean="0"/>
              <a:t> and assisted customers, we realized there were some training gaps we needed to fill in. We evaluated the most common errors, as well as, the tasks most customers needed help with. At the same time, the Working Group saw the invoice reject rate and the Invoices on Hold report grow. </a:t>
            </a:r>
          </a:p>
          <a:p>
            <a:endParaRPr lang="en-US" baseline="0" dirty="0" smtClean="0"/>
          </a:p>
          <a:p>
            <a:r>
              <a:rPr lang="en-US" baseline="0" dirty="0" smtClean="0"/>
              <a:t>We developed a plan called “Clean Slate” – We would use the Invoices on Hold report to work hand-in-hand with individuals to correct their errors, answer their questions, and guide them on future tasks. We further, coordinated with DFAS to provide priority support for our team during this time. Our initial phase was called Fix It and we cleared over 6000 errors in 4 months.</a:t>
            </a:r>
          </a:p>
        </p:txBody>
      </p:sp>
      <p:sp>
        <p:nvSpPr>
          <p:cNvPr id="4" name="Slide Number Placeholder 3"/>
          <p:cNvSpPr>
            <a:spLocks noGrp="1"/>
          </p:cNvSpPr>
          <p:nvPr>
            <p:ph type="sldNum" sz="quarter" idx="10"/>
          </p:nvPr>
        </p:nvSpPr>
        <p:spPr/>
        <p:txBody>
          <a:bodyPr/>
          <a:lstStyle/>
          <a:p>
            <a:fld id="{8A36A61F-FDDC-4626-9943-0BF89316EFF5}" type="slidenum">
              <a:rPr lang="en-US" smtClean="0"/>
              <a:t>12</a:t>
            </a:fld>
            <a:endParaRPr lang="en-US" dirty="0"/>
          </a:p>
        </p:txBody>
      </p:sp>
    </p:spTree>
    <p:extLst>
      <p:ext uri="{BB962C8B-B14F-4D97-AF65-F5344CB8AC3E}">
        <p14:creationId xmlns:p14="http://schemas.microsoft.com/office/powerpoint/2010/main" val="36633008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While</a:t>
            </a:r>
            <a:r>
              <a:rPr lang="en-US" baseline="0" dirty="0" smtClean="0"/>
              <a:t> we conducted the Clean Slate Initiative, we continued to implement the new process at additional bases. We saw the # of invoices increase while we reduced AF rejects. Users were getting the training they needed to be successful.</a:t>
            </a:r>
          </a:p>
          <a:p>
            <a:r>
              <a:rPr lang="en-US" baseline="0" dirty="0" smtClean="0"/>
              <a:t>We then turned our attention to support during FYE. We stepped off the road from Implementations and set up a Team to handle </a:t>
            </a:r>
            <a:r>
              <a:rPr lang="en-US" baseline="0" dirty="0" err="1" smtClean="0"/>
              <a:t>Misc</a:t>
            </a:r>
            <a:r>
              <a:rPr lang="en-US" baseline="0" dirty="0" smtClean="0"/>
              <a:t> </a:t>
            </a:r>
            <a:r>
              <a:rPr lang="en-US" baseline="0" dirty="0" err="1" smtClean="0"/>
              <a:t>Pmt</a:t>
            </a:r>
            <a:r>
              <a:rPr lang="en-US" baseline="0" dirty="0" smtClean="0"/>
              <a:t> questions, rejects, and issues for bases during fiscal year end. We had dedicated SMEs reaching out to users and also taking questions from users to ensure a successful transition to FY 22. In the month of Sept, we assisted over 430 users and ensured payments went out to their customers.</a:t>
            </a:r>
            <a:endParaRPr lang="en-US" dirty="0"/>
          </a:p>
        </p:txBody>
      </p:sp>
      <p:sp>
        <p:nvSpPr>
          <p:cNvPr id="4" name="Slide Number Placeholder 3"/>
          <p:cNvSpPr>
            <a:spLocks noGrp="1"/>
          </p:cNvSpPr>
          <p:nvPr>
            <p:ph type="sldNum" sz="quarter" idx="10"/>
          </p:nvPr>
        </p:nvSpPr>
        <p:spPr/>
        <p:txBody>
          <a:bodyPr/>
          <a:lstStyle/>
          <a:p>
            <a:fld id="{8A36A61F-FDDC-4626-9943-0BF89316EFF5}" type="slidenum">
              <a:rPr lang="en-US" smtClean="0"/>
              <a:t>13</a:t>
            </a:fld>
            <a:endParaRPr lang="en-US" dirty="0"/>
          </a:p>
        </p:txBody>
      </p:sp>
    </p:spTree>
    <p:extLst>
      <p:ext uri="{BB962C8B-B14F-4D97-AF65-F5344CB8AC3E}">
        <p14:creationId xmlns:p14="http://schemas.microsoft.com/office/powerpoint/2010/main" val="25939534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2</a:t>
            </a:r>
            <a:r>
              <a:rPr lang="en-US" baseline="30000" dirty="0" smtClean="0"/>
              <a:t>nd</a:t>
            </a:r>
            <a:r>
              <a:rPr lang="en-US" dirty="0" smtClean="0"/>
              <a:t> part of Clean Slate which was the training piece.</a:t>
            </a:r>
            <a:r>
              <a:rPr lang="en-US" baseline="0" dirty="0" smtClean="0"/>
              <a:t> We took the lessons we learned from our Fix It and Fiscal Year End efforts and created several Train It courses.</a:t>
            </a:r>
          </a:p>
          <a:p>
            <a:r>
              <a:rPr lang="en-US" baseline="0" dirty="0" smtClean="0"/>
              <a:t>These 4 courses that we built are not just a refresher of the basic course; instead these courses cover 4 distinct areas of the </a:t>
            </a:r>
            <a:r>
              <a:rPr lang="en-US" baseline="0" dirty="0" err="1" smtClean="0"/>
              <a:t>Misc</a:t>
            </a:r>
            <a:r>
              <a:rPr lang="en-US" baseline="0" dirty="0" smtClean="0"/>
              <a:t> Payment Process and tackle areas users were having problems with.</a:t>
            </a:r>
          </a:p>
          <a:p>
            <a:r>
              <a:rPr lang="en-US" baseline="0" dirty="0" smtClean="0"/>
              <a:t>Users can now take any of these courses ala carte’ to meet their needs. </a:t>
            </a:r>
          </a:p>
          <a:p>
            <a:endParaRPr lang="en-US" baseline="0" dirty="0" smtClean="0"/>
          </a:p>
          <a:p>
            <a:r>
              <a:rPr lang="en-US" baseline="0" dirty="0" smtClean="0"/>
              <a:t>Monthly, we conduct a virtual basic course to serve as a refresher for some users and as the basic course for folks new to the </a:t>
            </a:r>
            <a:r>
              <a:rPr lang="en-US" baseline="0" dirty="0" err="1" smtClean="0"/>
              <a:t>Misc</a:t>
            </a:r>
            <a:r>
              <a:rPr lang="en-US" baseline="0" dirty="0" smtClean="0"/>
              <a:t> Payment Process. We follow that up with a virtual train it session that provided focused training to address more trouble shooting tips, hints, and corrections. This course is the next level of </a:t>
            </a:r>
            <a:r>
              <a:rPr lang="en-US" baseline="0" dirty="0" err="1" smtClean="0"/>
              <a:t>Misc</a:t>
            </a:r>
            <a:r>
              <a:rPr lang="en-US" baseline="0" dirty="0" smtClean="0"/>
              <a:t> </a:t>
            </a:r>
            <a:r>
              <a:rPr lang="en-US" baseline="0" dirty="0" err="1" smtClean="0"/>
              <a:t>Payyment</a:t>
            </a:r>
            <a:r>
              <a:rPr lang="en-US" baseline="0" dirty="0" smtClean="0"/>
              <a:t> Training.</a:t>
            </a:r>
          </a:p>
        </p:txBody>
      </p:sp>
      <p:sp>
        <p:nvSpPr>
          <p:cNvPr id="4" name="Slide Number Placeholder 3"/>
          <p:cNvSpPr>
            <a:spLocks noGrp="1"/>
          </p:cNvSpPr>
          <p:nvPr>
            <p:ph type="sldNum" sz="quarter" idx="10"/>
          </p:nvPr>
        </p:nvSpPr>
        <p:spPr/>
        <p:txBody>
          <a:bodyPr/>
          <a:lstStyle/>
          <a:p>
            <a:fld id="{8A36A61F-FDDC-4626-9943-0BF89316EFF5}" type="slidenum">
              <a:rPr lang="en-US" smtClean="0"/>
              <a:t>14</a:t>
            </a:fld>
            <a:endParaRPr lang="en-US" dirty="0"/>
          </a:p>
        </p:txBody>
      </p:sp>
    </p:spTree>
    <p:extLst>
      <p:ext uri="{BB962C8B-B14F-4D97-AF65-F5344CB8AC3E}">
        <p14:creationId xmlns:p14="http://schemas.microsoft.com/office/powerpoint/2010/main" val="35080938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we wrapped up FY21 and then we finished</a:t>
            </a:r>
            <a:r>
              <a:rPr lang="en-US" baseline="0" dirty="0" smtClean="0"/>
              <a:t> CY21 with AFMC and some ANG units. Our team worked with the Wright </a:t>
            </a:r>
            <a:r>
              <a:rPr lang="en-US" baseline="0" dirty="0" err="1" smtClean="0"/>
              <a:t>Patt</a:t>
            </a:r>
            <a:r>
              <a:rPr lang="en-US" baseline="0" dirty="0" smtClean="0"/>
              <a:t> folks in November virtually and set up the 88</a:t>
            </a:r>
            <a:r>
              <a:rPr lang="en-US" baseline="30000" dirty="0" smtClean="0"/>
              <a:t>th</a:t>
            </a:r>
            <a:r>
              <a:rPr lang="en-US" baseline="0" dirty="0" smtClean="0"/>
              <a:t> ABW and tenants for a successful transition to the new process. This year, we also implemented another new support effort. Once our Team moves on to the next implementation, we provide virtual reach back support for an additional month. This reach back support is there to answer questions and assist, but is also proactive by reviewing reports and payment packages to reach out to RAs and Analysts to offer assistance and guidance.</a:t>
            </a:r>
          </a:p>
          <a:p>
            <a:endParaRPr lang="en-US" baseline="0" dirty="0" smtClean="0"/>
          </a:p>
          <a:p>
            <a:r>
              <a:rPr lang="en-US" baseline="0" dirty="0" smtClean="0"/>
              <a:t>Currently, we are finishing up our January implementation. What started as 10 bases, ended quite differently with some COVID challenges. We had to postpone 2 implementations and turn 2 from in-person to virtual midway through. With the surge in COVID cases, we adjusted the schedule to extend 1 month while we asses the best way to provide support safely. </a:t>
            </a:r>
          </a:p>
          <a:p>
            <a:endParaRPr lang="en-US" baseline="0" dirty="0" smtClean="0"/>
          </a:p>
          <a:p>
            <a:r>
              <a:rPr lang="en-US" baseline="0" dirty="0" smtClean="0"/>
              <a:t>We have already started working the with USAFE on their unique processes and will soon reach out to PACAF as well. Our current plan is still to be fully implemented in FY22. </a:t>
            </a:r>
            <a:endParaRPr lang="en-US" dirty="0"/>
          </a:p>
        </p:txBody>
      </p:sp>
      <p:sp>
        <p:nvSpPr>
          <p:cNvPr id="4" name="Slide Number Placeholder 3"/>
          <p:cNvSpPr>
            <a:spLocks noGrp="1"/>
          </p:cNvSpPr>
          <p:nvPr>
            <p:ph type="sldNum" sz="quarter" idx="10"/>
          </p:nvPr>
        </p:nvSpPr>
        <p:spPr/>
        <p:txBody>
          <a:bodyPr/>
          <a:lstStyle/>
          <a:p>
            <a:fld id="{8A36A61F-FDDC-4626-9943-0BF89316EFF5}" type="slidenum">
              <a:rPr lang="en-US" smtClean="0"/>
              <a:t>15</a:t>
            </a:fld>
            <a:endParaRPr lang="en-US" dirty="0"/>
          </a:p>
        </p:txBody>
      </p:sp>
    </p:spTree>
    <p:extLst>
      <p:ext uri="{BB962C8B-B14F-4D97-AF65-F5344CB8AC3E}">
        <p14:creationId xmlns:p14="http://schemas.microsoft.com/office/powerpoint/2010/main" val="42095331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300"/>
              </a:spcBef>
            </a:pPr>
            <a:r>
              <a:rPr lang="en-US" sz="1600" dirty="0" smtClean="0"/>
              <a:t>Processing Standards &amp; Policies – need better coordination with DFAS; coordination w/AFAFO/AFAOC/FMO continues to be disjointed </a:t>
            </a:r>
          </a:p>
          <a:p>
            <a:pPr lvl="1">
              <a:spcBef>
                <a:spcPts val="300"/>
              </a:spcBef>
            </a:pPr>
            <a:r>
              <a:rPr lang="en-US" sz="1600" dirty="0" smtClean="0"/>
              <a:t>Establish/enforce standards, e.g., DoD Guidebook, AF policy, for processing </a:t>
            </a:r>
            <a:r>
              <a:rPr lang="en-US" sz="1600" dirty="0" err="1" smtClean="0"/>
              <a:t>misc</a:t>
            </a:r>
            <a:r>
              <a:rPr lang="en-US" sz="1600" dirty="0" smtClean="0"/>
              <a:t> payments </a:t>
            </a:r>
          </a:p>
          <a:p>
            <a:pPr lvl="1">
              <a:spcBef>
                <a:spcPts val="300"/>
              </a:spcBef>
            </a:pPr>
            <a:r>
              <a:rPr lang="en-US" sz="1600" dirty="0" err="1" smtClean="0"/>
              <a:t>Misc</a:t>
            </a:r>
            <a:r>
              <a:rPr lang="en-US" sz="1600" dirty="0" smtClean="0"/>
              <a:t> Payments Working Group needs to continue meeting to address issues</a:t>
            </a:r>
          </a:p>
          <a:p>
            <a:pPr>
              <a:spcBef>
                <a:spcPts val="300"/>
              </a:spcBef>
            </a:pPr>
            <a:r>
              <a:rPr lang="en-US" sz="1600" dirty="0" smtClean="0"/>
              <a:t>Address measurement </a:t>
            </a:r>
            <a:r>
              <a:rPr lang="en-US" sz="1600" dirty="0" err="1" smtClean="0"/>
              <a:t>stds</a:t>
            </a:r>
            <a:r>
              <a:rPr lang="en-US" sz="1600" dirty="0" smtClean="0"/>
              <a:t> – DAF</a:t>
            </a:r>
          </a:p>
          <a:p>
            <a:pPr lvl="1">
              <a:spcBef>
                <a:spcPts val="300"/>
              </a:spcBef>
            </a:pPr>
            <a:r>
              <a:rPr lang="en-US" sz="1600" dirty="0" err="1" smtClean="0"/>
              <a:t>Avg</a:t>
            </a:r>
            <a:r>
              <a:rPr lang="en-US" sz="1600" dirty="0" smtClean="0"/>
              <a:t> Days to Input (30+) and DAO Hold times (~7) are exceedingly high </a:t>
            </a:r>
          </a:p>
          <a:p>
            <a:pPr lvl="1">
              <a:spcBef>
                <a:spcPts val="300"/>
              </a:spcBef>
            </a:pPr>
            <a:r>
              <a:rPr lang="en-US" sz="1600" dirty="0" smtClean="0"/>
              <a:t>Metrics will help w/</a:t>
            </a:r>
            <a:r>
              <a:rPr lang="en-US" sz="1600" dirty="0" err="1" smtClean="0"/>
              <a:t>mgmt</a:t>
            </a:r>
            <a:r>
              <a:rPr lang="en-US" sz="1600" dirty="0" smtClean="0"/>
              <a:t> oversight; recommend 15 &amp; 3 days respectively</a:t>
            </a:r>
          </a:p>
          <a:p>
            <a:pPr lvl="1">
              <a:spcBef>
                <a:spcPts val="300"/>
              </a:spcBef>
            </a:pPr>
            <a:r>
              <a:rPr lang="en-US" sz="1600" dirty="0" smtClean="0"/>
              <a:t>Other potential metrics: interest/penalties paid, reject % rate</a:t>
            </a:r>
          </a:p>
          <a:p>
            <a:pPr>
              <a:spcBef>
                <a:spcPts val="300"/>
              </a:spcBef>
            </a:pPr>
            <a:r>
              <a:rPr lang="en-US" sz="1600" dirty="0" smtClean="0"/>
              <a:t>Issues needing SAF/FMF assistance</a:t>
            </a:r>
          </a:p>
          <a:p>
            <a:pPr lvl="1">
              <a:spcBef>
                <a:spcPts val="300"/>
              </a:spcBef>
            </a:pPr>
            <a:r>
              <a:rPr lang="en-US" sz="1600" dirty="0" smtClean="0"/>
              <a:t>DFAS coordination</a:t>
            </a:r>
          </a:p>
          <a:p>
            <a:pPr lvl="1">
              <a:spcBef>
                <a:spcPts val="300"/>
              </a:spcBef>
            </a:pPr>
            <a:r>
              <a:rPr lang="en-US" sz="1600" dirty="0" smtClean="0"/>
              <a:t>Metrics implementation to improve MAJCOM/base accountability</a:t>
            </a:r>
          </a:p>
          <a:p>
            <a:pPr>
              <a:spcBef>
                <a:spcPts val="300"/>
              </a:spcBef>
            </a:pPr>
            <a:r>
              <a:rPr lang="en-US" sz="1600" dirty="0" smtClean="0"/>
              <a:t>Overarching areas still pending</a:t>
            </a:r>
          </a:p>
          <a:p>
            <a:pPr lvl="1">
              <a:spcBef>
                <a:spcPts val="300"/>
              </a:spcBef>
            </a:pPr>
            <a:r>
              <a:rPr lang="en-US" sz="1600" dirty="0" smtClean="0"/>
              <a:t>Exceptions to implementing new process - AFIT, AF Claims Service Center, utilities, e.g.,  billed by </a:t>
            </a:r>
            <a:r>
              <a:rPr lang="en-US" sz="1600" dirty="0" err="1" smtClean="0"/>
              <a:t>bldg</a:t>
            </a:r>
            <a:r>
              <a:rPr lang="en-US" sz="1600" dirty="0" smtClean="0"/>
              <a:t> @ JB McGuire</a:t>
            </a:r>
          </a:p>
          <a:p>
            <a:pPr lvl="1">
              <a:spcBef>
                <a:spcPts val="300"/>
              </a:spcBef>
            </a:pPr>
            <a:r>
              <a:rPr lang="en-US" sz="1600" dirty="0" smtClean="0"/>
              <a:t>Reduction of day-to-day triage by Depl/Trng SMEs as they focus on upcoming implementations will have a detrimental effect to rejected invoice levels</a:t>
            </a:r>
          </a:p>
          <a:p>
            <a:pPr lvl="1">
              <a:spcBef>
                <a:spcPts val="300"/>
              </a:spcBef>
            </a:pPr>
            <a:r>
              <a:rPr lang="en-US" sz="1600" dirty="0" smtClean="0"/>
              <a:t>Summary of observations gathered from four months of intense interaction with users across the DAF, e.g., attention to detail is woefully lacking </a:t>
            </a:r>
          </a:p>
          <a:p>
            <a:endParaRPr lang="en-US" dirty="0"/>
          </a:p>
        </p:txBody>
      </p:sp>
      <p:sp>
        <p:nvSpPr>
          <p:cNvPr id="4" name="Slide Number Placeholder 3"/>
          <p:cNvSpPr>
            <a:spLocks noGrp="1"/>
          </p:cNvSpPr>
          <p:nvPr>
            <p:ph type="sldNum" sz="quarter" idx="10"/>
          </p:nvPr>
        </p:nvSpPr>
        <p:spPr/>
        <p:txBody>
          <a:bodyPr/>
          <a:lstStyle/>
          <a:p>
            <a:fld id="{8A36A61F-FDDC-4626-9943-0BF89316EFF5}" type="slidenum">
              <a:rPr lang="en-US" smtClean="0"/>
              <a:t>16</a:t>
            </a:fld>
            <a:endParaRPr lang="en-US" dirty="0"/>
          </a:p>
        </p:txBody>
      </p:sp>
    </p:spTree>
    <p:extLst>
      <p:ext uri="{BB962C8B-B14F-4D97-AF65-F5344CB8AC3E}">
        <p14:creationId xmlns:p14="http://schemas.microsoft.com/office/powerpoint/2010/main" val="10619209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lphaLcPeriod"/>
            </a:pPr>
            <a:r>
              <a:rPr lang="en-US" dirty="0" smtClean="0"/>
              <a:t>Our Team</a:t>
            </a:r>
            <a:r>
              <a:rPr lang="en-US" baseline="0" dirty="0" smtClean="0"/>
              <a:t> tracks the Invoices on Hold report</a:t>
            </a:r>
          </a:p>
          <a:p>
            <a:pPr marL="228600" indent="-228600">
              <a:buAutoNum type="alphaLcPeriod"/>
            </a:pPr>
            <a:r>
              <a:rPr lang="en-US" baseline="0" dirty="0" smtClean="0"/>
              <a:t>Since every invoice is put on Hold as part of this process, we expect this to remain steady; however, we have seen an increase in the size, especially with invoices carried over from week to week.</a:t>
            </a:r>
          </a:p>
          <a:p>
            <a:pPr marL="228600" indent="-228600">
              <a:buAutoNum type="alphaLcPeriod"/>
            </a:pPr>
            <a:r>
              <a:rPr lang="en-US" baseline="0" dirty="0" smtClean="0"/>
              <a:t>The DFAS Reject rate here is a simple snap shot of the numbers on the current report, but it does reflect trends of focused assistance and MAJCOM attention</a:t>
            </a:r>
            <a:endParaRPr lang="en-US" dirty="0"/>
          </a:p>
        </p:txBody>
      </p:sp>
      <p:sp>
        <p:nvSpPr>
          <p:cNvPr id="4" name="Slide Number Placeholder 3"/>
          <p:cNvSpPr>
            <a:spLocks noGrp="1"/>
          </p:cNvSpPr>
          <p:nvPr>
            <p:ph type="sldNum" sz="quarter" idx="10"/>
          </p:nvPr>
        </p:nvSpPr>
        <p:spPr/>
        <p:txBody>
          <a:bodyPr/>
          <a:lstStyle/>
          <a:p>
            <a:fld id="{A078D13D-FCFF-4D49-8F22-FD6E7DB742BA}" type="slidenum">
              <a:rPr lang="en-US" smtClean="0"/>
              <a:t>17</a:t>
            </a:fld>
            <a:endParaRPr lang="en-US"/>
          </a:p>
        </p:txBody>
      </p:sp>
    </p:spTree>
    <p:extLst>
      <p:ext uri="{BB962C8B-B14F-4D97-AF65-F5344CB8AC3E}">
        <p14:creationId xmlns:p14="http://schemas.microsoft.com/office/powerpoint/2010/main" val="25802518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aseline="0" dirty="0" smtClean="0"/>
              <a:t>The issue with invoices being held up by base level offices has been highlighted due to this initiative. </a:t>
            </a:r>
          </a:p>
          <a:p>
            <a:pPr marL="0" indent="0">
              <a:buNone/>
            </a:pPr>
            <a:r>
              <a:rPr lang="en-US" baseline="0" dirty="0" smtClean="0"/>
              <a:t>Here we see most invoices take over 30 days between receipt and input to DEAMS</a:t>
            </a:r>
          </a:p>
          <a:p>
            <a:pPr marL="0" indent="0">
              <a:buNone/>
            </a:pPr>
            <a:r>
              <a:rPr lang="en-US" baseline="0" dirty="0" smtClean="0"/>
              <a:t>We also see these invoices taking 5-25 days, on average, for the DAO to review and approve/reject</a:t>
            </a:r>
          </a:p>
          <a:p>
            <a:pPr marL="0" indent="0">
              <a:buNone/>
            </a:pPr>
            <a:r>
              <a:rPr lang="en-US" baseline="0" dirty="0" smtClean="0"/>
              <a:t>These trends are going in the wrong direction and need leadership focus</a:t>
            </a:r>
          </a:p>
        </p:txBody>
      </p:sp>
      <p:sp>
        <p:nvSpPr>
          <p:cNvPr id="4" name="Slide Number Placeholder 3"/>
          <p:cNvSpPr>
            <a:spLocks noGrp="1"/>
          </p:cNvSpPr>
          <p:nvPr>
            <p:ph type="sldNum" sz="quarter" idx="10"/>
          </p:nvPr>
        </p:nvSpPr>
        <p:spPr/>
        <p:txBody>
          <a:bodyPr/>
          <a:lstStyle/>
          <a:p>
            <a:fld id="{A078D13D-FCFF-4D49-8F22-FD6E7DB742BA}" type="slidenum">
              <a:rPr lang="en-US" smtClean="0"/>
              <a:t>18</a:t>
            </a:fld>
            <a:endParaRPr lang="en-US"/>
          </a:p>
        </p:txBody>
      </p:sp>
    </p:spTree>
    <p:extLst>
      <p:ext uri="{BB962C8B-B14F-4D97-AF65-F5344CB8AC3E}">
        <p14:creationId xmlns:p14="http://schemas.microsoft.com/office/powerpoint/2010/main" val="13314028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lphaLcPeriod"/>
            </a:pPr>
            <a:r>
              <a:rPr lang="en-US" baseline="0" dirty="0" smtClean="0"/>
              <a:t>These are metrics straight from DFAS</a:t>
            </a:r>
          </a:p>
          <a:p>
            <a:pPr marL="228600" indent="-228600">
              <a:buAutoNum type="alphaLcPeriod"/>
            </a:pPr>
            <a:r>
              <a:rPr lang="en-US" baseline="0" dirty="0" smtClean="0"/>
              <a:t>While the number of payments has increased, we saw progress to reduce reject rates, but more attention is needed</a:t>
            </a:r>
          </a:p>
        </p:txBody>
      </p:sp>
      <p:sp>
        <p:nvSpPr>
          <p:cNvPr id="4" name="Slide Number Placeholder 3"/>
          <p:cNvSpPr>
            <a:spLocks noGrp="1"/>
          </p:cNvSpPr>
          <p:nvPr>
            <p:ph type="sldNum" sz="quarter" idx="10"/>
          </p:nvPr>
        </p:nvSpPr>
        <p:spPr/>
        <p:txBody>
          <a:bodyPr/>
          <a:lstStyle/>
          <a:p>
            <a:fld id="{A078D13D-FCFF-4D49-8F22-FD6E7DB742BA}" type="slidenum">
              <a:rPr lang="en-US" smtClean="0"/>
              <a:t>19</a:t>
            </a:fld>
            <a:endParaRPr lang="en-US"/>
          </a:p>
        </p:txBody>
      </p:sp>
    </p:spTree>
    <p:extLst>
      <p:ext uri="{BB962C8B-B14F-4D97-AF65-F5344CB8AC3E}">
        <p14:creationId xmlns:p14="http://schemas.microsoft.com/office/powerpoint/2010/main" val="22374819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A36A61F-FDDC-4626-9943-0BF89316EFF5}" type="slidenum">
              <a:rPr lang="en-US" smtClean="0"/>
              <a:t>2</a:t>
            </a:fld>
            <a:endParaRPr lang="en-US" dirty="0"/>
          </a:p>
        </p:txBody>
      </p:sp>
    </p:spTree>
    <p:extLst>
      <p:ext uri="{BB962C8B-B14F-4D97-AF65-F5344CB8AC3E}">
        <p14:creationId xmlns:p14="http://schemas.microsoft.com/office/powerpoint/2010/main" val="15510141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p:txBody>
          <a:bodyPr/>
          <a:lstStyle/>
          <a:p>
            <a:pPr defTabSz="922751">
              <a:defRPr/>
            </a:pPr>
            <a:fld id="{970EA8E2-38A2-4F40-B71F-16FE12725006}" type="slidenum">
              <a:rPr lang="en-US" smtClean="0">
                <a:solidFill>
                  <a:prstClr val="black"/>
                </a:solidFill>
              </a:rPr>
              <a:pPr defTabSz="922751">
                <a:defRPr/>
              </a:pPr>
              <a:t>20</a:t>
            </a:fld>
            <a:endParaRPr lang="en-US" dirty="0" smtClean="0">
              <a:solidFill>
                <a:prstClr val="black"/>
              </a:solidFill>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w="9525"/>
        </p:spPr>
        <p:txBody>
          <a:bodyPr/>
          <a:lstStyle/>
          <a:p>
            <a:pPr eaLnBrk="1" hangingPunct="1"/>
            <a:endParaRPr lang="en-US" dirty="0" smtClean="0"/>
          </a:p>
          <a:p>
            <a:pPr eaLnBrk="1" hangingPunct="1"/>
            <a:r>
              <a:rPr lang="en-US" dirty="0" smtClean="0"/>
              <a:t>I</a:t>
            </a:r>
            <a:r>
              <a:rPr lang="en-US" baseline="0" dirty="0" smtClean="0"/>
              <a:t> know the metrics can be a bit of a downer especially since we are so new into this process. I wanted to end on some positive thoughts and focus on the long term benefits of this initiative:</a:t>
            </a:r>
          </a:p>
          <a:p>
            <a:pPr eaLnBrk="1" hangingPunct="1"/>
            <a:r>
              <a:rPr lang="en-US" baseline="0" dirty="0" smtClean="0"/>
              <a:t>During this process, we learned our payments were not being done timely and accurately. With the new focus and new process, we will be better able to get vendors and individuals paid more timely</a:t>
            </a:r>
          </a:p>
          <a:p>
            <a:pPr eaLnBrk="1" hangingPunct="1"/>
            <a:r>
              <a:rPr lang="en-US" baseline="0" dirty="0" smtClean="0"/>
              <a:t>We are able to eliminate extra paperwork and duplicate efforts by DFAS and the base. The new process streamlines the data in the system so </a:t>
            </a:r>
            <a:r>
              <a:rPr lang="en-US" baseline="0" dirty="0" err="1" smtClean="0"/>
              <a:t>FMers</a:t>
            </a:r>
            <a:r>
              <a:rPr lang="en-US" baseline="0" dirty="0" smtClean="0"/>
              <a:t> can quickly see the audit trail from the purchase requests all the way through the payment and they are linked together now. </a:t>
            </a:r>
          </a:p>
          <a:p>
            <a:pPr eaLnBrk="1" hangingPunct="1"/>
            <a:r>
              <a:rPr lang="en-US" baseline="0" dirty="0" smtClean="0"/>
              <a:t>The Air Force also gains more control of their obligations and has the authority to manage their MORDs in a more timely and accurate way.</a:t>
            </a:r>
          </a:p>
          <a:p>
            <a:pPr eaLnBrk="1" hangingPunct="1"/>
            <a:r>
              <a:rPr lang="en-US" baseline="0" dirty="0" smtClean="0"/>
              <a:t>To date, there have only been minor updates to DEAMS to allow this process to be implemented. Users were already familiar with most of the input entries and DEAMS has performed well.</a:t>
            </a:r>
          </a:p>
          <a:p>
            <a:pPr eaLnBrk="1" hangingPunct="1"/>
            <a:r>
              <a:rPr lang="en-US" baseline="0" dirty="0" smtClean="0"/>
              <a:t>Overall, this is a good news story for the Air Force.  DEAMS Users have taken on the challenge and are more in control of their programs.</a:t>
            </a:r>
            <a:endParaRPr lang="en-US" dirty="0" smtClean="0"/>
          </a:p>
          <a:p>
            <a:pPr eaLnBrk="1" hangingPunct="1"/>
            <a:endParaRPr lang="en-US" dirty="0" smtClean="0"/>
          </a:p>
        </p:txBody>
      </p:sp>
      <p:sp>
        <p:nvSpPr>
          <p:cNvPr id="5" name="Footer Placeholder 4"/>
          <p:cNvSpPr>
            <a:spLocks noGrp="1"/>
          </p:cNvSpPr>
          <p:nvPr>
            <p:ph type="ftr" sz="quarter" idx="10"/>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24748751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A36A61F-FDDC-4626-9943-0BF89316EFF5}" type="slidenum">
              <a:rPr lang="en-US" smtClean="0"/>
              <a:t>21</a:t>
            </a:fld>
            <a:endParaRPr lang="en-US" dirty="0"/>
          </a:p>
        </p:txBody>
      </p:sp>
    </p:spTree>
    <p:extLst>
      <p:ext uri="{BB962C8B-B14F-4D97-AF65-F5344CB8AC3E}">
        <p14:creationId xmlns:p14="http://schemas.microsoft.com/office/powerpoint/2010/main" val="36334625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 DOD Miscellaneous Payment Guide Defines Miscellaneous payments as</a:t>
            </a:r>
            <a:r>
              <a:rPr lang="en-US" b="0" dirty="0" smtClean="0"/>
              <a:t>: It is a payment that is not initiated by a contract or task order, and is generally a one-time occurrence for which the government receives benefit.  </a:t>
            </a:r>
          </a:p>
          <a:p>
            <a:r>
              <a:rPr lang="en-US" dirty="0" smtClean="0"/>
              <a:t>For example,</a:t>
            </a:r>
            <a:r>
              <a:rPr lang="en-US" baseline="0" dirty="0" smtClean="0"/>
              <a:t> we have utility payments, telecommunication, clothing allowances, witness fees, personal reimbursements, etc.</a:t>
            </a:r>
          </a:p>
          <a:p>
            <a:r>
              <a:rPr lang="en-US" baseline="0" dirty="0" smtClean="0"/>
              <a:t>In the past, these were primarily the Funding MORDs and Vendor Pay Funding MORDs done at a base.</a:t>
            </a:r>
            <a:endParaRPr lang="en-US" dirty="0"/>
          </a:p>
        </p:txBody>
      </p:sp>
      <p:sp>
        <p:nvSpPr>
          <p:cNvPr id="4" name="Slide Number Placeholder 3"/>
          <p:cNvSpPr>
            <a:spLocks noGrp="1"/>
          </p:cNvSpPr>
          <p:nvPr>
            <p:ph type="sldNum" sz="quarter" idx="10"/>
          </p:nvPr>
        </p:nvSpPr>
        <p:spPr/>
        <p:txBody>
          <a:bodyPr/>
          <a:lstStyle/>
          <a:p>
            <a:fld id="{8A36A61F-FDDC-4626-9943-0BF89316EFF5}" type="slidenum">
              <a:rPr lang="en-US" smtClean="0"/>
              <a:t>3</a:t>
            </a:fld>
            <a:endParaRPr lang="en-US" dirty="0"/>
          </a:p>
        </p:txBody>
      </p:sp>
    </p:spTree>
    <p:extLst>
      <p:ext uri="{BB962C8B-B14F-4D97-AF65-F5344CB8AC3E}">
        <p14:creationId xmlns:p14="http://schemas.microsoft.com/office/powerpoint/2010/main" val="12244690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 little history on why the change to Miscellaneous Payments process, this was not a DEAMS initiative. The thought occurred over a year ago at USAF and DFAS senior levels with a directive from OSD to “cut the bill”. With the AF by far having the largest bill in the DoD, the direction was to find a way to lessen the expense. DFAS found that approximately 80% of the manual rate was the processing of miscellaneous payments. The USAF is the only service that has DFAS manually entering miscellaneous payments. Based on the data and the numbers, AF and DFAS quickly came to the conclusion the required savings could be found in the sharing of the manual efforts around miscellaneous payments. AF leaders came to DEAMS Development team to ask if DEAMS could support base level entry in place of DFAS.</a:t>
            </a:r>
          </a:p>
          <a:p>
            <a:r>
              <a:rPr lang="en-US" sz="2400" b="0" dirty="0" smtClean="0"/>
              <a:t>Background</a:t>
            </a:r>
          </a:p>
          <a:p>
            <a:pPr lvl="1"/>
            <a:r>
              <a:rPr lang="en-US" sz="2200" b="0" dirty="0" smtClean="0"/>
              <a:t>Discussions/working groups took place in the summer of 2019</a:t>
            </a:r>
          </a:p>
          <a:p>
            <a:pPr lvl="1"/>
            <a:r>
              <a:rPr lang="en-US" sz="2200" b="0" dirty="0" smtClean="0"/>
              <a:t>DFAS CO and SAF/FMFA (AFAFO) are the respective OPRs; DEAMS FMO &amp; Air Force Accounting Operations Center (AFAOC) called</a:t>
            </a:r>
            <a:r>
              <a:rPr lang="en-US" sz="2200" b="0" baseline="0" dirty="0" smtClean="0"/>
              <a:t> on to </a:t>
            </a:r>
            <a:r>
              <a:rPr lang="en-US" sz="2200" b="0" dirty="0" smtClean="0"/>
              <a:t>implement and sustain respectively</a:t>
            </a:r>
          </a:p>
          <a:p>
            <a:pPr lvl="1"/>
            <a:r>
              <a:rPr lang="en-US" sz="2200" b="0" dirty="0" smtClean="0"/>
              <a:t>Decrease the cost for the AF by transferring portions of the process from DFAS to AF with minimal additional workload</a:t>
            </a:r>
          </a:p>
          <a:p>
            <a:pPr lvl="1"/>
            <a:r>
              <a:rPr lang="en-US" sz="2200" b="0" dirty="0" smtClean="0"/>
              <a:t>Have AF pilot sites in place by 1 Oct 2019 (FY20) processing invoices and receiving reports</a:t>
            </a:r>
          </a:p>
          <a:p>
            <a:pPr lvl="1"/>
            <a:r>
              <a:rPr lang="en-US" sz="2200" b="0" dirty="0" smtClean="0"/>
              <a:t>Original DFAS position was to exclude bankcard payments (</a:t>
            </a:r>
            <a:r>
              <a:rPr lang="en-US" sz="2200" b="0" dirty="0" err="1" smtClean="0"/>
              <a:t>Syncada</a:t>
            </a:r>
            <a:r>
              <a:rPr lang="en-US" sz="2200" b="0" dirty="0" smtClean="0"/>
              <a:t> &amp; CBAs) and utilities; utilities exclusion was later dropped</a:t>
            </a:r>
          </a:p>
          <a:p>
            <a:pPr lvl="1"/>
            <a:r>
              <a:rPr lang="en-US" sz="2200" b="0" dirty="0" smtClean="0"/>
              <a:t>Payments include expert witness fee, clothing allowance (special categories), legal claims, education payments, etc.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smtClean="0">
                <a:solidFill>
                  <a:srgbClr val="000000"/>
                </a:solidFill>
              </a:rPr>
              <a:t>Overview:  Replace manual </a:t>
            </a:r>
            <a:r>
              <a:rPr lang="en-US" sz="1200" b="0" dirty="0" err="1" smtClean="0">
                <a:solidFill>
                  <a:srgbClr val="000000"/>
                </a:solidFill>
              </a:rPr>
              <a:t>misc</a:t>
            </a:r>
            <a:r>
              <a:rPr lang="en-US" sz="1200" b="0" dirty="0" smtClean="0">
                <a:solidFill>
                  <a:srgbClr val="000000"/>
                </a:solidFill>
              </a:rPr>
              <a:t> payments using SF 1034/Opt </a:t>
            </a:r>
            <a:r>
              <a:rPr lang="en-US" sz="1200" b="0" dirty="0" err="1" smtClean="0">
                <a:solidFill>
                  <a:srgbClr val="000000"/>
                </a:solidFill>
              </a:rPr>
              <a:t>Fm</a:t>
            </a:r>
            <a:r>
              <a:rPr lang="en-US" sz="1200" b="0" dirty="0" smtClean="0">
                <a:solidFill>
                  <a:srgbClr val="000000"/>
                </a:solidFill>
              </a:rPr>
              <a:t> 1164 and faxing/e-mailing to DFAS with loading vendor and supporting documentation directly into DEAMS by the requesting base for DFAS approval and payment.  </a:t>
            </a:r>
          </a:p>
          <a:p>
            <a:endParaRPr lang="en-US" dirty="0"/>
          </a:p>
        </p:txBody>
      </p:sp>
      <p:sp>
        <p:nvSpPr>
          <p:cNvPr id="4" name="Slide Number Placeholder 3"/>
          <p:cNvSpPr>
            <a:spLocks noGrp="1"/>
          </p:cNvSpPr>
          <p:nvPr>
            <p:ph type="sldNum" sz="quarter" idx="10"/>
          </p:nvPr>
        </p:nvSpPr>
        <p:spPr/>
        <p:txBody>
          <a:bodyPr/>
          <a:lstStyle/>
          <a:p>
            <a:fld id="{8A36A61F-FDDC-4626-9943-0BF89316EFF5}" type="slidenum">
              <a:rPr lang="en-US" smtClean="0"/>
              <a:t>4</a:t>
            </a:fld>
            <a:endParaRPr lang="en-US" dirty="0"/>
          </a:p>
        </p:txBody>
      </p:sp>
    </p:spTree>
    <p:extLst>
      <p:ext uri="{BB962C8B-B14F-4D97-AF65-F5344CB8AC3E}">
        <p14:creationId xmlns:p14="http://schemas.microsoft.com/office/powerpoint/2010/main" val="36675679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400" b="0" dirty="0" smtClean="0"/>
              <a:t>The pilot was implemented at seven bases starting 1 Oct 2019 </a:t>
            </a:r>
          </a:p>
          <a:p>
            <a:r>
              <a:rPr lang="en-US" sz="2200" b="0" dirty="0" smtClean="0"/>
              <a:t>Done in conjunction w/AFGSC/AFSPC </a:t>
            </a:r>
            <a:r>
              <a:rPr lang="en-US" sz="2200" b="0" dirty="0" err="1" smtClean="0"/>
              <a:t>Incrementals</a:t>
            </a:r>
            <a:r>
              <a:rPr lang="en-US" sz="2200" b="0" dirty="0" smtClean="0"/>
              <a:t> deployment </a:t>
            </a:r>
          </a:p>
          <a:p>
            <a:r>
              <a:rPr lang="en-US" sz="2200" b="0" dirty="0" smtClean="0">
                <a:solidFill>
                  <a:schemeClr val="tx2"/>
                </a:solidFill>
              </a:rPr>
              <a:t>Took advantage of having DEAMS SMEs on-site and new FY – Made sense at</a:t>
            </a:r>
            <a:r>
              <a:rPr lang="en-US" sz="2200" b="0" baseline="0" dirty="0" smtClean="0">
                <a:solidFill>
                  <a:schemeClr val="tx2"/>
                </a:solidFill>
              </a:rPr>
              <a:t> the time</a:t>
            </a:r>
            <a:endParaRPr lang="en-US" sz="2200" b="0" dirty="0" smtClean="0">
              <a:solidFill>
                <a:schemeClr val="tx2"/>
              </a:solidFill>
            </a:endParaRPr>
          </a:p>
          <a:p>
            <a:r>
              <a:rPr lang="en-US" sz="2200" b="0" dirty="0" smtClean="0">
                <a:solidFill>
                  <a:schemeClr val="tx2"/>
                </a:solidFill>
              </a:rPr>
              <a:t>Deployment/Training Team created </a:t>
            </a:r>
            <a:r>
              <a:rPr lang="en-US" sz="2200" b="0" dirty="0" err="1" smtClean="0">
                <a:solidFill>
                  <a:schemeClr val="tx2"/>
                </a:solidFill>
              </a:rPr>
              <a:t>Misc</a:t>
            </a:r>
            <a:r>
              <a:rPr lang="en-US" sz="2200" b="0" dirty="0" smtClean="0">
                <a:solidFill>
                  <a:schemeClr val="tx2"/>
                </a:solidFill>
              </a:rPr>
              <a:t> </a:t>
            </a:r>
            <a:r>
              <a:rPr lang="en-US" sz="2200" b="0" dirty="0" err="1" smtClean="0">
                <a:solidFill>
                  <a:schemeClr val="tx2"/>
                </a:solidFill>
              </a:rPr>
              <a:t>Pmt</a:t>
            </a:r>
            <a:r>
              <a:rPr lang="en-US" sz="2200" b="0" dirty="0" smtClean="0">
                <a:solidFill>
                  <a:schemeClr val="tx2"/>
                </a:solidFill>
              </a:rPr>
              <a:t> Guide to walk through the process – Trained</a:t>
            </a:r>
            <a:r>
              <a:rPr lang="en-US" sz="2200" b="0" baseline="0" dirty="0" smtClean="0">
                <a:solidFill>
                  <a:schemeClr val="tx2"/>
                </a:solidFill>
              </a:rPr>
              <a:t> SMEs on process</a:t>
            </a:r>
          </a:p>
          <a:p>
            <a:r>
              <a:rPr lang="en-US" sz="2200" b="0" baseline="0" dirty="0" smtClean="0">
                <a:solidFill>
                  <a:schemeClr val="tx2"/>
                </a:solidFill>
              </a:rPr>
              <a:t>D/T SMEs on the ground provided feedback from bases to DEAMS Functional Management Office (FMO), AFAFO, &amp; DFAS on progress, challenges, issues, and positive feedback</a:t>
            </a:r>
          </a:p>
          <a:p>
            <a:r>
              <a:rPr lang="en-US" sz="2200" b="0" baseline="0" dirty="0" smtClean="0">
                <a:solidFill>
                  <a:schemeClr val="tx2"/>
                </a:solidFill>
              </a:rPr>
              <a:t>There was a steep learning curve for both the DEAMS SMEs and the new users</a:t>
            </a:r>
            <a:endParaRPr lang="en-US" sz="2200" b="0" dirty="0" smtClean="0">
              <a:solidFill>
                <a:schemeClr val="tx2"/>
              </a:solidFill>
            </a:endParaRPr>
          </a:p>
          <a:p>
            <a:endParaRPr lang="en-US" dirty="0"/>
          </a:p>
        </p:txBody>
      </p:sp>
      <p:sp>
        <p:nvSpPr>
          <p:cNvPr id="4" name="Slide Number Placeholder 3"/>
          <p:cNvSpPr>
            <a:spLocks noGrp="1"/>
          </p:cNvSpPr>
          <p:nvPr>
            <p:ph type="sldNum" sz="quarter" idx="10"/>
          </p:nvPr>
        </p:nvSpPr>
        <p:spPr/>
        <p:txBody>
          <a:bodyPr/>
          <a:lstStyle/>
          <a:p>
            <a:fld id="{8A36A61F-FDDC-4626-9943-0BF89316EFF5}" type="slidenum">
              <a:rPr lang="en-US" smtClean="0"/>
              <a:t>5</a:t>
            </a:fld>
            <a:endParaRPr lang="en-US" dirty="0"/>
          </a:p>
        </p:txBody>
      </p:sp>
    </p:spTree>
    <p:extLst>
      <p:ext uri="{BB962C8B-B14F-4D97-AF65-F5344CB8AC3E}">
        <p14:creationId xmlns:p14="http://schemas.microsoft.com/office/powerpoint/2010/main" val="36793548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p:txBody>
          <a:bodyPr/>
          <a:lstStyle/>
          <a:p>
            <a:pPr defTabSz="922751">
              <a:defRPr/>
            </a:pPr>
            <a:fld id="{970EA8E2-38A2-4F40-B71F-16FE12725006}" type="slidenum">
              <a:rPr lang="en-US" smtClean="0">
                <a:solidFill>
                  <a:prstClr val="black"/>
                </a:solidFill>
              </a:rPr>
              <a:pPr defTabSz="922751">
                <a:defRPr/>
              </a:pPr>
              <a:t>6</a:t>
            </a:fld>
            <a:endParaRPr lang="en-US" dirty="0" smtClean="0">
              <a:solidFill>
                <a:prstClr val="black"/>
              </a:solidFill>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w="9525"/>
        </p:spPr>
        <p:txBody>
          <a:bodyPr/>
          <a:lstStyle/>
          <a:p>
            <a:pPr eaLnBrk="1" hangingPunct="1"/>
            <a:endParaRPr lang="en-US" dirty="0" smtClean="0"/>
          </a:p>
          <a:p>
            <a:pPr eaLnBrk="1" hangingPunct="1"/>
            <a:r>
              <a:rPr lang="en-US" dirty="0" smtClean="0"/>
              <a:t>Wow – As expected – You don’t know what you don’t know – </a:t>
            </a:r>
          </a:p>
          <a:p>
            <a:pPr eaLnBrk="1" hangingPunct="1"/>
            <a:r>
              <a:rPr lang="en-US" dirty="0" smtClean="0"/>
              <a:t>What was a great idea to include as part of a deployment turned out to be an issue – The personnel were just too new</a:t>
            </a:r>
            <a:r>
              <a:rPr lang="en-US" baseline="0" dirty="0" smtClean="0"/>
              <a:t> to DEAMS and we also had the DEAMS upgrade occur at the same time.</a:t>
            </a:r>
            <a:endParaRPr lang="en-US" dirty="0" smtClean="0"/>
          </a:p>
          <a:p>
            <a:pPr eaLnBrk="1" hangingPunct="1"/>
            <a:r>
              <a:rPr lang="en-US" dirty="0" smtClean="0"/>
              <a:t>We learned both DFAS</a:t>
            </a:r>
            <a:r>
              <a:rPr lang="en-US" baseline="0" dirty="0" smtClean="0"/>
              <a:t> and AF </a:t>
            </a:r>
            <a:r>
              <a:rPr lang="en-US" baseline="0" dirty="0" err="1" smtClean="0"/>
              <a:t>FMers</a:t>
            </a:r>
            <a:r>
              <a:rPr lang="en-US" baseline="0" dirty="0" smtClean="0"/>
              <a:t> lacked fundamental knowledge and relied on the other party to ensure accurate payments.</a:t>
            </a:r>
          </a:p>
          <a:p>
            <a:pPr eaLnBrk="1" hangingPunct="1"/>
            <a:r>
              <a:rPr lang="en-US" baseline="0" dirty="0" smtClean="0"/>
              <a:t>We found lack of documentation, lack of standardization, and unique processes.</a:t>
            </a:r>
          </a:p>
          <a:p>
            <a:pPr eaLnBrk="1" hangingPunct="1"/>
            <a:r>
              <a:rPr lang="en-US" baseline="0" dirty="0" smtClean="0"/>
              <a:t>Initially, we had base personnel updating EFT information for individuals and vendors. We analyzed this process and eventually deferred to DFAS for this step.</a:t>
            </a:r>
          </a:p>
          <a:p>
            <a:pPr eaLnBrk="1" hangingPunct="1"/>
            <a:r>
              <a:rPr lang="en-US" baseline="0" dirty="0" smtClean="0"/>
              <a:t>Had to move thru steep learning curve for both DFAS and base users on </a:t>
            </a:r>
            <a:r>
              <a:rPr lang="en-US" baseline="0" dirty="0" err="1" smtClean="0"/>
              <a:t>Misc</a:t>
            </a:r>
            <a:r>
              <a:rPr lang="en-US" baseline="0" dirty="0" smtClean="0"/>
              <a:t> Payments basics</a:t>
            </a:r>
          </a:p>
          <a:p>
            <a:pPr eaLnBrk="1" hangingPunct="1"/>
            <a:endParaRPr lang="en-US" dirty="0" smtClean="0"/>
          </a:p>
        </p:txBody>
      </p:sp>
      <p:sp>
        <p:nvSpPr>
          <p:cNvPr id="5" name="Footer Placeholder 4"/>
          <p:cNvSpPr>
            <a:spLocks noGrp="1"/>
          </p:cNvSpPr>
          <p:nvPr>
            <p:ph type="ftr" sz="quarter" idx="10"/>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30972806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p:txBody>
          <a:bodyPr/>
          <a:lstStyle/>
          <a:p>
            <a:pPr defTabSz="922751">
              <a:defRPr/>
            </a:pPr>
            <a:fld id="{970EA8E2-38A2-4F40-B71F-16FE12725006}" type="slidenum">
              <a:rPr lang="en-US" smtClean="0">
                <a:solidFill>
                  <a:prstClr val="black"/>
                </a:solidFill>
              </a:rPr>
              <a:pPr defTabSz="922751">
                <a:defRPr/>
              </a:pPr>
              <a:t>7</a:t>
            </a:fld>
            <a:endParaRPr lang="en-US" dirty="0" smtClean="0">
              <a:solidFill>
                <a:prstClr val="black"/>
              </a:solidFill>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w="9525"/>
        </p:spPr>
        <p:txBody>
          <a:bodyPr/>
          <a:lstStyle/>
          <a:p>
            <a:pPr defTabSz="800100">
              <a:lnSpc>
                <a:spcPct val="90000"/>
              </a:lnSpc>
              <a:defRPr/>
            </a:pPr>
            <a:r>
              <a:rPr lang="en-US" sz="1600" b="0" kern="0" dirty="0" smtClean="0"/>
              <a:t>AFAFO directed MAJCOMS to assume transaction entry for all DEAMS transactions </a:t>
            </a:r>
          </a:p>
          <a:p>
            <a:pPr marL="285750" indent="-285750" defTabSz="800100">
              <a:lnSpc>
                <a:spcPct val="90000"/>
              </a:lnSpc>
              <a:buFont typeface="Arial" panose="020B0604020202020204" pitchFamily="34" charset="0"/>
              <a:buChar char="•"/>
              <a:defRPr/>
            </a:pPr>
            <a:r>
              <a:rPr lang="en-US" sz="1600" b="0" kern="0" dirty="0" smtClean="0"/>
              <a:t>MOA</a:t>
            </a:r>
            <a:r>
              <a:rPr lang="en-US" sz="1600" b="0" kern="0" baseline="0" dirty="0" smtClean="0"/>
              <a:t> identified processes to move and responsibilities of each party</a:t>
            </a:r>
          </a:p>
          <a:p>
            <a:pPr marL="285750" indent="-285750" defTabSz="800100">
              <a:lnSpc>
                <a:spcPct val="90000"/>
              </a:lnSpc>
              <a:buFont typeface="Arial" panose="020B0604020202020204" pitchFamily="34" charset="0"/>
              <a:buChar char="•"/>
              <a:defRPr/>
            </a:pPr>
            <a:r>
              <a:rPr lang="en-US" sz="1600" b="0" kern="0" baseline="0" dirty="0" smtClean="0"/>
              <a:t>Strategy to implement was developed  - since positions were cut, the schedule was aggressive</a:t>
            </a:r>
          </a:p>
          <a:p>
            <a:pPr marL="285750" indent="-285750" defTabSz="800100">
              <a:lnSpc>
                <a:spcPct val="90000"/>
              </a:lnSpc>
              <a:buFont typeface="Arial" panose="020B0604020202020204" pitchFamily="34" charset="0"/>
              <a:buChar char="•"/>
              <a:defRPr/>
            </a:pPr>
            <a:r>
              <a:rPr lang="en-US" sz="1600" b="0" kern="0" baseline="0" dirty="0" smtClean="0"/>
              <a:t>Use experience of DEAMS Deployment/Training Team to develop structured implementation plan</a:t>
            </a:r>
          </a:p>
          <a:p>
            <a:pPr marL="285750" indent="-285750" defTabSz="800100">
              <a:lnSpc>
                <a:spcPct val="90000"/>
              </a:lnSpc>
              <a:buFont typeface="Arial" panose="020B0604020202020204" pitchFamily="34" charset="0"/>
              <a:buChar char="•"/>
              <a:defRPr/>
            </a:pPr>
            <a:r>
              <a:rPr lang="en-US" sz="1600" b="0" kern="0" baseline="0" dirty="0" smtClean="0"/>
              <a:t>Needed to analyze system capabilities and adjust, update as needed</a:t>
            </a:r>
          </a:p>
          <a:p>
            <a:pPr marL="285750" indent="-285750" defTabSz="800100">
              <a:lnSpc>
                <a:spcPct val="90000"/>
              </a:lnSpc>
              <a:buFont typeface="Arial" panose="020B0604020202020204" pitchFamily="34" charset="0"/>
              <a:buChar char="•"/>
              <a:defRPr/>
            </a:pPr>
            <a:r>
              <a:rPr lang="en-US" sz="1600" b="0" kern="0" baseline="0" dirty="0" smtClean="0"/>
              <a:t>Updated process</a:t>
            </a:r>
            <a:endParaRPr lang="en-US" sz="1600" b="0" kern="0" dirty="0" smtClean="0"/>
          </a:p>
          <a:p>
            <a:pPr eaLnBrk="1" hangingPunct="1"/>
            <a:endParaRPr lang="en-US" dirty="0" smtClean="0"/>
          </a:p>
          <a:p>
            <a:pPr eaLnBrk="1" hangingPunct="1"/>
            <a:endParaRPr lang="en-US" dirty="0" smtClean="0"/>
          </a:p>
          <a:p>
            <a:pPr eaLnBrk="1" hangingPunct="1"/>
            <a:endParaRPr lang="en-US" dirty="0" smtClean="0"/>
          </a:p>
        </p:txBody>
      </p:sp>
      <p:sp>
        <p:nvSpPr>
          <p:cNvPr id="5" name="Footer Placeholder 4"/>
          <p:cNvSpPr>
            <a:spLocks noGrp="1"/>
          </p:cNvSpPr>
          <p:nvPr>
            <p:ph type="ftr" sz="quarter" idx="10"/>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40023932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latin typeface="Arial" panose="020B0604020202020204" pitchFamily="34" charset="0"/>
                <a:cs typeface="Arial" panose="020B0604020202020204" pitchFamily="34" charset="0"/>
              </a:rPr>
              <a:t>Walk through current process</a:t>
            </a:r>
          </a:p>
          <a:p>
            <a:pPr marL="285750" indent="-285750">
              <a:buFont typeface="Arial" panose="020B0604020202020204" pitchFamily="34" charset="0"/>
              <a:buChar char="•"/>
            </a:pPr>
            <a:r>
              <a:rPr lang="en-US" sz="1200" dirty="0" smtClean="0">
                <a:latin typeface="Arial" panose="020B0604020202020204" pitchFamily="34" charset="0"/>
                <a:cs typeface="Arial" panose="020B0604020202020204" pitchFamily="34" charset="0"/>
              </a:rPr>
              <a:t>Note same process, but who inputs document changes</a:t>
            </a:r>
          </a:p>
          <a:p>
            <a:pPr marL="285750" indent="-285750">
              <a:buFont typeface="Arial" panose="020B0604020202020204" pitchFamily="34" charset="0"/>
              <a:buChar char="•"/>
            </a:pPr>
            <a:r>
              <a:rPr lang="en-US" sz="1200" dirty="0" smtClean="0">
                <a:latin typeface="Arial" panose="020B0604020202020204" pitchFamily="34" charset="0"/>
                <a:cs typeface="Arial" panose="020B0604020202020204" pitchFamily="34" charset="0"/>
              </a:rPr>
              <a:t>RA no longer creates manual documents, but; instead, inputs information into DEAMS</a:t>
            </a:r>
          </a:p>
          <a:p>
            <a:pPr marL="285750" indent="-285750">
              <a:buFont typeface="Arial" panose="020B0604020202020204" pitchFamily="34" charset="0"/>
              <a:buChar char="•"/>
            </a:pPr>
            <a:r>
              <a:rPr lang="en-US" sz="1200" dirty="0" smtClean="0">
                <a:latin typeface="Arial" panose="020B0604020202020204" pitchFamily="34" charset="0"/>
                <a:cs typeface="Arial" panose="020B0604020202020204" pitchFamily="34" charset="0"/>
              </a:rPr>
              <a:t>Improved accuracy, better control, removes duplicate work</a:t>
            </a:r>
          </a:p>
          <a:p>
            <a:endParaRPr lang="en-US" dirty="0"/>
          </a:p>
        </p:txBody>
      </p:sp>
      <p:sp>
        <p:nvSpPr>
          <p:cNvPr id="4" name="Slide Number Placeholder 3"/>
          <p:cNvSpPr>
            <a:spLocks noGrp="1"/>
          </p:cNvSpPr>
          <p:nvPr>
            <p:ph type="sldNum" sz="quarter" idx="10"/>
          </p:nvPr>
        </p:nvSpPr>
        <p:spPr/>
        <p:txBody>
          <a:bodyPr/>
          <a:lstStyle/>
          <a:p>
            <a:fld id="{8A36A61F-FDDC-4626-9943-0BF89316EFF5}" type="slidenum">
              <a:rPr lang="en-US" smtClean="0"/>
              <a:t>8</a:t>
            </a:fld>
            <a:endParaRPr lang="en-US" dirty="0"/>
          </a:p>
        </p:txBody>
      </p:sp>
    </p:spTree>
    <p:extLst>
      <p:ext uri="{BB962C8B-B14F-4D97-AF65-F5344CB8AC3E}">
        <p14:creationId xmlns:p14="http://schemas.microsoft.com/office/powerpoint/2010/main" val="12238498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p:txBody>
          <a:bodyPr/>
          <a:lstStyle/>
          <a:p>
            <a:pPr defTabSz="922751">
              <a:defRPr/>
            </a:pPr>
            <a:fld id="{970EA8E2-38A2-4F40-B71F-16FE12725006}" type="slidenum">
              <a:rPr lang="en-US" smtClean="0">
                <a:solidFill>
                  <a:prstClr val="black"/>
                </a:solidFill>
              </a:rPr>
              <a:pPr defTabSz="922751">
                <a:defRPr/>
              </a:pPr>
              <a:t>9</a:t>
            </a:fld>
            <a:endParaRPr lang="en-US" dirty="0" smtClean="0">
              <a:solidFill>
                <a:prstClr val="black"/>
              </a:solidFill>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w="9525"/>
        </p:spPr>
        <p:txBody>
          <a:bodyPr/>
          <a:lstStyle/>
          <a:p>
            <a:pPr defTabSz="800100">
              <a:lnSpc>
                <a:spcPct val="90000"/>
              </a:lnSpc>
              <a:defRPr/>
            </a:pPr>
            <a:r>
              <a:rPr lang="en-US" sz="1600" b="0" kern="0" dirty="0" smtClean="0"/>
              <a:t>DEAMS FMO:</a:t>
            </a:r>
          </a:p>
          <a:p>
            <a:pPr lvl="1" defTabSz="800100">
              <a:lnSpc>
                <a:spcPct val="90000"/>
              </a:lnSpc>
              <a:defRPr/>
            </a:pPr>
            <a:r>
              <a:rPr lang="en-US" sz="1600" b="0" kern="0" dirty="0" smtClean="0"/>
              <a:t>Developed training materials and job aids in conjunction with a 2-day course</a:t>
            </a:r>
          </a:p>
          <a:p>
            <a:pPr lvl="1" defTabSz="800100">
              <a:lnSpc>
                <a:spcPct val="90000"/>
              </a:lnSpc>
              <a:defRPr/>
            </a:pPr>
            <a:r>
              <a:rPr lang="en-US" sz="1600" b="0" kern="0" dirty="0" smtClean="0"/>
              <a:t>Will provide classroom and OJT to all MAJCOM bases beginning in FY21</a:t>
            </a:r>
          </a:p>
          <a:p>
            <a:pPr lvl="1" defTabSz="800100">
              <a:lnSpc>
                <a:spcPct val="90000"/>
              </a:lnSpc>
              <a:defRPr/>
            </a:pPr>
            <a:r>
              <a:rPr lang="en-US" sz="1600" b="0" kern="0" dirty="0" smtClean="0"/>
              <a:t>Preparing for virtual or hybrid onsite implementation training as required</a:t>
            </a:r>
          </a:p>
          <a:p>
            <a:pPr lvl="1" defTabSz="800100">
              <a:lnSpc>
                <a:spcPct val="90000"/>
              </a:lnSpc>
              <a:defRPr/>
            </a:pPr>
            <a:r>
              <a:rPr lang="en-US" sz="1600" b="0" kern="0" dirty="0" smtClean="0"/>
              <a:t>Created user guides, scenarios, data sheets, training material and updated training databases</a:t>
            </a:r>
          </a:p>
          <a:p>
            <a:pPr lvl="1" defTabSz="800100">
              <a:lnSpc>
                <a:spcPct val="90000"/>
              </a:lnSpc>
              <a:defRPr/>
            </a:pPr>
            <a:r>
              <a:rPr lang="en-US" sz="1600" b="0" kern="0" dirty="0" smtClean="0"/>
              <a:t>Created</a:t>
            </a:r>
            <a:r>
              <a:rPr lang="en-US" sz="1600" b="0" kern="0" baseline="0" dirty="0" smtClean="0"/>
              <a:t> in-class and virtual training to meet different COVID conditions</a:t>
            </a:r>
          </a:p>
          <a:p>
            <a:pPr lvl="1" defTabSz="800100">
              <a:lnSpc>
                <a:spcPct val="90000"/>
              </a:lnSpc>
              <a:defRPr/>
            </a:pPr>
            <a:r>
              <a:rPr lang="en-US" sz="1600" b="0" kern="0" baseline="0" dirty="0" smtClean="0"/>
              <a:t>Initial interaction w/ ANG sites revealed training gap – so developed ANG specific training</a:t>
            </a:r>
          </a:p>
          <a:p>
            <a:pPr lvl="1" defTabSz="800100">
              <a:lnSpc>
                <a:spcPct val="90000"/>
              </a:lnSpc>
              <a:defRPr/>
            </a:pPr>
            <a:r>
              <a:rPr lang="en-US" sz="1600" b="0" kern="0" baseline="0" dirty="0" smtClean="0"/>
              <a:t>We trained resource advisors and budget / accounting techs together so they can see the entire process and gain a better understanding of the tasks from start to finish</a:t>
            </a:r>
          </a:p>
          <a:p>
            <a:pPr lvl="1" defTabSz="800100">
              <a:lnSpc>
                <a:spcPct val="90000"/>
              </a:lnSpc>
              <a:defRPr/>
            </a:pPr>
            <a:r>
              <a:rPr lang="en-US" sz="1600" b="0" kern="0" baseline="0" dirty="0" smtClean="0"/>
              <a:t>Updated Job Aides and Guides – Updated them as lessons were learned</a:t>
            </a:r>
          </a:p>
          <a:p>
            <a:pPr lvl="1" defTabSz="800100">
              <a:lnSpc>
                <a:spcPct val="90000"/>
              </a:lnSpc>
              <a:defRPr/>
            </a:pPr>
            <a:r>
              <a:rPr lang="en-US" sz="1600" b="0" kern="0" baseline="0" dirty="0" smtClean="0"/>
              <a:t>Based on the Pilot Program and first few Implementations, added training to include trouble shooting and correction scenarios – not the point and click training for ideal circumstances</a:t>
            </a:r>
            <a:endParaRPr lang="en-US" sz="1600" b="0" kern="0" dirty="0" smtClean="0"/>
          </a:p>
          <a:p>
            <a:pPr eaLnBrk="1" hangingPunct="1"/>
            <a:endParaRPr lang="en-US" dirty="0" smtClean="0"/>
          </a:p>
          <a:p>
            <a:pPr eaLnBrk="1" hangingPunct="1"/>
            <a:endParaRPr lang="en-US" dirty="0" smtClean="0"/>
          </a:p>
          <a:p>
            <a:pPr eaLnBrk="1" hangingPunct="1"/>
            <a:endParaRPr lang="en-US" dirty="0" smtClean="0"/>
          </a:p>
        </p:txBody>
      </p:sp>
      <p:sp>
        <p:nvSpPr>
          <p:cNvPr id="5" name="Footer Placeholder 4"/>
          <p:cNvSpPr>
            <a:spLocks noGrp="1"/>
          </p:cNvSpPr>
          <p:nvPr>
            <p:ph type="ftr" sz="quarter" idx="10"/>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17245521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 name="Line 2"/>
          <p:cNvSpPr>
            <a:spLocks noChangeShapeType="1"/>
          </p:cNvSpPr>
          <p:nvPr/>
        </p:nvSpPr>
        <p:spPr bwMode="auto">
          <a:xfrm>
            <a:off x="381000" y="6451600"/>
            <a:ext cx="8382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 name="Line 5"/>
          <p:cNvSpPr>
            <a:spLocks noChangeShapeType="1"/>
          </p:cNvSpPr>
          <p:nvPr/>
        </p:nvSpPr>
        <p:spPr bwMode="auto">
          <a:xfrm>
            <a:off x="381000" y="1231900"/>
            <a:ext cx="8382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5" name="Picture 1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350" y="3698875"/>
            <a:ext cx="2605088" cy="260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4"/>
          <p:cNvSpPr txBox="1">
            <a:spLocks noChangeArrowheads="1"/>
          </p:cNvSpPr>
          <p:nvPr/>
        </p:nvSpPr>
        <p:spPr bwMode="auto">
          <a:xfrm>
            <a:off x="381000" y="500063"/>
            <a:ext cx="8382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r>
              <a:rPr lang="en-US" altLang="en-US" sz="3600" b="1" i="1"/>
              <a:t>Department of the Air Force</a:t>
            </a:r>
          </a:p>
        </p:txBody>
      </p:sp>
      <p:sp>
        <p:nvSpPr>
          <p:cNvPr id="50191" name="Rectangle 15"/>
          <p:cNvSpPr>
            <a:spLocks noGrp="1" noChangeArrowheads="1"/>
          </p:cNvSpPr>
          <p:nvPr>
            <p:ph type="ctrTitle"/>
          </p:nvPr>
        </p:nvSpPr>
        <p:spPr>
          <a:xfrm>
            <a:off x="276225" y="1962150"/>
            <a:ext cx="8486775" cy="1600200"/>
          </a:xfrm>
        </p:spPr>
        <p:txBody>
          <a:bodyPr/>
          <a:lstStyle>
            <a:lvl1pPr>
              <a:defRPr sz="4400" i="0"/>
            </a:lvl1pPr>
          </a:lstStyle>
          <a:p>
            <a:r>
              <a:rPr lang="en-US" dirty="0"/>
              <a:t>Click to edit Master title style</a:t>
            </a:r>
          </a:p>
        </p:txBody>
      </p:sp>
      <p:sp>
        <p:nvSpPr>
          <p:cNvPr id="7" name="Date Placeholder 6"/>
          <p:cNvSpPr>
            <a:spLocks noGrp="1" noChangeArrowheads="1"/>
          </p:cNvSpPr>
          <p:nvPr>
            <p:ph type="dt" sz="half" idx="10"/>
          </p:nvPr>
        </p:nvSpPr>
        <p:spPr/>
        <p:txBody>
          <a:bodyPr/>
          <a:lstStyle>
            <a:lvl1pPr>
              <a:defRPr/>
            </a:lvl1pPr>
          </a:lstStyle>
          <a:p>
            <a:pPr>
              <a:defRPr/>
            </a:pPr>
            <a:r>
              <a:rPr lang="en-US"/>
              <a:t>As of: </a:t>
            </a:r>
          </a:p>
        </p:txBody>
      </p:sp>
      <p:sp>
        <p:nvSpPr>
          <p:cNvPr id="8" name="Slide Number Placeholder 7"/>
          <p:cNvSpPr>
            <a:spLocks noGrp="1" noChangeArrowheads="1"/>
          </p:cNvSpPr>
          <p:nvPr>
            <p:ph type="sldNum" sz="quarter" idx="11"/>
          </p:nvPr>
        </p:nvSpPr>
        <p:spPr/>
        <p:txBody>
          <a:bodyPr/>
          <a:lstStyle>
            <a:lvl1pPr>
              <a:defRPr smtClean="0"/>
            </a:lvl1pPr>
          </a:lstStyle>
          <a:p>
            <a:pPr>
              <a:defRPr/>
            </a:pPr>
            <a:fld id="{DAE18D77-9259-4327-9996-2573497EFAC9}" type="slidenum">
              <a:rPr lang="en-US" altLang="en-US"/>
              <a:pPr>
                <a:defRPr/>
              </a:pPr>
              <a:t>‹#›</a:t>
            </a:fld>
            <a:endParaRPr lang="en-US" altLang="en-US">
              <a:solidFill>
                <a:schemeClr val="bg2"/>
              </a:solidFill>
            </a:endParaRPr>
          </a:p>
        </p:txBody>
      </p:sp>
    </p:spTree>
    <p:extLst>
      <p:ext uri="{BB962C8B-B14F-4D97-AF65-F5344CB8AC3E}">
        <p14:creationId xmlns:p14="http://schemas.microsoft.com/office/powerpoint/2010/main" val="1651560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As of: </a:t>
            </a:r>
          </a:p>
        </p:txBody>
      </p:sp>
      <p:sp>
        <p:nvSpPr>
          <p:cNvPr id="5" name="Slide Number Placeholder 4"/>
          <p:cNvSpPr>
            <a:spLocks noGrp="1"/>
          </p:cNvSpPr>
          <p:nvPr>
            <p:ph type="sldNum" sz="quarter" idx="11"/>
          </p:nvPr>
        </p:nvSpPr>
        <p:spPr/>
        <p:txBody>
          <a:bodyPr/>
          <a:lstStyle>
            <a:lvl1pPr>
              <a:defRPr smtClean="0"/>
            </a:lvl1pPr>
          </a:lstStyle>
          <a:p>
            <a:pPr>
              <a:defRPr/>
            </a:pPr>
            <a:fld id="{5CD766B2-CAFD-45A1-9BC5-715C8FFF5BD2}" type="slidenum">
              <a:rPr lang="en-US" altLang="en-US"/>
              <a:pPr>
                <a:defRPr/>
              </a:pPr>
              <a:t>‹#›</a:t>
            </a:fld>
            <a:endParaRPr lang="en-US" altLang="en-US">
              <a:solidFill>
                <a:schemeClr val="bg2"/>
              </a:solidFill>
            </a:endParaRPr>
          </a:p>
        </p:txBody>
      </p:sp>
    </p:spTree>
    <p:extLst>
      <p:ext uri="{BB962C8B-B14F-4D97-AF65-F5344CB8AC3E}">
        <p14:creationId xmlns:p14="http://schemas.microsoft.com/office/powerpoint/2010/main" val="1532749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5438" y="76200"/>
            <a:ext cx="2132012" cy="617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76225" y="76200"/>
            <a:ext cx="6246813"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As of: </a:t>
            </a:r>
          </a:p>
        </p:txBody>
      </p:sp>
      <p:sp>
        <p:nvSpPr>
          <p:cNvPr id="5" name="Slide Number Placeholder 4"/>
          <p:cNvSpPr>
            <a:spLocks noGrp="1"/>
          </p:cNvSpPr>
          <p:nvPr>
            <p:ph type="sldNum" sz="quarter" idx="11"/>
          </p:nvPr>
        </p:nvSpPr>
        <p:spPr/>
        <p:txBody>
          <a:bodyPr/>
          <a:lstStyle>
            <a:lvl1pPr>
              <a:defRPr smtClean="0"/>
            </a:lvl1pPr>
          </a:lstStyle>
          <a:p>
            <a:pPr>
              <a:defRPr/>
            </a:pPr>
            <a:fld id="{A5FB7A87-823C-4609-A2F8-C210D5919E7C}" type="slidenum">
              <a:rPr lang="en-US" altLang="en-US"/>
              <a:pPr>
                <a:defRPr/>
              </a:pPr>
              <a:t>‹#›</a:t>
            </a:fld>
            <a:endParaRPr lang="en-US" altLang="en-US">
              <a:solidFill>
                <a:schemeClr val="bg2"/>
              </a:solidFill>
            </a:endParaRPr>
          </a:p>
        </p:txBody>
      </p:sp>
    </p:spTree>
    <p:extLst>
      <p:ext uri="{BB962C8B-B14F-4D97-AF65-F5344CB8AC3E}">
        <p14:creationId xmlns:p14="http://schemas.microsoft.com/office/powerpoint/2010/main" val="8952395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F26831D-8D1F-4C35-A517-0A7565EA31BE}" type="datetime3">
              <a:rPr lang="en-US" smtClean="0"/>
              <a:t>24 January 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D650A32-EFC4-41B8-8CCE-D033D8D956C2}" type="slidenum">
              <a:rPr lang="en-US" smtClean="0"/>
              <a:pPr/>
              <a:t>‹#›</a:t>
            </a:fld>
            <a:endParaRPr lang="en-US" dirty="0"/>
          </a:p>
        </p:txBody>
      </p:sp>
    </p:spTree>
    <p:extLst>
      <p:ext uri="{BB962C8B-B14F-4D97-AF65-F5344CB8AC3E}">
        <p14:creationId xmlns:p14="http://schemas.microsoft.com/office/powerpoint/2010/main" val="25453314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ab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1"/>
          </p:nvPr>
        </p:nvSpPr>
        <p:spPr/>
        <p:txBody>
          <a:bodyPr/>
          <a:lstStyle>
            <a:lvl1pPr>
              <a:defRPr/>
            </a:lvl1pPr>
          </a:lstStyle>
          <a:p>
            <a:pPr>
              <a:defRPr/>
            </a:pPr>
            <a:fld id="{4107A822-2AA1-4AAF-89F4-9DE26AA49465}" type="slidenum">
              <a:rPr lang="en-US">
                <a:solidFill>
                  <a:srgbClr val="FFFFFF">
                    <a:lumMod val="50000"/>
                  </a:srgbClr>
                </a:solidFill>
              </a:rPr>
              <a:pPr>
                <a:defRPr/>
              </a:pPr>
              <a:t>‹#›</a:t>
            </a:fld>
            <a:endParaRPr lang="en-US" dirty="0">
              <a:solidFill>
                <a:srgbClr val="808080"/>
              </a:solidFill>
            </a:endParaRPr>
          </a:p>
        </p:txBody>
      </p:sp>
      <p:sp>
        <p:nvSpPr>
          <p:cNvPr id="8" name="Content Placeholder 7"/>
          <p:cNvSpPr>
            <a:spLocks noGrp="1"/>
          </p:cNvSpPr>
          <p:nvPr>
            <p:ph sz="quarter" idx="12"/>
          </p:nvPr>
        </p:nvSpPr>
        <p:spPr>
          <a:xfrm>
            <a:off x="409574" y="1381124"/>
            <a:ext cx="8229601" cy="4838701"/>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2679049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 name="Line 2"/>
          <p:cNvSpPr>
            <a:spLocks noChangeShapeType="1"/>
          </p:cNvSpPr>
          <p:nvPr/>
        </p:nvSpPr>
        <p:spPr bwMode="auto">
          <a:xfrm>
            <a:off x="381000" y="6451600"/>
            <a:ext cx="8382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 name="Line 5"/>
          <p:cNvSpPr>
            <a:spLocks noChangeShapeType="1"/>
          </p:cNvSpPr>
          <p:nvPr/>
        </p:nvSpPr>
        <p:spPr bwMode="auto">
          <a:xfrm>
            <a:off x="381000" y="1231900"/>
            <a:ext cx="8382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5" name="Picture 13"/>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764107" y="3602037"/>
            <a:ext cx="2479350" cy="260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4"/>
          <p:cNvSpPr txBox="1">
            <a:spLocks noChangeArrowheads="1"/>
          </p:cNvSpPr>
          <p:nvPr/>
        </p:nvSpPr>
        <p:spPr bwMode="auto">
          <a:xfrm>
            <a:off x="381000" y="500063"/>
            <a:ext cx="8382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defRPr/>
            </a:pPr>
            <a:r>
              <a:rPr lang="en-US" altLang="en-US" sz="3600" b="1" i="1" smtClean="0"/>
              <a:t>Department of the Air Force</a:t>
            </a:r>
          </a:p>
        </p:txBody>
      </p:sp>
      <p:sp>
        <p:nvSpPr>
          <p:cNvPr id="7" name="Text Box 1029"/>
          <p:cNvSpPr txBox="1">
            <a:spLocks noChangeArrowheads="1"/>
          </p:cNvSpPr>
          <p:nvPr/>
        </p:nvSpPr>
        <p:spPr bwMode="auto">
          <a:xfrm>
            <a:off x="381000" y="1271588"/>
            <a:ext cx="8381999"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defRPr/>
            </a:pPr>
            <a:r>
              <a:rPr lang="en-US" altLang="en-US" sz="1600" b="1" i="1" dirty="0" smtClean="0">
                <a:latin typeface="Century Schoolbook" panose="02040604050505020304" pitchFamily="18" charset="0"/>
              </a:rPr>
              <a:t>I n t e g r i t y  -  S e r v i c e  -  E x c e l </a:t>
            </a:r>
            <a:r>
              <a:rPr lang="en-US" altLang="en-US" sz="1600" b="1" i="1" dirty="0" err="1" smtClean="0">
                <a:latin typeface="Century Schoolbook" panose="02040604050505020304" pitchFamily="18" charset="0"/>
              </a:rPr>
              <a:t>l</a:t>
            </a:r>
            <a:r>
              <a:rPr lang="en-US" altLang="en-US" sz="1600" b="1" i="1" dirty="0" smtClean="0">
                <a:latin typeface="Century Schoolbook" panose="02040604050505020304" pitchFamily="18" charset="0"/>
              </a:rPr>
              <a:t> e n c e</a:t>
            </a:r>
          </a:p>
        </p:txBody>
      </p:sp>
      <p:sp>
        <p:nvSpPr>
          <p:cNvPr id="50191" name="Rectangle 15"/>
          <p:cNvSpPr>
            <a:spLocks noGrp="1" noChangeArrowheads="1"/>
          </p:cNvSpPr>
          <p:nvPr>
            <p:ph type="ctrTitle"/>
          </p:nvPr>
        </p:nvSpPr>
        <p:spPr>
          <a:xfrm>
            <a:off x="276225" y="1962150"/>
            <a:ext cx="8486775" cy="1600200"/>
          </a:xfrm>
        </p:spPr>
        <p:txBody>
          <a:bodyPr/>
          <a:lstStyle>
            <a:lvl1pPr>
              <a:defRPr sz="4400" i="0"/>
            </a:lvl1pPr>
          </a:lstStyle>
          <a:p>
            <a:r>
              <a:rPr lang="en-US" smtClean="0"/>
              <a:t>Click to edit Master title style</a:t>
            </a:r>
            <a:endParaRPr lang="en-US"/>
          </a:p>
        </p:txBody>
      </p:sp>
      <p:sp>
        <p:nvSpPr>
          <p:cNvPr id="8" name="Date Placeholder 6"/>
          <p:cNvSpPr>
            <a:spLocks noGrp="1" noChangeArrowheads="1"/>
          </p:cNvSpPr>
          <p:nvPr>
            <p:ph type="dt" sz="half" idx="10"/>
          </p:nvPr>
        </p:nvSpPr>
        <p:spPr/>
        <p:txBody>
          <a:bodyPr/>
          <a:lstStyle>
            <a:lvl1pPr>
              <a:defRPr/>
            </a:lvl1pPr>
          </a:lstStyle>
          <a:p>
            <a:pPr>
              <a:defRPr/>
            </a:pPr>
            <a:r>
              <a:rPr lang="en-US" smtClean="0"/>
              <a:t>As of: </a:t>
            </a:r>
            <a:endParaRPr lang="en-US"/>
          </a:p>
        </p:txBody>
      </p:sp>
      <p:sp>
        <p:nvSpPr>
          <p:cNvPr id="9" name="Slide Number Placeholder 7"/>
          <p:cNvSpPr>
            <a:spLocks noGrp="1" noChangeArrowheads="1"/>
          </p:cNvSpPr>
          <p:nvPr>
            <p:ph type="sldNum" sz="quarter" idx="11"/>
          </p:nvPr>
        </p:nvSpPr>
        <p:spPr/>
        <p:txBody>
          <a:bodyPr/>
          <a:lstStyle>
            <a:lvl1pPr>
              <a:defRPr/>
            </a:lvl1pPr>
          </a:lstStyle>
          <a:p>
            <a:pPr>
              <a:defRPr/>
            </a:pPr>
            <a:fld id="{DAE18D77-9259-4327-9996-2573497EFAC9}" type="slidenum">
              <a:rPr lang="en-US" altLang="en-US" smtClean="0"/>
              <a:pPr>
                <a:defRPr/>
              </a:pPr>
              <a:t>‹#›</a:t>
            </a:fld>
            <a:endParaRPr lang="en-US" altLang="en-US">
              <a:solidFill>
                <a:schemeClr val="bg2"/>
              </a:solidFill>
            </a:endParaRPr>
          </a:p>
        </p:txBody>
      </p:sp>
      <p:pic>
        <p:nvPicPr>
          <p:cNvPr id="10" name="Picture 1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68350" y="3698875"/>
            <a:ext cx="2605088" cy="260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010899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As of: </a:t>
            </a:r>
            <a:endParaRPr lang="en-US"/>
          </a:p>
        </p:txBody>
      </p:sp>
      <p:sp>
        <p:nvSpPr>
          <p:cNvPr id="5" name="Slide Number Placeholder 4"/>
          <p:cNvSpPr>
            <a:spLocks noGrp="1"/>
          </p:cNvSpPr>
          <p:nvPr>
            <p:ph type="sldNum" sz="quarter" idx="11"/>
          </p:nvPr>
        </p:nvSpPr>
        <p:spPr/>
        <p:txBody>
          <a:bodyPr/>
          <a:lstStyle>
            <a:lvl1pPr>
              <a:defRPr/>
            </a:lvl1pPr>
          </a:lstStyle>
          <a:p>
            <a:pPr>
              <a:defRPr/>
            </a:pPr>
            <a:fld id="{74DE197A-94BB-4228-9FA1-E7CE3D33E021}" type="slidenum">
              <a:rPr lang="en-US" altLang="en-US" smtClean="0"/>
              <a:pPr>
                <a:defRPr/>
              </a:pPr>
              <a:t>‹#›</a:t>
            </a:fld>
            <a:endParaRPr lang="en-US" altLang="en-US">
              <a:solidFill>
                <a:schemeClr val="bg2"/>
              </a:solidFill>
            </a:endParaRPr>
          </a:p>
        </p:txBody>
      </p:sp>
    </p:spTree>
    <p:extLst>
      <p:ext uri="{BB962C8B-B14F-4D97-AF65-F5344CB8AC3E}">
        <p14:creationId xmlns:p14="http://schemas.microsoft.com/office/powerpoint/2010/main" val="22394470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As of: </a:t>
            </a:r>
            <a:endParaRPr lang="en-US"/>
          </a:p>
        </p:txBody>
      </p:sp>
      <p:sp>
        <p:nvSpPr>
          <p:cNvPr id="5" name="Slide Number Placeholder 4"/>
          <p:cNvSpPr>
            <a:spLocks noGrp="1"/>
          </p:cNvSpPr>
          <p:nvPr>
            <p:ph type="sldNum" sz="quarter" idx="11"/>
          </p:nvPr>
        </p:nvSpPr>
        <p:spPr/>
        <p:txBody>
          <a:bodyPr/>
          <a:lstStyle>
            <a:lvl1pPr>
              <a:defRPr/>
            </a:lvl1pPr>
          </a:lstStyle>
          <a:p>
            <a:pPr>
              <a:defRPr/>
            </a:pPr>
            <a:fld id="{D5B5F0F2-1806-4661-988A-0589BBD59F40}" type="slidenum">
              <a:rPr lang="en-US" altLang="en-US" smtClean="0"/>
              <a:pPr>
                <a:defRPr/>
              </a:pPr>
              <a:t>‹#›</a:t>
            </a:fld>
            <a:endParaRPr lang="en-US" altLang="en-US">
              <a:solidFill>
                <a:schemeClr val="bg2"/>
              </a:solidFill>
            </a:endParaRPr>
          </a:p>
        </p:txBody>
      </p:sp>
    </p:spTree>
    <p:extLst>
      <p:ext uri="{BB962C8B-B14F-4D97-AF65-F5344CB8AC3E}">
        <p14:creationId xmlns:p14="http://schemas.microsoft.com/office/powerpoint/2010/main" val="27869138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76225" y="1504950"/>
            <a:ext cx="4122738" cy="474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51363" y="1504950"/>
            <a:ext cx="4122737" cy="474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r>
              <a:rPr lang="en-US" smtClean="0"/>
              <a:t>As of: </a:t>
            </a:r>
            <a:endParaRPr lang="en-US"/>
          </a:p>
        </p:txBody>
      </p:sp>
      <p:sp>
        <p:nvSpPr>
          <p:cNvPr id="6" name="Slide Number Placeholder 5"/>
          <p:cNvSpPr>
            <a:spLocks noGrp="1"/>
          </p:cNvSpPr>
          <p:nvPr>
            <p:ph type="sldNum" sz="quarter" idx="11"/>
          </p:nvPr>
        </p:nvSpPr>
        <p:spPr/>
        <p:txBody>
          <a:bodyPr/>
          <a:lstStyle>
            <a:lvl1pPr>
              <a:defRPr/>
            </a:lvl1pPr>
          </a:lstStyle>
          <a:p>
            <a:pPr>
              <a:defRPr/>
            </a:pPr>
            <a:fld id="{27220C78-356F-41AD-B88F-0765EE8DC534}" type="slidenum">
              <a:rPr lang="en-US" altLang="en-US" smtClean="0"/>
              <a:pPr>
                <a:defRPr/>
              </a:pPr>
              <a:t>‹#›</a:t>
            </a:fld>
            <a:endParaRPr lang="en-US" altLang="en-US">
              <a:solidFill>
                <a:schemeClr val="bg2"/>
              </a:solidFill>
            </a:endParaRPr>
          </a:p>
        </p:txBody>
      </p:sp>
    </p:spTree>
    <p:extLst>
      <p:ext uri="{BB962C8B-B14F-4D97-AF65-F5344CB8AC3E}">
        <p14:creationId xmlns:p14="http://schemas.microsoft.com/office/powerpoint/2010/main" val="334411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r>
              <a:rPr lang="en-US" smtClean="0"/>
              <a:t>As of: </a:t>
            </a:r>
            <a:endParaRPr lang="en-US"/>
          </a:p>
        </p:txBody>
      </p:sp>
      <p:sp>
        <p:nvSpPr>
          <p:cNvPr id="8" name="Slide Number Placeholder 7"/>
          <p:cNvSpPr>
            <a:spLocks noGrp="1"/>
          </p:cNvSpPr>
          <p:nvPr>
            <p:ph type="sldNum" sz="quarter" idx="11"/>
          </p:nvPr>
        </p:nvSpPr>
        <p:spPr/>
        <p:txBody>
          <a:bodyPr/>
          <a:lstStyle>
            <a:lvl1pPr>
              <a:defRPr/>
            </a:lvl1pPr>
          </a:lstStyle>
          <a:p>
            <a:pPr>
              <a:defRPr/>
            </a:pPr>
            <a:fld id="{ABE2897E-72FD-4FD0-8AF7-1AE15821D992}" type="slidenum">
              <a:rPr lang="en-US" altLang="en-US" smtClean="0"/>
              <a:pPr>
                <a:defRPr/>
              </a:pPr>
              <a:t>‹#›</a:t>
            </a:fld>
            <a:endParaRPr lang="en-US" altLang="en-US">
              <a:solidFill>
                <a:schemeClr val="bg2"/>
              </a:solidFill>
            </a:endParaRPr>
          </a:p>
        </p:txBody>
      </p:sp>
    </p:spTree>
    <p:extLst>
      <p:ext uri="{BB962C8B-B14F-4D97-AF65-F5344CB8AC3E}">
        <p14:creationId xmlns:p14="http://schemas.microsoft.com/office/powerpoint/2010/main" val="22696985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r>
              <a:rPr lang="en-US" smtClean="0"/>
              <a:t>As of: </a:t>
            </a:r>
            <a:endParaRPr lang="en-US"/>
          </a:p>
        </p:txBody>
      </p:sp>
      <p:sp>
        <p:nvSpPr>
          <p:cNvPr id="4" name="Slide Number Placeholder 3"/>
          <p:cNvSpPr>
            <a:spLocks noGrp="1"/>
          </p:cNvSpPr>
          <p:nvPr>
            <p:ph type="sldNum" sz="quarter" idx="11"/>
          </p:nvPr>
        </p:nvSpPr>
        <p:spPr/>
        <p:txBody>
          <a:bodyPr/>
          <a:lstStyle>
            <a:lvl1pPr>
              <a:defRPr/>
            </a:lvl1pPr>
          </a:lstStyle>
          <a:p>
            <a:pPr>
              <a:defRPr/>
            </a:pPr>
            <a:fld id="{40E44FC7-4D08-4EBB-9D32-AD840823A0EA}" type="slidenum">
              <a:rPr lang="en-US" altLang="en-US" smtClean="0"/>
              <a:pPr>
                <a:defRPr/>
              </a:pPr>
              <a:t>‹#›</a:t>
            </a:fld>
            <a:endParaRPr lang="en-US" altLang="en-US">
              <a:solidFill>
                <a:schemeClr val="bg2"/>
              </a:solidFill>
            </a:endParaRPr>
          </a:p>
        </p:txBody>
      </p:sp>
    </p:spTree>
    <p:extLst>
      <p:ext uri="{BB962C8B-B14F-4D97-AF65-F5344CB8AC3E}">
        <p14:creationId xmlns:p14="http://schemas.microsoft.com/office/powerpoint/2010/main" val="911678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As of: </a:t>
            </a:r>
          </a:p>
        </p:txBody>
      </p:sp>
      <p:sp>
        <p:nvSpPr>
          <p:cNvPr id="5" name="Slide Number Placeholder 4"/>
          <p:cNvSpPr>
            <a:spLocks noGrp="1"/>
          </p:cNvSpPr>
          <p:nvPr>
            <p:ph type="sldNum" sz="quarter" idx="11"/>
          </p:nvPr>
        </p:nvSpPr>
        <p:spPr/>
        <p:txBody>
          <a:bodyPr/>
          <a:lstStyle>
            <a:lvl1pPr>
              <a:defRPr smtClean="0"/>
            </a:lvl1pPr>
          </a:lstStyle>
          <a:p>
            <a:pPr>
              <a:defRPr/>
            </a:pPr>
            <a:fld id="{74DE197A-94BB-4228-9FA1-E7CE3D33E021}" type="slidenum">
              <a:rPr lang="en-US" altLang="en-US"/>
              <a:pPr>
                <a:defRPr/>
              </a:pPr>
              <a:t>‹#›</a:t>
            </a:fld>
            <a:endParaRPr lang="en-US" altLang="en-US">
              <a:solidFill>
                <a:schemeClr val="bg2"/>
              </a:solidFill>
            </a:endParaRPr>
          </a:p>
        </p:txBody>
      </p:sp>
    </p:spTree>
    <p:extLst>
      <p:ext uri="{BB962C8B-B14F-4D97-AF65-F5344CB8AC3E}">
        <p14:creationId xmlns:p14="http://schemas.microsoft.com/office/powerpoint/2010/main" val="147114283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smtClean="0"/>
              <a:t>As of: </a:t>
            </a:r>
            <a:endParaRPr lang="en-US"/>
          </a:p>
        </p:txBody>
      </p:sp>
      <p:sp>
        <p:nvSpPr>
          <p:cNvPr id="3" name="Slide Number Placeholder 2"/>
          <p:cNvSpPr>
            <a:spLocks noGrp="1"/>
          </p:cNvSpPr>
          <p:nvPr>
            <p:ph type="sldNum" sz="quarter" idx="11"/>
          </p:nvPr>
        </p:nvSpPr>
        <p:spPr/>
        <p:txBody>
          <a:bodyPr/>
          <a:lstStyle>
            <a:lvl1pPr>
              <a:defRPr/>
            </a:lvl1pPr>
          </a:lstStyle>
          <a:p>
            <a:pPr>
              <a:defRPr/>
            </a:pPr>
            <a:fld id="{FBC60A34-474D-42B4-9534-9817C6B6F191}" type="slidenum">
              <a:rPr lang="en-US" altLang="en-US" smtClean="0"/>
              <a:pPr>
                <a:defRPr/>
              </a:pPr>
              <a:t>‹#›</a:t>
            </a:fld>
            <a:endParaRPr lang="en-US" altLang="en-US">
              <a:solidFill>
                <a:schemeClr val="bg2"/>
              </a:solidFill>
            </a:endParaRPr>
          </a:p>
        </p:txBody>
      </p:sp>
    </p:spTree>
    <p:extLst>
      <p:ext uri="{BB962C8B-B14F-4D97-AF65-F5344CB8AC3E}">
        <p14:creationId xmlns:p14="http://schemas.microsoft.com/office/powerpoint/2010/main" val="36482096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As of: </a:t>
            </a:r>
            <a:endParaRPr lang="en-US"/>
          </a:p>
        </p:txBody>
      </p:sp>
      <p:sp>
        <p:nvSpPr>
          <p:cNvPr id="5" name="Slide Number Placeholder 4"/>
          <p:cNvSpPr>
            <a:spLocks noGrp="1"/>
          </p:cNvSpPr>
          <p:nvPr>
            <p:ph type="sldNum" sz="quarter" idx="11"/>
          </p:nvPr>
        </p:nvSpPr>
        <p:spPr/>
        <p:txBody>
          <a:bodyPr/>
          <a:lstStyle>
            <a:lvl1pPr>
              <a:defRPr/>
            </a:lvl1pPr>
          </a:lstStyle>
          <a:p>
            <a:pPr>
              <a:defRPr/>
            </a:pPr>
            <a:fld id="{5CD766B2-CAFD-45A1-9BC5-715C8FFF5BD2}" type="slidenum">
              <a:rPr lang="en-US" altLang="en-US" smtClean="0"/>
              <a:pPr>
                <a:defRPr/>
              </a:pPr>
              <a:t>‹#›</a:t>
            </a:fld>
            <a:endParaRPr lang="en-US" altLang="en-US">
              <a:solidFill>
                <a:schemeClr val="bg2"/>
              </a:solidFill>
            </a:endParaRPr>
          </a:p>
        </p:txBody>
      </p:sp>
    </p:spTree>
    <p:extLst>
      <p:ext uri="{BB962C8B-B14F-4D97-AF65-F5344CB8AC3E}">
        <p14:creationId xmlns:p14="http://schemas.microsoft.com/office/powerpoint/2010/main" val="36074758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5438" y="76200"/>
            <a:ext cx="2132012" cy="617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76225" y="76200"/>
            <a:ext cx="6246813" cy="6172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As of: </a:t>
            </a:r>
            <a:endParaRPr lang="en-US"/>
          </a:p>
        </p:txBody>
      </p:sp>
      <p:sp>
        <p:nvSpPr>
          <p:cNvPr id="5" name="Slide Number Placeholder 4"/>
          <p:cNvSpPr>
            <a:spLocks noGrp="1"/>
          </p:cNvSpPr>
          <p:nvPr>
            <p:ph type="sldNum" sz="quarter" idx="11"/>
          </p:nvPr>
        </p:nvSpPr>
        <p:spPr/>
        <p:txBody>
          <a:bodyPr/>
          <a:lstStyle>
            <a:lvl1pPr>
              <a:defRPr/>
            </a:lvl1pPr>
          </a:lstStyle>
          <a:p>
            <a:pPr>
              <a:defRPr/>
            </a:pPr>
            <a:fld id="{A5FB7A87-823C-4609-A2F8-C210D5919E7C}" type="slidenum">
              <a:rPr lang="en-US" altLang="en-US" smtClean="0"/>
              <a:pPr>
                <a:defRPr/>
              </a:pPr>
              <a:t>‹#›</a:t>
            </a:fld>
            <a:endParaRPr lang="en-US" altLang="en-US">
              <a:solidFill>
                <a:schemeClr val="bg2"/>
              </a:solidFill>
            </a:endParaRPr>
          </a:p>
        </p:txBody>
      </p:sp>
    </p:spTree>
    <p:extLst>
      <p:ext uri="{BB962C8B-B14F-4D97-AF65-F5344CB8AC3E}">
        <p14:creationId xmlns:p14="http://schemas.microsoft.com/office/powerpoint/2010/main" val="7700514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180D069-5ECB-44E5-A28C-0C13465F8F80}" type="datetimeFigureOut">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576CE1-C134-4E74-86AD-453BC4DA43B1}" type="slidenum">
              <a:rPr lang="en-US" smtClean="0"/>
              <a:t>‹#›</a:t>
            </a:fld>
            <a:endParaRPr lang="en-US"/>
          </a:p>
        </p:txBody>
      </p:sp>
    </p:spTree>
    <p:extLst>
      <p:ext uri="{BB962C8B-B14F-4D97-AF65-F5344CB8AC3E}">
        <p14:creationId xmlns:p14="http://schemas.microsoft.com/office/powerpoint/2010/main" val="798295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As of: </a:t>
            </a:r>
          </a:p>
        </p:txBody>
      </p:sp>
      <p:sp>
        <p:nvSpPr>
          <p:cNvPr id="5" name="Slide Number Placeholder 4"/>
          <p:cNvSpPr>
            <a:spLocks noGrp="1"/>
          </p:cNvSpPr>
          <p:nvPr>
            <p:ph type="sldNum" sz="quarter" idx="11"/>
          </p:nvPr>
        </p:nvSpPr>
        <p:spPr/>
        <p:txBody>
          <a:bodyPr/>
          <a:lstStyle>
            <a:lvl1pPr>
              <a:defRPr smtClean="0"/>
            </a:lvl1pPr>
          </a:lstStyle>
          <a:p>
            <a:pPr>
              <a:defRPr/>
            </a:pPr>
            <a:fld id="{D5B5F0F2-1806-4661-988A-0589BBD59F40}" type="slidenum">
              <a:rPr lang="en-US" altLang="en-US"/>
              <a:pPr>
                <a:defRPr/>
              </a:pPr>
              <a:t>‹#›</a:t>
            </a:fld>
            <a:endParaRPr lang="en-US" altLang="en-US">
              <a:solidFill>
                <a:schemeClr val="bg2"/>
              </a:solidFill>
            </a:endParaRPr>
          </a:p>
        </p:txBody>
      </p:sp>
    </p:spTree>
    <p:extLst>
      <p:ext uri="{BB962C8B-B14F-4D97-AF65-F5344CB8AC3E}">
        <p14:creationId xmlns:p14="http://schemas.microsoft.com/office/powerpoint/2010/main" val="4107471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76225" y="1504950"/>
            <a:ext cx="4122738" cy="474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51363" y="1504950"/>
            <a:ext cx="4122737" cy="474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r>
              <a:rPr lang="en-US"/>
              <a:t>As of: </a:t>
            </a:r>
          </a:p>
        </p:txBody>
      </p:sp>
      <p:sp>
        <p:nvSpPr>
          <p:cNvPr id="6" name="Slide Number Placeholder 5"/>
          <p:cNvSpPr>
            <a:spLocks noGrp="1"/>
          </p:cNvSpPr>
          <p:nvPr>
            <p:ph type="sldNum" sz="quarter" idx="11"/>
          </p:nvPr>
        </p:nvSpPr>
        <p:spPr/>
        <p:txBody>
          <a:bodyPr/>
          <a:lstStyle>
            <a:lvl1pPr>
              <a:defRPr smtClean="0"/>
            </a:lvl1pPr>
          </a:lstStyle>
          <a:p>
            <a:pPr>
              <a:defRPr/>
            </a:pPr>
            <a:fld id="{27220C78-356F-41AD-B88F-0765EE8DC534}" type="slidenum">
              <a:rPr lang="en-US" altLang="en-US"/>
              <a:pPr>
                <a:defRPr/>
              </a:pPr>
              <a:t>‹#›</a:t>
            </a:fld>
            <a:endParaRPr lang="en-US" altLang="en-US">
              <a:solidFill>
                <a:schemeClr val="bg2"/>
              </a:solidFill>
            </a:endParaRPr>
          </a:p>
        </p:txBody>
      </p:sp>
    </p:spTree>
    <p:extLst>
      <p:ext uri="{BB962C8B-B14F-4D97-AF65-F5344CB8AC3E}">
        <p14:creationId xmlns:p14="http://schemas.microsoft.com/office/powerpoint/2010/main" val="1385548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r>
              <a:rPr lang="en-US"/>
              <a:t>As of: </a:t>
            </a:r>
          </a:p>
        </p:txBody>
      </p:sp>
      <p:sp>
        <p:nvSpPr>
          <p:cNvPr id="8" name="Slide Number Placeholder 7"/>
          <p:cNvSpPr>
            <a:spLocks noGrp="1"/>
          </p:cNvSpPr>
          <p:nvPr>
            <p:ph type="sldNum" sz="quarter" idx="11"/>
          </p:nvPr>
        </p:nvSpPr>
        <p:spPr/>
        <p:txBody>
          <a:bodyPr/>
          <a:lstStyle>
            <a:lvl1pPr>
              <a:defRPr smtClean="0"/>
            </a:lvl1pPr>
          </a:lstStyle>
          <a:p>
            <a:pPr>
              <a:defRPr/>
            </a:pPr>
            <a:fld id="{ABE2897E-72FD-4FD0-8AF7-1AE15821D992}" type="slidenum">
              <a:rPr lang="en-US" altLang="en-US"/>
              <a:pPr>
                <a:defRPr/>
              </a:pPr>
              <a:t>‹#›</a:t>
            </a:fld>
            <a:endParaRPr lang="en-US" altLang="en-US">
              <a:solidFill>
                <a:schemeClr val="bg2"/>
              </a:solidFill>
            </a:endParaRPr>
          </a:p>
        </p:txBody>
      </p:sp>
    </p:spTree>
    <p:extLst>
      <p:ext uri="{BB962C8B-B14F-4D97-AF65-F5344CB8AC3E}">
        <p14:creationId xmlns:p14="http://schemas.microsoft.com/office/powerpoint/2010/main" val="1393816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r>
              <a:rPr lang="en-US"/>
              <a:t>As of: </a:t>
            </a:r>
          </a:p>
        </p:txBody>
      </p:sp>
      <p:sp>
        <p:nvSpPr>
          <p:cNvPr id="4" name="Slide Number Placeholder 3"/>
          <p:cNvSpPr>
            <a:spLocks noGrp="1"/>
          </p:cNvSpPr>
          <p:nvPr>
            <p:ph type="sldNum" sz="quarter" idx="11"/>
          </p:nvPr>
        </p:nvSpPr>
        <p:spPr/>
        <p:txBody>
          <a:bodyPr/>
          <a:lstStyle>
            <a:lvl1pPr>
              <a:defRPr smtClean="0"/>
            </a:lvl1pPr>
          </a:lstStyle>
          <a:p>
            <a:pPr>
              <a:defRPr/>
            </a:pPr>
            <a:fld id="{40E44FC7-4D08-4EBB-9D32-AD840823A0EA}" type="slidenum">
              <a:rPr lang="en-US" altLang="en-US"/>
              <a:pPr>
                <a:defRPr/>
              </a:pPr>
              <a:t>‹#›</a:t>
            </a:fld>
            <a:endParaRPr lang="en-US" altLang="en-US">
              <a:solidFill>
                <a:schemeClr val="bg2"/>
              </a:solidFill>
            </a:endParaRPr>
          </a:p>
        </p:txBody>
      </p:sp>
    </p:spTree>
    <p:extLst>
      <p:ext uri="{BB962C8B-B14F-4D97-AF65-F5344CB8AC3E}">
        <p14:creationId xmlns:p14="http://schemas.microsoft.com/office/powerpoint/2010/main" val="2293619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a:t>As of: </a:t>
            </a:r>
          </a:p>
        </p:txBody>
      </p:sp>
      <p:sp>
        <p:nvSpPr>
          <p:cNvPr id="3" name="Slide Number Placeholder 2"/>
          <p:cNvSpPr>
            <a:spLocks noGrp="1"/>
          </p:cNvSpPr>
          <p:nvPr>
            <p:ph type="sldNum" sz="quarter" idx="11"/>
          </p:nvPr>
        </p:nvSpPr>
        <p:spPr/>
        <p:txBody>
          <a:bodyPr/>
          <a:lstStyle>
            <a:lvl1pPr>
              <a:defRPr smtClean="0"/>
            </a:lvl1pPr>
          </a:lstStyle>
          <a:p>
            <a:pPr>
              <a:defRPr/>
            </a:pPr>
            <a:fld id="{FBC60A34-474D-42B4-9534-9817C6B6F191}" type="slidenum">
              <a:rPr lang="en-US" altLang="en-US"/>
              <a:pPr>
                <a:defRPr/>
              </a:pPr>
              <a:t>‹#›</a:t>
            </a:fld>
            <a:endParaRPr lang="en-US" altLang="en-US">
              <a:solidFill>
                <a:schemeClr val="bg2"/>
              </a:solidFill>
            </a:endParaRPr>
          </a:p>
        </p:txBody>
      </p:sp>
    </p:spTree>
    <p:extLst>
      <p:ext uri="{BB962C8B-B14F-4D97-AF65-F5344CB8AC3E}">
        <p14:creationId xmlns:p14="http://schemas.microsoft.com/office/powerpoint/2010/main" val="1440971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en-US"/>
              <a:t>As of: </a:t>
            </a:r>
          </a:p>
        </p:txBody>
      </p:sp>
      <p:sp>
        <p:nvSpPr>
          <p:cNvPr id="6" name="Slide Number Placeholder 5"/>
          <p:cNvSpPr>
            <a:spLocks noGrp="1"/>
          </p:cNvSpPr>
          <p:nvPr>
            <p:ph type="sldNum" sz="quarter" idx="11"/>
          </p:nvPr>
        </p:nvSpPr>
        <p:spPr/>
        <p:txBody>
          <a:bodyPr/>
          <a:lstStyle>
            <a:lvl1pPr>
              <a:defRPr smtClean="0"/>
            </a:lvl1pPr>
          </a:lstStyle>
          <a:p>
            <a:pPr>
              <a:defRPr/>
            </a:pPr>
            <a:fld id="{81272A4E-D0BB-4404-83BC-1569A2B0AF32}" type="slidenum">
              <a:rPr lang="en-US" altLang="en-US"/>
              <a:pPr>
                <a:defRPr/>
              </a:pPr>
              <a:t>‹#›</a:t>
            </a:fld>
            <a:endParaRPr lang="en-US" altLang="en-US">
              <a:solidFill>
                <a:schemeClr val="bg2"/>
              </a:solidFill>
            </a:endParaRPr>
          </a:p>
        </p:txBody>
      </p:sp>
    </p:spTree>
    <p:extLst>
      <p:ext uri="{BB962C8B-B14F-4D97-AF65-F5344CB8AC3E}">
        <p14:creationId xmlns:p14="http://schemas.microsoft.com/office/powerpoint/2010/main" val="2049108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en-US"/>
              <a:t>As of: </a:t>
            </a:r>
          </a:p>
        </p:txBody>
      </p:sp>
      <p:sp>
        <p:nvSpPr>
          <p:cNvPr id="6" name="Slide Number Placeholder 5"/>
          <p:cNvSpPr>
            <a:spLocks noGrp="1"/>
          </p:cNvSpPr>
          <p:nvPr>
            <p:ph type="sldNum" sz="quarter" idx="11"/>
          </p:nvPr>
        </p:nvSpPr>
        <p:spPr/>
        <p:txBody>
          <a:bodyPr/>
          <a:lstStyle>
            <a:lvl1pPr>
              <a:defRPr smtClean="0"/>
            </a:lvl1pPr>
          </a:lstStyle>
          <a:p>
            <a:pPr>
              <a:defRPr/>
            </a:pPr>
            <a:fld id="{AF687DAB-5144-4266-B196-2B157DB4E9FA}" type="slidenum">
              <a:rPr lang="en-US" altLang="en-US"/>
              <a:pPr>
                <a:defRPr/>
              </a:pPr>
              <a:t>‹#›</a:t>
            </a:fld>
            <a:endParaRPr lang="en-US" altLang="en-US">
              <a:solidFill>
                <a:schemeClr val="bg2"/>
              </a:solidFill>
            </a:endParaRPr>
          </a:p>
        </p:txBody>
      </p:sp>
    </p:spTree>
    <p:extLst>
      <p:ext uri="{BB962C8B-B14F-4D97-AF65-F5344CB8AC3E}">
        <p14:creationId xmlns:p14="http://schemas.microsoft.com/office/powerpoint/2010/main" val="4217800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image" Target="../media/image3.jpeg"/><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theme" Target="../theme/theme2.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9155" name="Rectangle 1027"/>
          <p:cNvSpPr>
            <a:spLocks noGrp="1" noChangeArrowheads="1"/>
          </p:cNvSpPr>
          <p:nvPr>
            <p:ph type="dt" sz="half" idx="2"/>
          </p:nvPr>
        </p:nvSpPr>
        <p:spPr bwMode="auto">
          <a:xfrm>
            <a:off x="0" y="6524625"/>
            <a:ext cx="12192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solidFill>
                  <a:srgbClr val="969696"/>
                </a:solidFill>
                <a:latin typeface="Arial" charset="0"/>
              </a:defRPr>
            </a:lvl1pPr>
          </a:lstStyle>
          <a:p>
            <a:pPr>
              <a:defRPr/>
            </a:pPr>
            <a:r>
              <a:rPr lang="en-US"/>
              <a:t>As of: </a:t>
            </a:r>
          </a:p>
        </p:txBody>
      </p:sp>
      <p:sp>
        <p:nvSpPr>
          <p:cNvPr id="49156" name="Rectangle 1028"/>
          <p:cNvSpPr>
            <a:spLocks noGrp="1" noChangeArrowheads="1"/>
          </p:cNvSpPr>
          <p:nvPr>
            <p:ph type="sldNum" sz="quarter" idx="4"/>
          </p:nvPr>
        </p:nvSpPr>
        <p:spPr bwMode="auto">
          <a:xfrm>
            <a:off x="7988300" y="6524625"/>
            <a:ext cx="1143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smtClean="0">
                <a:solidFill>
                  <a:srgbClr val="7F7F7F"/>
                </a:solidFill>
              </a:defRPr>
            </a:lvl1pPr>
          </a:lstStyle>
          <a:p>
            <a:pPr>
              <a:defRPr/>
            </a:pPr>
            <a:fld id="{664A6E95-88F7-4EB5-B1A3-2224A33D5BBB}" type="slidenum">
              <a:rPr lang="en-US" altLang="en-US"/>
              <a:pPr>
                <a:defRPr/>
              </a:pPr>
              <a:t>‹#›</a:t>
            </a:fld>
            <a:endParaRPr lang="en-US" altLang="en-US"/>
          </a:p>
        </p:txBody>
      </p:sp>
      <p:sp>
        <p:nvSpPr>
          <p:cNvPr id="1028" name="Rectangle 1030"/>
          <p:cNvSpPr>
            <a:spLocks noGrp="1" noChangeArrowheads="1"/>
          </p:cNvSpPr>
          <p:nvPr>
            <p:ph type="title"/>
          </p:nvPr>
        </p:nvSpPr>
        <p:spPr bwMode="auto">
          <a:xfrm>
            <a:off x="1663700" y="76200"/>
            <a:ext cx="71437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9" name="Line 1035"/>
          <p:cNvSpPr>
            <a:spLocks noChangeShapeType="1"/>
          </p:cNvSpPr>
          <p:nvPr/>
        </p:nvSpPr>
        <p:spPr bwMode="auto">
          <a:xfrm>
            <a:off x="381000" y="6451600"/>
            <a:ext cx="8382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30" name="Line 1036"/>
          <p:cNvSpPr>
            <a:spLocks noChangeShapeType="1"/>
          </p:cNvSpPr>
          <p:nvPr/>
        </p:nvSpPr>
        <p:spPr bwMode="auto">
          <a:xfrm>
            <a:off x="381000" y="1231900"/>
            <a:ext cx="8382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1031" name="Picture 1037"/>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534988" y="90488"/>
            <a:ext cx="1060450" cy="1062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040"/>
          <p:cNvSpPr>
            <a:spLocks noGrp="1" noChangeArrowheads="1"/>
          </p:cNvSpPr>
          <p:nvPr>
            <p:ph type="body" idx="1"/>
          </p:nvPr>
        </p:nvSpPr>
        <p:spPr bwMode="auto">
          <a:xfrm>
            <a:off x="276225" y="1504950"/>
            <a:ext cx="8397875"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0"/>
            <a:r>
              <a:rPr lang="en-US" altLang="en-US" smtClean="0"/>
              <a:t>2nd Bullet</a:t>
            </a:r>
          </a:p>
        </p:txBody>
      </p:sp>
    </p:spTree>
    <p:extLst>
      <p:ext uri="{BB962C8B-B14F-4D97-AF65-F5344CB8AC3E}">
        <p14:creationId xmlns:p14="http://schemas.microsoft.com/office/powerpoint/2010/main" val="346788069"/>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 id="2147483716" r:id="rId13"/>
  </p:sldLayoutIdLst>
  <p:hf hdr="0" ftr="0" dt="0"/>
  <p:txStyles>
    <p:titleStyle>
      <a:lvl1pPr algn="r" rtl="0" eaLnBrk="0" fontAlgn="base" hangingPunct="0">
        <a:spcBef>
          <a:spcPct val="0"/>
        </a:spcBef>
        <a:spcAft>
          <a:spcPct val="0"/>
        </a:spcAft>
        <a:defRPr sz="3600" b="1" i="1">
          <a:solidFill>
            <a:srgbClr val="151C77"/>
          </a:solidFill>
          <a:latin typeface="+mj-lt"/>
          <a:ea typeface="+mj-ea"/>
          <a:cs typeface="+mj-cs"/>
        </a:defRPr>
      </a:lvl1pPr>
      <a:lvl2pPr algn="r" rtl="0" eaLnBrk="0" fontAlgn="base" hangingPunct="0">
        <a:spcBef>
          <a:spcPct val="0"/>
        </a:spcBef>
        <a:spcAft>
          <a:spcPct val="0"/>
        </a:spcAft>
        <a:defRPr sz="3600" b="1" i="1">
          <a:solidFill>
            <a:srgbClr val="151C77"/>
          </a:solidFill>
          <a:latin typeface="Arial" charset="0"/>
        </a:defRPr>
      </a:lvl2pPr>
      <a:lvl3pPr algn="r" rtl="0" eaLnBrk="0" fontAlgn="base" hangingPunct="0">
        <a:spcBef>
          <a:spcPct val="0"/>
        </a:spcBef>
        <a:spcAft>
          <a:spcPct val="0"/>
        </a:spcAft>
        <a:defRPr sz="3600" b="1" i="1">
          <a:solidFill>
            <a:srgbClr val="151C77"/>
          </a:solidFill>
          <a:latin typeface="Arial" charset="0"/>
        </a:defRPr>
      </a:lvl3pPr>
      <a:lvl4pPr algn="r" rtl="0" eaLnBrk="0" fontAlgn="base" hangingPunct="0">
        <a:spcBef>
          <a:spcPct val="0"/>
        </a:spcBef>
        <a:spcAft>
          <a:spcPct val="0"/>
        </a:spcAft>
        <a:defRPr sz="3600" b="1" i="1">
          <a:solidFill>
            <a:srgbClr val="151C77"/>
          </a:solidFill>
          <a:latin typeface="Arial" charset="0"/>
        </a:defRPr>
      </a:lvl4pPr>
      <a:lvl5pPr algn="r" rtl="0" eaLnBrk="0" fontAlgn="base" hangingPunct="0">
        <a:spcBef>
          <a:spcPct val="0"/>
        </a:spcBef>
        <a:spcAft>
          <a:spcPct val="0"/>
        </a:spcAft>
        <a:defRPr sz="3600" b="1" i="1">
          <a:solidFill>
            <a:srgbClr val="151C77"/>
          </a:solidFill>
          <a:latin typeface="Arial" charset="0"/>
        </a:defRPr>
      </a:lvl5pPr>
      <a:lvl6pPr marL="457200" algn="r" rtl="0" eaLnBrk="0" fontAlgn="base" hangingPunct="0">
        <a:spcBef>
          <a:spcPct val="0"/>
        </a:spcBef>
        <a:spcAft>
          <a:spcPct val="0"/>
        </a:spcAft>
        <a:defRPr sz="3600" b="1" i="1">
          <a:solidFill>
            <a:srgbClr val="151C77"/>
          </a:solidFill>
          <a:latin typeface="Arial" charset="0"/>
        </a:defRPr>
      </a:lvl6pPr>
      <a:lvl7pPr marL="914400" algn="r" rtl="0" eaLnBrk="0" fontAlgn="base" hangingPunct="0">
        <a:spcBef>
          <a:spcPct val="0"/>
        </a:spcBef>
        <a:spcAft>
          <a:spcPct val="0"/>
        </a:spcAft>
        <a:defRPr sz="3600" b="1" i="1">
          <a:solidFill>
            <a:srgbClr val="151C77"/>
          </a:solidFill>
          <a:latin typeface="Arial" charset="0"/>
        </a:defRPr>
      </a:lvl7pPr>
      <a:lvl8pPr marL="1371600" algn="r" rtl="0" eaLnBrk="0" fontAlgn="base" hangingPunct="0">
        <a:spcBef>
          <a:spcPct val="0"/>
        </a:spcBef>
        <a:spcAft>
          <a:spcPct val="0"/>
        </a:spcAft>
        <a:defRPr sz="3600" b="1" i="1">
          <a:solidFill>
            <a:srgbClr val="151C77"/>
          </a:solidFill>
          <a:latin typeface="Arial" charset="0"/>
        </a:defRPr>
      </a:lvl8pPr>
      <a:lvl9pPr marL="1828800" algn="r" rtl="0" eaLnBrk="0" fontAlgn="base" hangingPunct="0">
        <a:spcBef>
          <a:spcPct val="0"/>
        </a:spcBef>
        <a:spcAft>
          <a:spcPct val="0"/>
        </a:spcAft>
        <a:defRPr sz="3600" b="1" i="1">
          <a:solidFill>
            <a:srgbClr val="151C77"/>
          </a:solidFill>
          <a:latin typeface="Arial" charset="0"/>
        </a:defRPr>
      </a:lvl9pPr>
    </p:titleStyle>
    <p:bodyStyle>
      <a:lvl1pPr marL="285750" indent="-285750" algn="l" rtl="0" eaLnBrk="0" fontAlgn="base" hangingPunct="0">
        <a:spcBef>
          <a:spcPct val="50000"/>
        </a:spcBef>
        <a:spcAft>
          <a:spcPct val="0"/>
        </a:spcAft>
        <a:buClr>
          <a:srgbClr val="151C77"/>
        </a:buClr>
        <a:buSzPct val="80000"/>
        <a:buFont typeface="Wingdings" panose="05000000000000000000" pitchFamily="2" charset="2"/>
        <a:buChar char="n"/>
        <a:defRPr sz="2000" b="1">
          <a:solidFill>
            <a:schemeClr val="tx1"/>
          </a:solidFill>
          <a:latin typeface="+mn-lt"/>
          <a:ea typeface="+mn-ea"/>
          <a:cs typeface="+mn-cs"/>
        </a:defRPr>
      </a:lvl1pPr>
      <a:lvl2pPr marL="688975" indent="-282575" algn="l" rtl="0" eaLnBrk="0" fontAlgn="base" hangingPunct="0">
        <a:spcBef>
          <a:spcPct val="25000"/>
        </a:spcBef>
        <a:spcAft>
          <a:spcPct val="0"/>
        </a:spcAft>
        <a:buClr>
          <a:srgbClr val="151C77"/>
        </a:buClr>
        <a:buSzPct val="80000"/>
        <a:buFont typeface="Wingdings" panose="05000000000000000000" pitchFamily="2" charset="2"/>
        <a:buChar char="n"/>
        <a:defRPr sz="2000" b="1">
          <a:solidFill>
            <a:schemeClr val="tx1"/>
          </a:solidFill>
          <a:latin typeface="+mn-lt"/>
        </a:defRPr>
      </a:lvl2pPr>
      <a:lvl3pPr marL="1027113" indent="-223838" algn="l" rtl="0" eaLnBrk="0" fontAlgn="base" hangingPunct="0">
        <a:spcBef>
          <a:spcPct val="25000"/>
        </a:spcBef>
        <a:spcAft>
          <a:spcPct val="0"/>
        </a:spcAft>
        <a:buClr>
          <a:srgbClr val="151C77"/>
        </a:buClr>
        <a:buSzPct val="80000"/>
        <a:buFont typeface="Wingdings" panose="05000000000000000000" pitchFamily="2" charset="2"/>
        <a:buChar char="n"/>
        <a:defRPr sz="2000" b="1">
          <a:solidFill>
            <a:schemeClr val="tx1"/>
          </a:solidFill>
          <a:latin typeface="+mn-lt"/>
        </a:defRPr>
      </a:lvl3pPr>
      <a:lvl4pPr marL="1600200" indent="-228600" algn="l" rtl="0" eaLnBrk="0" fontAlgn="base" hangingPunct="0">
        <a:spcBef>
          <a:spcPct val="25000"/>
        </a:spcBef>
        <a:spcAft>
          <a:spcPct val="0"/>
        </a:spcAft>
        <a:buClr>
          <a:srgbClr val="151C77"/>
        </a:buClr>
        <a:buSzPct val="80000"/>
        <a:buFont typeface="Wingdings" panose="05000000000000000000" pitchFamily="2" charset="2"/>
        <a:buChar char="n"/>
        <a:defRPr sz="2000" b="1">
          <a:solidFill>
            <a:schemeClr val="tx1"/>
          </a:solidFill>
          <a:latin typeface="+mn-lt"/>
        </a:defRPr>
      </a:lvl4pPr>
      <a:lvl5pPr marL="2057400" indent="-228600" algn="l" rtl="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mn-lt"/>
        </a:defRPr>
      </a:lvl5pPr>
      <a:lvl6pPr marL="25146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6pPr>
      <a:lvl7pPr marL="29718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7pPr>
      <a:lvl8pPr marL="34290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8pPr>
      <a:lvl9pPr marL="38862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5" name="Rectangle 1027"/>
          <p:cNvSpPr>
            <a:spLocks noGrp="1" noChangeArrowheads="1"/>
          </p:cNvSpPr>
          <p:nvPr>
            <p:ph type="dt" sz="half" idx="2"/>
          </p:nvPr>
        </p:nvSpPr>
        <p:spPr bwMode="auto">
          <a:xfrm>
            <a:off x="0" y="6524625"/>
            <a:ext cx="12192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solidFill>
                  <a:srgbClr val="969696"/>
                </a:solidFill>
                <a:latin typeface="Arial" charset="0"/>
              </a:defRPr>
            </a:lvl1pPr>
          </a:lstStyle>
          <a:p>
            <a:pPr>
              <a:defRPr/>
            </a:pPr>
            <a:r>
              <a:rPr lang="en-US" smtClean="0"/>
              <a:t>As of: </a:t>
            </a:r>
            <a:endParaRPr lang="en-US"/>
          </a:p>
        </p:txBody>
      </p:sp>
      <p:sp>
        <p:nvSpPr>
          <p:cNvPr id="49156" name="Rectangle 1028"/>
          <p:cNvSpPr>
            <a:spLocks noGrp="1" noChangeArrowheads="1"/>
          </p:cNvSpPr>
          <p:nvPr>
            <p:ph type="sldNum" sz="quarter" idx="4"/>
          </p:nvPr>
        </p:nvSpPr>
        <p:spPr bwMode="auto">
          <a:xfrm>
            <a:off x="7988300" y="6524625"/>
            <a:ext cx="1143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solidFill>
                  <a:srgbClr val="7F7F7F"/>
                </a:solidFill>
              </a:defRPr>
            </a:lvl1pPr>
          </a:lstStyle>
          <a:p>
            <a:pPr>
              <a:defRPr/>
            </a:pPr>
            <a:fld id="{664A6E95-88F7-4EB5-B1A3-2224A33D5BBB}" type="slidenum">
              <a:rPr lang="en-US" altLang="en-US" smtClean="0"/>
              <a:pPr>
                <a:defRPr/>
              </a:pPr>
              <a:t>‹#›</a:t>
            </a:fld>
            <a:endParaRPr lang="en-US" altLang="en-US"/>
          </a:p>
        </p:txBody>
      </p:sp>
      <p:sp>
        <p:nvSpPr>
          <p:cNvPr id="1028" name="Rectangle 1030"/>
          <p:cNvSpPr>
            <a:spLocks noGrp="1" noChangeArrowheads="1"/>
          </p:cNvSpPr>
          <p:nvPr>
            <p:ph type="title"/>
          </p:nvPr>
        </p:nvSpPr>
        <p:spPr bwMode="auto">
          <a:xfrm>
            <a:off x="1663700" y="76200"/>
            <a:ext cx="71437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9" name="Line 1035"/>
          <p:cNvSpPr>
            <a:spLocks noChangeShapeType="1"/>
          </p:cNvSpPr>
          <p:nvPr/>
        </p:nvSpPr>
        <p:spPr bwMode="auto">
          <a:xfrm>
            <a:off x="381000" y="6451600"/>
            <a:ext cx="8382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30" name="Line 1036"/>
          <p:cNvSpPr>
            <a:spLocks noChangeShapeType="1"/>
          </p:cNvSpPr>
          <p:nvPr/>
        </p:nvSpPr>
        <p:spPr bwMode="auto">
          <a:xfrm>
            <a:off x="381000" y="1231900"/>
            <a:ext cx="8382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1031" name="Picture 1037"/>
          <p:cNvPicPr>
            <a:picLocks noChangeAspect="1" noChangeArrowheads="1"/>
          </p:cNvPicPr>
          <p:nvPr/>
        </p:nvPicPr>
        <p:blipFill>
          <a:blip r:embed="rId12" cstate="print">
            <a:extLst>
              <a:ext uri="{28A0092B-C50C-407E-A947-70E740481C1C}">
                <a14:useLocalDpi xmlns:a14="http://schemas.microsoft.com/office/drawing/2010/main" val="0"/>
              </a:ext>
            </a:extLst>
          </a:blip>
          <a:stretch>
            <a:fillRect/>
          </a:stretch>
        </p:blipFill>
        <p:spPr bwMode="auto">
          <a:xfrm>
            <a:off x="560580" y="90488"/>
            <a:ext cx="1009266"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040"/>
          <p:cNvSpPr>
            <a:spLocks noGrp="1" noChangeArrowheads="1"/>
          </p:cNvSpPr>
          <p:nvPr>
            <p:ph type="body" idx="1"/>
          </p:nvPr>
        </p:nvSpPr>
        <p:spPr bwMode="auto">
          <a:xfrm>
            <a:off x="276225" y="1504950"/>
            <a:ext cx="8397875"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0"/>
            <a:r>
              <a:rPr lang="en-US" altLang="en-US" smtClean="0"/>
              <a:t>2nd Bullet</a:t>
            </a:r>
          </a:p>
        </p:txBody>
      </p:sp>
      <p:sp>
        <p:nvSpPr>
          <p:cNvPr id="9" name="Text Box 1029"/>
          <p:cNvSpPr txBox="1">
            <a:spLocks noChangeArrowheads="1"/>
          </p:cNvSpPr>
          <p:nvPr/>
        </p:nvSpPr>
        <p:spPr bwMode="auto">
          <a:xfrm>
            <a:off x="381000" y="6491288"/>
            <a:ext cx="8382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defRPr/>
            </a:pPr>
            <a:r>
              <a:rPr lang="en-US" altLang="en-US" sz="1600" b="1" i="1" dirty="0" smtClean="0">
                <a:latin typeface="Century Schoolbook" panose="02040604050505020304" pitchFamily="18" charset="0"/>
              </a:rPr>
              <a:t>I n t e g r i t y  -  S e r v i c e  -  E x c e l </a:t>
            </a:r>
            <a:r>
              <a:rPr lang="en-US" altLang="en-US" sz="1600" b="1" i="1" dirty="0" err="1" smtClean="0">
                <a:latin typeface="Century Schoolbook" panose="02040604050505020304" pitchFamily="18" charset="0"/>
              </a:rPr>
              <a:t>l</a:t>
            </a:r>
            <a:r>
              <a:rPr lang="en-US" altLang="en-US" sz="1600" b="1" i="1" dirty="0" smtClean="0">
                <a:latin typeface="Century Schoolbook" panose="02040604050505020304" pitchFamily="18" charset="0"/>
              </a:rPr>
              <a:t> e n c e</a:t>
            </a:r>
          </a:p>
        </p:txBody>
      </p:sp>
    </p:spTree>
    <p:extLst>
      <p:ext uri="{BB962C8B-B14F-4D97-AF65-F5344CB8AC3E}">
        <p14:creationId xmlns:p14="http://schemas.microsoft.com/office/powerpoint/2010/main" val="2867070075"/>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Lst>
  <p:hf hdr="0" ftr="0" dt="0"/>
  <p:txStyles>
    <p:titleStyle>
      <a:lvl1pPr algn="r" rtl="0" eaLnBrk="1" fontAlgn="base" hangingPunct="1">
        <a:spcBef>
          <a:spcPct val="0"/>
        </a:spcBef>
        <a:spcAft>
          <a:spcPct val="0"/>
        </a:spcAft>
        <a:defRPr sz="3600" b="1" i="1">
          <a:solidFill>
            <a:srgbClr val="151C77"/>
          </a:solidFill>
          <a:latin typeface="+mj-lt"/>
          <a:ea typeface="+mj-ea"/>
          <a:cs typeface="+mj-cs"/>
        </a:defRPr>
      </a:lvl1pPr>
      <a:lvl2pPr algn="r" rtl="0" eaLnBrk="1" fontAlgn="base" hangingPunct="1">
        <a:spcBef>
          <a:spcPct val="0"/>
        </a:spcBef>
        <a:spcAft>
          <a:spcPct val="0"/>
        </a:spcAft>
        <a:defRPr sz="3600" b="1" i="1">
          <a:solidFill>
            <a:srgbClr val="151C77"/>
          </a:solidFill>
          <a:latin typeface="Arial" charset="0"/>
        </a:defRPr>
      </a:lvl2pPr>
      <a:lvl3pPr algn="r" rtl="0" eaLnBrk="1" fontAlgn="base" hangingPunct="1">
        <a:spcBef>
          <a:spcPct val="0"/>
        </a:spcBef>
        <a:spcAft>
          <a:spcPct val="0"/>
        </a:spcAft>
        <a:defRPr sz="3600" b="1" i="1">
          <a:solidFill>
            <a:srgbClr val="151C77"/>
          </a:solidFill>
          <a:latin typeface="Arial" charset="0"/>
        </a:defRPr>
      </a:lvl3pPr>
      <a:lvl4pPr algn="r" rtl="0" eaLnBrk="1" fontAlgn="base" hangingPunct="1">
        <a:spcBef>
          <a:spcPct val="0"/>
        </a:spcBef>
        <a:spcAft>
          <a:spcPct val="0"/>
        </a:spcAft>
        <a:defRPr sz="3600" b="1" i="1">
          <a:solidFill>
            <a:srgbClr val="151C77"/>
          </a:solidFill>
          <a:latin typeface="Arial" charset="0"/>
        </a:defRPr>
      </a:lvl4pPr>
      <a:lvl5pPr algn="r" rtl="0" eaLnBrk="1" fontAlgn="base" hangingPunct="1">
        <a:spcBef>
          <a:spcPct val="0"/>
        </a:spcBef>
        <a:spcAft>
          <a:spcPct val="0"/>
        </a:spcAft>
        <a:defRPr sz="3600" b="1" i="1">
          <a:solidFill>
            <a:srgbClr val="151C77"/>
          </a:solidFill>
          <a:latin typeface="Arial" charset="0"/>
        </a:defRPr>
      </a:lvl5pPr>
      <a:lvl6pPr marL="457200" algn="r" rtl="0" eaLnBrk="1" fontAlgn="base" hangingPunct="1">
        <a:spcBef>
          <a:spcPct val="0"/>
        </a:spcBef>
        <a:spcAft>
          <a:spcPct val="0"/>
        </a:spcAft>
        <a:defRPr sz="3600" b="1" i="1">
          <a:solidFill>
            <a:srgbClr val="151C77"/>
          </a:solidFill>
          <a:latin typeface="Arial" charset="0"/>
        </a:defRPr>
      </a:lvl6pPr>
      <a:lvl7pPr marL="914400" algn="r" rtl="0" eaLnBrk="1" fontAlgn="base" hangingPunct="1">
        <a:spcBef>
          <a:spcPct val="0"/>
        </a:spcBef>
        <a:spcAft>
          <a:spcPct val="0"/>
        </a:spcAft>
        <a:defRPr sz="3600" b="1" i="1">
          <a:solidFill>
            <a:srgbClr val="151C77"/>
          </a:solidFill>
          <a:latin typeface="Arial" charset="0"/>
        </a:defRPr>
      </a:lvl7pPr>
      <a:lvl8pPr marL="1371600" algn="r" rtl="0" eaLnBrk="1" fontAlgn="base" hangingPunct="1">
        <a:spcBef>
          <a:spcPct val="0"/>
        </a:spcBef>
        <a:spcAft>
          <a:spcPct val="0"/>
        </a:spcAft>
        <a:defRPr sz="3600" b="1" i="1">
          <a:solidFill>
            <a:srgbClr val="151C77"/>
          </a:solidFill>
          <a:latin typeface="Arial" charset="0"/>
        </a:defRPr>
      </a:lvl8pPr>
      <a:lvl9pPr marL="1828800" algn="r" rtl="0" eaLnBrk="1" fontAlgn="base" hangingPunct="1">
        <a:spcBef>
          <a:spcPct val="0"/>
        </a:spcBef>
        <a:spcAft>
          <a:spcPct val="0"/>
        </a:spcAft>
        <a:defRPr sz="3600" b="1" i="1">
          <a:solidFill>
            <a:srgbClr val="151C77"/>
          </a:solidFill>
          <a:latin typeface="Arial" charset="0"/>
        </a:defRPr>
      </a:lvl9pPr>
    </p:titleStyle>
    <p:bodyStyle>
      <a:lvl1pPr marL="285750" indent="-285750" algn="l" rtl="0" eaLnBrk="1" fontAlgn="base" hangingPunct="1">
        <a:spcBef>
          <a:spcPct val="50000"/>
        </a:spcBef>
        <a:spcAft>
          <a:spcPct val="0"/>
        </a:spcAft>
        <a:buClr>
          <a:srgbClr val="151C77"/>
        </a:buClr>
        <a:buSzPct val="80000"/>
        <a:buFont typeface="Wingdings" panose="05000000000000000000" pitchFamily="2" charset="2"/>
        <a:buChar char="n"/>
        <a:defRPr sz="2000" b="1">
          <a:solidFill>
            <a:schemeClr val="tx1"/>
          </a:solidFill>
          <a:latin typeface="+mn-lt"/>
          <a:ea typeface="+mn-ea"/>
          <a:cs typeface="+mn-cs"/>
        </a:defRPr>
      </a:lvl1pPr>
      <a:lvl2pPr marL="688975" indent="-282575" algn="l" rtl="0" eaLnBrk="1" fontAlgn="base" hangingPunct="1">
        <a:spcBef>
          <a:spcPct val="25000"/>
        </a:spcBef>
        <a:spcAft>
          <a:spcPct val="0"/>
        </a:spcAft>
        <a:buClr>
          <a:srgbClr val="151C77"/>
        </a:buClr>
        <a:buSzPct val="80000"/>
        <a:buFont typeface="Wingdings" panose="05000000000000000000" pitchFamily="2" charset="2"/>
        <a:buChar char="n"/>
        <a:defRPr sz="2000" b="1">
          <a:solidFill>
            <a:schemeClr val="tx1"/>
          </a:solidFill>
          <a:latin typeface="+mn-lt"/>
        </a:defRPr>
      </a:lvl2pPr>
      <a:lvl3pPr marL="1027113" indent="-223838" algn="l" rtl="0" eaLnBrk="1" fontAlgn="base" hangingPunct="1">
        <a:spcBef>
          <a:spcPct val="25000"/>
        </a:spcBef>
        <a:spcAft>
          <a:spcPct val="0"/>
        </a:spcAft>
        <a:buClr>
          <a:srgbClr val="151C77"/>
        </a:buClr>
        <a:buSzPct val="80000"/>
        <a:buFont typeface="Wingdings" panose="05000000000000000000" pitchFamily="2" charset="2"/>
        <a:buChar char="n"/>
        <a:defRPr sz="2000" b="1">
          <a:solidFill>
            <a:schemeClr val="tx1"/>
          </a:solidFill>
          <a:latin typeface="+mn-lt"/>
        </a:defRPr>
      </a:lvl3pPr>
      <a:lvl4pPr marL="1600200" indent="-228600" algn="l" rtl="0" eaLnBrk="1" fontAlgn="base" hangingPunct="1">
        <a:spcBef>
          <a:spcPct val="25000"/>
        </a:spcBef>
        <a:spcAft>
          <a:spcPct val="0"/>
        </a:spcAft>
        <a:buClr>
          <a:srgbClr val="151C77"/>
        </a:buClr>
        <a:buSzPct val="80000"/>
        <a:buFont typeface="Wingdings" panose="05000000000000000000" pitchFamily="2" charset="2"/>
        <a:buChar char="n"/>
        <a:defRPr sz="2000" b="1">
          <a:solidFill>
            <a:schemeClr val="tx1"/>
          </a:solidFill>
          <a:latin typeface="+mn-lt"/>
        </a:defRPr>
      </a:lvl4pPr>
      <a:lvl5pPr marL="2057400" indent="-228600" algn="l" rtl="0" eaLnBrk="1" fontAlgn="base" hangingPunct="1">
        <a:spcBef>
          <a:spcPct val="20000"/>
        </a:spcBef>
        <a:spcAft>
          <a:spcPct val="0"/>
        </a:spcAft>
        <a:buClr>
          <a:srgbClr val="003399"/>
        </a:buClr>
        <a:buSzPct val="80000"/>
        <a:buFont typeface="Wingdings" panose="05000000000000000000" pitchFamily="2" charset="2"/>
        <a:buChar char="n"/>
        <a:defRPr sz="2000">
          <a:solidFill>
            <a:schemeClr val="tx1"/>
          </a:solidFill>
          <a:latin typeface="+mn-lt"/>
        </a:defRPr>
      </a:lvl5pPr>
      <a:lvl6pPr marL="2514600" indent="-228600" algn="l" rtl="0" eaLnBrk="1" fontAlgn="base" hangingPunct="1">
        <a:spcBef>
          <a:spcPct val="20000"/>
        </a:spcBef>
        <a:spcAft>
          <a:spcPct val="0"/>
        </a:spcAft>
        <a:buClr>
          <a:srgbClr val="003399"/>
        </a:buClr>
        <a:buSzPct val="80000"/>
        <a:buFont typeface="Wingdings" pitchFamily="2" charset="2"/>
        <a:buChar char="n"/>
        <a:defRPr sz="2000">
          <a:solidFill>
            <a:schemeClr val="tx1"/>
          </a:solidFill>
          <a:latin typeface="+mn-lt"/>
        </a:defRPr>
      </a:lvl6pPr>
      <a:lvl7pPr marL="2971800" indent="-228600" algn="l" rtl="0" eaLnBrk="1" fontAlgn="base" hangingPunct="1">
        <a:spcBef>
          <a:spcPct val="20000"/>
        </a:spcBef>
        <a:spcAft>
          <a:spcPct val="0"/>
        </a:spcAft>
        <a:buClr>
          <a:srgbClr val="003399"/>
        </a:buClr>
        <a:buSzPct val="80000"/>
        <a:buFont typeface="Wingdings" pitchFamily="2" charset="2"/>
        <a:buChar char="n"/>
        <a:defRPr sz="2000">
          <a:solidFill>
            <a:schemeClr val="tx1"/>
          </a:solidFill>
          <a:latin typeface="+mn-lt"/>
        </a:defRPr>
      </a:lvl7pPr>
      <a:lvl8pPr marL="3429000" indent="-228600" algn="l" rtl="0" eaLnBrk="1" fontAlgn="base" hangingPunct="1">
        <a:spcBef>
          <a:spcPct val="20000"/>
        </a:spcBef>
        <a:spcAft>
          <a:spcPct val="0"/>
        </a:spcAft>
        <a:buClr>
          <a:srgbClr val="003399"/>
        </a:buClr>
        <a:buSzPct val="80000"/>
        <a:buFont typeface="Wingdings" pitchFamily="2" charset="2"/>
        <a:buChar char="n"/>
        <a:defRPr sz="2000">
          <a:solidFill>
            <a:schemeClr val="tx1"/>
          </a:solidFill>
          <a:latin typeface="+mn-lt"/>
        </a:defRPr>
      </a:lvl8pPr>
      <a:lvl9pPr marL="3886200" indent="-228600" algn="l" rtl="0" eaLnBrk="1" fontAlgn="base" hangingPunct="1">
        <a:spcBef>
          <a:spcPct val="20000"/>
        </a:spcBef>
        <a:spcAft>
          <a:spcPct val="0"/>
        </a:spcAft>
        <a:buClr>
          <a:srgbClr val="003399"/>
        </a:buClr>
        <a:buSzPct val="8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4.xml"/><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15.xml"/><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7.xml"/><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8.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5.xml"/><Relationship Id="rId4" Type="http://schemas.openxmlformats.org/officeDocument/2006/relationships/comments" Target="../comments/commen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06" name="Rectangle 10"/>
          <p:cNvSpPr>
            <a:spLocks noChangeArrowheads="1"/>
          </p:cNvSpPr>
          <p:nvPr/>
        </p:nvSpPr>
        <p:spPr bwMode="auto">
          <a:xfrm>
            <a:off x="3429000" y="2644775"/>
            <a:ext cx="409575" cy="423863"/>
          </a:xfrm>
          <a:prstGeom prst="rect">
            <a:avLst/>
          </a:prstGeom>
          <a:noFill/>
          <a:ln w="12700">
            <a:noFill/>
            <a:miter lim="800000"/>
            <a:headEnd/>
            <a:tailEnd/>
          </a:ln>
          <a:effectLst/>
        </p:spPr>
        <p:txBody>
          <a:bodyPr wrap="none" lIns="90488" tIns="44450" rIns="90488" bIns="44450">
            <a:spAutoFit/>
          </a:bodyPr>
          <a:lstStyle/>
          <a:p>
            <a:pPr algn="l">
              <a:spcBef>
                <a:spcPct val="20000"/>
              </a:spcBef>
              <a:buClr>
                <a:schemeClr val="accent2"/>
              </a:buClr>
              <a:buFont typeface="Monotype Sorts" pitchFamily="2" charset="2"/>
              <a:buChar char="H"/>
            </a:pPr>
            <a:endParaRPr lang="en-US" sz="2200" b="1" dirty="0">
              <a:solidFill>
                <a:srgbClr val="FC0128"/>
              </a:solidFill>
              <a:effectLst>
                <a:outerShdw blurRad="38100" dist="38100" dir="2700000" algn="tl">
                  <a:srgbClr val="C0C0C0"/>
                </a:outerShdw>
              </a:effectLst>
            </a:endParaRPr>
          </a:p>
        </p:txBody>
      </p:sp>
      <p:sp>
        <p:nvSpPr>
          <p:cNvPr id="4107" name="Rectangle 11"/>
          <p:cNvSpPr>
            <a:spLocks noChangeArrowheads="1"/>
          </p:cNvSpPr>
          <p:nvPr/>
        </p:nvSpPr>
        <p:spPr bwMode="auto">
          <a:xfrm>
            <a:off x="8024813" y="-457200"/>
            <a:ext cx="409575" cy="423862"/>
          </a:xfrm>
          <a:prstGeom prst="rect">
            <a:avLst/>
          </a:prstGeom>
          <a:noFill/>
          <a:ln w="12700">
            <a:noFill/>
            <a:miter lim="800000"/>
            <a:headEnd/>
            <a:tailEnd/>
          </a:ln>
          <a:effectLst/>
        </p:spPr>
        <p:txBody>
          <a:bodyPr wrap="none" lIns="90488" tIns="44450" rIns="90488" bIns="44450">
            <a:spAutoFit/>
          </a:bodyPr>
          <a:lstStyle/>
          <a:p>
            <a:pPr algn="l">
              <a:spcBef>
                <a:spcPct val="20000"/>
              </a:spcBef>
              <a:buClr>
                <a:schemeClr val="accent2"/>
              </a:buClr>
              <a:buFont typeface="Monotype Sorts" pitchFamily="2" charset="2"/>
              <a:buChar char="H"/>
            </a:pPr>
            <a:endParaRPr lang="en-US" sz="2200" b="1" dirty="0">
              <a:solidFill>
                <a:srgbClr val="FC0128"/>
              </a:solidFill>
              <a:effectLst>
                <a:outerShdw blurRad="38100" dist="38100" dir="2700000" algn="tl">
                  <a:srgbClr val="C0C0C0"/>
                </a:outerShdw>
              </a:effectLst>
            </a:endParaRPr>
          </a:p>
        </p:txBody>
      </p:sp>
      <p:sp>
        <p:nvSpPr>
          <p:cNvPr id="4109" name="Rectangle 13"/>
          <p:cNvSpPr>
            <a:spLocks noChangeArrowheads="1"/>
          </p:cNvSpPr>
          <p:nvPr/>
        </p:nvSpPr>
        <p:spPr bwMode="auto">
          <a:xfrm>
            <a:off x="7086600" y="0"/>
            <a:ext cx="2057400" cy="423863"/>
          </a:xfrm>
          <a:prstGeom prst="rect">
            <a:avLst/>
          </a:prstGeom>
          <a:noFill/>
          <a:ln w="12700">
            <a:noFill/>
            <a:miter lim="800000"/>
            <a:headEnd/>
            <a:tailEnd/>
          </a:ln>
          <a:effectLst/>
        </p:spPr>
        <p:txBody>
          <a:bodyPr lIns="90488" tIns="44450" rIns="90488" bIns="44450">
            <a:spAutoFit/>
          </a:bodyPr>
          <a:lstStyle/>
          <a:p>
            <a:pPr algn="l">
              <a:spcBef>
                <a:spcPct val="20000"/>
              </a:spcBef>
              <a:buClr>
                <a:schemeClr val="accent2"/>
              </a:buClr>
              <a:buFont typeface="Monotype Sorts" pitchFamily="2" charset="2"/>
              <a:buChar char="H"/>
            </a:pPr>
            <a:endParaRPr lang="en-US" sz="2200" b="1" dirty="0">
              <a:solidFill>
                <a:srgbClr val="FC0128"/>
              </a:solidFill>
              <a:effectLst>
                <a:outerShdw blurRad="38100" dist="38100" dir="2700000" algn="tl">
                  <a:srgbClr val="C0C0C0"/>
                </a:outerShdw>
              </a:effectLst>
            </a:endParaRPr>
          </a:p>
        </p:txBody>
      </p:sp>
      <p:sp>
        <p:nvSpPr>
          <p:cNvPr id="4110" name="Line 14"/>
          <p:cNvSpPr>
            <a:spLocks noChangeShapeType="1"/>
          </p:cNvSpPr>
          <p:nvPr/>
        </p:nvSpPr>
        <p:spPr bwMode="auto">
          <a:xfrm>
            <a:off x="381000" y="6451600"/>
            <a:ext cx="8382000" cy="0"/>
          </a:xfrm>
          <a:prstGeom prst="line">
            <a:avLst/>
          </a:prstGeom>
          <a:noFill/>
          <a:ln w="57150">
            <a:solidFill>
              <a:srgbClr val="0C2D83"/>
            </a:solidFill>
            <a:round/>
            <a:headEnd/>
            <a:tailEnd/>
          </a:ln>
          <a:effectLst/>
        </p:spPr>
        <p:txBody>
          <a:bodyPr wrap="none" anchor="ctr"/>
          <a:lstStyle/>
          <a:p>
            <a:endParaRPr lang="en-US" dirty="0"/>
          </a:p>
        </p:txBody>
      </p:sp>
      <p:sp>
        <p:nvSpPr>
          <p:cNvPr id="4112" name="Text Box 16"/>
          <p:cNvSpPr txBox="1">
            <a:spLocks noChangeArrowheads="1"/>
          </p:cNvSpPr>
          <p:nvPr/>
        </p:nvSpPr>
        <p:spPr bwMode="auto">
          <a:xfrm>
            <a:off x="1436108" y="501185"/>
            <a:ext cx="6271782" cy="646331"/>
          </a:xfrm>
          <a:prstGeom prst="rect">
            <a:avLst/>
          </a:prstGeom>
          <a:noFill/>
          <a:ln w="9525">
            <a:noFill/>
            <a:miter lim="800000"/>
            <a:headEnd/>
            <a:tailEnd/>
          </a:ln>
          <a:effectLst/>
        </p:spPr>
        <p:txBody>
          <a:bodyPr wrap="none">
            <a:spAutoFit/>
          </a:bodyPr>
          <a:lstStyle/>
          <a:p>
            <a:r>
              <a:rPr lang="en-US" sz="3600" b="1" i="1" dirty="0" smtClean="0">
                <a:solidFill>
                  <a:schemeClr val="tx2"/>
                </a:solidFill>
              </a:rPr>
              <a:t>Department of the Air Force</a:t>
            </a:r>
            <a:endParaRPr lang="en-US" sz="3600" b="1" i="1" dirty="0">
              <a:solidFill>
                <a:schemeClr val="tx2"/>
              </a:solidFill>
            </a:endParaRPr>
          </a:p>
        </p:txBody>
      </p:sp>
      <p:sp>
        <p:nvSpPr>
          <p:cNvPr id="4118" name="Rectangle 22"/>
          <p:cNvSpPr>
            <a:spLocks noChangeArrowheads="1"/>
          </p:cNvSpPr>
          <p:nvPr/>
        </p:nvSpPr>
        <p:spPr bwMode="auto">
          <a:xfrm>
            <a:off x="3467100" y="1962150"/>
            <a:ext cx="5143500" cy="1600200"/>
          </a:xfrm>
          <a:prstGeom prst="rect">
            <a:avLst/>
          </a:prstGeom>
          <a:noFill/>
          <a:ln w="9525">
            <a:noFill/>
            <a:miter lim="800000"/>
            <a:headEnd/>
            <a:tailEnd/>
          </a:ln>
          <a:effectLst/>
        </p:spPr>
        <p:txBody>
          <a:bodyPr anchor="ctr"/>
          <a:lstStyle/>
          <a:p>
            <a:pPr algn="r"/>
            <a:endParaRPr lang="en-US" sz="4400" b="1" dirty="0">
              <a:solidFill>
                <a:srgbClr val="151C77"/>
              </a:solidFill>
            </a:endParaRPr>
          </a:p>
        </p:txBody>
      </p:sp>
      <p:sp>
        <p:nvSpPr>
          <p:cNvPr id="15" name="Title 14"/>
          <p:cNvSpPr>
            <a:spLocks noGrp="1"/>
          </p:cNvSpPr>
          <p:nvPr>
            <p:ph type="ctrTitle"/>
          </p:nvPr>
        </p:nvSpPr>
        <p:spPr>
          <a:xfrm>
            <a:off x="137142" y="3406775"/>
            <a:ext cx="8486775" cy="1600200"/>
          </a:xfrm>
        </p:spPr>
        <p:txBody>
          <a:bodyPr/>
          <a:lstStyle/>
          <a:p>
            <a:r>
              <a:rPr lang="en-US" sz="3400" i="1" dirty="0" smtClean="0"/>
              <a:t/>
            </a:r>
            <a:br>
              <a:rPr lang="en-US" sz="3400" i="1" dirty="0" smtClean="0"/>
            </a:br>
            <a:r>
              <a:rPr lang="en-US" sz="3400" i="1" dirty="0" smtClean="0"/>
              <a:t/>
            </a:r>
            <a:br>
              <a:rPr lang="en-US" sz="3400" i="1" dirty="0" smtClean="0"/>
            </a:br>
            <a:r>
              <a:rPr lang="en-US" sz="3400" i="1" dirty="0" err="1" smtClean="0"/>
              <a:t>Misc</a:t>
            </a:r>
            <a:r>
              <a:rPr lang="en-US" sz="3400" i="1" dirty="0" smtClean="0"/>
              <a:t> Payments Implementation</a:t>
            </a:r>
            <a:r>
              <a:rPr lang="en-US" sz="3200" dirty="0" smtClean="0"/>
              <a:t/>
            </a:r>
            <a:br>
              <a:rPr lang="en-US" sz="3200" dirty="0" smtClean="0"/>
            </a:br>
            <a:r>
              <a:rPr lang="en-US" sz="3200" i="1" dirty="0" smtClean="0"/>
              <a:t/>
            </a:r>
            <a:br>
              <a:rPr lang="en-US" sz="3200" i="1" dirty="0" smtClean="0"/>
            </a:br>
            <a:r>
              <a:rPr lang="en-US" sz="2000" i="1" dirty="0" smtClean="0"/>
              <a:t/>
            </a:r>
            <a:br>
              <a:rPr lang="en-US" sz="2000" i="1" dirty="0" smtClean="0"/>
            </a:br>
            <a:r>
              <a:rPr lang="en-US" sz="2000" i="1" dirty="0" smtClean="0"/>
              <a:t/>
            </a:r>
            <a:br>
              <a:rPr lang="en-US" sz="2000" i="1" dirty="0" smtClean="0"/>
            </a:br>
            <a:r>
              <a:rPr lang="en-US" sz="2000" i="1" dirty="0" smtClean="0"/>
              <a:t>Deployment/Training Team</a:t>
            </a:r>
            <a:br>
              <a:rPr lang="en-US" sz="2000" i="1" dirty="0" smtClean="0"/>
            </a:br>
            <a:r>
              <a:rPr lang="en-US" sz="2000" i="1" dirty="0" smtClean="0"/>
              <a:t>James Oberg</a:t>
            </a:r>
            <a:br>
              <a:rPr lang="en-US" sz="2000" i="1" dirty="0" smtClean="0"/>
            </a:br>
            <a:r>
              <a:rPr lang="en-US" sz="2000" i="1" dirty="0" smtClean="0"/>
              <a:t>Kearney &amp; Company</a:t>
            </a:r>
            <a:br>
              <a:rPr lang="en-US" sz="2000" i="1" dirty="0" smtClean="0"/>
            </a:br>
            <a:r>
              <a:rPr lang="en-US" sz="2000" i="1" dirty="0" smtClean="0"/>
              <a:t>25 Jan 2022</a:t>
            </a:r>
            <a:endParaRPr lang="en-US" sz="2000" i="1" dirty="0"/>
          </a:p>
        </p:txBody>
      </p:sp>
      <p:sp>
        <p:nvSpPr>
          <p:cNvPr id="3" name="Slide Number Placeholder 2"/>
          <p:cNvSpPr>
            <a:spLocks noGrp="1"/>
          </p:cNvSpPr>
          <p:nvPr>
            <p:ph type="sldNum" sz="quarter" idx="11"/>
          </p:nvPr>
        </p:nvSpPr>
        <p:spPr>
          <a:xfrm>
            <a:off x="7010400" y="6356350"/>
            <a:ext cx="2133600" cy="365125"/>
          </a:xfrm>
        </p:spPr>
        <p:txBody>
          <a:bodyPr/>
          <a:lstStyle/>
          <a:p>
            <a:fld id="{7D650A32-EFC4-41B8-8CCE-D033D8D956C2}" type="slidenum">
              <a:rPr lang="en-US" smtClean="0"/>
              <a:pPr/>
              <a:t>1</a:t>
            </a:fld>
            <a:endParaRPr lang="en-US" dirty="0"/>
          </a:p>
        </p:txBody>
      </p: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4005" y="1507588"/>
            <a:ext cx="1760077" cy="1786826"/>
          </a:xfrm>
          <a:prstGeom prst="rect">
            <a:avLst/>
          </a:prstGeom>
        </p:spPr>
      </p:pic>
      <p:pic>
        <p:nvPicPr>
          <p:cNvPr id="14" name="Picture 1037"/>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457200" y="4381893"/>
            <a:ext cx="1913686" cy="2010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Line 14"/>
          <p:cNvSpPr>
            <a:spLocks noChangeShapeType="1"/>
          </p:cNvSpPr>
          <p:nvPr/>
        </p:nvSpPr>
        <p:spPr bwMode="auto">
          <a:xfrm>
            <a:off x="381000" y="1233054"/>
            <a:ext cx="8382000" cy="0"/>
          </a:xfrm>
          <a:prstGeom prst="line">
            <a:avLst/>
          </a:prstGeom>
          <a:noFill/>
          <a:ln w="57150">
            <a:solidFill>
              <a:srgbClr val="0C2D83"/>
            </a:solidFill>
            <a:round/>
            <a:headEnd/>
            <a:tailEnd/>
          </a:ln>
          <a:effectLst/>
        </p:spPr>
        <p:txBody>
          <a:bodyPr wrap="none" anchor="ctr"/>
          <a:lstStyle/>
          <a:p>
            <a:endParaRPr lang="en-US" dirty="0"/>
          </a:p>
        </p:txBody>
      </p:sp>
      <p:sp>
        <p:nvSpPr>
          <p:cNvPr id="2" name="TextBox 1"/>
          <p:cNvSpPr txBox="1"/>
          <p:nvPr/>
        </p:nvSpPr>
        <p:spPr>
          <a:xfrm>
            <a:off x="1676400" y="1288604"/>
            <a:ext cx="5867400" cy="338554"/>
          </a:xfrm>
          <a:prstGeom prst="rect">
            <a:avLst/>
          </a:prstGeom>
          <a:noFill/>
        </p:spPr>
        <p:txBody>
          <a:bodyPr wrap="square" rtlCol="0">
            <a:spAutoFit/>
          </a:bodyPr>
          <a:lstStyle/>
          <a:p>
            <a:pPr algn="ctr"/>
            <a:r>
              <a:rPr lang="en-US" sz="1600" b="1" i="1" spc="530" dirty="0" smtClean="0">
                <a:latin typeface="Times New Roman" panose="02020603050405020304" pitchFamily="18" charset="0"/>
                <a:cs typeface="Times New Roman" panose="02020603050405020304" pitchFamily="18" charset="0"/>
              </a:rPr>
              <a:t>Integrity – Service – Excellence</a:t>
            </a:r>
            <a:endParaRPr lang="en-US" sz="1600" b="1" i="1" spc="53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3285860"/>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3"/>
          <p:cNvSpPr>
            <a:spLocks noGrp="1" noChangeArrowheads="1"/>
          </p:cNvSpPr>
          <p:nvPr>
            <p:ph type="title"/>
          </p:nvPr>
        </p:nvSpPr>
        <p:spPr>
          <a:xfrm>
            <a:off x="1307495" y="157770"/>
            <a:ext cx="7531705" cy="1067097"/>
          </a:xfrm>
        </p:spPr>
        <p:txBody>
          <a:bodyPr/>
          <a:lstStyle/>
          <a:p>
            <a:r>
              <a:rPr lang="en-US" sz="3600" dirty="0" smtClean="0"/>
              <a:t>Miscellaneous Payments</a:t>
            </a:r>
            <a:br>
              <a:rPr lang="en-US" sz="3600" dirty="0" smtClean="0"/>
            </a:br>
            <a:r>
              <a:rPr lang="en-US" sz="3200" dirty="0" smtClean="0"/>
              <a:t>Air Force Implementations</a:t>
            </a:r>
            <a:endParaRPr lang="en-US" sz="2800" dirty="0" smtClean="0"/>
          </a:p>
        </p:txBody>
      </p:sp>
      <p:sp>
        <p:nvSpPr>
          <p:cNvPr id="8195" name="Rectangle 14"/>
          <p:cNvSpPr>
            <a:spLocks noGrp="1" noChangeArrowheads="1"/>
          </p:cNvSpPr>
          <p:nvPr>
            <p:ph idx="1"/>
          </p:nvPr>
        </p:nvSpPr>
        <p:spPr>
          <a:xfrm>
            <a:off x="304800" y="1366642"/>
            <a:ext cx="8534400" cy="5010346"/>
          </a:xfrm>
        </p:spPr>
        <p:txBody>
          <a:bodyPr>
            <a:normAutofit/>
          </a:bodyPr>
          <a:lstStyle/>
          <a:p>
            <a:r>
              <a:rPr lang="en-US" dirty="0"/>
              <a:t>DEAMS Deployment / Training </a:t>
            </a:r>
            <a:r>
              <a:rPr lang="en-US" dirty="0" smtClean="0"/>
              <a:t>Team asked to Implement</a:t>
            </a:r>
            <a:endParaRPr lang="en-US" dirty="0"/>
          </a:p>
          <a:p>
            <a:r>
              <a:rPr lang="en-US" dirty="0" smtClean="0"/>
              <a:t>Started in FY21 with AMC</a:t>
            </a:r>
          </a:p>
          <a:p>
            <a:r>
              <a:rPr lang="en-US" dirty="0" smtClean="0"/>
              <a:t>Implementations done monthly - by MAJCOM</a:t>
            </a:r>
          </a:p>
          <a:p>
            <a:r>
              <a:rPr lang="en-US" dirty="0" smtClean="0"/>
              <a:t>Established ADVON Team and a 60 day prep time for Go Lives</a:t>
            </a:r>
          </a:p>
          <a:p>
            <a:r>
              <a:rPr lang="en-US" dirty="0" smtClean="0"/>
              <a:t>3 Implementations going on at a time</a:t>
            </a:r>
          </a:p>
          <a:p>
            <a:r>
              <a:rPr lang="en-US" dirty="0" smtClean="0"/>
              <a:t>Provided classroom training followed by OJT</a:t>
            </a:r>
          </a:p>
          <a:p>
            <a:pPr marL="3175" indent="0">
              <a:buNone/>
            </a:pPr>
            <a:endParaRPr lang="en-US" sz="2200" b="0" dirty="0" smtClean="0"/>
          </a:p>
          <a:p>
            <a:pPr lvl="1"/>
            <a:endParaRPr lang="en-US" sz="2200" b="0" dirty="0" smtClean="0">
              <a:solidFill>
                <a:srgbClr val="000000"/>
              </a:solidFill>
            </a:endParaRPr>
          </a:p>
        </p:txBody>
      </p:sp>
      <p:sp>
        <p:nvSpPr>
          <p:cNvPr id="5" name="Slide Number Placeholder 3"/>
          <p:cNvSpPr>
            <a:spLocks noGrp="1"/>
          </p:cNvSpPr>
          <p:nvPr>
            <p:ph type="sldNum" sz="quarter" idx="11"/>
          </p:nvPr>
        </p:nvSpPr>
        <p:spPr/>
        <p:txBody>
          <a:bodyPr/>
          <a:lstStyle/>
          <a:p>
            <a:pPr>
              <a:defRPr/>
            </a:pPr>
            <a:fld id="{23423D3C-2511-4FCE-827D-E0800279C148}" type="slidenum">
              <a:rPr lang="en-US">
                <a:solidFill>
                  <a:srgbClr val="000000"/>
                </a:solidFill>
              </a:rPr>
              <a:pPr>
                <a:defRPr/>
              </a:pPr>
              <a:t>10</a:t>
            </a:fld>
            <a:endParaRPr lang="en-US" dirty="0">
              <a:solidFill>
                <a:srgbClr val="000000"/>
              </a:solidFill>
            </a:endParaRPr>
          </a:p>
        </p:txBody>
      </p:sp>
      <p:sp>
        <p:nvSpPr>
          <p:cNvPr id="8197" name="Rectangle 6"/>
          <p:cNvSpPr>
            <a:spLocks noChangeArrowheads="1"/>
          </p:cNvSpPr>
          <p:nvPr/>
        </p:nvSpPr>
        <p:spPr bwMode="auto">
          <a:xfrm rot="10800000">
            <a:off x="381000" y="6400800"/>
            <a:ext cx="8382000" cy="76200"/>
          </a:xfrm>
          <a:prstGeom prst="rect">
            <a:avLst/>
          </a:prstGeom>
          <a:solidFill>
            <a:srgbClr val="1D1D73"/>
          </a:solidFill>
          <a:ln w="9525">
            <a:noFill/>
            <a:miter lim="800000"/>
            <a:headEnd/>
            <a:tailEnd/>
          </a:ln>
        </p:spPr>
        <p:txBody>
          <a:bodyPr wrap="none" anchor="ctr"/>
          <a:lstStyle/>
          <a:p>
            <a:pPr eaLnBrk="0" fontAlgn="base" hangingPunct="0">
              <a:spcBef>
                <a:spcPct val="0"/>
              </a:spcBef>
              <a:spcAft>
                <a:spcPct val="0"/>
              </a:spcAft>
            </a:pPr>
            <a:endParaRPr lang="en-US" sz="1400" dirty="0">
              <a:solidFill>
                <a:srgbClr val="000000"/>
              </a:solidFill>
              <a:latin typeface="Times New Roman" pitchFamily="18" charset="0"/>
              <a:cs typeface="Arial" charset="0"/>
            </a:endParaRPr>
          </a:p>
        </p:txBody>
      </p:sp>
    </p:spTree>
    <p:extLst>
      <p:ext uri="{BB962C8B-B14F-4D97-AF65-F5344CB8AC3E}">
        <p14:creationId xmlns:p14="http://schemas.microsoft.com/office/powerpoint/2010/main" val="4239974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8937" y="76200"/>
            <a:ext cx="8058513" cy="1143000"/>
          </a:xfrm>
        </p:spPr>
        <p:txBody>
          <a:bodyPr/>
          <a:lstStyle/>
          <a:p>
            <a:r>
              <a:rPr lang="en-US" dirty="0"/>
              <a:t>Miscellaneous </a:t>
            </a:r>
            <a:r>
              <a:rPr lang="en-US" dirty="0" smtClean="0"/>
              <a:t>Payments</a:t>
            </a:r>
            <a:r>
              <a:rPr lang="en-US" sz="4000" dirty="0"/>
              <a:t/>
            </a:r>
            <a:br>
              <a:rPr lang="en-US" sz="4000" dirty="0"/>
            </a:br>
            <a:r>
              <a:rPr lang="en-US" sz="3200" dirty="0"/>
              <a:t>Air Force Implementations</a:t>
            </a:r>
          </a:p>
        </p:txBody>
      </p:sp>
      <p:sp>
        <p:nvSpPr>
          <p:cNvPr id="6" name="Content Placeholder 5"/>
          <p:cNvSpPr>
            <a:spLocks noGrp="1"/>
          </p:cNvSpPr>
          <p:nvPr>
            <p:ph idx="1"/>
          </p:nvPr>
        </p:nvSpPr>
        <p:spPr>
          <a:xfrm>
            <a:off x="109728" y="1380563"/>
            <a:ext cx="7210563" cy="4743450"/>
          </a:xfrm>
        </p:spPr>
        <p:txBody>
          <a:bodyPr/>
          <a:lstStyle/>
          <a:p>
            <a:r>
              <a:rPr lang="en-US" dirty="0" smtClean="0"/>
              <a:t>FY21 implementations completed</a:t>
            </a:r>
          </a:p>
          <a:p>
            <a:r>
              <a:rPr lang="en-US" dirty="0" smtClean="0"/>
              <a:t>DEAMS FMO provided misc payments training to ~2K airmen across 87 bases (58%), </a:t>
            </a:r>
            <a:r>
              <a:rPr lang="en-US" dirty="0" err="1" smtClean="0"/>
              <a:t>incl</a:t>
            </a:r>
            <a:r>
              <a:rPr lang="en-US" dirty="0" smtClean="0"/>
              <a:t> ANG</a:t>
            </a:r>
          </a:p>
          <a:p>
            <a:r>
              <a:rPr lang="en-US" dirty="0" smtClean="0"/>
              <a:t>Overcame COVID challenges – Virtual training/support</a:t>
            </a:r>
          </a:p>
          <a:p>
            <a:r>
              <a:rPr lang="en-US" dirty="0"/>
              <a:t>Regular DFAS – AFAFO – AFAOC – DEAMS FMO meetings</a:t>
            </a:r>
          </a:p>
          <a:p>
            <a:r>
              <a:rPr lang="en-US" dirty="0"/>
              <a:t>Adjustments </a:t>
            </a:r>
            <a:r>
              <a:rPr lang="en-US" dirty="0" smtClean="0"/>
              <a:t>made</a:t>
            </a:r>
          </a:p>
          <a:p>
            <a:r>
              <a:rPr lang="en-US" dirty="0" smtClean="0"/>
              <a:t>Created gap in knowledge w/ early users</a:t>
            </a:r>
            <a:endParaRPr lang="en-US" dirty="0"/>
          </a:p>
          <a:p>
            <a:endParaRPr lang="en-US" dirty="0" smtClean="0"/>
          </a:p>
          <a:p>
            <a:endParaRPr lang="en-US" dirty="0" smtClean="0"/>
          </a:p>
          <a:p>
            <a:endParaRPr lang="en-US" sz="1600" dirty="0" smtClean="0"/>
          </a:p>
        </p:txBody>
      </p:sp>
      <p:sp>
        <p:nvSpPr>
          <p:cNvPr id="4" name="Slide Number Placeholder 3"/>
          <p:cNvSpPr>
            <a:spLocks noGrp="1"/>
          </p:cNvSpPr>
          <p:nvPr>
            <p:ph type="sldNum"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0CBDF859-B77C-4932-B7B0-12C49A93E314}" type="slidenum">
              <a:rPr kumimoji="0" lang="en-US" altLang="en-US" sz="1000" b="0" i="0" u="none" strike="noStrike" kern="1200" cap="none" spc="0" normalizeH="0" baseline="0" noProof="0" smtClean="0">
                <a:ln>
                  <a:noFill/>
                </a:ln>
                <a:solidFill>
                  <a:srgbClr val="7F7F7F"/>
                </a:solidFill>
                <a:effectLst/>
                <a:uLnTx/>
                <a:uFillTx/>
                <a:latin typeface="Arial" panose="020B060402020202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altLang="en-US" sz="1000" b="0" i="0" u="none" strike="noStrike" kern="1200" cap="none" spc="0" normalizeH="0" baseline="0" noProof="0" dirty="0">
              <a:ln>
                <a:noFill/>
              </a:ln>
              <a:solidFill>
                <a:srgbClr val="7F7F7F"/>
              </a:solidFill>
              <a:effectLst/>
              <a:uLnTx/>
              <a:uFillTx/>
              <a:latin typeface="Arial" panose="020B0604020202020204" pitchFamily="34" charset="0"/>
              <a:ea typeface="+mn-ea"/>
              <a:cs typeface="+mn-cs"/>
            </a:endParaRPr>
          </a:p>
        </p:txBody>
      </p:sp>
      <p:graphicFrame>
        <p:nvGraphicFramePr>
          <p:cNvPr id="7" name="Table 6"/>
          <p:cNvGraphicFramePr>
            <a:graphicFrameLocks noGrp="1"/>
          </p:cNvGraphicFramePr>
          <p:nvPr>
            <p:extLst/>
          </p:nvPr>
        </p:nvGraphicFramePr>
        <p:xfrm>
          <a:off x="7320291" y="1294771"/>
          <a:ext cx="1403566" cy="5036673"/>
        </p:xfrm>
        <a:graphic>
          <a:graphicData uri="http://schemas.openxmlformats.org/drawingml/2006/table">
            <a:tbl>
              <a:tblPr>
                <a:tableStyleId>{5940675A-B579-460E-94D1-54222C63F5DA}</a:tableStyleId>
              </a:tblPr>
              <a:tblGrid>
                <a:gridCol w="359857">
                  <a:extLst>
                    <a:ext uri="{9D8B030D-6E8A-4147-A177-3AD203B41FA5}">
                      <a16:colId xmlns:a16="http://schemas.microsoft.com/office/drawing/2014/main" val="20000"/>
                    </a:ext>
                  </a:extLst>
                </a:gridCol>
                <a:gridCol w="360218">
                  <a:extLst>
                    <a:ext uri="{9D8B030D-6E8A-4147-A177-3AD203B41FA5}">
                      <a16:colId xmlns:a16="http://schemas.microsoft.com/office/drawing/2014/main" val="1599896300"/>
                    </a:ext>
                  </a:extLst>
                </a:gridCol>
                <a:gridCol w="683491">
                  <a:extLst>
                    <a:ext uri="{9D8B030D-6E8A-4147-A177-3AD203B41FA5}">
                      <a16:colId xmlns:a16="http://schemas.microsoft.com/office/drawing/2014/main" val="20001"/>
                    </a:ext>
                  </a:extLst>
                </a:gridCol>
              </a:tblGrid>
              <a:tr h="410130">
                <a:tc>
                  <a:txBody>
                    <a:bodyPr/>
                    <a:lstStyle/>
                    <a:p>
                      <a:pPr marL="0" algn="ctr" defTabSz="914400" rtl="0" eaLnBrk="1" fontAlgn="b" latinLnBrk="0" hangingPunct="1"/>
                      <a:r>
                        <a:rPr lang="en-US" sz="900" b="1" i="0" u="none" strike="noStrike" kern="1200" dirty="0">
                          <a:solidFill>
                            <a:srgbClr val="000000"/>
                          </a:solidFill>
                          <a:effectLst/>
                          <a:latin typeface="Arial"/>
                          <a:ea typeface="+mn-ea"/>
                          <a:cs typeface="+mn-cs"/>
                        </a:rPr>
                        <a:t>Year</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900" b="1" i="0" u="none" strike="noStrike" kern="1200" dirty="0">
                          <a:solidFill>
                            <a:srgbClr val="000000"/>
                          </a:solidFill>
                          <a:effectLst/>
                          <a:latin typeface="Arial"/>
                          <a:ea typeface="+mn-ea"/>
                          <a:cs typeface="+mn-cs"/>
                        </a:rPr>
                        <a:t>Month</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900" b="1" i="0" u="none" strike="noStrike" kern="1200" dirty="0">
                          <a:solidFill>
                            <a:srgbClr val="000000"/>
                          </a:solidFill>
                          <a:effectLst/>
                          <a:latin typeface="Arial"/>
                          <a:ea typeface="+mn-ea"/>
                          <a:cs typeface="+mn-cs"/>
                        </a:rPr>
                        <a:t>MAJCOM</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419022">
                <a:tc>
                  <a:txBody>
                    <a:bodyPr/>
                    <a:lstStyle/>
                    <a:p>
                      <a:pPr marL="0" algn="ctr" defTabSz="914400" rtl="0" eaLnBrk="1" fontAlgn="b" latinLnBrk="0" hangingPunct="1"/>
                      <a:r>
                        <a:rPr lang="en-US" sz="900" b="0" i="0" u="none" strike="noStrike" kern="1200" dirty="0">
                          <a:solidFill>
                            <a:srgbClr val="000000"/>
                          </a:solidFill>
                          <a:effectLst/>
                          <a:latin typeface="Arial"/>
                          <a:ea typeface="+mn-ea"/>
                          <a:cs typeface="+mn-cs"/>
                        </a:rPr>
                        <a:t>FY20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C000"/>
                    </a:solidFill>
                  </a:tcPr>
                </a:tc>
                <a:tc>
                  <a:txBody>
                    <a:bodyPr/>
                    <a:lstStyle/>
                    <a:p>
                      <a:pPr marL="0" algn="ctr" defTabSz="914400" rtl="0" eaLnBrk="1" fontAlgn="b" latinLnBrk="0" hangingPunct="1"/>
                      <a:r>
                        <a:rPr lang="en-US" sz="900" b="0" i="0" u="none" strike="noStrike" kern="1200" dirty="0">
                          <a:solidFill>
                            <a:srgbClr val="000000"/>
                          </a:solidFill>
                          <a:effectLst/>
                          <a:latin typeface="Arial"/>
                          <a:ea typeface="+mn-ea"/>
                          <a:cs typeface="+mn-cs"/>
                        </a:rPr>
                        <a:t>Nov</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C000"/>
                    </a:solidFill>
                  </a:tcPr>
                </a:tc>
                <a:tc>
                  <a:txBody>
                    <a:bodyPr/>
                    <a:lstStyle/>
                    <a:p>
                      <a:pPr marL="0" algn="ctr" defTabSz="914400" rtl="0" eaLnBrk="1" fontAlgn="b" latinLnBrk="0" hangingPunct="1"/>
                      <a:r>
                        <a:rPr lang="en-US" sz="900" b="0" i="0" u="none" strike="noStrike" kern="1200" dirty="0">
                          <a:solidFill>
                            <a:srgbClr val="000000"/>
                          </a:solidFill>
                          <a:effectLst/>
                          <a:latin typeface="Arial"/>
                          <a:ea typeface="+mn-ea"/>
                          <a:cs typeface="+mn-cs"/>
                        </a:rPr>
                        <a:t>USSF, Kirtland &amp; Arnold (Mar)</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C000"/>
                    </a:solidFill>
                  </a:tcPr>
                </a:tc>
                <a:extLst>
                  <a:ext uri="{0D108BD9-81ED-4DB2-BD59-A6C34878D82A}">
                    <a16:rowId xmlns:a16="http://schemas.microsoft.com/office/drawing/2014/main" val="891083378"/>
                  </a:ext>
                </a:extLst>
              </a:tr>
              <a:tr h="336705">
                <a:tc rowSpan="11">
                  <a:txBody>
                    <a:bodyPr/>
                    <a:lstStyle/>
                    <a:p>
                      <a:pPr marL="0" algn="ctr" defTabSz="914400" rtl="0" eaLnBrk="1" fontAlgn="t" latinLnBrk="0" hangingPunct="1"/>
                      <a:r>
                        <a:rPr lang="en-US" sz="900" b="0" i="0" u="none" strike="noStrike" kern="1200" dirty="0">
                          <a:solidFill>
                            <a:schemeClr val="bg1"/>
                          </a:solidFill>
                          <a:effectLst/>
                          <a:latin typeface="Arial"/>
                          <a:ea typeface="+mn-ea"/>
                          <a:cs typeface="+mn-cs"/>
                        </a:rPr>
                        <a:t>FY21</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D2DB9"/>
                    </a:solidFill>
                  </a:tcPr>
                </a:tc>
                <a:tc>
                  <a:txBody>
                    <a:bodyPr/>
                    <a:lstStyle/>
                    <a:p>
                      <a:pPr marL="0" algn="ctr" defTabSz="914400" rtl="0" eaLnBrk="1" fontAlgn="t" latinLnBrk="0" hangingPunct="1"/>
                      <a:r>
                        <a:rPr lang="en-US" sz="900" b="0" i="0" u="none" strike="noStrike" kern="1200" dirty="0">
                          <a:solidFill>
                            <a:schemeClr val="bg1"/>
                          </a:solidFill>
                          <a:effectLst/>
                          <a:latin typeface="Arial"/>
                          <a:ea typeface="+mn-ea"/>
                          <a:cs typeface="+mn-cs"/>
                        </a:rPr>
                        <a:t>Oct</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D2DB9"/>
                    </a:solidFill>
                  </a:tcPr>
                </a:tc>
                <a:tc>
                  <a:txBody>
                    <a:bodyPr/>
                    <a:lstStyle/>
                    <a:p>
                      <a:pPr marL="0" algn="ctr" defTabSz="914400" rtl="0" eaLnBrk="1" fontAlgn="t" latinLnBrk="0" hangingPunct="1"/>
                      <a:r>
                        <a:rPr lang="en-US" sz="900" b="0" i="0" u="none" strike="noStrike" kern="1200" dirty="0">
                          <a:solidFill>
                            <a:schemeClr val="bg1"/>
                          </a:solidFill>
                          <a:effectLst/>
                          <a:latin typeface="Arial"/>
                          <a:ea typeface="+mn-ea"/>
                          <a:cs typeface="+mn-cs"/>
                        </a:rPr>
                        <a:t>AMC</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D2DB9"/>
                    </a:solidFill>
                  </a:tcPr>
                </a:tc>
                <a:extLst>
                  <a:ext uri="{0D108BD9-81ED-4DB2-BD59-A6C34878D82A}">
                    <a16:rowId xmlns:a16="http://schemas.microsoft.com/office/drawing/2014/main" val="10001"/>
                  </a:ext>
                </a:extLst>
              </a:tr>
              <a:tr h="336705">
                <a:tc vMerge="1">
                  <a:txBody>
                    <a:bodyPr/>
                    <a:lstStyle/>
                    <a:p>
                      <a:pPr marL="0" algn="ctr" defTabSz="914400" rtl="0" eaLnBrk="1" fontAlgn="t" latinLnBrk="0" hangingPunct="1"/>
                      <a:endParaRPr lang="en-US" sz="900" b="0" i="0" u="none" strike="noStrike" kern="1200">
                        <a:solidFill>
                          <a:srgbClr val="000000"/>
                        </a:solidFill>
                        <a:effectLst/>
                        <a:latin typeface="Arial"/>
                        <a:ea typeface="+mn-ea"/>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C000"/>
                    </a:solidFill>
                  </a:tcPr>
                </a:tc>
                <a:tc>
                  <a:txBody>
                    <a:bodyPr/>
                    <a:lstStyle/>
                    <a:p>
                      <a:pPr marL="0" algn="ctr" defTabSz="914400" rtl="0" eaLnBrk="1" fontAlgn="t" latinLnBrk="0" hangingPunct="1"/>
                      <a:r>
                        <a:rPr lang="en-US" sz="900" b="0" i="0" u="none" strike="noStrike" kern="1200" dirty="0">
                          <a:solidFill>
                            <a:schemeClr val="bg1"/>
                          </a:solidFill>
                          <a:effectLst/>
                          <a:latin typeface="Arial"/>
                          <a:ea typeface="+mn-ea"/>
                          <a:cs typeface="+mn-cs"/>
                        </a:rPr>
                        <a:t>Nov</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D2DB9"/>
                    </a:solidFill>
                  </a:tcPr>
                </a:tc>
                <a:tc>
                  <a:txBody>
                    <a:bodyPr/>
                    <a:lstStyle/>
                    <a:p>
                      <a:pPr marL="0" algn="ctr" defTabSz="914400" rtl="0" eaLnBrk="1" fontAlgn="t" latinLnBrk="0" hangingPunct="1"/>
                      <a:r>
                        <a:rPr lang="en-US" sz="900" b="0" i="0" u="none" strike="noStrike" kern="1200" dirty="0">
                          <a:solidFill>
                            <a:schemeClr val="bg1"/>
                          </a:solidFill>
                          <a:effectLst/>
                          <a:latin typeface="Arial"/>
                          <a:ea typeface="+mn-ea"/>
                          <a:cs typeface="+mn-cs"/>
                        </a:rPr>
                        <a:t>AMC</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D2DB9"/>
                    </a:solidFill>
                  </a:tcPr>
                </a:tc>
                <a:extLst>
                  <a:ext uri="{0D108BD9-81ED-4DB2-BD59-A6C34878D82A}">
                    <a16:rowId xmlns:a16="http://schemas.microsoft.com/office/drawing/2014/main" val="10003"/>
                  </a:ext>
                </a:extLst>
              </a:tr>
              <a:tr h="335540">
                <a:tc vMerge="1">
                  <a:txBody>
                    <a:bodyPr/>
                    <a:lstStyle/>
                    <a:p>
                      <a:pPr marL="0" algn="ctr" defTabSz="914400" rtl="0" eaLnBrk="1" fontAlgn="t" latinLnBrk="0" hangingPunct="1"/>
                      <a:endParaRPr lang="en-US" sz="900" b="0" i="0" u="none" strike="noStrike" kern="1200">
                        <a:solidFill>
                          <a:srgbClr val="000000"/>
                        </a:solidFill>
                        <a:effectLst/>
                        <a:latin typeface="Arial"/>
                        <a:ea typeface="+mn-ea"/>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C000"/>
                    </a:solidFill>
                  </a:tcPr>
                </a:tc>
                <a:tc>
                  <a:txBody>
                    <a:bodyPr/>
                    <a:lstStyle/>
                    <a:p>
                      <a:pPr marL="0" algn="ctr" defTabSz="914400" rtl="0" eaLnBrk="1" fontAlgn="t" latinLnBrk="0" hangingPunct="1"/>
                      <a:r>
                        <a:rPr lang="en-US" sz="900" b="0" i="0" u="none" strike="noStrike" kern="1200" dirty="0">
                          <a:solidFill>
                            <a:schemeClr val="bg1"/>
                          </a:solidFill>
                          <a:effectLst/>
                          <a:latin typeface="Arial"/>
                          <a:ea typeface="+mn-ea"/>
                          <a:cs typeface="+mn-cs"/>
                        </a:rPr>
                        <a:t>Dec</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D2DB9"/>
                    </a:solidFill>
                  </a:tcPr>
                </a:tc>
                <a:tc>
                  <a:txBody>
                    <a:bodyPr/>
                    <a:lstStyle/>
                    <a:p>
                      <a:pPr marL="0" algn="ctr" defTabSz="914400" rtl="0" eaLnBrk="1" fontAlgn="t" latinLnBrk="0" hangingPunct="1"/>
                      <a:r>
                        <a:rPr lang="en-US" sz="900" b="0" i="0" u="none" strike="noStrike" kern="1200" dirty="0">
                          <a:solidFill>
                            <a:schemeClr val="bg1"/>
                          </a:solidFill>
                          <a:effectLst/>
                          <a:latin typeface="Arial"/>
                          <a:ea typeface="+mn-ea"/>
                          <a:cs typeface="+mn-cs"/>
                        </a:rPr>
                        <a:t>AFSOC</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D2DB9"/>
                    </a:solidFill>
                  </a:tcPr>
                </a:tc>
                <a:extLst>
                  <a:ext uri="{0D108BD9-81ED-4DB2-BD59-A6C34878D82A}">
                    <a16:rowId xmlns:a16="http://schemas.microsoft.com/office/drawing/2014/main" val="10004"/>
                  </a:ext>
                </a:extLst>
              </a:tr>
              <a:tr h="336705">
                <a:tc vMerge="1">
                  <a:txBody>
                    <a:bodyPr/>
                    <a:lstStyle/>
                    <a:p>
                      <a:pPr marL="0" algn="ctr" defTabSz="914400" rtl="0" eaLnBrk="1" fontAlgn="t" latinLnBrk="0" hangingPunct="1"/>
                      <a:endParaRPr lang="en-US" sz="900" b="0" i="0" u="none" strike="noStrike" kern="1200">
                        <a:solidFill>
                          <a:schemeClr val="bg1"/>
                        </a:solidFill>
                        <a:effectLst/>
                        <a:latin typeface="Arial"/>
                        <a:ea typeface="+mn-ea"/>
                        <a:cs typeface="+mn-cs"/>
                      </a:endParaRPr>
                    </a:p>
                  </a:txBody>
                  <a:tcPr marL="0" marR="0" marT="0" marB="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solidFill>
                  </a:tcPr>
                </a:tc>
                <a:tc>
                  <a:txBody>
                    <a:bodyPr/>
                    <a:lstStyle/>
                    <a:p>
                      <a:pPr marL="0" algn="ctr" defTabSz="914400" rtl="0" eaLnBrk="1" fontAlgn="t" latinLnBrk="0" hangingPunct="1"/>
                      <a:r>
                        <a:rPr lang="en-US" sz="900" b="0" i="0" u="none" strike="noStrike" kern="1200" dirty="0">
                          <a:solidFill>
                            <a:schemeClr val="bg1"/>
                          </a:solidFill>
                          <a:effectLst/>
                          <a:latin typeface="Arial"/>
                          <a:ea typeface="+mn-ea"/>
                          <a:cs typeface="+mn-cs"/>
                        </a:rPr>
                        <a:t>Jan</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solidFill>
                  </a:tcPr>
                </a:tc>
                <a:tc>
                  <a:txBody>
                    <a:bodyPr/>
                    <a:lstStyle/>
                    <a:p>
                      <a:pPr marL="0" algn="ctr" defTabSz="914400" rtl="0" eaLnBrk="1" fontAlgn="t" latinLnBrk="0" hangingPunct="1"/>
                      <a:r>
                        <a:rPr lang="en-US" sz="900" b="0" i="0" u="none" strike="noStrike" kern="1200" dirty="0">
                          <a:solidFill>
                            <a:schemeClr val="bg1"/>
                          </a:solidFill>
                          <a:effectLst/>
                          <a:latin typeface="Arial"/>
                          <a:ea typeface="+mn-ea"/>
                          <a:cs typeface="+mn-cs"/>
                        </a:rPr>
                        <a:t>AETC</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solidFill>
                  </a:tcPr>
                </a:tc>
                <a:extLst>
                  <a:ext uri="{0D108BD9-81ED-4DB2-BD59-A6C34878D82A}">
                    <a16:rowId xmlns:a16="http://schemas.microsoft.com/office/drawing/2014/main" val="10005"/>
                  </a:ext>
                </a:extLst>
              </a:tr>
              <a:tr h="336705">
                <a:tc vMerge="1">
                  <a:txBody>
                    <a:bodyPr/>
                    <a:lstStyle/>
                    <a:p>
                      <a:pPr marL="0" algn="ctr" defTabSz="914400" rtl="0" eaLnBrk="1" fontAlgn="t" latinLnBrk="0" hangingPunct="1"/>
                      <a:endParaRPr lang="en-US" sz="900" b="0" i="0" u="none" strike="noStrike" kern="1200">
                        <a:solidFill>
                          <a:schemeClr val="bg1"/>
                        </a:solidFill>
                        <a:effectLst/>
                        <a:latin typeface="Arial"/>
                        <a:ea typeface="+mn-ea"/>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solidFill>
                  </a:tcPr>
                </a:tc>
                <a:tc>
                  <a:txBody>
                    <a:bodyPr/>
                    <a:lstStyle/>
                    <a:p>
                      <a:pPr marL="0" algn="ctr" defTabSz="914400" rtl="0" eaLnBrk="1" fontAlgn="t" latinLnBrk="0" hangingPunct="1"/>
                      <a:r>
                        <a:rPr lang="en-US" sz="900" b="0" i="0" u="none" strike="noStrike" kern="1200" dirty="0">
                          <a:solidFill>
                            <a:schemeClr val="bg1"/>
                          </a:solidFill>
                          <a:effectLst/>
                          <a:latin typeface="Arial"/>
                          <a:ea typeface="+mn-ea"/>
                          <a:cs typeface="+mn-cs"/>
                        </a:rPr>
                        <a:t>Feb</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solidFill>
                  </a:tcPr>
                </a:tc>
                <a:tc>
                  <a:txBody>
                    <a:bodyPr/>
                    <a:lstStyle/>
                    <a:p>
                      <a:pPr marL="0" algn="ctr" defTabSz="914400" rtl="0" eaLnBrk="1" fontAlgn="t" latinLnBrk="0" hangingPunct="1"/>
                      <a:r>
                        <a:rPr lang="en-US" sz="900" b="0" i="0" u="none" strike="noStrike" kern="1200" dirty="0">
                          <a:solidFill>
                            <a:schemeClr val="bg1"/>
                          </a:solidFill>
                          <a:effectLst/>
                          <a:latin typeface="Arial"/>
                          <a:ea typeface="+mn-ea"/>
                          <a:cs typeface="+mn-cs"/>
                        </a:rPr>
                        <a:t>AETC &amp; ACC</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solidFill>
                  </a:tcPr>
                </a:tc>
                <a:extLst>
                  <a:ext uri="{0D108BD9-81ED-4DB2-BD59-A6C34878D82A}">
                    <a16:rowId xmlns:a16="http://schemas.microsoft.com/office/drawing/2014/main" val="10006"/>
                  </a:ext>
                </a:extLst>
              </a:tr>
              <a:tr h="430156">
                <a:tc vMerge="1">
                  <a:txBody>
                    <a:bodyPr/>
                    <a:lstStyle/>
                    <a:p>
                      <a:pPr marL="0" algn="ctr" defTabSz="914400" rtl="0" eaLnBrk="1" fontAlgn="t" latinLnBrk="0" hangingPunct="1"/>
                      <a:endParaRPr lang="en-US" sz="900" b="0" i="0" u="none" strike="noStrike" kern="1200">
                        <a:solidFill>
                          <a:schemeClr val="bg1"/>
                        </a:solidFill>
                        <a:effectLst/>
                        <a:latin typeface="Arial"/>
                        <a:ea typeface="+mn-ea"/>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solidFill>
                  </a:tcPr>
                </a:tc>
                <a:tc>
                  <a:txBody>
                    <a:bodyPr/>
                    <a:lstStyle/>
                    <a:p>
                      <a:pPr marL="0" algn="ctr" defTabSz="914400" rtl="0" eaLnBrk="1" fontAlgn="t" latinLnBrk="0" hangingPunct="1"/>
                      <a:r>
                        <a:rPr lang="en-US" sz="900" b="0" i="0" u="none" strike="noStrike" kern="1200" dirty="0">
                          <a:solidFill>
                            <a:schemeClr val="bg1"/>
                          </a:solidFill>
                          <a:effectLst/>
                          <a:latin typeface="Arial"/>
                          <a:ea typeface="+mn-ea"/>
                          <a:cs typeface="+mn-cs"/>
                        </a:rPr>
                        <a:t>Mar</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solidFill>
                  </a:tcPr>
                </a:tc>
                <a:tc>
                  <a:txBody>
                    <a:bodyPr/>
                    <a:lstStyle/>
                    <a:p>
                      <a:pPr marL="0" algn="ctr" defTabSz="914400" rtl="0" eaLnBrk="1" fontAlgn="t" latinLnBrk="0" hangingPunct="1"/>
                      <a:r>
                        <a:rPr lang="en-US" sz="900" b="0" i="0" u="none" strike="noStrike" kern="1200" dirty="0">
                          <a:solidFill>
                            <a:schemeClr val="bg1"/>
                          </a:solidFill>
                          <a:effectLst/>
                          <a:latin typeface="Arial"/>
                          <a:ea typeface="+mn-ea"/>
                          <a:cs typeface="+mn-cs"/>
                        </a:rPr>
                        <a:t>ACC, AFDW, &amp; USAFA</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solidFill>
                  </a:tcPr>
                </a:tc>
                <a:extLst>
                  <a:ext uri="{0D108BD9-81ED-4DB2-BD59-A6C34878D82A}">
                    <a16:rowId xmlns:a16="http://schemas.microsoft.com/office/drawing/2014/main" val="10008"/>
                  </a:ext>
                </a:extLst>
              </a:tr>
              <a:tr h="336705">
                <a:tc vMerge="1">
                  <a:txBody>
                    <a:bodyPr/>
                    <a:lstStyle/>
                    <a:p>
                      <a:pPr marL="0" algn="ctr" defTabSz="914400" rtl="0" eaLnBrk="1" fontAlgn="t" latinLnBrk="0" hangingPunct="1"/>
                      <a:endParaRPr lang="en-US" sz="900" b="0" i="0" u="none" strike="noStrike" kern="1200">
                        <a:solidFill>
                          <a:schemeClr val="bg1"/>
                        </a:solidFill>
                        <a:effectLst/>
                        <a:latin typeface="Arial"/>
                        <a:ea typeface="+mn-ea"/>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solidFill>
                  </a:tcPr>
                </a:tc>
                <a:tc>
                  <a:txBody>
                    <a:bodyPr/>
                    <a:lstStyle/>
                    <a:p>
                      <a:pPr marL="0" algn="ctr" defTabSz="914400" rtl="0" eaLnBrk="1" fontAlgn="t" latinLnBrk="0" hangingPunct="1"/>
                      <a:r>
                        <a:rPr lang="en-US" sz="900" b="0" i="0" u="none" strike="noStrike" kern="1200" dirty="0">
                          <a:solidFill>
                            <a:schemeClr val="bg1"/>
                          </a:solidFill>
                          <a:effectLst/>
                          <a:latin typeface="Arial"/>
                          <a:ea typeface="+mn-ea"/>
                          <a:cs typeface="+mn-cs"/>
                        </a:rPr>
                        <a:t>Apr</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solidFill>
                  </a:tcPr>
                </a:tc>
                <a:tc>
                  <a:txBody>
                    <a:bodyPr/>
                    <a:lstStyle/>
                    <a:p>
                      <a:pPr marL="0" algn="ctr" defTabSz="914400" rtl="0" eaLnBrk="1" fontAlgn="t" latinLnBrk="0" hangingPunct="1"/>
                      <a:r>
                        <a:rPr lang="en-US" sz="900" b="0" i="0" u="none" strike="noStrike" kern="1200" noProof="0" dirty="0">
                          <a:solidFill>
                            <a:schemeClr val="bg1"/>
                          </a:solidFill>
                          <a:effectLst/>
                          <a:latin typeface="Arial"/>
                          <a:ea typeface="+mn-ea"/>
                          <a:cs typeface="+mn-cs"/>
                        </a:rPr>
                        <a:t>AFGSC</a:t>
                      </a:r>
                      <a:endParaRPr lang="en-US" sz="900" b="0" i="0" u="none" strike="noStrike" kern="1200" dirty="0">
                        <a:solidFill>
                          <a:schemeClr val="bg1"/>
                        </a:solidFill>
                        <a:effectLst/>
                        <a:latin typeface="Arial"/>
                        <a:ea typeface="+mn-ea"/>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solidFill>
                  </a:tcPr>
                </a:tc>
                <a:extLst>
                  <a:ext uri="{0D108BD9-81ED-4DB2-BD59-A6C34878D82A}">
                    <a16:rowId xmlns:a16="http://schemas.microsoft.com/office/drawing/2014/main" val="10009"/>
                  </a:ext>
                </a:extLst>
              </a:tr>
              <a:tr h="336705">
                <a:tc vMerge="1">
                  <a:txBody>
                    <a:bodyPr/>
                    <a:lstStyle/>
                    <a:p>
                      <a:pPr marL="0" algn="ctr" defTabSz="914400" rtl="0" eaLnBrk="1" fontAlgn="t" latinLnBrk="0" hangingPunct="1"/>
                      <a:endParaRPr lang="en-US" sz="900" b="0" i="0" u="none" strike="noStrike" kern="1200">
                        <a:solidFill>
                          <a:schemeClr val="bg1"/>
                        </a:solidFill>
                        <a:effectLst/>
                        <a:latin typeface="Arial"/>
                        <a:ea typeface="+mn-ea"/>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solidFill>
                  </a:tcPr>
                </a:tc>
                <a:tc>
                  <a:txBody>
                    <a:bodyPr/>
                    <a:lstStyle/>
                    <a:p>
                      <a:pPr marL="0" algn="ctr" defTabSz="914400" rtl="0" eaLnBrk="1" fontAlgn="t" latinLnBrk="0" hangingPunct="1"/>
                      <a:r>
                        <a:rPr lang="en-US" sz="900" b="0" i="0" u="none" strike="noStrike" kern="1200" dirty="0">
                          <a:solidFill>
                            <a:schemeClr val="bg1"/>
                          </a:solidFill>
                          <a:effectLst/>
                          <a:latin typeface="Arial"/>
                          <a:ea typeface="+mn-ea"/>
                          <a:cs typeface="+mn-cs"/>
                        </a:rPr>
                        <a:t>May</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solidFill>
                  </a:tcPr>
                </a:tc>
                <a:tc>
                  <a:txBody>
                    <a:bodyPr/>
                    <a:lstStyle/>
                    <a:p>
                      <a:pPr marL="0" algn="ctr" defTabSz="914400" rtl="0" eaLnBrk="1" fontAlgn="t" latinLnBrk="0" hangingPunct="1"/>
                      <a:r>
                        <a:rPr lang="en-US" sz="900" b="0" i="0" u="none" strike="noStrike" kern="1200" dirty="0">
                          <a:solidFill>
                            <a:schemeClr val="bg1"/>
                          </a:solidFill>
                          <a:effectLst/>
                          <a:latin typeface="Arial"/>
                          <a:ea typeface="+mn-ea"/>
                          <a:cs typeface="+mn-cs"/>
                        </a:rPr>
                        <a:t>AFRC</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solidFill>
                  </a:tcPr>
                </a:tc>
                <a:extLst>
                  <a:ext uri="{0D108BD9-81ED-4DB2-BD59-A6C34878D82A}">
                    <a16:rowId xmlns:a16="http://schemas.microsoft.com/office/drawing/2014/main" val="2252414414"/>
                  </a:ext>
                </a:extLst>
              </a:tr>
              <a:tr h="336705">
                <a:tc vMerge="1">
                  <a:txBody>
                    <a:bodyPr/>
                    <a:lstStyle/>
                    <a:p>
                      <a:pPr marL="0" algn="ctr" defTabSz="914400" rtl="0" eaLnBrk="1" fontAlgn="t" latinLnBrk="0" hangingPunct="1"/>
                      <a:endParaRPr lang="en-US" sz="900" b="0" i="0" u="none" strike="noStrike" kern="1200">
                        <a:solidFill>
                          <a:schemeClr val="bg1"/>
                        </a:solidFill>
                        <a:effectLst/>
                        <a:latin typeface="Arial"/>
                        <a:ea typeface="+mn-ea"/>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solidFill>
                  </a:tcPr>
                </a:tc>
                <a:tc>
                  <a:txBody>
                    <a:bodyPr/>
                    <a:lstStyle/>
                    <a:p>
                      <a:pPr marL="0" algn="ctr" defTabSz="914400" rtl="0" eaLnBrk="1" fontAlgn="t" latinLnBrk="0" hangingPunct="1"/>
                      <a:r>
                        <a:rPr lang="en-US" sz="900" b="0" i="0" u="none" strike="noStrike" kern="1200" dirty="0">
                          <a:solidFill>
                            <a:schemeClr val="bg1"/>
                          </a:solidFill>
                          <a:effectLst/>
                          <a:latin typeface="Arial"/>
                          <a:ea typeface="+mn-ea"/>
                          <a:cs typeface="+mn-cs"/>
                        </a:rPr>
                        <a:t>Jun</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solidFill>
                  </a:tcPr>
                </a:tc>
                <a:tc>
                  <a:txBody>
                    <a:bodyPr/>
                    <a:lstStyle/>
                    <a:p>
                      <a:pPr marL="0" algn="ctr" defTabSz="914400" rtl="0" eaLnBrk="1" fontAlgn="t" latinLnBrk="0" hangingPunct="1"/>
                      <a:r>
                        <a:rPr lang="en-US" sz="900" b="0" i="0" u="none" strike="noStrike" kern="1200" dirty="0">
                          <a:solidFill>
                            <a:schemeClr val="bg1"/>
                          </a:solidFill>
                          <a:effectLst/>
                          <a:latin typeface="Arial"/>
                          <a:ea typeface="+mn-ea"/>
                          <a:cs typeface="+mn-cs"/>
                        </a:rPr>
                        <a:t>ANG</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solidFill>
                  </a:tcPr>
                </a:tc>
                <a:extLst>
                  <a:ext uri="{0D108BD9-81ED-4DB2-BD59-A6C34878D82A}">
                    <a16:rowId xmlns:a16="http://schemas.microsoft.com/office/drawing/2014/main" val="522997874"/>
                  </a:ext>
                </a:extLst>
              </a:tr>
              <a:tr h="336705">
                <a:tc vMerge="1">
                  <a:txBody>
                    <a:bodyPr/>
                    <a:lstStyle/>
                    <a:p>
                      <a:pPr marL="0" algn="ctr" defTabSz="914400" rtl="0" eaLnBrk="1" fontAlgn="t" latinLnBrk="0" hangingPunct="1"/>
                      <a:endParaRPr lang="en-US" sz="900" b="0" i="0" u="none" strike="noStrike" kern="1200">
                        <a:solidFill>
                          <a:schemeClr val="bg1"/>
                        </a:solidFill>
                        <a:effectLst/>
                        <a:latin typeface="Arial"/>
                        <a:ea typeface="+mn-ea"/>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solidFill>
                  </a:tcPr>
                </a:tc>
                <a:tc>
                  <a:txBody>
                    <a:bodyPr/>
                    <a:lstStyle/>
                    <a:p>
                      <a:pPr marL="0" algn="ctr" defTabSz="914400" rtl="0" eaLnBrk="1" fontAlgn="t" latinLnBrk="0" hangingPunct="1"/>
                      <a:r>
                        <a:rPr lang="en-US" sz="900" b="0" i="0" u="none" strike="noStrike" kern="1200" dirty="0">
                          <a:solidFill>
                            <a:schemeClr val="bg1"/>
                          </a:solidFill>
                          <a:effectLst/>
                          <a:latin typeface="Arial"/>
                          <a:ea typeface="+mn-ea"/>
                          <a:cs typeface="+mn-cs"/>
                        </a:rPr>
                        <a:t>Jul</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solidFill>
                  </a:tcPr>
                </a:tc>
                <a:tc>
                  <a:txBody>
                    <a:bodyPr/>
                    <a:lstStyle/>
                    <a:p>
                      <a:pPr marL="0" algn="ctr" defTabSz="914400" rtl="0" eaLnBrk="1" fontAlgn="t" latinLnBrk="0" hangingPunct="1"/>
                      <a:r>
                        <a:rPr lang="en-US" sz="900" b="0" i="0" u="none" strike="noStrike" kern="1200" dirty="0">
                          <a:solidFill>
                            <a:schemeClr val="bg1"/>
                          </a:solidFill>
                          <a:effectLst/>
                          <a:latin typeface="Arial"/>
                          <a:ea typeface="+mn-ea"/>
                          <a:cs typeface="+mn-cs"/>
                        </a:rPr>
                        <a:t>ANG</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solidFill>
                  </a:tcPr>
                </a:tc>
                <a:extLst>
                  <a:ext uri="{0D108BD9-81ED-4DB2-BD59-A6C34878D82A}">
                    <a16:rowId xmlns:a16="http://schemas.microsoft.com/office/drawing/2014/main" val="4156429516"/>
                  </a:ext>
                </a:extLst>
              </a:tr>
              <a:tr h="336705">
                <a:tc vMerge="1">
                  <a:txBody>
                    <a:bodyPr/>
                    <a:lstStyle/>
                    <a:p>
                      <a:pPr marL="0" algn="ctr" defTabSz="914400" rtl="0" eaLnBrk="1" fontAlgn="t" latinLnBrk="0" hangingPunct="1"/>
                      <a:endParaRPr lang="en-US" sz="900" b="0" i="0" u="none" strike="noStrike" kern="1200">
                        <a:solidFill>
                          <a:schemeClr val="bg1"/>
                        </a:solidFill>
                        <a:effectLst/>
                        <a:latin typeface="Arial"/>
                        <a:ea typeface="+mn-ea"/>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solidFill>
                  </a:tcPr>
                </a:tc>
                <a:tc>
                  <a:txBody>
                    <a:bodyPr/>
                    <a:lstStyle/>
                    <a:p>
                      <a:pPr marL="0" algn="ctr" defTabSz="914400" rtl="0" eaLnBrk="1" fontAlgn="t" latinLnBrk="0" hangingPunct="1"/>
                      <a:r>
                        <a:rPr lang="en-US" sz="900" b="0" i="0" u="none" strike="noStrike" kern="1200" dirty="0">
                          <a:solidFill>
                            <a:schemeClr val="bg1"/>
                          </a:solidFill>
                          <a:effectLst/>
                          <a:latin typeface="Arial"/>
                          <a:ea typeface="+mn-ea"/>
                          <a:cs typeface="+mn-cs"/>
                        </a:rPr>
                        <a:t>Aug</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solidFill>
                  </a:tcPr>
                </a:tc>
                <a:tc>
                  <a:txBody>
                    <a:bodyPr/>
                    <a:lstStyle/>
                    <a:p>
                      <a:pPr marL="0" algn="ctr" defTabSz="914400" rtl="0" eaLnBrk="1" fontAlgn="t" latinLnBrk="0" hangingPunct="1"/>
                      <a:r>
                        <a:rPr lang="en-US" sz="900" b="0" i="0" u="none" strike="noStrike" kern="1200" dirty="0">
                          <a:solidFill>
                            <a:schemeClr val="bg1"/>
                          </a:solidFill>
                          <a:effectLst/>
                          <a:latin typeface="Arial"/>
                          <a:ea typeface="+mn-ea"/>
                          <a:cs typeface="+mn-cs"/>
                        </a:rPr>
                        <a:t>ANG</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6"/>
                    </a:solidFill>
                  </a:tcPr>
                </a:tc>
                <a:extLst>
                  <a:ext uri="{0D108BD9-81ED-4DB2-BD59-A6C34878D82A}">
                    <a16:rowId xmlns:a16="http://schemas.microsoft.com/office/drawing/2014/main" val="768685772"/>
                  </a:ext>
                </a:extLst>
              </a:tr>
              <a:tr h="411480">
                <a:tc>
                  <a:txBody>
                    <a:bodyPr/>
                    <a:lstStyle/>
                    <a:p>
                      <a:pPr marL="0" algn="ctr" defTabSz="914400" rtl="0" eaLnBrk="1" fontAlgn="t" latinLnBrk="0" hangingPunct="1"/>
                      <a:r>
                        <a:rPr lang="en-US" sz="900" b="0" i="0" u="none" strike="noStrike" kern="1200" dirty="0">
                          <a:solidFill>
                            <a:srgbClr val="000000"/>
                          </a:solidFill>
                          <a:effectLst/>
                          <a:latin typeface="Arial"/>
                          <a:ea typeface="+mn-ea"/>
                          <a:cs typeface="+mn-cs"/>
                        </a:rPr>
                        <a:t>FY22</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F0"/>
                    </a:solidFill>
                  </a:tcPr>
                </a:tc>
                <a:tc>
                  <a:txBody>
                    <a:bodyPr/>
                    <a:lstStyle/>
                    <a:p>
                      <a:pPr marL="0" algn="ctr" defTabSz="914400" rtl="0" eaLnBrk="1" fontAlgn="t" latinLnBrk="0" hangingPunct="1"/>
                      <a:r>
                        <a:rPr lang="en-US" sz="900" b="0" i="0" u="none" strike="noStrike" kern="1200" dirty="0">
                          <a:solidFill>
                            <a:srgbClr val="000000"/>
                          </a:solidFill>
                          <a:effectLst/>
                          <a:latin typeface="Arial"/>
                          <a:ea typeface="+mn-ea"/>
                          <a:cs typeface="+mn-cs"/>
                        </a:rPr>
                        <a:t>Oct</a:t>
                      </a:r>
                      <a:r>
                        <a:rPr lang="en-US" sz="900" b="0" i="0" u="none" strike="noStrike" kern="1200" baseline="0" dirty="0">
                          <a:solidFill>
                            <a:srgbClr val="000000"/>
                          </a:solidFill>
                          <a:effectLst/>
                          <a:latin typeface="Arial"/>
                          <a:ea typeface="+mn-ea"/>
                          <a:cs typeface="+mn-cs"/>
                        </a:rPr>
                        <a:t> - May</a:t>
                      </a:r>
                      <a:endParaRPr lang="en-US" sz="900" b="0" i="0" u="none" strike="noStrike" kern="1200" dirty="0">
                        <a:solidFill>
                          <a:srgbClr val="000000"/>
                        </a:solidFill>
                        <a:effectLst/>
                        <a:latin typeface="Arial"/>
                        <a:ea typeface="+mn-ea"/>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F0"/>
                    </a:solidFill>
                  </a:tcPr>
                </a:tc>
                <a:tc>
                  <a:txBody>
                    <a:bodyPr/>
                    <a:lstStyle/>
                    <a:p>
                      <a:pPr marL="0" algn="ctr" defTabSz="914400" rtl="0" eaLnBrk="1" fontAlgn="t" latinLnBrk="0" hangingPunct="1"/>
                      <a:r>
                        <a:rPr lang="en-US" sz="900" b="0" i="0" u="none" strike="noStrike" kern="1200" dirty="0">
                          <a:solidFill>
                            <a:srgbClr val="000000"/>
                          </a:solidFill>
                          <a:effectLst/>
                          <a:latin typeface="Arial"/>
                          <a:ea typeface="+mn-ea"/>
                          <a:cs typeface="+mn-cs"/>
                        </a:rPr>
                        <a:t>AFMC, ANG, USAFE , &amp; PACAF</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F0"/>
                    </a:solidFill>
                  </a:tcPr>
                </a:tc>
                <a:extLst>
                  <a:ext uri="{0D108BD9-81ED-4DB2-BD59-A6C34878D82A}">
                    <a16:rowId xmlns:a16="http://schemas.microsoft.com/office/drawing/2014/main" val="2199790335"/>
                  </a:ext>
                </a:extLst>
              </a:tr>
            </a:tbl>
          </a:graphicData>
        </a:graphic>
      </p:graphicFrame>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92249" y="1745216"/>
            <a:ext cx="272300" cy="245193"/>
          </a:xfrm>
          <a:prstGeom prst="rect">
            <a:avLst/>
          </a:prstGeom>
          <a:effectLst>
            <a:outerShdw blurRad="50800" dist="38100" dir="2700000" algn="tl" rotWithShape="0">
              <a:prstClr val="black">
                <a:alpha val="40000"/>
              </a:prstClr>
            </a:outerShdw>
          </a:effectLst>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92249" y="2119579"/>
            <a:ext cx="272300" cy="245193"/>
          </a:xfrm>
          <a:prstGeom prst="rect">
            <a:avLst/>
          </a:prstGeom>
          <a:effectLst>
            <a:outerShdw blurRad="50800" dist="38100" dir="2700000" algn="tl" rotWithShape="0">
              <a:prstClr val="black">
                <a:alpha val="40000"/>
              </a:prstClr>
            </a:outerShdw>
          </a:effectLst>
        </p:spPr>
      </p:pic>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92249" y="2496536"/>
            <a:ext cx="272300" cy="245193"/>
          </a:xfrm>
          <a:prstGeom prst="rect">
            <a:avLst/>
          </a:prstGeom>
          <a:effectLst>
            <a:outerShdw blurRad="50800" dist="38100" dir="2700000" algn="tl" rotWithShape="0">
              <a:prstClr val="black">
                <a:alpha val="40000"/>
              </a:prstClr>
            </a:outerShdw>
          </a:effectLst>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92249" y="2816132"/>
            <a:ext cx="272300" cy="245193"/>
          </a:xfrm>
          <a:prstGeom prst="rect">
            <a:avLst/>
          </a:prstGeom>
          <a:effectLst>
            <a:outerShdw blurRad="50800" dist="38100" dir="2700000" algn="tl" rotWithShape="0">
              <a:prstClr val="black">
                <a:alpha val="40000"/>
              </a:prstClr>
            </a:outerShdw>
          </a:effectLst>
        </p:spPr>
      </p:pic>
      <p:pic>
        <p:nvPicPr>
          <p:cNvPr id="15" name="Pictur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92249" y="3151412"/>
            <a:ext cx="272300" cy="245193"/>
          </a:xfrm>
          <a:prstGeom prst="rect">
            <a:avLst/>
          </a:prstGeom>
          <a:effectLst>
            <a:outerShdw blurRad="50800" dist="38100" dir="2700000" algn="tl" rotWithShape="0">
              <a:prstClr val="black">
                <a:alpha val="40000"/>
              </a:prstClr>
            </a:outerShdw>
          </a:effectLst>
        </p:spPr>
      </p:pic>
      <p:grpSp>
        <p:nvGrpSpPr>
          <p:cNvPr id="5" name="Group 4"/>
          <p:cNvGrpSpPr/>
          <p:nvPr/>
        </p:nvGrpSpPr>
        <p:grpSpPr>
          <a:xfrm>
            <a:off x="7741345" y="6478596"/>
            <a:ext cx="965094" cy="533381"/>
            <a:chOff x="6425529" y="5962111"/>
            <a:chExt cx="965094" cy="533381"/>
          </a:xfrm>
        </p:grpSpPr>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02647" y="5994578"/>
              <a:ext cx="139733" cy="125823"/>
            </a:xfrm>
            <a:prstGeom prst="rect">
              <a:avLst/>
            </a:prstGeom>
            <a:effectLst>
              <a:outerShdw blurRad="50800" dist="38100" dir="2700000" algn="tl" rotWithShape="0">
                <a:prstClr val="black">
                  <a:alpha val="40000"/>
                </a:prstClr>
              </a:outerShdw>
            </a:effectLst>
          </p:spPr>
        </p:pic>
        <p:sp>
          <p:nvSpPr>
            <p:cNvPr id="17" name="TextBox 16"/>
            <p:cNvSpPr txBox="1"/>
            <p:nvPr/>
          </p:nvSpPr>
          <p:spPr>
            <a:xfrm>
              <a:off x="6425529" y="6033827"/>
              <a:ext cx="214574" cy="461665"/>
            </a:xfrm>
            <a:prstGeom prst="rect">
              <a:avLst/>
            </a:prstGeom>
            <a:noFill/>
            <a:effectLst>
              <a:outerShdw blurRad="50800" dist="38100" dir="2700000" algn="tl" rotWithShape="0">
                <a:prstClr val="black">
                  <a:alpha val="40000"/>
                </a:prstClr>
              </a:outerShdw>
            </a:effectLst>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srgbClr val="AAE2CA">
                      <a:lumMod val="50000"/>
                    </a:srgbClr>
                  </a:solidFill>
                  <a:effectLst/>
                  <a:uLnTx/>
                  <a:uFillTx/>
                  <a:latin typeface="Arial" panose="020B0604020202020204" pitchFamily="34" charset="0"/>
                  <a:ea typeface="+mn-ea"/>
                  <a:cs typeface="+mn-cs"/>
                </a:rPr>
                <a:t>*</a:t>
              </a:r>
            </a:p>
          </p:txBody>
        </p:sp>
        <p:sp>
          <p:nvSpPr>
            <p:cNvPr id="19" name="Rectangle 18"/>
            <p:cNvSpPr/>
            <p:nvPr/>
          </p:nvSpPr>
          <p:spPr>
            <a:xfrm>
              <a:off x="6605291" y="5962111"/>
              <a:ext cx="785332" cy="369332"/>
            </a:xfrm>
            <a:prstGeom prst="rect">
              <a:avLst/>
            </a:prstGeom>
            <a:noFill/>
          </p:spPr>
          <p:txBody>
            <a:bodyPr wrap="square" lIns="91440" tIns="45720" rIns="91440" bIns="4572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900" b="0" i="0" u="none" strike="noStrike" kern="1200" cap="none" spc="0" normalizeH="0" baseline="0" noProof="0" dirty="0">
                  <a:ln w="0"/>
                  <a:solidFill>
                    <a:srgbClr val="000000"/>
                  </a:solidFill>
                  <a:effectLst/>
                  <a:uLnTx/>
                  <a:uFillTx/>
                  <a:latin typeface="Arial" panose="020B0604020202020204" pitchFamily="34" charset="0"/>
                  <a:ea typeface="+mn-ea"/>
                  <a:cs typeface="+mn-cs"/>
                </a:rPr>
                <a:t>Completed</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900" b="0" i="0" u="none" strike="noStrike" kern="1200" cap="none" spc="0" normalizeH="0" baseline="0" noProof="0" dirty="0">
                  <a:ln w="0"/>
                  <a:solidFill>
                    <a:srgbClr val="000000"/>
                  </a:solidFill>
                  <a:effectLst/>
                  <a:uLnTx/>
                  <a:uFillTx/>
                  <a:latin typeface="Arial" panose="020B0604020202020204" pitchFamily="34" charset="0"/>
                  <a:ea typeface="+mn-ea"/>
                  <a:cs typeface="+mn-cs"/>
                </a:rPr>
                <a:t>In Progress</a:t>
              </a:r>
            </a:p>
          </p:txBody>
        </p:sp>
      </p:grpSp>
      <p:pic>
        <p:nvPicPr>
          <p:cNvPr id="18" name="Pictur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92249" y="3507095"/>
            <a:ext cx="272300" cy="245193"/>
          </a:xfrm>
          <a:prstGeom prst="rect">
            <a:avLst/>
          </a:prstGeom>
          <a:effectLst>
            <a:outerShdw blurRad="50800" dist="38100" dir="2700000" algn="tl" rotWithShape="0">
              <a:prstClr val="black">
                <a:alpha val="40000"/>
              </a:prstClr>
            </a:outerShdw>
          </a:effectLst>
        </p:spPr>
      </p:pic>
      <p:pic>
        <p:nvPicPr>
          <p:cNvPr id="21" name="Picture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92249" y="3914435"/>
            <a:ext cx="272300" cy="245193"/>
          </a:xfrm>
          <a:prstGeom prst="rect">
            <a:avLst/>
          </a:prstGeom>
          <a:effectLst>
            <a:outerShdw blurRad="50800" dist="38100" dir="2700000" algn="tl" rotWithShape="0">
              <a:prstClr val="black">
                <a:alpha val="40000"/>
              </a:prstClr>
            </a:outerShdw>
          </a:effectLst>
        </p:spPr>
      </p:pic>
      <p:pic>
        <p:nvPicPr>
          <p:cNvPr id="22" name="Picture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92249" y="4287449"/>
            <a:ext cx="272300" cy="245193"/>
          </a:xfrm>
          <a:prstGeom prst="rect">
            <a:avLst/>
          </a:prstGeom>
          <a:effectLst>
            <a:outerShdw blurRad="50800" dist="38100" dir="2700000" algn="tl" rotWithShape="0">
              <a:prstClr val="black">
                <a:alpha val="40000"/>
              </a:prstClr>
            </a:outerShdw>
          </a:effectLst>
        </p:spPr>
      </p:pic>
      <p:pic>
        <p:nvPicPr>
          <p:cNvPr id="23" name="Picture 2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92249" y="4641875"/>
            <a:ext cx="272300" cy="245193"/>
          </a:xfrm>
          <a:prstGeom prst="rect">
            <a:avLst/>
          </a:prstGeom>
          <a:effectLst>
            <a:outerShdw blurRad="50800" dist="38100" dir="2700000" algn="tl" rotWithShape="0">
              <a:prstClr val="black">
                <a:alpha val="40000"/>
              </a:prstClr>
            </a:outerShdw>
          </a:effectLst>
        </p:spPr>
      </p:pic>
      <p:pic>
        <p:nvPicPr>
          <p:cNvPr id="24" name="Picture 2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07089" y="4959514"/>
            <a:ext cx="272300" cy="245193"/>
          </a:xfrm>
          <a:prstGeom prst="rect">
            <a:avLst/>
          </a:prstGeom>
          <a:effectLst>
            <a:outerShdw blurRad="50800" dist="38100" dir="2700000" algn="tl" rotWithShape="0">
              <a:prstClr val="black">
                <a:alpha val="40000"/>
              </a:prstClr>
            </a:outerShdw>
          </a:effectLst>
        </p:spPr>
      </p:pic>
      <p:pic>
        <p:nvPicPr>
          <p:cNvPr id="25" name="Picture 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17212" y="5305550"/>
            <a:ext cx="272300" cy="245193"/>
          </a:xfrm>
          <a:prstGeom prst="rect">
            <a:avLst/>
          </a:prstGeom>
          <a:effectLst>
            <a:outerShdw blurRad="50800" dist="38100" dir="2700000" algn="tl" rotWithShape="0">
              <a:prstClr val="black">
                <a:alpha val="40000"/>
              </a:prstClr>
            </a:outerShdw>
          </a:effectLst>
        </p:spPr>
      </p:pic>
      <p:sp>
        <p:nvSpPr>
          <p:cNvPr id="26" name="TextBox 25"/>
          <p:cNvSpPr txBox="1"/>
          <p:nvPr/>
        </p:nvSpPr>
        <p:spPr>
          <a:xfrm>
            <a:off x="8692249" y="5864739"/>
            <a:ext cx="193963" cy="584775"/>
          </a:xfrm>
          <a:prstGeom prst="rect">
            <a:avLst/>
          </a:prstGeom>
          <a:noFill/>
          <a:effectLst>
            <a:outerShdw blurRad="50800" dist="38100" dir="2700000" algn="tl" rotWithShape="0">
              <a:prstClr val="black">
                <a:alpha val="40000"/>
              </a:prstClr>
            </a:outerShdw>
          </a:effectLst>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1200" cap="none" spc="0" normalizeH="0" baseline="0" noProof="0" dirty="0">
                <a:ln>
                  <a:noFill/>
                </a:ln>
                <a:solidFill>
                  <a:srgbClr val="AAE2CA">
                    <a:lumMod val="50000"/>
                  </a:srgbClr>
                </a:solidFill>
                <a:effectLst/>
                <a:uLnTx/>
                <a:uFillTx/>
                <a:latin typeface="Arial" panose="020B0604020202020204" pitchFamily="34" charset="0"/>
                <a:ea typeface="+mn-ea"/>
                <a:cs typeface="+mn-cs"/>
              </a:rPr>
              <a:t>*</a:t>
            </a:r>
          </a:p>
        </p:txBody>
      </p:sp>
      <p:pic>
        <p:nvPicPr>
          <p:cNvPr id="27" name="Picture 2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50062" y="5599941"/>
            <a:ext cx="272300" cy="245193"/>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8724913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Miscellaneous </a:t>
            </a:r>
            <a:r>
              <a:rPr lang="en-US" dirty="0" smtClean="0"/>
              <a:t>Payments</a:t>
            </a:r>
            <a:r>
              <a:rPr lang="en-US" dirty="0"/>
              <a:t/>
            </a:r>
            <a:br>
              <a:rPr lang="en-US" dirty="0"/>
            </a:br>
            <a:r>
              <a:rPr lang="en-US" sz="3200" dirty="0" smtClean="0"/>
              <a:t>Clean Slate / EOY</a:t>
            </a:r>
            <a:endParaRPr lang="en-US" sz="3200" dirty="0"/>
          </a:p>
        </p:txBody>
      </p:sp>
      <p:sp>
        <p:nvSpPr>
          <p:cNvPr id="4" name="Slide Number Placeholder 3"/>
          <p:cNvSpPr>
            <a:spLocks noGrp="1"/>
          </p:cNvSpPr>
          <p:nvPr>
            <p:ph type="sldNum"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0CBDF859-B77C-4932-B7B0-12C49A93E314}" type="slidenum">
              <a:rPr kumimoji="0" lang="en-US" altLang="en-US" sz="1000" b="0" i="0" u="none" strike="noStrike" kern="1200" cap="none" spc="0" normalizeH="0" baseline="0" noProof="0" smtClean="0">
                <a:ln>
                  <a:noFill/>
                </a:ln>
                <a:solidFill>
                  <a:srgbClr val="7F7F7F"/>
                </a:solidFill>
                <a:effectLst/>
                <a:uLnTx/>
                <a:uFillTx/>
                <a:latin typeface="Arial" panose="020B060402020202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altLang="en-US" sz="1000" b="0" i="0" u="none" strike="noStrike" kern="1200" cap="none" spc="0" normalizeH="0" baseline="0" noProof="0">
              <a:ln>
                <a:noFill/>
              </a:ln>
              <a:solidFill>
                <a:srgbClr val="808080"/>
              </a:solidFill>
              <a:effectLst/>
              <a:uLnTx/>
              <a:uFillTx/>
              <a:latin typeface="Arial" panose="020B0604020202020204" pitchFamily="34" charset="0"/>
              <a:ea typeface="+mn-ea"/>
              <a:cs typeface="+mn-cs"/>
            </a:endParaRPr>
          </a:p>
        </p:txBody>
      </p:sp>
      <p:sp>
        <p:nvSpPr>
          <p:cNvPr id="3" name="Content Placeholder 2"/>
          <p:cNvSpPr>
            <a:spLocks noGrp="1"/>
          </p:cNvSpPr>
          <p:nvPr>
            <p:ph idx="1"/>
          </p:nvPr>
        </p:nvSpPr>
        <p:spPr>
          <a:xfrm>
            <a:off x="369277" y="1207904"/>
            <a:ext cx="8352692" cy="5191523"/>
          </a:xfrm>
        </p:spPr>
        <p:txBody>
          <a:bodyPr/>
          <a:lstStyle/>
          <a:p>
            <a:r>
              <a:rPr lang="en-US" dirty="0"/>
              <a:t>Kicked off “Clean Slate” initiative in May to address rejected invoices</a:t>
            </a:r>
          </a:p>
          <a:p>
            <a:r>
              <a:rPr lang="en-US" dirty="0"/>
              <a:t>Goal: substantially reduce AF reject rates &amp; on-holds, and prepare AF/SF for EOY</a:t>
            </a:r>
          </a:p>
          <a:p>
            <a:r>
              <a:rPr lang="en-US" dirty="0" smtClean="0"/>
              <a:t>Coordinate w/DFAS </a:t>
            </a:r>
            <a:r>
              <a:rPr lang="en-US" dirty="0"/>
              <a:t>on priority </a:t>
            </a:r>
            <a:r>
              <a:rPr lang="en-US" dirty="0" smtClean="0"/>
              <a:t>supt </a:t>
            </a:r>
            <a:r>
              <a:rPr lang="en-US" dirty="0"/>
              <a:t>during </a:t>
            </a:r>
            <a:r>
              <a:rPr lang="en-US" dirty="0" smtClean="0"/>
              <a:t>“</a:t>
            </a:r>
            <a:r>
              <a:rPr lang="en-US" dirty="0"/>
              <a:t>Revisit OJT” to process corrections</a:t>
            </a:r>
          </a:p>
          <a:p>
            <a:pPr lvl="0"/>
            <a:r>
              <a:rPr lang="en-US" dirty="0" smtClean="0"/>
              <a:t>Initial </a:t>
            </a:r>
            <a:r>
              <a:rPr lang="en-US" dirty="0"/>
              <a:t>focus: Fix It = clearing on-holds &amp; rejects @ each base</a:t>
            </a:r>
          </a:p>
          <a:p>
            <a:pPr lvl="0"/>
            <a:r>
              <a:rPr lang="en-US" dirty="0"/>
              <a:t>Assisted bases with clearing ~6.2K errors/rejects in 4 </a:t>
            </a:r>
            <a:r>
              <a:rPr lang="en-US" dirty="0" smtClean="0"/>
              <a:t>months</a:t>
            </a:r>
            <a:endParaRPr lang="en-US" dirty="0"/>
          </a:p>
        </p:txBody>
      </p:sp>
    </p:spTree>
    <p:extLst>
      <p:ext uri="{BB962C8B-B14F-4D97-AF65-F5344CB8AC3E}">
        <p14:creationId xmlns:p14="http://schemas.microsoft.com/office/powerpoint/2010/main" val="23066742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0CBDF859-B77C-4932-B7B0-12C49A93E314}" type="slidenum">
              <a:rPr kumimoji="0" lang="en-US" altLang="en-US" sz="1000" b="0" i="0" u="none" strike="noStrike" kern="1200" cap="none" spc="0" normalizeH="0" baseline="0" noProof="0" smtClean="0">
                <a:ln>
                  <a:noFill/>
                </a:ln>
                <a:solidFill>
                  <a:srgbClr val="7F7F7F"/>
                </a:solidFill>
                <a:effectLst/>
                <a:uLnTx/>
                <a:uFillTx/>
                <a:latin typeface="Arial" panose="020B060402020202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altLang="en-US" sz="1000" b="0" i="0" u="none" strike="noStrike" kern="1200" cap="none" spc="0" normalizeH="0" baseline="0" noProof="0">
              <a:ln>
                <a:noFill/>
              </a:ln>
              <a:solidFill>
                <a:srgbClr val="808080"/>
              </a:solidFill>
              <a:effectLst/>
              <a:uLnTx/>
              <a:uFillTx/>
              <a:latin typeface="Arial" panose="020B0604020202020204" pitchFamily="34" charset="0"/>
              <a:ea typeface="+mn-ea"/>
              <a:cs typeface="+mn-cs"/>
            </a:endParaRPr>
          </a:p>
        </p:txBody>
      </p:sp>
      <p:sp>
        <p:nvSpPr>
          <p:cNvPr id="3" name="Content Placeholder 2"/>
          <p:cNvSpPr>
            <a:spLocks noGrp="1"/>
          </p:cNvSpPr>
          <p:nvPr>
            <p:ph idx="1"/>
          </p:nvPr>
        </p:nvSpPr>
        <p:spPr>
          <a:xfrm>
            <a:off x="369277" y="1207904"/>
            <a:ext cx="8352692" cy="5191523"/>
          </a:xfrm>
        </p:spPr>
        <p:txBody>
          <a:bodyPr/>
          <a:lstStyle/>
          <a:p>
            <a:pPr lvl="0"/>
            <a:r>
              <a:rPr lang="en-US" dirty="0" smtClean="0"/>
              <a:t>DFAS </a:t>
            </a:r>
            <a:r>
              <a:rPr lang="en-US" dirty="0"/>
              <a:t>reject rate remained stable even with increased invoice throughput - from hundreds per month to thousands</a:t>
            </a:r>
          </a:p>
          <a:p>
            <a:pPr lvl="0"/>
            <a:r>
              <a:rPr lang="en-US" dirty="0" smtClean="0"/>
              <a:t>Reducing </a:t>
            </a:r>
            <a:r>
              <a:rPr lang="en-US" dirty="0"/>
              <a:t>the AF reject rates and number of on-holds will better prepare AF/SF for </a:t>
            </a:r>
            <a:r>
              <a:rPr lang="en-US" dirty="0" smtClean="0"/>
              <a:t>FYE</a:t>
            </a:r>
            <a:endParaRPr lang="en-US" dirty="0"/>
          </a:p>
          <a:p>
            <a:r>
              <a:rPr lang="en-US" dirty="0"/>
              <a:t>Establish EOY </a:t>
            </a:r>
            <a:r>
              <a:rPr lang="en-US" dirty="0" err="1"/>
              <a:t>misc</a:t>
            </a:r>
            <a:r>
              <a:rPr lang="en-US" dirty="0"/>
              <a:t> payments CAT in mid to late Aug to handle related questions/issues  </a:t>
            </a:r>
          </a:p>
          <a:p>
            <a:pPr lvl="0"/>
            <a:r>
              <a:rPr lang="en-US" dirty="0" smtClean="0"/>
              <a:t>DEAMS </a:t>
            </a:r>
            <a:r>
              <a:rPr lang="en-US" dirty="0"/>
              <a:t>FMO is </a:t>
            </a:r>
            <a:r>
              <a:rPr lang="en-US" dirty="0" smtClean="0"/>
              <a:t>provided </a:t>
            </a:r>
            <a:r>
              <a:rPr lang="en-US" dirty="0"/>
              <a:t>dedicated SME support for FYE to address </a:t>
            </a:r>
            <a:r>
              <a:rPr lang="en-US" dirty="0" err="1"/>
              <a:t>misc</a:t>
            </a:r>
            <a:r>
              <a:rPr lang="en-US" dirty="0"/>
              <a:t> payments issues and champion resolutions w/DFAS  </a:t>
            </a:r>
          </a:p>
          <a:p>
            <a:r>
              <a:rPr lang="en-US" dirty="0" smtClean="0"/>
              <a:t> Over 430 users assisted for FYE – Payments out to customers</a:t>
            </a:r>
          </a:p>
          <a:p>
            <a:endParaRPr lang="en-US" dirty="0" smtClean="0"/>
          </a:p>
          <a:p>
            <a:pPr marL="406400" lvl="1" indent="0">
              <a:buNone/>
            </a:pPr>
            <a:r>
              <a:rPr lang="en-US" dirty="0" smtClean="0"/>
              <a:t>  </a:t>
            </a:r>
          </a:p>
        </p:txBody>
      </p:sp>
      <p:sp>
        <p:nvSpPr>
          <p:cNvPr id="7" name="Title 1"/>
          <p:cNvSpPr txBox="1">
            <a:spLocks/>
          </p:cNvSpPr>
          <p:nvPr/>
        </p:nvSpPr>
        <p:spPr bwMode="auto">
          <a:xfrm>
            <a:off x="1828800" y="152400"/>
            <a:ext cx="71437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rtl="0" eaLnBrk="1" fontAlgn="base" hangingPunct="1">
              <a:spcBef>
                <a:spcPct val="0"/>
              </a:spcBef>
              <a:spcAft>
                <a:spcPct val="0"/>
              </a:spcAft>
              <a:defRPr sz="3600" b="1" i="1">
                <a:solidFill>
                  <a:srgbClr val="151C77"/>
                </a:solidFill>
                <a:latin typeface="+mj-lt"/>
                <a:ea typeface="+mj-ea"/>
                <a:cs typeface="+mj-cs"/>
              </a:defRPr>
            </a:lvl1pPr>
            <a:lvl2pPr algn="r" rtl="0" eaLnBrk="1" fontAlgn="base" hangingPunct="1">
              <a:spcBef>
                <a:spcPct val="0"/>
              </a:spcBef>
              <a:spcAft>
                <a:spcPct val="0"/>
              </a:spcAft>
              <a:defRPr sz="3600" b="1" i="1">
                <a:solidFill>
                  <a:srgbClr val="151C77"/>
                </a:solidFill>
                <a:latin typeface="Arial" charset="0"/>
              </a:defRPr>
            </a:lvl2pPr>
            <a:lvl3pPr algn="r" rtl="0" eaLnBrk="1" fontAlgn="base" hangingPunct="1">
              <a:spcBef>
                <a:spcPct val="0"/>
              </a:spcBef>
              <a:spcAft>
                <a:spcPct val="0"/>
              </a:spcAft>
              <a:defRPr sz="3600" b="1" i="1">
                <a:solidFill>
                  <a:srgbClr val="151C77"/>
                </a:solidFill>
                <a:latin typeface="Arial" charset="0"/>
              </a:defRPr>
            </a:lvl3pPr>
            <a:lvl4pPr algn="r" rtl="0" eaLnBrk="1" fontAlgn="base" hangingPunct="1">
              <a:spcBef>
                <a:spcPct val="0"/>
              </a:spcBef>
              <a:spcAft>
                <a:spcPct val="0"/>
              </a:spcAft>
              <a:defRPr sz="3600" b="1" i="1">
                <a:solidFill>
                  <a:srgbClr val="151C77"/>
                </a:solidFill>
                <a:latin typeface="Arial" charset="0"/>
              </a:defRPr>
            </a:lvl4pPr>
            <a:lvl5pPr algn="r" rtl="0" eaLnBrk="1" fontAlgn="base" hangingPunct="1">
              <a:spcBef>
                <a:spcPct val="0"/>
              </a:spcBef>
              <a:spcAft>
                <a:spcPct val="0"/>
              </a:spcAft>
              <a:defRPr sz="3600" b="1" i="1">
                <a:solidFill>
                  <a:srgbClr val="151C77"/>
                </a:solidFill>
                <a:latin typeface="Arial" charset="0"/>
              </a:defRPr>
            </a:lvl5pPr>
            <a:lvl6pPr marL="457200" algn="r" rtl="0" eaLnBrk="1" fontAlgn="base" hangingPunct="1">
              <a:spcBef>
                <a:spcPct val="0"/>
              </a:spcBef>
              <a:spcAft>
                <a:spcPct val="0"/>
              </a:spcAft>
              <a:defRPr sz="3600" b="1" i="1">
                <a:solidFill>
                  <a:srgbClr val="151C77"/>
                </a:solidFill>
                <a:latin typeface="Arial" charset="0"/>
              </a:defRPr>
            </a:lvl6pPr>
            <a:lvl7pPr marL="914400" algn="r" rtl="0" eaLnBrk="1" fontAlgn="base" hangingPunct="1">
              <a:spcBef>
                <a:spcPct val="0"/>
              </a:spcBef>
              <a:spcAft>
                <a:spcPct val="0"/>
              </a:spcAft>
              <a:defRPr sz="3600" b="1" i="1">
                <a:solidFill>
                  <a:srgbClr val="151C77"/>
                </a:solidFill>
                <a:latin typeface="Arial" charset="0"/>
              </a:defRPr>
            </a:lvl7pPr>
            <a:lvl8pPr marL="1371600" algn="r" rtl="0" eaLnBrk="1" fontAlgn="base" hangingPunct="1">
              <a:spcBef>
                <a:spcPct val="0"/>
              </a:spcBef>
              <a:spcAft>
                <a:spcPct val="0"/>
              </a:spcAft>
              <a:defRPr sz="3600" b="1" i="1">
                <a:solidFill>
                  <a:srgbClr val="151C77"/>
                </a:solidFill>
                <a:latin typeface="Arial" charset="0"/>
              </a:defRPr>
            </a:lvl8pPr>
            <a:lvl9pPr marL="1828800" algn="r" rtl="0" eaLnBrk="1" fontAlgn="base" hangingPunct="1">
              <a:spcBef>
                <a:spcPct val="0"/>
              </a:spcBef>
              <a:spcAft>
                <a:spcPct val="0"/>
              </a:spcAft>
              <a:defRPr sz="3600" b="1" i="1">
                <a:solidFill>
                  <a:srgbClr val="151C77"/>
                </a:solidFill>
                <a:latin typeface="Arial" charset="0"/>
              </a:defRPr>
            </a:lvl9pPr>
          </a:lstStyle>
          <a:p>
            <a:r>
              <a:rPr lang="en-US" kern="0" dirty="0" smtClean="0"/>
              <a:t>Miscellaneous Payments</a:t>
            </a:r>
            <a:br>
              <a:rPr lang="en-US" kern="0" dirty="0" smtClean="0"/>
            </a:br>
            <a:r>
              <a:rPr lang="en-US" sz="3200" kern="0" dirty="0" smtClean="0"/>
              <a:t>Clean Slate / EOY</a:t>
            </a:r>
            <a:endParaRPr lang="en-US" sz="2800" kern="0" dirty="0"/>
          </a:p>
        </p:txBody>
      </p:sp>
    </p:spTree>
    <p:extLst>
      <p:ext uri="{BB962C8B-B14F-4D97-AF65-F5344CB8AC3E}">
        <p14:creationId xmlns:p14="http://schemas.microsoft.com/office/powerpoint/2010/main" val="13131021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0CBDF859-B77C-4932-B7B0-12C49A93E314}" type="slidenum">
              <a:rPr kumimoji="0" lang="en-US" altLang="en-US" sz="1000" b="0" i="0" u="none" strike="noStrike" kern="1200" cap="none" spc="0" normalizeH="0" baseline="0" noProof="0" smtClean="0">
                <a:ln>
                  <a:noFill/>
                </a:ln>
                <a:solidFill>
                  <a:srgbClr val="7F7F7F"/>
                </a:solidFill>
                <a:effectLst/>
                <a:uLnTx/>
                <a:uFillTx/>
                <a:latin typeface="Arial" panose="020B060402020202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altLang="en-US" sz="1000" b="0" i="0" u="none" strike="noStrike" kern="1200" cap="none" spc="0" normalizeH="0" baseline="0" noProof="0">
              <a:ln>
                <a:noFill/>
              </a:ln>
              <a:solidFill>
                <a:srgbClr val="808080"/>
              </a:solidFill>
              <a:effectLst/>
              <a:uLnTx/>
              <a:uFillTx/>
              <a:latin typeface="Arial" panose="020B0604020202020204" pitchFamily="34" charset="0"/>
              <a:ea typeface="+mn-ea"/>
              <a:cs typeface="+mn-cs"/>
            </a:endParaRPr>
          </a:p>
        </p:txBody>
      </p:sp>
      <p:sp>
        <p:nvSpPr>
          <p:cNvPr id="3" name="Content Placeholder 2"/>
          <p:cNvSpPr>
            <a:spLocks noGrp="1"/>
          </p:cNvSpPr>
          <p:nvPr>
            <p:ph idx="1"/>
          </p:nvPr>
        </p:nvSpPr>
        <p:spPr>
          <a:xfrm>
            <a:off x="369277" y="1207904"/>
            <a:ext cx="8352692" cy="5191523"/>
          </a:xfrm>
        </p:spPr>
        <p:txBody>
          <a:bodyPr/>
          <a:lstStyle/>
          <a:p>
            <a:pPr lvl="0"/>
            <a:r>
              <a:rPr lang="en-US" dirty="0"/>
              <a:t>Follow-on: Train It = leveraging lessons learned from Fix It</a:t>
            </a:r>
          </a:p>
          <a:p>
            <a:pPr lvl="0"/>
            <a:r>
              <a:rPr lang="en-US" dirty="0"/>
              <a:t>Provided users targeted training on problematic </a:t>
            </a:r>
            <a:r>
              <a:rPr lang="en-US" dirty="0" smtClean="0"/>
              <a:t>procedures</a:t>
            </a:r>
          </a:p>
          <a:p>
            <a:pPr lvl="0"/>
            <a:r>
              <a:rPr lang="en-US" dirty="0" smtClean="0"/>
              <a:t>Created 4 – next level courses</a:t>
            </a:r>
          </a:p>
          <a:p>
            <a:pPr lvl="0"/>
            <a:r>
              <a:rPr lang="en-US" dirty="0" smtClean="0"/>
              <a:t>2 hour sessions focused on specific </a:t>
            </a:r>
            <a:r>
              <a:rPr lang="en-US" dirty="0" err="1" smtClean="0"/>
              <a:t>Misc</a:t>
            </a:r>
            <a:r>
              <a:rPr lang="en-US" dirty="0" smtClean="0"/>
              <a:t> </a:t>
            </a:r>
            <a:r>
              <a:rPr lang="en-US" dirty="0" err="1" smtClean="0"/>
              <a:t>Pmt</a:t>
            </a:r>
            <a:r>
              <a:rPr lang="en-US" dirty="0" smtClean="0"/>
              <a:t> tasks</a:t>
            </a:r>
            <a:endParaRPr lang="en-US" dirty="0"/>
          </a:p>
          <a:p>
            <a:pPr lvl="0"/>
            <a:r>
              <a:rPr lang="en-US" dirty="0" smtClean="0"/>
              <a:t>Incorporate </a:t>
            </a:r>
            <a:r>
              <a:rPr lang="en-US" dirty="0"/>
              <a:t>into recurring monthly training offerings </a:t>
            </a:r>
            <a:endParaRPr lang="en-US" dirty="0" smtClean="0"/>
          </a:p>
          <a:p>
            <a:pPr lvl="1"/>
            <a:r>
              <a:rPr lang="en-US" dirty="0" smtClean="0"/>
              <a:t>Basic Intro course – Users new to </a:t>
            </a:r>
            <a:r>
              <a:rPr lang="en-US" dirty="0" err="1" smtClean="0"/>
              <a:t>Misc</a:t>
            </a:r>
            <a:r>
              <a:rPr lang="en-US" dirty="0" smtClean="0"/>
              <a:t> </a:t>
            </a:r>
            <a:r>
              <a:rPr lang="en-US" dirty="0" err="1" smtClean="0"/>
              <a:t>Pmts</a:t>
            </a:r>
            <a:r>
              <a:rPr lang="en-US" dirty="0" smtClean="0"/>
              <a:t> process or refresher</a:t>
            </a:r>
          </a:p>
          <a:p>
            <a:pPr lvl="1"/>
            <a:r>
              <a:rPr lang="en-US" dirty="0" smtClean="0"/>
              <a:t>Train It – Additional trouble shooting – Tips &amp; Hints</a:t>
            </a:r>
            <a:endParaRPr lang="en-US" dirty="0"/>
          </a:p>
          <a:p>
            <a:endParaRPr lang="en-US" dirty="0" smtClean="0"/>
          </a:p>
          <a:p>
            <a:pPr marL="406400" lvl="1" indent="0">
              <a:buNone/>
            </a:pPr>
            <a:r>
              <a:rPr lang="en-US" dirty="0" smtClean="0"/>
              <a:t>  </a:t>
            </a:r>
          </a:p>
        </p:txBody>
      </p:sp>
      <p:sp>
        <p:nvSpPr>
          <p:cNvPr id="7" name="Title 1"/>
          <p:cNvSpPr>
            <a:spLocks noGrp="1"/>
          </p:cNvSpPr>
          <p:nvPr>
            <p:ph type="title"/>
          </p:nvPr>
        </p:nvSpPr>
        <p:spPr>
          <a:xfrm>
            <a:off x="1663700" y="76200"/>
            <a:ext cx="7143750" cy="1143000"/>
          </a:xfrm>
        </p:spPr>
        <p:txBody>
          <a:bodyPr/>
          <a:lstStyle/>
          <a:p>
            <a:r>
              <a:rPr lang="en-US" dirty="0"/>
              <a:t>Miscellaneous </a:t>
            </a:r>
            <a:r>
              <a:rPr lang="en-US" dirty="0" smtClean="0"/>
              <a:t>Payments</a:t>
            </a:r>
            <a:r>
              <a:rPr lang="en-US" dirty="0"/>
              <a:t/>
            </a:r>
            <a:br>
              <a:rPr lang="en-US" dirty="0"/>
            </a:br>
            <a:r>
              <a:rPr lang="en-US" sz="3200" dirty="0" smtClean="0"/>
              <a:t>Continued Training Efforts</a:t>
            </a:r>
            <a:endParaRPr lang="en-US" sz="2800" dirty="0"/>
          </a:p>
        </p:txBody>
      </p:sp>
    </p:spTree>
    <p:extLst>
      <p:ext uri="{BB962C8B-B14F-4D97-AF65-F5344CB8AC3E}">
        <p14:creationId xmlns:p14="http://schemas.microsoft.com/office/powerpoint/2010/main" val="28465275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3841620326"/>
              </p:ext>
            </p:extLst>
          </p:nvPr>
        </p:nvGraphicFramePr>
        <p:xfrm>
          <a:off x="630115" y="1551131"/>
          <a:ext cx="8047892" cy="4231123"/>
        </p:xfrm>
        <a:graphic>
          <a:graphicData uri="http://schemas.openxmlformats.org/drawingml/2006/table">
            <a:tbl>
              <a:tblPr firstRow="1" bandRow="1">
                <a:tableStyleId>{21E4AEA4-8DFA-4A89-87EB-49C32662AFE0}</a:tableStyleId>
              </a:tblPr>
              <a:tblGrid>
                <a:gridCol w="1078540">
                  <a:extLst>
                    <a:ext uri="{9D8B030D-6E8A-4147-A177-3AD203B41FA5}">
                      <a16:colId xmlns:a16="http://schemas.microsoft.com/office/drawing/2014/main" val="20000"/>
                    </a:ext>
                  </a:extLst>
                </a:gridCol>
                <a:gridCol w="1271729">
                  <a:extLst>
                    <a:ext uri="{9D8B030D-6E8A-4147-A177-3AD203B41FA5}">
                      <a16:colId xmlns:a16="http://schemas.microsoft.com/office/drawing/2014/main" val="20001"/>
                    </a:ext>
                  </a:extLst>
                </a:gridCol>
                <a:gridCol w="5697623">
                  <a:extLst>
                    <a:ext uri="{9D8B030D-6E8A-4147-A177-3AD203B41FA5}">
                      <a16:colId xmlns:a16="http://schemas.microsoft.com/office/drawing/2014/main" val="1926254198"/>
                    </a:ext>
                  </a:extLst>
                </a:gridCol>
              </a:tblGrid>
              <a:tr h="441888">
                <a:tc>
                  <a:txBody>
                    <a:bodyPr/>
                    <a:lstStyle/>
                    <a:p>
                      <a:pPr marL="0" algn="ctr" defTabSz="914400" rtl="0" eaLnBrk="1" fontAlgn="b" latinLnBrk="0" hangingPunct="1"/>
                      <a:r>
                        <a:rPr lang="en-US" sz="1800" u="none" strike="noStrike" kern="1200" dirty="0">
                          <a:effectLst/>
                        </a:rPr>
                        <a:t>Date</a:t>
                      </a:r>
                      <a:endParaRPr lang="en-US" sz="1800" b="1" i="0" u="none" strike="noStrike" kern="1200" dirty="0">
                        <a:solidFill>
                          <a:srgbClr val="000000"/>
                        </a:solidFill>
                        <a:effectLst/>
                        <a:latin typeface="Arial"/>
                        <a:ea typeface="+mn-ea"/>
                        <a:cs typeface="+mn-cs"/>
                      </a:endParaRPr>
                    </a:p>
                  </a:txBody>
                  <a:tcPr marL="0" marR="0" marT="0" marB="0" anchor="ctr"/>
                </a:tc>
                <a:tc>
                  <a:txBody>
                    <a:bodyPr/>
                    <a:lstStyle/>
                    <a:p>
                      <a:pPr marL="0" algn="ctr" defTabSz="914400" rtl="0" eaLnBrk="1" fontAlgn="b" latinLnBrk="0" hangingPunct="1"/>
                      <a:r>
                        <a:rPr lang="en-US" sz="1800" u="none" strike="noStrike" kern="1200" dirty="0">
                          <a:effectLst/>
                        </a:rPr>
                        <a:t>MAJCOM</a:t>
                      </a:r>
                      <a:endParaRPr lang="en-US" sz="1800" b="1" i="0" u="none" strike="noStrike" kern="1200" dirty="0">
                        <a:solidFill>
                          <a:srgbClr val="000000"/>
                        </a:solidFill>
                        <a:effectLst/>
                        <a:latin typeface="Arial"/>
                        <a:ea typeface="+mn-ea"/>
                        <a:cs typeface="+mn-cs"/>
                      </a:endParaRPr>
                    </a:p>
                  </a:txBody>
                  <a:tcPr marL="0" marR="0" marT="0" marB="0" anchor="ctr"/>
                </a:tc>
                <a:tc>
                  <a:txBody>
                    <a:bodyPr/>
                    <a:lstStyle/>
                    <a:p>
                      <a:pPr marL="0" algn="ctr" defTabSz="914400" rtl="0" eaLnBrk="1" fontAlgn="b" latinLnBrk="0" hangingPunct="1"/>
                      <a:r>
                        <a:rPr lang="en-US" sz="1800" u="none" strike="noStrike" kern="1200" dirty="0">
                          <a:effectLst/>
                        </a:rPr>
                        <a:t>Bases</a:t>
                      </a:r>
                      <a:endParaRPr lang="en-US" sz="1800" b="1" i="0" u="none" strike="noStrike" kern="1200" dirty="0">
                        <a:solidFill>
                          <a:srgbClr val="000000"/>
                        </a:solidFill>
                        <a:effectLst/>
                        <a:latin typeface="Arial"/>
                        <a:ea typeface="+mn-ea"/>
                        <a:cs typeface="+mn-cs"/>
                      </a:endParaRPr>
                    </a:p>
                  </a:txBody>
                  <a:tcPr marL="0" marR="0" marT="0" marB="0" anchor="ctr"/>
                </a:tc>
                <a:extLst>
                  <a:ext uri="{0D108BD9-81ED-4DB2-BD59-A6C34878D82A}">
                    <a16:rowId xmlns:a16="http://schemas.microsoft.com/office/drawing/2014/main" val="10000"/>
                  </a:ext>
                </a:extLst>
              </a:tr>
              <a:tr h="434340">
                <a:tc>
                  <a:txBody>
                    <a:bodyPr/>
                    <a:lstStyle/>
                    <a:p>
                      <a:pPr marL="0" algn="ctr" defTabSz="914400" rtl="0" eaLnBrk="1" fontAlgn="t" latinLnBrk="0" hangingPunct="1"/>
                      <a:r>
                        <a:rPr lang="en-US" sz="1400" u="none" strike="noStrike" kern="1200" dirty="0">
                          <a:effectLst/>
                        </a:rPr>
                        <a:t>Oct/2021</a:t>
                      </a:r>
                      <a:endParaRPr lang="en-US" sz="1400" b="0" i="0" u="none" strike="noStrike" kern="1200" dirty="0">
                        <a:solidFill>
                          <a:srgbClr val="000000"/>
                        </a:solidFill>
                        <a:effectLst/>
                        <a:latin typeface="Arial"/>
                        <a:ea typeface="+mn-ea"/>
                        <a:cs typeface="+mn-cs"/>
                      </a:endParaRPr>
                    </a:p>
                  </a:txBody>
                  <a:tcPr marL="0" marR="0" marT="0" marB="0" anchor="ctr"/>
                </a:tc>
                <a:tc>
                  <a:txBody>
                    <a:bodyPr/>
                    <a:lstStyle/>
                    <a:p>
                      <a:pPr marL="0" algn="ctr" defTabSz="914400" rtl="0" eaLnBrk="1" fontAlgn="t" latinLnBrk="0" hangingPunct="1"/>
                      <a:r>
                        <a:rPr lang="en-US" sz="1400" u="none" strike="noStrike" kern="1200" dirty="0">
                          <a:effectLst/>
                        </a:rPr>
                        <a:t>AFMC/ANG</a:t>
                      </a:r>
                      <a:endParaRPr lang="en-US" sz="1400" b="0" i="0" u="none" strike="noStrike" kern="1200" dirty="0">
                        <a:solidFill>
                          <a:srgbClr val="000000"/>
                        </a:solidFill>
                        <a:effectLst/>
                        <a:latin typeface="+mn-lt"/>
                        <a:ea typeface="+mn-ea"/>
                        <a:cs typeface="+mn-cs"/>
                      </a:endParaRPr>
                    </a:p>
                  </a:txBody>
                  <a:tcPr marL="0" marR="0" marT="0"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400" u="none" strike="noStrike" kern="1200" dirty="0">
                          <a:effectLst/>
                        </a:rPr>
                        <a:t>Hanscom, Hill, Robins, Rome Labs, &amp; Tinker (3 week implementations) plus 4 ANG bases (2 week implementations)</a:t>
                      </a:r>
                      <a:endParaRPr lang="en-US" sz="1400" b="0" i="0" u="none" strike="noStrike" kern="1200" dirty="0">
                        <a:solidFill>
                          <a:srgbClr val="000000"/>
                        </a:solidFill>
                        <a:effectLst/>
                        <a:latin typeface="+mn-lt"/>
                        <a:ea typeface="+mn-ea"/>
                        <a:cs typeface="+mn-cs"/>
                      </a:endParaRPr>
                    </a:p>
                  </a:txBody>
                  <a:tcPr marL="0" marR="0" marT="0" marB="0" anchor="ctr"/>
                </a:tc>
                <a:extLst>
                  <a:ext uri="{0D108BD9-81ED-4DB2-BD59-A6C34878D82A}">
                    <a16:rowId xmlns:a16="http://schemas.microsoft.com/office/drawing/2014/main" val="522997874"/>
                  </a:ext>
                </a:extLst>
              </a:tr>
              <a:tr h="413568">
                <a:tc>
                  <a:txBody>
                    <a:bodyPr/>
                    <a:lstStyle/>
                    <a:p>
                      <a:pPr marL="0" algn="ctr" defTabSz="914400" rtl="0" eaLnBrk="1" fontAlgn="t" latinLnBrk="0" hangingPunct="1"/>
                      <a:r>
                        <a:rPr lang="en-US" sz="1400" u="none" strike="noStrike" kern="1200" dirty="0">
                          <a:effectLst/>
                        </a:rPr>
                        <a:t>Nov/2021</a:t>
                      </a:r>
                      <a:endParaRPr lang="en-US" sz="1400" b="0" i="0" u="none" strike="noStrike" kern="1200" dirty="0">
                        <a:solidFill>
                          <a:srgbClr val="000000"/>
                        </a:solidFill>
                        <a:effectLst/>
                        <a:latin typeface="Arial"/>
                        <a:ea typeface="+mn-ea"/>
                        <a:cs typeface="+mn-cs"/>
                      </a:endParaRPr>
                    </a:p>
                  </a:txBody>
                  <a:tcPr marL="0" marR="0" marT="0" marB="0" anchor="ctr"/>
                </a:tc>
                <a:tc>
                  <a:txBody>
                    <a:bodyPr/>
                    <a:lstStyle/>
                    <a:p>
                      <a:pPr marL="0" algn="ctr" defTabSz="914400" rtl="0" eaLnBrk="1" fontAlgn="t" latinLnBrk="0" hangingPunct="1"/>
                      <a:r>
                        <a:rPr lang="en-US" sz="1400" u="none" strike="noStrike" kern="1200" dirty="0">
                          <a:effectLst/>
                        </a:rPr>
                        <a:t>AFMC/ANG</a:t>
                      </a:r>
                      <a:endParaRPr lang="en-US" sz="1400" b="0" i="0" u="none" strike="noStrike" kern="1200" dirty="0">
                        <a:solidFill>
                          <a:srgbClr val="000000"/>
                        </a:solidFill>
                        <a:effectLst/>
                        <a:latin typeface="Arial"/>
                        <a:ea typeface="+mn-ea"/>
                        <a:cs typeface="+mn-cs"/>
                      </a:endParaRPr>
                    </a:p>
                  </a:txBody>
                  <a:tcPr marL="0" marR="0" marT="0"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400" u="none" strike="noStrike" kern="1200" dirty="0">
                          <a:effectLst/>
                        </a:rPr>
                        <a:t>Edwards, Eglin, &amp;</a:t>
                      </a:r>
                      <a:r>
                        <a:rPr lang="en-US" sz="1400" u="none" strike="noStrike" kern="1200" baseline="0" dirty="0">
                          <a:effectLst/>
                        </a:rPr>
                        <a:t> </a:t>
                      </a:r>
                      <a:r>
                        <a:rPr lang="en-US" sz="1400" u="none" strike="noStrike" kern="1200" dirty="0">
                          <a:effectLst/>
                        </a:rPr>
                        <a:t>Wright-Patt (3 weeks) plus 4 ANG bases (2 weeks)</a:t>
                      </a:r>
                      <a:endParaRPr lang="en-US" sz="1400" b="0" i="0" u="none" strike="noStrike" kern="1200" dirty="0">
                        <a:solidFill>
                          <a:srgbClr val="000000"/>
                        </a:solidFill>
                        <a:effectLst/>
                        <a:latin typeface="+mn-lt"/>
                        <a:ea typeface="+mn-ea"/>
                        <a:cs typeface="+mn-cs"/>
                      </a:endParaRPr>
                    </a:p>
                  </a:txBody>
                  <a:tcPr marL="0" marR="0" marT="0" marB="0" anchor="ctr"/>
                </a:tc>
                <a:extLst>
                  <a:ext uri="{0D108BD9-81ED-4DB2-BD59-A6C34878D82A}">
                    <a16:rowId xmlns:a16="http://schemas.microsoft.com/office/drawing/2014/main" val="2199790335"/>
                  </a:ext>
                </a:extLst>
              </a:tr>
              <a:tr h="362776">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400" u="none" strike="noStrike" kern="1200" dirty="0">
                          <a:effectLst/>
                        </a:rPr>
                        <a:t>Dec/2021</a:t>
                      </a:r>
                      <a:endParaRPr lang="en-US" sz="1400" b="0" i="0" u="none" strike="noStrike" kern="1200" dirty="0">
                        <a:solidFill>
                          <a:srgbClr val="000000"/>
                        </a:solidFill>
                        <a:effectLst/>
                        <a:latin typeface="Arial"/>
                        <a:ea typeface="+mn-ea"/>
                        <a:cs typeface="+mn-cs"/>
                      </a:endParaRPr>
                    </a:p>
                  </a:txBody>
                  <a:tcPr marL="0" marR="0" marT="0" marB="0" anchor="ctr"/>
                </a:tc>
                <a:tc>
                  <a:txBody>
                    <a:bodyPr/>
                    <a:lstStyle/>
                    <a:p>
                      <a:pPr marL="0" algn="ctr" defTabSz="914400" rtl="0" eaLnBrk="1" fontAlgn="t" latinLnBrk="0" hangingPunct="1"/>
                      <a:r>
                        <a:rPr lang="en-US" sz="1400" u="none" strike="noStrike" kern="1200" dirty="0">
                          <a:effectLst/>
                        </a:rPr>
                        <a:t>ANG</a:t>
                      </a:r>
                      <a:endParaRPr lang="en-US" sz="1400" b="0" i="0" u="none" strike="noStrike" kern="1200" dirty="0">
                        <a:solidFill>
                          <a:srgbClr val="000000"/>
                        </a:solidFill>
                        <a:effectLst/>
                        <a:latin typeface="Arial"/>
                        <a:ea typeface="+mn-ea"/>
                        <a:cs typeface="+mn-cs"/>
                      </a:endParaRPr>
                    </a:p>
                  </a:txBody>
                  <a:tcPr marL="0" marR="0" marT="0" marB="0" anchor="ctr"/>
                </a:tc>
                <a:tc>
                  <a:txBody>
                    <a:bodyPr/>
                    <a:lstStyle/>
                    <a:p>
                      <a:pPr marL="0" algn="ctr" defTabSz="914400" rtl="0" eaLnBrk="1" fontAlgn="t" latinLnBrk="0" hangingPunct="1"/>
                      <a:r>
                        <a:rPr lang="en-US" sz="1400" u="none" strike="noStrike" kern="1200" dirty="0">
                          <a:effectLst/>
                        </a:rPr>
                        <a:t>10 bases/units (2 weeks)</a:t>
                      </a:r>
                      <a:endParaRPr lang="en-US" sz="1400" b="0" i="0" u="none" strike="noStrike" kern="1200" dirty="0">
                        <a:solidFill>
                          <a:srgbClr val="000000"/>
                        </a:solidFill>
                        <a:effectLst/>
                        <a:latin typeface="Arial"/>
                        <a:ea typeface="+mn-ea"/>
                        <a:cs typeface="+mn-cs"/>
                      </a:endParaRPr>
                    </a:p>
                  </a:txBody>
                  <a:tcPr marL="0" marR="0" marT="0" marB="0" anchor="ctr"/>
                </a:tc>
                <a:extLst>
                  <a:ext uri="{0D108BD9-81ED-4DB2-BD59-A6C34878D82A}">
                    <a16:rowId xmlns:a16="http://schemas.microsoft.com/office/drawing/2014/main" val="193600827"/>
                  </a:ext>
                </a:extLst>
              </a:tr>
              <a:tr h="362776">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400" u="none" strike="noStrike" kern="1200" dirty="0">
                          <a:effectLst/>
                        </a:rPr>
                        <a:t>Jan/2022</a:t>
                      </a:r>
                      <a:endParaRPr lang="en-US" sz="1400" b="0" i="0" u="none" strike="noStrike" kern="1200" dirty="0">
                        <a:solidFill>
                          <a:srgbClr val="000000"/>
                        </a:solidFill>
                        <a:effectLst/>
                        <a:latin typeface="Arial"/>
                        <a:ea typeface="+mn-ea"/>
                        <a:cs typeface="+mn-cs"/>
                      </a:endParaRPr>
                    </a:p>
                  </a:txBody>
                  <a:tcPr marL="0" marR="0" marT="0" marB="0" anchor="ctr"/>
                </a:tc>
                <a:tc>
                  <a:txBody>
                    <a:bodyPr/>
                    <a:lstStyle/>
                    <a:p>
                      <a:pPr marL="0" algn="ctr" defTabSz="914400" rtl="0" eaLnBrk="1" fontAlgn="t" latinLnBrk="0" hangingPunct="1"/>
                      <a:r>
                        <a:rPr lang="en-US" sz="1400" u="none" strike="noStrike" kern="1200" dirty="0">
                          <a:effectLst/>
                        </a:rPr>
                        <a:t>ANG</a:t>
                      </a:r>
                      <a:endParaRPr lang="en-US" sz="1400" b="0" i="0" u="none" strike="noStrike" kern="1200" dirty="0">
                        <a:solidFill>
                          <a:srgbClr val="000000"/>
                        </a:solidFill>
                        <a:effectLst/>
                        <a:latin typeface="Arial"/>
                        <a:ea typeface="+mn-ea"/>
                        <a:cs typeface="+mn-cs"/>
                      </a:endParaRPr>
                    </a:p>
                  </a:txBody>
                  <a:tcPr marL="0" marR="0" marT="0"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400" u="none" strike="noStrike" kern="1200" dirty="0">
                          <a:effectLst/>
                        </a:rPr>
                        <a:t>10 bases/units (2 weeks)</a:t>
                      </a:r>
                      <a:endParaRPr lang="en-US" sz="1400" b="0" i="0" u="none" strike="noStrike" kern="1200" dirty="0">
                        <a:solidFill>
                          <a:srgbClr val="000000"/>
                        </a:solidFill>
                        <a:effectLst/>
                        <a:latin typeface="+mn-lt"/>
                        <a:ea typeface="+mn-ea"/>
                        <a:cs typeface="+mn-cs"/>
                      </a:endParaRPr>
                    </a:p>
                  </a:txBody>
                  <a:tcPr marL="0" marR="0" marT="0" marB="0" anchor="ctr"/>
                </a:tc>
                <a:extLst>
                  <a:ext uri="{0D108BD9-81ED-4DB2-BD59-A6C34878D82A}">
                    <a16:rowId xmlns:a16="http://schemas.microsoft.com/office/drawing/2014/main" val="167965973"/>
                  </a:ext>
                </a:extLst>
              </a:tr>
              <a:tr h="362776">
                <a:tc>
                  <a:txBody>
                    <a:bodyPr/>
                    <a:lstStyle/>
                    <a:p>
                      <a:pPr marL="0" algn="ctr" defTabSz="914400" rtl="0" eaLnBrk="1" fontAlgn="t" latinLnBrk="0" hangingPunct="1"/>
                      <a:r>
                        <a:rPr lang="en-US" sz="1400" u="none" strike="noStrike" kern="1200" dirty="0">
                          <a:effectLst/>
                        </a:rPr>
                        <a:t>Feb/2022</a:t>
                      </a:r>
                      <a:endParaRPr lang="en-US" sz="1400" b="0" i="0" u="none" strike="noStrike" kern="1200" dirty="0">
                        <a:solidFill>
                          <a:srgbClr val="000000"/>
                        </a:solidFill>
                        <a:effectLst/>
                        <a:latin typeface="Arial"/>
                        <a:ea typeface="+mn-ea"/>
                        <a:cs typeface="+mn-cs"/>
                      </a:endParaRPr>
                    </a:p>
                  </a:txBody>
                  <a:tcPr marL="0" marR="0" marT="0" marB="0" anchor="ctr"/>
                </a:tc>
                <a:tc>
                  <a:txBody>
                    <a:bodyPr/>
                    <a:lstStyle/>
                    <a:p>
                      <a:pPr marL="0" algn="ctr" defTabSz="914400" rtl="0" eaLnBrk="1" fontAlgn="t" latinLnBrk="0" hangingPunct="1"/>
                      <a:r>
                        <a:rPr lang="en-US" sz="1400" u="none" strike="noStrike" kern="1200" dirty="0">
                          <a:effectLst/>
                        </a:rPr>
                        <a:t>ANG</a:t>
                      </a:r>
                      <a:endParaRPr lang="en-US" sz="1400" b="0" i="0" u="none" strike="noStrike" kern="1200" dirty="0">
                        <a:solidFill>
                          <a:srgbClr val="000000"/>
                        </a:solidFill>
                        <a:effectLst/>
                        <a:latin typeface="Arial"/>
                        <a:ea typeface="+mn-ea"/>
                        <a:cs typeface="+mn-cs"/>
                      </a:endParaRPr>
                    </a:p>
                  </a:txBody>
                  <a:tcPr marL="0" marR="0" marT="0"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400" u="none" strike="noStrike" kern="1200" dirty="0" smtClean="0">
                          <a:effectLst/>
                        </a:rPr>
                        <a:t>5 </a:t>
                      </a:r>
                      <a:r>
                        <a:rPr lang="en-US" sz="1400" u="none" strike="noStrike" kern="1200" dirty="0">
                          <a:effectLst/>
                        </a:rPr>
                        <a:t>bases/units (2 weeks)</a:t>
                      </a:r>
                      <a:endParaRPr lang="en-US" sz="1400" b="0" i="0" u="none" strike="noStrike" kern="1200" dirty="0">
                        <a:solidFill>
                          <a:srgbClr val="000000"/>
                        </a:solidFill>
                        <a:effectLst/>
                        <a:latin typeface="+mn-lt"/>
                        <a:ea typeface="+mn-ea"/>
                        <a:cs typeface="+mn-cs"/>
                      </a:endParaRPr>
                    </a:p>
                  </a:txBody>
                  <a:tcPr marL="0" marR="0" marT="0" marB="0" anchor="ctr"/>
                </a:tc>
                <a:extLst>
                  <a:ext uri="{0D108BD9-81ED-4DB2-BD59-A6C34878D82A}">
                    <a16:rowId xmlns:a16="http://schemas.microsoft.com/office/drawing/2014/main" val="2197120398"/>
                  </a:ext>
                </a:extLst>
              </a:tr>
              <a:tr h="434340">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400" u="none" strike="noStrike" kern="1200" dirty="0">
                          <a:effectLst/>
                        </a:rPr>
                        <a:t>Mar/2022</a:t>
                      </a:r>
                      <a:endParaRPr lang="en-US" sz="1400" b="0" i="0" u="none" strike="noStrike" kern="1200" dirty="0">
                        <a:solidFill>
                          <a:srgbClr val="000000"/>
                        </a:solidFill>
                        <a:effectLst/>
                        <a:latin typeface="Arial"/>
                        <a:ea typeface="+mn-ea"/>
                        <a:cs typeface="+mn-cs"/>
                      </a:endParaRPr>
                    </a:p>
                  </a:txBody>
                  <a:tcPr marL="0" marR="0" marT="0" marB="0" anchor="ctr"/>
                </a:tc>
                <a:tc>
                  <a:txBody>
                    <a:bodyPr/>
                    <a:lstStyle/>
                    <a:p>
                      <a:pPr marL="0" algn="ctr" defTabSz="914400" rtl="0" eaLnBrk="1" fontAlgn="t" latinLnBrk="0" hangingPunct="1"/>
                      <a:r>
                        <a:rPr lang="en-US" sz="1400" u="none" strike="noStrike" kern="1200" dirty="0">
                          <a:effectLst/>
                        </a:rPr>
                        <a:t>ANG</a:t>
                      </a:r>
                      <a:endParaRPr lang="en-US" sz="1400" b="0" i="0" u="none" strike="noStrike" kern="1200" dirty="0">
                        <a:solidFill>
                          <a:srgbClr val="000000"/>
                        </a:solidFill>
                        <a:effectLst/>
                        <a:latin typeface="Arial"/>
                        <a:ea typeface="+mn-ea"/>
                        <a:cs typeface="+mn-cs"/>
                      </a:endParaRPr>
                    </a:p>
                  </a:txBody>
                  <a:tcPr marL="0" marR="0" marT="0"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400" u="none" strike="noStrike" kern="1200" dirty="0" smtClean="0">
                          <a:effectLst/>
                        </a:rPr>
                        <a:t>6 </a:t>
                      </a:r>
                      <a:r>
                        <a:rPr lang="en-US" sz="1400" u="none" strike="noStrike" kern="1200" dirty="0">
                          <a:effectLst/>
                        </a:rPr>
                        <a:t>bases/units (2 weeks)</a:t>
                      </a:r>
                      <a:endParaRPr lang="en-US" sz="1400" b="0" i="0" u="none" strike="noStrike" kern="1200" dirty="0">
                        <a:solidFill>
                          <a:srgbClr val="000000"/>
                        </a:solidFill>
                        <a:effectLst/>
                        <a:latin typeface="+mn-lt"/>
                        <a:ea typeface="+mn-ea"/>
                        <a:cs typeface="+mn-cs"/>
                      </a:endParaRPr>
                    </a:p>
                  </a:txBody>
                  <a:tcPr marL="0" marR="0" marT="0" marB="0" anchor="ctr"/>
                </a:tc>
                <a:extLst>
                  <a:ext uri="{0D108BD9-81ED-4DB2-BD59-A6C34878D82A}">
                    <a16:rowId xmlns:a16="http://schemas.microsoft.com/office/drawing/2014/main" val="2191575694"/>
                  </a:ext>
                </a:extLst>
              </a:tr>
              <a:tr h="433263">
                <a:tc>
                  <a:txBody>
                    <a:bodyPr/>
                    <a:lstStyle/>
                    <a:p>
                      <a:pPr marL="0" algn="ctr" defTabSz="914400" rtl="0" eaLnBrk="1" fontAlgn="t" latinLnBrk="0" hangingPunct="1"/>
                      <a:r>
                        <a:rPr lang="en-US" sz="1400" u="none" strike="noStrike" kern="1200" dirty="0">
                          <a:effectLst/>
                        </a:rPr>
                        <a:t>Apr/2022</a:t>
                      </a:r>
                      <a:endParaRPr lang="en-US" sz="1400" b="0" i="0" u="none" strike="noStrike" kern="1200" dirty="0">
                        <a:solidFill>
                          <a:srgbClr val="000000"/>
                        </a:solidFill>
                        <a:effectLst/>
                        <a:latin typeface="Arial"/>
                        <a:ea typeface="+mn-ea"/>
                        <a:cs typeface="+mn-cs"/>
                      </a:endParaRPr>
                    </a:p>
                  </a:txBody>
                  <a:tcPr marL="0" marR="0" marT="0" marB="0" anchor="ctr"/>
                </a:tc>
                <a:tc>
                  <a:txBody>
                    <a:bodyPr/>
                    <a:lstStyle/>
                    <a:p>
                      <a:pPr marL="0" algn="ctr" defTabSz="914400" rtl="0" eaLnBrk="1" fontAlgn="t" latinLnBrk="0" hangingPunct="1"/>
                      <a:r>
                        <a:rPr lang="en-US" sz="1400" u="none" strike="noStrike" kern="1200" dirty="0" smtClean="0">
                          <a:effectLst/>
                        </a:rPr>
                        <a:t>USAFE</a:t>
                      </a:r>
                      <a:endParaRPr lang="en-US" sz="1400" b="0" i="0" u="none" strike="noStrike" kern="1200" dirty="0">
                        <a:solidFill>
                          <a:srgbClr val="000000"/>
                        </a:solidFill>
                        <a:effectLst/>
                        <a:latin typeface="Arial"/>
                        <a:ea typeface="+mn-ea"/>
                        <a:cs typeface="+mn-cs"/>
                      </a:endParaRPr>
                    </a:p>
                  </a:txBody>
                  <a:tcPr marL="0" marR="0" marT="0"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400" u="none" strike="noStrike" kern="1200" dirty="0">
                          <a:effectLst/>
                        </a:rPr>
                        <a:t>Alconbury, Aviano, Incirlik, Lakenheath, Mildenhall, Ramstein, Spangdahlem (3 to 4 weeks</a:t>
                      </a:r>
                      <a:r>
                        <a:rPr lang="en-US" sz="1400" u="none" strike="noStrike" kern="1200" dirty="0" smtClean="0">
                          <a:effectLst/>
                        </a:rPr>
                        <a:t>)</a:t>
                      </a:r>
                      <a:endParaRPr lang="en-US" sz="1400" b="0" i="0" u="none" strike="noStrike" kern="1200" dirty="0">
                        <a:solidFill>
                          <a:srgbClr val="000000"/>
                        </a:solidFill>
                        <a:effectLst/>
                        <a:latin typeface="+mn-lt"/>
                        <a:ea typeface="+mn-ea"/>
                        <a:cs typeface="+mn-cs"/>
                      </a:endParaRPr>
                    </a:p>
                  </a:txBody>
                  <a:tcPr marL="0" marR="0" marT="0" marB="0" anchor="ctr"/>
                </a:tc>
                <a:extLst>
                  <a:ext uri="{0D108BD9-81ED-4DB2-BD59-A6C34878D82A}">
                    <a16:rowId xmlns:a16="http://schemas.microsoft.com/office/drawing/2014/main" val="2142122945"/>
                  </a:ext>
                </a:extLst>
              </a:tr>
              <a:tr h="492698">
                <a:tc>
                  <a:txBody>
                    <a:bodyPr/>
                    <a:lstStyle/>
                    <a:p>
                      <a:pPr marL="0" algn="ctr" defTabSz="914400" rtl="0" eaLnBrk="1" fontAlgn="t" latinLnBrk="0" hangingPunct="1"/>
                      <a:r>
                        <a:rPr lang="en-US" sz="1400" u="none" strike="noStrike" kern="1200" dirty="0">
                          <a:effectLst/>
                        </a:rPr>
                        <a:t>May/2022</a:t>
                      </a:r>
                      <a:endParaRPr lang="en-US" sz="1400" b="0" i="0" u="none" strike="noStrike" kern="1200" dirty="0">
                        <a:solidFill>
                          <a:srgbClr val="000000"/>
                        </a:solidFill>
                        <a:effectLst/>
                        <a:latin typeface="Arial"/>
                        <a:ea typeface="+mn-ea"/>
                        <a:cs typeface="+mn-cs"/>
                      </a:endParaRPr>
                    </a:p>
                  </a:txBody>
                  <a:tcPr marL="0" marR="0" marT="0" marB="0" anchor="ctr"/>
                </a:tc>
                <a:tc>
                  <a:txBody>
                    <a:bodyPr/>
                    <a:lstStyle/>
                    <a:p>
                      <a:pPr marL="0" algn="ctr" defTabSz="914400" rtl="0" eaLnBrk="1" fontAlgn="t" latinLnBrk="0" hangingPunct="1"/>
                      <a:r>
                        <a:rPr lang="en-US" sz="1400" u="none" strike="noStrike" kern="1200" dirty="0">
                          <a:effectLst/>
                        </a:rPr>
                        <a:t>ANG</a:t>
                      </a:r>
                      <a:endParaRPr lang="en-US" sz="1400" b="0" i="0" u="none" strike="noStrike" kern="1200" dirty="0">
                        <a:solidFill>
                          <a:srgbClr val="000000"/>
                        </a:solidFill>
                        <a:effectLst/>
                        <a:latin typeface="Arial"/>
                        <a:ea typeface="+mn-ea"/>
                        <a:cs typeface="+mn-cs"/>
                      </a:endParaRPr>
                    </a:p>
                  </a:txBody>
                  <a:tcPr marL="0" marR="0" marT="0"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400" u="none" strike="noStrike" kern="1200" dirty="0" smtClean="0">
                          <a:effectLst/>
                        </a:rPr>
                        <a:t>10 </a:t>
                      </a:r>
                      <a:r>
                        <a:rPr lang="en-US" sz="1400" u="none" strike="noStrike" kern="1200" dirty="0">
                          <a:effectLst/>
                        </a:rPr>
                        <a:t>bases/units (2 weeks)</a:t>
                      </a:r>
                      <a:endParaRPr lang="en-US" sz="1400" b="0" i="0" u="none" strike="noStrike" kern="1200" dirty="0">
                        <a:solidFill>
                          <a:srgbClr val="000000"/>
                        </a:solidFill>
                        <a:effectLst/>
                        <a:latin typeface="+mn-lt"/>
                        <a:ea typeface="+mn-ea"/>
                        <a:cs typeface="+mn-cs"/>
                      </a:endParaRPr>
                    </a:p>
                  </a:txBody>
                  <a:tcPr marL="0" marR="0" marT="0" marB="0" anchor="ctr"/>
                </a:tc>
                <a:extLst>
                  <a:ext uri="{0D108BD9-81ED-4DB2-BD59-A6C34878D82A}">
                    <a16:rowId xmlns:a16="http://schemas.microsoft.com/office/drawing/2014/main" val="2967966553"/>
                  </a:ext>
                </a:extLst>
              </a:tr>
              <a:tr h="492698">
                <a:tc>
                  <a:txBody>
                    <a:bodyPr/>
                    <a:lstStyle/>
                    <a:p>
                      <a:pPr marL="0" algn="ctr" defTabSz="914400" rtl="0" eaLnBrk="1" fontAlgn="t" latinLnBrk="0" hangingPunct="1"/>
                      <a:r>
                        <a:rPr lang="en-US" sz="1400" b="0" i="0" u="none" strike="noStrike" kern="1200" dirty="0" smtClean="0">
                          <a:solidFill>
                            <a:srgbClr val="000000"/>
                          </a:solidFill>
                          <a:effectLst/>
                          <a:latin typeface="Arial"/>
                          <a:ea typeface="+mn-ea"/>
                          <a:cs typeface="+mn-cs"/>
                        </a:rPr>
                        <a:t>Jun/2022</a:t>
                      </a:r>
                      <a:endParaRPr lang="en-US" sz="1400" b="0" i="0" u="none" strike="noStrike" kern="1200" dirty="0">
                        <a:solidFill>
                          <a:srgbClr val="000000"/>
                        </a:solidFill>
                        <a:effectLst/>
                        <a:latin typeface="Arial"/>
                        <a:ea typeface="+mn-ea"/>
                        <a:cs typeface="+mn-cs"/>
                      </a:endParaRPr>
                    </a:p>
                  </a:txBody>
                  <a:tcPr marL="0" marR="0" marT="0" marB="0" anchor="ctr"/>
                </a:tc>
                <a:tc>
                  <a:txBody>
                    <a:bodyPr/>
                    <a:lstStyle/>
                    <a:p>
                      <a:pPr marL="0" algn="ctr" defTabSz="914400" rtl="0" eaLnBrk="1" fontAlgn="t" latinLnBrk="0" hangingPunct="1"/>
                      <a:r>
                        <a:rPr lang="en-US" sz="1400" u="none" strike="noStrike" kern="1200" dirty="0">
                          <a:effectLst/>
                        </a:rPr>
                        <a:t>PACAF/ANG</a:t>
                      </a:r>
                      <a:endParaRPr lang="en-US" sz="1400" b="0" i="0" u="none" strike="noStrike" kern="1200" dirty="0">
                        <a:solidFill>
                          <a:srgbClr val="000000"/>
                        </a:solidFill>
                        <a:effectLst/>
                        <a:latin typeface="Arial"/>
                        <a:ea typeface="+mn-ea"/>
                        <a:cs typeface="+mn-cs"/>
                      </a:endParaRPr>
                    </a:p>
                  </a:txBody>
                  <a:tcPr marL="0" marR="0" marT="0" marB="0" anchor="ctr"/>
                </a:tc>
                <a:tc>
                  <a:txBody>
                    <a:bodyPr/>
                    <a:lstStyle/>
                    <a:p>
                      <a:pPr marL="0" algn="ctr" defTabSz="914400" rtl="0" eaLnBrk="1" fontAlgn="t" latinLnBrk="0" hangingPunct="1"/>
                      <a:r>
                        <a:rPr lang="sv-SE" sz="1400" u="none" strike="noStrike" kern="1200" dirty="0">
                          <a:effectLst/>
                        </a:rPr>
                        <a:t>JR Andersen, Eielson, JB Elmendorf, JB Hickam, Kadena, Kunsan, Misawa, Osan, Yokota (3 to 4 weeks</a:t>
                      </a:r>
                      <a:r>
                        <a:rPr lang="sv-SE" sz="1400" u="none" strike="noStrike" kern="1200" dirty="0" smtClean="0">
                          <a:effectLst/>
                        </a:rPr>
                        <a:t>), </a:t>
                      </a:r>
                      <a:r>
                        <a:rPr lang="sv-SE" sz="1400" u="none" strike="noStrike" kern="1200" dirty="0">
                          <a:effectLst/>
                        </a:rPr>
                        <a:t>plus 4 ANG bases (2 weeks) </a:t>
                      </a:r>
                      <a:endParaRPr lang="en-US" sz="1400" b="0" i="0" u="none" strike="noStrike" kern="1200" dirty="0">
                        <a:solidFill>
                          <a:srgbClr val="000000"/>
                        </a:solidFill>
                        <a:effectLst/>
                        <a:latin typeface="Arial"/>
                        <a:ea typeface="+mn-ea"/>
                        <a:cs typeface="+mn-cs"/>
                      </a:endParaRPr>
                    </a:p>
                  </a:txBody>
                  <a:tcPr marL="0" marR="0" marT="0" marB="0" anchor="ctr"/>
                </a:tc>
                <a:extLst>
                  <a:ext uri="{0D108BD9-81ED-4DB2-BD59-A6C34878D82A}">
                    <a16:rowId xmlns:a16="http://schemas.microsoft.com/office/drawing/2014/main" val="702721427"/>
                  </a:ext>
                </a:extLst>
              </a:tr>
            </a:tbl>
          </a:graphicData>
        </a:graphic>
      </p:graphicFrame>
      <p:sp>
        <p:nvSpPr>
          <p:cNvPr id="3" name="TextBox 2"/>
          <p:cNvSpPr txBox="1"/>
          <p:nvPr/>
        </p:nvSpPr>
        <p:spPr>
          <a:xfrm>
            <a:off x="5401896" y="6027260"/>
            <a:ext cx="3557954" cy="3693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0" i="0" u="none" strike="noStrike" kern="1200" cap="none" spc="0" normalizeH="0" baseline="0" noProof="0" dirty="0" smtClean="0">
                <a:ln>
                  <a:noFill/>
                </a:ln>
                <a:solidFill>
                  <a:srgbClr val="000000"/>
                </a:solidFill>
                <a:effectLst/>
                <a:uLnTx/>
                <a:uFillTx/>
                <a:latin typeface="Arial" panose="020B0604020202020204" pitchFamily="34" charset="0"/>
                <a:ea typeface="+mn-ea"/>
                <a:cs typeface="+mn-cs"/>
              </a:rPr>
              <a:t>** </a:t>
            </a: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Contingency for ANG weather cancellations</a:t>
            </a:r>
          </a:p>
        </p:txBody>
      </p:sp>
      <p:sp>
        <p:nvSpPr>
          <p:cNvPr id="8" name="TextBox 7"/>
          <p:cNvSpPr txBox="1"/>
          <p:nvPr/>
        </p:nvSpPr>
        <p:spPr>
          <a:xfrm>
            <a:off x="394497" y="3213479"/>
            <a:ext cx="193963" cy="584775"/>
          </a:xfrm>
          <a:prstGeom prst="rect">
            <a:avLst/>
          </a:prstGeom>
          <a:noFill/>
          <a:effectLst>
            <a:outerShdw blurRad="50800" dist="38100" dir="2700000" algn="tl" rotWithShape="0">
              <a:prstClr val="black">
                <a:alpha val="40000"/>
              </a:prstClr>
            </a:outerShdw>
          </a:effectLst>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1200" cap="none" spc="0" normalizeH="0" baseline="0" noProof="0" dirty="0">
                <a:ln>
                  <a:noFill/>
                </a:ln>
                <a:solidFill>
                  <a:srgbClr val="AAE2CA">
                    <a:lumMod val="50000"/>
                  </a:srgbClr>
                </a:solidFill>
                <a:effectLst/>
                <a:uLnTx/>
                <a:uFillTx/>
                <a:latin typeface="Arial" panose="020B0604020202020204" pitchFamily="34" charset="0"/>
                <a:ea typeface="+mn-ea"/>
                <a:cs typeface="+mn-cs"/>
              </a:rPr>
              <a:t>*</a:t>
            </a:r>
          </a:p>
        </p:txBody>
      </p:sp>
      <p:sp>
        <p:nvSpPr>
          <p:cNvPr id="9" name="Rectangle 8"/>
          <p:cNvSpPr/>
          <p:nvPr/>
        </p:nvSpPr>
        <p:spPr>
          <a:xfrm>
            <a:off x="653747" y="6014940"/>
            <a:ext cx="1273148" cy="276999"/>
          </a:xfrm>
          <a:prstGeom prst="rect">
            <a:avLst/>
          </a:prstGeom>
          <a:noFill/>
        </p:spPr>
        <p:txBody>
          <a:bodyPr wrap="square" lIns="91440" tIns="45720" rIns="91440" bIns="4572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w="0"/>
                <a:solidFill>
                  <a:srgbClr val="000000"/>
                </a:solidFill>
                <a:effectLst/>
                <a:uLnTx/>
                <a:uFillTx/>
                <a:latin typeface="Arial" panose="020B0604020202020204" pitchFamily="34" charset="0"/>
                <a:ea typeface="+mn-ea"/>
                <a:cs typeface="+mn-cs"/>
              </a:rPr>
              <a:t>In Progress</a:t>
            </a:r>
          </a:p>
        </p:txBody>
      </p:sp>
      <p:sp>
        <p:nvSpPr>
          <p:cNvPr id="10" name="TextBox 9"/>
          <p:cNvSpPr txBox="1"/>
          <p:nvPr/>
        </p:nvSpPr>
        <p:spPr>
          <a:xfrm>
            <a:off x="449308" y="5991749"/>
            <a:ext cx="214574" cy="461665"/>
          </a:xfrm>
          <a:prstGeom prst="rect">
            <a:avLst/>
          </a:prstGeom>
          <a:noFill/>
          <a:effectLst>
            <a:outerShdw blurRad="50800" dist="38100" dir="2700000" algn="tl" rotWithShape="0">
              <a:prstClr val="black">
                <a:alpha val="40000"/>
              </a:prstClr>
            </a:outerShdw>
          </a:effectLst>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srgbClr val="AAE2CA">
                    <a:lumMod val="50000"/>
                  </a:srgbClr>
                </a:solidFill>
                <a:effectLst/>
                <a:uLnTx/>
                <a:uFillTx/>
                <a:latin typeface="Arial" panose="020B0604020202020204" pitchFamily="34" charset="0"/>
                <a:ea typeface="+mn-ea"/>
                <a:cs typeface="+mn-cs"/>
              </a:rPr>
              <a:t>*</a:t>
            </a:r>
          </a:p>
        </p:txBody>
      </p:sp>
      <p:sp>
        <p:nvSpPr>
          <p:cNvPr id="12" name="Title 1"/>
          <p:cNvSpPr txBox="1">
            <a:spLocks/>
          </p:cNvSpPr>
          <p:nvPr/>
        </p:nvSpPr>
        <p:spPr bwMode="auto">
          <a:xfrm>
            <a:off x="1816100" y="175445"/>
            <a:ext cx="71437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rtl="0" eaLnBrk="1" fontAlgn="base" hangingPunct="1">
              <a:spcBef>
                <a:spcPct val="0"/>
              </a:spcBef>
              <a:spcAft>
                <a:spcPct val="0"/>
              </a:spcAft>
              <a:defRPr sz="3600" b="1" i="1">
                <a:solidFill>
                  <a:srgbClr val="151C77"/>
                </a:solidFill>
                <a:latin typeface="+mj-lt"/>
                <a:ea typeface="+mj-ea"/>
                <a:cs typeface="+mj-cs"/>
              </a:defRPr>
            </a:lvl1pPr>
            <a:lvl2pPr algn="r" rtl="0" eaLnBrk="1" fontAlgn="base" hangingPunct="1">
              <a:spcBef>
                <a:spcPct val="0"/>
              </a:spcBef>
              <a:spcAft>
                <a:spcPct val="0"/>
              </a:spcAft>
              <a:defRPr sz="3600" b="1" i="1">
                <a:solidFill>
                  <a:srgbClr val="151C77"/>
                </a:solidFill>
                <a:latin typeface="Arial" charset="0"/>
              </a:defRPr>
            </a:lvl2pPr>
            <a:lvl3pPr algn="r" rtl="0" eaLnBrk="1" fontAlgn="base" hangingPunct="1">
              <a:spcBef>
                <a:spcPct val="0"/>
              </a:spcBef>
              <a:spcAft>
                <a:spcPct val="0"/>
              </a:spcAft>
              <a:defRPr sz="3600" b="1" i="1">
                <a:solidFill>
                  <a:srgbClr val="151C77"/>
                </a:solidFill>
                <a:latin typeface="Arial" charset="0"/>
              </a:defRPr>
            </a:lvl3pPr>
            <a:lvl4pPr algn="r" rtl="0" eaLnBrk="1" fontAlgn="base" hangingPunct="1">
              <a:spcBef>
                <a:spcPct val="0"/>
              </a:spcBef>
              <a:spcAft>
                <a:spcPct val="0"/>
              </a:spcAft>
              <a:defRPr sz="3600" b="1" i="1">
                <a:solidFill>
                  <a:srgbClr val="151C77"/>
                </a:solidFill>
                <a:latin typeface="Arial" charset="0"/>
              </a:defRPr>
            </a:lvl4pPr>
            <a:lvl5pPr algn="r" rtl="0" eaLnBrk="1" fontAlgn="base" hangingPunct="1">
              <a:spcBef>
                <a:spcPct val="0"/>
              </a:spcBef>
              <a:spcAft>
                <a:spcPct val="0"/>
              </a:spcAft>
              <a:defRPr sz="3600" b="1" i="1">
                <a:solidFill>
                  <a:srgbClr val="151C77"/>
                </a:solidFill>
                <a:latin typeface="Arial" charset="0"/>
              </a:defRPr>
            </a:lvl5pPr>
            <a:lvl6pPr marL="457200" algn="r" rtl="0" eaLnBrk="1" fontAlgn="base" hangingPunct="1">
              <a:spcBef>
                <a:spcPct val="0"/>
              </a:spcBef>
              <a:spcAft>
                <a:spcPct val="0"/>
              </a:spcAft>
              <a:defRPr sz="3600" b="1" i="1">
                <a:solidFill>
                  <a:srgbClr val="151C77"/>
                </a:solidFill>
                <a:latin typeface="Arial" charset="0"/>
              </a:defRPr>
            </a:lvl6pPr>
            <a:lvl7pPr marL="914400" algn="r" rtl="0" eaLnBrk="1" fontAlgn="base" hangingPunct="1">
              <a:spcBef>
                <a:spcPct val="0"/>
              </a:spcBef>
              <a:spcAft>
                <a:spcPct val="0"/>
              </a:spcAft>
              <a:defRPr sz="3600" b="1" i="1">
                <a:solidFill>
                  <a:srgbClr val="151C77"/>
                </a:solidFill>
                <a:latin typeface="Arial" charset="0"/>
              </a:defRPr>
            </a:lvl7pPr>
            <a:lvl8pPr marL="1371600" algn="r" rtl="0" eaLnBrk="1" fontAlgn="base" hangingPunct="1">
              <a:spcBef>
                <a:spcPct val="0"/>
              </a:spcBef>
              <a:spcAft>
                <a:spcPct val="0"/>
              </a:spcAft>
              <a:defRPr sz="3600" b="1" i="1">
                <a:solidFill>
                  <a:srgbClr val="151C77"/>
                </a:solidFill>
                <a:latin typeface="Arial" charset="0"/>
              </a:defRPr>
            </a:lvl8pPr>
            <a:lvl9pPr marL="1828800" algn="r" rtl="0" eaLnBrk="1" fontAlgn="base" hangingPunct="1">
              <a:spcBef>
                <a:spcPct val="0"/>
              </a:spcBef>
              <a:spcAft>
                <a:spcPct val="0"/>
              </a:spcAft>
              <a:defRPr sz="3600" b="1" i="1">
                <a:solidFill>
                  <a:srgbClr val="151C77"/>
                </a:solidFill>
                <a:latin typeface="Arial" charset="0"/>
              </a:defRPr>
            </a:lvl9pPr>
          </a:lstStyle>
          <a:p>
            <a:r>
              <a:rPr lang="en-US" kern="0" dirty="0" smtClean="0"/>
              <a:t>Miscellaneous Payments</a:t>
            </a:r>
            <a:br>
              <a:rPr lang="en-US" kern="0" dirty="0" smtClean="0"/>
            </a:br>
            <a:r>
              <a:rPr lang="en-US" sz="3200" kern="0" dirty="0" smtClean="0"/>
              <a:t>What’s left to do</a:t>
            </a:r>
            <a:endParaRPr lang="en-US" sz="3200" kern="0" dirty="0"/>
          </a:p>
        </p:txBody>
      </p:sp>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0445" y="2087212"/>
            <a:ext cx="272300" cy="245193"/>
          </a:xfrm>
          <a:prstGeom prst="rect">
            <a:avLst/>
          </a:prstGeom>
          <a:effectLst>
            <a:outerShdw blurRad="50800" dist="38100" dir="2700000" algn="tl" rotWithShape="0">
              <a:prstClr val="black">
                <a:alpha val="40000"/>
              </a:prstClr>
            </a:outerShdw>
          </a:effectLst>
        </p:spPr>
      </p:pic>
      <p:pic>
        <p:nvPicPr>
          <p:cNvPr id="18" name="Pictur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0445" y="2541900"/>
            <a:ext cx="272300" cy="245193"/>
          </a:xfrm>
          <a:prstGeom prst="rect">
            <a:avLst/>
          </a:prstGeom>
          <a:effectLst>
            <a:outerShdw blurRad="50800" dist="38100" dir="2700000" algn="tl" rotWithShape="0">
              <a:prstClr val="black">
                <a:alpha val="40000"/>
              </a:prstClr>
            </a:outerShdw>
          </a:effectLst>
        </p:spPr>
      </p:pic>
      <p:pic>
        <p:nvPicPr>
          <p:cNvPr id="19" name="Picture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9349" y="2897182"/>
            <a:ext cx="272300" cy="245193"/>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8660918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378069" y="1219199"/>
            <a:ext cx="8423031" cy="5216769"/>
          </a:xfrm>
        </p:spPr>
        <p:txBody>
          <a:bodyPr/>
          <a:lstStyle/>
          <a:p>
            <a:pPr>
              <a:spcBef>
                <a:spcPts val="300"/>
              </a:spcBef>
            </a:pPr>
            <a:r>
              <a:rPr lang="en-US" dirty="0" smtClean="0"/>
              <a:t>Processing Standards &amp; Policies </a:t>
            </a:r>
          </a:p>
          <a:p>
            <a:pPr lvl="1">
              <a:spcBef>
                <a:spcPts val="300"/>
              </a:spcBef>
            </a:pPr>
            <a:r>
              <a:rPr lang="en-US" dirty="0" smtClean="0"/>
              <a:t>Establish/enforce standards / policy </a:t>
            </a:r>
          </a:p>
          <a:p>
            <a:pPr lvl="1">
              <a:spcBef>
                <a:spcPts val="300"/>
              </a:spcBef>
            </a:pPr>
            <a:r>
              <a:rPr lang="en-US" dirty="0" smtClean="0"/>
              <a:t>Working Group needs to continue meeting to address issues</a:t>
            </a:r>
          </a:p>
          <a:p>
            <a:pPr>
              <a:spcBef>
                <a:spcPts val="300"/>
              </a:spcBef>
            </a:pPr>
            <a:r>
              <a:rPr lang="en-US" dirty="0" smtClean="0"/>
              <a:t>Address measurement standards (metrics) – DAF</a:t>
            </a:r>
            <a:endParaRPr lang="en-US" dirty="0"/>
          </a:p>
          <a:p>
            <a:pPr lvl="1">
              <a:spcBef>
                <a:spcPts val="300"/>
              </a:spcBef>
            </a:pPr>
            <a:r>
              <a:rPr lang="en-US" dirty="0" smtClean="0"/>
              <a:t>Avg Days to Input / DAO Hold times (~30+)  exceedingly high </a:t>
            </a:r>
          </a:p>
          <a:p>
            <a:pPr lvl="1">
              <a:spcBef>
                <a:spcPts val="300"/>
              </a:spcBef>
            </a:pPr>
            <a:r>
              <a:rPr lang="en-US" dirty="0" smtClean="0"/>
              <a:t>Metrics will help w/</a:t>
            </a:r>
            <a:r>
              <a:rPr lang="en-US" dirty="0" err="1" smtClean="0"/>
              <a:t>mgmt</a:t>
            </a:r>
            <a:r>
              <a:rPr lang="en-US" dirty="0" smtClean="0"/>
              <a:t> oversight</a:t>
            </a:r>
          </a:p>
          <a:p>
            <a:pPr lvl="1">
              <a:spcBef>
                <a:spcPts val="300"/>
              </a:spcBef>
            </a:pPr>
            <a:r>
              <a:rPr lang="en-US" dirty="0" smtClean="0"/>
              <a:t>Other potential metrics</a:t>
            </a:r>
          </a:p>
          <a:p>
            <a:pPr lvl="1">
              <a:spcBef>
                <a:spcPts val="300"/>
              </a:spcBef>
            </a:pPr>
            <a:r>
              <a:rPr lang="en-US" dirty="0" smtClean="0"/>
              <a:t>Metrics implementation to improve accuracy/timeliness</a:t>
            </a:r>
          </a:p>
          <a:p>
            <a:pPr>
              <a:spcBef>
                <a:spcPts val="300"/>
              </a:spcBef>
            </a:pPr>
            <a:r>
              <a:rPr lang="en-US" dirty="0" smtClean="0"/>
              <a:t>Overarching areas still pending</a:t>
            </a:r>
          </a:p>
          <a:p>
            <a:pPr lvl="1">
              <a:spcBef>
                <a:spcPts val="300"/>
              </a:spcBef>
            </a:pPr>
            <a:r>
              <a:rPr lang="en-US" dirty="0" smtClean="0"/>
              <a:t>Exceptions to implementing new process - AFIT, AF Claims Service Center, utilities, e.g.,  billed by </a:t>
            </a:r>
            <a:r>
              <a:rPr lang="en-US" dirty="0" err="1" smtClean="0"/>
              <a:t>bldg</a:t>
            </a:r>
            <a:r>
              <a:rPr lang="en-US" dirty="0"/>
              <a:t> </a:t>
            </a:r>
            <a:r>
              <a:rPr lang="en-US" dirty="0" smtClean="0"/>
              <a:t>@ JB McGuire</a:t>
            </a:r>
          </a:p>
          <a:p>
            <a:pPr lvl="1">
              <a:spcBef>
                <a:spcPts val="300"/>
              </a:spcBef>
            </a:pPr>
            <a:r>
              <a:rPr lang="en-US" dirty="0" smtClean="0"/>
              <a:t>Foundational knowledge of </a:t>
            </a:r>
            <a:r>
              <a:rPr lang="en-US" dirty="0" err="1" smtClean="0"/>
              <a:t>Misc</a:t>
            </a:r>
            <a:r>
              <a:rPr lang="en-US" dirty="0" smtClean="0"/>
              <a:t> Payments, documentation, Prompt Payment Act</a:t>
            </a:r>
          </a:p>
          <a:p>
            <a:pPr lvl="2">
              <a:spcBef>
                <a:spcPts val="300"/>
              </a:spcBef>
            </a:pPr>
            <a:endParaRPr lang="en-US" sz="1600" dirty="0" smtClean="0"/>
          </a:p>
          <a:p>
            <a:pPr lvl="2">
              <a:spcBef>
                <a:spcPts val="300"/>
              </a:spcBef>
            </a:pPr>
            <a:endParaRPr lang="en-US" sz="1600" dirty="0" smtClean="0"/>
          </a:p>
          <a:p>
            <a:pPr lvl="1">
              <a:spcBef>
                <a:spcPts val="300"/>
              </a:spcBef>
            </a:pPr>
            <a:endParaRPr lang="en-US" sz="1600" dirty="0" smtClean="0"/>
          </a:p>
          <a:p>
            <a:pPr lvl="1">
              <a:spcBef>
                <a:spcPts val="300"/>
              </a:spcBef>
            </a:pPr>
            <a:endParaRPr lang="en-US" sz="1600" dirty="0" smtClean="0"/>
          </a:p>
        </p:txBody>
      </p:sp>
      <p:sp>
        <p:nvSpPr>
          <p:cNvPr id="4" name="Slide Number Placeholder 3"/>
          <p:cNvSpPr>
            <a:spLocks noGrp="1"/>
          </p:cNvSpPr>
          <p:nvPr>
            <p:ph type="sldNum"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0CBDF859-B77C-4932-B7B0-12C49A93E314}" type="slidenum">
              <a:rPr kumimoji="0" lang="en-US" altLang="en-US" sz="1000" b="0" i="0" u="none" strike="noStrike" kern="1200" cap="none" spc="0" normalizeH="0" baseline="0" noProof="0" smtClean="0">
                <a:ln>
                  <a:noFill/>
                </a:ln>
                <a:solidFill>
                  <a:srgbClr val="7F7F7F"/>
                </a:solidFill>
                <a:effectLst/>
                <a:uLnTx/>
                <a:uFillTx/>
                <a:latin typeface="Arial" panose="020B060402020202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altLang="en-US" sz="1000" b="0" i="0" u="none" strike="noStrike" kern="1200" cap="none" spc="0" normalizeH="0" baseline="0" noProof="0" dirty="0">
              <a:ln>
                <a:noFill/>
              </a:ln>
              <a:solidFill>
                <a:srgbClr val="7F7F7F"/>
              </a:solidFill>
              <a:effectLst/>
              <a:uLnTx/>
              <a:uFillTx/>
              <a:latin typeface="Arial" panose="020B0604020202020204" pitchFamily="34" charset="0"/>
              <a:ea typeface="+mn-ea"/>
              <a:cs typeface="+mn-cs"/>
            </a:endParaRPr>
          </a:p>
        </p:txBody>
      </p:sp>
      <p:sp>
        <p:nvSpPr>
          <p:cNvPr id="7" name="Title 1"/>
          <p:cNvSpPr txBox="1">
            <a:spLocks/>
          </p:cNvSpPr>
          <p:nvPr/>
        </p:nvSpPr>
        <p:spPr bwMode="auto">
          <a:xfrm>
            <a:off x="1828800" y="87085"/>
            <a:ext cx="71437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rtl="0" eaLnBrk="1" fontAlgn="base" hangingPunct="1">
              <a:spcBef>
                <a:spcPct val="0"/>
              </a:spcBef>
              <a:spcAft>
                <a:spcPct val="0"/>
              </a:spcAft>
              <a:defRPr sz="3600" b="1" i="1">
                <a:solidFill>
                  <a:srgbClr val="151C77"/>
                </a:solidFill>
                <a:latin typeface="+mj-lt"/>
                <a:ea typeface="+mj-ea"/>
                <a:cs typeface="+mj-cs"/>
              </a:defRPr>
            </a:lvl1pPr>
            <a:lvl2pPr algn="r" rtl="0" eaLnBrk="1" fontAlgn="base" hangingPunct="1">
              <a:spcBef>
                <a:spcPct val="0"/>
              </a:spcBef>
              <a:spcAft>
                <a:spcPct val="0"/>
              </a:spcAft>
              <a:defRPr sz="3600" b="1" i="1">
                <a:solidFill>
                  <a:srgbClr val="151C77"/>
                </a:solidFill>
                <a:latin typeface="Arial" charset="0"/>
              </a:defRPr>
            </a:lvl2pPr>
            <a:lvl3pPr algn="r" rtl="0" eaLnBrk="1" fontAlgn="base" hangingPunct="1">
              <a:spcBef>
                <a:spcPct val="0"/>
              </a:spcBef>
              <a:spcAft>
                <a:spcPct val="0"/>
              </a:spcAft>
              <a:defRPr sz="3600" b="1" i="1">
                <a:solidFill>
                  <a:srgbClr val="151C77"/>
                </a:solidFill>
                <a:latin typeface="Arial" charset="0"/>
              </a:defRPr>
            </a:lvl3pPr>
            <a:lvl4pPr algn="r" rtl="0" eaLnBrk="1" fontAlgn="base" hangingPunct="1">
              <a:spcBef>
                <a:spcPct val="0"/>
              </a:spcBef>
              <a:spcAft>
                <a:spcPct val="0"/>
              </a:spcAft>
              <a:defRPr sz="3600" b="1" i="1">
                <a:solidFill>
                  <a:srgbClr val="151C77"/>
                </a:solidFill>
                <a:latin typeface="Arial" charset="0"/>
              </a:defRPr>
            </a:lvl4pPr>
            <a:lvl5pPr algn="r" rtl="0" eaLnBrk="1" fontAlgn="base" hangingPunct="1">
              <a:spcBef>
                <a:spcPct val="0"/>
              </a:spcBef>
              <a:spcAft>
                <a:spcPct val="0"/>
              </a:spcAft>
              <a:defRPr sz="3600" b="1" i="1">
                <a:solidFill>
                  <a:srgbClr val="151C77"/>
                </a:solidFill>
                <a:latin typeface="Arial" charset="0"/>
              </a:defRPr>
            </a:lvl5pPr>
            <a:lvl6pPr marL="457200" algn="r" rtl="0" eaLnBrk="1" fontAlgn="base" hangingPunct="1">
              <a:spcBef>
                <a:spcPct val="0"/>
              </a:spcBef>
              <a:spcAft>
                <a:spcPct val="0"/>
              </a:spcAft>
              <a:defRPr sz="3600" b="1" i="1">
                <a:solidFill>
                  <a:srgbClr val="151C77"/>
                </a:solidFill>
                <a:latin typeface="Arial" charset="0"/>
              </a:defRPr>
            </a:lvl6pPr>
            <a:lvl7pPr marL="914400" algn="r" rtl="0" eaLnBrk="1" fontAlgn="base" hangingPunct="1">
              <a:spcBef>
                <a:spcPct val="0"/>
              </a:spcBef>
              <a:spcAft>
                <a:spcPct val="0"/>
              </a:spcAft>
              <a:defRPr sz="3600" b="1" i="1">
                <a:solidFill>
                  <a:srgbClr val="151C77"/>
                </a:solidFill>
                <a:latin typeface="Arial" charset="0"/>
              </a:defRPr>
            </a:lvl7pPr>
            <a:lvl8pPr marL="1371600" algn="r" rtl="0" eaLnBrk="1" fontAlgn="base" hangingPunct="1">
              <a:spcBef>
                <a:spcPct val="0"/>
              </a:spcBef>
              <a:spcAft>
                <a:spcPct val="0"/>
              </a:spcAft>
              <a:defRPr sz="3600" b="1" i="1">
                <a:solidFill>
                  <a:srgbClr val="151C77"/>
                </a:solidFill>
                <a:latin typeface="Arial" charset="0"/>
              </a:defRPr>
            </a:lvl8pPr>
            <a:lvl9pPr marL="1828800" algn="r" rtl="0" eaLnBrk="1" fontAlgn="base" hangingPunct="1">
              <a:spcBef>
                <a:spcPct val="0"/>
              </a:spcBef>
              <a:spcAft>
                <a:spcPct val="0"/>
              </a:spcAft>
              <a:defRPr sz="3600" b="1" i="1">
                <a:solidFill>
                  <a:srgbClr val="151C77"/>
                </a:solidFill>
                <a:latin typeface="Arial" charset="0"/>
              </a:defRPr>
            </a:lvl9pPr>
          </a:lstStyle>
          <a:p>
            <a:r>
              <a:rPr lang="en-US" kern="0" dirty="0" smtClean="0"/>
              <a:t>Miscellaneous Payments</a:t>
            </a:r>
            <a:br>
              <a:rPr lang="en-US" kern="0" dirty="0" smtClean="0"/>
            </a:br>
            <a:r>
              <a:rPr lang="en-US" sz="3200" kern="0" dirty="0" smtClean="0"/>
              <a:t>What’s left to do</a:t>
            </a:r>
            <a:endParaRPr lang="en-US" sz="3200" kern="0" dirty="0"/>
          </a:p>
        </p:txBody>
      </p:sp>
    </p:spTree>
    <p:extLst>
      <p:ext uri="{BB962C8B-B14F-4D97-AF65-F5344CB8AC3E}">
        <p14:creationId xmlns:p14="http://schemas.microsoft.com/office/powerpoint/2010/main" val="24256232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78467" y="143435"/>
            <a:ext cx="5382579" cy="986118"/>
          </a:xfrm>
        </p:spPr>
        <p:txBody>
          <a:bodyPr>
            <a:noAutofit/>
          </a:bodyPr>
          <a:lstStyle/>
          <a:p>
            <a:pPr algn="r"/>
            <a:r>
              <a:rPr lang="en-US" sz="3600" dirty="0" smtClean="0"/>
              <a:t>Invoice </a:t>
            </a:r>
            <a:r>
              <a:rPr lang="en-US" sz="3600" dirty="0"/>
              <a:t>Lines on </a:t>
            </a:r>
            <a:r>
              <a:rPr lang="en-US" sz="3600" dirty="0" smtClean="0"/>
              <a:t>Hold -</a:t>
            </a:r>
            <a:br>
              <a:rPr lang="en-US" sz="3600" dirty="0" smtClean="0"/>
            </a:br>
            <a:r>
              <a:rPr lang="en-US" sz="3600" dirty="0" smtClean="0"/>
              <a:t>Recent Snapshots</a:t>
            </a:r>
            <a:endParaRPr lang="en-US" sz="3600" dirty="0"/>
          </a:p>
        </p:txBody>
      </p:sp>
      <p:graphicFrame>
        <p:nvGraphicFramePr>
          <p:cNvPr id="6" name="Chart 5"/>
          <p:cNvGraphicFramePr/>
          <p:nvPr>
            <p:extLst/>
          </p:nvPr>
        </p:nvGraphicFramePr>
        <p:xfrm>
          <a:off x="125506" y="1284212"/>
          <a:ext cx="8821270" cy="4224268"/>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907920" y="5508480"/>
            <a:ext cx="7581561" cy="738664"/>
          </a:xfrm>
          <a:prstGeom prst="rect">
            <a:avLst/>
          </a:prstGeom>
          <a:noFill/>
        </p:spPr>
        <p:txBody>
          <a:bodyPr wrap="square" rtlCol="0">
            <a:spAutoFit/>
          </a:bodyPr>
          <a:lstStyle/>
          <a:p>
            <a:pPr marL="214313" indent="-214313">
              <a:buFont typeface="Arial" panose="020B0604020202020204" pitchFamily="34" charset="0"/>
              <a:buChar char="•"/>
            </a:pPr>
            <a:r>
              <a:rPr lang="en-US" sz="1400" dirty="0" smtClean="0"/>
              <a:t>Snapshot of all invoice lines on hold</a:t>
            </a:r>
            <a:endParaRPr lang="en-US" sz="1400" dirty="0"/>
          </a:p>
          <a:p>
            <a:pPr marL="214313" indent="-214313">
              <a:buFont typeface="Arial" panose="020B0604020202020204" pitchFamily="34" charset="0"/>
              <a:buChar char="•"/>
            </a:pPr>
            <a:r>
              <a:rPr lang="en-US" sz="1400" dirty="0" smtClean="0"/>
              <a:t>IOH </a:t>
            </a:r>
            <a:r>
              <a:rPr lang="en-US" sz="1400" dirty="0"/>
              <a:t>lines </a:t>
            </a:r>
            <a:r>
              <a:rPr lang="en-US" sz="1400" dirty="0" smtClean="0"/>
              <a:t>new since </a:t>
            </a:r>
            <a:r>
              <a:rPr lang="en-US" sz="1400" dirty="0"/>
              <a:t>last report - Several hundred invoices added every 2-3 business days</a:t>
            </a:r>
          </a:p>
          <a:p>
            <a:pPr marL="214313" indent="-214313">
              <a:buFont typeface="Arial" panose="020B0604020202020204" pitchFamily="34" charset="0"/>
              <a:buChar char="•"/>
            </a:pPr>
            <a:r>
              <a:rPr lang="en-US" sz="1400" dirty="0" smtClean="0"/>
              <a:t>DFAS </a:t>
            </a:r>
            <a:r>
              <a:rPr lang="en-US" sz="1400" dirty="0"/>
              <a:t>Reject: </a:t>
            </a:r>
            <a:r>
              <a:rPr lang="en-US" sz="1400" dirty="0" smtClean="0"/>
              <a:t>percent </a:t>
            </a:r>
            <a:r>
              <a:rPr lang="en-US" sz="1400" dirty="0"/>
              <a:t>of IOH lines due to DFAS </a:t>
            </a:r>
            <a:r>
              <a:rPr lang="en-US" sz="1400" dirty="0" smtClean="0"/>
              <a:t>void</a:t>
            </a:r>
            <a:endParaRPr lang="en-US" sz="1400" dirty="0"/>
          </a:p>
        </p:txBody>
      </p:sp>
    </p:spTree>
    <p:extLst>
      <p:ext uri="{BB962C8B-B14F-4D97-AF65-F5344CB8AC3E}">
        <p14:creationId xmlns:p14="http://schemas.microsoft.com/office/powerpoint/2010/main" val="39948494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nvPr>
        </p:nvGraphicFramePr>
        <p:xfrm>
          <a:off x="475129" y="1305569"/>
          <a:ext cx="8104095" cy="4234908"/>
        </p:xfrm>
        <a:graphic>
          <a:graphicData uri="http://schemas.openxmlformats.org/drawingml/2006/chart">
            <c:chart xmlns:c="http://schemas.openxmlformats.org/drawingml/2006/chart" xmlns:r="http://schemas.openxmlformats.org/officeDocument/2006/relationships" r:id="rId3"/>
          </a:graphicData>
        </a:graphic>
      </p:graphicFrame>
      <p:sp>
        <p:nvSpPr>
          <p:cNvPr id="7" name="Title 1"/>
          <p:cNvSpPr txBox="1">
            <a:spLocks/>
          </p:cNvSpPr>
          <p:nvPr/>
        </p:nvSpPr>
        <p:spPr>
          <a:xfrm>
            <a:off x="1972244" y="62752"/>
            <a:ext cx="6794126" cy="1242817"/>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n-US" sz="3600" b="1" i="1" dirty="0">
                <a:solidFill>
                  <a:srgbClr val="151C77"/>
                </a:solidFill>
              </a:rPr>
              <a:t>AF Average Days to Input / DAO Hold</a:t>
            </a:r>
          </a:p>
        </p:txBody>
      </p:sp>
      <p:sp>
        <p:nvSpPr>
          <p:cNvPr id="4" name="TextBox 3"/>
          <p:cNvSpPr txBox="1"/>
          <p:nvPr/>
        </p:nvSpPr>
        <p:spPr>
          <a:xfrm>
            <a:off x="896003" y="5549730"/>
            <a:ext cx="7459575" cy="661720"/>
          </a:xfrm>
          <a:prstGeom prst="rect">
            <a:avLst/>
          </a:prstGeom>
          <a:noFill/>
        </p:spPr>
        <p:txBody>
          <a:bodyPr wrap="square" rtlCol="0">
            <a:spAutoFit/>
          </a:bodyPr>
          <a:lstStyle/>
          <a:p>
            <a:pPr marL="128588" indent="-128588">
              <a:buFont typeface="Arial" panose="020B0604020202020204" pitchFamily="34" charset="0"/>
              <a:buChar char="•"/>
            </a:pPr>
            <a:r>
              <a:rPr lang="en-US" sz="1400" dirty="0" smtClean="0"/>
              <a:t>Average </a:t>
            </a:r>
            <a:r>
              <a:rPr lang="en-US" sz="1400" dirty="0"/>
              <a:t>days base takes to input invoice - from date invoice received to date created in DEAMS - based on </a:t>
            </a:r>
            <a:r>
              <a:rPr lang="en-US" sz="1400" dirty="0" smtClean="0"/>
              <a:t>IOH </a:t>
            </a:r>
            <a:r>
              <a:rPr lang="en-US" sz="1400" dirty="0"/>
              <a:t>report lines</a:t>
            </a:r>
          </a:p>
          <a:p>
            <a:endParaRPr lang="en-US" sz="900" dirty="0"/>
          </a:p>
        </p:txBody>
      </p:sp>
    </p:spTree>
    <p:extLst>
      <p:ext uri="{BB962C8B-B14F-4D97-AF65-F5344CB8AC3E}">
        <p14:creationId xmlns:p14="http://schemas.microsoft.com/office/powerpoint/2010/main" val="494157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898684908"/>
              </p:ext>
            </p:extLst>
          </p:nvPr>
        </p:nvGraphicFramePr>
        <p:xfrm>
          <a:off x="475129" y="1255059"/>
          <a:ext cx="8122024" cy="4356846"/>
        </p:xfrm>
        <a:graphic>
          <a:graphicData uri="http://schemas.openxmlformats.org/drawingml/2006/chart">
            <c:chart xmlns:c="http://schemas.openxmlformats.org/drawingml/2006/chart" xmlns:r="http://schemas.openxmlformats.org/officeDocument/2006/relationships" r:id="rId3"/>
          </a:graphicData>
        </a:graphic>
      </p:graphicFrame>
      <p:sp>
        <p:nvSpPr>
          <p:cNvPr id="7" name="Title 1"/>
          <p:cNvSpPr txBox="1">
            <a:spLocks/>
          </p:cNvSpPr>
          <p:nvPr/>
        </p:nvSpPr>
        <p:spPr>
          <a:xfrm>
            <a:off x="879682" y="426946"/>
            <a:ext cx="7886700" cy="450056"/>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n-US" sz="3600" b="1" i="1" dirty="0" smtClean="0">
                <a:solidFill>
                  <a:srgbClr val="151C77"/>
                </a:solidFill>
              </a:rPr>
              <a:t>Total Input – DFAS Reject Rate</a:t>
            </a:r>
            <a:endParaRPr lang="en-US" sz="3600" b="1" i="1" dirty="0">
              <a:solidFill>
                <a:srgbClr val="151C77"/>
              </a:solidFill>
            </a:endParaRPr>
          </a:p>
        </p:txBody>
      </p:sp>
      <p:sp>
        <p:nvSpPr>
          <p:cNvPr id="4" name="TextBox 3"/>
          <p:cNvSpPr txBox="1"/>
          <p:nvPr/>
        </p:nvSpPr>
        <p:spPr>
          <a:xfrm>
            <a:off x="879682" y="5505543"/>
            <a:ext cx="7384637" cy="738664"/>
          </a:xfrm>
          <a:prstGeom prst="rect">
            <a:avLst/>
          </a:prstGeom>
          <a:noFill/>
        </p:spPr>
        <p:txBody>
          <a:bodyPr wrap="square" rtlCol="0">
            <a:spAutoFit/>
          </a:bodyPr>
          <a:lstStyle/>
          <a:p>
            <a:pPr marL="128588" indent="-128588">
              <a:buFont typeface="Arial" panose="020B0604020202020204" pitchFamily="34" charset="0"/>
              <a:buChar char="•"/>
            </a:pPr>
            <a:r>
              <a:rPr lang="en-US" sz="1400" dirty="0" smtClean="0"/>
              <a:t>DFAS Data – Total invoices processed</a:t>
            </a:r>
          </a:p>
          <a:p>
            <a:pPr marL="128588" indent="-128588">
              <a:buFont typeface="Arial" panose="020B0604020202020204" pitchFamily="34" charset="0"/>
              <a:buChar char="•"/>
            </a:pPr>
            <a:r>
              <a:rPr lang="en-US" sz="1400" dirty="0" smtClean="0"/>
              <a:t>DFAS Reject Rate</a:t>
            </a:r>
          </a:p>
          <a:p>
            <a:pPr marL="128588" indent="-128588">
              <a:buFont typeface="Arial" panose="020B0604020202020204" pitchFamily="34" charset="0"/>
              <a:buChar char="•"/>
            </a:pPr>
            <a:r>
              <a:rPr lang="en-US" sz="1400" dirty="0" smtClean="0"/>
              <a:t>As of 10 Jan</a:t>
            </a:r>
            <a:endParaRPr lang="en-US" sz="1400" dirty="0"/>
          </a:p>
        </p:txBody>
      </p:sp>
    </p:spTree>
    <p:extLst>
      <p:ext uri="{BB962C8B-B14F-4D97-AF65-F5344CB8AC3E}">
        <p14:creationId xmlns:p14="http://schemas.microsoft.com/office/powerpoint/2010/main" val="21391633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230745" y="148167"/>
            <a:ext cx="7531705" cy="1067097"/>
          </a:xfrm>
        </p:spPr>
        <p:txBody>
          <a:bodyPr/>
          <a:lstStyle/>
          <a:p>
            <a:r>
              <a:rPr lang="en-US" dirty="0" smtClean="0"/>
              <a:t>Overview</a:t>
            </a:r>
            <a:endParaRPr lang="en-US" dirty="0"/>
          </a:p>
        </p:txBody>
      </p:sp>
      <p:sp>
        <p:nvSpPr>
          <p:cNvPr id="6" name="Text Placeholder 5"/>
          <p:cNvSpPr>
            <a:spLocks noGrp="1"/>
          </p:cNvSpPr>
          <p:nvPr>
            <p:ph idx="1"/>
          </p:nvPr>
        </p:nvSpPr>
        <p:spPr>
          <a:xfrm>
            <a:off x="349970" y="1397827"/>
            <a:ext cx="8412480" cy="5277610"/>
          </a:xfrm>
        </p:spPr>
        <p:txBody>
          <a:bodyPr/>
          <a:lstStyle/>
          <a:p>
            <a:pPr lvl="0"/>
            <a:r>
              <a:rPr lang="en-US" dirty="0" err="1" smtClean="0"/>
              <a:t>Misc</a:t>
            </a:r>
            <a:r>
              <a:rPr lang="en-US" dirty="0" smtClean="0"/>
              <a:t> </a:t>
            </a:r>
            <a:r>
              <a:rPr lang="en-US" dirty="0"/>
              <a:t>payments: </a:t>
            </a:r>
            <a:r>
              <a:rPr lang="en-US" dirty="0" smtClean="0"/>
              <a:t>What </a:t>
            </a:r>
            <a:r>
              <a:rPr lang="en-US" dirty="0"/>
              <a:t>is it &amp; </a:t>
            </a:r>
            <a:r>
              <a:rPr lang="en-US" dirty="0" smtClean="0"/>
              <a:t>Why </a:t>
            </a:r>
            <a:r>
              <a:rPr lang="en-US" dirty="0"/>
              <a:t>are we doing it</a:t>
            </a:r>
          </a:p>
          <a:p>
            <a:pPr lvl="0"/>
            <a:r>
              <a:rPr lang="en-US" dirty="0"/>
              <a:t>Pilot program </a:t>
            </a:r>
            <a:r>
              <a:rPr lang="en-US" dirty="0" smtClean="0"/>
              <a:t>w/ USSF</a:t>
            </a:r>
          </a:p>
          <a:p>
            <a:pPr lvl="0"/>
            <a:r>
              <a:rPr lang="en-US" dirty="0" smtClean="0"/>
              <a:t>Training </a:t>
            </a:r>
          </a:p>
          <a:p>
            <a:r>
              <a:rPr lang="en-US" dirty="0"/>
              <a:t>Kicked off implementations </a:t>
            </a:r>
          </a:p>
          <a:p>
            <a:pPr lvl="0"/>
            <a:r>
              <a:rPr lang="en-US" dirty="0" smtClean="0"/>
              <a:t>Clean </a:t>
            </a:r>
            <a:r>
              <a:rPr lang="en-US" dirty="0"/>
              <a:t>Slate &amp; EOY impacts </a:t>
            </a:r>
            <a:endParaRPr lang="en-US" dirty="0" smtClean="0"/>
          </a:p>
          <a:p>
            <a:pPr lvl="0"/>
            <a:r>
              <a:rPr lang="en-US" dirty="0" smtClean="0"/>
              <a:t>Continued training efforts</a:t>
            </a:r>
          </a:p>
          <a:p>
            <a:pPr lvl="0"/>
            <a:r>
              <a:rPr lang="en-US" dirty="0" smtClean="0"/>
              <a:t>What’s </a:t>
            </a:r>
            <a:r>
              <a:rPr lang="en-US" dirty="0"/>
              <a:t>left to </a:t>
            </a:r>
            <a:r>
              <a:rPr lang="en-US" dirty="0" smtClean="0"/>
              <a:t>do</a:t>
            </a:r>
          </a:p>
          <a:p>
            <a:pPr lvl="0"/>
            <a:r>
              <a:rPr lang="en-US" dirty="0" smtClean="0"/>
              <a:t>Stats</a:t>
            </a:r>
          </a:p>
          <a:p>
            <a:pPr lvl="0"/>
            <a:r>
              <a:rPr lang="en-US" dirty="0" smtClean="0"/>
              <a:t>Benefits </a:t>
            </a:r>
            <a:r>
              <a:rPr lang="en-US" dirty="0"/>
              <a:t>for AF in the long run…</a:t>
            </a:r>
          </a:p>
          <a:p>
            <a:pPr>
              <a:spcBef>
                <a:spcPts val="200"/>
              </a:spcBef>
              <a:spcAft>
                <a:spcPts val="200"/>
              </a:spcAft>
            </a:pPr>
            <a:endParaRPr lang="en-US" sz="2800" b="0" dirty="0" smtClean="0"/>
          </a:p>
          <a:p>
            <a:pPr marL="406400" lvl="1" indent="0">
              <a:spcBef>
                <a:spcPts val="200"/>
              </a:spcBef>
              <a:spcAft>
                <a:spcPts val="200"/>
              </a:spcAft>
              <a:buNone/>
            </a:pPr>
            <a:endParaRPr lang="en-US" sz="2400" b="0" dirty="0" smtClean="0"/>
          </a:p>
          <a:p>
            <a:pPr lvl="1"/>
            <a:endParaRPr lang="en-US" dirty="0"/>
          </a:p>
          <a:p>
            <a:pPr marL="0" indent="0">
              <a:buNone/>
            </a:pPr>
            <a:endParaRPr lang="en-US" dirty="0" smtClean="0"/>
          </a:p>
          <a:p>
            <a:endParaRPr lang="en-US" dirty="0" smtClean="0"/>
          </a:p>
          <a:p>
            <a:endParaRPr lang="en-US" dirty="0" smtClean="0"/>
          </a:p>
          <a:p>
            <a:endParaRPr lang="en-US" dirty="0" smtClean="0"/>
          </a:p>
          <a:p>
            <a:endParaRPr lang="en-US" dirty="0">
              <a:solidFill>
                <a:schemeClr val="tx2"/>
              </a:solidFill>
            </a:endParaRPr>
          </a:p>
        </p:txBody>
      </p:sp>
      <p:sp>
        <p:nvSpPr>
          <p:cNvPr id="11" name="Slide Number Placeholder 10"/>
          <p:cNvSpPr>
            <a:spLocks noGrp="1"/>
          </p:cNvSpPr>
          <p:nvPr>
            <p:ph type="sldNum" sz="quarter" idx="11"/>
          </p:nvPr>
        </p:nvSpPr>
        <p:spPr>
          <a:xfrm>
            <a:off x="7010400" y="6492875"/>
            <a:ext cx="2133600" cy="365125"/>
          </a:xfrm>
          <a:prstGeom prst="rect">
            <a:avLst/>
          </a:prstGeom>
        </p:spPr>
        <p:txBody>
          <a:bodyPr/>
          <a:lstStyle/>
          <a:p>
            <a:fld id="{566203A1-DE72-4BEA-9DF1-250C0255A690}" type="slidenum">
              <a:rPr lang="en-US" smtClean="0"/>
              <a:t>2</a:t>
            </a:fld>
            <a:endParaRPr lang="en-US" dirty="0"/>
          </a:p>
        </p:txBody>
      </p:sp>
    </p:spTree>
    <p:extLst>
      <p:ext uri="{BB962C8B-B14F-4D97-AF65-F5344CB8AC3E}">
        <p14:creationId xmlns:p14="http://schemas.microsoft.com/office/powerpoint/2010/main" val="26797475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4"/>
          <p:cNvSpPr>
            <a:spLocks noGrp="1" noChangeArrowheads="1"/>
          </p:cNvSpPr>
          <p:nvPr>
            <p:ph idx="1"/>
          </p:nvPr>
        </p:nvSpPr>
        <p:spPr>
          <a:xfrm>
            <a:off x="304800" y="1366642"/>
            <a:ext cx="8534400" cy="5010346"/>
          </a:xfrm>
        </p:spPr>
        <p:txBody>
          <a:bodyPr>
            <a:normAutofit/>
          </a:bodyPr>
          <a:lstStyle/>
          <a:p>
            <a:r>
              <a:rPr lang="en-US" dirty="0" smtClean="0"/>
              <a:t>Improves </a:t>
            </a:r>
            <a:r>
              <a:rPr lang="en-US" dirty="0"/>
              <a:t>payment processing time to AF vendors  </a:t>
            </a:r>
          </a:p>
          <a:p>
            <a:r>
              <a:rPr lang="en-US" dirty="0"/>
              <a:t>Streamlines data entry into the system of record </a:t>
            </a:r>
          </a:p>
          <a:p>
            <a:r>
              <a:rPr lang="en-US" dirty="0"/>
              <a:t>Eliminates paper (electronic) forms and signatures </a:t>
            </a:r>
          </a:p>
          <a:p>
            <a:r>
              <a:rPr lang="en-US" dirty="0"/>
              <a:t>Returns some obligation, de-obligation, and adjustment actions to </a:t>
            </a:r>
            <a:r>
              <a:rPr lang="en-US" dirty="0" smtClean="0"/>
              <a:t>the </a:t>
            </a:r>
            <a:r>
              <a:rPr lang="en-US" dirty="0"/>
              <a:t>Air Force</a:t>
            </a:r>
          </a:p>
          <a:p>
            <a:r>
              <a:rPr lang="en-US" dirty="0"/>
              <a:t>Uses existing system functionality as intended</a:t>
            </a:r>
          </a:p>
          <a:p>
            <a:pPr marL="0" indent="0">
              <a:buNone/>
            </a:pPr>
            <a:endParaRPr lang="en-US" dirty="0"/>
          </a:p>
          <a:p>
            <a:r>
              <a:rPr lang="en-US" dirty="0"/>
              <a:t>This is part of the “good news” for the AF story</a:t>
            </a:r>
            <a:endParaRPr lang="en-US" sz="2400" b="0" dirty="0"/>
          </a:p>
          <a:p>
            <a:pPr marL="3175" indent="0">
              <a:buNone/>
            </a:pPr>
            <a:endParaRPr lang="en-US" sz="2200" b="0" dirty="0" smtClean="0"/>
          </a:p>
          <a:p>
            <a:pPr lvl="1"/>
            <a:endParaRPr lang="en-US" sz="2200" b="0" dirty="0" smtClean="0">
              <a:solidFill>
                <a:srgbClr val="000000"/>
              </a:solidFill>
            </a:endParaRPr>
          </a:p>
        </p:txBody>
      </p:sp>
      <p:sp>
        <p:nvSpPr>
          <p:cNvPr id="5" name="Slide Number Placeholder 3"/>
          <p:cNvSpPr>
            <a:spLocks noGrp="1"/>
          </p:cNvSpPr>
          <p:nvPr>
            <p:ph type="sldNum" sz="quarter" idx="11"/>
          </p:nvPr>
        </p:nvSpPr>
        <p:spPr/>
        <p:txBody>
          <a:bodyPr/>
          <a:lstStyle/>
          <a:p>
            <a:pPr>
              <a:defRPr/>
            </a:pPr>
            <a:fld id="{23423D3C-2511-4FCE-827D-E0800279C148}" type="slidenum">
              <a:rPr lang="en-US">
                <a:solidFill>
                  <a:srgbClr val="000000"/>
                </a:solidFill>
              </a:rPr>
              <a:pPr>
                <a:defRPr/>
              </a:pPr>
              <a:t>20</a:t>
            </a:fld>
            <a:endParaRPr lang="en-US" dirty="0">
              <a:solidFill>
                <a:srgbClr val="000000"/>
              </a:solidFill>
            </a:endParaRPr>
          </a:p>
        </p:txBody>
      </p:sp>
      <p:sp>
        <p:nvSpPr>
          <p:cNvPr id="8197" name="Rectangle 6"/>
          <p:cNvSpPr>
            <a:spLocks noChangeArrowheads="1"/>
          </p:cNvSpPr>
          <p:nvPr/>
        </p:nvSpPr>
        <p:spPr bwMode="auto">
          <a:xfrm rot="10800000">
            <a:off x="381000" y="6400800"/>
            <a:ext cx="8382000" cy="76200"/>
          </a:xfrm>
          <a:prstGeom prst="rect">
            <a:avLst/>
          </a:prstGeom>
          <a:solidFill>
            <a:srgbClr val="1D1D73"/>
          </a:solidFill>
          <a:ln w="9525">
            <a:noFill/>
            <a:miter lim="800000"/>
            <a:headEnd/>
            <a:tailEnd/>
          </a:ln>
        </p:spPr>
        <p:txBody>
          <a:bodyPr wrap="none" anchor="ctr"/>
          <a:lstStyle/>
          <a:p>
            <a:pPr eaLnBrk="0" fontAlgn="base" hangingPunct="0">
              <a:spcBef>
                <a:spcPct val="0"/>
              </a:spcBef>
              <a:spcAft>
                <a:spcPct val="0"/>
              </a:spcAft>
            </a:pPr>
            <a:endParaRPr lang="en-US" sz="1400" dirty="0">
              <a:solidFill>
                <a:srgbClr val="000000"/>
              </a:solidFill>
              <a:latin typeface="Times New Roman" pitchFamily="18" charset="0"/>
              <a:cs typeface="Arial" charset="0"/>
            </a:endParaRPr>
          </a:p>
        </p:txBody>
      </p:sp>
      <p:sp>
        <p:nvSpPr>
          <p:cNvPr id="6" name="Title 1"/>
          <p:cNvSpPr txBox="1">
            <a:spLocks/>
          </p:cNvSpPr>
          <p:nvPr/>
        </p:nvSpPr>
        <p:spPr bwMode="auto">
          <a:xfrm>
            <a:off x="1706336" y="149824"/>
            <a:ext cx="71437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rtl="0" eaLnBrk="1" fontAlgn="base" hangingPunct="1">
              <a:spcBef>
                <a:spcPct val="0"/>
              </a:spcBef>
              <a:spcAft>
                <a:spcPct val="0"/>
              </a:spcAft>
              <a:defRPr sz="3600" b="1" i="1">
                <a:solidFill>
                  <a:srgbClr val="151C77"/>
                </a:solidFill>
                <a:latin typeface="+mj-lt"/>
                <a:ea typeface="+mj-ea"/>
                <a:cs typeface="+mj-cs"/>
              </a:defRPr>
            </a:lvl1pPr>
            <a:lvl2pPr algn="r" rtl="0" eaLnBrk="1" fontAlgn="base" hangingPunct="1">
              <a:spcBef>
                <a:spcPct val="0"/>
              </a:spcBef>
              <a:spcAft>
                <a:spcPct val="0"/>
              </a:spcAft>
              <a:defRPr sz="3600" b="1" i="1">
                <a:solidFill>
                  <a:srgbClr val="151C77"/>
                </a:solidFill>
                <a:latin typeface="Arial" charset="0"/>
              </a:defRPr>
            </a:lvl2pPr>
            <a:lvl3pPr algn="r" rtl="0" eaLnBrk="1" fontAlgn="base" hangingPunct="1">
              <a:spcBef>
                <a:spcPct val="0"/>
              </a:spcBef>
              <a:spcAft>
                <a:spcPct val="0"/>
              </a:spcAft>
              <a:defRPr sz="3600" b="1" i="1">
                <a:solidFill>
                  <a:srgbClr val="151C77"/>
                </a:solidFill>
                <a:latin typeface="Arial" charset="0"/>
              </a:defRPr>
            </a:lvl3pPr>
            <a:lvl4pPr algn="r" rtl="0" eaLnBrk="1" fontAlgn="base" hangingPunct="1">
              <a:spcBef>
                <a:spcPct val="0"/>
              </a:spcBef>
              <a:spcAft>
                <a:spcPct val="0"/>
              </a:spcAft>
              <a:defRPr sz="3600" b="1" i="1">
                <a:solidFill>
                  <a:srgbClr val="151C77"/>
                </a:solidFill>
                <a:latin typeface="Arial" charset="0"/>
              </a:defRPr>
            </a:lvl4pPr>
            <a:lvl5pPr algn="r" rtl="0" eaLnBrk="1" fontAlgn="base" hangingPunct="1">
              <a:spcBef>
                <a:spcPct val="0"/>
              </a:spcBef>
              <a:spcAft>
                <a:spcPct val="0"/>
              </a:spcAft>
              <a:defRPr sz="3600" b="1" i="1">
                <a:solidFill>
                  <a:srgbClr val="151C77"/>
                </a:solidFill>
                <a:latin typeface="Arial" charset="0"/>
              </a:defRPr>
            </a:lvl5pPr>
            <a:lvl6pPr marL="457200" algn="r" rtl="0" eaLnBrk="1" fontAlgn="base" hangingPunct="1">
              <a:spcBef>
                <a:spcPct val="0"/>
              </a:spcBef>
              <a:spcAft>
                <a:spcPct val="0"/>
              </a:spcAft>
              <a:defRPr sz="3600" b="1" i="1">
                <a:solidFill>
                  <a:srgbClr val="151C77"/>
                </a:solidFill>
                <a:latin typeface="Arial" charset="0"/>
              </a:defRPr>
            </a:lvl6pPr>
            <a:lvl7pPr marL="914400" algn="r" rtl="0" eaLnBrk="1" fontAlgn="base" hangingPunct="1">
              <a:spcBef>
                <a:spcPct val="0"/>
              </a:spcBef>
              <a:spcAft>
                <a:spcPct val="0"/>
              </a:spcAft>
              <a:defRPr sz="3600" b="1" i="1">
                <a:solidFill>
                  <a:srgbClr val="151C77"/>
                </a:solidFill>
                <a:latin typeface="Arial" charset="0"/>
              </a:defRPr>
            </a:lvl7pPr>
            <a:lvl8pPr marL="1371600" algn="r" rtl="0" eaLnBrk="1" fontAlgn="base" hangingPunct="1">
              <a:spcBef>
                <a:spcPct val="0"/>
              </a:spcBef>
              <a:spcAft>
                <a:spcPct val="0"/>
              </a:spcAft>
              <a:defRPr sz="3600" b="1" i="1">
                <a:solidFill>
                  <a:srgbClr val="151C77"/>
                </a:solidFill>
                <a:latin typeface="Arial" charset="0"/>
              </a:defRPr>
            </a:lvl8pPr>
            <a:lvl9pPr marL="1828800" algn="r" rtl="0" eaLnBrk="1" fontAlgn="base" hangingPunct="1">
              <a:spcBef>
                <a:spcPct val="0"/>
              </a:spcBef>
              <a:spcAft>
                <a:spcPct val="0"/>
              </a:spcAft>
              <a:defRPr sz="3600" b="1" i="1">
                <a:solidFill>
                  <a:srgbClr val="151C77"/>
                </a:solidFill>
                <a:latin typeface="Arial" charset="0"/>
              </a:defRPr>
            </a:lvl9pPr>
          </a:lstStyle>
          <a:p>
            <a:r>
              <a:rPr lang="en-US" kern="0" dirty="0" smtClean="0"/>
              <a:t>Miscellaneous Payments</a:t>
            </a:r>
            <a:br>
              <a:rPr lang="en-US" kern="0" dirty="0" smtClean="0"/>
            </a:br>
            <a:r>
              <a:rPr lang="en-US" sz="3200" kern="0" dirty="0" smtClean="0"/>
              <a:t>Long Term Benefits</a:t>
            </a:r>
            <a:endParaRPr lang="en-US" sz="2800" kern="0" dirty="0"/>
          </a:p>
        </p:txBody>
      </p:sp>
    </p:spTree>
    <p:extLst>
      <p:ext uri="{BB962C8B-B14F-4D97-AF65-F5344CB8AC3E}">
        <p14:creationId xmlns:p14="http://schemas.microsoft.com/office/powerpoint/2010/main" val="18198068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230745" y="316591"/>
            <a:ext cx="7531705" cy="1067097"/>
          </a:xfrm>
        </p:spPr>
        <p:txBody>
          <a:bodyPr/>
          <a:lstStyle/>
          <a:p>
            <a:r>
              <a:rPr lang="en-US" dirty="0" smtClean="0"/>
              <a:t>Wrap Up</a:t>
            </a:r>
            <a:endParaRPr lang="en-US" dirty="0"/>
          </a:p>
        </p:txBody>
      </p:sp>
      <p:sp>
        <p:nvSpPr>
          <p:cNvPr id="6" name="Text Placeholder 5"/>
          <p:cNvSpPr>
            <a:spLocks noGrp="1"/>
          </p:cNvSpPr>
          <p:nvPr>
            <p:ph idx="1"/>
          </p:nvPr>
        </p:nvSpPr>
        <p:spPr>
          <a:xfrm>
            <a:off x="349970" y="1397827"/>
            <a:ext cx="8412480" cy="5277610"/>
          </a:xfrm>
        </p:spPr>
        <p:txBody>
          <a:bodyPr/>
          <a:lstStyle/>
          <a:p>
            <a:pPr lvl="0"/>
            <a:r>
              <a:rPr lang="en-US" dirty="0" err="1" smtClean="0"/>
              <a:t>Misc</a:t>
            </a:r>
            <a:r>
              <a:rPr lang="en-US" dirty="0" smtClean="0"/>
              <a:t> </a:t>
            </a:r>
            <a:r>
              <a:rPr lang="en-US" dirty="0"/>
              <a:t>payments: </a:t>
            </a:r>
            <a:r>
              <a:rPr lang="en-US" dirty="0" smtClean="0"/>
              <a:t>What </a:t>
            </a:r>
            <a:r>
              <a:rPr lang="en-US" dirty="0"/>
              <a:t>is it &amp; </a:t>
            </a:r>
            <a:r>
              <a:rPr lang="en-US" dirty="0" smtClean="0"/>
              <a:t>Why </a:t>
            </a:r>
            <a:r>
              <a:rPr lang="en-US" dirty="0"/>
              <a:t>are we doing it</a:t>
            </a:r>
          </a:p>
          <a:p>
            <a:pPr lvl="0"/>
            <a:r>
              <a:rPr lang="en-US" dirty="0"/>
              <a:t>Pilot program </a:t>
            </a:r>
            <a:r>
              <a:rPr lang="en-US" dirty="0" smtClean="0"/>
              <a:t>w/ USSF</a:t>
            </a:r>
          </a:p>
          <a:p>
            <a:pPr lvl="0"/>
            <a:r>
              <a:rPr lang="en-US" dirty="0" smtClean="0"/>
              <a:t>Training </a:t>
            </a:r>
          </a:p>
          <a:p>
            <a:r>
              <a:rPr lang="en-US" dirty="0"/>
              <a:t>Kicked off implementations </a:t>
            </a:r>
          </a:p>
          <a:p>
            <a:pPr lvl="0"/>
            <a:r>
              <a:rPr lang="en-US" dirty="0" smtClean="0"/>
              <a:t>Clean </a:t>
            </a:r>
            <a:r>
              <a:rPr lang="en-US" dirty="0"/>
              <a:t>Slate &amp; EOY impacts </a:t>
            </a:r>
            <a:endParaRPr lang="en-US" dirty="0" smtClean="0"/>
          </a:p>
          <a:p>
            <a:pPr lvl="0"/>
            <a:r>
              <a:rPr lang="en-US" dirty="0" smtClean="0"/>
              <a:t>Continued training efforts</a:t>
            </a:r>
          </a:p>
          <a:p>
            <a:pPr lvl="0"/>
            <a:r>
              <a:rPr lang="en-US" dirty="0" smtClean="0"/>
              <a:t>What’s </a:t>
            </a:r>
            <a:r>
              <a:rPr lang="en-US" dirty="0"/>
              <a:t>left to </a:t>
            </a:r>
            <a:r>
              <a:rPr lang="en-US" dirty="0" smtClean="0"/>
              <a:t>do</a:t>
            </a:r>
          </a:p>
          <a:p>
            <a:pPr lvl="0"/>
            <a:r>
              <a:rPr lang="en-US" dirty="0" smtClean="0"/>
              <a:t>Stats</a:t>
            </a:r>
          </a:p>
          <a:p>
            <a:pPr lvl="0"/>
            <a:r>
              <a:rPr lang="en-US" dirty="0" smtClean="0"/>
              <a:t>Benefits </a:t>
            </a:r>
            <a:r>
              <a:rPr lang="en-US" dirty="0"/>
              <a:t>for AF in the long run…</a:t>
            </a:r>
          </a:p>
          <a:p>
            <a:pPr>
              <a:spcBef>
                <a:spcPts val="200"/>
              </a:spcBef>
              <a:spcAft>
                <a:spcPts val="200"/>
              </a:spcAft>
            </a:pPr>
            <a:endParaRPr lang="en-US" sz="2800" b="0" dirty="0" smtClean="0"/>
          </a:p>
          <a:p>
            <a:pPr marL="406400" lvl="1" indent="0">
              <a:spcBef>
                <a:spcPts val="200"/>
              </a:spcBef>
              <a:spcAft>
                <a:spcPts val="200"/>
              </a:spcAft>
              <a:buNone/>
            </a:pPr>
            <a:endParaRPr lang="en-US" sz="2400" b="0" dirty="0" smtClean="0"/>
          </a:p>
          <a:p>
            <a:pPr lvl="1"/>
            <a:endParaRPr lang="en-US" dirty="0"/>
          </a:p>
          <a:p>
            <a:pPr marL="0" indent="0">
              <a:buNone/>
            </a:pPr>
            <a:endParaRPr lang="en-US" dirty="0" smtClean="0"/>
          </a:p>
          <a:p>
            <a:endParaRPr lang="en-US" dirty="0" smtClean="0"/>
          </a:p>
          <a:p>
            <a:endParaRPr lang="en-US" dirty="0" smtClean="0"/>
          </a:p>
          <a:p>
            <a:endParaRPr lang="en-US" dirty="0" smtClean="0"/>
          </a:p>
          <a:p>
            <a:endParaRPr lang="en-US" dirty="0">
              <a:solidFill>
                <a:schemeClr val="tx2"/>
              </a:solidFill>
            </a:endParaRPr>
          </a:p>
        </p:txBody>
      </p:sp>
      <p:sp>
        <p:nvSpPr>
          <p:cNvPr id="11" name="Slide Number Placeholder 10"/>
          <p:cNvSpPr>
            <a:spLocks noGrp="1"/>
          </p:cNvSpPr>
          <p:nvPr>
            <p:ph type="sldNum" sz="quarter" idx="11"/>
          </p:nvPr>
        </p:nvSpPr>
        <p:spPr>
          <a:xfrm>
            <a:off x="7010400" y="6492875"/>
            <a:ext cx="2133600" cy="365125"/>
          </a:xfrm>
          <a:prstGeom prst="rect">
            <a:avLst/>
          </a:prstGeom>
        </p:spPr>
        <p:txBody>
          <a:bodyPr/>
          <a:lstStyle/>
          <a:p>
            <a:fld id="{566203A1-DE72-4BEA-9DF1-250C0255A690}" type="slidenum">
              <a:rPr lang="en-US" smtClean="0"/>
              <a:t>21</a:t>
            </a:fld>
            <a:endParaRPr lang="en-US" dirty="0"/>
          </a:p>
        </p:txBody>
      </p:sp>
    </p:spTree>
    <p:extLst>
      <p:ext uri="{BB962C8B-B14F-4D97-AF65-F5344CB8AC3E}">
        <p14:creationId xmlns:p14="http://schemas.microsoft.com/office/powerpoint/2010/main" val="23153327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169938"/>
            <a:ext cx="8076650" cy="1067097"/>
          </a:xfrm>
        </p:spPr>
        <p:txBody>
          <a:bodyPr/>
          <a:lstStyle/>
          <a:p>
            <a:r>
              <a:rPr lang="en-US" dirty="0" smtClean="0"/>
              <a:t>Miscellaneous Payments</a:t>
            </a:r>
            <a:endParaRPr lang="en-US" dirty="0"/>
          </a:p>
        </p:txBody>
      </p:sp>
      <p:sp>
        <p:nvSpPr>
          <p:cNvPr id="6" name="Text Placeholder 5"/>
          <p:cNvSpPr>
            <a:spLocks noGrp="1"/>
          </p:cNvSpPr>
          <p:nvPr>
            <p:ph idx="1"/>
          </p:nvPr>
        </p:nvSpPr>
        <p:spPr>
          <a:xfrm>
            <a:off x="349970" y="1397827"/>
            <a:ext cx="8412480" cy="5277610"/>
          </a:xfrm>
        </p:spPr>
        <p:txBody>
          <a:bodyPr/>
          <a:lstStyle/>
          <a:p>
            <a:r>
              <a:rPr lang="en-US" b="0" dirty="0" smtClean="0"/>
              <a:t> </a:t>
            </a:r>
            <a:r>
              <a:rPr lang="en-US" dirty="0"/>
              <a:t>A miscellaneous payment is defined as a valid obligation of the government having one or more of the following attributes: </a:t>
            </a:r>
          </a:p>
          <a:p>
            <a:pPr lvl="1"/>
            <a:r>
              <a:rPr lang="en-US" dirty="0" smtClean="0"/>
              <a:t>1</a:t>
            </a:r>
            <a:r>
              <a:rPr lang="en-US" dirty="0"/>
              <a:t>. Payment under special authoritative arrangements other than a formal contracting arrangement. </a:t>
            </a:r>
          </a:p>
          <a:p>
            <a:pPr lvl="1"/>
            <a:r>
              <a:rPr lang="en-US" dirty="0"/>
              <a:t>2. Payments authorized under formal contracting arrangements that may necessitate other payment methods. </a:t>
            </a:r>
          </a:p>
          <a:p>
            <a:pPr lvl="1"/>
            <a:r>
              <a:rPr lang="en-US" dirty="0"/>
              <a:t>3. Payments for non-recurring, non-contractual </a:t>
            </a:r>
            <a:r>
              <a:rPr lang="en-US" dirty="0" smtClean="0"/>
              <a:t>purchases</a:t>
            </a:r>
          </a:p>
          <a:p>
            <a:r>
              <a:rPr lang="en-US" dirty="0"/>
              <a:t>Examples:</a:t>
            </a:r>
          </a:p>
          <a:p>
            <a:pPr lvl="1"/>
            <a:r>
              <a:rPr lang="en-US" dirty="0"/>
              <a:t>Utilities</a:t>
            </a:r>
          </a:p>
          <a:p>
            <a:pPr lvl="1"/>
            <a:r>
              <a:rPr lang="en-US" dirty="0"/>
              <a:t>Witness </a:t>
            </a:r>
            <a:r>
              <a:rPr lang="en-US" dirty="0" smtClean="0"/>
              <a:t>Fees</a:t>
            </a:r>
          </a:p>
          <a:p>
            <a:pPr lvl="1"/>
            <a:r>
              <a:rPr lang="en-US" dirty="0" smtClean="0"/>
              <a:t>Clothing Allowance</a:t>
            </a:r>
            <a:endParaRPr lang="en-US" dirty="0"/>
          </a:p>
          <a:p>
            <a:pPr lvl="1"/>
            <a:r>
              <a:rPr lang="en-US" dirty="0"/>
              <a:t>Personal reimbursements</a:t>
            </a:r>
          </a:p>
          <a:p>
            <a:pPr lvl="1"/>
            <a:endParaRPr lang="en-US" sz="2800" b="0" dirty="0" smtClean="0"/>
          </a:p>
          <a:p>
            <a:pPr marL="406400" lvl="1" indent="0">
              <a:spcBef>
                <a:spcPts val="200"/>
              </a:spcBef>
              <a:spcAft>
                <a:spcPts val="200"/>
              </a:spcAft>
              <a:buNone/>
            </a:pPr>
            <a:endParaRPr lang="en-US" sz="2400" b="0" dirty="0" smtClean="0"/>
          </a:p>
          <a:p>
            <a:pPr lvl="1"/>
            <a:endParaRPr lang="en-US" dirty="0"/>
          </a:p>
          <a:p>
            <a:pPr marL="0" indent="0">
              <a:buNone/>
            </a:pPr>
            <a:endParaRPr lang="en-US" dirty="0" smtClean="0"/>
          </a:p>
          <a:p>
            <a:endParaRPr lang="en-US" dirty="0" smtClean="0"/>
          </a:p>
          <a:p>
            <a:endParaRPr lang="en-US" dirty="0" smtClean="0"/>
          </a:p>
          <a:p>
            <a:endParaRPr lang="en-US" dirty="0" smtClean="0"/>
          </a:p>
          <a:p>
            <a:endParaRPr lang="en-US" dirty="0">
              <a:solidFill>
                <a:schemeClr val="tx2"/>
              </a:solidFill>
            </a:endParaRPr>
          </a:p>
        </p:txBody>
      </p:sp>
      <p:sp>
        <p:nvSpPr>
          <p:cNvPr id="11" name="Slide Number Placeholder 10"/>
          <p:cNvSpPr>
            <a:spLocks noGrp="1"/>
          </p:cNvSpPr>
          <p:nvPr>
            <p:ph type="sldNum" sz="quarter" idx="11"/>
          </p:nvPr>
        </p:nvSpPr>
        <p:spPr>
          <a:xfrm>
            <a:off x="7010400" y="6492875"/>
            <a:ext cx="2133600" cy="365125"/>
          </a:xfrm>
          <a:prstGeom prst="rect">
            <a:avLst/>
          </a:prstGeom>
        </p:spPr>
        <p:txBody>
          <a:bodyPr/>
          <a:lstStyle/>
          <a:p>
            <a:fld id="{566203A1-DE72-4BEA-9DF1-250C0255A690}" type="slidenum">
              <a:rPr lang="en-US" smtClean="0"/>
              <a:t>3</a:t>
            </a:fld>
            <a:endParaRPr lang="en-US" dirty="0"/>
          </a:p>
        </p:txBody>
      </p:sp>
    </p:spTree>
    <p:extLst>
      <p:ext uri="{BB962C8B-B14F-4D97-AF65-F5344CB8AC3E}">
        <p14:creationId xmlns:p14="http://schemas.microsoft.com/office/powerpoint/2010/main" val="24728756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the Process Change</a:t>
            </a:r>
            <a:endParaRPr lang="en-US" dirty="0"/>
          </a:p>
        </p:txBody>
      </p:sp>
      <p:sp>
        <p:nvSpPr>
          <p:cNvPr id="3" name="Content Placeholder 2"/>
          <p:cNvSpPr>
            <a:spLocks noGrp="1"/>
          </p:cNvSpPr>
          <p:nvPr>
            <p:ph idx="1"/>
          </p:nvPr>
        </p:nvSpPr>
        <p:spPr/>
        <p:txBody>
          <a:bodyPr/>
          <a:lstStyle/>
          <a:p>
            <a:r>
              <a:rPr lang="en-US" dirty="0" smtClean="0"/>
              <a:t>DOD, DFAS, &amp; DAF - Reduce the DFAS bill</a:t>
            </a:r>
          </a:p>
          <a:p>
            <a:r>
              <a:rPr lang="en-US" dirty="0" smtClean="0"/>
              <a:t>Base creates manual documents – sends to DFAS</a:t>
            </a:r>
          </a:p>
          <a:p>
            <a:r>
              <a:rPr lang="en-US" dirty="0" smtClean="0"/>
              <a:t>DFAS manually enters info to DEAMS</a:t>
            </a:r>
          </a:p>
          <a:p>
            <a:r>
              <a:rPr lang="en-US" dirty="0" smtClean="0"/>
              <a:t>Air Force only service DFAS was handling </a:t>
            </a:r>
            <a:r>
              <a:rPr lang="en-US" dirty="0" err="1" smtClean="0"/>
              <a:t>Misc</a:t>
            </a:r>
            <a:r>
              <a:rPr lang="en-US" dirty="0" smtClean="0"/>
              <a:t> Payments</a:t>
            </a:r>
          </a:p>
          <a:p>
            <a:r>
              <a:rPr lang="en-US" dirty="0" smtClean="0"/>
              <a:t>Eliminate duplicate work</a:t>
            </a:r>
          </a:p>
          <a:p>
            <a:r>
              <a:rPr lang="en-US" dirty="0" smtClean="0"/>
              <a:t>DFAS has lost the positions</a:t>
            </a:r>
          </a:p>
          <a:p>
            <a:r>
              <a:rPr lang="en-US" dirty="0" smtClean="0"/>
              <a:t>Working group developed plan to use current DEAMS capabilities</a:t>
            </a:r>
          </a:p>
          <a:p>
            <a:endParaRPr lang="en-US" dirty="0"/>
          </a:p>
        </p:txBody>
      </p:sp>
      <p:sp>
        <p:nvSpPr>
          <p:cNvPr id="4" name="Slide Number Placeholder 3"/>
          <p:cNvSpPr>
            <a:spLocks noGrp="1"/>
          </p:cNvSpPr>
          <p:nvPr>
            <p:ph type="sldNum" sz="quarter" idx="11"/>
          </p:nvPr>
        </p:nvSpPr>
        <p:spPr/>
        <p:txBody>
          <a:bodyPr/>
          <a:lstStyle/>
          <a:p>
            <a:pPr>
              <a:defRPr/>
            </a:pPr>
            <a:fld id="{74DE197A-94BB-4228-9FA1-E7CE3D33E021}" type="slidenum">
              <a:rPr lang="en-US" altLang="en-US" smtClean="0"/>
              <a:pPr>
                <a:defRPr/>
              </a:pPr>
              <a:t>4</a:t>
            </a:fld>
            <a:endParaRPr lang="en-US" altLang="en-US">
              <a:solidFill>
                <a:schemeClr val="bg2"/>
              </a:solidFill>
            </a:endParaRPr>
          </a:p>
        </p:txBody>
      </p:sp>
    </p:spTree>
    <p:extLst>
      <p:ext uri="{BB962C8B-B14F-4D97-AF65-F5344CB8AC3E}">
        <p14:creationId xmlns:p14="http://schemas.microsoft.com/office/powerpoint/2010/main" val="29372906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Miscellaneous Payment </a:t>
            </a:r>
            <a:r>
              <a:rPr lang="en-US" dirty="0" smtClean="0"/>
              <a:t>Pilot</a:t>
            </a:r>
            <a:endParaRPr lang="en-US" dirty="0"/>
          </a:p>
        </p:txBody>
      </p:sp>
      <p:sp>
        <p:nvSpPr>
          <p:cNvPr id="3" name="Content Placeholder 2"/>
          <p:cNvSpPr>
            <a:spLocks noGrp="1"/>
          </p:cNvSpPr>
          <p:nvPr>
            <p:ph idx="1"/>
          </p:nvPr>
        </p:nvSpPr>
        <p:spPr/>
        <p:txBody>
          <a:bodyPr/>
          <a:lstStyle/>
          <a:p>
            <a:r>
              <a:rPr lang="en-US" dirty="0" smtClean="0"/>
              <a:t>Tested new process during US Space Forces / Kirtland deployment</a:t>
            </a:r>
          </a:p>
          <a:p>
            <a:r>
              <a:rPr lang="en-US" dirty="0"/>
              <a:t>1 Oct 2019 at seven bases </a:t>
            </a:r>
          </a:p>
          <a:p>
            <a:r>
              <a:rPr lang="en-US" dirty="0"/>
              <a:t>Took advantage of DEAMS SMEs on-site</a:t>
            </a:r>
          </a:p>
          <a:p>
            <a:r>
              <a:rPr lang="en-US" dirty="0"/>
              <a:t>As expected, there were growing pains</a:t>
            </a:r>
          </a:p>
          <a:p>
            <a:endParaRPr lang="en-US" dirty="0"/>
          </a:p>
        </p:txBody>
      </p:sp>
      <p:sp>
        <p:nvSpPr>
          <p:cNvPr id="4" name="Slide Number Placeholder 3"/>
          <p:cNvSpPr>
            <a:spLocks noGrp="1"/>
          </p:cNvSpPr>
          <p:nvPr>
            <p:ph type="sldNum" sz="quarter" idx="11"/>
          </p:nvPr>
        </p:nvSpPr>
        <p:spPr/>
        <p:txBody>
          <a:bodyPr/>
          <a:lstStyle/>
          <a:p>
            <a:pPr>
              <a:defRPr/>
            </a:pPr>
            <a:fld id="{74DE197A-94BB-4228-9FA1-E7CE3D33E021}" type="slidenum">
              <a:rPr lang="en-US" altLang="en-US" smtClean="0"/>
              <a:pPr>
                <a:defRPr/>
              </a:pPr>
              <a:t>5</a:t>
            </a:fld>
            <a:endParaRPr lang="en-US" altLang="en-US">
              <a:solidFill>
                <a:schemeClr val="bg2"/>
              </a:solidFill>
            </a:endParaRPr>
          </a:p>
        </p:txBody>
      </p:sp>
    </p:spTree>
    <p:extLst>
      <p:ext uri="{BB962C8B-B14F-4D97-AF65-F5344CB8AC3E}">
        <p14:creationId xmlns:p14="http://schemas.microsoft.com/office/powerpoint/2010/main" val="39943773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3"/>
          <p:cNvSpPr>
            <a:spLocks noGrp="1" noChangeArrowheads="1"/>
          </p:cNvSpPr>
          <p:nvPr>
            <p:ph type="title"/>
          </p:nvPr>
        </p:nvSpPr>
        <p:spPr>
          <a:xfrm>
            <a:off x="1307495" y="157770"/>
            <a:ext cx="7531705" cy="1067097"/>
          </a:xfrm>
        </p:spPr>
        <p:txBody>
          <a:bodyPr/>
          <a:lstStyle/>
          <a:p>
            <a:r>
              <a:rPr lang="en-US" sz="3600" dirty="0" smtClean="0"/>
              <a:t>Miscellaneous Payment Pilot</a:t>
            </a:r>
            <a:br>
              <a:rPr lang="en-US" sz="3600" dirty="0" smtClean="0"/>
            </a:br>
            <a:r>
              <a:rPr lang="en-US" sz="3200" dirty="0" smtClean="0"/>
              <a:t>Challenges/Results</a:t>
            </a:r>
          </a:p>
        </p:txBody>
      </p:sp>
      <p:sp>
        <p:nvSpPr>
          <p:cNvPr id="8195" name="Rectangle 14"/>
          <p:cNvSpPr>
            <a:spLocks noGrp="1" noChangeArrowheads="1"/>
          </p:cNvSpPr>
          <p:nvPr>
            <p:ph idx="1"/>
          </p:nvPr>
        </p:nvSpPr>
        <p:spPr>
          <a:xfrm>
            <a:off x="304800" y="1366642"/>
            <a:ext cx="8534400" cy="5010346"/>
          </a:xfrm>
        </p:spPr>
        <p:txBody>
          <a:bodyPr>
            <a:normAutofit/>
          </a:bodyPr>
          <a:lstStyle/>
          <a:p>
            <a:r>
              <a:rPr lang="en-US" dirty="0" smtClean="0"/>
              <a:t>New to DEAMS users along with R12 Upgrade</a:t>
            </a:r>
          </a:p>
          <a:p>
            <a:r>
              <a:rPr lang="en-US" dirty="0" smtClean="0"/>
              <a:t>Fundamental knowledge of the </a:t>
            </a:r>
            <a:r>
              <a:rPr lang="en-US" dirty="0" err="1" smtClean="0"/>
              <a:t>misc</a:t>
            </a:r>
            <a:r>
              <a:rPr lang="en-US" dirty="0" smtClean="0"/>
              <a:t> payment processes on both sides</a:t>
            </a:r>
          </a:p>
          <a:p>
            <a:r>
              <a:rPr lang="en-US" dirty="0" smtClean="0"/>
              <a:t>Initial understanding of new processes on both sides</a:t>
            </a:r>
          </a:p>
          <a:p>
            <a:r>
              <a:rPr lang="en-US" dirty="0" smtClean="0"/>
              <a:t>Consistency of how processing is done from one DFAS center to the other, from one analyst to another</a:t>
            </a:r>
          </a:p>
          <a:p>
            <a:r>
              <a:rPr lang="en-US" dirty="0" smtClean="0"/>
              <a:t>Frustration with resolving rejected transactions, e.g., sequencing, justification, explanation</a:t>
            </a:r>
          </a:p>
          <a:p>
            <a:r>
              <a:rPr lang="en-US" dirty="0" smtClean="0"/>
              <a:t>Unique base processes and Host Comptroller distribution of responsibilities (centralized vs. decentralized)  </a:t>
            </a:r>
          </a:p>
          <a:p>
            <a:pPr lvl="1"/>
            <a:endParaRPr lang="en-US" sz="2200" b="0" dirty="0" smtClean="0"/>
          </a:p>
          <a:p>
            <a:endParaRPr lang="en-US" sz="2400" b="0" dirty="0"/>
          </a:p>
          <a:p>
            <a:pPr marL="3175" indent="0">
              <a:buNone/>
            </a:pPr>
            <a:endParaRPr lang="en-US" sz="2200" b="0" dirty="0" smtClean="0"/>
          </a:p>
          <a:p>
            <a:pPr lvl="1"/>
            <a:endParaRPr lang="en-US" sz="2200" b="0" dirty="0" smtClean="0">
              <a:solidFill>
                <a:srgbClr val="000000"/>
              </a:solidFill>
            </a:endParaRPr>
          </a:p>
        </p:txBody>
      </p:sp>
      <p:sp>
        <p:nvSpPr>
          <p:cNvPr id="5" name="Slide Number Placeholder 3"/>
          <p:cNvSpPr>
            <a:spLocks noGrp="1"/>
          </p:cNvSpPr>
          <p:nvPr>
            <p:ph type="sldNum" sz="quarter" idx="11"/>
          </p:nvPr>
        </p:nvSpPr>
        <p:spPr/>
        <p:txBody>
          <a:bodyPr/>
          <a:lstStyle/>
          <a:p>
            <a:pPr>
              <a:defRPr/>
            </a:pPr>
            <a:fld id="{23423D3C-2511-4FCE-827D-E0800279C148}" type="slidenum">
              <a:rPr lang="en-US">
                <a:solidFill>
                  <a:srgbClr val="000000"/>
                </a:solidFill>
              </a:rPr>
              <a:pPr>
                <a:defRPr/>
              </a:pPr>
              <a:t>6</a:t>
            </a:fld>
            <a:endParaRPr lang="en-US" dirty="0">
              <a:solidFill>
                <a:srgbClr val="000000"/>
              </a:solidFill>
            </a:endParaRPr>
          </a:p>
        </p:txBody>
      </p:sp>
      <p:sp>
        <p:nvSpPr>
          <p:cNvPr id="8197" name="Rectangle 6"/>
          <p:cNvSpPr>
            <a:spLocks noChangeArrowheads="1"/>
          </p:cNvSpPr>
          <p:nvPr/>
        </p:nvSpPr>
        <p:spPr bwMode="auto">
          <a:xfrm rot="10800000">
            <a:off x="381000" y="6400800"/>
            <a:ext cx="8382000" cy="76200"/>
          </a:xfrm>
          <a:prstGeom prst="rect">
            <a:avLst/>
          </a:prstGeom>
          <a:solidFill>
            <a:srgbClr val="1D1D73"/>
          </a:solidFill>
          <a:ln w="9525">
            <a:noFill/>
            <a:miter lim="800000"/>
            <a:headEnd/>
            <a:tailEnd/>
          </a:ln>
        </p:spPr>
        <p:txBody>
          <a:bodyPr wrap="none" anchor="ctr"/>
          <a:lstStyle/>
          <a:p>
            <a:pPr eaLnBrk="0" fontAlgn="base" hangingPunct="0">
              <a:spcBef>
                <a:spcPct val="0"/>
              </a:spcBef>
              <a:spcAft>
                <a:spcPct val="0"/>
              </a:spcAft>
            </a:pPr>
            <a:endParaRPr lang="en-US" sz="1400" dirty="0">
              <a:solidFill>
                <a:srgbClr val="000000"/>
              </a:solidFill>
              <a:latin typeface="Times New Roman" pitchFamily="18" charset="0"/>
              <a:cs typeface="Arial" charset="0"/>
            </a:endParaRPr>
          </a:p>
        </p:txBody>
      </p:sp>
    </p:spTree>
    <p:extLst>
      <p:ext uri="{BB962C8B-B14F-4D97-AF65-F5344CB8AC3E}">
        <p14:creationId xmlns:p14="http://schemas.microsoft.com/office/powerpoint/2010/main" val="20480539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3"/>
          <p:cNvSpPr>
            <a:spLocks noGrp="1" noChangeArrowheads="1"/>
          </p:cNvSpPr>
          <p:nvPr>
            <p:ph type="title"/>
          </p:nvPr>
        </p:nvSpPr>
        <p:spPr>
          <a:xfrm>
            <a:off x="1307495" y="157770"/>
            <a:ext cx="7531705" cy="1067097"/>
          </a:xfrm>
        </p:spPr>
        <p:txBody>
          <a:bodyPr/>
          <a:lstStyle/>
          <a:p>
            <a:r>
              <a:rPr lang="en-US" sz="3600" dirty="0" smtClean="0"/>
              <a:t>Miscellaneous Payment Pilot</a:t>
            </a:r>
            <a:br>
              <a:rPr lang="en-US" sz="3600" dirty="0" smtClean="0"/>
            </a:br>
            <a:r>
              <a:rPr lang="en-US" sz="3200" dirty="0" smtClean="0"/>
              <a:t>Recommendations</a:t>
            </a:r>
          </a:p>
        </p:txBody>
      </p:sp>
      <p:sp>
        <p:nvSpPr>
          <p:cNvPr id="8195" name="Rectangle 14"/>
          <p:cNvSpPr>
            <a:spLocks noGrp="1" noChangeArrowheads="1"/>
          </p:cNvSpPr>
          <p:nvPr>
            <p:ph idx="1"/>
          </p:nvPr>
        </p:nvSpPr>
        <p:spPr>
          <a:xfrm>
            <a:off x="304800" y="1366642"/>
            <a:ext cx="8534400" cy="5010346"/>
          </a:xfrm>
        </p:spPr>
        <p:txBody>
          <a:bodyPr>
            <a:normAutofit fontScale="92500" lnSpcReduction="10000"/>
          </a:bodyPr>
          <a:lstStyle/>
          <a:p>
            <a:r>
              <a:rPr lang="en-US" sz="2200" dirty="0" smtClean="0"/>
              <a:t>Near Term Recommendations</a:t>
            </a:r>
          </a:p>
          <a:p>
            <a:pPr lvl="1"/>
            <a:r>
              <a:rPr lang="en-US" sz="2200" dirty="0" smtClean="0"/>
              <a:t>Formalize an MOA between SAF/FM and DFAS which establishes consistent requirements &amp; responsibilities, and introduces joint metrics (AF &amp; DFAS)</a:t>
            </a:r>
          </a:p>
          <a:p>
            <a:pPr lvl="1"/>
            <a:r>
              <a:rPr lang="en-US" sz="2200" dirty="0" smtClean="0"/>
              <a:t>Develop a </a:t>
            </a:r>
            <a:r>
              <a:rPr lang="en-US" sz="2200" dirty="0" err="1" smtClean="0"/>
              <a:t>Misc</a:t>
            </a:r>
            <a:r>
              <a:rPr lang="en-US" sz="2200" dirty="0" smtClean="0"/>
              <a:t> Payment – AF Implementation strategy (AF)</a:t>
            </a:r>
          </a:p>
          <a:p>
            <a:pPr lvl="1"/>
            <a:r>
              <a:rPr lang="en-US" sz="2200" dirty="0" smtClean="0"/>
              <a:t>Provide targeted training to AF personnel, incorporating the tenets of the MOA (AF)</a:t>
            </a:r>
          </a:p>
          <a:p>
            <a:r>
              <a:rPr lang="en-US" sz="2200" dirty="0" smtClean="0"/>
              <a:t>Long Term </a:t>
            </a:r>
            <a:r>
              <a:rPr lang="en-US" sz="2200" dirty="0"/>
              <a:t>Recommendations</a:t>
            </a:r>
          </a:p>
          <a:p>
            <a:pPr lvl="1"/>
            <a:r>
              <a:rPr lang="en-US" sz="2200" dirty="0" smtClean="0"/>
              <a:t>Develop automated/interface solutions for large processes, e.g., AF Claims </a:t>
            </a:r>
            <a:r>
              <a:rPr lang="en-US" sz="2200" dirty="0" err="1" smtClean="0"/>
              <a:t>Ctr</a:t>
            </a:r>
            <a:r>
              <a:rPr lang="en-US" sz="2200" dirty="0" smtClean="0"/>
              <a:t>, AFIT, education (AF &amp; DFAS)</a:t>
            </a:r>
          </a:p>
          <a:p>
            <a:pPr lvl="1"/>
            <a:r>
              <a:rPr lang="en-US" sz="2200" dirty="0" smtClean="0"/>
              <a:t>Identify system changes to restrict end user responsibilities and capabilities (AF)</a:t>
            </a:r>
          </a:p>
          <a:p>
            <a:pPr lvl="1"/>
            <a:r>
              <a:rPr lang="en-US" sz="2200" dirty="0" smtClean="0"/>
              <a:t>Provide suggested updates to DoD </a:t>
            </a:r>
            <a:r>
              <a:rPr lang="en-US" sz="2200" dirty="0" err="1" smtClean="0"/>
              <a:t>Misc</a:t>
            </a:r>
            <a:r>
              <a:rPr lang="en-US" sz="2200" dirty="0" smtClean="0"/>
              <a:t> Payment Guidance (AF &amp; DFAS)</a:t>
            </a:r>
          </a:p>
          <a:p>
            <a:pPr lvl="1"/>
            <a:r>
              <a:rPr lang="en-US" sz="2200" dirty="0" smtClean="0"/>
              <a:t>Standardize processes at base level (AF) </a:t>
            </a:r>
          </a:p>
          <a:p>
            <a:endParaRPr lang="en-US" sz="2400" b="0" dirty="0"/>
          </a:p>
          <a:p>
            <a:pPr marL="3175" indent="0">
              <a:buNone/>
            </a:pPr>
            <a:endParaRPr lang="en-US" sz="2200" b="0" dirty="0" smtClean="0"/>
          </a:p>
          <a:p>
            <a:pPr lvl="1"/>
            <a:endParaRPr lang="en-US" sz="2200" b="0" dirty="0" smtClean="0">
              <a:solidFill>
                <a:srgbClr val="000000"/>
              </a:solidFill>
            </a:endParaRPr>
          </a:p>
        </p:txBody>
      </p:sp>
      <p:sp>
        <p:nvSpPr>
          <p:cNvPr id="5" name="Slide Number Placeholder 3"/>
          <p:cNvSpPr>
            <a:spLocks noGrp="1"/>
          </p:cNvSpPr>
          <p:nvPr>
            <p:ph type="sldNum" sz="quarter" idx="11"/>
          </p:nvPr>
        </p:nvSpPr>
        <p:spPr/>
        <p:txBody>
          <a:bodyPr/>
          <a:lstStyle/>
          <a:p>
            <a:pPr>
              <a:defRPr/>
            </a:pPr>
            <a:fld id="{23423D3C-2511-4FCE-827D-E0800279C148}" type="slidenum">
              <a:rPr lang="en-US">
                <a:solidFill>
                  <a:srgbClr val="000000"/>
                </a:solidFill>
              </a:rPr>
              <a:pPr>
                <a:defRPr/>
              </a:pPr>
              <a:t>7</a:t>
            </a:fld>
            <a:endParaRPr lang="en-US" dirty="0">
              <a:solidFill>
                <a:srgbClr val="000000"/>
              </a:solidFill>
            </a:endParaRPr>
          </a:p>
        </p:txBody>
      </p:sp>
      <p:sp>
        <p:nvSpPr>
          <p:cNvPr id="8197" name="Rectangle 6"/>
          <p:cNvSpPr>
            <a:spLocks noChangeArrowheads="1"/>
          </p:cNvSpPr>
          <p:nvPr/>
        </p:nvSpPr>
        <p:spPr bwMode="auto">
          <a:xfrm rot="10800000">
            <a:off x="381000" y="6400800"/>
            <a:ext cx="8382000" cy="76200"/>
          </a:xfrm>
          <a:prstGeom prst="rect">
            <a:avLst/>
          </a:prstGeom>
          <a:solidFill>
            <a:srgbClr val="1D1D73"/>
          </a:solidFill>
          <a:ln w="9525">
            <a:noFill/>
            <a:miter lim="800000"/>
            <a:headEnd/>
            <a:tailEnd/>
          </a:ln>
        </p:spPr>
        <p:txBody>
          <a:bodyPr wrap="none" anchor="ctr"/>
          <a:lstStyle/>
          <a:p>
            <a:pPr eaLnBrk="0" fontAlgn="base" hangingPunct="0">
              <a:spcBef>
                <a:spcPct val="0"/>
              </a:spcBef>
              <a:spcAft>
                <a:spcPct val="0"/>
              </a:spcAft>
            </a:pPr>
            <a:endParaRPr lang="en-US" sz="1400" dirty="0">
              <a:solidFill>
                <a:srgbClr val="000000"/>
              </a:solidFill>
              <a:latin typeface="Times New Roman" pitchFamily="18" charset="0"/>
              <a:cs typeface="Arial" charset="0"/>
            </a:endParaRPr>
          </a:p>
        </p:txBody>
      </p:sp>
    </p:spTree>
    <p:extLst>
      <p:ext uri="{BB962C8B-B14F-4D97-AF65-F5344CB8AC3E}">
        <p14:creationId xmlns:p14="http://schemas.microsoft.com/office/powerpoint/2010/main" val="30475294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4712" y="76200"/>
            <a:ext cx="7742738" cy="1143000"/>
          </a:xfrm>
        </p:spPr>
        <p:txBody>
          <a:bodyPr/>
          <a:lstStyle/>
          <a:p>
            <a:r>
              <a:rPr lang="en-US" dirty="0" smtClean="0"/>
              <a:t>Misc Payments Process </a:t>
            </a:r>
            <a:r>
              <a:rPr lang="en-US" sz="3200" dirty="0" smtClean="0"/>
              <a:t/>
            </a:r>
            <a:br>
              <a:rPr lang="en-US" sz="3200" dirty="0" smtClean="0"/>
            </a:br>
            <a:r>
              <a:rPr lang="en-US" sz="3200" dirty="0" smtClean="0"/>
              <a:t>Reengineering</a:t>
            </a:r>
            <a:endParaRPr lang="en-US" sz="2400" dirty="0"/>
          </a:p>
        </p:txBody>
      </p:sp>
      <p:sp>
        <p:nvSpPr>
          <p:cNvPr id="4" name="Slide Number Placeholder 3"/>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0CA1AE-C872-4869-BA52-B14F60D825EB}" type="slidenum">
              <a:rPr kumimoji="0" lang="en-US" sz="1000" b="0" i="0" u="none" strike="noStrike" kern="1200" cap="none" spc="0" normalizeH="0" baseline="0" noProof="0" smtClean="0">
                <a:ln>
                  <a:noFill/>
                </a:ln>
                <a:solidFill>
                  <a:srgbClr val="7F7F7F"/>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000" b="0" i="0" u="none" strike="noStrike" kern="1200" cap="none" spc="0" normalizeH="0" baseline="0" noProof="0">
              <a:ln>
                <a:noFill/>
              </a:ln>
              <a:solidFill>
                <a:srgbClr val="7F7F7F"/>
              </a:solidFill>
              <a:effectLst/>
              <a:uLnTx/>
              <a:uFillTx/>
              <a:latin typeface="Arial"/>
              <a:ea typeface="+mn-ea"/>
              <a:cs typeface="+mn-cs"/>
            </a:endParaRPr>
          </a:p>
        </p:txBody>
      </p:sp>
      <p:pic>
        <p:nvPicPr>
          <p:cNvPr id="9" name="Picture 8"/>
          <p:cNvPicPr>
            <a:picLocks noChangeAspect="1"/>
          </p:cNvPicPr>
          <p:nvPr/>
        </p:nvPicPr>
        <p:blipFill>
          <a:blip r:embed="rId3"/>
          <a:stretch>
            <a:fillRect/>
          </a:stretch>
        </p:blipFill>
        <p:spPr>
          <a:xfrm>
            <a:off x="281526" y="1459509"/>
            <a:ext cx="8252873" cy="4650066"/>
          </a:xfrm>
          <a:prstGeom prst="rect">
            <a:avLst/>
          </a:prstGeom>
        </p:spPr>
      </p:pic>
    </p:spTree>
    <p:extLst>
      <p:ext uri="{BB962C8B-B14F-4D97-AF65-F5344CB8AC3E}">
        <p14:creationId xmlns:p14="http://schemas.microsoft.com/office/powerpoint/2010/main" val="8098835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3"/>
          <p:cNvSpPr>
            <a:spLocks noGrp="1" noChangeArrowheads="1"/>
          </p:cNvSpPr>
          <p:nvPr>
            <p:ph type="title"/>
          </p:nvPr>
        </p:nvSpPr>
        <p:spPr>
          <a:xfrm>
            <a:off x="1307495" y="157770"/>
            <a:ext cx="7531705" cy="1067097"/>
          </a:xfrm>
        </p:spPr>
        <p:txBody>
          <a:bodyPr/>
          <a:lstStyle/>
          <a:p>
            <a:r>
              <a:rPr lang="en-US" sz="3600" dirty="0" smtClean="0"/>
              <a:t>Miscellaneous Payments</a:t>
            </a:r>
            <a:br>
              <a:rPr lang="en-US" sz="3600" dirty="0" smtClean="0"/>
            </a:br>
            <a:r>
              <a:rPr lang="en-US" sz="3200" dirty="0" smtClean="0"/>
              <a:t>Training</a:t>
            </a:r>
          </a:p>
        </p:txBody>
      </p:sp>
      <p:sp>
        <p:nvSpPr>
          <p:cNvPr id="8195" name="Rectangle 14"/>
          <p:cNvSpPr>
            <a:spLocks noGrp="1" noChangeArrowheads="1"/>
          </p:cNvSpPr>
          <p:nvPr>
            <p:ph idx="1"/>
          </p:nvPr>
        </p:nvSpPr>
        <p:spPr>
          <a:xfrm>
            <a:off x="304800" y="1366642"/>
            <a:ext cx="8534400" cy="5010346"/>
          </a:xfrm>
        </p:spPr>
        <p:txBody>
          <a:bodyPr>
            <a:normAutofit/>
          </a:bodyPr>
          <a:lstStyle/>
          <a:p>
            <a:r>
              <a:rPr lang="en-US" dirty="0" smtClean="0"/>
              <a:t>DEAMS Deployment / Training Team</a:t>
            </a:r>
          </a:p>
          <a:p>
            <a:r>
              <a:rPr lang="en-US" dirty="0" smtClean="0"/>
              <a:t>Developed 2-day course</a:t>
            </a:r>
          </a:p>
          <a:p>
            <a:r>
              <a:rPr lang="en-US" dirty="0" smtClean="0"/>
              <a:t>Delivered virtually as demo or in-person</a:t>
            </a:r>
          </a:p>
          <a:p>
            <a:r>
              <a:rPr lang="en-US" dirty="0" smtClean="0"/>
              <a:t>In-person includes hands on processing in training database using scenarios</a:t>
            </a:r>
          </a:p>
          <a:p>
            <a:r>
              <a:rPr lang="en-US" dirty="0" smtClean="0"/>
              <a:t>Further developed ANG specific training for agreements/payments between ANG and state</a:t>
            </a:r>
          </a:p>
          <a:p>
            <a:r>
              <a:rPr lang="en-US" dirty="0" smtClean="0"/>
              <a:t>RAs and FMA train together – Whole process seen</a:t>
            </a:r>
          </a:p>
          <a:p>
            <a:r>
              <a:rPr lang="en-US" dirty="0" smtClean="0"/>
              <a:t>Job Aids &amp; Guides created &amp; updated</a:t>
            </a:r>
          </a:p>
          <a:p>
            <a:r>
              <a:rPr lang="en-US" dirty="0" smtClean="0"/>
              <a:t>Included Trouble Shooting scenarios</a:t>
            </a:r>
          </a:p>
          <a:p>
            <a:pPr lvl="1"/>
            <a:endParaRPr lang="en-US" sz="2400" b="0" dirty="0"/>
          </a:p>
          <a:p>
            <a:pPr marL="3175" indent="0">
              <a:buNone/>
            </a:pPr>
            <a:endParaRPr lang="en-US" sz="2200" b="0" dirty="0" smtClean="0"/>
          </a:p>
          <a:p>
            <a:pPr lvl="1"/>
            <a:endParaRPr lang="en-US" sz="2200" b="0" dirty="0" smtClean="0">
              <a:solidFill>
                <a:srgbClr val="000000"/>
              </a:solidFill>
            </a:endParaRPr>
          </a:p>
        </p:txBody>
      </p:sp>
      <p:sp>
        <p:nvSpPr>
          <p:cNvPr id="5" name="Slide Number Placeholder 3"/>
          <p:cNvSpPr>
            <a:spLocks noGrp="1"/>
          </p:cNvSpPr>
          <p:nvPr>
            <p:ph type="sldNum" sz="quarter" idx="11"/>
          </p:nvPr>
        </p:nvSpPr>
        <p:spPr/>
        <p:txBody>
          <a:bodyPr/>
          <a:lstStyle/>
          <a:p>
            <a:pPr>
              <a:defRPr/>
            </a:pPr>
            <a:fld id="{23423D3C-2511-4FCE-827D-E0800279C148}" type="slidenum">
              <a:rPr lang="en-US">
                <a:solidFill>
                  <a:srgbClr val="000000"/>
                </a:solidFill>
              </a:rPr>
              <a:pPr>
                <a:defRPr/>
              </a:pPr>
              <a:t>9</a:t>
            </a:fld>
            <a:endParaRPr lang="en-US" dirty="0">
              <a:solidFill>
                <a:srgbClr val="000000"/>
              </a:solidFill>
            </a:endParaRPr>
          </a:p>
        </p:txBody>
      </p:sp>
      <p:sp>
        <p:nvSpPr>
          <p:cNvPr id="8197" name="Rectangle 6"/>
          <p:cNvSpPr>
            <a:spLocks noChangeArrowheads="1"/>
          </p:cNvSpPr>
          <p:nvPr/>
        </p:nvSpPr>
        <p:spPr bwMode="auto">
          <a:xfrm rot="10800000">
            <a:off x="381000" y="6400800"/>
            <a:ext cx="8382000" cy="76200"/>
          </a:xfrm>
          <a:prstGeom prst="rect">
            <a:avLst/>
          </a:prstGeom>
          <a:solidFill>
            <a:srgbClr val="1D1D73"/>
          </a:solidFill>
          <a:ln w="9525">
            <a:noFill/>
            <a:miter lim="800000"/>
            <a:headEnd/>
            <a:tailEnd/>
          </a:ln>
        </p:spPr>
        <p:txBody>
          <a:bodyPr wrap="none" anchor="ctr"/>
          <a:lstStyle/>
          <a:p>
            <a:pPr eaLnBrk="0" fontAlgn="base" hangingPunct="0">
              <a:spcBef>
                <a:spcPct val="0"/>
              </a:spcBef>
              <a:spcAft>
                <a:spcPct val="0"/>
              </a:spcAft>
            </a:pPr>
            <a:endParaRPr lang="en-US" sz="1400" dirty="0">
              <a:solidFill>
                <a:srgbClr val="000000"/>
              </a:solidFill>
              <a:latin typeface="Times New Roman" pitchFamily="18" charset="0"/>
              <a:cs typeface="Arial" charset="0"/>
            </a:endParaRPr>
          </a:p>
        </p:txBody>
      </p:sp>
    </p:spTree>
    <p:extLst>
      <p:ext uri="{BB962C8B-B14F-4D97-AF65-F5344CB8AC3E}">
        <p14:creationId xmlns:p14="http://schemas.microsoft.com/office/powerpoint/2010/main" val="230137593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USAF(Unclas)">
  <a:themeElements>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USAF(Uncla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lnDef>
  </a:objectDefaults>
  <a:extraClrSchemeLst>
    <a:extraClrScheme>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SAF(Uncla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SAF(Uncla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SAF(Uncla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SAF(Uncla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SAF(Uncla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SAF(Uncla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AF template FEB-2020">
  <a:themeElements>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USAF(Uncla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lnDef>
  </a:objectDefaults>
  <a:extraClrSchemeLst>
    <a:extraClrScheme>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SAF(Uncla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SAF(Uncla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SAF(Uncla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SAF(Uncla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SAF(Uncla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SAF(Uncla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AF template FEB-2020" id="{AF6A4837-BD41-4578-A597-0F933BD3557C}" vid="{EDB4DD15-26ED-4480-9081-D40DFEEFA69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EFF2C741B003346977BF6DAF7AC308D" ma:contentTypeVersion="0" ma:contentTypeDescription="Create a new document." ma:contentTypeScope="" ma:versionID="aaa5c3e9c792183e09003a02537f9255">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C9ACFFD-2DA6-4D26-801B-C2C63F48BC98}">
  <ds:schemaRefs>
    <ds:schemaRef ds:uri="http://schemas.microsoft.com/sharepoint/v3/contenttype/forms"/>
  </ds:schemaRefs>
</ds:datastoreItem>
</file>

<file path=customXml/itemProps2.xml><?xml version="1.0" encoding="utf-8"?>
<ds:datastoreItem xmlns:ds="http://schemas.openxmlformats.org/officeDocument/2006/customXml" ds:itemID="{CFD89C44-E10D-4FCB-9192-081AF4BCAB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908B0B89-FCE0-4F6B-BED3-573642A6E733}">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15595</TotalTime>
  <Words>3676</Words>
  <Application>Microsoft Office PowerPoint</Application>
  <PresentationFormat>On-screen Show (4:3)</PresentationFormat>
  <Paragraphs>378</Paragraphs>
  <Slides>21</Slides>
  <Notes>21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21</vt:i4>
      </vt:variant>
    </vt:vector>
  </HeadingPairs>
  <TitlesOfParts>
    <vt:vector size="29" baseType="lpstr">
      <vt:lpstr>Arial</vt:lpstr>
      <vt:lpstr>Calibri</vt:lpstr>
      <vt:lpstr>Century Schoolbook</vt:lpstr>
      <vt:lpstr>Monotype Sorts</vt:lpstr>
      <vt:lpstr>Times New Roman</vt:lpstr>
      <vt:lpstr>Wingdings</vt:lpstr>
      <vt:lpstr>1_USAF(Unclas)</vt:lpstr>
      <vt:lpstr>DAF template FEB-2020</vt:lpstr>
      <vt:lpstr>  Misc Payments Implementation    Deployment/Training Team James Oberg Kearney &amp; Company 25 Jan 2022</vt:lpstr>
      <vt:lpstr>Overview</vt:lpstr>
      <vt:lpstr>Miscellaneous Payments</vt:lpstr>
      <vt:lpstr>Why the Process Change</vt:lpstr>
      <vt:lpstr>Miscellaneous Payment Pilot</vt:lpstr>
      <vt:lpstr>Miscellaneous Payment Pilot Challenges/Results</vt:lpstr>
      <vt:lpstr>Miscellaneous Payment Pilot Recommendations</vt:lpstr>
      <vt:lpstr>Misc Payments Process  Reengineering</vt:lpstr>
      <vt:lpstr>Miscellaneous Payments Training</vt:lpstr>
      <vt:lpstr>Miscellaneous Payments Air Force Implementations</vt:lpstr>
      <vt:lpstr>Miscellaneous Payments Air Force Implementations</vt:lpstr>
      <vt:lpstr>Miscellaneous Payments Clean Slate / EOY</vt:lpstr>
      <vt:lpstr>PowerPoint Presentation</vt:lpstr>
      <vt:lpstr>Miscellaneous Payments Continued Training Efforts</vt:lpstr>
      <vt:lpstr>PowerPoint Presentation</vt:lpstr>
      <vt:lpstr>PowerPoint Presentation</vt:lpstr>
      <vt:lpstr>Invoice Lines on Hold - Recent Snapshots</vt:lpstr>
      <vt:lpstr>PowerPoint Presentation</vt:lpstr>
      <vt:lpstr>PowerPoint Presentation</vt:lpstr>
      <vt:lpstr>PowerPoint Presentation</vt:lpstr>
      <vt:lpstr>Wrap Up</vt:lpstr>
    </vt:vector>
  </TitlesOfParts>
  <Company>U.S Air Force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Weekly Deployment Metrics as of 15 May 14 -FINAL</dc:title>
  <dc:creator>Sievers, Paul S CTR USAF SAF/FMP DEAMS</dc:creator>
  <cp:lastModifiedBy>OBERG, JAMES E CTR USAF ACC 319 CPTS/DEAMS</cp:lastModifiedBy>
  <cp:revision>1510</cp:revision>
  <cp:lastPrinted>2020-03-02T19:18:02Z</cp:lastPrinted>
  <dcterms:created xsi:type="dcterms:W3CDTF">2013-06-13T17:51:27Z</dcterms:created>
  <dcterms:modified xsi:type="dcterms:W3CDTF">2022-01-25T04:39:28Z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0x010100CEFF2C741B003346977BF6DAF7AC308D</vt:lpwstr>
  </property>
</Properties>
</file>