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00578-205F-4311-9F63-8D53294B039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69A26A0-5E7C-44AD-B0B0-C7E8CAE4266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3">
                  <a:lumMod val="50000"/>
                </a:schemeClr>
              </a:solidFill>
            </a:rPr>
            <a:t>Faith,</a:t>
          </a:r>
        </a:p>
        <a:p>
          <a:r>
            <a:rPr lang="en-US" sz="2000" b="1" dirty="0" smtClean="0">
              <a:solidFill>
                <a:schemeClr val="accent3">
                  <a:lumMod val="50000"/>
                </a:schemeClr>
              </a:solidFill>
            </a:rPr>
            <a:t> guiding principles</a:t>
          </a:r>
          <a:endParaRPr lang="en-US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5F56472B-E8AB-4935-9343-CB8DA38B7214}" type="parTrans" cxnId="{BA46B27E-CC1C-4CCC-8514-9F0A4C2A7024}">
      <dgm:prSet/>
      <dgm:spPr/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727392A6-3EB3-43EC-86BF-218BFF0EF26C}" type="sibTrans" cxnId="{BA46B27E-CC1C-4CCC-8514-9F0A4C2A7024}">
      <dgm:prSet/>
      <dgm:spPr/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C8E9C09C-BE06-44A5-A858-567503C6F261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2060"/>
              </a:solidFill>
            </a:rPr>
            <a:t>Personal Accountability-Accountability Partners</a:t>
          </a:r>
          <a:endParaRPr lang="en-US" sz="2800" dirty="0">
            <a:solidFill>
              <a:srgbClr val="002060"/>
            </a:solidFill>
          </a:endParaRPr>
        </a:p>
      </dgm:t>
    </dgm:pt>
    <dgm:pt modelId="{87863F10-D9FF-4FDD-89D9-874E695339C4}" type="parTrans" cxnId="{1484B32A-6848-4089-913E-821B4BC0BB9F}">
      <dgm:prSet/>
      <dgm:spPr/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B5AEE9AE-681A-4190-BC76-18E06C82A75B}" type="sibTrans" cxnId="{1484B32A-6848-4089-913E-821B4BC0BB9F}">
      <dgm:prSet/>
      <dgm:spPr/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563C0A87-8E75-4D64-8A09-9D7B6D0A9679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Governance, Office Norms</a:t>
          </a:r>
        </a:p>
        <a:p>
          <a:r>
            <a:rPr lang="en-US" dirty="0" smtClean="0">
              <a:solidFill>
                <a:srgbClr val="002060"/>
              </a:solidFill>
            </a:rPr>
            <a:t>Legal- Statutes, Regs, AFIs</a:t>
          </a:r>
          <a:endParaRPr lang="en-US" dirty="0">
            <a:solidFill>
              <a:srgbClr val="002060"/>
            </a:solidFill>
          </a:endParaRPr>
        </a:p>
      </dgm:t>
    </dgm:pt>
    <dgm:pt modelId="{8D1C6AB1-33CC-42DA-9896-BBB58DFC07E5}" type="parTrans" cxnId="{DD44C5D4-6596-4445-8CED-C30336965982}">
      <dgm:prSet/>
      <dgm:spPr/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5D7EAEAD-102B-41C1-9E8B-283A402F7C09}" type="sibTrans" cxnId="{DD44C5D4-6596-4445-8CED-C30336965982}">
      <dgm:prSet/>
      <dgm:spPr/>
      <dgm:t>
        <a:bodyPr/>
        <a:lstStyle/>
        <a:p>
          <a:endParaRPr lang="en-US">
            <a:solidFill>
              <a:schemeClr val="accent3">
                <a:lumMod val="50000"/>
              </a:schemeClr>
            </a:solidFill>
          </a:endParaRPr>
        </a:p>
      </dgm:t>
    </dgm:pt>
    <dgm:pt modelId="{461D0876-24F5-4EB0-8C07-FFED422E20C0}" type="pres">
      <dgm:prSet presAssocID="{ABE00578-205F-4311-9F63-8D53294B0394}" presName="Name0" presStyleCnt="0">
        <dgm:presLayoutVars>
          <dgm:dir/>
          <dgm:animLvl val="lvl"/>
          <dgm:resizeHandles val="exact"/>
        </dgm:presLayoutVars>
      </dgm:prSet>
      <dgm:spPr/>
    </dgm:pt>
    <dgm:pt modelId="{41FCE8E4-9F92-4659-A715-35E1DFA680A1}" type="pres">
      <dgm:prSet presAssocID="{769A26A0-5E7C-44AD-B0B0-C7E8CAE42663}" presName="Name8" presStyleCnt="0"/>
      <dgm:spPr/>
    </dgm:pt>
    <dgm:pt modelId="{6A21D705-5AD8-4FD1-8245-9A29A09921BB}" type="pres">
      <dgm:prSet presAssocID="{769A26A0-5E7C-44AD-B0B0-C7E8CAE4266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AD011-D796-4480-B884-9A4B44B126AA}" type="pres">
      <dgm:prSet presAssocID="{769A26A0-5E7C-44AD-B0B0-C7E8CAE426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4996D-4911-4825-AF17-5010B275EA35}" type="pres">
      <dgm:prSet presAssocID="{C8E9C09C-BE06-44A5-A858-567503C6F261}" presName="Name8" presStyleCnt="0"/>
      <dgm:spPr/>
    </dgm:pt>
    <dgm:pt modelId="{AD9F8A78-84E9-466E-9471-8066FF214DF6}" type="pres">
      <dgm:prSet presAssocID="{C8E9C09C-BE06-44A5-A858-567503C6F261}" presName="level" presStyleLbl="node1" presStyleIdx="1" presStyleCnt="3" custScaleX="100324">
        <dgm:presLayoutVars>
          <dgm:chMax val="1"/>
          <dgm:bulletEnabled val="1"/>
        </dgm:presLayoutVars>
      </dgm:prSet>
      <dgm:spPr/>
    </dgm:pt>
    <dgm:pt modelId="{B883E755-CB71-411F-AAC3-A15A5628B160}" type="pres">
      <dgm:prSet presAssocID="{C8E9C09C-BE06-44A5-A858-567503C6F26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A5E309-DD15-4061-B27F-010718897A44}" type="pres">
      <dgm:prSet presAssocID="{563C0A87-8E75-4D64-8A09-9D7B6D0A9679}" presName="Name8" presStyleCnt="0"/>
      <dgm:spPr/>
    </dgm:pt>
    <dgm:pt modelId="{4C9BC818-6025-47EB-AB65-998970DDE64E}" type="pres">
      <dgm:prSet presAssocID="{563C0A87-8E75-4D64-8A09-9D7B6D0A967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4597F-B130-44CC-8735-F5930C26FB76}" type="pres">
      <dgm:prSet presAssocID="{563C0A87-8E75-4D64-8A09-9D7B6D0A96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0D0A4B-E674-4BA4-B377-B101C36AD371}" type="presOf" srcId="{C8E9C09C-BE06-44A5-A858-567503C6F261}" destId="{B883E755-CB71-411F-AAC3-A15A5628B160}" srcOrd="1" destOrd="0" presId="urn:microsoft.com/office/officeart/2005/8/layout/pyramid1"/>
    <dgm:cxn modelId="{A262C4E4-5F5B-4625-BD87-BE506D7AFC98}" type="presOf" srcId="{563C0A87-8E75-4D64-8A09-9D7B6D0A9679}" destId="{77B4597F-B130-44CC-8735-F5930C26FB76}" srcOrd="1" destOrd="0" presId="urn:microsoft.com/office/officeart/2005/8/layout/pyramid1"/>
    <dgm:cxn modelId="{0244FA7B-420C-4039-853C-D486C6D4E018}" type="presOf" srcId="{ABE00578-205F-4311-9F63-8D53294B0394}" destId="{461D0876-24F5-4EB0-8C07-FFED422E20C0}" srcOrd="0" destOrd="0" presId="urn:microsoft.com/office/officeart/2005/8/layout/pyramid1"/>
    <dgm:cxn modelId="{1484B32A-6848-4089-913E-821B4BC0BB9F}" srcId="{ABE00578-205F-4311-9F63-8D53294B0394}" destId="{C8E9C09C-BE06-44A5-A858-567503C6F261}" srcOrd="1" destOrd="0" parTransId="{87863F10-D9FF-4FDD-89D9-874E695339C4}" sibTransId="{B5AEE9AE-681A-4190-BC76-18E06C82A75B}"/>
    <dgm:cxn modelId="{A8EE191D-9C88-4AA9-8901-8E97B1AF2D3D}" type="presOf" srcId="{563C0A87-8E75-4D64-8A09-9D7B6D0A9679}" destId="{4C9BC818-6025-47EB-AB65-998970DDE64E}" srcOrd="0" destOrd="0" presId="urn:microsoft.com/office/officeart/2005/8/layout/pyramid1"/>
    <dgm:cxn modelId="{BA46B27E-CC1C-4CCC-8514-9F0A4C2A7024}" srcId="{ABE00578-205F-4311-9F63-8D53294B0394}" destId="{769A26A0-5E7C-44AD-B0B0-C7E8CAE42663}" srcOrd="0" destOrd="0" parTransId="{5F56472B-E8AB-4935-9343-CB8DA38B7214}" sibTransId="{727392A6-3EB3-43EC-86BF-218BFF0EF26C}"/>
    <dgm:cxn modelId="{3677C0F3-923E-4360-9622-C2977E7DA109}" type="presOf" srcId="{769A26A0-5E7C-44AD-B0B0-C7E8CAE42663}" destId="{ED5AD011-D796-4480-B884-9A4B44B126AA}" srcOrd="1" destOrd="0" presId="urn:microsoft.com/office/officeart/2005/8/layout/pyramid1"/>
    <dgm:cxn modelId="{EA520EE7-52D5-4EDE-872B-074EF88BA11A}" type="presOf" srcId="{C8E9C09C-BE06-44A5-A858-567503C6F261}" destId="{AD9F8A78-84E9-466E-9471-8066FF214DF6}" srcOrd="0" destOrd="0" presId="urn:microsoft.com/office/officeart/2005/8/layout/pyramid1"/>
    <dgm:cxn modelId="{0E7D5D5D-9267-414C-81C4-77D7323F2BC4}" type="presOf" srcId="{769A26A0-5E7C-44AD-B0B0-C7E8CAE42663}" destId="{6A21D705-5AD8-4FD1-8245-9A29A09921BB}" srcOrd="0" destOrd="0" presId="urn:microsoft.com/office/officeart/2005/8/layout/pyramid1"/>
    <dgm:cxn modelId="{DD44C5D4-6596-4445-8CED-C30336965982}" srcId="{ABE00578-205F-4311-9F63-8D53294B0394}" destId="{563C0A87-8E75-4D64-8A09-9D7B6D0A9679}" srcOrd="2" destOrd="0" parTransId="{8D1C6AB1-33CC-42DA-9896-BBB58DFC07E5}" sibTransId="{5D7EAEAD-102B-41C1-9E8B-283A402F7C09}"/>
    <dgm:cxn modelId="{EBBF9856-3D20-4AA2-9163-EEB5880C3043}" type="presParOf" srcId="{461D0876-24F5-4EB0-8C07-FFED422E20C0}" destId="{41FCE8E4-9F92-4659-A715-35E1DFA680A1}" srcOrd="0" destOrd="0" presId="urn:microsoft.com/office/officeart/2005/8/layout/pyramid1"/>
    <dgm:cxn modelId="{E7C72E7C-DC7D-4160-A933-90BAC1D24288}" type="presParOf" srcId="{41FCE8E4-9F92-4659-A715-35E1DFA680A1}" destId="{6A21D705-5AD8-4FD1-8245-9A29A09921BB}" srcOrd="0" destOrd="0" presId="urn:microsoft.com/office/officeart/2005/8/layout/pyramid1"/>
    <dgm:cxn modelId="{43DFECB4-48CC-44A8-87D1-CF145EF66ACE}" type="presParOf" srcId="{41FCE8E4-9F92-4659-A715-35E1DFA680A1}" destId="{ED5AD011-D796-4480-B884-9A4B44B126AA}" srcOrd="1" destOrd="0" presId="urn:microsoft.com/office/officeart/2005/8/layout/pyramid1"/>
    <dgm:cxn modelId="{B9E7E725-DAD0-4421-9968-0FB008A232C2}" type="presParOf" srcId="{461D0876-24F5-4EB0-8C07-FFED422E20C0}" destId="{5214996D-4911-4825-AF17-5010B275EA35}" srcOrd="1" destOrd="0" presId="urn:microsoft.com/office/officeart/2005/8/layout/pyramid1"/>
    <dgm:cxn modelId="{7196B4B3-B813-4BFE-8EF9-2ECC042BD435}" type="presParOf" srcId="{5214996D-4911-4825-AF17-5010B275EA35}" destId="{AD9F8A78-84E9-466E-9471-8066FF214DF6}" srcOrd="0" destOrd="0" presId="urn:microsoft.com/office/officeart/2005/8/layout/pyramid1"/>
    <dgm:cxn modelId="{B125D392-2ED1-4292-96F0-B08DB8555D5C}" type="presParOf" srcId="{5214996D-4911-4825-AF17-5010B275EA35}" destId="{B883E755-CB71-411F-AAC3-A15A5628B160}" srcOrd="1" destOrd="0" presId="urn:microsoft.com/office/officeart/2005/8/layout/pyramid1"/>
    <dgm:cxn modelId="{70D0D2D5-88F4-4124-A676-5184F739EFE2}" type="presParOf" srcId="{461D0876-24F5-4EB0-8C07-FFED422E20C0}" destId="{4EA5E309-DD15-4061-B27F-010718897A44}" srcOrd="2" destOrd="0" presId="urn:microsoft.com/office/officeart/2005/8/layout/pyramid1"/>
    <dgm:cxn modelId="{1D9D1337-16C7-4FF5-82E7-731384907534}" type="presParOf" srcId="{4EA5E309-DD15-4061-B27F-010718897A44}" destId="{4C9BC818-6025-47EB-AB65-998970DDE64E}" srcOrd="0" destOrd="0" presId="urn:microsoft.com/office/officeart/2005/8/layout/pyramid1"/>
    <dgm:cxn modelId="{8C092A86-3C55-44CB-A348-CFD56E68F3BE}" type="presParOf" srcId="{4EA5E309-DD15-4061-B27F-010718897A44}" destId="{77B4597F-B130-44CC-8735-F5930C26FB7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1D705-5AD8-4FD1-8245-9A29A09921BB}">
      <dsp:nvSpPr>
        <dsp:cNvPr id="0" name=""/>
        <dsp:cNvSpPr/>
      </dsp:nvSpPr>
      <dsp:spPr>
        <a:xfrm>
          <a:off x="3200399" y="0"/>
          <a:ext cx="3200400" cy="1105958"/>
        </a:xfrm>
        <a:prstGeom prst="trapezoid">
          <a:avLst>
            <a:gd name="adj" fmla="val 1446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3">
                  <a:lumMod val="50000"/>
                </a:schemeClr>
              </a:solidFill>
            </a:rPr>
            <a:t>Faith,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3">
                  <a:lumMod val="50000"/>
                </a:schemeClr>
              </a:solidFill>
            </a:rPr>
            <a:t> guiding principles</a:t>
          </a:r>
          <a:endParaRPr lang="en-US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200399" y="0"/>
        <a:ext cx="3200400" cy="1105958"/>
      </dsp:txXfrm>
    </dsp:sp>
    <dsp:sp modelId="{AD9F8A78-84E9-466E-9471-8066FF214DF6}">
      <dsp:nvSpPr>
        <dsp:cNvPr id="0" name=""/>
        <dsp:cNvSpPr/>
      </dsp:nvSpPr>
      <dsp:spPr>
        <a:xfrm>
          <a:off x="1589830" y="1105958"/>
          <a:ext cx="6421538" cy="1105958"/>
        </a:xfrm>
        <a:prstGeom prst="trapezoid">
          <a:avLst>
            <a:gd name="adj" fmla="val 1446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2060"/>
              </a:solidFill>
            </a:rPr>
            <a:t>Personal Accountability-Accountability Partners</a:t>
          </a:r>
          <a:endParaRPr lang="en-US" sz="2800" kern="1200" dirty="0">
            <a:solidFill>
              <a:srgbClr val="002060"/>
            </a:solidFill>
          </a:endParaRPr>
        </a:p>
      </dsp:txBody>
      <dsp:txXfrm>
        <a:off x="2713599" y="1105958"/>
        <a:ext cx="4174000" cy="1105958"/>
      </dsp:txXfrm>
    </dsp:sp>
    <dsp:sp modelId="{4C9BC818-6025-47EB-AB65-998970DDE64E}">
      <dsp:nvSpPr>
        <dsp:cNvPr id="0" name=""/>
        <dsp:cNvSpPr/>
      </dsp:nvSpPr>
      <dsp:spPr>
        <a:xfrm>
          <a:off x="0" y="2211916"/>
          <a:ext cx="9601200" cy="1105958"/>
        </a:xfrm>
        <a:prstGeom prst="trapezoid">
          <a:avLst>
            <a:gd name="adj" fmla="val 1446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2060"/>
              </a:solidFill>
            </a:rPr>
            <a:t>Governance, Office Norms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2060"/>
              </a:solidFill>
            </a:rPr>
            <a:t>Legal- Statutes, Regs, AFIs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1680209" y="2211916"/>
        <a:ext cx="6240780" cy="110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83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4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555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92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5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89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90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1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22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4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3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4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6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9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3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DE3E66-7D1D-4A12-8E5E-83E46DC202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C9B272-3CC9-43DF-806E-04DE67B00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6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Ethics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no one is looking…what do you do?</a:t>
            </a:r>
          </a:p>
          <a:p>
            <a:r>
              <a:rPr lang="en-US" dirty="0" smtClean="0"/>
              <a:t>Can you still be competitive and be ethical?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6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How do I get an Ethical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 a culture that envelopes ethics</a:t>
            </a:r>
          </a:p>
          <a:p>
            <a:r>
              <a:rPr lang="en-US" dirty="0" smtClean="0"/>
              <a:t>Ascertain stakeholders up and downstream, consider them in decisions</a:t>
            </a:r>
          </a:p>
          <a:p>
            <a:r>
              <a:rPr lang="en-US" dirty="0" smtClean="0"/>
              <a:t>Develop accountability partners in personal life and at work</a:t>
            </a:r>
          </a:p>
          <a:p>
            <a:pPr lvl="1"/>
            <a:r>
              <a:rPr lang="en-US" dirty="0" smtClean="0"/>
              <a:t>Peer is better than boss or subordinate – latter two represent conflicts of interest</a:t>
            </a:r>
          </a:p>
          <a:p>
            <a:r>
              <a:rPr lang="en-US" dirty="0" smtClean="0"/>
              <a:t>Write down guiding ethical precepts, communicate them to your organization</a:t>
            </a:r>
          </a:p>
          <a:p>
            <a:r>
              <a:rPr lang="en-US" dirty="0" smtClean="0"/>
              <a:t>Follow through:  reward valued behavior, discipline unacceptable</a:t>
            </a:r>
          </a:p>
          <a:p>
            <a:pPr lvl="1"/>
            <a:r>
              <a:rPr lang="en-US" dirty="0" smtClean="0"/>
              <a:t>Goal is consistency, just actions sweetened w/grace </a:t>
            </a:r>
          </a:p>
        </p:txBody>
      </p:sp>
    </p:spTree>
    <p:extLst>
      <p:ext uri="{BB962C8B-B14F-4D97-AF65-F5344CB8AC3E}">
        <p14:creationId xmlns:p14="http://schemas.microsoft.com/office/powerpoint/2010/main" val="224647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How do I get an Ethical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the cost of doing the right thing, and count the cost of doing the wrong thing.</a:t>
            </a:r>
          </a:p>
          <a:p>
            <a:pPr lvl="1"/>
            <a:r>
              <a:rPr lang="en-US" dirty="0" smtClean="0"/>
              <a:t>Do the right thing regardless of cost</a:t>
            </a:r>
          </a:p>
          <a:p>
            <a:pPr lvl="1"/>
            <a:r>
              <a:rPr lang="en-US" dirty="0" smtClean="0"/>
              <a:t>You may end up saving money in the long run!  </a:t>
            </a:r>
            <a:r>
              <a:rPr lang="en-US" i="1" dirty="0" smtClean="0"/>
              <a:t>Reference Ford Pinto Case Study</a:t>
            </a:r>
          </a:p>
          <a:p>
            <a:r>
              <a:rPr lang="en-US" dirty="0" smtClean="0"/>
              <a:t>Ethical climate is going to count on leader’s behavior</a:t>
            </a:r>
          </a:p>
          <a:p>
            <a:pPr lvl="1"/>
            <a:r>
              <a:rPr lang="en-US" dirty="0" smtClean="0"/>
              <a:t>Starts at the top</a:t>
            </a:r>
          </a:p>
          <a:p>
            <a:pPr lvl="1"/>
            <a:r>
              <a:rPr lang="en-US" dirty="0" smtClean="0"/>
              <a:t>Must filter down to first-level supervisors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Two Ethical Approaches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Compliance based:  doing what is required by law</a:t>
            </a:r>
          </a:p>
          <a:p>
            <a:pPr lvl="1"/>
            <a:r>
              <a:rPr lang="en-US" dirty="0" smtClean="0"/>
              <a:t>Often viewed as what is minimum we must do to be compliant</a:t>
            </a:r>
          </a:p>
          <a:p>
            <a:r>
              <a:rPr lang="en-US" dirty="0" smtClean="0"/>
              <a:t>Values based:  doing what you believe is right, according to your values</a:t>
            </a:r>
          </a:p>
          <a:p>
            <a:pPr lvl="1"/>
            <a:r>
              <a:rPr lang="en-US" dirty="0" smtClean="0"/>
              <a:t>Often depicted as following the “spirit of the law” and not the “letter of the law”</a:t>
            </a:r>
          </a:p>
          <a:p>
            <a:pPr lvl="1"/>
            <a:r>
              <a:rPr lang="en-US" dirty="0" smtClean="0"/>
              <a:t>This approach requires forethought</a:t>
            </a:r>
            <a:r>
              <a:rPr lang="en-US" dirty="0"/>
              <a:t> </a:t>
            </a:r>
            <a:r>
              <a:rPr lang="en-US" dirty="0" smtClean="0"/>
              <a:t>and extra effort</a:t>
            </a:r>
          </a:p>
          <a:p>
            <a:pPr lvl="1"/>
            <a:r>
              <a:rPr lang="en-US" dirty="0" smtClean="0"/>
              <a:t>You can set an industry standard for ethical behavior with this approach </a:t>
            </a:r>
          </a:p>
          <a:p>
            <a:pPr lvl="1"/>
            <a:r>
              <a:rPr lang="en-US" dirty="0" smtClean="0"/>
              <a:t> “If we govern ourselves, then will not need to be governed”  </a:t>
            </a:r>
            <a:r>
              <a:rPr lang="en-US" i="1" dirty="0" smtClean="0"/>
              <a:t>Senegal Pharmacists</a:t>
            </a:r>
          </a:p>
        </p:txBody>
      </p:sp>
    </p:spTree>
    <p:extLst>
      <p:ext uri="{BB962C8B-B14F-4D97-AF65-F5344CB8AC3E}">
        <p14:creationId xmlns:p14="http://schemas.microsoft.com/office/powerpoint/2010/main" val="33306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Three Dimensions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Emotional:  desire to do what is right</a:t>
            </a:r>
          </a:p>
          <a:p>
            <a:endParaRPr lang="en-US" dirty="0"/>
          </a:p>
          <a:p>
            <a:r>
              <a:rPr lang="en-US" dirty="0" smtClean="0"/>
              <a:t>Intellectual:  knowing what is right, and why it is right to do it</a:t>
            </a:r>
          </a:p>
          <a:p>
            <a:endParaRPr lang="en-US" dirty="0"/>
          </a:p>
          <a:p>
            <a:r>
              <a:rPr lang="en-US" dirty="0" smtClean="0"/>
              <a:t>Volitional:  choosing to do what is right, even if it costs money, friends, promotions,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8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3049"/>
          </a:xfrm>
        </p:spPr>
        <p:txBody>
          <a:bodyPr>
            <a:normAutofit/>
          </a:bodyPr>
          <a:lstStyle/>
          <a:p>
            <a:r>
              <a:rPr lang="en-US" dirty="0" smtClean="0"/>
              <a:t>Most of us want to do the right thing, it is our preference</a:t>
            </a:r>
          </a:p>
          <a:p>
            <a:r>
              <a:rPr lang="en-US" dirty="0" smtClean="0"/>
              <a:t>Generally we have some idea what is right, might need research in our FM world</a:t>
            </a:r>
          </a:p>
          <a:p>
            <a:r>
              <a:rPr lang="en-US" dirty="0" smtClean="0"/>
              <a:t>Choosing to do the right thing is where a lot of folks struggle</a:t>
            </a:r>
          </a:p>
          <a:p>
            <a:pPr lvl="1"/>
            <a:r>
              <a:rPr lang="en-US" dirty="0" smtClean="0"/>
              <a:t>Pressures:</a:t>
            </a:r>
          </a:p>
          <a:p>
            <a:pPr lvl="2"/>
            <a:r>
              <a:rPr lang="en-US" dirty="0" smtClean="0"/>
              <a:t>Limited funding resources</a:t>
            </a:r>
          </a:p>
          <a:p>
            <a:pPr lvl="2"/>
            <a:r>
              <a:rPr lang="en-US" dirty="0" smtClean="0"/>
              <a:t>Limited time</a:t>
            </a:r>
          </a:p>
          <a:p>
            <a:pPr lvl="2"/>
            <a:r>
              <a:rPr lang="en-US" dirty="0" smtClean="0"/>
              <a:t>Lack of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2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to Humanity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two millennia ago, this thought was captured:</a:t>
            </a:r>
          </a:p>
          <a:p>
            <a:pPr lvl="1"/>
            <a:r>
              <a:rPr lang="en-US" dirty="0" smtClean="0"/>
              <a:t>For I do not understand my own actions.  For I do not do what I want, but I do the very thing I hate.  </a:t>
            </a:r>
            <a:r>
              <a:rPr lang="en-US" i="1" dirty="0" smtClean="0"/>
              <a:t>Paul</a:t>
            </a:r>
          </a:p>
          <a:p>
            <a:pPr lvl="1"/>
            <a:r>
              <a:rPr lang="en-US" dirty="0" smtClean="0"/>
              <a:t>In my life I struggle with this regularly, will I do what I know I should do?  Or will I take an easier path?  </a:t>
            </a:r>
          </a:p>
          <a:p>
            <a:pPr lvl="1"/>
            <a:r>
              <a:rPr lang="en-US" dirty="0" smtClean="0"/>
              <a:t>These questions are all common to humanity and are influenced by a multitude of factors.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9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Constraints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Law:  statutes are minimum for compliance</a:t>
            </a:r>
          </a:p>
          <a:p>
            <a:r>
              <a:rPr lang="en-US" dirty="0" smtClean="0"/>
              <a:t>Regulations, AFIs</a:t>
            </a:r>
          </a:p>
          <a:p>
            <a:r>
              <a:rPr lang="en-US" dirty="0" smtClean="0"/>
              <a:t>Directorate and/or Office norms:  are we self governing?</a:t>
            </a:r>
          </a:p>
          <a:p>
            <a:r>
              <a:rPr lang="en-US" dirty="0" smtClean="0"/>
              <a:t>Personal accountability:  not just supervisors, but peers, family, friends, etc.</a:t>
            </a:r>
          </a:p>
          <a:p>
            <a:r>
              <a:rPr lang="en-US" dirty="0" smtClean="0"/>
              <a:t>Guiding principles:  individual, internal values, group values, individual faith, corporate faith, individual religion, corporate religion, etc.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1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375594"/>
              </p:ext>
            </p:extLst>
          </p:nvPr>
        </p:nvGraphicFramePr>
        <p:xfrm>
          <a:off x="1295402" y="2628484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24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Reputation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012" y="2556931"/>
            <a:ext cx="10120543" cy="35509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your workplace reputation, or reputation in the home, community, etc.?</a:t>
            </a:r>
          </a:p>
          <a:p>
            <a:r>
              <a:rPr lang="en-US" dirty="0" smtClean="0"/>
              <a:t>When all is said &amp; done, &amp; you have exited, what will people say &amp; remember</a:t>
            </a:r>
          </a:p>
          <a:p>
            <a:r>
              <a:rPr lang="en-US" dirty="0" smtClean="0"/>
              <a:t>Will they say, he/she was able to get the mission completed, but left a lot of collateral damage!</a:t>
            </a:r>
          </a:p>
          <a:p>
            <a:r>
              <a:rPr lang="en-US" dirty="0" smtClean="0"/>
              <a:t>Will they say he/she was a really nice person, but never really seemed to get anything done.</a:t>
            </a:r>
          </a:p>
          <a:p>
            <a:r>
              <a:rPr lang="en-US" dirty="0" smtClean="0"/>
              <a:t>Will they say, you could count on them, and you could count on them doing it right!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5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Ethics in Your Workplace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is the cost of unethical decisions?</a:t>
            </a:r>
          </a:p>
          <a:p>
            <a:pPr lvl="1"/>
            <a:r>
              <a:rPr lang="en-US" dirty="0" smtClean="0"/>
              <a:t>Cost at a personal level, with family, friends, acquaintances</a:t>
            </a:r>
          </a:p>
          <a:p>
            <a:pPr lvl="1"/>
            <a:r>
              <a:rPr lang="en-US" dirty="0" smtClean="0"/>
              <a:t>Cost in your work environment – literal costs ($), costs in terms of reputation, even lives, how will this affect your advancement, other’s advancement?</a:t>
            </a:r>
          </a:p>
          <a:p>
            <a:pPr lvl="1"/>
            <a:r>
              <a:rPr lang="en-US" dirty="0" smtClean="0"/>
              <a:t>Overall cost to society – </a:t>
            </a:r>
            <a:r>
              <a:rPr lang="en-US" i="1" dirty="0" smtClean="0"/>
              <a:t>Ford Pinto case study</a:t>
            </a:r>
          </a:p>
          <a:p>
            <a:pPr lvl="2"/>
            <a:r>
              <a:rPr lang="en-US" dirty="0" smtClean="0"/>
              <a:t>Will your actions contribute to a decline in societal norms?</a:t>
            </a:r>
          </a:p>
          <a:p>
            <a:pPr lvl="2"/>
            <a:r>
              <a:rPr lang="en-US" dirty="0" smtClean="0"/>
              <a:t>Will it “shore” up an already declining societal norm?</a:t>
            </a:r>
          </a:p>
          <a:p>
            <a:pPr lvl="2"/>
            <a:r>
              <a:rPr lang="en-US" dirty="0" smtClean="0"/>
              <a:t>Can your actions be neutral…is that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8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Common Rationalizations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427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Everybody </a:t>
            </a:r>
            <a:r>
              <a:rPr lang="en-US" altLang="en-US" dirty="0"/>
              <a:t>else does </a:t>
            </a:r>
            <a:r>
              <a:rPr lang="en-US" altLang="en-US" dirty="0" smtClean="0"/>
              <a:t>it</a:t>
            </a:r>
            <a:endParaRPr lang="en-US" altLang="en-US" dirty="0"/>
          </a:p>
          <a:p>
            <a:pPr lvl="1"/>
            <a:r>
              <a:rPr lang="en-US" altLang="en-US" dirty="0" smtClean="0"/>
              <a:t>Very unlikely</a:t>
            </a:r>
            <a:endParaRPr lang="en-US" altLang="en-US" dirty="0"/>
          </a:p>
          <a:p>
            <a:r>
              <a:rPr lang="en-US" altLang="en-US" dirty="0" smtClean="0"/>
              <a:t>If </a:t>
            </a:r>
            <a:r>
              <a:rPr lang="en-US" altLang="en-US" dirty="0"/>
              <a:t>we do not do it, someone else </a:t>
            </a:r>
            <a:r>
              <a:rPr lang="en-US" altLang="en-US" dirty="0" smtClean="0"/>
              <a:t>will</a:t>
            </a:r>
            <a:endParaRPr lang="en-US" altLang="en-US" dirty="0"/>
          </a:p>
          <a:p>
            <a:pPr lvl="1"/>
            <a:r>
              <a:rPr lang="en-US" altLang="en-US" dirty="0" smtClean="0"/>
              <a:t>Maybe so…</a:t>
            </a:r>
            <a:endParaRPr lang="en-US" altLang="en-US" dirty="0"/>
          </a:p>
          <a:p>
            <a:r>
              <a:rPr lang="en-US" altLang="en-US" dirty="0"/>
              <a:t>That is the way it has always </a:t>
            </a:r>
            <a:r>
              <a:rPr lang="en-US" altLang="en-US" dirty="0" smtClean="0"/>
              <a:t>been</a:t>
            </a:r>
            <a:endParaRPr lang="en-US" altLang="en-US" dirty="0"/>
          </a:p>
          <a:p>
            <a:pPr lvl="1"/>
            <a:r>
              <a:rPr lang="en-US" altLang="en-US" dirty="0" smtClean="0"/>
              <a:t>Perhaps so, but, life changes, so do regulations and statutes.</a:t>
            </a:r>
            <a:endParaRPr lang="en-US" altLang="en-US" dirty="0"/>
          </a:p>
          <a:p>
            <a:r>
              <a:rPr lang="en-US" altLang="en-US" dirty="0"/>
              <a:t>Let us wait until </a:t>
            </a:r>
            <a:r>
              <a:rPr lang="en-US" altLang="en-US" dirty="0" smtClean="0"/>
              <a:t>an auditor, or more extreme,  </a:t>
            </a:r>
            <a:r>
              <a:rPr lang="en-US" altLang="en-US" dirty="0"/>
              <a:t>judge </a:t>
            </a:r>
            <a:r>
              <a:rPr lang="en-US" altLang="en-US" dirty="0" smtClean="0"/>
              <a:t>tells </a:t>
            </a:r>
            <a:r>
              <a:rPr lang="en-US" altLang="en-US" dirty="0"/>
              <a:t>us it is </a:t>
            </a:r>
            <a:r>
              <a:rPr lang="en-US" altLang="en-US" dirty="0" smtClean="0"/>
              <a:t>wrong</a:t>
            </a:r>
          </a:p>
          <a:p>
            <a:pPr lvl="1"/>
            <a:r>
              <a:rPr lang="en-US" altLang="en-US" dirty="0" smtClean="0"/>
              <a:t>In the FM world, is this prudent?…are we asking for an ADA!</a:t>
            </a:r>
          </a:p>
        </p:txBody>
      </p:sp>
    </p:spTree>
    <p:extLst>
      <p:ext uri="{BB962C8B-B14F-4D97-AF65-F5344CB8AC3E}">
        <p14:creationId xmlns:p14="http://schemas.microsoft.com/office/powerpoint/2010/main" val="378219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Common </a:t>
            </a:r>
            <a:r>
              <a:rPr lang="en-US" b="1" dirty="0" smtClean="0">
                <a:solidFill>
                  <a:srgbClr val="002060"/>
                </a:solidFill>
              </a:rPr>
              <a:t>Rationalizations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 doesn’t really hurt anyone</a:t>
            </a:r>
          </a:p>
          <a:p>
            <a:pPr lvl="1"/>
            <a:r>
              <a:rPr lang="en-US" altLang="en-US" dirty="0" smtClean="0"/>
              <a:t>do </a:t>
            </a:r>
            <a:r>
              <a:rPr lang="en-US" altLang="en-US" dirty="0"/>
              <a:t>you possess the virtue of omniscience</a:t>
            </a:r>
            <a:r>
              <a:rPr lang="en-US" altLang="en-US" dirty="0" smtClean="0"/>
              <a:t>?  What are the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, 4</a:t>
            </a:r>
            <a:r>
              <a:rPr lang="en-US" altLang="en-US" baseline="30000" dirty="0" smtClean="0"/>
              <a:t>th,</a:t>
            </a:r>
            <a:r>
              <a:rPr lang="en-US" altLang="en-US" dirty="0" smtClean="0"/>
              <a:t> etc. effects?</a:t>
            </a:r>
            <a:endParaRPr lang="en-US" altLang="en-US" dirty="0"/>
          </a:p>
          <a:p>
            <a:r>
              <a:rPr lang="en-US" altLang="en-US" dirty="0"/>
              <a:t>The system is unfair.  I do not have a choice</a:t>
            </a:r>
          </a:p>
          <a:p>
            <a:pPr lvl="1"/>
            <a:r>
              <a:rPr lang="en-US" altLang="en-US" dirty="0" smtClean="0"/>
              <a:t>can </a:t>
            </a:r>
            <a:r>
              <a:rPr lang="en-US" altLang="en-US" dirty="0"/>
              <a:t>you work to change the system</a:t>
            </a:r>
            <a:r>
              <a:rPr lang="en-US" altLang="en-US" dirty="0" smtClean="0"/>
              <a:t>?  People created the “system,” people can change it.</a:t>
            </a:r>
            <a:endParaRPr lang="en-US" altLang="en-US" dirty="0"/>
          </a:p>
          <a:p>
            <a:r>
              <a:rPr lang="en-US" altLang="en-US" dirty="0"/>
              <a:t>I was only following orders</a:t>
            </a:r>
          </a:p>
          <a:p>
            <a:pPr lvl="1"/>
            <a:r>
              <a:rPr lang="en-US" dirty="0"/>
              <a:t>Adolph </a:t>
            </a:r>
            <a:r>
              <a:rPr lang="en-US" dirty="0" smtClean="0"/>
              <a:t>Eichman, </a:t>
            </a:r>
            <a:r>
              <a:rPr lang="en-US" dirty="0"/>
              <a:t>April 11, 1961 stated he “was just following orders.”  Found guilty May 31, 1962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2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Dilemma:  Stop and Consider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692948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3100" dirty="0"/>
              <a:t>Why am I feeling troubled by this situation</a:t>
            </a:r>
            <a:r>
              <a:rPr lang="en-US" altLang="en-US" sz="3100" dirty="0" smtClean="0"/>
              <a:t>?</a:t>
            </a:r>
          </a:p>
          <a:p>
            <a:pPr marL="1066800" lvl="1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dirty="0" smtClean="0"/>
              <a:t>Is that my conscience?  Or am I just a worrier by nature?</a:t>
            </a:r>
          </a:p>
          <a:p>
            <a:pPr marL="1066800" lvl="1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dirty="0" smtClean="0"/>
              <a:t>“To thine own self be true” Shakespeare’s </a:t>
            </a:r>
            <a:r>
              <a:rPr lang="en-US" altLang="en-US" sz="2600" i="1" dirty="0" smtClean="0"/>
              <a:t>Hamlet </a:t>
            </a:r>
            <a:r>
              <a:rPr lang="en-US" altLang="en-US" sz="2600" dirty="0" smtClean="0"/>
              <a:t>(Polonious’ speech to Laertes)</a:t>
            </a:r>
            <a:endParaRPr lang="en-US" altLang="en-US" sz="2600" dirty="0"/>
          </a:p>
          <a:p>
            <a:pPr marL="609600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3100" dirty="0"/>
              <a:t>How would I react if I were on the other side</a:t>
            </a:r>
            <a:r>
              <a:rPr lang="en-US" altLang="en-US" sz="3100" dirty="0" smtClean="0"/>
              <a:t>? – Golden Rule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dirty="0" smtClean="0"/>
              <a:t>How </a:t>
            </a:r>
            <a:r>
              <a:rPr lang="en-US" altLang="en-US" sz="3400" dirty="0"/>
              <a:t>did this situation originate?  What caused it</a:t>
            </a:r>
            <a:r>
              <a:rPr lang="en-US" altLang="en-US" sz="3400" dirty="0" smtClean="0"/>
              <a:t>?</a:t>
            </a:r>
          </a:p>
          <a:p>
            <a:pPr marL="1066800" lvl="1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3000" dirty="0" smtClean="0"/>
              <a:t>Have you done your due diligence?  “To answer before listing-that is folly and shame”</a:t>
            </a:r>
            <a:endParaRPr lang="en-US" altLang="en-US" sz="3000" dirty="0"/>
          </a:p>
          <a:p>
            <a:pPr marL="609600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dirty="0"/>
              <a:t>What is my intention in making this decision</a:t>
            </a:r>
            <a:r>
              <a:rPr lang="en-US" altLang="en-US" sz="3400" dirty="0" smtClean="0"/>
              <a:t>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Dilemma:  Continued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/>
              <a:t>What was the intention of those directing the change?</a:t>
            </a:r>
          </a:p>
          <a:p>
            <a:pPr marL="1066800" lvl="1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Am I to follow the letter of the law, or the spirit of the law?</a:t>
            </a:r>
          </a:p>
          <a:p>
            <a:pPr marL="1066800" lvl="1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What was the Commander’s initial intention?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/>
              <a:t>How does this intention compare with the likely outcome?</a:t>
            </a:r>
          </a:p>
          <a:p>
            <a:pPr marL="1066800" lvl="1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Is pursing this action worth it?  Should I just be quiet and color in the corner, or should I say something?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/>
              <a:t>Who could this decision or action harm, or unduly benefit?</a:t>
            </a:r>
            <a:r>
              <a:rPr lang="en-US" altLang="en-US" sz="2800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9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Dilemma: 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Can I disclose the problem with the parties who might be affected before I make the decision</a:t>
            </a:r>
            <a:r>
              <a:rPr lang="en-US" altLang="en-US" dirty="0" smtClean="0"/>
              <a:t>?</a:t>
            </a:r>
          </a:p>
          <a:p>
            <a:pPr marL="1066800" lvl="1" indent="-609600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/>
              <a:t>Personnel issues, appraisals, etc.  -- But, I just want to be helpful….</a:t>
            </a:r>
            <a:endParaRPr lang="en-US" altLang="en-US" dirty="0"/>
          </a:p>
          <a:p>
            <a:pPr marL="609600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 smtClean="0"/>
              <a:t>Can </a:t>
            </a:r>
            <a:r>
              <a:rPr lang="en-US" altLang="en-US" dirty="0"/>
              <a:t>I disclose, without hesitation or worry, my decision to my boss, my family, or the public</a:t>
            </a:r>
            <a:r>
              <a:rPr lang="en-US" altLang="en-US" dirty="0" smtClean="0"/>
              <a:t>?</a:t>
            </a:r>
          </a:p>
          <a:p>
            <a:pPr marL="1066800" lvl="1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 smtClean="0"/>
              <a:t>If not, why not?</a:t>
            </a:r>
          </a:p>
          <a:p>
            <a:pPr marL="1066800" lvl="1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 smtClean="0"/>
              <a:t>Does it pass the “Washington Post Test?” ---Heading for the front page!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0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Dilemma: 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/>
              <a:t>What values will this decision communicate to employees and customers?</a:t>
            </a:r>
          </a:p>
          <a:p>
            <a:pPr marL="1066800" lvl="1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/>
              <a:t>Do you “walk the talk</a:t>
            </a:r>
            <a:r>
              <a:rPr lang="en-US" altLang="en-US" dirty="0" smtClean="0"/>
              <a:t>” ---if you are a leader, guarantee people are watching</a:t>
            </a:r>
            <a:endParaRPr lang="en-US" altLang="en-US" dirty="0"/>
          </a:p>
          <a:p>
            <a:pPr marL="609600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/>
              <a:t>What can I really control?</a:t>
            </a:r>
          </a:p>
          <a:p>
            <a:pPr marL="1066800" lvl="1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/>
              <a:t>“Life is 10% what happens to you and 90% how you react to it.” – Charles R. </a:t>
            </a:r>
            <a:r>
              <a:rPr lang="en-US" altLang="en-US" dirty="0" smtClean="0"/>
              <a:t>Swindoll</a:t>
            </a:r>
          </a:p>
          <a:p>
            <a:pPr marL="1066800" lvl="1" indent="-609600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 smtClean="0"/>
              <a:t>Do you best, and don’t worry about the rest</a:t>
            </a:r>
            <a:endParaRPr lang="en-US" altLang="en-US" dirty="0"/>
          </a:p>
          <a:p>
            <a:r>
              <a:rPr lang="en-US" altLang="en-US" dirty="0"/>
              <a:t>What are the long-term ramifications of this decision?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0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How do I get an Ethical Environment?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you start?</a:t>
            </a:r>
          </a:p>
          <a:p>
            <a:pPr lvl="1"/>
            <a:r>
              <a:rPr lang="en-US" dirty="0" smtClean="0"/>
              <a:t>Start with yourself</a:t>
            </a:r>
          </a:p>
          <a:p>
            <a:pPr lvl="1"/>
            <a:r>
              <a:rPr lang="en-US" dirty="0" smtClean="0"/>
              <a:t>Spread to inner circle</a:t>
            </a:r>
          </a:p>
          <a:p>
            <a:pPr lvl="1"/>
            <a:r>
              <a:rPr lang="en-US" dirty="0" smtClean="0"/>
              <a:t>Spread out, as you grown in the community and/or workplace</a:t>
            </a:r>
          </a:p>
          <a:p>
            <a:r>
              <a:rPr lang="en-US" dirty="0" smtClean="0"/>
              <a:t>Hire ethical employees</a:t>
            </a:r>
          </a:p>
          <a:p>
            <a:pPr lvl="1"/>
            <a:r>
              <a:rPr lang="en-US" dirty="0" smtClean="0"/>
              <a:t>Don’t use this as a crutch to hire only those you feel comfortable with</a:t>
            </a:r>
          </a:p>
          <a:p>
            <a:pPr lvl="1"/>
            <a:r>
              <a:rPr lang="en-US" dirty="0" smtClean="0"/>
              <a:t>Maintain diversity of thought—don’t create atmosphere of “Groupthink”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22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</TotalTime>
  <Words>1269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Ethics</vt:lpstr>
      <vt:lpstr>Ethics in Your Workplace</vt:lpstr>
      <vt:lpstr>Common Rationalizations</vt:lpstr>
      <vt:lpstr>Common Rationalizations</vt:lpstr>
      <vt:lpstr>Dilemma:  Stop and Consider</vt:lpstr>
      <vt:lpstr>Dilemma:  Continued</vt:lpstr>
      <vt:lpstr>Dilemma:  Continued</vt:lpstr>
      <vt:lpstr>Dilemma:  Continued</vt:lpstr>
      <vt:lpstr>How do I get an Ethical Environment?</vt:lpstr>
      <vt:lpstr>How do I get an Ethical Environment?</vt:lpstr>
      <vt:lpstr>How do I get an Ethical Environment?</vt:lpstr>
      <vt:lpstr>Two Ethical Approaches</vt:lpstr>
      <vt:lpstr>Three Dimensions</vt:lpstr>
      <vt:lpstr>Ethical Dimensions</vt:lpstr>
      <vt:lpstr>Common to Humanity</vt:lpstr>
      <vt:lpstr>Constraints</vt:lpstr>
      <vt:lpstr>Constraints</vt:lpstr>
      <vt:lpstr>Reputation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</dc:title>
  <dc:creator>BELL, JAMES A JR NH-04 USAF AFMC HQ AFMC/FMR</dc:creator>
  <cp:lastModifiedBy>BELL, JAMES A JR NH-04 USAF AFMC HQ AFMC/FMR</cp:lastModifiedBy>
  <cp:revision>16</cp:revision>
  <dcterms:created xsi:type="dcterms:W3CDTF">2021-10-26T18:18:50Z</dcterms:created>
  <dcterms:modified xsi:type="dcterms:W3CDTF">2021-10-27T18:26:18Z</dcterms:modified>
</cp:coreProperties>
</file>