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8" r:id="rId5"/>
  </p:sldMasterIdLst>
  <p:notesMasterIdLst>
    <p:notesMasterId r:id="rId23"/>
  </p:notesMasterIdLst>
  <p:handoutMasterIdLst>
    <p:handoutMasterId r:id="rId24"/>
  </p:handoutMasterIdLst>
  <p:sldIdLst>
    <p:sldId id="895" r:id="rId6"/>
    <p:sldId id="966" r:id="rId7"/>
    <p:sldId id="953" r:id="rId8"/>
    <p:sldId id="967" r:id="rId9"/>
    <p:sldId id="965" r:id="rId10"/>
    <p:sldId id="954" r:id="rId11"/>
    <p:sldId id="955" r:id="rId12"/>
    <p:sldId id="956" r:id="rId13"/>
    <p:sldId id="957" r:id="rId14"/>
    <p:sldId id="961" r:id="rId15"/>
    <p:sldId id="959" r:id="rId16"/>
    <p:sldId id="960" r:id="rId17"/>
    <p:sldId id="958" r:id="rId18"/>
    <p:sldId id="962" r:id="rId19"/>
    <p:sldId id="963" r:id="rId20"/>
    <p:sldId id="964" r:id="rId21"/>
    <p:sldId id="968" r:id="rId22"/>
  </p:sldIdLst>
  <p:sldSz cx="12192000" cy="9144000"/>
  <p:notesSz cx="68580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95B4D8"/>
    <a:srgbClr val="A05250"/>
    <a:srgbClr val="E6B9B8"/>
    <a:srgbClr val="080808"/>
    <a:srgbClr val="FF99CC"/>
    <a:srgbClr val="CC0099"/>
    <a:srgbClr val="B3FFFF"/>
    <a:srgbClr val="00FFFF"/>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16" autoAdjust="0"/>
    <p:restoredTop sz="95090" autoAdjust="0"/>
  </p:normalViewPr>
  <p:slideViewPr>
    <p:cSldViewPr snapToGrid="0">
      <p:cViewPr varScale="1">
        <p:scale>
          <a:sx n="86" d="100"/>
          <a:sy n="86" d="100"/>
        </p:scale>
        <p:origin x="1692" y="108"/>
      </p:cViewPr>
      <p:guideLst/>
    </p:cSldViewPr>
  </p:slideViewPr>
  <p:notesTextViewPr>
    <p:cViewPr>
      <p:scale>
        <a:sx n="1" d="1"/>
        <a:sy n="1" d="1"/>
      </p:scale>
      <p:origin x="0" y="0"/>
    </p:cViewPr>
  </p:notesTextViewPr>
  <p:sorterViewPr>
    <p:cViewPr varScale="1">
      <p:scale>
        <a:sx n="1" d="1"/>
        <a:sy n="1" d="1"/>
      </p:scale>
      <p:origin x="0" y="-4164"/>
    </p:cViewPr>
  </p:sorterViewPr>
  <p:notesViewPr>
    <p:cSldViewPr snapToGrid="0">
      <p:cViewPr varScale="1">
        <p:scale>
          <a:sx n="81" d="100"/>
          <a:sy n="81" d="100"/>
        </p:scale>
        <p:origin x="2045"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55810E7E-618A-4EE7-A5C1-3F54FA4F1104}" type="datetimeFigureOut">
              <a:rPr lang="en-US" smtClean="0"/>
              <a:t>3/25/2021</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FA1DE961-00AD-4647-A090-74CF6A29F62D}" type="slidenum">
              <a:rPr lang="en-US" smtClean="0"/>
              <a:t>‹#›</a:t>
            </a:fld>
            <a:endParaRPr lang="en-US"/>
          </a:p>
        </p:txBody>
      </p:sp>
    </p:spTree>
    <p:extLst>
      <p:ext uri="{BB962C8B-B14F-4D97-AF65-F5344CB8AC3E}">
        <p14:creationId xmlns:p14="http://schemas.microsoft.com/office/powerpoint/2010/main" val="2712205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5CB6D08A-736B-4A7A-A611-5B3AC351AF37}" type="datetimeFigureOut">
              <a:rPr lang="en-US" smtClean="0"/>
              <a:t>3/25/2021</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6"/>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79A56E4F-3DE2-4D0D-AFE1-69230981067D}" type="slidenum">
              <a:rPr lang="en-US" smtClean="0"/>
              <a:t>‹#›</a:t>
            </a:fld>
            <a:endParaRPr lang="en-US"/>
          </a:p>
        </p:txBody>
      </p:sp>
    </p:spTree>
    <p:extLst>
      <p:ext uri="{BB962C8B-B14F-4D97-AF65-F5344CB8AC3E}">
        <p14:creationId xmlns:p14="http://schemas.microsoft.com/office/powerpoint/2010/main" val="2974307151"/>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b="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9A56E4F-3DE2-4D0D-AFE1-6923098106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22104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5"/>
          <p:cNvSpPr>
            <a:spLocks noChangeShapeType="1"/>
          </p:cNvSpPr>
          <p:nvPr/>
        </p:nvSpPr>
        <p:spPr bwMode="auto">
          <a:xfrm>
            <a:off x="508000" y="1642533"/>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sz="1867"/>
          </a:p>
        </p:txBody>
      </p:sp>
      <p:pic>
        <p:nvPicPr>
          <p:cNvPr id="5" name="Picture 13"/>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1018809" y="4802716"/>
            <a:ext cx="3305800" cy="3473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4"/>
          <p:cNvSpPr txBox="1">
            <a:spLocks noChangeArrowheads="1"/>
          </p:cNvSpPr>
          <p:nvPr/>
        </p:nvSpPr>
        <p:spPr bwMode="auto">
          <a:xfrm>
            <a:off x="508000" y="666751"/>
            <a:ext cx="11176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defRPr/>
            </a:pPr>
            <a:r>
              <a:rPr lang="en-US" altLang="en-US" sz="4800" b="1" i="1"/>
              <a:t>Department of the Air Force</a:t>
            </a:r>
          </a:p>
        </p:txBody>
      </p:sp>
      <p:sp>
        <p:nvSpPr>
          <p:cNvPr id="7" name="Text Box 1029"/>
          <p:cNvSpPr txBox="1">
            <a:spLocks noChangeArrowheads="1"/>
          </p:cNvSpPr>
          <p:nvPr/>
        </p:nvSpPr>
        <p:spPr bwMode="auto">
          <a:xfrm>
            <a:off x="508001" y="1695451"/>
            <a:ext cx="11175999"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2133" b="1" i="1" dirty="0">
                <a:latin typeface="Century Schoolbook" panose="02040604050505020304" pitchFamily="18" charset="0"/>
              </a:rPr>
              <a:t>I n t e g r i t y  -  S e r v i c e  -  E x c e l </a:t>
            </a:r>
            <a:r>
              <a:rPr lang="en-US" altLang="en-US" sz="2133" b="1" i="1" dirty="0" err="1">
                <a:latin typeface="Century Schoolbook" panose="02040604050505020304" pitchFamily="18" charset="0"/>
              </a:rPr>
              <a:t>l</a:t>
            </a:r>
            <a:r>
              <a:rPr lang="en-US" altLang="en-US" sz="2133" b="1" i="1" dirty="0">
                <a:latin typeface="Century Schoolbook" panose="02040604050505020304" pitchFamily="18" charset="0"/>
              </a:rPr>
              <a:t> e n c e</a:t>
            </a:r>
          </a:p>
        </p:txBody>
      </p:sp>
      <p:sp>
        <p:nvSpPr>
          <p:cNvPr id="50191" name="Rectangle 15"/>
          <p:cNvSpPr>
            <a:spLocks noGrp="1" noChangeArrowheads="1"/>
          </p:cNvSpPr>
          <p:nvPr>
            <p:ph type="ctrTitle"/>
          </p:nvPr>
        </p:nvSpPr>
        <p:spPr>
          <a:xfrm>
            <a:off x="368301" y="2616200"/>
            <a:ext cx="11315700" cy="2133600"/>
          </a:xfrm>
        </p:spPr>
        <p:txBody>
          <a:bodyPr/>
          <a:lstStyle>
            <a:lvl1pPr>
              <a:defRPr sz="5867" i="0"/>
            </a:lvl1pPr>
          </a:lstStyle>
          <a:p>
            <a:r>
              <a:rPr lang="en-US"/>
              <a:t>Click to edit Master title style</a:t>
            </a:r>
          </a:p>
        </p:txBody>
      </p:sp>
      <p:sp>
        <p:nvSpPr>
          <p:cNvPr id="8" name="Date Placeholder 6"/>
          <p:cNvSpPr>
            <a:spLocks noGrp="1" noChangeArrowheads="1"/>
          </p:cNvSpPr>
          <p:nvPr>
            <p:ph type="dt" sz="half" idx="10"/>
          </p:nvPr>
        </p:nvSpPr>
        <p:spPr/>
        <p:txBody>
          <a:bodyPr/>
          <a:lstStyle>
            <a:lvl1pPr>
              <a:defRPr/>
            </a:lvl1pPr>
          </a:lstStyle>
          <a:p>
            <a:fld id="{AB5AC41D-CDCF-40BD-82F4-BD9D20B10BED}" type="datetime1">
              <a:rPr lang="en-US" smtClean="0"/>
              <a:t>3/25/2021</a:t>
            </a:fld>
            <a:endParaRPr lang="en-US" dirty="0"/>
          </a:p>
        </p:txBody>
      </p:sp>
      <p:sp>
        <p:nvSpPr>
          <p:cNvPr id="9" name="Slide Number Placeholder 7"/>
          <p:cNvSpPr>
            <a:spLocks noGrp="1" noChangeArrowheads="1"/>
          </p:cNvSpPr>
          <p:nvPr>
            <p:ph type="sldNum" sz="quarter" idx="11"/>
          </p:nvPr>
        </p:nvSpPr>
        <p:spPr/>
        <p:txBody>
          <a:bodyPr/>
          <a:lstStyle>
            <a:lvl1pPr>
              <a:defRPr/>
            </a:lvl1pPr>
          </a:lstStyle>
          <a:p>
            <a:fld id="{710CA1AE-C872-4869-BA52-B14F60D825EB}" type="slidenum">
              <a:rPr lang="en-US" smtClean="0"/>
              <a:pPr/>
              <a:t>‹#›</a:t>
            </a:fld>
            <a:endParaRPr lang="en-US" dirty="0"/>
          </a:p>
        </p:txBody>
      </p:sp>
    </p:spTree>
    <p:extLst>
      <p:ext uri="{BB962C8B-B14F-4D97-AF65-F5344CB8AC3E}">
        <p14:creationId xmlns:p14="http://schemas.microsoft.com/office/powerpoint/2010/main" val="233537310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C6E4D3D-C2EE-4F7C-A7FD-BF12F998E06C}" type="datetime1">
              <a:rPr lang="en-US" smtClean="0"/>
              <a:t>3/25/2021</a:t>
            </a:fld>
            <a:endParaRPr lang="en-US"/>
          </a:p>
        </p:txBody>
      </p:sp>
      <p:sp>
        <p:nvSpPr>
          <p:cNvPr id="5" name="Slide Number Placeholder 4"/>
          <p:cNvSpPr>
            <a:spLocks noGrp="1"/>
          </p:cNvSpPr>
          <p:nvPr>
            <p:ph type="sldNum" sz="quarter" idx="11"/>
          </p:nvPr>
        </p:nvSpPr>
        <p:spPr/>
        <p:txBody>
          <a:bodyPr/>
          <a:lstStyle>
            <a:lvl1pPr>
              <a:defRPr/>
            </a:lvl1pPr>
          </a:lstStyle>
          <a:p>
            <a:fld id="{710CA1AE-C872-4869-BA52-B14F60D825EB}" type="slidenum">
              <a:rPr lang="en-US" smtClean="0"/>
              <a:t>‹#›</a:t>
            </a:fld>
            <a:endParaRPr lang="en-US"/>
          </a:p>
        </p:txBody>
      </p:sp>
    </p:spTree>
    <p:extLst>
      <p:ext uri="{BB962C8B-B14F-4D97-AF65-F5344CB8AC3E}">
        <p14:creationId xmlns:p14="http://schemas.microsoft.com/office/powerpoint/2010/main" val="2106085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5875867"/>
            <a:ext cx="10363200" cy="1816100"/>
          </a:xfrm>
        </p:spPr>
        <p:txBody>
          <a:bodyPr anchor="t"/>
          <a:lstStyle>
            <a:lvl1pPr algn="l">
              <a:defRPr sz="5333" b="1" cap="all"/>
            </a:lvl1pPr>
          </a:lstStyle>
          <a:p>
            <a:r>
              <a:rPr lang="en-US"/>
              <a:t>Click to edit Master title style</a:t>
            </a:r>
          </a:p>
        </p:txBody>
      </p:sp>
      <p:sp>
        <p:nvSpPr>
          <p:cNvPr id="3" name="Text Placeholder 2"/>
          <p:cNvSpPr>
            <a:spLocks noGrp="1"/>
          </p:cNvSpPr>
          <p:nvPr>
            <p:ph type="body" idx="1"/>
          </p:nvPr>
        </p:nvSpPr>
        <p:spPr>
          <a:xfrm>
            <a:off x="963084" y="3875618"/>
            <a:ext cx="10363200" cy="2000249"/>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fld id="{F931C464-876C-483C-96D9-8F96B2F34A05}" type="datetime1">
              <a:rPr lang="en-US" smtClean="0"/>
              <a:t>3/25/2021</a:t>
            </a:fld>
            <a:endParaRPr lang="en-US"/>
          </a:p>
        </p:txBody>
      </p:sp>
      <p:sp>
        <p:nvSpPr>
          <p:cNvPr id="5" name="Slide Number Placeholder 4"/>
          <p:cNvSpPr>
            <a:spLocks noGrp="1"/>
          </p:cNvSpPr>
          <p:nvPr>
            <p:ph type="sldNum" sz="quarter" idx="11"/>
          </p:nvPr>
        </p:nvSpPr>
        <p:spPr/>
        <p:txBody>
          <a:bodyPr/>
          <a:lstStyle>
            <a:lvl1pPr>
              <a:defRPr/>
            </a:lvl1pPr>
          </a:lstStyle>
          <a:p>
            <a:fld id="{710CA1AE-C872-4869-BA52-B14F60D825EB}" type="slidenum">
              <a:rPr lang="en-US" smtClean="0"/>
              <a:t>‹#›</a:t>
            </a:fld>
            <a:endParaRPr lang="en-US"/>
          </a:p>
        </p:txBody>
      </p:sp>
    </p:spTree>
    <p:extLst>
      <p:ext uri="{BB962C8B-B14F-4D97-AF65-F5344CB8AC3E}">
        <p14:creationId xmlns:p14="http://schemas.microsoft.com/office/powerpoint/2010/main" val="3040588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8300" y="2006600"/>
            <a:ext cx="5496984" cy="63246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68485" y="2006600"/>
            <a:ext cx="5496983" cy="63246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71AB2EFB-B73E-44C3-8DC3-3CBAFB1F8773}" type="datetime1">
              <a:rPr lang="en-US" smtClean="0"/>
              <a:t>3/25/2021</a:t>
            </a:fld>
            <a:endParaRPr lang="en-US"/>
          </a:p>
        </p:txBody>
      </p:sp>
      <p:sp>
        <p:nvSpPr>
          <p:cNvPr id="6" name="Slide Number Placeholder 5"/>
          <p:cNvSpPr>
            <a:spLocks noGrp="1"/>
          </p:cNvSpPr>
          <p:nvPr>
            <p:ph type="sldNum" sz="quarter" idx="11"/>
          </p:nvPr>
        </p:nvSpPr>
        <p:spPr/>
        <p:txBody>
          <a:bodyPr/>
          <a:lstStyle>
            <a:lvl1pPr>
              <a:defRPr/>
            </a:lvl1pPr>
          </a:lstStyle>
          <a:p>
            <a:fld id="{710CA1AE-C872-4869-BA52-B14F60D825EB}" type="slidenum">
              <a:rPr lang="en-US" smtClean="0"/>
              <a:t>‹#›</a:t>
            </a:fld>
            <a:endParaRPr lang="en-US"/>
          </a:p>
        </p:txBody>
      </p:sp>
    </p:spTree>
    <p:extLst>
      <p:ext uri="{BB962C8B-B14F-4D97-AF65-F5344CB8AC3E}">
        <p14:creationId xmlns:p14="http://schemas.microsoft.com/office/powerpoint/2010/main" val="2218274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66184"/>
            <a:ext cx="109728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2046817"/>
            <a:ext cx="5386917"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609600" y="2899833"/>
            <a:ext cx="5386917"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2046817"/>
            <a:ext cx="5389033"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p:cNvSpPr>
            <a:spLocks noGrp="1"/>
          </p:cNvSpPr>
          <p:nvPr>
            <p:ph sz="quarter" idx="4"/>
          </p:nvPr>
        </p:nvSpPr>
        <p:spPr>
          <a:xfrm>
            <a:off x="6193368" y="2899833"/>
            <a:ext cx="5389033"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D388E072-B7B2-4273-BBB5-3D2008A25C0B}" type="datetime1">
              <a:rPr lang="en-US" smtClean="0"/>
              <a:t>3/25/2021</a:t>
            </a:fld>
            <a:endParaRPr lang="en-US"/>
          </a:p>
        </p:txBody>
      </p:sp>
      <p:sp>
        <p:nvSpPr>
          <p:cNvPr id="8" name="Slide Number Placeholder 7"/>
          <p:cNvSpPr>
            <a:spLocks noGrp="1"/>
          </p:cNvSpPr>
          <p:nvPr>
            <p:ph type="sldNum" sz="quarter" idx="11"/>
          </p:nvPr>
        </p:nvSpPr>
        <p:spPr/>
        <p:txBody>
          <a:bodyPr/>
          <a:lstStyle>
            <a:lvl1pPr>
              <a:defRPr/>
            </a:lvl1pPr>
          </a:lstStyle>
          <a:p>
            <a:fld id="{710CA1AE-C872-4869-BA52-B14F60D825EB}" type="slidenum">
              <a:rPr lang="en-US" smtClean="0"/>
              <a:t>‹#›</a:t>
            </a:fld>
            <a:endParaRPr lang="en-US"/>
          </a:p>
        </p:txBody>
      </p:sp>
    </p:spTree>
    <p:extLst>
      <p:ext uri="{BB962C8B-B14F-4D97-AF65-F5344CB8AC3E}">
        <p14:creationId xmlns:p14="http://schemas.microsoft.com/office/powerpoint/2010/main" val="2974433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E7758A33-FEBB-46C2-8193-D0AA585AF13E}" type="datetime1">
              <a:rPr lang="en-US" smtClean="0"/>
              <a:t>3/25/2021</a:t>
            </a:fld>
            <a:endParaRPr lang="en-US"/>
          </a:p>
        </p:txBody>
      </p:sp>
      <p:sp>
        <p:nvSpPr>
          <p:cNvPr id="4" name="Slide Number Placeholder 3"/>
          <p:cNvSpPr>
            <a:spLocks noGrp="1"/>
          </p:cNvSpPr>
          <p:nvPr>
            <p:ph type="sldNum" sz="quarter" idx="11"/>
          </p:nvPr>
        </p:nvSpPr>
        <p:spPr/>
        <p:txBody>
          <a:bodyPr/>
          <a:lstStyle>
            <a:lvl1pPr>
              <a:defRPr/>
            </a:lvl1pPr>
          </a:lstStyle>
          <a:p>
            <a:fld id="{710CA1AE-C872-4869-BA52-B14F60D825EB}" type="slidenum">
              <a:rPr lang="en-US" smtClean="0"/>
              <a:t>‹#›</a:t>
            </a:fld>
            <a:endParaRPr lang="en-US"/>
          </a:p>
        </p:txBody>
      </p:sp>
    </p:spTree>
    <p:extLst>
      <p:ext uri="{BB962C8B-B14F-4D97-AF65-F5344CB8AC3E}">
        <p14:creationId xmlns:p14="http://schemas.microsoft.com/office/powerpoint/2010/main" val="1288392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77504AE-5C38-4C37-9A9F-D8BC469C2CDF}" type="datetime1">
              <a:rPr lang="en-US" smtClean="0"/>
              <a:t>3/25/2021</a:t>
            </a:fld>
            <a:endParaRPr lang="en-US"/>
          </a:p>
        </p:txBody>
      </p:sp>
      <p:sp>
        <p:nvSpPr>
          <p:cNvPr id="3" name="Slide Number Placeholder 2"/>
          <p:cNvSpPr>
            <a:spLocks noGrp="1"/>
          </p:cNvSpPr>
          <p:nvPr>
            <p:ph type="sldNum" sz="quarter" idx="11"/>
          </p:nvPr>
        </p:nvSpPr>
        <p:spPr/>
        <p:txBody>
          <a:bodyPr/>
          <a:lstStyle>
            <a:lvl1pPr>
              <a:defRPr/>
            </a:lvl1pPr>
          </a:lstStyle>
          <a:p>
            <a:fld id="{710CA1AE-C872-4869-BA52-B14F60D825EB}" type="slidenum">
              <a:rPr lang="en-US" smtClean="0"/>
              <a:t>‹#›</a:t>
            </a:fld>
            <a:endParaRPr lang="en-US"/>
          </a:p>
        </p:txBody>
      </p:sp>
    </p:spTree>
    <p:extLst>
      <p:ext uri="{BB962C8B-B14F-4D97-AF65-F5344CB8AC3E}">
        <p14:creationId xmlns:p14="http://schemas.microsoft.com/office/powerpoint/2010/main" val="1508980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4ADCE05-4D96-4318-9D28-3AB3065236F4}" type="datetime1">
              <a:rPr lang="en-US" smtClean="0"/>
              <a:t>3/25/2021</a:t>
            </a:fld>
            <a:endParaRPr lang="en-US"/>
          </a:p>
        </p:txBody>
      </p:sp>
      <p:sp>
        <p:nvSpPr>
          <p:cNvPr id="5" name="Slide Number Placeholder 4"/>
          <p:cNvSpPr>
            <a:spLocks noGrp="1"/>
          </p:cNvSpPr>
          <p:nvPr>
            <p:ph type="sldNum" sz="quarter" idx="11"/>
          </p:nvPr>
        </p:nvSpPr>
        <p:spPr/>
        <p:txBody>
          <a:bodyPr/>
          <a:lstStyle>
            <a:lvl1pPr>
              <a:defRPr/>
            </a:lvl1pPr>
          </a:lstStyle>
          <a:p>
            <a:fld id="{710CA1AE-C872-4869-BA52-B14F60D825EB}" type="slidenum">
              <a:rPr lang="en-US" smtClean="0"/>
              <a:t>‹#›</a:t>
            </a:fld>
            <a:endParaRPr lang="en-US"/>
          </a:p>
        </p:txBody>
      </p:sp>
    </p:spTree>
    <p:extLst>
      <p:ext uri="{BB962C8B-B14F-4D97-AF65-F5344CB8AC3E}">
        <p14:creationId xmlns:p14="http://schemas.microsoft.com/office/powerpoint/2010/main" val="424730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00584" y="101600"/>
            <a:ext cx="2842683"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68301" y="101600"/>
            <a:ext cx="8329084" cy="8229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CD26E24-5073-41EF-BE2F-78C80F5B66E5}" type="datetime1">
              <a:rPr lang="en-US" smtClean="0"/>
              <a:t>3/25/2021</a:t>
            </a:fld>
            <a:endParaRPr lang="en-US"/>
          </a:p>
        </p:txBody>
      </p:sp>
      <p:sp>
        <p:nvSpPr>
          <p:cNvPr id="5" name="Slide Number Placeholder 4"/>
          <p:cNvSpPr>
            <a:spLocks noGrp="1"/>
          </p:cNvSpPr>
          <p:nvPr>
            <p:ph type="sldNum" sz="quarter" idx="11"/>
          </p:nvPr>
        </p:nvSpPr>
        <p:spPr/>
        <p:txBody>
          <a:bodyPr/>
          <a:lstStyle>
            <a:lvl1pPr>
              <a:defRPr/>
            </a:lvl1pPr>
          </a:lstStyle>
          <a:p>
            <a:fld id="{710CA1AE-C872-4869-BA52-B14F60D825EB}" type="slidenum">
              <a:rPr lang="en-US" smtClean="0"/>
              <a:t>‹#›</a:t>
            </a:fld>
            <a:endParaRPr lang="en-US"/>
          </a:p>
        </p:txBody>
      </p:sp>
    </p:spTree>
    <p:extLst>
      <p:ext uri="{BB962C8B-B14F-4D97-AF65-F5344CB8AC3E}">
        <p14:creationId xmlns:p14="http://schemas.microsoft.com/office/powerpoint/2010/main" val="3704102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8699500"/>
            <a:ext cx="1625600" cy="40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333">
                <a:solidFill>
                  <a:srgbClr val="969696"/>
                </a:solidFill>
                <a:latin typeface="Arial" charset="0"/>
              </a:defRPr>
            </a:lvl1pPr>
          </a:lstStyle>
          <a:p>
            <a:fld id="{AB5AC41D-CDCF-40BD-82F4-BD9D20B10BED}" type="datetime1">
              <a:rPr lang="en-US" smtClean="0"/>
              <a:t>3/25/2021</a:t>
            </a:fld>
            <a:endParaRPr lang="en-US" dirty="0"/>
          </a:p>
        </p:txBody>
      </p:sp>
      <p:sp>
        <p:nvSpPr>
          <p:cNvPr id="49156" name="Rectangle 1028"/>
          <p:cNvSpPr>
            <a:spLocks noGrp="1" noChangeArrowheads="1"/>
          </p:cNvSpPr>
          <p:nvPr>
            <p:ph type="sldNum" sz="quarter" idx="4"/>
          </p:nvPr>
        </p:nvSpPr>
        <p:spPr bwMode="auto">
          <a:xfrm>
            <a:off x="10651067" y="8699500"/>
            <a:ext cx="1524000" cy="40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333">
                <a:solidFill>
                  <a:srgbClr val="7F7F7F"/>
                </a:solidFill>
              </a:defRPr>
            </a:lvl1pPr>
          </a:lstStyle>
          <a:p>
            <a:fld id="{710CA1AE-C872-4869-BA52-B14F60D825EB}" type="slidenum">
              <a:rPr lang="en-US" smtClean="0"/>
              <a:pPr/>
              <a:t>‹#›</a:t>
            </a:fld>
            <a:endParaRPr lang="en-US" dirty="0"/>
          </a:p>
        </p:txBody>
      </p:sp>
      <p:sp>
        <p:nvSpPr>
          <p:cNvPr id="1028" name="Rectangle 1030"/>
          <p:cNvSpPr>
            <a:spLocks noGrp="1" noChangeArrowheads="1"/>
          </p:cNvSpPr>
          <p:nvPr>
            <p:ph type="title"/>
          </p:nvPr>
        </p:nvSpPr>
        <p:spPr bwMode="auto">
          <a:xfrm>
            <a:off x="2218267" y="101600"/>
            <a:ext cx="9525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Line 1035"/>
          <p:cNvSpPr>
            <a:spLocks noChangeShapeType="1"/>
          </p:cNvSpPr>
          <p:nvPr/>
        </p:nvSpPr>
        <p:spPr bwMode="auto">
          <a:xfrm>
            <a:off x="508000" y="8602133"/>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sz="1867"/>
          </a:p>
        </p:txBody>
      </p:sp>
      <p:sp>
        <p:nvSpPr>
          <p:cNvPr id="1030" name="Line 1036"/>
          <p:cNvSpPr>
            <a:spLocks noChangeShapeType="1"/>
          </p:cNvSpPr>
          <p:nvPr/>
        </p:nvSpPr>
        <p:spPr bwMode="auto">
          <a:xfrm>
            <a:off x="508000" y="1642533"/>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sz="1867"/>
          </a:p>
        </p:txBody>
      </p:sp>
      <p:pic>
        <p:nvPicPr>
          <p:cNvPr id="1031" name="Picture 1037"/>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747440" y="120651"/>
            <a:ext cx="1345688" cy="141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40"/>
          <p:cNvSpPr>
            <a:spLocks noGrp="1" noChangeArrowheads="1"/>
          </p:cNvSpPr>
          <p:nvPr>
            <p:ph type="body" idx="1"/>
          </p:nvPr>
        </p:nvSpPr>
        <p:spPr bwMode="auto">
          <a:xfrm>
            <a:off x="368301" y="2006600"/>
            <a:ext cx="11197167"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sp>
        <p:nvSpPr>
          <p:cNvPr id="9" name="Text Box 1029"/>
          <p:cNvSpPr txBox="1">
            <a:spLocks noChangeArrowheads="1"/>
          </p:cNvSpPr>
          <p:nvPr/>
        </p:nvSpPr>
        <p:spPr bwMode="auto">
          <a:xfrm>
            <a:off x="508000" y="8655051"/>
            <a:ext cx="11176000"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2133" b="1" i="1" dirty="0">
                <a:latin typeface="Century Schoolbook" panose="02040604050505020304" pitchFamily="18" charset="0"/>
              </a:rPr>
              <a:t>I n t e g r i t y  -  S e r v i c e  -  E x c e l </a:t>
            </a:r>
            <a:r>
              <a:rPr lang="en-US" altLang="en-US" sz="2133" b="1" i="1" dirty="0" err="1">
                <a:latin typeface="Century Schoolbook" panose="02040604050505020304" pitchFamily="18" charset="0"/>
              </a:rPr>
              <a:t>l</a:t>
            </a:r>
            <a:r>
              <a:rPr lang="en-US" altLang="en-US" sz="2133" b="1" i="1" dirty="0">
                <a:latin typeface="Century Schoolbook" panose="02040604050505020304" pitchFamily="18" charset="0"/>
              </a:rPr>
              <a:t> e n c e</a:t>
            </a:r>
          </a:p>
        </p:txBody>
      </p:sp>
    </p:spTree>
    <p:extLst>
      <p:ext uri="{BB962C8B-B14F-4D97-AF65-F5344CB8AC3E}">
        <p14:creationId xmlns:p14="http://schemas.microsoft.com/office/powerpoint/2010/main" val="3436447599"/>
      </p:ext>
    </p:extLst>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5" r:id="rId7"/>
    <p:sldLayoutId id="2147484286" r:id="rId8"/>
    <p:sldLayoutId id="2147484287" r:id="rId9"/>
  </p:sldLayoutIdLst>
  <p:hf hdr="0" ftr="0" dt="0"/>
  <p:txStyles>
    <p:titleStyle>
      <a:lvl1pPr algn="r" rtl="0" eaLnBrk="1" fontAlgn="base" hangingPunct="1">
        <a:spcBef>
          <a:spcPct val="0"/>
        </a:spcBef>
        <a:spcAft>
          <a:spcPct val="0"/>
        </a:spcAft>
        <a:defRPr sz="4800" b="1" i="1">
          <a:solidFill>
            <a:srgbClr val="151C77"/>
          </a:solidFill>
          <a:latin typeface="+mj-lt"/>
          <a:ea typeface="+mj-ea"/>
          <a:cs typeface="+mj-cs"/>
        </a:defRPr>
      </a:lvl1pPr>
      <a:lvl2pPr algn="r" rtl="0" eaLnBrk="1" fontAlgn="base" hangingPunct="1">
        <a:spcBef>
          <a:spcPct val="0"/>
        </a:spcBef>
        <a:spcAft>
          <a:spcPct val="0"/>
        </a:spcAft>
        <a:defRPr sz="4800" b="1" i="1">
          <a:solidFill>
            <a:srgbClr val="151C77"/>
          </a:solidFill>
          <a:latin typeface="Arial" charset="0"/>
        </a:defRPr>
      </a:lvl2pPr>
      <a:lvl3pPr algn="r" rtl="0" eaLnBrk="1" fontAlgn="base" hangingPunct="1">
        <a:spcBef>
          <a:spcPct val="0"/>
        </a:spcBef>
        <a:spcAft>
          <a:spcPct val="0"/>
        </a:spcAft>
        <a:defRPr sz="4800" b="1" i="1">
          <a:solidFill>
            <a:srgbClr val="151C77"/>
          </a:solidFill>
          <a:latin typeface="Arial" charset="0"/>
        </a:defRPr>
      </a:lvl3pPr>
      <a:lvl4pPr algn="r" rtl="0" eaLnBrk="1" fontAlgn="base" hangingPunct="1">
        <a:spcBef>
          <a:spcPct val="0"/>
        </a:spcBef>
        <a:spcAft>
          <a:spcPct val="0"/>
        </a:spcAft>
        <a:defRPr sz="4800" b="1" i="1">
          <a:solidFill>
            <a:srgbClr val="151C77"/>
          </a:solidFill>
          <a:latin typeface="Arial" charset="0"/>
        </a:defRPr>
      </a:lvl4pPr>
      <a:lvl5pPr algn="r" rtl="0" eaLnBrk="1" fontAlgn="base" hangingPunct="1">
        <a:spcBef>
          <a:spcPct val="0"/>
        </a:spcBef>
        <a:spcAft>
          <a:spcPct val="0"/>
        </a:spcAft>
        <a:defRPr sz="4800" b="1" i="1">
          <a:solidFill>
            <a:srgbClr val="151C77"/>
          </a:solidFill>
          <a:latin typeface="Arial" charset="0"/>
        </a:defRPr>
      </a:lvl5pPr>
      <a:lvl6pPr marL="609585" algn="r" rtl="0" eaLnBrk="1" fontAlgn="base" hangingPunct="1">
        <a:spcBef>
          <a:spcPct val="0"/>
        </a:spcBef>
        <a:spcAft>
          <a:spcPct val="0"/>
        </a:spcAft>
        <a:defRPr sz="4800" b="1" i="1">
          <a:solidFill>
            <a:srgbClr val="151C77"/>
          </a:solidFill>
          <a:latin typeface="Arial" charset="0"/>
        </a:defRPr>
      </a:lvl6pPr>
      <a:lvl7pPr marL="1219170" algn="r" rtl="0" eaLnBrk="1" fontAlgn="base" hangingPunct="1">
        <a:spcBef>
          <a:spcPct val="0"/>
        </a:spcBef>
        <a:spcAft>
          <a:spcPct val="0"/>
        </a:spcAft>
        <a:defRPr sz="4800" b="1" i="1">
          <a:solidFill>
            <a:srgbClr val="151C77"/>
          </a:solidFill>
          <a:latin typeface="Arial" charset="0"/>
        </a:defRPr>
      </a:lvl7pPr>
      <a:lvl8pPr marL="1828754" algn="r" rtl="0" eaLnBrk="1" fontAlgn="base" hangingPunct="1">
        <a:spcBef>
          <a:spcPct val="0"/>
        </a:spcBef>
        <a:spcAft>
          <a:spcPct val="0"/>
        </a:spcAft>
        <a:defRPr sz="4800" b="1" i="1">
          <a:solidFill>
            <a:srgbClr val="151C77"/>
          </a:solidFill>
          <a:latin typeface="Arial" charset="0"/>
        </a:defRPr>
      </a:lvl8pPr>
      <a:lvl9pPr marL="2438339" algn="r" rtl="0" eaLnBrk="1" fontAlgn="base" hangingPunct="1">
        <a:spcBef>
          <a:spcPct val="0"/>
        </a:spcBef>
        <a:spcAft>
          <a:spcPct val="0"/>
        </a:spcAft>
        <a:defRPr sz="4800" b="1" i="1">
          <a:solidFill>
            <a:srgbClr val="151C77"/>
          </a:solidFill>
          <a:latin typeface="Arial" charset="0"/>
        </a:defRPr>
      </a:lvl9pPr>
    </p:titleStyle>
    <p:bodyStyle>
      <a:lvl1pPr marL="380990" indent="-380990" algn="l" rtl="0" eaLnBrk="1" fontAlgn="base" hangingPunct="1">
        <a:spcBef>
          <a:spcPct val="50000"/>
        </a:spcBef>
        <a:spcAft>
          <a:spcPct val="0"/>
        </a:spcAft>
        <a:buClr>
          <a:srgbClr val="151C77"/>
        </a:buClr>
        <a:buSzPct val="80000"/>
        <a:buFont typeface="Wingdings" panose="05000000000000000000" pitchFamily="2" charset="2"/>
        <a:buChar char="n"/>
        <a:defRPr sz="2667" b="1">
          <a:solidFill>
            <a:schemeClr val="tx1"/>
          </a:solidFill>
          <a:latin typeface="+mn-lt"/>
          <a:ea typeface="+mn-ea"/>
          <a:cs typeface="+mn-cs"/>
        </a:defRPr>
      </a:lvl1pPr>
      <a:lvl2pPr marL="918610" indent="-376757" algn="l" rtl="0" eaLnBrk="1" fontAlgn="base" hangingPunct="1">
        <a:spcBef>
          <a:spcPct val="25000"/>
        </a:spcBef>
        <a:spcAft>
          <a:spcPct val="0"/>
        </a:spcAft>
        <a:buClr>
          <a:srgbClr val="151C77"/>
        </a:buClr>
        <a:buSzPct val="80000"/>
        <a:buFont typeface="Wingdings" panose="05000000000000000000" pitchFamily="2" charset="2"/>
        <a:buChar char="n"/>
        <a:defRPr sz="2667" b="1">
          <a:solidFill>
            <a:schemeClr val="tx1"/>
          </a:solidFill>
          <a:latin typeface="+mn-lt"/>
        </a:defRPr>
      </a:lvl2pPr>
      <a:lvl3pPr marL="1369450" indent="-298443" algn="l" rtl="0" eaLnBrk="1" fontAlgn="base" hangingPunct="1">
        <a:spcBef>
          <a:spcPct val="25000"/>
        </a:spcBef>
        <a:spcAft>
          <a:spcPct val="0"/>
        </a:spcAft>
        <a:buClr>
          <a:srgbClr val="151C77"/>
        </a:buClr>
        <a:buSzPct val="80000"/>
        <a:buFont typeface="Wingdings" panose="05000000000000000000" pitchFamily="2" charset="2"/>
        <a:buChar char="n"/>
        <a:defRPr sz="2667" b="1">
          <a:solidFill>
            <a:schemeClr val="tx1"/>
          </a:solidFill>
          <a:latin typeface="+mn-lt"/>
        </a:defRPr>
      </a:lvl3pPr>
      <a:lvl4pPr marL="2133547" indent="-304792" algn="l" rtl="0" eaLnBrk="1" fontAlgn="base" hangingPunct="1">
        <a:spcBef>
          <a:spcPct val="25000"/>
        </a:spcBef>
        <a:spcAft>
          <a:spcPct val="0"/>
        </a:spcAft>
        <a:buClr>
          <a:srgbClr val="151C77"/>
        </a:buClr>
        <a:buSzPct val="80000"/>
        <a:buFont typeface="Wingdings" panose="05000000000000000000" pitchFamily="2" charset="2"/>
        <a:buChar char="n"/>
        <a:defRPr sz="2667" b="1">
          <a:solidFill>
            <a:schemeClr val="tx1"/>
          </a:solidFill>
          <a:latin typeface="+mn-lt"/>
        </a:defRPr>
      </a:lvl4pPr>
      <a:lvl5pPr marL="2743131" indent="-304792" algn="l" rtl="0" eaLnBrk="1" fontAlgn="base" hangingPunct="1">
        <a:spcBef>
          <a:spcPct val="20000"/>
        </a:spcBef>
        <a:spcAft>
          <a:spcPct val="0"/>
        </a:spcAft>
        <a:buClr>
          <a:srgbClr val="003399"/>
        </a:buClr>
        <a:buSzPct val="80000"/>
        <a:buFont typeface="Wingdings" panose="05000000000000000000" pitchFamily="2" charset="2"/>
        <a:buChar char="n"/>
        <a:defRPr sz="2667">
          <a:solidFill>
            <a:schemeClr val="tx1"/>
          </a:solidFill>
          <a:latin typeface="+mn-lt"/>
        </a:defRPr>
      </a:lvl5pPr>
      <a:lvl6pPr marL="3352716" indent="-304792" algn="l" rtl="0" eaLnBrk="1" fontAlgn="base" hangingPunct="1">
        <a:spcBef>
          <a:spcPct val="20000"/>
        </a:spcBef>
        <a:spcAft>
          <a:spcPct val="0"/>
        </a:spcAft>
        <a:buClr>
          <a:srgbClr val="003399"/>
        </a:buClr>
        <a:buSzPct val="80000"/>
        <a:buFont typeface="Wingdings" pitchFamily="2" charset="2"/>
        <a:buChar char="n"/>
        <a:defRPr sz="2667">
          <a:solidFill>
            <a:schemeClr val="tx1"/>
          </a:solidFill>
          <a:latin typeface="+mn-lt"/>
        </a:defRPr>
      </a:lvl6pPr>
      <a:lvl7pPr marL="3962301" indent="-304792" algn="l" rtl="0" eaLnBrk="1" fontAlgn="base" hangingPunct="1">
        <a:spcBef>
          <a:spcPct val="20000"/>
        </a:spcBef>
        <a:spcAft>
          <a:spcPct val="0"/>
        </a:spcAft>
        <a:buClr>
          <a:srgbClr val="003399"/>
        </a:buClr>
        <a:buSzPct val="80000"/>
        <a:buFont typeface="Wingdings" pitchFamily="2" charset="2"/>
        <a:buChar char="n"/>
        <a:defRPr sz="2667">
          <a:solidFill>
            <a:schemeClr val="tx1"/>
          </a:solidFill>
          <a:latin typeface="+mn-lt"/>
        </a:defRPr>
      </a:lvl7pPr>
      <a:lvl8pPr marL="4571886" indent="-304792" algn="l" rtl="0" eaLnBrk="1" fontAlgn="base" hangingPunct="1">
        <a:spcBef>
          <a:spcPct val="20000"/>
        </a:spcBef>
        <a:spcAft>
          <a:spcPct val="0"/>
        </a:spcAft>
        <a:buClr>
          <a:srgbClr val="003399"/>
        </a:buClr>
        <a:buSzPct val="80000"/>
        <a:buFont typeface="Wingdings" pitchFamily="2" charset="2"/>
        <a:buChar char="n"/>
        <a:defRPr sz="2667">
          <a:solidFill>
            <a:schemeClr val="tx1"/>
          </a:solidFill>
          <a:latin typeface="+mn-lt"/>
        </a:defRPr>
      </a:lvl8pPr>
      <a:lvl9pPr marL="5181470" indent="-304792" algn="l" rtl="0" eaLnBrk="1" fontAlgn="base" hangingPunct="1">
        <a:spcBef>
          <a:spcPct val="20000"/>
        </a:spcBef>
        <a:spcAft>
          <a:spcPct val="0"/>
        </a:spcAft>
        <a:buClr>
          <a:srgbClr val="003399"/>
        </a:buClr>
        <a:buSzPct val="80000"/>
        <a:buFont typeface="Wingdings" pitchFamily="2" charset="2"/>
        <a:buChar char="n"/>
        <a:defRPr sz="2667">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mdqs.cce.af.m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366989" y="2292109"/>
            <a:ext cx="11315700" cy="1633537"/>
          </a:xfrm>
        </p:spPr>
        <p:txBody>
          <a:bodyPr>
            <a:normAutofit/>
          </a:bodyPr>
          <a:lstStyle/>
          <a:p>
            <a:r>
              <a:rPr lang="en-US" b="1" dirty="0">
                <a:latin typeface="Century Gothic" panose="020B0502020202020204" pitchFamily="34" charset="0"/>
              </a:rPr>
              <a:t>DEAMS LINE OF ACCOUNTING</a:t>
            </a:r>
            <a:endParaRPr lang="en-US" sz="3200" dirty="0">
              <a:ln>
                <a:solidFill>
                  <a:schemeClr val="bg1"/>
                </a:solidFill>
              </a:ln>
              <a:solidFill>
                <a:schemeClr val="accent2">
                  <a:lumMod val="50000"/>
                </a:schemeClr>
              </a:solidFill>
              <a:latin typeface="Century Gothic" panose="020B0502020202020204" pitchFamily="34" charset="0"/>
            </a:endParaRPr>
          </a:p>
        </p:txBody>
      </p:sp>
      <p:sp>
        <p:nvSpPr>
          <p:cNvPr id="3" name="Slide Number Placeholder 2"/>
          <p:cNvSpPr>
            <a:spLocks noGrp="1"/>
          </p:cNvSpPr>
          <p:nvPr>
            <p:ph type="sldNum"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10CA1AE-C872-4869-BA52-B14F60D825EB}" type="slidenum">
              <a:rPr kumimoji="0" lang="en-US" sz="1600" b="1"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6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 name="Text Placeholder 1"/>
          <p:cNvSpPr>
            <a:spLocks noGrp="1"/>
          </p:cNvSpPr>
          <p:nvPr>
            <p:ph type="body" idx="4294967295"/>
          </p:nvPr>
        </p:nvSpPr>
        <p:spPr>
          <a:xfrm>
            <a:off x="4977114" y="3925888"/>
            <a:ext cx="2422525" cy="1000125"/>
          </a:xfrm>
        </p:spPr>
        <p:txBody>
          <a:bodyPr/>
          <a:lstStyle/>
          <a:p>
            <a:pPr marL="0" indent="0">
              <a:buNone/>
            </a:pPr>
            <a:r>
              <a:rPr lang="en-US" sz="2800" dirty="0">
                <a:solidFill>
                  <a:srgbClr val="21228C"/>
                </a:solidFill>
              </a:rPr>
              <a:t>Josh Ingram</a:t>
            </a:r>
          </a:p>
          <a:p>
            <a:pPr marL="0" indent="0" algn="ctr">
              <a:spcBef>
                <a:spcPts val="600"/>
              </a:spcBef>
              <a:buNone/>
            </a:pPr>
            <a:r>
              <a:rPr lang="en-US" sz="2400" b="0" dirty="0">
                <a:solidFill>
                  <a:srgbClr val="000000"/>
                </a:solidFill>
              </a:rPr>
              <a:t>Contractor</a:t>
            </a:r>
          </a:p>
        </p:txBody>
      </p:sp>
      <p:sp>
        <p:nvSpPr>
          <p:cNvPr id="6" name="Title 1"/>
          <p:cNvSpPr txBox="1">
            <a:spLocks/>
          </p:cNvSpPr>
          <p:nvPr/>
        </p:nvSpPr>
        <p:spPr>
          <a:xfrm>
            <a:off x="767039" y="2763572"/>
            <a:ext cx="10515600" cy="3803649"/>
          </a:xfrm>
          <a:prstGeom prst="rect">
            <a:avLst/>
          </a:prstGeom>
        </p:spPr>
        <p:txBody>
          <a:bodyPr vert="horz" lIns="91440" tIns="45720" rIns="91440" bIns="45720" rtlCol="0" anchor="b">
            <a:normAutofit/>
          </a:bodyPr>
          <a:lstStyle>
            <a:lvl1pPr algn="l" defTabSz="1219170" rtl="0" eaLnBrk="1" latinLnBrk="0" hangingPunct="1">
              <a:lnSpc>
                <a:spcPct val="90000"/>
              </a:lnSpc>
              <a:spcBef>
                <a:spcPct val="0"/>
              </a:spcBef>
              <a:buNone/>
              <a:defRPr sz="8000" kern="1200">
                <a:solidFill>
                  <a:schemeClr val="tx1"/>
                </a:solidFill>
                <a:latin typeface="+mj-lt"/>
                <a:ea typeface="+mj-ea"/>
                <a:cs typeface="+mj-cs"/>
              </a:defRPr>
            </a:lvl1pPr>
          </a:lstStyle>
          <a:p>
            <a:endParaRPr lang="en-US" sz="3200" dirty="0">
              <a:ln>
                <a:solidFill>
                  <a:schemeClr val="bg1"/>
                </a:solidFill>
              </a:ln>
              <a:solidFill>
                <a:schemeClr val="accent2">
                  <a:lumMod val="50000"/>
                </a:schemeClr>
              </a:solidFill>
              <a:latin typeface="Century Gothic" panose="020B0502020202020204" pitchFamily="34" charset="0"/>
            </a:endParaRPr>
          </a:p>
        </p:txBody>
      </p:sp>
      <p:pic>
        <p:nvPicPr>
          <p:cNvPr id="7" name="Picture 6"/>
          <p:cNvPicPr>
            <a:picLocks noChangeAspect="1"/>
          </p:cNvPicPr>
          <p:nvPr/>
        </p:nvPicPr>
        <p:blipFill rotWithShape="1">
          <a:blip r:embed="rId4"/>
          <a:srcRect r="64685"/>
          <a:stretch/>
        </p:blipFill>
        <p:spPr>
          <a:xfrm>
            <a:off x="9533522" y="5261376"/>
            <a:ext cx="2226117" cy="2784838"/>
          </a:xfrm>
          <a:prstGeom prst="rect">
            <a:avLst/>
          </a:prstGeom>
          <a:noFill/>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9369" y="5390144"/>
            <a:ext cx="2504153" cy="2504153"/>
          </a:xfrm>
          <a:prstGeom prst="rect">
            <a:avLst/>
          </a:prstGeom>
        </p:spPr>
      </p:pic>
    </p:spTree>
    <p:extLst>
      <p:ext uri="{BB962C8B-B14F-4D97-AF65-F5344CB8AC3E}">
        <p14:creationId xmlns:p14="http://schemas.microsoft.com/office/powerpoint/2010/main" val="40147977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USSGL </a:t>
            </a:r>
            <a:br>
              <a:rPr lang="en-US" sz="5400" dirty="0">
                <a:solidFill>
                  <a:schemeClr val="accent2">
                    <a:lumMod val="50000"/>
                  </a:schemeClr>
                </a:solidFill>
              </a:rPr>
            </a:br>
            <a:r>
              <a:rPr lang="en-US" sz="5400" dirty="0">
                <a:solidFill>
                  <a:schemeClr val="accent2">
                    <a:lumMod val="50000"/>
                  </a:schemeClr>
                </a:solidFill>
              </a:rPr>
              <a:t>Account Code (T2)</a:t>
            </a:r>
            <a:endParaRPr lang="en-US" sz="5400" dirty="0"/>
          </a:p>
        </p:txBody>
      </p:sp>
      <p:sp>
        <p:nvSpPr>
          <p:cNvPr id="10" name="WordArt 2"/>
          <p:cNvSpPr>
            <a:spLocks noChangeArrowheads="1" noChangeShapeType="1" noTextEdit="1"/>
          </p:cNvSpPr>
          <p:nvPr/>
        </p:nvSpPr>
        <p:spPr bwMode="auto">
          <a:xfrm>
            <a:off x="381538" y="3909328"/>
            <a:ext cx="2441448" cy="614276"/>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B9CDE5"/>
                </a:solidFill>
                <a:effectLst>
                  <a:outerShdw dist="17961" dir="8100000" algn="ctr" rotWithShape="0">
                    <a:srgbClr val="548DD4">
                      <a:alpha val="50000"/>
                    </a:srgbClr>
                  </a:outerShdw>
                </a:effectLst>
                <a:latin typeface="Arial Black"/>
              </a:rPr>
              <a:t>1 Series</a:t>
            </a:r>
          </a:p>
        </p:txBody>
      </p:sp>
      <p:sp>
        <p:nvSpPr>
          <p:cNvPr id="19" name="WordArt 3"/>
          <p:cNvSpPr>
            <a:spLocks noChangeArrowheads="1" noChangeShapeType="1" noTextEdit="1"/>
          </p:cNvSpPr>
          <p:nvPr/>
        </p:nvSpPr>
        <p:spPr bwMode="auto">
          <a:xfrm>
            <a:off x="3361513" y="3910142"/>
            <a:ext cx="2438400" cy="612648"/>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600060"/>
                  </a:solidFill>
                  <a:round/>
                  <a:headEnd/>
                  <a:tailEnd/>
                </a:ln>
                <a:solidFill>
                  <a:srgbClr val="CD99CD"/>
                </a:solidFill>
                <a:effectLst>
                  <a:outerShdw dist="17961" dir="8100000" algn="ctr" rotWithShape="0">
                    <a:srgbClr val="548DD4">
                      <a:alpha val="50000"/>
                    </a:srgbClr>
                  </a:outerShdw>
                </a:effectLst>
                <a:latin typeface="Arial Black"/>
              </a:rPr>
              <a:t>2 Series</a:t>
            </a:r>
          </a:p>
        </p:txBody>
      </p:sp>
      <p:sp>
        <p:nvSpPr>
          <p:cNvPr id="24" name="Content Placeholder 2"/>
          <p:cNvSpPr txBox="1">
            <a:spLocks/>
          </p:cNvSpPr>
          <p:nvPr/>
        </p:nvSpPr>
        <p:spPr>
          <a:xfrm>
            <a:off x="3208097" y="4610926"/>
            <a:ext cx="2743200" cy="347472"/>
          </a:xfrm>
          <a:prstGeom prst="rect">
            <a:avLst/>
          </a:prstGeom>
          <a:ln w="11429" cap="flat" cmpd="sng" algn="ctr">
            <a:solidFill>
              <a:srgbClr val="7030A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LIABILITIES</a:t>
            </a:r>
            <a:endParaRPr lang="en-US" sz="1333" i="1" dirty="0"/>
          </a:p>
        </p:txBody>
      </p:sp>
      <p:sp>
        <p:nvSpPr>
          <p:cNvPr id="22" name="WordArt 4"/>
          <p:cNvSpPr>
            <a:spLocks noChangeArrowheads="1" noChangeShapeType="1" noTextEdit="1"/>
          </p:cNvSpPr>
          <p:nvPr/>
        </p:nvSpPr>
        <p:spPr bwMode="auto">
          <a:xfrm>
            <a:off x="6338440" y="3910142"/>
            <a:ext cx="2438400" cy="612648"/>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3B3B38"/>
                  </a:solidFill>
                  <a:round/>
                  <a:headEnd/>
                  <a:tailEnd/>
                </a:ln>
                <a:solidFill>
                  <a:srgbClr val="B3B2AA"/>
                </a:solidFill>
                <a:effectLst>
                  <a:outerShdw dist="17961" dir="8100000" algn="ctr" rotWithShape="0">
                    <a:srgbClr val="548DD4">
                      <a:alpha val="50000"/>
                    </a:srgbClr>
                  </a:outerShdw>
                </a:effectLst>
                <a:latin typeface="Arial Black"/>
              </a:rPr>
              <a:t>3 Series</a:t>
            </a:r>
          </a:p>
        </p:txBody>
      </p:sp>
      <p:sp>
        <p:nvSpPr>
          <p:cNvPr id="29" name="Content Placeholder 2"/>
          <p:cNvSpPr txBox="1">
            <a:spLocks/>
          </p:cNvSpPr>
          <p:nvPr/>
        </p:nvSpPr>
        <p:spPr>
          <a:xfrm>
            <a:off x="6185532" y="4610926"/>
            <a:ext cx="2743200" cy="347472"/>
          </a:xfrm>
          <a:prstGeom prst="rect">
            <a:avLst/>
          </a:prstGeom>
          <a:ln w="11429" cap="flat" cmpd="sng" algn="ctr">
            <a:solidFill>
              <a:schemeClr val="tx1">
                <a:lumMod val="75000"/>
                <a:lumOff val="2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NET POSITION</a:t>
            </a:r>
          </a:p>
        </p:txBody>
      </p:sp>
      <p:sp>
        <p:nvSpPr>
          <p:cNvPr id="27" name="WordArt 5"/>
          <p:cNvSpPr>
            <a:spLocks noChangeArrowheads="1" noChangeShapeType="1" noTextEdit="1"/>
          </p:cNvSpPr>
          <p:nvPr/>
        </p:nvSpPr>
        <p:spPr bwMode="auto">
          <a:xfrm>
            <a:off x="9315366" y="3910142"/>
            <a:ext cx="2438400" cy="612648"/>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913C3A"/>
                  </a:solidFill>
                  <a:round/>
                  <a:headEnd/>
                  <a:tailEnd/>
                </a:ln>
                <a:solidFill>
                  <a:srgbClr val="E6B9B8"/>
                </a:solidFill>
                <a:effectLst>
                  <a:outerShdw dist="17961" dir="8100000" algn="ctr" rotWithShape="0">
                    <a:srgbClr val="548DD4">
                      <a:alpha val="50000"/>
                    </a:srgbClr>
                  </a:outerShdw>
                </a:effectLst>
                <a:latin typeface="Arial Black"/>
              </a:rPr>
              <a:t>4 Series</a:t>
            </a:r>
          </a:p>
        </p:txBody>
      </p:sp>
      <p:sp>
        <p:nvSpPr>
          <p:cNvPr id="35" name="Content Placeholder 2"/>
          <p:cNvSpPr txBox="1">
            <a:spLocks/>
          </p:cNvSpPr>
          <p:nvPr/>
        </p:nvSpPr>
        <p:spPr>
          <a:xfrm>
            <a:off x="9162966" y="4610926"/>
            <a:ext cx="2743200" cy="347472"/>
          </a:xfrm>
          <a:prstGeom prst="rect">
            <a:avLst/>
          </a:prstGeom>
          <a:ln w="11429" cap="flat" cmpd="sng" algn="ctr">
            <a:solidFill>
              <a:srgbClr val="C0000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BUDGETARY</a:t>
            </a:r>
            <a:endParaRPr lang="en-US" sz="1333" i="1" dirty="0"/>
          </a:p>
        </p:txBody>
      </p:sp>
      <p:sp>
        <p:nvSpPr>
          <p:cNvPr id="32" name="WordArt 6"/>
          <p:cNvSpPr>
            <a:spLocks noChangeArrowheads="1" noChangeShapeType="1" noTextEdit="1"/>
          </p:cNvSpPr>
          <p:nvPr/>
        </p:nvSpPr>
        <p:spPr bwMode="auto">
          <a:xfrm>
            <a:off x="381538" y="5327191"/>
            <a:ext cx="2438400" cy="612648"/>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CC9900"/>
                  </a:solidFill>
                  <a:round/>
                  <a:headEnd/>
                  <a:tailEnd/>
                </a:ln>
                <a:solidFill>
                  <a:srgbClr val="FFFF99"/>
                </a:solidFill>
                <a:effectLst>
                  <a:outerShdw dist="17961" dir="8100000" algn="ctr" rotWithShape="0">
                    <a:srgbClr val="548DD4">
                      <a:alpha val="50000"/>
                    </a:srgbClr>
                  </a:outerShdw>
                </a:effectLst>
                <a:latin typeface="Arial Black"/>
              </a:rPr>
              <a:t>5 Series</a:t>
            </a:r>
          </a:p>
        </p:txBody>
      </p:sp>
      <p:sp>
        <p:nvSpPr>
          <p:cNvPr id="33" name="WordArt 7"/>
          <p:cNvSpPr>
            <a:spLocks noChangeArrowheads="1" noChangeShapeType="1" noTextEdit="1"/>
          </p:cNvSpPr>
          <p:nvPr/>
        </p:nvSpPr>
        <p:spPr bwMode="auto">
          <a:xfrm>
            <a:off x="3359481" y="5327191"/>
            <a:ext cx="2438400" cy="612648"/>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003300"/>
                  </a:solidFill>
                  <a:round/>
                  <a:headEnd/>
                  <a:tailEnd/>
                </a:ln>
                <a:solidFill>
                  <a:srgbClr val="66FF99"/>
                </a:solidFill>
                <a:effectLst>
                  <a:outerShdw dist="17961" dir="8100000" algn="ctr" rotWithShape="0">
                    <a:srgbClr val="548DD4">
                      <a:alpha val="50000"/>
                    </a:srgbClr>
                  </a:outerShdw>
                </a:effectLst>
                <a:latin typeface="Arial Black"/>
              </a:rPr>
              <a:t>6 Series</a:t>
            </a:r>
          </a:p>
        </p:txBody>
      </p:sp>
      <p:sp>
        <p:nvSpPr>
          <p:cNvPr id="40" name="Content Placeholder 2"/>
          <p:cNvSpPr txBox="1">
            <a:spLocks/>
          </p:cNvSpPr>
          <p:nvPr/>
        </p:nvSpPr>
        <p:spPr>
          <a:xfrm>
            <a:off x="3208097" y="6018279"/>
            <a:ext cx="2743200" cy="347472"/>
          </a:xfrm>
          <a:prstGeom prst="rect">
            <a:avLst/>
          </a:prstGeom>
          <a:ln w="11429" cap="flat" cmpd="sng" algn="ctr">
            <a:solidFill>
              <a:srgbClr val="00B050"/>
            </a:solidFill>
            <a:prstDash val="sysDash"/>
          </a:ln>
        </p:spPr>
        <p:style>
          <a:lnRef idx="2">
            <a:schemeClr val="accent1"/>
          </a:lnRef>
          <a:fillRef idx="1">
            <a:schemeClr val="lt1"/>
          </a:fillRef>
          <a:effectRef idx="0">
            <a:schemeClr val="accent1"/>
          </a:effectRef>
          <a:fontRef idx="minor">
            <a:schemeClr val="dk1"/>
          </a:fontRef>
        </p:style>
        <p:txBody>
          <a:bodyPr vert="horz">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EXPENSES</a:t>
            </a:r>
            <a:endParaRPr lang="en-US" sz="1600" i="1" dirty="0"/>
          </a:p>
        </p:txBody>
      </p:sp>
      <p:sp>
        <p:nvSpPr>
          <p:cNvPr id="49" name="Content Placeholder 2"/>
          <p:cNvSpPr txBox="1">
            <a:spLocks/>
          </p:cNvSpPr>
          <p:nvPr/>
        </p:nvSpPr>
        <p:spPr>
          <a:xfrm>
            <a:off x="381538" y="2517473"/>
            <a:ext cx="11372228" cy="917275"/>
          </a:xfrm>
          <a:prstGeom prst="rect">
            <a:avLst/>
          </a:prstGeom>
          <a:ln w="11429" cap="flat" cmpd="sng" algn="ctr">
            <a:solidFill>
              <a:srgbClr val="7030A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just">
              <a:buNone/>
            </a:pPr>
            <a:r>
              <a:rPr lang="en-US" sz="1600" dirty="0"/>
              <a:t>The Chart of Accounts provides the basic structure for the U.S. Government Standard General Ledger (USSGL). It incorporates both proprietary and budgetary accounts. The proprietary and budgetary sets of general ledger accounts are self-balancing (the total debits equal total credits). </a:t>
            </a:r>
            <a:endParaRPr lang="en-US" sz="1333" i="1" dirty="0"/>
          </a:p>
        </p:txBody>
      </p:sp>
      <p:sp>
        <p:nvSpPr>
          <p:cNvPr id="23" name="TextBox 22"/>
          <p:cNvSpPr txBox="1"/>
          <p:nvPr/>
        </p:nvSpPr>
        <p:spPr>
          <a:xfrm>
            <a:off x="4828016" y="7846718"/>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26" name="TextBox 25"/>
          <p:cNvSpPr txBox="1"/>
          <p:nvPr/>
        </p:nvSpPr>
        <p:spPr>
          <a:xfrm>
            <a:off x="230662" y="1667331"/>
            <a:ext cx="11823365" cy="292388"/>
          </a:xfrm>
          <a:prstGeom prst="rect">
            <a:avLst/>
          </a:prstGeom>
          <a:noFill/>
        </p:spPr>
        <p:txBody>
          <a:bodyPr wrap="none" rtlCol="0">
            <a:spAutoFit/>
          </a:bodyPr>
          <a:lstStyle/>
          <a:p>
            <a:r>
              <a:rPr lang="en-US" sz="1300" dirty="0"/>
              <a:t>057000340000000002121D|F7887|3A2426|260.3312|01010000011Z|</a:t>
            </a:r>
            <a:r>
              <a:rPr lang="en-US" sz="1300" b="1" u="sng" dirty="0"/>
              <a:t>999900.999961</a:t>
            </a:r>
            <a:r>
              <a:rPr lang="en-US" sz="1300" dirty="0"/>
              <a:t>|0101126F|2021|387700|103000000|057000340000000002121D|7C|NA</a:t>
            </a:r>
          </a:p>
        </p:txBody>
      </p:sp>
      <p:sp>
        <p:nvSpPr>
          <p:cNvPr id="28" name="WordArt 6"/>
          <p:cNvSpPr>
            <a:spLocks noChangeArrowheads="1" noChangeShapeType="1" noTextEdit="1"/>
          </p:cNvSpPr>
          <p:nvPr/>
        </p:nvSpPr>
        <p:spPr bwMode="auto">
          <a:xfrm>
            <a:off x="6337424" y="5327191"/>
            <a:ext cx="2438400" cy="612648"/>
          </a:xfrm>
          <a:prstGeom prst="rect">
            <a:avLst/>
          </a:prstGeom>
          <a:ln>
            <a:noFill/>
          </a:ln>
        </p:spPr>
        <p:txBody>
          <a:bodyPr wrap="none" fromWordArt="1">
            <a:prstTxWarp prst="textPlain">
              <a:avLst>
                <a:gd name="adj" fmla="val 50000"/>
              </a:avLst>
            </a:prstTxWarp>
          </a:bodyPr>
          <a:lstStyle/>
          <a:p>
            <a:pPr algn="ctr" rtl="0">
              <a:buNone/>
            </a:pPr>
            <a:r>
              <a:rPr lang="en-US" sz="4800" b="1" kern="10" dirty="0">
                <a:ln w="28575">
                  <a:solidFill>
                    <a:srgbClr val="00FFFF"/>
                  </a:solidFill>
                  <a:round/>
                  <a:headEnd/>
                  <a:tailEnd/>
                </a:ln>
                <a:solidFill>
                  <a:srgbClr val="B3FFFF"/>
                </a:solidFill>
                <a:effectLst>
                  <a:outerShdw dist="17961" dir="8100000" algn="ctr" rotWithShape="0">
                    <a:srgbClr val="548DD4">
                      <a:alpha val="50000"/>
                    </a:srgbClr>
                  </a:outerShdw>
                </a:effectLst>
                <a:latin typeface="Arial Black"/>
              </a:rPr>
              <a:t>7 Series</a:t>
            </a:r>
          </a:p>
        </p:txBody>
      </p:sp>
      <p:sp>
        <p:nvSpPr>
          <p:cNvPr id="31" name="WordArt 7"/>
          <p:cNvSpPr>
            <a:spLocks noChangeArrowheads="1" noChangeShapeType="1" noTextEdit="1"/>
          </p:cNvSpPr>
          <p:nvPr/>
        </p:nvSpPr>
        <p:spPr bwMode="auto">
          <a:xfrm>
            <a:off x="9315366" y="5327191"/>
            <a:ext cx="2438400" cy="612648"/>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CC0099"/>
                  </a:solidFill>
                  <a:round/>
                  <a:headEnd/>
                  <a:tailEnd/>
                </a:ln>
                <a:solidFill>
                  <a:srgbClr val="FF99CC"/>
                </a:solidFill>
                <a:effectLst>
                  <a:outerShdw dist="17961" dir="8100000" algn="ctr" rotWithShape="0">
                    <a:srgbClr val="548DD4">
                      <a:alpha val="50000"/>
                    </a:srgbClr>
                  </a:outerShdw>
                </a:effectLst>
                <a:latin typeface="Arial Black"/>
              </a:rPr>
              <a:t>8 Series</a:t>
            </a:r>
          </a:p>
        </p:txBody>
      </p:sp>
      <p:sp>
        <p:nvSpPr>
          <p:cNvPr id="38" name="Content Placeholder 2"/>
          <p:cNvSpPr txBox="1">
            <a:spLocks/>
          </p:cNvSpPr>
          <p:nvPr/>
        </p:nvSpPr>
        <p:spPr>
          <a:xfrm>
            <a:off x="230662" y="4610926"/>
            <a:ext cx="2743200" cy="347472"/>
          </a:xfrm>
          <a:prstGeom prst="rect">
            <a:avLst/>
          </a:prstGeom>
          <a:ln w="11429" cap="flat" cmpd="sng" algn="ctr">
            <a:solidFill>
              <a:srgbClr val="0070C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ASSETS</a:t>
            </a:r>
            <a:endParaRPr lang="en-US" sz="1333" i="1" dirty="0"/>
          </a:p>
        </p:txBody>
      </p:sp>
      <p:sp>
        <p:nvSpPr>
          <p:cNvPr id="39" name="Content Placeholder 2"/>
          <p:cNvSpPr txBox="1">
            <a:spLocks/>
          </p:cNvSpPr>
          <p:nvPr/>
        </p:nvSpPr>
        <p:spPr>
          <a:xfrm>
            <a:off x="230662" y="6018279"/>
            <a:ext cx="2743200" cy="347472"/>
          </a:xfrm>
          <a:prstGeom prst="rect">
            <a:avLst/>
          </a:prstGeom>
          <a:ln w="11429" cap="flat" cmpd="sng" algn="ctr">
            <a:solidFill>
              <a:srgbClr val="CC9900"/>
            </a:solidFill>
            <a:prstDash val="sysDash"/>
          </a:ln>
        </p:spPr>
        <p:style>
          <a:lnRef idx="2">
            <a:schemeClr val="accent1"/>
          </a:lnRef>
          <a:fillRef idx="1">
            <a:schemeClr val="lt1"/>
          </a:fillRef>
          <a:effectRef idx="0">
            <a:schemeClr val="accent1"/>
          </a:effectRef>
          <a:fontRef idx="minor">
            <a:schemeClr val="dk1"/>
          </a:fontRef>
        </p:style>
        <p:txBody>
          <a:bodyPr vert="horz">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REVENUE &amp; FINANCING</a:t>
            </a:r>
            <a:endParaRPr lang="en-US" sz="1600" i="1" dirty="0"/>
          </a:p>
        </p:txBody>
      </p:sp>
      <p:sp>
        <p:nvSpPr>
          <p:cNvPr id="41" name="Content Placeholder 2"/>
          <p:cNvSpPr txBox="1">
            <a:spLocks/>
          </p:cNvSpPr>
          <p:nvPr/>
        </p:nvSpPr>
        <p:spPr>
          <a:xfrm>
            <a:off x="6185532" y="6018279"/>
            <a:ext cx="2743200" cy="347472"/>
          </a:xfrm>
          <a:prstGeom prst="rect">
            <a:avLst/>
          </a:prstGeom>
          <a:ln w="11429" cap="flat" cmpd="sng" algn="ctr">
            <a:solidFill>
              <a:srgbClr val="00B050"/>
            </a:solidFill>
            <a:prstDash val="sysDash"/>
          </a:ln>
        </p:spPr>
        <p:style>
          <a:lnRef idx="2">
            <a:schemeClr val="accent1"/>
          </a:lnRef>
          <a:fillRef idx="1">
            <a:schemeClr val="lt1"/>
          </a:fillRef>
          <a:effectRef idx="0">
            <a:schemeClr val="accent1"/>
          </a:effectRef>
          <a:fontRef idx="minor">
            <a:schemeClr val="dk1"/>
          </a:fontRef>
        </p:style>
        <p:txBody>
          <a:bodyPr vert="horz">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GAINS/LOSSES/MISC</a:t>
            </a:r>
            <a:endParaRPr lang="en-US" sz="1600" i="1" dirty="0"/>
          </a:p>
        </p:txBody>
      </p:sp>
      <p:sp>
        <p:nvSpPr>
          <p:cNvPr id="44" name="Content Placeholder 2"/>
          <p:cNvSpPr txBox="1">
            <a:spLocks/>
          </p:cNvSpPr>
          <p:nvPr/>
        </p:nvSpPr>
        <p:spPr>
          <a:xfrm>
            <a:off x="9162966" y="6018279"/>
            <a:ext cx="2743200" cy="347472"/>
          </a:xfrm>
          <a:prstGeom prst="rect">
            <a:avLst/>
          </a:prstGeom>
          <a:ln w="11429" cap="flat" cmpd="sng" algn="ctr">
            <a:solidFill>
              <a:srgbClr val="00B050"/>
            </a:solidFill>
            <a:prstDash val="sysDash"/>
          </a:ln>
        </p:spPr>
        <p:style>
          <a:lnRef idx="2">
            <a:schemeClr val="accent1"/>
          </a:lnRef>
          <a:fillRef idx="1">
            <a:schemeClr val="lt1"/>
          </a:fillRef>
          <a:effectRef idx="0">
            <a:schemeClr val="accent1"/>
          </a:effectRef>
          <a:fontRef idx="minor">
            <a:schemeClr val="dk1"/>
          </a:fontRef>
        </p:style>
        <p:txBody>
          <a:bodyPr vert="horz">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MEMORANDUM</a:t>
            </a:r>
            <a:endParaRPr lang="en-US" sz="1600" i="1" dirty="0"/>
          </a:p>
        </p:txBody>
      </p:sp>
      <p:sp>
        <p:nvSpPr>
          <p:cNvPr id="46" name="WordArt 7"/>
          <p:cNvSpPr>
            <a:spLocks noChangeArrowheads="1" noChangeShapeType="1" noTextEdit="1"/>
          </p:cNvSpPr>
          <p:nvPr/>
        </p:nvSpPr>
        <p:spPr bwMode="auto">
          <a:xfrm>
            <a:off x="4732097" y="6569667"/>
            <a:ext cx="2438400" cy="612648"/>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080808"/>
                  </a:solidFill>
                  <a:round/>
                  <a:headEnd/>
                  <a:tailEnd/>
                </a:ln>
                <a:solidFill>
                  <a:schemeClr val="bg1"/>
                </a:solidFill>
                <a:effectLst>
                  <a:outerShdw dist="17961" dir="8100000" algn="ctr" rotWithShape="0">
                    <a:srgbClr val="548DD4">
                      <a:alpha val="50000"/>
                    </a:srgbClr>
                  </a:outerShdw>
                </a:effectLst>
                <a:latin typeface="Arial Black"/>
              </a:rPr>
              <a:t>9 Series</a:t>
            </a:r>
          </a:p>
        </p:txBody>
      </p:sp>
      <p:sp>
        <p:nvSpPr>
          <p:cNvPr id="47" name="Content Placeholder 2"/>
          <p:cNvSpPr txBox="1">
            <a:spLocks/>
          </p:cNvSpPr>
          <p:nvPr/>
        </p:nvSpPr>
        <p:spPr>
          <a:xfrm>
            <a:off x="4579697" y="7260755"/>
            <a:ext cx="2743200" cy="347472"/>
          </a:xfrm>
          <a:prstGeom prst="rect">
            <a:avLst/>
          </a:prstGeom>
          <a:ln w="11429" cap="flat" cmpd="sng" algn="ctr">
            <a:solidFill>
              <a:srgbClr val="00B050"/>
            </a:solidFill>
            <a:prstDash val="sysDash"/>
          </a:ln>
        </p:spPr>
        <p:style>
          <a:lnRef idx="2">
            <a:schemeClr val="accent1"/>
          </a:lnRef>
          <a:fillRef idx="1">
            <a:schemeClr val="lt1"/>
          </a:fillRef>
          <a:effectRef idx="0">
            <a:schemeClr val="accent1"/>
          </a:effectRef>
          <a:fontRef idx="minor">
            <a:schemeClr val="dk1"/>
          </a:fontRef>
        </p:style>
        <p:txBody>
          <a:bodyPr vert="horz">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DEFAULT</a:t>
            </a:r>
            <a:endParaRPr lang="en-US" sz="1600" i="1" dirty="0"/>
          </a:p>
        </p:txBody>
      </p:sp>
      <p:pic>
        <p:nvPicPr>
          <p:cNvPr id="25" name="Picture 24"/>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30" name="Picture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4169377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Program</a:t>
            </a:r>
            <a:endParaRPr lang="en-US" sz="5400" dirty="0"/>
          </a:p>
        </p:txBody>
      </p:sp>
      <p:sp>
        <p:nvSpPr>
          <p:cNvPr id="12" name="Content Placeholder 2"/>
          <p:cNvSpPr>
            <a:spLocks noGrp="1"/>
          </p:cNvSpPr>
          <p:nvPr>
            <p:ph idx="1"/>
          </p:nvPr>
        </p:nvSpPr>
        <p:spPr>
          <a:xfrm>
            <a:off x="414157" y="4048936"/>
            <a:ext cx="2514600" cy="1524000"/>
          </a:xfrm>
          <a:ln>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r>
              <a:rPr lang="en-US" sz="1600" dirty="0"/>
              <a:t>POSITION 1-2</a:t>
            </a:r>
          </a:p>
          <a:p>
            <a:pPr marL="0" indent="0" algn="just">
              <a:buNone/>
            </a:pPr>
            <a:r>
              <a:rPr lang="en-US" sz="1333" b="0" dirty="0"/>
              <a:t>Identifies the Major Force Program (MFP) that contains the PE</a:t>
            </a:r>
          </a:p>
          <a:p>
            <a:pPr marL="0" indent="0" algn="ctr">
              <a:spcBef>
                <a:spcPts val="0"/>
              </a:spcBef>
              <a:buNone/>
            </a:pPr>
            <a:r>
              <a:rPr lang="en-US" sz="1067" b="0" dirty="0"/>
              <a:t>06 = Research and Development</a:t>
            </a:r>
          </a:p>
          <a:p>
            <a:pPr marL="0" indent="0" algn="ctr">
              <a:spcBef>
                <a:spcPts val="0"/>
              </a:spcBef>
              <a:buNone/>
            </a:pPr>
            <a:r>
              <a:rPr lang="en-US" sz="1067" b="0" dirty="0"/>
              <a:t>09 = Administrative Activities</a:t>
            </a:r>
          </a:p>
          <a:p>
            <a:pPr lvl="1"/>
            <a:endParaRPr lang="en-US" sz="1333" dirty="0"/>
          </a:p>
        </p:txBody>
      </p:sp>
      <p:sp>
        <p:nvSpPr>
          <p:cNvPr id="14" name="Content Placeholder 2"/>
          <p:cNvSpPr txBox="1">
            <a:spLocks/>
          </p:cNvSpPr>
          <p:nvPr/>
        </p:nvSpPr>
        <p:spPr>
          <a:xfrm>
            <a:off x="9219791" y="4048936"/>
            <a:ext cx="2514600" cy="1524000"/>
          </a:xfrm>
          <a:prstGeom prst="rect">
            <a:avLst/>
          </a:prstGeom>
          <a:ln w="11429" cap="flat" cmpd="sng" algn="ctr">
            <a:solidFill>
              <a:schemeClr val="accent1">
                <a:lumMod val="7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lnSpcReduction="1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POSITION 8-10</a:t>
            </a:r>
          </a:p>
          <a:p>
            <a:pPr marL="0" indent="0" algn="just">
              <a:buNone/>
            </a:pPr>
            <a:r>
              <a:rPr lang="en-US" sz="1333" dirty="0"/>
              <a:t>Identifies the Service or Defense Agency that has cognizance over that particular PE</a:t>
            </a:r>
            <a:endParaRPr lang="en-US" sz="1333" i="1" dirty="0"/>
          </a:p>
          <a:p>
            <a:pPr marL="0" indent="0" algn="ctr">
              <a:buNone/>
            </a:pPr>
            <a:r>
              <a:rPr lang="en-US" sz="1067" i="1" dirty="0"/>
              <a:t>F = US Air Force</a:t>
            </a:r>
          </a:p>
          <a:p>
            <a:pPr marL="0" indent="0" algn="ctr">
              <a:buNone/>
            </a:pPr>
            <a:r>
              <a:rPr lang="en-US" sz="1067" i="1" dirty="0"/>
              <a:t>DBD = DFAS DWCF</a:t>
            </a:r>
          </a:p>
        </p:txBody>
      </p:sp>
      <p:sp>
        <p:nvSpPr>
          <p:cNvPr id="38" name="Content Placeholder 2"/>
          <p:cNvSpPr txBox="1">
            <a:spLocks/>
          </p:cNvSpPr>
          <p:nvPr/>
        </p:nvSpPr>
        <p:spPr>
          <a:xfrm>
            <a:off x="3349368" y="4048936"/>
            <a:ext cx="2514600" cy="1524000"/>
          </a:xfrm>
          <a:prstGeom prst="rect">
            <a:avLst/>
          </a:prstGeom>
          <a:ln w="11429" cap="flat" cmpd="sng" algn="ctr">
            <a:solidFill>
              <a:srgbClr val="7030A0"/>
            </a:solidFill>
            <a:prstDash val="sysDash"/>
          </a:ln>
        </p:spPr>
        <p:style>
          <a:lnRef idx="2">
            <a:schemeClr val="accent1"/>
          </a:lnRef>
          <a:fillRef idx="1">
            <a:schemeClr val="lt1"/>
          </a:fillRef>
          <a:effectRef idx="0">
            <a:schemeClr val="accent1"/>
          </a:effectRef>
          <a:fontRef idx="minor">
            <a:schemeClr val="dk1"/>
          </a:fontRef>
        </p:style>
        <p:txBody>
          <a:bodyPr vert="horz">
            <a:normAutofit lnSpcReduction="1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POSITION 3-4</a:t>
            </a:r>
          </a:p>
          <a:p>
            <a:pPr marL="0" indent="0" algn="just">
              <a:buNone/>
            </a:pPr>
            <a:r>
              <a:rPr lang="en-US" sz="1333" dirty="0"/>
              <a:t>Identifies the Program Category within the MFP and is MFP specific</a:t>
            </a:r>
          </a:p>
          <a:p>
            <a:pPr marL="0" indent="0" algn="just">
              <a:buNone/>
            </a:pPr>
            <a:endParaRPr lang="en-US" sz="1333" dirty="0"/>
          </a:p>
          <a:p>
            <a:pPr marL="0" indent="0" algn="ctr">
              <a:buNone/>
            </a:pPr>
            <a:r>
              <a:rPr lang="en-US" sz="1050" dirty="0"/>
              <a:t>02 = Exploratory Development</a:t>
            </a:r>
          </a:p>
          <a:p>
            <a:pPr marL="0" indent="0" algn="ctr">
              <a:buNone/>
            </a:pPr>
            <a:r>
              <a:rPr lang="en-US" sz="1050" dirty="0"/>
              <a:t>(Within MFP 6 – R&amp;D)</a:t>
            </a:r>
          </a:p>
          <a:p>
            <a:pPr marL="0" indent="0" algn="just">
              <a:buNone/>
            </a:pPr>
            <a:endParaRPr lang="en-US" sz="1333" dirty="0"/>
          </a:p>
        </p:txBody>
      </p:sp>
      <p:cxnSp>
        <p:nvCxnSpPr>
          <p:cNvPr id="40" name="Elbow Connector 39"/>
          <p:cNvCxnSpPr>
            <a:stCxn id="12" idx="0"/>
            <a:endCxn id="34" idx="2"/>
          </p:cNvCxnSpPr>
          <p:nvPr/>
        </p:nvCxnSpPr>
        <p:spPr>
          <a:xfrm rot="5400000" flipH="1" flipV="1">
            <a:off x="2687204" y="2020603"/>
            <a:ext cx="1012587" cy="3044081"/>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3" name="Elbow Connector 42"/>
          <p:cNvCxnSpPr>
            <a:stCxn id="38" idx="0"/>
            <a:endCxn id="35" idx="2"/>
          </p:cNvCxnSpPr>
          <p:nvPr/>
        </p:nvCxnSpPr>
        <p:spPr>
          <a:xfrm rot="5400000" flipH="1" flipV="1">
            <a:off x="4601512" y="3041506"/>
            <a:ext cx="1012587" cy="1002274"/>
          </a:xfrm>
          <a:prstGeom prst="bentConnector3">
            <a:avLst>
              <a:gd name="adj1" fmla="val 27424"/>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0" name="Elbow Connector 49"/>
          <p:cNvCxnSpPr>
            <a:stCxn id="14" idx="0"/>
            <a:endCxn id="39" idx="2"/>
          </p:cNvCxnSpPr>
          <p:nvPr/>
        </p:nvCxnSpPr>
        <p:spPr>
          <a:xfrm rot="16200000" flipV="1">
            <a:off x="8572071" y="2143915"/>
            <a:ext cx="1012587" cy="2797455"/>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3" name="Elbow Connector 52"/>
          <p:cNvCxnSpPr>
            <a:stCxn id="14" idx="2"/>
            <a:endCxn id="66" idx="0"/>
          </p:cNvCxnSpPr>
          <p:nvPr/>
        </p:nvCxnSpPr>
        <p:spPr>
          <a:xfrm rot="5400000">
            <a:off x="8366319" y="4886254"/>
            <a:ext cx="1424091" cy="2797455"/>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9" name="Elbow Connector 58"/>
          <p:cNvCxnSpPr>
            <a:stCxn id="38" idx="2"/>
            <a:endCxn id="64" idx="0"/>
          </p:cNvCxnSpPr>
          <p:nvPr/>
        </p:nvCxnSpPr>
        <p:spPr>
          <a:xfrm rot="16200000" flipH="1">
            <a:off x="4156678" y="6022926"/>
            <a:ext cx="1424091" cy="524110"/>
          </a:xfrm>
          <a:prstGeom prst="bentConnector3">
            <a:avLst>
              <a:gd name="adj1" fmla="val 3573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2" name="Elbow Connector 61"/>
          <p:cNvCxnSpPr>
            <a:stCxn id="12" idx="2"/>
            <a:endCxn id="63" idx="0"/>
          </p:cNvCxnSpPr>
          <p:nvPr/>
        </p:nvCxnSpPr>
        <p:spPr>
          <a:xfrm rot="16200000" flipH="1">
            <a:off x="2242370" y="5002022"/>
            <a:ext cx="1424091" cy="2565917"/>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26" name="Rectangle 25"/>
          <p:cNvSpPr/>
          <p:nvPr/>
        </p:nvSpPr>
        <p:spPr>
          <a:xfrm>
            <a:off x="4172702" y="1999667"/>
            <a:ext cx="3758925" cy="1219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Content Placeholder 2"/>
          <p:cNvSpPr txBox="1">
            <a:spLocks/>
          </p:cNvSpPr>
          <p:nvPr/>
        </p:nvSpPr>
        <p:spPr>
          <a:xfrm>
            <a:off x="8639933" y="2355087"/>
            <a:ext cx="3094458" cy="508450"/>
          </a:xfrm>
          <a:prstGeom prst="rect">
            <a:avLst/>
          </a:prstGeom>
          <a:ln w="11429" cap="flat" cmpd="sng" algn="ctr">
            <a:solidFill>
              <a:schemeClr val="tx1">
                <a:lumMod val="85000"/>
                <a:lumOff val="1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200" b="1" i="1" u="sng" dirty="0"/>
              <a:t>Other than RDT&amp;E and PROCUREMENT</a:t>
            </a:r>
          </a:p>
          <a:p>
            <a:pPr marL="0" indent="0" algn="ctr">
              <a:buNone/>
            </a:pPr>
            <a:r>
              <a:rPr lang="en-US" sz="1200" b="1" dirty="0"/>
              <a:t>PROJECT IDENTIFIER (CA4)</a:t>
            </a:r>
          </a:p>
        </p:txBody>
      </p:sp>
      <p:cxnSp>
        <p:nvCxnSpPr>
          <p:cNvPr id="31" name="Elbow Connector 30"/>
          <p:cNvCxnSpPr>
            <a:stCxn id="30" idx="1"/>
            <a:endCxn id="26" idx="3"/>
          </p:cNvCxnSpPr>
          <p:nvPr/>
        </p:nvCxnSpPr>
        <p:spPr>
          <a:xfrm rot="10800000">
            <a:off x="7931627" y="2609268"/>
            <a:ext cx="708306" cy="45"/>
          </a:xfrm>
          <a:prstGeom prst="bentConnector3">
            <a:avLst>
              <a:gd name="adj1" fmla="val 50000"/>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cxnSp>
        <p:nvCxnSpPr>
          <p:cNvPr id="32" name="Elbow Connector 31"/>
          <p:cNvCxnSpPr>
            <a:stCxn id="30" idx="3"/>
            <a:endCxn id="60" idx="3"/>
          </p:cNvCxnSpPr>
          <p:nvPr/>
        </p:nvCxnSpPr>
        <p:spPr>
          <a:xfrm flipH="1">
            <a:off x="8483600" y="2609312"/>
            <a:ext cx="3250791" cy="4823176"/>
          </a:xfrm>
          <a:prstGeom prst="bentConnector3">
            <a:avLst>
              <a:gd name="adj1" fmla="val -7032"/>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sp>
        <p:nvSpPr>
          <p:cNvPr id="33" name="TextBox 32"/>
          <p:cNvSpPr txBox="1"/>
          <p:nvPr/>
        </p:nvSpPr>
        <p:spPr>
          <a:xfrm>
            <a:off x="5040048" y="8089788"/>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grpSp>
        <p:nvGrpSpPr>
          <p:cNvPr id="4" name="Group 3"/>
          <p:cNvGrpSpPr/>
          <p:nvPr/>
        </p:nvGrpSpPr>
        <p:grpSpPr>
          <a:xfrm>
            <a:off x="4309193" y="2173806"/>
            <a:ext cx="3573615" cy="862543"/>
            <a:chOff x="3965426" y="1930736"/>
            <a:chExt cx="3573615" cy="862543"/>
          </a:xfrm>
        </p:grpSpPr>
        <p:sp>
          <p:nvSpPr>
            <p:cNvPr id="34" name="WordArt 5"/>
            <p:cNvSpPr>
              <a:spLocks noChangeArrowheads="1" noChangeShapeType="1" noTextEdit="1"/>
            </p:cNvSpPr>
            <p:nvPr/>
          </p:nvSpPr>
          <p:spPr bwMode="auto">
            <a:xfrm>
              <a:off x="3965426" y="1930736"/>
              <a:ext cx="812689" cy="862543"/>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A6B6CB"/>
                  </a:solidFill>
                  <a:effectLst>
                    <a:outerShdw dist="17961" dir="8100000" algn="ctr" rotWithShape="0">
                      <a:srgbClr val="548DD4">
                        <a:alpha val="50000"/>
                      </a:srgbClr>
                    </a:outerShdw>
                  </a:effectLst>
                  <a:latin typeface="Arial Black"/>
                </a:rPr>
                <a:t>06</a:t>
              </a:r>
            </a:p>
          </p:txBody>
        </p:sp>
        <p:sp>
          <p:nvSpPr>
            <p:cNvPr id="35" name="WordArt 5"/>
            <p:cNvSpPr>
              <a:spLocks noChangeArrowheads="1" noChangeShapeType="1" noTextEdit="1"/>
            </p:cNvSpPr>
            <p:nvPr/>
          </p:nvSpPr>
          <p:spPr bwMode="auto">
            <a:xfrm>
              <a:off x="4858830" y="1930736"/>
              <a:ext cx="812689" cy="862543"/>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600060"/>
                    </a:solidFill>
                    <a:round/>
                    <a:headEnd/>
                    <a:tailEnd/>
                  </a:ln>
                  <a:solidFill>
                    <a:srgbClr val="CD99CD"/>
                  </a:solidFill>
                  <a:effectLst>
                    <a:outerShdw dist="17961" dir="8100000" algn="ctr" rotWithShape="0">
                      <a:srgbClr val="548DD4">
                        <a:alpha val="50000"/>
                      </a:srgbClr>
                    </a:outerShdw>
                  </a:effectLst>
                  <a:latin typeface="Arial Black"/>
                </a:rPr>
                <a:t>02</a:t>
              </a:r>
            </a:p>
          </p:txBody>
        </p:sp>
        <p:sp>
          <p:nvSpPr>
            <p:cNvPr id="39" name="WordArt 8"/>
            <p:cNvSpPr>
              <a:spLocks noChangeArrowheads="1" noChangeShapeType="1" noTextEdit="1"/>
            </p:cNvSpPr>
            <p:nvPr/>
          </p:nvSpPr>
          <p:spPr bwMode="auto">
            <a:xfrm>
              <a:off x="7132697" y="1930736"/>
              <a:ext cx="406344" cy="862543"/>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913C3A"/>
                    </a:solidFill>
                    <a:round/>
                    <a:headEnd/>
                    <a:tailEnd/>
                  </a:ln>
                  <a:solidFill>
                    <a:srgbClr val="E6B9B8"/>
                  </a:solidFill>
                  <a:effectLst>
                    <a:outerShdw dist="17961" dir="8100000" algn="ctr" rotWithShape="0">
                      <a:srgbClr val="548DD4">
                        <a:alpha val="50000"/>
                      </a:srgbClr>
                    </a:outerShdw>
                  </a:effectLst>
                  <a:latin typeface="Arial Black"/>
                </a:rPr>
                <a:t>F</a:t>
              </a:r>
            </a:p>
          </p:txBody>
        </p:sp>
      </p:grpSp>
      <p:sp>
        <p:nvSpPr>
          <p:cNvPr id="52" name="Content Placeholder 2"/>
          <p:cNvSpPr txBox="1">
            <a:spLocks/>
          </p:cNvSpPr>
          <p:nvPr/>
        </p:nvSpPr>
        <p:spPr>
          <a:xfrm>
            <a:off x="6284579" y="4048936"/>
            <a:ext cx="2514600" cy="1524000"/>
          </a:xfrm>
          <a:prstGeom prst="rect">
            <a:avLst/>
          </a:prstGeom>
          <a:ln w="11429" cap="flat" cmpd="sng" algn="ctr">
            <a:solidFill>
              <a:schemeClr val="tx1">
                <a:lumMod val="75000"/>
                <a:lumOff val="2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POSITION 5-7</a:t>
            </a:r>
          </a:p>
          <a:p>
            <a:pPr marL="0" indent="0" algn="just">
              <a:buNone/>
            </a:pPr>
            <a:r>
              <a:rPr lang="en-US" sz="1333" dirty="0"/>
              <a:t>Provides unique identification for that specific element</a:t>
            </a:r>
          </a:p>
          <a:p>
            <a:pPr marL="0" indent="0">
              <a:buNone/>
            </a:pPr>
            <a:endParaRPr lang="en-US" sz="1333" dirty="0"/>
          </a:p>
          <a:p>
            <a:pPr marL="0" indent="0" algn="ctr">
              <a:buNone/>
            </a:pPr>
            <a:r>
              <a:rPr lang="en-US" sz="1067" i="1" dirty="0"/>
              <a:t>203 = Aerospace Propulsion </a:t>
            </a:r>
          </a:p>
          <a:p>
            <a:pPr marL="0" indent="0" algn="ctr">
              <a:buNone/>
            </a:pPr>
            <a:r>
              <a:rPr lang="en-US" sz="1067" i="1" dirty="0"/>
              <a:t>527 = Financial Operations</a:t>
            </a:r>
          </a:p>
          <a:p>
            <a:pPr lvl="1"/>
            <a:endParaRPr lang="en-US" sz="1333" dirty="0"/>
          </a:p>
        </p:txBody>
      </p:sp>
      <p:cxnSp>
        <p:nvCxnSpPr>
          <p:cNvPr id="57" name="Elbow Connector 56"/>
          <p:cNvCxnSpPr>
            <a:stCxn id="52" idx="0"/>
            <a:endCxn id="81" idx="2"/>
          </p:cNvCxnSpPr>
          <p:nvPr/>
        </p:nvCxnSpPr>
        <p:spPr>
          <a:xfrm rot="16200000" flipV="1">
            <a:off x="6638003" y="3145060"/>
            <a:ext cx="1012589" cy="795164"/>
          </a:xfrm>
          <a:prstGeom prst="bentConnector3">
            <a:avLst>
              <a:gd name="adj1" fmla="val 3244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60" name="Rectangle 59"/>
          <p:cNvSpPr/>
          <p:nvPr/>
        </p:nvSpPr>
        <p:spPr>
          <a:xfrm>
            <a:off x="3690102" y="6822888"/>
            <a:ext cx="4793498" cy="1219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61" name="Group 60"/>
          <p:cNvGrpSpPr/>
          <p:nvPr/>
        </p:nvGrpSpPr>
        <p:grpSpPr>
          <a:xfrm>
            <a:off x="3831029" y="6997027"/>
            <a:ext cx="4529943" cy="862543"/>
            <a:chOff x="3965426" y="1930736"/>
            <a:chExt cx="4529943" cy="862543"/>
          </a:xfrm>
        </p:grpSpPr>
        <p:sp>
          <p:nvSpPr>
            <p:cNvPr id="63" name="WordArt 5"/>
            <p:cNvSpPr>
              <a:spLocks noChangeArrowheads="1" noChangeShapeType="1" noTextEdit="1"/>
            </p:cNvSpPr>
            <p:nvPr/>
          </p:nvSpPr>
          <p:spPr bwMode="auto">
            <a:xfrm>
              <a:off x="3965426" y="1930736"/>
              <a:ext cx="812689" cy="862543"/>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A6B6CB"/>
                  </a:solidFill>
                  <a:effectLst>
                    <a:outerShdw dist="17961" dir="8100000" algn="ctr" rotWithShape="0">
                      <a:srgbClr val="548DD4">
                        <a:alpha val="50000"/>
                      </a:srgbClr>
                    </a:outerShdw>
                  </a:effectLst>
                  <a:latin typeface="Arial Black"/>
                </a:rPr>
                <a:t>09</a:t>
              </a:r>
            </a:p>
          </p:txBody>
        </p:sp>
        <p:sp>
          <p:nvSpPr>
            <p:cNvPr id="64" name="WordArt 5"/>
            <p:cNvSpPr>
              <a:spLocks noChangeArrowheads="1" noChangeShapeType="1" noTextEdit="1"/>
            </p:cNvSpPr>
            <p:nvPr/>
          </p:nvSpPr>
          <p:spPr bwMode="auto">
            <a:xfrm>
              <a:off x="4858830" y="1930736"/>
              <a:ext cx="812689" cy="862543"/>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600060"/>
                    </a:solidFill>
                    <a:round/>
                    <a:headEnd/>
                    <a:tailEnd/>
                  </a:ln>
                  <a:solidFill>
                    <a:srgbClr val="CD99CD"/>
                  </a:solidFill>
                  <a:effectLst>
                    <a:outerShdw dist="17961" dir="8100000" algn="ctr" rotWithShape="0">
                      <a:srgbClr val="548DD4">
                        <a:alpha val="50000"/>
                      </a:srgbClr>
                    </a:outerShdw>
                  </a:effectLst>
                  <a:latin typeface="Arial Black"/>
                </a:rPr>
                <a:t>01</a:t>
              </a:r>
            </a:p>
          </p:txBody>
        </p:sp>
        <p:sp>
          <p:nvSpPr>
            <p:cNvPr id="66" name="WordArt 8"/>
            <p:cNvSpPr>
              <a:spLocks noChangeArrowheads="1" noChangeShapeType="1" noTextEdit="1"/>
            </p:cNvSpPr>
            <p:nvPr/>
          </p:nvSpPr>
          <p:spPr bwMode="auto">
            <a:xfrm>
              <a:off x="7132696" y="1930736"/>
              <a:ext cx="1362673" cy="862543"/>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913C3A"/>
                    </a:solidFill>
                    <a:round/>
                    <a:headEnd/>
                    <a:tailEnd/>
                  </a:ln>
                  <a:solidFill>
                    <a:srgbClr val="E6B9B8"/>
                  </a:solidFill>
                  <a:effectLst>
                    <a:outerShdw dist="17961" dir="8100000" algn="ctr" rotWithShape="0">
                      <a:srgbClr val="548DD4">
                        <a:alpha val="50000"/>
                      </a:srgbClr>
                    </a:outerShdw>
                  </a:effectLst>
                  <a:latin typeface="Arial Black"/>
                </a:rPr>
                <a:t>DBD</a:t>
              </a:r>
            </a:p>
          </p:txBody>
        </p:sp>
      </p:grpSp>
      <p:cxnSp>
        <p:nvCxnSpPr>
          <p:cNvPr id="74" name="Elbow Connector 73"/>
          <p:cNvCxnSpPr>
            <a:stCxn id="52" idx="2"/>
            <a:endCxn id="96" idx="0"/>
          </p:cNvCxnSpPr>
          <p:nvPr/>
        </p:nvCxnSpPr>
        <p:spPr>
          <a:xfrm rot="5400000">
            <a:off x="6191299" y="5646446"/>
            <a:ext cx="1424090" cy="1277070"/>
          </a:xfrm>
          <a:prstGeom prst="bentConnector3">
            <a:avLst>
              <a:gd name="adj1" fmla="val 33948"/>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81" name="WordArt 8"/>
          <p:cNvSpPr>
            <a:spLocks noChangeArrowheads="1" noChangeShapeType="1" noTextEdit="1"/>
          </p:cNvSpPr>
          <p:nvPr/>
        </p:nvSpPr>
        <p:spPr bwMode="auto">
          <a:xfrm>
            <a:off x="6122201" y="2173804"/>
            <a:ext cx="1249027" cy="862543"/>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203</a:t>
            </a:r>
          </a:p>
        </p:txBody>
      </p:sp>
      <p:sp>
        <p:nvSpPr>
          <p:cNvPr id="96" name="WordArt 8"/>
          <p:cNvSpPr>
            <a:spLocks noChangeArrowheads="1" noChangeShapeType="1" noTextEdit="1"/>
          </p:cNvSpPr>
          <p:nvPr/>
        </p:nvSpPr>
        <p:spPr bwMode="auto">
          <a:xfrm>
            <a:off x="5653947" y="6997026"/>
            <a:ext cx="1221724" cy="862543"/>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527</a:t>
            </a:r>
          </a:p>
        </p:txBody>
      </p:sp>
      <p:sp>
        <p:nvSpPr>
          <p:cNvPr id="100" name="Content Placeholder 2"/>
          <p:cNvSpPr txBox="1">
            <a:spLocks/>
          </p:cNvSpPr>
          <p:nvPr/>
        </p:nvSpPr>
        <p:spPr>
          <a:xfrm>
            <a:off x="482744" y="2355087"/>
            <a:ext cx="3094458" cy="508450"/>
          </a:xfrm>
          <a:prstGeom prst="rect">
            <a:avLst/>
          </a:prstGeom>
          <a:ln w="11429" cap="flat" cmpd="sng" algn="ctr">
            <a:solidFill>
              <a:schemeClr val="tx1">
                <a:lumMod val="85000"/>
                <a:lumOff val="1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200" b="1" i="1" u="sng" dirty="0"/>
              <a:t>RDT&amp;E and PROCUREMENT</a:t>
            </a:r>
          </a:p>
          <a:p>
            <a:pPr marL="0" indent="0" algn="ctr">
              <a:buNone/>
            </a:pPr>
            <a:r>
              <a:rPr lang="en-US" sz="1200" b="1" dirty="0"/>
              <a:t>BUDGET LINE ITEM IDENTIFIER (B4)</a:t>
            </a:r>
            <a:endParaRPr lang="en-US" sz="1000" dirty="0"/>
          </a:p>
        </p:txBody>
      </p:sp>
      <p:cxnSp>
        <p:nvCxnSpPr>
          <p:cNvPr id="101" name="Elbow Connector 100"/>
          <p:cNvCxnSpPr>
            <a:stCxn id="100" idx="3"/>
            <a:endCxn id="26" idx="1"/>
          </p:cNvCxnSpPr>
          <p:nvPr/>
        </p:nvCxnSpPr>
        <p:spPr>
          <a:xfrm flipV="1">
            <a:off x="3577202" y="2609267"/>
            <a:ext cx="595500" cy="45"/>
          </a:xfrm>
          <a:prstGeom prst="bentConnector3">
            <a:avLst>
              <a:gd name="adj1" fmla="val 50000"/>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cxnSp>
        <p:nvCxnSpPr>
          <p:cNvPr id="104" name="Elbow Connector 103"/>
          <p:cNvCxnSpPr>
            <a:stCxn id="100" idx="1"/>
            <a:endCxn id="60" idx="1"/>
          </p:cNvCxnSpPr>
          <p:nvPr/>
        </p:nvCxnSpPr>
        <p:spPr>
          <a:xfrm rot="10800000" flipH="1" flipV="1">
            <a:off x="482744" y="2609312"/>
            <a:ext cx="3207358" cy="4823176"/>
          </a:xfrm>
          <a:prstGeom prst="bentConnector3">
            <a:avLst>
              <a:gd name="adj1" fmla="val -7127"/>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sp>
        <p:nvSpPr>
          <p:cNvPr id="108" name="TextBox 107"/>
          <p:cNvSpPr txBox="1"/>
          <p:nvPr/>
        </p:nvSpPr>
        <p:spPr>
          <a:xfrm>
            <a:off x="208915" y="1633635"/>
            <a:ext cx="11826571" cy="292388"/>
          </a:xfrm>
          <a:prstGeom prst="rect">
            <a:avLst/>
          </a:prstGeom>
          <a:noFill/>
        </p:spPr>
        <p:txBody>
          <a:bodyPr wrap="none" rtlCol="0">
            <a:spAutoFit/>
          </a:bodyPr>
          <a:lstStyle/>
          <a:p>
            <a:r>
              <a:rPr lang="en-US" sz="1300" dirty="0"/>
              <a:t>057000340000000002121D|F7887|3A2426|260.3312|01010000011Z|999900.999961|</a:t>
            </a:r>
            <a:r>
              <a:rPr lang="en-US" sz="1300" b="1" u="sng" dirty="0"/>
              <a:t>0101126F</a:t>
            </a:r>
            <a:r>
              <a:rPr lang="en-US" sz="1300" dirty="0"/>
              <a:t>|2021|387700|103000000|057000340000000002121D|7C|NA</a:t>
            </a:r>
          </a:p>
        </p:txBody>
      </p:sp>
      <p:pic>
        <p:nvPicPr>
          <p:cNvPr id="36" name="Picture 35"/>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37" name="Picture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3115132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Operating </a:t>
            </a:r>
            <a:br>
              <a:rPr lang="en-US" sz="5400" dirty="0">
                <a:solidFill>
                  <a:schemeClr val="accent2">
                    <a:lumMod val="50000"/>
                  </a:schemeClr>
                </a:solidFill>
              </a:rPr>
            </a:br>
            <a:r>
              <a:rPr lang="en-US" sz="5400" dirty="0">
                <a:solidFill>
                  <a:schemeClr val="accent2">
                    <a:lumMod val="50000"/>
                  </a:schemeClr>
                </a:solidFill>
              </a:rPr>
              <a:t>Budget Year</a:t>
            </a:r>
            <a:endParaRPr lang="en-US" sz="5400" dirty="0"/>
          </a:p>
        </p:txBody>
      </p:sp>
      <p:sp>
        <p:nvSpPr>
          <p:cNvPr id="12" name="Content Placeholder 2"/>
          <p:cNvSpPr>
            <a:spLocks noGrp="1"/>
          </p:cNvSpPr>
          <p:nvPr>
            <p:ph idx="1"/>
          </p:nvPr>
        </p:nvSpPr>
        <p:spPr>
          <a:xfrm>
            <a:off x="3896506" y="4152369"/>
            <a:ext cx="3719331" cy="1230174"/>
          </a:xfrm>
          <a:ln>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r>
              <a:rPr lang="en-US" sz="2000" dirty="0"/>
              <a:t>OPERATING BUDGET YEAR</a:t>
            </a:r>
          </a:p>
          <a:p>
            <a:pPr marL="0" indent="0" algn="just">
              <a:buNone/>
            </a:pPr>
            <a:r>
              <a:rPr lang="en-US" sz="1800" b="0" dirty="0">
                <a:solidFill>
                  <a:schemeClr val="tx1"/>
                </a:solidFill>
              </a:rPr>
              <a:t>Identifies the year in which the transaction occurred</a:t>
            </a:r>
          </a:p>
          <a:p>
            <a:pPr marL="0" indent="0" algn="ctr">
              <a:buNone/>
            </a:pPr>
            <a:endParaRPr lang="en-US" sz="1067" i="1" dirty="0"/>
          </a:p>
          <a:p>
            <a:pPr marL="0" indent="0">
              <a:buNone/>
            </a:pPr>
            <a:endParaRPr lang="en-US" sz="1867" dirty="0">
              <a:solidFill>
                <a:srgbClr val="FF0000"/>
              </a:solidFill>
            </a:endParaRPr>
          </a:p>
          <a:p>
            <a:pPr lvl="1"/>
            <a:endParaRPr lang="en-US" sz="1333" dirty="0"/>
          </a:p>
          <a:p>
            <a:pPr lvl="1"/>
            <a:endParaRPr lang="en-US" sz="1333" dirty="0"/>
          </a:p>
        </p:txBody>
      </p:sp>
      <p:sp>
        <p:nvSpPr>
          <p:cNvPr id="6" name="WordArt 4"/>
          <p:cNvSpPr>
            <a:spLocks noChangeArrowheads="1" noChangeShapeType="1" noTextEdit="1"/>
          </p:cNvSpPr>
          <p:nvPr/>
        </p:nvSpPr>
        <p:spPr bwMode="auto">
          <a:xfrm>
            <a:off x="4976282" y="2302744"/>
            <a:ext cx="1559778"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95B4D8"/>
                </a:solidFill>
                <a:effectLst>
                  <a:outerShdw dist="17961" dir="8100000" algn="ctr" rotWithShape="0">
                    <a:srgbClr val="548DD4">
                      <a:alpha val="50000"/>
                    </a:srgbClr>
                  </a:outerShdw>
                </a:effectLst>
                <a:latin typeface="Arial Black"/>
              </a:rPr>
              <a:t>2021</a:t>
            </a:r>
          </a:p>
        </p:txBody>
      </p:sp>
      <p:cxnSp>
        <p:nvCxnSpPr>
          <p:cNvPr id="16" name="Elbow Connector 15"/>
          <p:cNvCxnSpPr>
            <a:stCxn id="12" idx="0"/>
            <a:endCxn id="6" idx="2"/>
          </p:cNvCxnSpPr>
          <p:nvPr/>
        </p:nvCxnSpPr>
        <p:spPr>
          <a:xfrm rot="16200000" flipV="1">
            <a:off x="5263160" y="3659356"/>
            <a:ext cx="986025" cy="1"/>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18" name="Elbow Connector 17"/>
          <p:cNvCxnSpPr>
            <a:stCxn id="12" idx="2"/>
            <a:endCxn id="31" idx="0"/>
          </p:cNvCxnSpPr>
          <p:nvPr/>
        </p:nvCxnSpPr>
        <p:spPr>
          <a:xfrm rot="5400000">
            <a:off x="5097010" y="6041705"/>
            <a:ext cx="1318325" cy="1"/>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30" name="TextBox 29"/>
          <p:cNvSpPr txBox="1"/>
          <p:nvPr/>
        </p:nvSpPr>
        <p:spPr>
          <a:xfrm>
            <a:off x="4570590" y="7858293"/>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31" name="WordArt 4"/>
          <p:cNvSpPr>
            <a:spLocks noChangeArrowheads="1" noChangeShapeType="1" noTextEdit="1"/>
          </p:cNvSpPr>
          <p:nvPr/>
        </p:nvSpPr>
        <p:spPr bwMode="auto">
          <a:xfrm>
            <a:off x="4976282" y="6700868"/>
            <a:ext cx="1559778"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95B4D8"/>
                </a:solidFill>
                <a:effectLst>
                  <a:outerShdw dist="17961" dir="8100000" algn="ctr" rotWithShape="0">
                    <a:srgbClr val="548DD4">
                      <a:alpha val="50000"/>
                    </a:srgbClr>
                  </a:outerShdw>
                </a:effectLst>
                <a:latin typeface="Arial Black"/>
              </a:rPr>
              <a:t>2020</a:t>
            </a:r>
          </a:p>
        </p:txBody>
      </p:sp>
      <p:sp>
        <p:nvSpPr>
          <p:cNvPr id="33" name="TextBox 32"/>
          <p:cNvSpPr txBox="1"/>
          <p:nvPr/>
        </p:nvSpPr>
        <p:spPr>
          <a:xfrm>
            <a:off x="333669" y="1636080"/>
            <a:ext cx="11823365" cy="292388"/>
          </a:xfrm>
          <a:prstGeom prst="rect">
            <a:avLst/>
          </a:prstGeom>
          <a:noFill/>
        </p:spPr>
        <p:txBody>
          <a:bodyPr wrap="none" rtlCol="0">
            <a:spAutoFit/>
          </a:bodyPr>
          <a:lstStyle/>
          <a:p>
            <a:r>
              <a:rPr lang="en-US" sz="1300" dirty="0"/>
              <a:t>057000340000000002121D|F7887|3A2426|260.3312|01010000011Z|999900.999961|0101126F|</a:t>
            </a:r>
            <a:r>
              <a:rPr lang="en-US" sz="1300" b="1" u="sng" dirty="0"/>
              <a:t>2021</a:t>
            </a:r>
            <a:r>
              <a:rPr lang="en-US" sz="1300" dirty="0"/>
              <a:t>|387700|103000000|057000340000000002121D|7C|NA</a:t>
            </a:r>
          </a:p>
        </p:txBody>
      </p:sp>
      <p:pic>
        <p:nvPicPr>
          <p:cNvPr id="10" name="Picture 9"/>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2056712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Agency Accounting Identifier (O3)</a:t>
            </a:r>
            <a:endParaRPr lang="en-US" sz="5400" dirty="0"/>
          </a:p>
        </p:txBody>
      </p:sp>
      <p:sp>
        <p:nvSpPr>
          <p:cNvPr id="14" name="Content Placeholder 2"/>
          <p:cNvSpPr txBox="1">
            <a:spLocks/>
          </p:cNvSpPr>
          <p:nvPr/>
        </p:nvSpPr>
        <p:spPr>
          <a:xfrm>
            <a:off x="355600" y="3627577"/>
            <a:ext cx="2946400" cy="406400"/>
          </a:xfrm>
          <a:prstGeom prst="rect">
            <a:avLst/>
          </a:prstGeom>
          <a:ln w="11429" cap="flat" cmpd="sng" algn="ctr">
            <a:solidFill>
              <a:srgbClr val="0070C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DFAS LIMESTONE</a:t>
            </a:r>
            <a:endParaRPr lang="en-US" sz="1333" i="1" dirty="0"/>
          </a:p>
        </p:txBody>
      </p:sp>
      <p:sp>
        <p:nvSpPr>
          <p:cNvPr id="10" name="WordArt 2"/>
          <p:cNvSpPr>
            <a:spLocks noChangeArrowheads="1" noChangeShapeType="1" noTextEdit="1"/>
          </p:cNvSpPr>
          <p:nvPr/>
        </p:nvSpPr>
        <p:spPr bwMode="auto">
          <a:xfrm>
            <a:off x="609600" y="2106152"/>
            <a:ext cx="2438400"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B9CDE5"/>
                </a:solidFill>
                <a:effectLst>
                  <a:outerShdw dist="17961" dir="8100000" algn="ctr" rotWithShape="0">
                    <a:srgbClr val="548DD4">
                      <a:alpha val="50000"/>
                    </a:srgbClr>
                  </a:outerShdw>
                </a:effectLst>
                <a:latin typeface="Arial Black"/>
              </a:rPr>
              <a:t>667100</a:t>
            </a:r>
          </a:p>
        </p:txBody>
      </p:sp>
      <p:cxnSp>
        <p:nvCxnSpPr>
          <p:cNvPr id="16" name="Straight Arrow Connector 15"/>
          <p:cNvCxnSpPr>
            <a:stCxn id="14" idx="0"/>
            <a:endCxn id="10" idx="2"/>
          </p:cNvCxnSpPr>
          <p:nvPr/>
        </p:nvCxnSpPr>
        <p:spPr>
          <a:xfrm flipV="1">
            <a:off x="1828800" y="2969752"/>
            <a:ext cx="0" cy="657825"/>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19" name="WordArt 3"/>
          <p:cNvSpPr>
            <a:spLocks noChangeArrowheads="1" noChangeShapeType="1" noTextEdit="1"/>
          </p:cNvSpPr>
          <p:nvPr/>
        </p:nvSpPr>
        <p:spPr bwMode="auto">
          <a:xfrm>
            <a:off x="4775200" y="2106152"/>
            <a:ext cx="2438400"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600060"/>
                  </a:solidFill>
                  <a:round/>
                  <a:headEnd/>
                  <a:tailEnd/>
                </a:ln>
                <a:solidFill>
                  <a:srgbClr val="CD99CD"/>
                </a:solidFill>
                <a:effectLst>
                  <a:outerShdw dist="17961" dir="8100000" algn="ctr" rotWithShape="0">
                    <a:srgbClr val="548DD4">
                      <a:alpha val="50000"/>
                    </a:srgbClr>
                  </a:outerShdw>
                </a:effectLst>
                <a:latin typeface="Arial Black"/>
              </a:rPr>
              <a:t>387700</a:t>
            </a:r>
          </a:p>
        </p:txBody>
      </p:sp>
      <p:sp>
        <p:nvSpPr>
          <p:cNvPr id="24" name="Content Placeholder 2"/>
          <p:cNvSpPr txBox="1">
            <a:spLocks/>
          </p:cNvSpPr>
          <p:nvPr/>
        </p:nvSpPr>
        <p:spPr>
          <a:xfrm>
            <a:off x="4521200" y="3627577"/>
            <a:ext cx="2946400" cy="406400"/>
          </a:xfrm>
          <a:prstGeom prst="rect">
            <a:avLst/>
          </a:prstGeom>
          <a:ln w="11429" cap="flat" cmpd="sng" algn="ctr">
            <a:solidFill>
              <a:srgbClr val="7030A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DEAMS (DFAS-LI)</a:t>
            </a:r>
            <a:endParaRPr lang="en-US" sz="1333" i="1" dirty="0"/>
          </a:p>
        </p:txBody>
      </p:sp>
      <p:cxnSp>
        <p:nvCxnSpPr>
          <p:cNvPr id="25" name="Straight Arrow Connector 24"/>
          <p:cNvCxnSpPr>
            <a:stCxn id="24" idx="0"/>
            <a:endCxn id="19" idx="2"/>
          </p:cNvCxnSpPr>
          <p:nvPr/>
        </p:nvCxnSpPr>
        <p:spPr>
          <a:xfrm flipV="1">
            <a:off x="5994400" y="2969752"/>
            <a:ext cx="0" cy="657825"/>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22" name="WordArt 4"/>
          <p:cNvSpPr>
            <a:spLocks noChangeArrowheads="1" noChangeShapeType="1" noTextEdit="1"/>
          </p:cNvSpPr>
          <p:nvPr/>
        </p:nvSpPr>
        <p:spPr bwMode="auto">
          <a:xfrm>
            <a:off x="9042400" y="2106152"/>
            <a:ext cx="2438400"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3B3B38"/>
                  </a:solidFill>
                  <a:round/>
                  <a:headEnd/>
                  <a:tailEnd/>
                </a:ln>
                <a:solidFill>
                  <a:srgbClr val="B3B2AA"/>
                </a:solidFill>
                <a:effectLst>
                  <a:outerShdw dist="17961" dir="8100000" algn="ctr" rotWithShape="0">
                    <a:srgbClr val="548DD4">
                      <a:alpha val="50000"/>
                    </a:srgbClr>
                  </a:outerShdw>
                </a:effectLst>
                <a:latin typeface="Arial Black"/>
              </a:rPr>
              <a:t>525725</a:t>
            </a:r>
          </a:p>
        </p:txBody>
      </p:sp>
      <p:sp>
        <p:nvSpPr>
          <p:cNvPr id="29" name="Content Placeholder 2"/>
          <p:cNvSpPr txBox="1">
            <a:spLocks/>
          </p:cNvSpPr>
          <p:nvPr/>
        </p:nvSpPr>
        <p:spPr>
          <a:xfrm>
            <a:off x="8788400" y="3650437"/>
            <a:ext cx="2946400" cy="406400"/>
          </a:xfrm>
          <a:prstGeom prst="rect">
            <a:avLst/>
          </a:prstGeom>
          <a:ln w="11429" cap="flat" cmpd="sng" algn="ctr">
            <a:solidFill>
              <a:schemeClr val="tx1">
                <a:lumMod val="75000"/>
                <a:lumOff val="2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CMA MILITARY</a:t>
            </a:r>
            <a:r>
              <a:rPr lang="en-US" sz="1333" b="1" dirty="0">
                <a:solidFill>
                  <a:schemeClr val="tx1"/>
                </a:solidFill>
              </a:rPr>
              <a:t> </a:t>
            </a:r>
            <a:r>
              <a:rPr lang="en-US" sz="1600" b="1" dirty="0"/>
              <a:t>PAY</a:t>
            </a:r>
          </a:p>
        </p:txBody>
      </p:sp>
      <p:cxnSp>
        <p:nvCxnSpPr>
          <p:cNvPr id="30" name="Straight Arrow Connector 29"/>
          <p:cNvCxnSpPr>
            <a:stCxn id="29" idx="0"/>
            <a:endCxn id="22" idx="2"/>
          </p:cNvCxnSpPr>
          <p:nvPr/>
        </p:nvCxnSpPr>
        <p:spPr>
          <a:xfrm flipV="1">
            <a:off x="10261600" y="2969752"/>
            <a:ext cx="0" cy="680685"/>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27" name="WordArt 5"/>
          <p:cNvSpPr>
            <a:spLocks noChangeArrowheads="1" noChangeShapeType="1" noTextEdit="1"/>
          </p:cNvSpPr>
          <p:nvPr/>
        </p:nvSpPr>
        <p:spPr bwMode="auto">
          <a:xfrm>
            <a:off x="650240" y="6763027"/>
            <a:ext cx="2438400"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913C3A"/>
                  </a:solidFill>
                  <a:round/>
                  <a:headEnd/>
                  <a:tailEnd/>
                </a:ln>
                <a:solidFill>
                  <a:srgbClr val="E6B9B8"/>
                </a:solidFill>
                <a:effectLst>
                  <a:outerShdw dist="17961" dir="8100000" algn="ctr" rotWithShape="0">
                    <a:srgbClr val="548DD4">
                      <a:alpha val="50000"/>
                    </a:srgbClr>
                  </a:outerShdw>
                </a:effectLst>
                <a:latin typeface="Arial Black"/>
              </a:rPr>
              <a:t>503</a:t>
            </a:r>
            <a:r>
              <a:rPr lang="en-US" sz="4800" b="1" kern="10" dirty="0">
                <a:ln w="28575">
                  <a:solidFill>
                    <a:srgbClr val="A05250"/>
                  </a:solidFill>
                  <a:round/>
                  <a:headEnd/>
                  <a:tailEnd/>
                </a:ln>
                <a:solidFill>
                  <a:srgbClr val="E6B9B8"/>
                </a:solidFill>
                <a:effectLst>
                  <a:outerShdw dist="17961" dir="8100000" algn="ctr" rotWithShape="0">
                    <a:srgbClr val="548DD4">
                      <a:alpha val="50000"/>
                    </a:srgbClr>
                  </a:outerShdw>
                </a:effectLst>
                <a:latin typeface="Arial Black"/>
              </a:rPr>
              <a:t>00</a:t>
            </a:r>
            <a:r>
              <a:rPr lang="en-US" sz="4800" b="1" kern="10" dirty="0">
                <a:ln w="28575">
                  <a:solidFill>
                    <a:srgbClr val="913C3A"/>
                  </a:solidFill>
                  <a:round/>
                  <a:headEnd/>
                  <a:tailEnd/>
                </a:ln>
                <a:solidFill>
                  <a:srgbClr val="E6B9B8"/>
                </a:solidFill>
                <a:effectLst>
                  <a:outerShdw dist="17961" dir="8100000" algn="ctr" rotWithShape="0">
                    <a:srgbClr val="548DD4">
                      <a:alpha val="50000"/>
                    </a:srgbClr>
                  </a:outerShdw>
                </a:effectLst>
                <a:latin typeface="Arial Black"/>
              </a:rPr>
              <a:t>0</a:t>
            </a:r>
          </a:p>
        </p:txBody>
      </p:sp>
      <p:sp>
        <p:nvSpPr>
          <p:cNvPr id="35" name="Content Placeholder 2"/>
          <p:cNvSpPr txBox="1">
            <a:spLocks/>
          </p:cNvSpPr>
          <p:nvPr/>
        </p:nvSpPr>
        <p:spPr>
          <a:xfrm>
            <a:off x="396240" y="5659577"/>
            <a:ext cx="2946400" cy="406400"/>
          </a:xfrm>
          <a:prstGeom prst="rect">
            <a:avLst/>
          </a:prstGeom>
          <a:ln w="11429" cap="flat" cmpd="sng" algn="ctr">
            <a:solidFill>
              <a:srgbClr val="C0000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DFAS COLUMBUS</a:t>
            </a:r>
            <a:endParaRPr lang="en-US" sz="1333" i="1" dirty="0"/>
          </a:p>
        </p:txBody>
      </p:sp>
      <p:cxnSp>
        <p:nvCxnSpPr>
          <p:cNvPr id="36" name="Straight Arrow Connector 35"/>
          <p:cNvCxnSpPr>
            <a:stCxn id="35" idx="2"/>
            <a:endCxn id="27" idx="0"/>
          </p:cNvCxnSpPr>
          <p:nvPr/>
        </p:nvCxnSpPr>
        <p:spPr>
          <a:xfrm>
            <a:off x="1869440" y="6065977"/>
            <a:ext cx="0" cy="69705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32" name="WordArt 6"/>
          <p:cNvSpPr>
            <a:spLocks noChangeArrowheads="1" noChangeShapeType="1" noTextEdit="1"/>
          </p:cNvSpPr>
          <p:nvPr/>
        </p:nvSpPr>
        <p:spPr bwMode="auto">
          <a:xfrm>
            <a:off x="4775200" y="6763027"/>
            <a:ext cx="2438400"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CC9900"/>
                  </a:solidFill>
                  <a:round/>
                  <a:headEnd/>
                  <a:tailEnd/>
                </a:ln>
                <a:solidFill>
                  <a:srgbClr val="FFFF99"/>
                </a:solidFill>
                <a:effectLst>
                  <a:outerShdw dist="17961" dir="8100000" algn="ctr" rotWithShape="0">
                    <a:srgbClr val="548DD4">
                      <a:alpha val="50000"/>
                    </a:srgbClr>
                  </a:outerShdw>
                </a:effectLst>
                <a:latin typeface="Arial Black"/>
              </a:rPr>
              <a:t>668800</a:t>
            </a:r>
          </a:p>
        </p:txBody>
      </p:sp>
      <p:sp>
        <p:nvSpPr>
          <p:cNvPr id="33" name="WordArt 7"/>
          <p:cNvSpPr>
            <a:spLocks noChangeArrowheads="1" noChangeShapeType="1" noTextEdit="1"/>
          </p:cNvSpPr>
          <p:nvPr/>
        </p:nvSpPr>
        <p:spPr bwMode="auto">
          <a:xfrm>
            <a:off x="9042400" y="6763027"/>
            <a:ext cx="2438400"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003300"/>
                  </a:solidFill>
                  <a:round/>
                  <a:headEnd/>
                  <a:tailEnd/>
                </a:ln>
                <a:solidFill>
                  <a:srgbClr val="66FF99"/>
                </a:solidFill>
                <a:effectLst>
                  <a:outerShdw dist="17961" dir="8100000" algn="ctr" rotWithShape="0">
                    <a:srgbClr val="548DD4">
                      <a:alpha val="50000"/>
                    </a:srgbClr>
                  </a:outerShdw>
                </a:effectLst>
                <a:latin typeface="Arial Black"/>
              </a:rPr>
              <a:t>380100</a:t>
            </a:r>
          </a:p>
        </p:txBody>
      </p:sp>
      <p:sp>
        <p:nvSpPr>
          <p:cNvPr id="40" name="Content Placeholder 2"/>
          <p:cNvSpPr txBox="1">
            <a:spLocks/>
          </p:cNvSpPr>
          <p:nvPr/>
        </p:nvSpPr>
        <p:spPr>
          <a:xfrm>
            <a:off x="8788400" y="5659577"/>
            <a:ext cx="2976880" cy="406400"/>
          </a:xfrm>
          <a:prstGeom prst="rect">
            <a:avLst/>
          </a:prstGeom>
          <a:ln w="11429" cap="flat" cmpd="sng" algn="ctr">
            <a:solidFill>
              <a:srgbClr val="00B050"/>
            </a:solidFill>
            <a:prstDash val="sysDash"/>
          </a:ln>
        </p:spPr>
        <p:style>
          <a:lnRef idx="2">
            <a:schemeClr val="accent1"/>
          </a:lnRef>
          <a:fillRef idx="1">
            <a:schemeClr val="lt1"/>
          </a:fillRef>
          <a:effectRef idx="0">
            <a:schemeClr val="accent1"/>
          </a:effectRef>
          <a:fontRef idx="minor">
            <a:schemeClr val="dk1"/>
          </a:fontRef>
        </p:style>
        <p:txBody>
          <a:bodyPr vert="horz">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DFAS INDIANAPOLIS</a:t>
            </a:r>
            <a:endParaRPr lang="en-US" sz="1600" i="1" dirty="0"/>
          </a:p>
        </p:txBody>
      </p:sp>
      <p:sp>
        <p:nvSpPr>
          <p:cNvPr id="42" name="Content Placeholder 2"/>
          <p:cNvSpPr txBox="1">
            <a:spLocks/>
          </p:cNvSpPr>
          <p:nvPr/>
        </p:nvSpPr>
        <p:spPr>
          <a:xfrm>
            <a:off x="4521200" y="5659577"/>
            <a:ext cx="2946400" cy="406400"/>
          </a:xfrm>
          <a:prstGeom prst="rect">
            <a:avLst/>
          </a:prstGeom>
          <a:ln w="11429" cap="flat" cmpd="sng" algn="ctr">
            <a:solidFill>
              <a:schemeClr val="accent2">
                <a:lumMod val="60000"/>
                <a:lumOff val="40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DFAS JAPAN</a:t>
            </a:r>
            <a:endParaRPr lang="en-US" sz="1333" i="1" dirty="0"/>
          </a:p>
        </p:txBody>
      </p:sp>
      <p:cxnSp>
        <p:nvCxnSpPr>
          <p:cNvPr id="43" name="Straight Arrow Connector 42"/>
          <p:cNvCxnSpPr>
            <a:endCxn id="33" idx="0"/>
          </p:cNvCxnSpPr>
          <p:nvPr/>
        </p:nvCxnSpPr>
        <p:spPr>
          <a:xfrm>
            <a:off x="10261600" y="5950227"/>
            <a:ext cx="0" cy="8128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5" name="Straight Arrow Connector 44"/>
          <p:cNvCxnSpPr>
            <a:stCxn id="42" idx="2"/>
            <a:endCxn id="32" idx="0"/>
          </p:cNvCxnSpPr>
          <p:nvPr/>
        </p:nvCxnSpPr>
        <p:spPr>
          <a:xfrm>
            <a:off x="5994400" y="6065977"/>
            <a:ext cx="0" cy="69705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49" name="Content Placeholder 2"/>
          <p:cNvSpPr txBox="1">
            <a:spLocks/>
          </p:cNvSpPr>
          <p:nvPr/>
        </p:nvSpPr>
        <p:spPr>
          <a:xfrm>
            <a:off x="1219200" y="4338777"/>
            <a:ext cx="9652000" cy="1016000"/>
          </a:xfrm>
          <a:prstGeom prst="rect">
            <a:avLst/>
          </a:prstGeom>
          <a:ln w="11429" cap="flat" cmpd="sng" algn="ctr">
            <a:solidFill>
              <a:srgbClr val="7030A0"/>
            </a:solidFill>
            <a:prstDash val="sysDash"/>
          </a:ln>
        </p:spPr>
        <p:style>
          <a:lnRef idx="2">
            <a:schemeClr val="accent1"/>
          </a:lnRef>
          <a:fillRef idx="1">
            <a:schemeClr val="lt1"/>
          </a:fillRef>
          <a:effectRef idx="0">
            <a:schemeClr val="accent1"/>
          </a:effectRef>
          <a:fontRef idx="minor">
            <a:schemeClr val="dk1"/>
          </a:fontRef>
        </p:style>
        <p:txBody>
          <a:bodyPr vert="horz">
            <a:normAutofit fontScale="925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just">
              <a:buNone/>
            </a:pPr>
            <a:r>
              <a:rPr lang="en-US" sz="1600" dirty="0"/>
              <a:t>The Agency Accounting Identifier (AAI) identifies the organization responsible for providing field level accounting support within DoD. The AAI identifies the agency that maintains the accounting information for a specific commitment or obligation in a procurement instrument. The AAI code may be the identification of Field Sites or unique accounting installation that support the budget execution of a specific base, post, camp or station.</a:t>
            </a:r>
            <a:endParaRPr lang="en-US" sz="1333" i="1" dirty="0"/>
          </a:p>
        </p:txBody>
      </p:sp>
      <p:sp>
        <p:nvSpPr>
          <p:cNvPr id="23" name="TextBox 22"/>
          <p:cNvSpPr txBox="1"/>
          <p:nvPr/>
        </p:nvSpPr>
        <p:spPr>
          <a:xfrm>
            <a:off x="4828016" y="7846718"/>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26" name="TextBox 25"/>
          <p:cNvSpPr txBox="1"/>
          <p:nvPr/>
        </p:nvSpPr>
        <p:spPr>
          <a:xfrm>
            <a:off x="230662" y="1667331"/>
            <a:ext cx="11823365" cy="292388"/>
          </a:xfrm>
          <a:prstGeom prst="rect">
            <a:avLst/>
          </a:prstGeom>
          <a:noFill/>
        </p:spPr>
        <p:txBody>
          <a:bodyPr wrap="none" rtlCol="0">
            <a:spAutoFit/>
          </a:bodyPr>
          <a:lstStyle/>
          <a:p>
            <a:r>
              <a:rPr lang="en-US" sz="1300" dirty="0"/>
              <a:t>057000340000000002121D|F7887|3A2426|260.3312|01010000011Z|999900.999961|0101126F|2021|</a:t>
            </a:r>
            <a:r>
              <a:rPr lang="en-US" sz="1300" b="1" u="sng" dirty="0"/>
              <a:t>387700</a:t>
            </a:r>
            <a:r>
              <a:rPr lang="en-US" sz="1300" dirty="0"/>
              <a:t>|103000000|057000340000000002121D|7C|NA</a:t>
            </a:r>
          </a:p>
        </p:txBody>
      </p:sp>
      <p:pic>
        <p:nvPicPr>
          <p:cNvPr id="28" name="Picture 27"/>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31"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2089086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Line of Business</a:t>
            </a:r>
            <a:endParaRPr lang="en-US" sz="5400" dirty="0"/>
          </a:p>
        </p:txBody>
      </p:sp>
      <p:sp>
        <p:nvSpPr>
          <p:cNvPr id="14" name="Content Placeholder 2"/>
          <p:cNvSpPr txBox="1">
            <a:spLocks/>
          </p:cNvSpPr>
          <p:nvPr/>
        </p:nvSpPr>
        <p:spPr>
          <a:xfrm>
            <a:off x="641432" y="3804088"/>
            <a:ext cx="4419600" cy="406400"/>
          </a:xfrm>
          <a:prstGeom prst="rect">
            <a:avLst/>
          </a:prstGeom>
          <a:ln w="11429" cap="flat" cmpd="sng" algn="ctr">
            <a:solidFill>
              <a:srgbClr val="0070C0"/>
            </a:solidFill>
            <a:prstDash val="sysDash"/>
          </a:ln>
        </p:spPr>
        <p:style>
          <a:lnRef idx="2">
            <a:schemeClr val="accent1"/>
          </a:lnRef>
          <a:fillRef idx="1">
            <a:schemeClr val="lt1"/>
          </a:fillRef>
          <a:effectRef idx="0">
            <a:schemeClr val="accent1"/>
          </a:effectRef>
          <a:fontRef idx="minor">
            <a:schemeClr val="dk1"/>
          </a:fontRef>
        </p:style>
        <p:txBody>
          <a:bodyPr vert="horz">
            <a:normAutofit fontScale="925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STRATEGIC NATIONAL &amp; THEATER DEFENSE</a:t>
            </a:r>
            <a:endParaRPr lang="en-US" sz="1333" i="1" dirty="0"/>
          </a:p>
        </p:txBody>
      </p:sp>
      <p:sp>
        <p:nvSpPr>
          <p:cNvPr id="10" name="WordArt 2"/>
          <p:cNvSpPr>
            <a:spLocks noChangeArrowheads="1" noChangeShapeType="1" noTextEdit="1"/>
          </p:cNvSpPr>
          <p:nvPr/>
        </p:nvSpPr>
        <p:spPr bwMode="auto">
          <a:xfrm>
            <a:off x="945268" y="2545989"/>
            <a:ext cx="3811929"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B9CDE5"/>
                </a:solidFill>
                <a:effectLst>
                  <a:outerShdw dist="17961" dir="8100000" algn="ctr" rotWithShape="0">
                    <a:srgbClr val="548DD4">
                      <a:alpha val="50000"/>
                    </a:srgbClr>
                  </a:outerShdw>
                </a:effectLst>
                <a:latin typeface="Arial Black"/>
              </a:rPr>
              <a:t>103000000</a:t>
            </a:r>
          </a:p>
        </p:txBody>
      </p:sp>
      <p:cxnSp>
        <p:nvCxnSpPr>
          <p:cNvPr id="16" name="Straight Arrow Connector 15"/>
          <p:cNvCxnSpPr>
            <a:stCxn id="14" idx="0"/>
            <a:endCxn id="10" idx="2"/>
          </p:cNvCxnSpPr>
          <p:nvPr/>
        </p:nvCxnSpPr>
        <p:spPr>
          <a:xfrm flipV="1">
            <a:off x="2851232" y="3409589"/>
            <a:ext cx="1" cy="394499"/>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19" name="WordArt 3"/>
          <p:cNvSpPr>
            <a:spLocks noChangeArrowheads="1" noChangeShapeType="1" noTextEdit="1"/>
          </p:cNvSpPr>
          <p:nvPr/>
        </p:nvSpPr>
        <p:spPr bwMode="auto">
          <a:xfrm>
            <a:off x="7263759" y="2545989"/>
            <a:ext cx="3813048"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600060"/>
                  </a:solidFill>
                  <a:round/>
                  <a:headEnd/>
                  <a:tailEnd/>
                </a:ln>
                <a:solidFill>
                  <a:srgbClr val="CD99CD"/>
                </a:solidFill>
                <a:effectLst>
                  <a:outerShdw dist="17961" dir="8100000" algn="ctr" rotWithShape="0">
                    <a:srgbClr val="548DD4">
                      <a:alpha val="50000"/>
                    </a:srgbClr>
                  </a:outerShdw>
                </a:effectLst>
                <a:latin typeface="Arial Black"/>
              </a:rPr>
              <a:t>118060310</a:t>
            </a:r>
          </a:p>
        </p:txBody>
      </p:sp>
      <p:sp>
        <p:nvSpPr>
          <p:cNvPr id="24" name="Content Placeholder 2"/>
          <p:cNvSpPr txBox="1">
            <a:spLocks/>
          </p:cNvSpPr>
          <p:nvPr/>
        </p:nvSpPr>
        <p:spPr>
          <a:xfrm>
            <a:off x="6966996" y="3804088"/>
            <a:ext cx="4416552" cy="406400"/>
          </a:xfrm>
          <a:prstGeom prst="rect">
            <a:avLst/>
          </a:prstGeom>
          <a:ln w="11429" cap="flat" cmpd="sng" algn="ctr">
            <a:solidFill>
              <a:srgbClr val="7030A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SAAM - ORGANIC</a:t>
            </a:r>
            <a:endParaRPr lang="en-US" sz="1333" i="1" dirty="0"/>
          </a:p>
        </p:txBody>
      </p:sp>
      <p:cxnSp>
        <p:nvCxnSpPr>
          <p:cNvPr id="25" name="Straight Arrow Connector 24"/>
          <p:cNvCxnSpPr>
            <a:stCxn id="24" idx="0"/>
            <a:endCxn id="19" idx="2"/>
          </p:cNvCxnSpPr>
          <p:nvPr/>
        </p:nvCxnSpPr>
        <p:spPr>
          <a:xfrm flipH="1" flipV="1">
            <a:off x="9170283" y="3409589"/>
            <a:ext cx="4989" cy="394499"/>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22" name="WordArt 4"/>
          <p:cNvSpPr>
            <a:spLocks noChangeArrowheads="1" noChangeShapeType="1" noTextEdit="1"/>
          </p:cNvSpPr>
          <p:nvPr/>
        </p:nvSpPr>
        <p:spPr bwMode="auto">
          <a:xfrm>
            <a:off x="943184" y="6684240"/>
            <a:ext cx="3813048"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3B3B38"/>
                  </a:solidFill>
                  <a:round/>
                  <a:headEnd/>
                  <a:tailEnd/>
                </a:ln>
                <a:solidFill>
                  <a:srgbClr val="B3B2AA"/>
                </a:solidFill>
                <a:effectLst>
                  <a:outerShdw dist="17961" dir="8100000" algn="ctr" rotWithShape="0">
                    <a:srgbClr val="548DD4">
                      <a:alpha val="50000"/>
                    </a:srgbClr>
                  </a:outerShdw>
                </a:effectLst>
                <a:latin typeface="Arial Black"/>
              </a:rPr>
              <a:t>118060920</a:t>
            </a:r>
          </a:p>
        </p:txBody>
      </p:sp>
      <p:sp>
        <p:nvSpPr>
          <p:cNvPr id="29" name="Content Placeholder 2"/>
          <p:cNvSpPr txBox="1">
            <a:spLocks/>
          </p:cNvSpPr>
          <p:nvPr/>
        </p:nvSpPr>
        <p:spPr>
          <a:xfrm>
            <a:off x="641432" y="5865518"/>
            <a:ext cx="4416552" cy="406400"/>
          </a:xfrm>
          <a:prstGeom prst="rect">
            <a:avLst/>
          </a:prstGeom>
          <a:ln w="11429" cap="flat" cmpd="sng" algn="ctr">
            <a:solidFill>
              <a:schemeClr val="tx1">
                <a:lumMod val="75000"/>
                <a:lumOff val="2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C-17 COSTS</a:t>
            </a:r>
          </a:p>
        </p:txBody>
      </p:sp>
      <p:cxnSp>
        <p:nvCxnSpPr>
          <p:cNvPr id="30" name="Straight Arrow Connector 29"/>
          <p:cNvCxnSpPr>
            <a:stCxn id="29" idx="2"/>
            <a:endCxn id="22" idx="0"/>
          </p:cNvCxnSpPr>
          <p:nvPr/>
        </p:nvCxnSpPr>
        <p:spPr>
          <a:xfrm>
            <a:off x="2849708" y="6271918"/>
            <a:ext cx="0" cy="412322"/>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49" name="Content Placeholder 2"/>
          <p:cNvSpPr txBox="1">
            <a:spLocks/>
          </p:cNvSpPr>
          <p:nvPr/>
        </p:nvSpPr>
        <p:spPr>
          <a:xfrm>
            <a:off x="1187597" y="4566088"/>
            <a:ext cx="9652000" cy="1016000"/>
          </a:xfrm>
          <a:prstGeom prst="rect">
            <a:avLst/>
          </a:prstGeom>
          <a:ln w="11429" cap="flat" cmpd="sng" algn="ctr">
            <a:solidFill>
              <a:schemeClr val="tx1"/>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just">
              <a:buNone/>
            </a:pPr>
            <a:r>
              <a:rPr lang="en-US" sz="1600" dirty="0"/>
              <a:t>The Line of Business is a data element that is primarily used with Working Capital Funds to further identify the overall type of business that the expenditures belong to. Specific to DEAMS, unless you are operating out of a Working Capital Fund, you will almost always utilize the 103000000 Line of Business</a:t>
            </a:r>
            <a:endParaRPr lang="en-US" sz="1333" i="1" dirty="0"/>
          </a:p>
        </p:txBody>
      </p:sp>
      <p:sp>
        <p:nvSpPr>
          <p:cNvPr id="23" name="TextBox 22"/>
          <p:cNvSpPr txBox="1"/>
          <p:nvPr/>
        </p:nvSpPr>
        <p:spPr>
          <a:xfrm>
            <a:off x="4828016" y="7846718"/>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26" name="TextBox 25"/>
          <p:cNvSpPr txBox="1"/>
          <p:nvPr/>
        </p:nvSpPr>
        <p:spPr>
          <a:xfrm>
            <a:off x="230662" y="1667331"/>
            <a:ext cx="11823365" cy="292388"/>
          </a:xfrm>
          <a:prstGeom prst="rect">
            <a:avLst/>
          </a:prstGeom>
          <a:noFill/>
        </p:spPr>
        <p:txBody>
          <a:bodyPr wrap="none" rtlCol="0">
            <a:spAutoFit/>
          </a:bodyPr>
          <a:lstStyle/>
          <a:p>
            <a:r>
              <a:rPr lang="en-US" sz="1300" dirty="0"/>
              <a:t>057000340000000002121D|F7887|3A2426|260.3312|01010000011Z|999900.999961|0101126F|2021|387700|</a:t>
            </a:r>
            <a:r>
              <a:rPr lang="en-US" sz="1300" b="1" u="sng" dirty="0"/>
              <a:t>103000000</a:t>
            </a:r>
            <a:r>
              <a:rPr lang="en-US" sz="1300" dirty="0"/>
              <a:t>|057000340000000002121D|7C|NA</a:t>
            </a:r>
          </a:p>
        </p:txBody>
      </p:sp>
      <p:sp>
        <p:nvSpPr>
          <p:cNvPr id="37" name="WordArt 4"/>
          <p:cNvSpPr>
            <a:spLocks noChangeArrowheads="1" noChangeShapeType="1" noTextEdit="1"/>
          </p:cNvSpPr>
          <p:nvPr/>
        </p:nvSpPr>
        <p:spPr bwMode="auto">
          <a:xfrm>
            <a:off x="7268748" y="6684240"/>
            <a:ext cx="3813048"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A05250"/>
                  </a:solidFill>
                  <a:round/>
                  <a:headEnd/>
                  <a:tailEnd/>
                </a:ln>
                <a:solidFill>
                  <a:srgbClr val="E6B9B8"/>
                </a:solidFill>
                <a:effectLst>
                  <a:outerShdw dist="17961" dir="8100000" algn="ctr" rotWithShape="0">
                    <a:srgbClr val="548DD4">
                      <a:alpha val="50000"/>
                    </a:srgbClr>
                  </a:outerShdw>
                </a:effectLst>
                <a:latin typeface="Arial Black"/>
              </a:rPr>
              <a:t>118060000</a:t>
            </a:r>
          </a:p>
        </p:txBody>
      </p:sp>
      <p:sp>
        <p:nvSpPr>
          <p:cNvPr id="38" name="Content Placeholder 2"/>
          <p:cNvSpPr txBox="1">
            <a:spLocks/>
          </p:cNvSpPr>
          <p:nvPr/>
        </p:nvSpPr>
        <p:spPr>
          <a:xfrm>
            <a:off x="6966996" y="5865518"/>
            <a:ext cx="4416552" cy="406400"/>
          </a:xfrm>
          <a:prstGeom prst="rect">
            <a:avLst/>
          </a:prstGeom>
          <a:ln w="11429" cap="flat" cmpd="sng" algn="ctr">
            <a:solidFill>
              <a:schemeClr val="tx1">
                <a:lumMod val="75000"/>
                <a:lumOff val="2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AIR TRANSPORTATION - OTHER</a:t>
            </a:r>
          </a:p>
        </p:txBody>
      </p:sp>
      <p:cxnSp>
        <p:nvCxnSpPr>
          <p:cNvPr id="39" name="Straight Arrow Connector 38"/>
          <p:cNvCxnSpPr>
            <a:stCxn id="38" idx="2"/>
            <a:endCxn id="37" idx="0"/>
          </p:cNvCxnSpPr>
          <p:nvPr/>
        </p:nvCxnSpPr>
        <p:spPr>
          <a:xfrm>
            <a:off x="9175272" y="6271918"/>
            <a:ext cx="0" cy="412322"/>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pic>
        <p:nvPicPr>
          <p:cNvPr id="18" name="Picture 17"/>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2953040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Intercompany Fund</a:t>
            </a:r>
            <a:endParaRPr lang="en-US" sz="5400" dirty="0"/>
          </a:p>
        </p:txBody>
      </p:sp>
      <p:sp>
        <p:nvSpPr>
          <p:cNvPr id="3" name="Content Placeholder 2"/>
          <p:cNvSpPr>
            <a:spLocks noGrp="1"/>
          </p:cNvSpPr>
          <p:nvPr>
            <p:ph idx="1"/>
          </p:nvPr>
        </p:nvSpPr>
        <p:spPr>
          <a:xfrm>
            <a:off x="609601" y="3410229"/>
            <a:ext cx="2438399" cy="1524000"/>
          </a:xfrm>
          <a:ln>
            <a:solidFill>
              <a:srgbClr val="0070C0"/>
            </a:solidFill>
          </a:ln>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ctr">
              <a:spcBef>
                <a:spcPts val="0"/>
              </a:spcBef>
              <a:buNone/>
            </a:pPr>
            <a:r>
              <a:rPr lang="en-US" sz="1600" dirty="0"/>
              <a:t>DEPT REGULAR </a:t>
            </a:r>
          </a:p>
          <a:p>
            <a:pPr marL="0" indent="0" algn="ctr">
              <a:spcBef>
                <a:spcPts val="0"/>
              </a:spcBef>
              <a:buNone/>
            </a:pPr>
            <a:r>
              <a:rPr lang="en-US" sz="1600" dirty="0"/>
              <a:t>(A1)</a:t>
            </a:r>
          </a:p>
          <a:p>
            <a:pPr marL="0" indent="0">
              <a:spcBef>
                <a:spcPts val="0"/>
              </a:spcBef>
              <a:buNone/>
            </a:pPr>
            <a:r>
              <a:rPr lang="en-US" sz="1333" b="0" dirty="0"/>
              <a:t>017 = Navy</a:t>
            </a:r>
          </a:p>
          <a:p>
            <a:pPr marL="0" indent="0">
              <a:spcBef>
                <a:spcPts val="0"/>
              </a:spcBef>
              <a:buNone/>
            </a:pPr>
            <a:r>
              <a:rPr lang="en-US" sz="1333" b="0" dirty="0"/>
              <a:t>021 = Army</a:t>
            </a:r>
          </a:p>
          <a:p>
            <a:pPr marL="0" indent="0">
              <a:spcBef>
                <a:spcPts val="0"/>
              </a:spcBef>
              <a:buNone/>
            </a:pPr>
            <a:r>
              <a:rPr lang="en-US" sz="1333" b="0" dirty="0"/>
              <a:t>057 = Air Force</a:t>
            </a:r>
          </a:p>
          <a:p>
            <a:pPr marL="0" indent="0">
              <a:spcBef>
                <a:spcPts val="0"/>
              </a:spcBef>
              <a:buNone/>
            </a:pPr>
            <a:r>
              <a:rPr lang="en-US" sz="1333" b="0" dirty="0"/>
              <a:t>096 = Corp of Engineers</a:t>
            </a:r>
            <a:endParaRPr lang="en-US" sz="1867" b="0" dirty="0"/>
          </a:p>
          <a:p>
            <a:pPr marL="0" indent="0">
              <a:spcBef>
                <a:spcPts val="0"/>
              </a:spcBef>
              <a:buNone/>
            </a:pPr>
            <a:r>
              <a:rPr lang="en-US" sz="1333" b="0" dirty="0"/>
              <a:t>097 = Dept. of Defense</a:t>
            </a:r>
          </a:p>
          <a:p>
            <a:pPr lvl="1"/>
            <a:endParaRPr lang="en-US" sz="1333" dirty="0"/>
          </a:p>
          <a:p>
            <a:pPr lvl="1"/>
            <a:endParaRPr lang="en-US" sz="1333" dirty="0"/>
          </a:p>
        </p:txBody>
      </p:sp>
      <p:grpSp>
        <p:nvGrpSpPr>
          <p:cNvPr id="4" name="Group 2"/>
          <p:cNvGrpSpPr>
            <a:grpSpLocks/>
          </p:cNvGrpSpPr>
          <p:nvPr/>
        </p:nvGrpSpPr>
        <p:grpSpPr bwMode="auto">
          <a:xfrm>
            <a:off x="1415417" y="2191030"/>
            <a:ext cx="9368367" cy="884767"/>
            <a:chOff x="105818299" y="106970735"/>
            <a:chExt cx="7025668" cy="662655"/>
          </a:xfrm>
        </p:grpSpPr>
        <p:sp>
          <p:nvSpPr>
            <p:cNvPr id="5" name="WordArt 3"/>
            <p:cNvSpPr>
              <a:spLocks noChangeArrowheads="1" noChangeShapeType="1" noTextEdit="1"/>
            </p:cNvSpPr>
            <p:nvPr/>
          </p:nvSpPr>
          <p:spPr bwMode="auto">
            <a:xfrm>
              <a:off x="105818299" y="106972871"/>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95B4D8"/>
                  </a:solidFill>
                  <a:effectLst>
                    <a:outerShdw dist="17961" dir="8100000" algn="ctr" rotWithShape="0">
                      <a:srgbClr val="548DD4">
                        <a:alpha val="50000"/>
                      </a:srgbClr>
                    </a:outerShdw>
                  </a:effectLst>
                  <a:latin typeface="Arial Black"/>
                </a:rPr>
                <a:t>057</a:t>
              </a:r>
            </a:p>
          </p:txBody>
        </p:sp>
        <p:sp>
          <p:nvSpPr>
            <p:cNvPr id="6" name="WordArt 4"/>
            <p:cNvSpPr>
              <a:spLocks noChangeArrowheads="1" noChangeShapeType="1" noTextEdit="1"/>
            </p:cNvSpPr>
            <p:nvPr/>
          </p:nvSpPr>
          <p:spPr bwMode="auto">
            <a:xfrm>
              <a:off x="106787178" y="106976075"/>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000</a:t>
              </a:r>
            </a:p>
          </p:txBody>
        </p:sp>
        <p:sp>
          <p:nvSpPr>
            <p:cNvPr id="7" name="WordArt 5"/>
            <p:cNvSpPr>
              <a:spLocks noChangeArrowheads="1" noChangeShapeType="1" noTextEdit="1"/>
            </p:cNvSpPr>
            <p:nvPr/>
          </p:nvSpPr>
          <p:spPr bwMode="auto">
            <a:xfrm>
              <a:off x="107764604" y="106970735"/>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3400</a:t>
              </a:r>
            </a:p>
          </p:txBody>
        </p:sp>
        <p:sp>
          <p:nvSpPr>
            <p:cNvPr id="8" name="WordArt 6"/>
            <p:cNvSpPr>
              <a:spLocks noChangeArrowheads="1" noChangeShapeType="1" noTextEdit="1"/>
            </p:cNvSpPr>
            <p:nvPr/>
          </p:nvSpPr>
          <p:spPr bwMode="auto">
            <a:xfrm>
              <a:off x="109006948" y="106982485"/>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913C3A"/>
                    </a:solidFill>
                    <a:round/>
                    <a:headEnd/>
                    <a:tailEnd/>
                  </a:ln>
                  <a:solidFill>
                    <a:srgbClr val="E6B9B8"/>
                  </a:solidFill>
                  <a:effectLst>
                    <a:outerShdw dist="17961" dir="8100000" algn="ctr" rotWithShape="0">
                      <a:srgbClr val="548DD4">
                        <a:alpha val="50000"/>
                      </a:srgbClr>
                    </a:outerShdw>
                  </a:effectLst>
                  <a:latin typeface="Arial Black"/>
                </a:rPr>
                <a:t>000</a:t>
              </a:r>
            </a:p>
          </p:txBody>
        </p:sp>
        <p:sp>
          <p:nvSpPr>
            <p:cNvPr id="9" name="WordArt 7"/>
            <p:cNvSpPr>
              <a:spLocks noChangeArrowheads="1" noChangeShapeType="1" noTextEdit="1"/>
            </p:cNvSpPr>
            <p:nvPr/>
          </p:nvSpPr>
          <p:spPr bwMode="auto">
            <a:xfrm>
              <a:off x="109989715" y="106982486"/>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CC9900"/>
                    </a:solidFill>
                    <a:round/>
                    <a:headEnd/>
                    <a:tailEnd/>
                  </a:ln>
                  <a:solidFill>
                    <a:srgbClr val="FFFF99"/>
                  </a:solidFill>
                  <a:effectLst>
                    <a:outerShdw dist="17961" dir="8100000" algn="ctr" rotWithShape="0">
                      <a:srgbClr val="548DD4">
                        <a:alpha val="50000"/>
                      </a:srgbClr>
                    </a:outerShdw>
                  </a:effectLst>
                  <a:latin typeface="Arial Black"/>
                </a:rPr>
                <a:t>0000</a:t>
              </a:r>
            </a:p>
          </p:txBody>
        </p:sp>
        <p:sp>
          <p:nvSpPr>
            <p:cNvPr id="10" name="WordArt 8"/>
            <p:cNvSpPr>
              <a:spLocks noChangeArrowheads="1" noChangeShapeType="1" noTextEdit="1"/>
            </p:cNvSpPr>
            <p:nvPr/>
          </p:nvSpPr>
          <p:spPr bwMode="auto">
            <a:xfrm>
              <a:off x="111232059" y="106985690"/>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003300"/>
                    </a:solidFill>
                    <a:round/>
                    <a:headEnd/>
                    <a:tailEnd/>
                  </a:ln>
                  <a:solidFill>
                    <a:srgbClr val="66FF99"/>
                  </a:solidFill>
                  <a:effectLst>
                    <a:outerShdw dist="17961" dir="8100000" algn="ctr" rotWithShape="0">
                      <a:srgbClr val="548DD4">
                        <a:alpha val="50000"/>
                      </a:srgbClr>
                    </a:outerShdw>
                  </a:effectLst>
                  <a:latin typeface="Arial Black"/>
                </a:rPr>
                <a:t>2121</a:t>
              </a:r>
            </a:p>
          </p:txBody>
        </p:sp>
        <p:sp>
          <p:nvSpPr>
            <p:cNvPr id="11" name="WordArt 9"/>
            <p:cNvSpPr>
              <a:spLocks noChangeArrowheads="1" noChangeShapeType="1" noTextEdit="1"/>
            </p:cNvSpPr>
            <p:nvPr/>
          </p:nvSpPr>
          <p:spPr bwMode="auto">
            <a:xfrm>
              <a:off x="112491542" y="106972871"/>
              <a:ext cx="35242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7375E"/>
                    </a:solidFill>
                    <a:round/>
                    <a:headEnd/>
                    <a:tailEnd/>
                  </a:ln>
                  <a:solidFill>
                    <a:srgbClr val="66FFFF"/>
                  </a:solidFill>
                  <a:effectLst>
                    <a:outerShdw dist="17961" dir="8100000" algn="ctr" rotWithShape="0">
                      <a:srgbClr val="548DD4">
                        <a:alpha val="50000"/>
                      </a:srgbClr>
                    </a:outerShdw>
                  </a:effectLst>
                  <a:latin typeface="Arial Black"/>
                </a:rPr>
                <a:t>D</a:t>
              </a:r>
            </a:p>
          </p:txBody>
        </p:sp>
      </p:grpSp>
      <p:grpSp>
        <p:nvGrpSpPr>
          <p:cNvPr id="12" name="Group 10"/>
          <p:cNvGrpSpPr>
            <a:grpSpLocks/>
          </p:cNvGrpSpPr>
          <p:nvPr/>
        </p:nvGrpSpPr>
        <p:grpSpPr bwMode="auto">
          <a:xfrm>
            <a:off x="1415417" y="6763030"/>
            <a:ext cx="9368367" cy="884767"/>
            <a:chOff x="105932599" y="107085035"/>
            <a:chExt cx="7025668" cy="662655"/>
          </a:xfrm>
        </p:grpSpPr>
        <p:sp>
          <p:nvSpPr>
            <p:cNvPr id="13" name="WordArt 11"/>
            <p:cNvSpPr>
              <a:spLocks noChangeArrowheads="1" noChangeShapeType="1" noTextEdit="1"/>
            </p:cNvSpPr>
            <p:nvPr/>
          </p:nvSpPr>
          <p:spPr bwMode="auto">
            <a:xfrm>
              <a:off x="105932599" y="107087171"/>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1F497D"/>
                    </a:solidFill>
                    <a:round/>
                    <a:headEnd/>
                    <a:tailEnd/>
                  </a:ln>
                  <a:solidFill>
                    <a:srgbClr val="95B4D8"/>
                  </a:solidFill>
                  <a:effectLst>
                    <a:outerShdw dist="17961" dir="8100000" algn="ctr" rotWithShape="0">
                      <a:srgbClr val="548DD4">
                        <a:alpha val="50000"/>
                      </a:srgbClr>
                    </a:outerShdw>
                  </a:effectLst>
                  <a:latin typeface="Arial Black"/>
                </a:rPr>
                <a:t>097</a:t>
              </a:r>
            </a:p>
          </p:txBody>
        </p:sp>
        <p:sp>
          <p:nvSpPr>
            <p:cNvPr id="14" name="WordArt 12"/>
            <p:cNvSpPr>
              <a:spLocks noChangeArrowheads="1" noChangeShapeType="1" noTextEdit="1"/>
            </p:cNvSpPr>
            <p:nvPr/>
          </p:nvSpPr>
          <p:spPr bwMode="auto">
            <a:xfrm>
              <a:off x="106901478" y="107090375"/>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000</a:t>
              </a:r>
            </a:p>
          </p:txBody>
        </p:sp>
        <p:sp>
          <p:nvSpPr>
            <p:cNvPr id="15" name="WordArt 13"/>
            <p:cNvSpPr>
              <a:spLocks noChangeArrowheads="1" noChangeShapeType="1" noTextEdit="1"/>
            </p:cNvSpPr>
            <p:nvPr/>
          </p:nvSpPr>
          <p:spPr bwMode="auto">
            <a:xfrm>
              <a:off x="107878904" y="107085035"/>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0130</a:t>
              </a:r>
            </a:p>
          </p:txBody>
        </p:sp>
        <p:sp>
          <p:nvSpPr>
            <p:cNvPr id="16" name="WordArt 14"/>
            <p:cNvSpPr>
              <a:spLocks noChangeArrowheads="1" noChangeShapeType="1" noTextEdit="1"/>
            </p:cNvSpPr>
            <p:nvPr/>
          </p:nvSpPr>
          <p:spPr bwMode="auto">
            <a:xfrm>
              <a:off x="109121248" y="107096785"/>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913C3A"/>
                    </a:solidFill>
                    <a:round/>
                    <a:headEnd/>
                    <a:tailEnd/>
                  </a:ln>
                  <a:solidFill>
                    <a:srgbClr val="E6B9B8"/>
                  </a:solidFill>
                  <a:effectLst>
                    <a:outerShdw dist="17961" dir="8100000" algn="ctr" rotWithShape="0">
                      <a:srgbClr val="548DD4">
                        <a:alpha val="50000"/>
                      </a:srgbClr>
                    </a:outerShdw>
                  </a:effectLst>
                  <a:latin typeface="Arial Black"/>
                </a:rPr>
                <a:t>000</a:t>
              </a:r>
            </a:p>
          </p:txBody>
        </p:sp>
        <p:sp>
          <p:nvSpPr>
            <p:cNvPr id="17" name="WordArt 15"/>
            <p:cNvSpPr>
              <a:spLocks noChangeArrowheads="1" noChangeShapeType="1" noTextEdit="1"/>
            </p:cNvSpPr>
            <p:nvPr/>
          </p:nvSpPr>
          <p:spPr bwMode="auto">
            <a:xfrm>
              <a:off x="110104015" y="107096786"/>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CC9900"/>
                    </a:solidFill>
                    <a:round/>
                    <a:headEnd/>
                    <a:tailEnd/>
                  </a:ln>
                  <a:solidFill>
                    <a:srgbClr val="FFFF99"/>
                  </a:solidFill>
                  <a:effectLst>
                    <a:outerShdw dist="17961" dir="8100000" algn="ctr" rotWithShape="0">
                      <a:srgbClr val="548DD4">
                        <a:alpha val="50000"/>
                      </a:srgbClr>
                    </a:outerShdw>
                  </a:effectLst>
                  <a:latin typeface="Arial Black"/>
                </a:rPr>
                <a:t>1873</a:t>
              </a:r>
            </a:p>
          </p:txBody>
        </p:sp>
        <p:sp>
          <p:nvSpPr>
            <p:cNvPr id="18" name="WordArt 16"/>
            <p:cNvSpPr>
              <a:spLocks noChangeArrowheads="1" noChangeShapeType="1" noTextEdit="1"/>
            </p:cNvSpPr>
            <p:nvPr/>
          </p:nvSpPr>
          <p:spPr bwMode="auto">
            <a:xfrm>
              <a:off x="111346359" y="107099990"/>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003300"/>
                    </a:solidFill>
                    <a:round/>
                    <a:headEnd/>
                    <a:tailEnd/>
                  </a:ln>
                  <a:solidFill>
                    <a:srgbClr val="66FF99"/>
                  </a:solidFill>
                  <a:effectLst>
                    <a:outerShdw dist="17961" dir="8100000" algn="ctr" rotWithShape="0">
                      <a:srgbClr val="548DD4">
                        <a:alpha val="50000"/>
                      </a:srgbClr>
                    </a:outerShdw>
                  </a:effectLst>
                  <a:latin typeface="Arial Black"/>
                </a:rPr>
                <a:t>1820</a:t>
              </a:r>
            </a:p>
          </p:txBody>
        </p:sp>
        <p:sp>
          <p:nvSpPr>
            <p:cNvPr id="19" name="WordArt 17"/>
            <p:cNvSpPr>
              <a:spLocks noChangeArrowheads="1" noChangeShapeType="1" noTextEdit="1"/>
            </p:cNvSpPr>
            <p:nvPr/>
          </p:nvSpPr>
          <p:spPr bwMode="auto">
            <a:xfrm>
              <a:off x="112605842" y="107087171"/>
              <a:ext cx="35242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17375E"/>
                    </a:solidFill>
                    <a:round/>
                    <a:headEnd/>
                    <a:tailEnd/>
                  </a:ln>
                  <a:solidFill>
                    <a:srgbClr val="66FFFF"/>
                  </a:solidFill>
                  <a:effectLst>
                    <a:outerShdw dist="17961" dir="8100000" algn="ctr" rotWithShape="0">
                      <a:srgbClr val="548DD4">
                        <a:alpha val="50000"/>
                      </a:srgbClr>
                    </a:outerShdw>
                  </a:effectLst>
                  <a:latin typeface="Arial Black"/>
                </a:rPr>
                <a:t>R</a:t>
              </a:r>
            </a:p>
          </p:txBody>
        </p:sp>
      </p:grpSp>
      <p:sp>
        <p:nvSpPr>
          <p:cNvPr id="26" name="Content Placeholder 2"/>
          <p:cNvSpPr txBox="1">
            <a:spLocks/>
          </p:cNvSpPr>
          <p:nvPr/>
        </p:nvSpPr>
        <p:spPr>
          <a:xfrm>
            <a:off x="3251200" y="3410229"/>
            <a:ext cx="2946400" cy="1524000"/>
          </a:xfrm>
          <a:prstGeom prst="rect">
            <a:avLst/>
          </a:prstGeom>
          <a:ln>
            <a:solidFill>
              <a:schemeClr val="accent4">
                <a:lumMod val="50000"/>
              </a:schemeClr>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600" b="1" dirty="0"/>
              <a:t>MAIN ACCOUNT </a:t>
            </a:r>
          </a:p>
          <a:p>
            <a:pPr marL="0" indent="0" algn="ctr">
              <a:buNone/>
            </a:pPr>
            <a:r>
              <a:rPr lang="en-US" sz="1600" b="1" dirty="0"/>
              <a:t>(A3)</a:t>
            </a:r>
          </a:p>
          <a:p>
            <a:pPr marL="0" indent="0">
              <a:buNone/>
            </a:pPr>
            <a:r>
              <a:rPr lang="en-US" sz="1333" dirty="0"/>
              <a:t>3400 = Operation and Maintenance</a:t>
            </a:r>
          </a:p>
          <a:p>
            <a:pPr marL="0" indent="0">
              <a:buNone/>
            </a:pPr>
            <a:r>
              <a:rPr lang="en-US" sz="1333" dirty="0"/>
              <a:t>3500 = Military Personnel</a:t>
            </a:r>
          </a:p>
          <a:p>
            <a:pPr marL="0" indent="0">
              <a:buNone/>
            </a:pPr>
            <a:r>
              <a:rPr lang="en-US" sz="1333" dirty="0"/>
              <a:t>3600 = RDT&amp;E</a:t>
            </a:r>
          </a:p>
          <a:p>
            <a:pPr marL="0" indent="0">
              <a:buNone/>
            </a:pPr>
            <a:r>
              <a:rPr lang="en-US" sz="1333" dirty="0"/>
              <a:t>0745 = Family Housing O&amp;M</a:t>
            </a:r>
            <a:endParaRPr lang="en-US" sz="1867" dirty="0"/>
          </a:p>
          <a:p>
            <a:pPr lvl="1"/>
            <a:endParaRPr lang="en-US" sz="1333" dirty="0"/>
          </a:p>
          <a:p>
            <a:pPr lvl="1"/>
            <a:endParaRPr lang="en-US" sz="1333" dirty="0"/>
          </a:p>
        </p:txBody>
      </p:sp>
      <p:sp>
        <p:nvSpPr>
          <p:cNvPr id="27" name="Content Placeholder 2"/>
          <p:cNvSpPr txBox="1">
            <a:spLocks/>
          </p:cNvSpPr>
          <p:nvPr/>
        </p:nvSpPr>
        <p:spPr>
          <a:xfrm>
            <a:off x="6398163" y="3410229"/>
            <a:ext cx="2743200" cy="1524000"/>
          </a:xfrm>
          <a:prstGeom prst="rect">
            <a:avLst/>
          </a:prstGeom>
          <a:ln>
            <a:solidFill>
              <a:srgbClr val="CC9900"/>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867" b="1" dirty="0"/>
              <a:t>SUB-ALLOCATION</a:t>
            </a:r>
          </a:p>
          <a:p>
            <a:pPr marL="0" indent="0" algn="ctr">
              <a:buNone/>
            </a:pPr>
            <a:r>
              <a:rPr lang="en-US" sz="1867" b="1" dirty="0"/>
              <a:t>(B12)</a:t>
            </a:r>
          </a:p>
          <a:p>
            <a:pPr marL="0" indent="0" algn="just">
              <a:buNone/>
            </a:pPr>
            <a:r>
              <a:rPr lang="en-US" sz="1333" dirty="0"/>
              <a:t>The limitation identifies components and sub-components that receive allocations under Defense Agencies. It is also used to identify accounts charged for program gains and losses related to foreign currency exchange rate fluctuations .</a:t>
            </a:r>
          </a:p>
          <a:p>
            <a:pPr lvl="1"/>
            <a:endParaRPr lang="en-US" sz="1333" dirty="0"/>
          </a:p>
        </p:txBody>
      </p:sp>
      <p:sp>
        <p:nvSpPr>
          <p:cNvPr id="29" name="Content Placeholder 2"/>
          <p:cNvSpPr txBox="1">
            <a:spLocks/>
          </p:cNvSpPr>
          <p:nvPr/>
        </p:nvSpPr>
        <p:spPr>
          <a:xfrm>
            <a:off x="9347201" y="3410229"/>
            <a:ext cx="2539999" cy="1524000"/>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467" b="1" dirty="0"/>
              <a:t>REIMBURSABLE FLAG (A9)</a:t>
            </a:r>
          </a:p>
          <a:p>
            <a:pPr marL="0" indent="0">
              <a:buNone/>
            </a:pPr>
            <a:r>
              <a:rPr lang="en-US" sz="1200" dirty="0"/>
              <a:t>D = Direct Classification</a:t>
            </a:r>
          </a:p>
          <a:p>
            <a:pPr marL="0" indent="0">
              <a:buNone/>
            </a:pPr>
            <a:r>
              <a:rPr lang="en-US" sz="1200" dirty="0"/>
              <a:t>R = Reimbursable Classification</a:t>
            </a:r>
          </a:p>
          <a:p>
            <a:pPr marL="0" indent="0">
              <a:buNone/>
            </a:pPr>
            <a:endParaRPr lang="en-US" sz="1333" dirty="0"/>
          </a:p>
          <a:p>
            <a:pPr lvl="1"/>
            <a:endParaRPr lang="en-US" sz="1333" dirty="0"/>
          </a:p>
          <a:p>
            <a:pPr lvl="1"/>
            <a:endParaRPr lang="en-US" sz="1333" dirty="0"/>
          </a:p>
        </p:txBody>
      </p:sp>
      <p:sp>
        <p:nvSpPr>
          <p:cNvPr id="32" name="Content Placeholder 2"/>
          <p:cNvSpPr txBox="1">
            <a:spLocks/>
          </p:cNvSpPr>
          <p:nvPr/>
        </p:nvSpPr>
        <p:spPr>
          <a:xfrm>
            <a:off x="8054765" y="5035016"/>
            <a:ext cx="2918035" cy="1524000"/>
          </a:xfrm>
          <a:prstGeom prst="rect">
            <a:avLst/>
          </a:prstGeom>
          <a:ln>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600" b="1" dirty="0"/>
              <a:t>PERIOD OF AVAILABILITY</a:t>
            </a:r>
          </a:p>
          <a:p>
            <a:pPr marL="0" indent="0" algn="ctr">
              <a:buNone/>
            </a:pPr>
            <a:r>
              <a:rPr lang="en-US" sz="1600" b="1" dirty="0"/>
              <a:t>(A27/A28)</a:t>
            </a:r>
          </a:p>
          <a:p>
            <a:pPr marL="0" indent="0" algn="just">
              <a:buNone/>
            </a:pPr>
            <a:r>
              <a:rPr lang="en-US" sz="1333" dirty="0"/>
              <a:t>First two digits are the beginning POA </a:t>
            </a:r>
          </a:p>
          <a:p>
            <a:pPr marL="0" indent="0" algn="just">
              <a:buNone/>
            </a:pPr>
            <a:r>
              <a:rPr lang="en-US" sz="1333" dirty="0"/>
              <a:t>Last two digits are the ending POA</a:t>
            </a:r>
          </a:p>
          <a:p>
            <a:pPr marL="0" indent="0">
              <a:buNone/>
            </a:pPr>
            <a:endParaRPr lang="en-US" sz="1200" dirty="0"/>
          </a:p>
          <a:p>
            <a:pPr marL="0" indent="0">
              <a:buNone/>
            </a:pPr>
            <a:endParaRPr lang="en-US" sz="1200" dirty="0"/>
          </a:p>
          <a:p>
            <a:pPr marL="0" indent="0" algn="ctr">
              <a:buNone/>
            </a:pPr>
            <a:r>
              <a:rPr lang="en-US" sz="1200" i="1" dirty="0"/>
              <a:t>Top = 2019-2019 : Below = 2017-2019</a:t>
            </a:r>
          </a:p>
          <a:p>
            <a:pPr marL="0" indent="0" algn="ctr">
              <a:buNone/>
            </a:pPr>
            <a:r>
              <a:rPr lang="en-US" sz="933" i="1" dirty="0"/>
              <a:t>Clearing = FFFF : Receipt = RRRR : No Year = XXXX</a:t>
            </a:r>
            <a:endParaRPr lang="en-US" sz="1333" dirty="0"/>
          </a:p>
          <a:p>
            <a:pPr lvl="1"/>
            <a:endParaRPr lang="en-US" sz="1333" dirty="0"/>
          </a:p>
        </p:txBody>
      </p:sp>
      <p:sp>
        <p:nvSpPr>
          <p:cNvPr id="33" name="Content Placeholder 2"/>
          <p:cNvSpPr txBox="1">
            <a:spLocks/>
          </p:cNvSpPr>
          <p:nvPr/>
        </p:nvSpPr>
        <p:spPr>
          <a:xfrm>
            <a:off x="4802692" y="5035829"/>
            <a:ext cx="2845875" cy="1524000"/>
          </a:xfrm>
          <a:prstGeom prst="rect">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600" b="1" dirty="0"/>
              <a:t>SUB-ACCOUNT</a:t>
            </a:r>
          </a:p>
          <a:p>
            <a:pPr marL="0" indent="0" algn="ctr">
              <a:buNone/>
            </a:pPr>
            <a:r>
              <a:rPr lang="en-US" sz="1600" b="1" dirty="0"/>
              <a:t>(A4)</a:t>
            </a:r>
          </a:p>
          <a:p>
            <a:pPr marL="0" indent="0" algn="just">
              <a:buNone/>
            </a:pPr>
            <a:r>
              <a:rPr lang="en-US" sz="1333" dirty="0"/>
              <a:t>This THREE digit code is used to further identify the Main Account. It is the last element of the Treasury Account Symbol and will normally be “000”.</a:t>
            </a:r>
          </a:p>
          <a:p>
            <a:pPr lvl="1"/>
            <a:endParaRPr lang="en-US" sz="1333" dirty="0"/>
          </a:p>
        </p:txBody>
      </p:sp>
      <p:sp>
        <p:nvSpPr>
          <p:cNvPr id="34" name="Content Placeholder 2"/>
          <p:cNvSpPr txBox="1">
            <a:spLocks/>
          </p:cNvSpPr>
          <p:nvPr/>
        </p:nvSpPr>
        <p:spPr>
          <a:xfrm>
            <a:off x="1727200" y="5035829"/>
            <a:ext cx="2859819" cy="1524000"/>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600" b="1" dirty="0"/>
              <a:t>DEPT TRANSFER </a:t>
            </a:r>
          </a:p>
          <a:p>
            <a:pPr marL="0" indent="0" algn="ctr">
              <a:buNone/>
            </a:pPr>
            <a:r>
              <a:rPr lang="en-US" sz="1600" b="1" dirty="0"/>
              <a:t>(A2)</a:t>
            </a:r>
          </a:p>
          <a:p>
            <a:pPr marL="0" indent="0" algn="just">
              <a:buNone/>
            </a:pPr>
            <a:r>
              <a:rPr lang="en-US" sz="1333" dirty="0">
                <a:solidFill>
                  <a:schemeClr val="tx1"/>
                </a:solidFill>
              </a:rPr>
              <a:t>This THREE digit code identifies a transfer of obligation authority.</a:t>
            </a:r>
          </a:p>
          <a:p>
            <a:pPr marL="0" indent="0" algn="ctr">
              <a:buNone/>
            </a:pPr>
            <a:endParaRPr lang="en-US" sz="1067" i="1" dirty="0"/>
          </a:p>
          <a:p>
            <a:pPr marL="0" indent="0" algn="ctr">
              <a:buNone/>
            </a:pPr>
            <a:r>
              <a:rPr lang="en-US" sz="1067" i="1" dirty="0"/>
              <a:t>000 = Congress </a:t>
            </a:r>
          </a:p>
          <a:p>
            <a:pPr marL="0" indent="0" algn="ctr">
              <a:buNone/>
            </a:pPr>
            <a:r>
              <a:rPr lang="en-US" sz="1067" i="1" dirty="0"/>
              <a:t>011 = Executive Office of the President </a:t>
            </a:r>
          </a:p>
          <a:p>
            <a:pPr marL="0" indent="0" algn="ctr">
              <a:buNone/>
            </a:pPr>
            <a:endParaRPr lang="en-US" sz="1067" i="1" dirty="0"/>
          </a:p>
          <a:p>
            <a:pPr lvl="1"/>
            <a:endParaRPr lang="en-US" sz="1333" dirty="0"/>
          </a:p>
        </p:txBody>
      </p:sp>
      <p:cxnSp>
        <p:nvCxnSpPr>
          <p:cNvPr id="36" name="Elbow Connector 35"/>
          <p:cNvCxnSpPr>
            <a:stCxn id="3" idx="0"/>
            <a:endCxn id="5" idx="2"/>
          </p:cNvCxnSpPr>
          <p:nvPr/>
        </p:nvCxnSpPr>
        <p:spPr>
          <a:xfrm rot="5400000" flipH="1" flipV="1">
            <a:off x="1751160" y="3136320"/>
            <a:ext cx="351549" cy="196269"/>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37" name="Elbow Connector 36"/>
          <p:cNvCxnSpPr>
            <a:stCxn id="3" idx="1"/>
            <a:endCxn id="13" idx="1"/>
          </p:cNvCxnSpPr>
          <p:nvPr/>
        </p:nvCxnSpPr>
        <p:spPr>
          <a:xfrm rot="10800000" flipH="1" flipV="1">
            <a:off x="609600" y="4172228"/>
            <a:ext cx="805816" cy="3026052"/>
          </a:xfrm>
          <a:prstGeom prst="bentConnector3">
            <a:avLst>
              <a:gd name="adj1" fmla="val -37825"/>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2" name="Straight Arrow Connector 41"/>
          <p:cNvCxnSpPr>
            <a:stCxn id="34" idx="0"/>
          </p:cNvCxnSpPr>
          <p:nvPr/>
        </p:nvCxnSpPr>
        <p:spPr>
          <a:xfrm flipV="1">
            <a:off x="3157109" y="3105429"/>
            <a:ext cx="0" cy="19304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4" name="Straight Arrow Connector 43"/>
          <p:cNvCxnSpPr>
            <a:stCxn id="34" idx="2"/>
          </p:cNvCxnSpPr>
          <p:nvPr/>
        </p:nvCxnSpPr>
        <p:spPr>
          <a:xfrm>
            <a:off x="3157109" y="6559829"/>
            <a:ext cx="0" cy="2032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6" name="Straight Arrow Connector 45"/>
          <p:cNvCxnSpPr>
            <a:stCxn id="26" idx="0"/>
          </p:cNvCxnSpPr>
          <p:nvPr/>
        </p:nvCxnSpPr>
        <p:spPr>
          <a:xfrm flipV="1">
            <a:off x="4724400" y="3105429"/>
            <a:ext cx="0" cy="3048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8" name="Straight Arrow Connector 47"/>
          <p:cNvCxnSpPr>
            <a:stCxn id="26" idx="2"/>
          </p:cNvCxnSpPr>
          <p:nvPr/>
        </p:nvCxnSpPr>
        <p:spPr>
          <a:xfrm>
            <a:off x="4724400" y="4934229"/>
            <a:ext cx="0" cy="17272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1" name="Elbow Connector 50"/>
          <p:cNvCxnSpPr>
            <a:stCxn id="33" idx="0"/>
            <a:endCxn id="8" idx="2"/>
          </p:cNvCxnSpPr>
          <p:nvPr/>
        </p:nvCxnSpPr>
        <p:spPr>
          <a:xfrm rot="5400000" flipH="1" flipV="1">
            <a:off x="5269144" y="4028004"/>
            <a:ext cx="1964313" cy="51339"/>
          </a:xfrm>
          <a:prstGeom prst="bentConnector3">
            <a:avLst>
              <a:gd name="adj1" fmla="val 3822"/>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4" name="Straight Arrow Connector 53"/>
          <p:cNvCxnSpPr>
            <a:stCxn id="33" idx="2"/>
          </p:cNvCxnSpPr>
          <p:nvPr/>
        </p:nvCxnSpPr>
        <p:spPr>
          <a:xfrm>
            <a:off x="6225629" y="6559829"/>
            <a:ext cx="0" cy="2032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6" name="Straight Arrow Connector 55"/>
          <p:cNvCxnSpPr>
            <a:stCxn id="27" idx="0"/>
            <a:endCxn id="9" idx="2"/>
          </p:cNvCxnSpPr>
          <p:nvPr/>
        </p:nvCxnSpPr>
        <p:spPr>
          <a:xfrm flipV="1">
            <a:off x="7769763" y="3071517"/>
            <a:ext cx="0" cy="338712"/>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8" name="Straight Arrow Connector 57"/>
          <p:cNvCxnSpPr>
            <a:stCxn id="27" idx="2"/>
            <a:endCxn id="17" idx="0"/>
          </p:cNvCxnSpPr>
          <p:nvPr/>
        </p:nvCxnSpPr>
        <p:spPr>
          <a:xfrm>
            <a:off x="7769763" y="4934230"/>
            <a:ext cx="0" cy="1844489"/>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0" name="Straight Arrow Connector 59"/>
          <p:cNvCxnSpPr/>
          <p:nvPr/>
        </p:nvCxnSpPr>
        <p:spPr>
          <a:xfrm flipV="1">
            <a:off x="9245600" y="3105429"/>
            <a:ext cx="0" cy="1929587"/>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2" name="Straight Arrow Connector 61"/>
          <p:cNvCxnSpPr/>
          <p:nvPr/>
        </p:nvCxnSpPr>
        <p:spPr>
          <a:xfrm>
            <a:off x="9347200" y="6559016"/>
            <a:ext cx="0" cy="204013"/>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4" name="Straight Arrow Connector 63"/>
          <p:cNvCxnSpPr>
            <a:stCxn id="29" idx="0"/>
          </p:cNvCxnSpPr>
          <p:nvPr/>
        </p:nvCxnSpPr>
        <p:spPr>
          <a:xfrm flipH="1" flipV="1">
            <a:off x="10617200" y="3105429"/>
            <a:ext cx="1" cy="3048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6" name="Elbow Connector 65"/>
          <p:cNvCxnSpPr>
            <a:endCxn id="19" idx="3"/>
          </p:cNvCxnSpPr>
          <p:nvPr/>
        </p:nvCxnSpPr>
        <p:spPr>
          <a:xfrm rot="5400000">
            <a:off x="10000267" y="5717747"/>
            <a:ext cx="2264052" cy="697017"/>
          </a:xfrm>
          <a:prstGeom prst="bentConnector2">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21" name="TextBox 20"/>
          <p:cNvSpPr txBox="1"/>
          <p:nvPr/>
        </p:nvSpPr>
        <p:spPr>
          <a:xfrm>
            <a:off x="5012019" y="7875370"/>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20" name="TextBox 19"/>
          <p:cNvSpPr txBox="1"/>
          <p:nvPr/>
        </p:nvSpPr>
        <p:spPr>
          <a:xfrm>
            <a:off x="195937" y="1643160"/>
            <a:ext cx="11823365" cy="292388"/>
          </a:xfrm>
          <a:prstGeom prst="rect">
            <a:avLst/>
          </a:prstGeom>
          <a:noFill/>
        </p:spPr>
        <p:txBody>
          <a:bodyPr wrap="none" rtlCol="0">
            <a:spAutoFit/>
          </a:bodyPr>
          <a:lstStyle/>
          <a:p>
            <a:r>
              <a:rPr lang="en-US" sz="1300" dirty="0"/>
              <a:t>057000340000000002121D|F7887|3A2426|260.3312|01010000011Z|999900.999961|0101126F|2021|387700|103000000|</a:t>
            </a:r>
            <a:r>
              <a:rPr lang="en-US" sz="1300" b="1" u="sng" dirty="0"/>
              <a:t>057000340000000002121D</a:t>
            </a:r>
            <a:r>
              <a:rPr lang="en-US" sz="1300" dirty="0"/>
              <a:t>|7C|NA</a:t>
            </a:r>
          </a:p>
        </p:txBody>
      </p:sp>
      <p:pic>
        <p:nvPicPr>
          <p:cNvPr id="43" name="Picture 42"/>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45" name="Picture 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3739326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chemeClr val="accent2">
                    <a:lumMod val="50000"/>
                  </a:schemeClr>
                </a:solidFill>
              </a:rPr>
              <a:t>Contingency Code (B8) / </a:t>
            </a:r>
            <a:br>
              <a:rPr lang="en-US" sz="4400" dirty="0">
                <a:solidFill>
                  <a:schemeClr val="accent2">
                    <a:lumMod val="50000"/>
                  </a:schemeClr>
                </a:solidFill>
              </a:rPr>
            </a:br>
            <a:r>
              <a:rPr lang="en-US" sz="4400" dirty="0">
                <a:solidFill>
                  <a:schemeClr val="accent2">
                    <a:lumMod val="50000"/>
                  </a:schemeClr>
                </a:solidFill>
              </a:rPr>
              <a:t>Activity Identifier (CA5)</a:t>
            </a:r>
            <a:endParaRPr lang="en-US" sz="4400" dirty="0"/>
          </a:p>
        </p:txBody>
      </p:sp>
      <p:sp>
        <p:nvSpPr>
          <p:cNvPr id="12" name="Content Placeholder 2"/>
          <p:cNvSpPr>
            <a:spLocks noGrp="1"/>
          </p:cNvSpPr>
          <p:nvPr>
            <p:ph idx="1"/>
          </p:nvPr>
        </p:nvSpPr>
        <p:spPr>
          <a:xfrm>
            <a:off x="1675154" y="3657600"/>
            <a:ext cx="8160152" cy="2558005"/>
          </a:xfrm>
          <a:ln>
            <a:solidFill>
              <a:srgbClr val="0070C0"/>
            </a:solidFill>
          </a:ln>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0" indent="0" algn="ctr">
              <a:buNone/>
            </a:pPr>
            <a:r>
              <a:rPr lang="en-US" sz="2000" dirty="0"/>
              <a:t>CONTINGENCY CODE</a:t>
            </a:r>
            <a:br>
              <a:rPr lang="en-US" sz="2000" dirty="0"/>
            </a:br>
            <a:r>
              <a:rPr lang="en-US" sz="2000" dirty="0"/>
              <a:t>/ACTIVITY IDENTIFIER</a:t>
            </a:r>
          </a:p>
          <a:p>
            <a:pPr marL="0" indent="0" algn="just">
              <a:buNone/>
            </a:pPr>
            <a:r>
              <a:rPr lang="en-US" sz="1800" b="0" dirty="0">
                <a:solidFill>
                  <a:schemeClr val="tx1"/>
                </a:solidFill>
              </a:rPr>
              <a:t>This data element is intended to identify, for tracking purposes, special unplanned events, for which expenditures and costs are to be tracked, whereby funding might or might not have been previously established for contingency events, e.g., the "Tsunami Disaster" or the "9/11/01 Terrorist Attacks" or other similar unforeseen events. The purpose of the contingency code is to identify the budget execution records process for contingency events that occur, in order to provide a basis for recouping funds expended, i.e., to justify requests for resources needed to fund the contingency event after the fact. </a:t>
            </a:r>
            <a:endParaRPr lang="en-US" sz="1067" i="1" dirty="0"/>
          </a:p>
          <a:p>
            <a:pPr marL="0" indent="0">
              <a:buNone/>
            </a:pPr>
            <a:endParaRPr lang="en-US" sz="1867" dirty="0">
              <a:solidFill>
                <a:srgbClr val="FF0000"/>
              </a:solidFill>
            </a:endParaRPr>
          </a:p>
          <a:p>
            <a:pPr lvl="1"/>
            <a:endParaRPr lang="en-US" sz="1333" dirty="0"/>
          </a:p>
          <a:p>
            <a:pPr lvl="1"/>
            <a:endParaRPr lang="en-US" sz="1333" dirty="0"/>
          </a:p>
        </p:txBody>
      </p:sp>
      <p:sp>
        <p:nvSpPr>
          <p:cNvPr id="6" name="WordArt 4"/>
          <p:cNvSpPr>
            <a:spLocks noChangeArrowheads="1" noChangeShapeType="1" noTextEdit="1"/>
          </p:cNvSpPr>
          <p:nvPr/>
        </p:nvSpPr>
        <p:spPr bwMode="auto">
          <a:xfrm>
            <a:off x="4976282" y="2302744"/>
            <a:ext cx="1559778"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95B4D8"/>
                </a:solidFill>
                <a:effectLst>
                  <a:outerShdw dist="17961" dir="8100000" algn="ctr" rotWithShape="0">
                    <a:srgbClr val="548DD4">
                      <a:alpha val="50000"/>
                    </a:srgbClr>
                  </a:outerShdw>
                </a:effectLst>
                <a:latin typeface="Arial Black"/>
              </a:rPr>
              <a:t>7C</a:t>
            </a:r>
          </a:p>
        </p:txBody>
      </p:sp>
      <p:cxnSp>
        <p:nvCxnSpPr>
          <p:cNvPr id="16" name="Elbow Connector 15"/>
          <p:cNvCxnSpPr>
            <a:stCxn id="12" idx="0"/>
            <a:endCxn id="6" idx="2"/>
          </p:cNvCxnSpPr>
          <p:nvPr/>
        </p:nvCxnSpPr>
        <p:spPr>
          <a:xfrm rot="5400000" flipH="1" flipV="1">
            <a:off x="5510072" y="3411502"/>
            <a:ext cx="491256" cy="941"/>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18" name="Elbow Connector 17"/>
          <p:cNvCxnSpPr>
            <a:stCxn id="12" idx="2"/>
            <a:endCxn id="31" idx="0"/>
          </p:cNvCxnSpPr>
          <p:nvPr/>
        </p:nvCxnSpPr>
        <p:spPr>
          <a:xfrm rot="16200000" flipH="1">
            <a:off x="5513069" y="6457765"/>
            <a:ext cx="485263" cy="941"/>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30" name="TextBox 29"/>
          <p:cNvSpPr txBox="1"/>
          <p:nvPr/>
        </p:nvSpPr>
        <p:spPr>
          <a:xfrm>
            <a:off x="4570590" y="7858293"/>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31" name="WordArt 4"/>
          <p:cNvSpPr>
            <a:spLocks noChangeArrowheads="1" noChangeShapeType="1" noTextEdit="1"/>
          </p:cNvSpPr>
          <p:nvPr/>
        </p:nvSpPr>
        <p:spPr bwMode="auto">
          <a:xfrm>
            <a:off x="4976282" y="6700868"/>
            <a:ext cx="1559778" cy="8636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95B4D8"/>
                </a:solidFill>
                <a:effectLst>
                  <a:outerShdw dist="17961" dir="8100000" algn="ctr" rotWithShape="0">
                    <a:srgbClr val="548DD4">
                      <a:alpha val="50000"/>
                    </a:srgbClr>
                  </a:outerShdw>
                </a:effectLst>
                <a:latin typeface="Arial Black"/>
              </a:rPr>
              <a:t>QA</a:t>
            </a:r>
          </a:p>
        </p:txBody>
      </p:sp>
      <p:sp>
        <p:nvSpPr>
          <p:cNvPr id="33" name="TextBox 32"/>
          <p:cNvSpPr txBox="1"/>
          <p:nvPr/>
        </p:nvSpPr>
        <p:spPr>
          <a:xfrm>
            <a:off x="333669" y="1636080"/>
            <a:ext cx="11823365" cy="292388"/>
          </a:xfrm>
          <a:prstGeom prst="rect">
            <a:avLst/>
          </a:prstGeom>
          <a:noFill/>
        </p:spPr>
        <p:txBody>
          <a:bodyPr wrap="none" rtlCol="0">
            <a:spAutoFit/>
          </a:bodyPr>
          <a:lstStyle/>
          <a:p>
            <a:r>
              <a:rPr lang="en-US" sz="1300" dirty="0"/>
              <a:t>057000340000000002121D|F7887|3A2426|260.3312|01010000011Z|999900.999961|0101126F|2021|387700|103000000|057000340000000002121D|</a:t>
            </a:r>
            <a:r>
              <a:rPr lang="en-US" sz="1300" b="1" u="sng" dirty="0"/>
              <a:t>7C</a:t>
            </a:r>
            <a:r>
              <a:rPr lang="en-US" sz="1300" dirty="0"/>
              <a:t>|NA</a:t>
            </a:r>
          </a:p>
        </p:txBody>
      </p:sp>
      <p:pic>
        <p:nvPicPr>
          <p:cNvPr id="10" name="Picture 9"/>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2054314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368301" y="3287210"/>
            <a:ext cx="11197167" cy="4627301"/>
          </a:xfrm>
        </p:spPr>
        <p:txBody>
          <a:bodyPr/>
          <a:lstStyle/>
          <a:p>
            <a:pPr marL="0" indent="0">
              <a:buNone/>
            </a:pPr>
            <a:r>
              <a:rPr lang="en-US" sz="5400" b="0" dirty="0">
                <a:latin typeface="Century Gothic" panose="020B0502020202020204" pitchFamily="34" charset="0"/>
              </a:rPr>
              <a:t>Where Can I Find SFIS Training </a:t>
            </a:r>
            <a:br>
              <a:rPr lang="en-US" sz="5400" b="0" dirty="0">
                <a:latin typeface="Century Gothic" panose="020B0502020202020204" pitchFamily="34" charset="0"/>
              </a:rPr>
            </a:br>
            <a:r>
              <a:rPr lang="en-US" sz="5400" b="0" dirty="0">
                <a:latin typeface="Century Gothic" panose="020B0502020202020204" pitchFamily="34" charset="0"/>
              </a:rPr>
              <a:t>&amp; Related Materials? </a:t>
            </a:r>
          </a:p>
          <a:p>
            <a:r>
              <a:rPr lang="en-US" sz="2000" dirty="0"/>
              <a:t>DEAMS Outreach Portal (</a:t>
            </a:r>
            <a:r>
              <a:rPr lang="en-US" sz="2000" dirty="0">
                <a:solidFill>
                  <a:schemeClr val="accent6"/>
                </a:solidFill>
              </a:rPr>
              <a:t>https://go.usa.gov/xmZXJ</a:t>
            </a:r>
            <a:r>
              <a:rPr lang="en-US" sz="2000" dirty="0"/>
              <a:t>) </a:t>
            </a:r>
          </a:p>
          <a:p>
            <a:r>
              <a:rPr lang="en-US" sz="2000" dirty="0"/>
              <a:t>FM Distributed Learning Center (</a:t>
            </a:r>
            <a:r>
              <a:rPr lang="en-US" sz="2000" dirty="0">
                <a:solidFill>
                  <a:schemeClr val="accent6"/>
                </a:solidFill>
              </a:rPr>
              <a:t>https://lms-jets.cce.af.mil/moodle/)</a:t>
            </a:r>
          </a:p>
          <a:p>
            <a:pPr lvl="1"/>
            <a:r>
              <a:rPr lang="en-US" sz="2000" dirty="0"/>
              <a:t>SYS115 - DEAMS 202: SFIS and PTEO Familiarization WBT</a:t>
            </a:r>
          </a:p>
          <a:p>
            <a:r>
              <a:rPr lang="en-US" sz="2000" dirty="0"/>
              <a:t>Instructional Supplements/How </a:t>
            </a:r>
            <a:r>
              <a:rPr lang="en-US" sz="2000" dirty="0" err="1"/>
              <a:t>To’s</a:t>
            </a:r>
            <a:r>
              <a:rPr lang="en-US" sz="2000" dirty="0"/>
              <a:t> (</a:t>
            </a:r>
            <a:r>
              <a:rPr lang="en-US" sz="2000" dirty="0">
                <a:solidFill>
                  <a:schemeClr val="accent6"/>
                </a:solidFill>
              </a:rPr>
              <a:t>https://cs2.eis.af.mil/sites/10194/Documents2/Shared%20Documents/Instructional%20Supplements</a:t>
            </a:r>
            <a:r>
              <a:rPr lang="en-US" sz="2000" dirty="0"/>
              <a:t>)</a:t>
            </a:r>
          </a:p>
          <a:p>
            <a:pPr lvl="1"/>
            <a:r>
              <a:rPr lang="en-US" sz="2000" dirty="0"/>
              <a:t>SFIS_and_PTEO_Familiarization_version_2.1</a:t>
            </a:r>
          </a:p>
        </p:txBody>
      </p:sp>
      <p:sp>
        <p:nvSpPr>
          <p:cNvPr id="4" name="Slide Number Placeholder 3"/>
          <p:cNvSpPr>
            <a:spLocks noGrp="1"/>
          </p:cNvSpPr>
          <p:nvPr>
            <p:ph type="sldNum" sz="quarter" idx="11"/>
          </p:nvPr>
        </p:nvSpPr>
        <p:spPr/>
        <p:txBody>
          <a:bodyPr/>
          <a:lstStyle/>
          <a:p>
            <a:fld id="{710CA1AE-C872-4869-BA52-B14F60D825EB}" type="slidenum">
              <a:rPr lang="en-US" smtClean="0"/>
              <a:t>17</a:t>
            </a:fld>
            <a:endParaRPr lang="en-US"/>
          </a:p>
        </p:txBody>
      </p:sp>
      <p:pic>
        <p:nvPicPr>
          <p:cNvPr id="5" name="Picture 4"/>
          <p:cNvPicPr>
            <a:picLocks noChangeAspect="1"/>
          </p:cNvPicPr>
          <p:nvPr/>
        </p:nvPicPr>
        <p:blipFill rotWithShape="1">
          <a:blip r:embed="rId2"/>
          <a:srcRect r="64685"/>
          <a:stretch/>
        </p:blipFill>
        <p:spPr>
          <a:xfrm>
            <a:off x="3672132" y="69722"/>
            <a:ext cx="1234470" cy="1544303"/>
          </a:xfrm>
          <a:prstGeom prst="rect">
            <a:avLst/>
          </a:prstGeom>
          <a:noFill/>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2094645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SFIS</a:t>
            </a:r>
          </a:p>
        </p:txBody>
      </p:sp>
      <p:sp>
        <p:nvSpPr>
          <p:cNvPr id="3" name="Content Placeholder 2"/>
          <p:cNvSpPr>
            <a:spLocks noGrp="1"/>
          </p:cNvSpPr>
          <p:nvPr>
            <p:ph idx="1"/>
          </p:nvPr>
        </p:nvSpPr>
        <p:spPr/>
        <p:txBody>
          <a:bodyPr/>
          <a:lstStyle/>
          <a:p>
            <a:r>
              <a:rPr lang="en-US" sz="2800" dirty="0"/>
              <a:t>The Standard Financial Information Structure (SFIS) is the Department of Defense (DoD)-mandated Line of Accounting (LOA) structure for all services </a:t>
            </a:r>
          </a:p>
          <a:p>
            <a:r>
              <a:rPr lang="en-US" sz="2800" dirty="0"/>
              <a:t>SFIS provides a common business language that enables budgeting, performance-based management, and generation of financial statements </a:t>
            </a:r>
          </a:p>
          <a:p>
            <a:r>
              <a:rPr lang="en-US" sz="2800" dirty="0"/>
              <a:t>SFIS is a comprehensive data structure that supports requirements for budgeting, financial accounting, cost/performance, and external reporting needs across </a:t>
            </a:r>
            <a:br>
              <a:rPr lang="en-US" sz="2800" dirty="0"/>
            </a:br>
            <a:r>
              <a:rPr lang="en-US" sz="2800" dirty="0"/>
              <a:t>the Department of Defense (DoD) enterprise</a:t>
            </a:r>
          </a:p>
          <a:p>
            <a:endParaRPr lang="en-US" sz="2800" dirty="0"/>
          </a:p>
        </p:txBody>
      </p:sp>
      <p:sp>
        <p:nvSpPr>
          <p:cNvPr id="4" name="Slide Number Placeholder 3"/>
          <p:cNvSpPr>
            <a:spLocks noGrp="1"/>
          </p:cNvSpPr>
          <p:nvPr>
            <p:ph type="sldNum" sz="quarter" idx="11"/>
          </p:nvPr>
        </p:nvSpPr>
        <p:spPr/>
        <p:txBody>
          <a:bodyPr/>
          <a:lstStyle/>
          <a:p>
            <a:fld id="{710CA1AE-C872-4869-BA52-B14F60D825EB}" type="slidenum">
              <a:rPr lang="en-US" smtClean="0"/>
              <a:t>2</a:t>
            </a:fld>
            <a:endParaRPr lang="en-US"/>
          </a:p>
        </p:txBody>
      </p:sp>
      <p:pic>
        <p:nvPicPr>
          <p:cNvPr id="5" name="Picture 4"/>
          <p:cNvPicPr>
            <a:picLocks noChangeAspect="1"/>
          </p:cNvPicPr>
          <p:nvPr/>
        </p:nvPicPr>
        <p:blipFill rotWithShape="1">
          <a:blip r:embed="rId2"/>
          <a:srcRect r="64685"/>
          <a:stretch/>
        </p:blipFill>
        <p:spPr>
          <a:xfrm>
            <a:off x="3672132" y="69722"/>
            <a:ext cx="1234470" cy="1544303"/>
          </a:xfrm>
          <a:prstGeom prst="rect">
            <a:avLst/>
          </a:prstGeom>
          <a:noFill/>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2678655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What is SFIS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5342" y="2324136"/>
            <a:ext cx="10017829" cy="54856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45" name="Picture 44"/>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47" name="Picture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1108829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DEAMS, SFIS &amp; </a:t>
            </a:r>
            <a:br>
              <a:rPr lang="en-US" dirty="0"/>
            </a:br>
            <a:r>
              <a:rPr lang="en-US" dirty="0"/>
              <a:t>Accounting Flex Fields</a:t>
            </a:r>
          </a:p>
        </p:txBody>
      </p:sp>
      <p:sp>
        <p:nvSpPr>
          <p:cNvPr id="3" name="Content Placeholder 2"/>
          <p:cNvSpPr>
            <a:spLocks noGrp="1"/>
          </p:cNvSpPr>
          <p:nvPr>
            <p:ph idx="1"/>
          </p:nvPr>
        </p:nvSpPr>
        <p:spPr/>
        <p:txBody>
          <a:bodyPr/>
          <a:lstStyle/>
          <a:p>
            <a:r>
              <a:rPr lang="en-US" sz="2600" dirty="0"/>
              <a:t>SFIS values in DEAMS are loaded into Accounting Flex Fields (AFF)</a:t>
            </a:r>
          </a:p>
          <a:p>
            <a:r>
              <a:rPr lang="en-US" sz="2600" dirty="0"/>
              <a:t>AFFs provide flexible accounting structures that accommodate </a:t>
            </a:r>
            <a:br>
              <a:rPr lang="en-US" sz="2600" dirty="0"/>
            </a:br>
            <a:r>
              <a:rPr lang="en-US" sz="2600" dirty="0"/>
              <a:t>the needs of DEAMS while supporting compliance with the new standards</a:t>
            </a:r>
          </a:p>
          <a:p>
            <a:r>
              <a:rPr lang="en-US" sz="2800" dirty="0"/>
              <a:t>While SFIS requires users to learn new terminology and processes, the payoff of increased efficiency and transparency across the Air Force is well worth the effort </a:t>
            </a:r>
          </a:p>
          <a:p>
            <a:r>
              <a:rPr lang="en-US" sz="2800" dirty="0"/>
              <a:t>As more legacy systems adopt SFIS, additional savings will </a:t>
            </a:r>
            <a:br>
              <a:rPr lang="en-US" sz="2800" dirty="0"/>
            </a:br>
            <a:r>
              <a:rPr lang="en-US" sz="2800" dirty="0"/>
              <a:t>be gained as data flows seamlessly throughout the Air Force </a:t>
            </a:r>
          </a:p>
          <a:p>
            <a:endParaRPr lang="en-US" sz="2600" dirty="0"/>
          </a:p>
        </p:txBody>
      </p:sp>
      <p:sp>
        <p:nvSpPr>
          <p:cNvPr id="4" name="Slide Number Placeholder 3"/>
          <p:cNvSpPr>
            <a:spLocks noGrp="1"/>
          </p:cNvSpPr>
          <p:nvPr>
            <p:ph type="sldNum" sz="quarter" idx="11"/>
          </p:nvPr>
        </p:nvSpPr>
        <p:spPr/>
        <p:txBody>
          <a:bodyPr/>
          <a:lstStyle/>
          <a:p>
            <a:fld id="{710CA1AE-C872-4869-BA52-B14F60D825EB}" type="slidenum">
              <a:rPr lang="en-US" smtClean="0"/>
              <a:t>4</a:t>
            </a:fld>
            <a:endParaRPr lang="en-US"/>
          </a:p>
        </p:txBody>
      </p:sp>
      <p:pic>
        <p:nvPicPr>
          <p:cNvPr id="5" name="Picture 4"/>
          <p:cNvPicPr>
            <a:picLocks noChangeAspect="1"/>
          </p:cNvPicPr>
          <p:nvPr/>
        </p:nvPicPr>
        <p:blipFill rotWithShape="1">
          <a:blip r:embed="rId2"/>
          <a:srcRect r="64685"/>
          <a:stretch/>
        </p:blipFill>
        <p:spPr>
          <a:xfrm>
            <a:off x="3672132" y="69722"/>
            <a:ext cx="1234470" cy="1544303"/>
          </a:xfrm>
          <a:prstGeom prst="rect">
            <a:avLst/>
          </a:prstGeom>
          <a:noFill/>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545156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Fund</a:t>
            </a:r>
            <a:endParaRPr lang="en-US" sz="5400" dirty="0"/>
          </a:p>
        </p:txBody>
      </p:sp>
      <p:sp>
        <p:nvSpPr>
          <p:cNvPr id="3" name="Content Placeholder 2"/>
          <p:cNvSpPr>
            <a:spLocks noGrp="1"/>
          </p:cNvSpPr>
          <p:nvPr>
            <p:ph idx="1"/>
          </p:nvPr>
        </p:nvSpPr>
        <p:spPr>
          <a:xfrm>
            <a:off x="609601" y="3410229"/>
            <a:ext cx="2438399" cy="1524000"/>
          </a:xfrm>
          <a:ln>
            <a:solidFill>
              <a:srgbClr val="0070C0"/>
            </a:solidFill>
          </a:ln>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ctr">
              <a:spcBef>
                <a:spcPts val="0"/>
              </a:spcBef>
              <a:buNone/>
            </a:pPr>
            <a:r>
              <a:rPr lang="en-US" sz="1600" dirty="0"/>
              <a:t>DEPT REGULAR </a:t>
            </a:r>
          </a:p>
          <a:p>
            <a:pPr marL="0" indent="0" algn="ctr">
              <a:spcBef>
                <a:spcPts val="0"/>
              </a:spcBef>
              <a:buNone/>
            </a:pPr>
            <a:r>
              <a:rPr lang="en-US" sz="1600" dirty="0"/>
              <a:t>(A1)</a:t>
            </a:r>
          </a:p>
          <a:p>
            <a:pPr marL="0" indent="0">
              <a:spcBef>
                <a:spcPts val="0"/>
              </a:spcBef>
              <a:buNone/>
            </a:pPr>
            <a:r>
              <a:rPr lang="en-US" sz="1333" b="0" dirty="0"/>
              <a:t>017 = Navy</a:t>
            </a:r>
          </a:p>
          <a:p>
            <a:pPr marL="0" indent="0">
              <a:spcBef>
                <a:spcPts val="0"/>
              </a:spcBef>
              <a:buNone/>
            </a:pPr>
            <a:r>
              <a:rPr lang="en-US" sz="1333" b="0" dirty="0"/>
              <a:t>021 = Army</a:t>
            </a:r>
          </a:p>
          <a:p>
            <a:pPr marL="0" indent="0">
              <a:spcBef>
                <a:spcPts val="0"/>
              </a:spcBef>
              <a:buNone/>
            </a:pPr>
            <a:r>
              <a:rPr lang="en-US" sz="1333" b="0" dirty="0"/>
              <a:t>057 = Air Force</a:t>
            </a:r>
          </a:p>
          <a:p>
            <a:pPr marL="0" indent="0">
              <a:spcBef>
                <a:spcPts val="0"/>
              </a:spcBef>
              <a:buNone/>
            </a:pPr>
            <a:r>
              <a:rPr lang="en-US" sz="1333" b="0" dirty="0"/>
              <a:t>096 = Corp of Engineers</a:t>
            </a:r>
            <a:endParaRPr lang="en-US" sz="1867" b="0" dirty="0"/>
          </a:p>
          <a:p>
            <a:pPr marL="0" indent="0">
              <a:spcBef>
                <a:spcPts val="0"/>
              </a:spcBef>
              <a:buNone/>
            </a:pPr>
            <a:r>
              <a:rPr lang="en-US" sz="1333" b="0" dirty="0"/>
              <a:t>097 = Dept. of Defense</a:t>
            </a:r>
          </a:p>
          <a:p>
            <a:pPr lvl="1"/>
            <a:endParaRPr lang="en-US" sz="1333" dirty="0"/>
          </a:p>
          <a:p>
            <a:pPr lvl="1"/>
            <a:endParaRPr lang="en-US" sz="1333" dirty="0"/>
          </a:p>
        </p:txBody>
      </p:sp>
      <p:grpSp>
        <p:nvGrpSpPr>
          <p:cNvPr id="4" name="Group 2"/>
          <p:cNvGrpSpPr>
            <a:grpSpLocks/>
          </p:cNvGrpSpPr>
          <p:nvPr/>
        </p:nvGrpSpPr>
        <p:grpSpPr bwMode="auto">
          <a:xfrm>
            <a:off x="1415417" y="2191030"/>
            <a:ext cx="9368367" cy="884767"/>
            <a:chOff x="105818299" y="106970735"/>
            <a:chExt cx="7025668" cy="662655"/>
          </a:xfrm>
        </p:grpSpPr>
        <p:sp>
          <p:nvSpPr>
            <p:cNvPr id="5" name="WordArt 3"/>
            <p:cNvSpPr>
              <a:spLocks noChangeArrowheads="1" noChangeShapeType="1" noTextEdit="1"/>
            </p:cNvSpPr>
            <p:nvPr/>
          </p:nvSpPr>
          <p:spPr bwMode="auto">
            <a:xfrm>
              <a:off x="105818299" y="106972871"/>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95B4D8"/>
                  </a:solidFill>
                  <a:effectLst>
                    <a:outerShdw dist="17961" dir="8100000" algn="ctr" rotWithShape="0">
                      <a:srgbClr val="548DD4">
                        <a:alpha val="50000"/>
                      </a:srgbClr>
                    </a:outerShdw>
                  </a:effectLst>
                  <a:latin typeface="Arial Black"/>
                </a:rPr>
                <a:t>057</a:t>
              </a:r>
            </a:p>
          </p:txBody>
        </p:sp>
        <p:sp>
          <p:nvSpPr>
            <p:cNvPr id="6" name="WordArt 4"/>
            <p:cNvSpPr>
              <a:spLocks noChangeArrowheads="1" noChangeShapeType="1" noTextEdit="1"/>
            </p:cNvSpPr>
            <p:nvPr/>
          </p:nvSpPr>
          <p:spPr bwMode="auto">
            <a:xfrm>
              <a:off x="106787178" y="106976075"/>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000</a:t>
              </a:r>
            </a:p>
          </p:txBody>
        </p:sp>
        <p:sp>
          <p:nvSpPr>
            <p:cNvPr id="7" name="WordArt 5"/>
            <p:cNvSpPr>
              <a:spLocks noChangeArrowheads="1" noChangeShapeType="1" noTextEdit="1"/>
            </p:cNvSpPr>
            <p:nvPr/>
          </p:nvSpPr>
          <p:spPr bwMode="auto">
            <a:xfrm>
              <a:off x="107764604" y="106970735"/>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3400</a:t>
              </a:r>
            </a:p>
          </p:txBody>
        </p:sp>
        <p:sp>
          <p:nvSpPr>
            <p:cNvPr id="8" name="WordArt 6"/>
            <p:cNvSpPr>
              <a:spLocks noChangeArrowheads="1" noChangeShapeType="1" noTextEdit="1"/>
            </p:cNvSpPr>
            <p:nvPr/>
          </p:nvSpPr>
          <p:spPr bwMode="auto">
            <a:xfrm>
              <a:off x="109006948" y="106982485"/>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913C3A"/>
                    </a:solidFill>
                    <a:round/>
                    <a:headEnd/>
                    <a:tailEnd/>
                  </a:ln>
                  <a:solidFill>
                    <a:srgbClr val="E6B9B8"/>
                  </a:solidFill>
                  <a:effectLst>
                    <a:outerShdw dist="17961" dir="8100000" algn="ctr" rotWithShape="0">
                      <a:srgbClr val="548DD4">
                        <a:alpha val="50000"/>
                      </a:srgbClr>
                    </a:outerShdw>
                  </a:effectLst>
                  <a:latin typeface="Arial Black"/>
                </a:rPr>
                <a:t>000</a:t>
              </a:r>
            </a:p>
          </p:txBody>
        </p:sp>
        <p:sp>
          <p:nvSpPr>
            <p:cNvPr id="9" name="WordArt 7"/>
            <p:cNvSpPr>
              <a:spLocks noChangeArrowheads="1" noChangeShapeType="1" noTextEdit="1"/>
            </p:cNvSpPr>
            <p:nvPr/>
          </p:nvSpPr>
          <p:spPr bwMode="auto">
            <a:xfrm>
              <a:off x="109989715" y="106982486"/>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CC9900"/>
                    </a:solidFill>
                    <a:round/>
                    <a:headEnd/>
                    <a:tailEnd/>
                  </a:ln>
                  <a:solidFill>
                    <a:srgbClr val="FFFF99"/>
                  </a:solidFill>
                  <a:effectLst>
                    <a:outerShdw dist="17961" dir="8100000" algn="ctr" rotWithShape="0">
                      <a:srgbClr val="548DD4">
                        <a:alpha val="50000"/>
                      </a:srgbClr>
                    </a:outerShdw>
                  </a:effectLst>
                  <a:latin typeface="Arial Black"/>
                </a:rPr>
                <a:t>0000</a:t>
              </a:r>
            </a:p>
          </p:txBody>
        </p:sp>
        <p:sp>
          <p:nvSpPr>
            <p:cNvPr id="10" name="WordArt 8"/>
            <p:cNvSpPr>
              <a:spLocks noChangeArrowheads="1" noChangeShapeType="1" noTextEdit="1"/>
            </p:cNvSpPr>
            <p:nvPr/>
          </p:nvSpPr>
          <p:spPr bwMode="auto">
            <a:xfrm>
              <a:off x="111232059" y="106985690"/>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003300"/>
                    </a:solidFill>
                    <a:round/>
                    <a:headEnd/>
                    <a:tailEnd/>
                  </a:ln>
                  <a:solidFill>
                    <a:srgbClr val="66FF99"/>
                  </a:solidFill>
                  <a:effectLst>
                    <a:outerShdw dist="17961" dir="8100000" algn="ctr" rotWithShape="0">
                      <a:srgbClr val="548DD4">
                        <a:alpha val="50000"/>
                      </a:srgbClr>
                    </a:outerShdw>
                  </a:effectLst>
                  <a:latin typeface="Arial Black"/>
                </a:rPr>
                <a:t>2121</a:t>
              </a:r>
            </a:p>
          </p:txBody>
        </p:sp>
        <p:sp>
          <p:nvSpPr>
            <p:cNvPr id="11" name="WordArt 9"/>
            <p:cNvSpPr>
              <a:spLocks noChangeArrowheads="1" noChangeShapeType="1" noTextEdit="1"/>
            </p:cNvSpPr>
            <p:nvPr/>
          </p:nvSpPr>
          <p:spPr bwMode="auto">
            <a:xfrm>
              <a:off x="112491542" y="106972871"/>
              <a:ext cx="35242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7375E"/>
                    </a:solidFill>
                    <a:round/>
                    <a:headEnd/>
                    <a:tailEnd/>
                  </a:ln>
                  <a:solidFill>
                    <a:srgbClr val="66FFFF"/>
                  </a:solidFill>
                  <a:effectLst>
                    <a:outerShdw dist="17961" dir="8100000" algn="ctr" rotWithShape="0">
                      <a:srgbClr val="548DD4">
                        <a:alpha val="50000"/>
                      </a:srgbClr>
                    </a:outerShdw>
                  </a:effectLst>
                  <a:latin typeface="Arial Black"/>
                </a:rPr>
                <a:t>D</a:t>
              </a:r>
            </a:p>
          </p:txBody>
        </p:sp>
      </p:grpSp>
      <p:grpSp>
        <p:nvGrpSpPr>
          <p:cNvPr id="12" name="Group 10"/>
          <p:cNvGrpSpPr>
            <a:grpSpLocks/>
          </p:cNvGrpSpPr>
          <p:nvPr/>
        </p:nvGrpSpPr>
        <p:grpSpPr bwMode="auto">
          <a:xfrm>
            <a:off x="1415417" y="6763030"/>
            <a:ext cx="9368367" cy="884767"/>
            <a:chOff x="105932599" y="107085035"/>
            <a:chExt cx="7025668" cy="662655"/>
          </a:xfrm>
        </p:grpSpPr>
        <p:sp>
          <p:nvSpPr>
            <p:cNvPr id="13" name="WordArt 11"/>
            <p:cNvSpPr>
              <a:spLocks noChangeArrowheads="1" noChangeShapeType="1" noTextEdit="1"/>
            </p:cNvSpPr>
            <p:nvPr/>
          </p:nvSpPr>
          <p:spPr bwMode="auto">
            <a:xfrm>
              <a:off x="105932599" y="107087171"/>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1F497D"/>
                    </a:solidFill>
                    <a:round/>
                    <a:headEnd/>
                    <a:tailEnd/>
                  </a:ln>
                  <a:solidFill>
                    <a:srgbClr val="95B4D8"/>
                  </a:solidFill>
                  <a:effectLst>
                    <a:outerShdw dist="17961" dir="8100000" algn="ctr" rotWithShape="0">
                      <a:srgbClr val="548DD4">
                        <a:alpha val="50000"/>
                      </a:srgbClr>
                    </a:outerShdw>
                  </a:effectLst>
                  <a:latin typeface="Arial Black"/>
                </a:rPr>
                <a:t>097</a:t>
              </a:r>
            </a:p>
          </p:txBody>
        </p:sp>
        <p:sp>
          <p:nvSpPr>
            <p:cNvPr id="14" name="WordArt 12"/>
            <p:cNvSpPr>
              <a:spLocks noChangeArrowheads="1" noChangeShapeType="1" noTextEdit="1"/>
            </p:cNvSpPr>
            <p:nvPr/>
          </p:nvSpPr>
          <p:spPr bwMode="auto">
            <a:xfrm>
              <a:off x="106901478" y="107090375"/>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000</a:t>
              </a:r>
            </a:p>
          </p:txBody>
        </p:sp>
        <p:sp>
          <p:nvSpPr>
            <p:cNvPr id="15" name="WordArt 13"/>
            <p:cNvSpPr>
              <a:spLocks noChangeArrowheads="1" noChangeShapeType="1" noTextEdit="1"/>
            </p:cNvSpPr>
            <p:nvPr/>
          </p:nvSpPr>
          <p:spPr bwMode="auto">
            <a:xfrm>
              <a:off x="107878904" y="107085035"/>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0130</a:t>
              </a:r>
            </a:p>
          </p:txBody>
        </p:sp>
        <p:sp>
          <p:nvSpPr>
            <p:cNvPr id="16" name="WordArt 14"/>
            <p:cNvSpPr>
              <a:spLocks noChangeArrowheads="1" noChangeShapeType="1" noTextEdit="1"/>
            </p:cNvSpPr>
            <p:nvPr/>
          </p:nvSpPr>
          <p:spPr bwMode="auto">
            <a:xfrm>
              <a:off x="109121248" y="107096785"/>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913C3A"/>
                    </a:solidFill>
                    <a:round/>
                    <a:headEnd/>
                    <a:tailEnd/>
                  </a:ln>
                  <a:solidFill>
                    <a:srgbClr val="E6B9B8"/>
                  </a:solidFill>
                  <a:effectLst>
                    <a:outerShdw dist="17961" dir="8100000" algn="ctr" rotWithShape="0">
                      <a:srgbClr val="548DD4">
                        <a:alpha val="50000"/>
                      </a:srgbClr>
                    </a:outerShdw>
                  </a:effectLst>
                  <a:latin typeface="Arial Black"/>
                </a:rPr>
                <a:t>000</a:t>
              </a:r>
            </a:p>
          </p:txBody>
        </p:sp>
        <p:sp>
          <p:nvSpPr>
            <p:cNvPr id="17" name="WordArt 15"/>
            <p:cNvSpPr>
              <a:spLocks noChangeArrowheads="1" noChangeShapeType="1" noTextEdit="1"/>
            </p:cNvSpPr>
            <p:nvPr/>
          </p:nvSpPr>
          <p:spPr bwMode="auto">
            <a:xfrm>
              <a:off x="110104015" y="107096786"/>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CC9900"/>
                    </a:solidFill>
                    <a:round/>
                    <a:headEnd/>
                    <a:tailEnd/>
                  </a:ln>
                  <a:solidFill>
                    <a:srgbClr val="FFFF99"/>
                  </a:solidFill>
                  <a:effectLst>
                    <a:outerShdw dist="17961" dir="8100000" algn="ctr" rotWithShape="0">
                      <a:srgbClr val="548DD4">
                        <a:alpha val="50000"/>
                      </a:srgbClr>
                    </a:outerShdw>
                  </a:effectLst>
                  <a:latin typeface="Arial Black"/>
                </a:rPr>
                <a:t>1873</a:t>
              </a:r>
            </a:p>
          </p:txBody>
        </p:sp>
        <p:sp>
          <p:nvSpPr>
            <p:cNvPr id="18" name="WordArt 16"/>
            <p:cNvSpPr>
              <a:spLocks noChangeArrowheads="1" noChangeShapeType="1" noTextEdit="1"/>
            </p:cNvSpPr>
            <p:nvPr/>
          </p:nvSpPr>
          <p:spPr bwMode="auto">
            <a:xfrm>
              <a:off x="111346359" y="107099990"/>
              <a:ext cx="118786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003300"/>
                    </a:solidFill>
                    <a:round/>
                    <a:headEnd/>
                    <a:tailEnd/>
                  </a:ln>
                  <a:solidFill>
                    <a:srgbClr val="66FF99"/>
                  </a:solidFill>
                  <a:effectLst>
                    <a:outerShdw dist="17961" dir="8100000" algn="ctr" rotWithShape="0">
                      <a:srgbClr val="548DD4">
                        <a:alpha val="50000"/>
                      </a:srgbClr>
                    </a:outerShdw>
                  </a:effectLst>
                  <a:latin typeface="Arial Black"/>
                </a:rPr>
                <a:t>1820</a:t>
              </a:r>
            </a:p>
          </p:txBody>
        </p:sp>
        <p:sp>
          <p:nvSpPr>
            <p:cNvPr id="19" name="WordArt 17"/>
            <p:cNvSpPr>
              <a:spLocks noChangeArrowheads="1" noChangeShapeType="1" noTextEdit="1"/>
            </p:cNvSpPr>
            <p:nvPr/>
          </p:nvSpPr>
          <p:spPr bwMode="auto">
            <a:xfrm>
              <a:off x="112605842" y="107087171"/>
              <a:ext cx="352425"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17375E"/>
                    </a:solidFill>
                    <a:round/>
                    <a:headEnd/>
                    <a:tailEnd/>
                  </a:ln>
                  <a:solidFill>
                    <a:srgbClr val="66FFFF"/>
                  </a:solidFill>
                  <a:effectLst>
                    <a:outerShdw dist="17961" dir="8100000" algn="ctr" rotWithShape="0">
                      <a:srgbClr val="548DD4">
                        <a:alpha val="50000"/>
                      </a:srgbClr>
                    </a:outerShdw>
                  </a:effectLst>
                  <a:latin typeface="Arial Black"/>
                </a:rPr>
                <a:t>R</a:t>
              </a:r>
            </a:p>
          </p:txBody>
        </p:sp>
      </p:grpSp>
      <p:sp>
        <p:nvSpPr>
          <p:cNvPr id="26" name="Content Placeholder 2"/>
          <p:cNvSpPr txBox="1">
            <a:spLocks/>
          </p:cNvSpPr>
          <p:nvPr/>
        </p:nvSpPr>
        <p:spPr>
          <a:xfrm>
            <a:off x="3251200" y="3410229"/>
            <a:ext cx="2946400" cy="1524000"/>
          </a:xfrm>
          <a:prstGeom prst="rect">
            <a:avLst/>
          </a:prstGeom>
          <a:ln>
            <a:solidFill>
              <a:schemeClr val="accent4">
                <a:lumMod val="50000"/>
              </a:schemeClr>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600" b="1" dirty="0"/>
              <a:t>MAIN ACCOUNT </a:t>
            </a:r>
          </a:p>
          <a:p>
            <a:pPr marL="0" indent="0" algn="ctr">
              <a:buNone/>
            </a:pPr>
            <a:r>
              <a:rPr lang="en-US" sz="1600" b="1" dirty="0"/>
              <a:t>(A3)</a:t>
            </a:r>
          </a:p>
          <a:p>
            <a:pPr marL="0" indent="0">
              <a:buNone/>
            </a:pPr>
            <a:r>
              <a:rPr lang="en-US" sz="1333" dirty="0"/>
              <a:t>3400 = Operation and Maintenance</a:t>
            </a:r>
          </a:p>
          <a:p>
            <a:pPr marL="0" indent="0">
              <a:buNone/>
            </a:pPr>
            <a:r>
              <a:rPr lang="en-US" sz="1333" dirty="0"/>
              <a:t>3500 = Military Personnel</a:t>
            </a:r>
          </a:p>
          <a:p>
            <a:pPr marL="0" indent="0">
              <a:buNone/>
            </a:pPr>
            <a:r>
              <a:rPr lang="en-US" sz="1333" dirty="0"/>
              <a:t>3600 = RDT&amp;E</a:t>
            </a:r>
          </a:p>
          <a:p>
            <a:pPr marL="0" indent="0">
              <a:buNone/>
            </a:pPr>
            <a:r>
              <a:rPr lang="en-US" sz="1333" dirty="0"/>
              <a:t>0745 = Family Housing O&amp;M</a:t>
            </a:r>
            <a:endParaRPr lang="en-US" sz="1867" dirty="0"/>
          </a:p>
          <a:p>
            <a:pPr lvl="1"/>
            <a:endParaRPr lang="en-US" sz="1333" dirty="0"/>
          </a:p>
          <a:p>
            <a:pPr lvl="1"/>
            <a:endParaRPr lang="en-US" sz="1333" dirty="0"/>
          </a:p>
        </p:txBody>
      </p:sp>
      <p:sp>
        <p:nvSpPr>
          <p:cNvPr id="27" name="Content Placeholder 2"/>
          <p:cNvSpPr txBox="1">
            <a:spLocks/>
          </p:cNvSpPr>
          <p:nvPr/>
        </p:nvSpPr>
        <p:spPr>
          <a:xfrm>
            <a:off x="6398163" y="3410229"/>
            <a:ext cx="2743200" cy="1524000"/>
          </a:xfrm>
          <a:prstGeom prst="rect">
            <a:avLst/>
          </a:prstGeom>
          <a:ln>
            <a:solidFill>
              <a:srgbClr val="CC9900"/>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867" b="1" dirty="0"/>
              <a:t>SUB-ALLOCATION</a:t>
            </a:r>
          </a:p>
          <a:p>
            <a:pPr marL="0" indent="0" algn="ctr">
              <a:buNone/>
            </a:pPr>
            <a:r>
              <a:rPr lang="en-US" sz="1867" b="1" dirty="0"/>
              <a:t>(B12)</a:t>
            </a:r>
          </a:p>
          <a:p>
            <a:pPr marL="0" indent="0" algn="just">
              <a:buNone/>
            </a:pPr>
            <a:r>
              <a:rPr lang="en-US" sz="1333" dirty="0"/>
              <a:t>The limitation identifies components and sub-components that receive allocations under Defense Agencies. It is also used to identify accounts charged for program gains and losses related to foreign currency exchange rate fluctuations .</a:t>
            </a:r>
          </a:p>
          <a:p>
            <a:pPr lvl="1"/>
            <a:endParaRPr lang="en-US" sz="1333" dirty="0"/>
          </a:p>
        </p:txBody>
      </p:sp>
      <p:sp>
        <p:nvSpPr>
          <p:cNvPr id="29" name="Content Placeholder 2"/>
          <p:cNvSpPr txBox="1">
            <a:spLocks/>
          </p:cNvSpPr>
          <p:nvPr/>
        </p:nvSpPr>
        <p:spPr>
          <a:xfrm>
            <a:off x="9347201" y="3410229"/>
            <a:ext cx="2539999" cy="1524000"/>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467" b="1" dirty="0"/>
              <a:t>REIMBURSABLE FLAG (A9)</a:t>
            </a:r>
          </a:p>
          <a:p>
            <a:pPr marL="0" indent="0">
              <a:buNone/>
            </a:pPr>
            <a:r>
              <a:rPr lang="en-US" sz="1200" dirty="0"/>
              <a:t>D = Direct Classification</a:t>
            </a:r>
          </a:p>
          <a:p>
            <a:pPr marL="0" indent="0">
              <a:buNone/>
            </a:pPr>
            <a:r>
              <a:rPr lang="en-US" sz="1200" dirty="0"/>
              <a:t>R = Reimbursable Classification</a:t>
            </a:r>
          </a:p>
          <a:p>
            <a:pPr marL="0" indent="0">
              <a:buNone/>
            </a:pPr>
            <a:endParaRPr lang="en-US" sz="1333" dirty="0"/>
          </a:p>
          <a:p>
            <a:pPr lvl="1"/>
            <a:endParaRPr lang="en-US" sz="1333" dirty="0"/>
          </a:p>
          <a:p>
            <a:pPr lvl="1"/>
            <a:endParaRPr lang="en-US" sz="1333" dirty="0"/>
          </a:p>
        </p:txBody>
      </p:sp>
      <p:sp>
        <p:nvSpPr>
          <p:cNvPr id="32" name="Content Placeholder 2"/>
          <p:cNvSpPr txBox="1">
            <a:spLocks/>
          </p:cNvSpPr>
          <p:nvPr/>
        </p:nvSpPr>
        <p:spPr>
          <a:xfrm>
            <a:off x="8054765" y="5035016"/>
            <a:ext cx="2918035" cy="1524000"/>
          </a:xfrm>
          <a:prstGeom prst="rect">
            <a:avLst/>
          </a:prstGeom>
          <a:ln>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600" b="1" dirty="0"/>
              <a:t>PERIOD OF AVAILABILITY</a:t>
            </a:r>
          </a:p>
          <a:p>
            <a:pPr marL="0" indent="0" algn="ctr">
              <a:buNone/>
            </a:pPr>
            <a:r>
              <a:rPr lang="en-US" sz="1600" b="1" dirty="0"/>
              <a:t>(A27/A28)</a:t>
            </a:r>
          </a:p>
          <a:p>
            <a:pPr marL="0" indent="0" algn="just">
              <a:buNone/>
            </a:pPr>
            <a:r>
              <a:rPr lang="en-US" sz="1333" dirty="0"/>
              <a:t>First two digits are the beginning POA </a:t>
            </a:r>
          </a:p>
          <a:p>
            <a:pPr marL="0" indent="0" algn="just">
              <a:buNone/>
            </a:pPr>
            <a:r>
              <a:rPr lang="en-US" sz="1333" dirty="0"/>
              <a:t>Last two digits are the ending POA</a:t>
            </a:r>
          </a:p>
          <a:p>
            <a:pPr marL="0" indent="0">
              <a:buNone/>
            </a:pPr>
            <a:endParaRPr lang="en-US" sz="1200" dirty="0"/>
          </a:p>
          <a:p>
            <a:pPr marL="0" indent="0">
              <a:buNone/>
            </a:pPr>
            <a:endParaRPr lang="en-US" sz="1200" dirty="0"/>
          </a:p>
          <a:p>
            <a:pPr marL="0" indent="0" algn="ctr">
              <a:buNone/>
            </a:pPr>
            <a:r>
              <a:rPr lang="en-US" sz="1200" i="1" dirty="0"/>
              <a:t>Top = 2021-2021 : Below = 2018-2020</a:t>
            </a:r>
          </a:p>
          <a:p>
            <a:pPr marL="0" indent="0" algn="ctr">
              <a:buNone/>
            </a:pPr>
            <a:r>
              <a:rPr lang="en-US" sz="933" i="1" dirty="0"/>
              <a:t>Clearing = FFFF : Receipt = RRRR : No Year = XXXX</a:t>
            </a:r>
            <a:endParaRPr lang="en-US" sz="1333" dirty="0"/>
          </a:p>
          <a:p>
            <a:pPr lvl="1"/>
            <a:endParaRPr lang="en-US" sz="1333" dirty="0"/>
          </a:p>
        </p:txBody>
      </p:sp>
      <p:sp>
        <p:nvSpPr>
          <p:cNvPr id="33" name="Content Placeholder 2"/>
          <p:cNvSpPr txBox="1">
            <a:spLocks/>
          </p:cNvSpPr>
          <p:nvPr/>
        </p:nvSpPr>
        <p:spPr>
          <a:xfrm>
            <a:off x="4802692" y="5035829"/>
            <a:ext cx="2845875" cy="1524000"/>
          </a:xfrm>
          <a:prstGeom prst="rect">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600" b="1" dirty="0"/>
              <a:t>SUB-ACCOUNT</a:t>
            </a:r>
          </a:p>
          <a:p>
            <a:pPr marL="0" indent="0" algn="ctr">
              <a:buNone/>
            </a:pPr>
            <a:r>
              <a:rPr lang="en-US" sz="1600" b="1" dirty="0"/>
              <a:t>(A4)</a:t>
            </a:r>
          </a:p>
          <a:p>
            <a:pPr marL="0" indent="0" algn="just">
              <a:buNone/>
            </a:pPr>
            <a:r>
              <a:rPr lang="en-US" sz="1333" dirty="0"/>
              <a:t>This THREE digit code is used to further identify the Main Account. It is the last element of the Treasury Account Symbol and will normally be “000”.</a:t>
            </a:r>
          </a:p>
          <a:p>
            <a:pPr lvl="1"/>
            <a:endParaRPr lang="en-US" sz="1333" dirty="0"/>
          </a:p>
        </p:txBody>
      </p:sp>
      <p:sp>
        <p:nvSpPr>
          <p:cNvPr id="34" name="Content Placeholder 2"/>
          <p:cNvSpPr txBox="1">
            <a:spLocks/>
          </p:cNvSpPr>
          <p:nvPr/>
        </p:nvSpPr>
        <p:spPr>
          <a:xfrm>
            <a:off x="1727200" y="5035829"/>
            <a:ext cx="2859819" cy="1524000"/>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ctr">
              <a:buNone/>
            </a:pPr>
            <a:r>
              <a:rPr lang="en-US" sz="1600" b="1" dirty="0"/>
              <a:t>DEPT TRANSFER </a:t>
            </a:r>
          </a:p>
          <a:p>
            <a:pPr marL="0" indent="0" algn="ctr">
              <a:buNone/>
            </a:pPr>
            <a:r>
              <a:rPr lang="en-US" sz="1600" b="1" dirty="0"/>
              <a:t>(A2)</a:t>
            </a:r>
          </a:p>
          <a:p>
            <a:pPr marL="0" indent="0" algn="just">
              <a:buNone/>
            </a:pPr>
            <a:r>
              <a:rPr lang="en-US" sz="1333" dirty="0">
                <a:solidFill>
                  <a:schemeClr val="tx1"/>
                </a:solidFill>
              </a:rPr>
              <a:t>This THREE digit code identifies a transfer of obligation authority.</a:t>
            </a:r>
          </a:p>
          <a:p>
            <a:pPr marL="0" indent="0" algn="ctr">
              <a:buNone/>
            </a:pPr>
            <a:endParaRPr lang="en-US" sz="1067" i="1" dirty="0"/>
          </a:p>
          <a:p>
            <a:pPr marL="0" indent="0" algn="ctr">
              <a:buNone/>
            </a:pPr>
            <a:r>
              <a:rPr lang="en-US" sz="1067" i="1" dirty="0"/>
              <a:t>000 = Congress </a:t>
            </a:r>
          </a:p>
          <a:p>
            <a:pPr marL="0" indent="0" algn="ctr">
              <a:buNone/>
            </a:pPr>
            <a:r>
              <a:rPr lang="en-US" sz="1067" i="1" dirty="0"/>
              <a:t>011 = Executive Office of the President </a:t>
            </a:r>
          </a:p>
          <a:p>
            <a:pPr marL="0" indent="0" algn="ctr">
              <a:buNone/>
            </a:pPr>
            <a:endParaRPr lang="en-US" sz="1067" i="1" dirty="0"/>
          </a:p>
          <a:p>
            <a:pPr lvl="1"/>
            <a:endParaRPr lang="en-US" sz="1333" dirty="0"/>
          </a:p>
        </p:txBody>
      </p:sp>
      <p:cxnSp>
        <p:nvCxnSpPr>
          <p:cNvPr id="36" name="Elbow Connector 35"/>
          <p:cNvCxnSpPr>
            <a:stCxn id="3" idx="0"/>
            <a:endCxn id="5" idx="2"/>
          </p:cNvCxnSpPr>
          <p:nvPr/>
        </p:nvCxnSpPr>
        <p:spPr>
          <a:xfrm rot="5400000" flipH="1" flipV="1">
            <a:off x="1751160" y="3136320"/>
            <a:ext cx="351549" cy="196269"/>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37" name="Elbow Connector 36"/>
          <p:cNvCxnSpPr>
            <a:stCxn id="3" idx="1"/>
            <a:endCxn id="13" idx="1"/>
          </p:cNvCxnSpPr>
          <p:nvPr/>
        </p:nvCxnSpPr>
        <p:spPr>
          <a:xfrm rot="10800000" flipH="1" flipV="1">
            <a:off x="609600" y="4172228"/>
            <a:ext cx="805816" cy="3026052"/>
          </a:xfrm>
          <a:prstGeom prst="bentConnector3">
            <a:avLst>
              <a:gd name="adj1" fmla="val -37825"/>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2" name="Straight Arrow Connector 41"/>
          <p:cNvCxnSpPr>
            <a:stCxn id="34" idx="0"/>
          </p:cNvCxnSpPr>
          <p:nvPr/>
        </p:nvCxnSpPr>
        <p:spPr>
          <a:xfrm flipV="1">
            <a:off x="3157109" y="3105429"/>
            <a:ext cx="0" cy="19304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4" name="Straight Arrow Connector 43"/>
          <p:cNvCxnSpPr>
            <a:stCxn id="34" idx="2"/>
          </p:cNvCxnSpPr>
          <p:nvPr/>
        </p:nvCxnSpPr>
        <p:spPr>
          <a:xfrm>
            <a:off x="3157109" y="6559829"/>
            <a:ext cx="0" cy="2032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6" name="Straight Arrow Connector 45"/>
          <p:cNvCxnSpPr>
            <a:stCxn id="26" idx="0"/>
          </p:cNvCxnSpPr>
          <p:nvPr/>
        </p:nvCxnSpPr>
        <p:spPr>
          <a:xfrm flipV="1">
            <a:off x="4724400" y="3105429"/>
            <a:ext cx="0" cy="3048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8" name="Straight Arrow Connector 47"/>
          <p:cNvCxnSpPr>
            <a:stCxn id="26" idx="2"/>
          </p:cNvCxnSpPr>
          <p:nvPr/>
        </p:nvCxnSpPr>
        <p:spPr>
          <a:xfrm>
            <a:off x="4724400" y="4934229"/>
            <a:ext cx="0" cy="17272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1" name="Elbow Connector 50"/>
          <p:cNvCxnSpPr>
            <a:stCxn id="33" idx="0"/>
            <a:endCxn id="8" idx="2"/>
          </p:cNvCxnSpPr>
          <p:nvPr/>
        </p:nvCxnSpPr>
        <p:spPr>
          <a:xfrm rot="5400000" flipH="1" flipV="1">
            <a:off x="5269144" y="4028004"/>
            <a:ext cx="1964313" cy="51339"/>
          </a:xfrm>
          <a:prstGeom prst="bentConnector3">
            <a:avLst>
              <a:gd name="adj1" fmla="val 3822"/>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4" name="Straight Arrow Connector 53"/>
          <p:cNvCxnSpPr>
            <a:stCxn id="33" idx="2"/>
          </p:cNvCxnSpPr>
          <p:nvPr/>
        </p:nvCxnSpPr>
        <p:spPr>
          <a:xfrm>
            <a:off x="6225629" y="6559829"/>
            <a:ext cx="0" cy="2032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6" name="Straight Arrow Connector 55"/>
          <p:cNvCxnSpPr>
            <a:stCxn id="27" idx="0"/>
            <a:endCxn id="9" idx="2"/>
          </p:cNvCxnSpPr>
          <p:nvPr/>
        </p:nvCxnSpPr>
        <p:spPr>
          <a:xfrm flipV="1">
            <a:off x="7769763" y="3071517"/>
            <a:ext cx="0" cy="338712"/>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8" name="Straight Arrow Connector 57"/>
          <p:cNvCxnSpPr>
            <a:stCxn id="27" idx="2"/>
            <a:endCxn id="17" idx="0"/>
          </p:cNvCxnSpPr>
          <p:nvPr/>
        </p:nvCxnSpPr>
        <p:spPr>
          <a:xfrm>
            <a:off x="7769763" y="4934230"/>
            <a:ext cx="0" cy="1844489"/>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0" name="Straight Arrow Connector 59"/>
          <p:cNvCxnSpPr/>
          <p:nvPr/>
        </p:nvCxnSpPr>
        <p:spPr>
          <a:xfrm flipV="1">
            <a:off x="9245600" y="3105429"/>
            <a:ext cx="0" cy="1929587"/>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2" name="Straight Arrow Connector 61"/>
          <p:cNvCxnSpPr/>
          <p:nvPr/>
        </p:nvCxnSpPr>
        <p:spPr>
          <a:xfrm>
            <a:off x="9347200" y="6559016"/>
            <a:ext cx="0" cy="204013"/>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4" name="Straight Arrow Connector 63"/>
          <p:cNvCxnSpPr>
            <a:stCxn id="29" idx="0"/>
          </p:cNvCxnSpPr>
          <p:nvPr/>
        </p:nvCxnSpPr>
        <p:spPr>
          <a:xfrm flipH="1" flipV="1">
            <a:off x="10617200" y="3105429"/>
            <a:ext cx="1" cy="304800"/>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6" name="Elbow Connector 65"/>
          <p:cNvCxnSpPr>
            <a:endCxn id="19" idx="3"/>
          </p:cNvCxnSpPr>
          <p:nvPr/>
        </p:nvCxnSpPr>
        <p:spPr>
          <a:xfrm rot="5400000">
            <a:off x="10000267" y="5717747"/>
            <a:ext cx="2264052" cy="697017"/>
          </a:xfrm>
          <a:prstGeom prst="bentConnector2">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21" name="TextBox 20"/>
          <p:cNvSpPr txBox="1"/>
          <p:nvPr/>
        </p:nvSpPr>
        <p:spPr>
          <a:xfrm>
            <a:off x="5012019" y="7875370"/>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20" name="TextBox 19"/>
          <p:cNvSpPr txBox="1"/>
          <p:nvPr/>
        </p:nvSpPr>
        <p:spPr>
          <a:xfrm>
            <a:off x="195937" y="1643160"/>
            <a:ext cx="11823365" cy="292388"/>
          </a:xfrm>
          <a:prstGeom prst="rect">
            <a:avLst/>
          </a:prstGeom>
          <a:noFill/>
        </p:spPr>
        <p:txBody>
          <a:bodyPr wrap="none" rtlCol="0">
            <a:spAutoFit/>
          </a:bodyPr>
          <a:lstStyle/>
          <a:p>
            <a:r>
              <a:rPr lang="en-US" sz="1300" b="1" u="sng" dirty="0"/>
              <a:t>057000340000000002121D</a:t>
            </a:r>
            <a:r>
              <a:rPr lang="en-US" sz="1300" dirty="0"/>
              <a:t>|F7887|3A2426|260.3312|01010000011Z|999900.999961|0101126F|2021|387700|103000000|057000340000000002121D|7C|NA</a:t>
            </a:r>
          </a:p>
        </p:txBody>
      </p:sp>
      <p:pic>
        <p:nvPicPr>
          <p:cNvPr id="43" name="Picture 42"/>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45" name="Picture 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3735848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Operating Entity</a:t>
            </a:r>
            <a:endParaRPr lang="en-US" sz="5400" dirty="0"/>
          </a:p>
        </p:txBody>
      </p:sp>
      <p:sp>
        <p:nvSpPr>
          <p:cNvPr id="12" name="Content Placeholder 2"/>
          <p:cNvSpPr>
            <a:spLocks noGrp="1"/>
          </p:cNvSpPr>
          <p:nvPr>
            <p:ph idx="1"/>
          </p:nvPr>
        </p:nvSpPr>
        <p:spPr>
          <a:xfrm>
            <a:off x="551727" y="4064389"/>
            <a:ext cx="2438399" cy="1524000"/>
          </a:xfrm>
          <a:ln>
            <a:solidFill>
              <a:srgbClr val="0070C0"/>
            </a:solidFill>
          </a:ln>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0" indent="0" algn="ctr">
              <a:buNone/>
            </a:pPr>
            <a:r>
              <a:rPr lang="en-US" sz="2300" dirty="0"/>
              <a:t>SERVICE</a:t>
            </a:r>
          </a:p>
          <a:p>
            <a:pPr marL="0" indent="0" algn="just">
              <a:buNone/>
            </a:pPr>
            <a:r>
              <a:rPr lang="en-US" sz="2000" b="0" dirty="0"/>
              <a:t>Identifies the service  that is utilizing the funding</a:t>
            </a:r>
          </a:p>
          <a:p>
            <a:pPr marL="0" indent="0" algn="ctr">
              <a:buNone/>
            </a:pPr>
            <a:endParaRPr lang="en-US" sz="1067" i="1" dirty="0"/>
          </a:p>
          <a:p>
            <a:pPr marL="0" indent="0" algn="ctr">
              <a:buNone/>
            </a:pPr>
            <a:r>
              <a:rPr lang="en-US" sz="1400" b="0" i="1" dirty="0"/>
              <a:t>F = Air Force</a:t>
            </a:r>
          </a:p>
          <a:p>
            <a:pPr marL="0" indent="0">
              <a:buNone/>
            </a:pPr>
            <a:endParaRPr lang="en-US" sz="1867" dirty="0">
              <a:solidFill>
                <a:srgbClr val="FF0000"/>
              </a:solidFill>
            </a:endParaRPr>
          </a:p>
          <a:p>
            <a:pPr lvl="1"/>
            <a:endParaRPr lang="en-US" sz="1333" dirty="0"/>
          </a:p>
          <a:p>
            <a:pPr lvl="1"/>
            <a:endParaRPr lang="en-US" sz="1333" dirty="0"/>
          </a:p>
        </p:txBody>
      </p:sp>
      <p:grpSp>
        <p:nvGrpSpPr>
          <p:cNvPr id="4" name="Group 2"/>
          <p:cNvGrpSpPr>
            <a:grpSpLocks/>
          </p:cNvGrpSpPr>
          <p:nvPr/>
        </p:nvGrpSpPr>
        <p:grpSpPr bwMode="auto">
          <a:xfrm>
            <a:off x="4920527" y="2492866"/>
            <a:ext cx="2203449" cy="863600"/>
            <a:chOff x="108251001" y="109677615"/>
            <a:chExt cx="1653612" cy="647700"/>
          </a:xfrm>
        </p:grpSpPr>
        <p:sp>
          <p:nvSpPr>
            <p:cNvPr id="5" name="WordArt 3"/>
            <p:cNvSpPr>
              <a:spLocks noChangeArrowheads="1" noChangeShapeType="1" noTextEdit="1"/>
            </p:cNvSpPr>
            <p:nvPr/>
          </p:nvSpPr>
          <p:spPr bwMode="auto">
            <a:xfrm>
              <a:off x="108251001" y="109677615"/>
              <a:ext cx="3048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95B4D8"/>
                  </a:solidFill>
                  <a:effectLst>
                    <a:outerShdw dist="17961" dir="8100000" algn="ctr" rotWithShape="0">
                      <a:srgbClr val="548DD4">
                        <a:alpha val="50000"/>
                      </a:srgbClr>
                    </a:outerShdw>
                  </a:effectLst>
                  <a:latin typeface="Arial Black"/>
                </a:rPr>
                <a:t>F</a:t>
              </a:r>
            </a:p>
          </p:txBody>
        </p:sp>
        <p:sp>
          <p:nvSpPr>
            <p:cNvPr id="6" name="WordArt 4"/>
            <p:cNvSpPr>
              <a:spLocks noChangeArrowheads="1" noChangeShapeType="1" noTextEdit="1"/>
            </p:cNvSpPr>
            <p:nvPr/>
          </p:nvSpPr>
          <p:spPr bwMode="auto">
            <a:xfrm>
              <a:off x="108619894" y="109677615"/>
              <a:ext cx="609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600060"/>
                    </a:solidFill>
                    <a:round/>
                    <a:headEnd/>
                    <a:tailEnd/>
                  </a:ln>
                  <a:solidFill>
                    <a:srgbClr val="CD99CD"/>
                  </a:solidFill>
                  <a:effectLst>
                    <a:outerShdw dist="17961" dir="8100000" algn="ctr" rotWithShape="0">
                      <a:srgbClr val="548DD4">
                        <a:alpha val="50000"/>
                      </a:srgbClr>
                    </a:outerShdw>
                  </a:effectLst>
                  <a:latin typeface="Arial Black"/>
                </a:rPr>
                <a:t>78</a:t>
              </a:r>
            </a:p>
          </p:txBody>
        </p:sp>
        <p:sp>
          <p:nvSpPr>
            <p:cNvPr id="7" name="WordArt 5"/>
            <p:cNvSpPr>
              <a:spLocks noChangeArrowheads="1" noChangeShapeType="1" noTextEdit="1"/>
            </p:cNvSpPr>
            <p:nvPr/>
          </p:nvSpPr>
          <p:spPr bwMode="auto">
            <a:xfrm>
              <a:off x="109295013" y="109677615"/>
              <a:ext cx="609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3B3B38"/>
                    </a:solidFill>
                    <a:round/>
                    <a:headEnd/>
                    <a:tailEnd/>
                  </a:ln>
                  <a:solidFill>
                    <a:srgbClr val="B3B2AA"/>
                  </a:solidFill>
                  <a:effectLst>
                    <a:outerShdw dist="17961" dir="8100000" algn="ctr" rotWithShape="0">
                      <a:srgbClr val="548DD4">
                        <a:alpha val="50000"/>
                      </a:srgbClr>
                    </a:outerShdw>
                  </a:effectLst>
                  <a:latin typeface="Arial Black"/>
                </a:rPr>
                <a:t>87</a:t>
              </a:r>
            </a:p>
          </p:txBody>
        </p:sp>
      </p:grpSp>
      <p:grpSp>
        <p:nvGrpSpPr>
          <p:cNvPr id="8" name="Group 6"/>
          <p:cNvGrpSpPr>
            <a:grpSpLocks/>
          </p:cNvGrpSpPr>
          <p:nvPr/>
        </p:nvGrpSpPr>
        <p:grpSpPr bwMode="auto">
          <a:xfrm>
            <a:off x="4918409" y="6483554"/>
            <a:ext cx="2205567" cy="863600"/>
            <a:chOff x="108365301" y="109791915"/>
            <a:chExt cx="1653612" cy="647700"/>
          </a:xfrm>
        </p:grpSpPr>
        <p:sp>
          <p:nvSpPr>
            <p:cNvPr id="9" name="WordArt 7"/>
            <p:cNvSpPr>
              <a:spLocks noChangeArrowheads="1" noChangeShapeType="1" noTextEdit="1"/>
            </p:cNvSpPr>
            <p:nvPr/>
          </p:nvSpPr>
          <p:spPr bwMode="auto">
            <a:xfrm>
              <a:off x="108365301" y="109791915"/>
              <a:ext cx="3048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1F497D"/>
                    </a:solidFill>
                    <a:round/>
                    <a:headEnd/>
                    <a:tailEnd/>
                  </a:ln>
                  <a:solidFill>
                    <a:srgbClr val="95B4D8"/>
                  </a:solidFill>
                  <a:effectLst>
                    <a:outerShdw dist="17961" dir="8100000" algn="ctr" rotWithShape="0">
                      <a:srgbClr val="548DD4">
                        <a:alpha val="50000"/>
                      </a:srgbClr>
                    </a:outerShdw>
                  </a:effectLst>
                  <a:latin typeface="Arial Black"/>
                </a:rPr>
                <a:t>F</a:t>
              </a:r>
            </a:p>
          </p:txBody>
        </p:sp>
        <p:sp>
          <p:nvSpPr>
            <p:cNvPr id="10" name="WordArt 8"/>
            <p:cNvSpPr>
              <a:spLocks noChangeArrowheads="1" noChangeShapeType="1" noTextEdit="1"/>
            </p:cNvSpPr>
            <p:nvPr/>
          </p:nvSpPr>
          <p:spPr bwMode="auto">
            <a:xfrm>
              <a:off x="108734194" y="109791915"/>
              <a:ext cx="609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64</a:t>
              </a:r>
            </a:p>
          </p:txBody>
        </p:sp>
        <p:sp>
          <p:nvSpPr>
            <p:cNvPr id="11" name="WordArt 9"/>
            <p:cNvSpPr>
              <a:spLocks noChangeArrowheads="1" noChangeShapeType="1" noTextEdit="1"/>
            </p:cNvSpPr>
            <p:nvPr/>
          </p:nvSpPr>
          <p:spPr bwMode="auto">
            <a:xfrm>
              <a:off x="109409313" y="109791915"/>
              <a:ext cx="609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28</a:t>
              </a:r>
            </a:p>
          </p:txBody>
        </p:sp>
      </p:grpSp>
      <p:sp>
        <p:nvSpPr>
          <p:cNvPr id="13" name="Content Placeholder 2"/>
          <p:cNvSpPr txBox="1">
            <a:spLocks/>
          </p:cNvSpPr>
          <p:nvPr/>
        </p:nvSpPr>
        <p:spPr>
          <a:xfrm>
            <a:off x="3320269" y="4064389"/>
            <a:ext cx="4013452" cy="1524000"/>
          </a:xfrm>
          <a:prstGeom prst="rect">
            <a:avLst/>
          </a:prstGeom>
          <a:ln w="11429" cap="flat" cmpd="sng" algn="ctr">
            <a:solidFill>
              <a:srgbClr val="7030A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OAC</a:t>
            </a:r>
          </a:p>
          <a:p>
            <a:pPr marL="0" indent="0" algn="just">
              <a:buNone/>
            </a:pPr>
            <a:r>
              <a:rPr lang="en-US" sz="1333" dirty="0"/>
              <a:t>A two-position alphanumeric code for a major high-level organizational unit within the Air Force to which HQ USAF allocates funds.</a:t>
            </a:r>
          </a:p>
          <a:p>
            <a:pPr marL="0" indent="0">
              <a:buNone/>
            </a:pPr>
            <a:endParaRPr lang="en-US" sz="1333" dirty="0"/>
          </a:p>
          <a:p>
            <a:pPr marL="0" indent="0" algn="ctr">
              <a:buNone/>
            </a:pPr>
            <a:r>
              <a:rPr lang="en-US" sz="1067" i="1" dirty="0"/>
              <a:t>78 = ACC : 64 = AETC</a:t>
            </a:r>
          </a:p>
          <a:p>
            <a:pPr lvl="1"/>
            <a:endParaRPr lang="en-US" sz="1333" dirty="0"/>
          </a:p>
        </p:txBody>
      </p:sp>
      <p:sp>
        <p:nvSpPr>
          <p:cNvPr id="14" name="Content Placeholder 2"/>
          <p:cNvSpPr txBox="1">
            <a:spLocks/>
          </p:cNvSpPr>
          <p:nvPr/>
        </p:nvSpPr>
        <p:spPr>
          <a:xfrm>
            <a:off x="7663726" y="4064389"/>
            <a:ext cx="3860800" cy="1524000"/>
          </a:xfrm>
          <a:prstGeom prst="rect">
            <a:avLst/>
          </a:prstGeom>
          <a:ln w="11429" cap="flat" cmpd="sng" algn="ctr">
            <a:solidFill>
              <a:schemeClr val="tx1">
                <a:lumMod val="85000"/>
                <a:lumOff val="1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OBAN</a:t>
            </a:r>
          </a:p>
          <a:p>
            <a:pPr marL="0" indent="0" algn="just">
              <a:buNone/>
            </a:pPr>
            <a:r>
              <a:rPr lang="en-US" sz="1333" dirty="0"/>
              <a:t>A two-position code synonymous with allotment serial number assigned by the operating agencies (MAJCOMs, POAs) to identify specific funding points.</a:t>
            </a:r>
          </a:p>
          <a:p>
            <a:pPr marL="0" indent="0" algn="ctr">
              <a:buNone/>
            </a:pPr>
            <a:r>
              <a:rPr lang="en-US" sz="1067" i="1" dirty="0"/>
              <a:t>87 = Ellsworth AFB : 28 = Columbus AFB</a:t>
            </a:r>
          </a:p>
        </p:txBody>
      </p:sp>
      <p:cxnSp>
        <p:nvCxnSpPr>
          <p:cNvPr id="16" name="Elbow Connector 15"/>
          <p:cNvCxnSpPr>
            <a:stCxn id="12" idx="0"/>
            <a:endCxn id="5" idx="2"/>
          </p:cNvCxnSpPr>
          <p:nvPr/>
        </p:nvCxnSpPr>
        <p:spPr>
          <a:xfrm rot="5400000" flipH="1" flipV="1">
            <a:off x="3093303" y="2034091"/>
            <a:ext cx="707923" cy="3352674"/>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18" name="Elbow Connector 17"/>
          <p:cNvCxnSpPr>
            <a:stCxn id="12" idx="2"/>
            <a:endCxn id="9" idx="0"/>
          </p:cNvCxnSpPr>
          <p:nvPr/>
        </p:nvCxnSpPr>
        <p:spPr>
          <a:xfrm rot="16200000" flipH="1">
            <a:off x="2998720" y="4360595"/>
            <a:ext cx="895165" cy="3350751"/>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20" name="Elbow Connector 19"/>
          <p:cNvCxnSpPr>
            <a:stCxn id="13" idx="0"/>
            <a:endCxn id="6" idx="2"/>
          </p:cNvCxnSpPr>
          <p:nvPr/>
        </p:nvCxnSpPr>
        <p:spPr>
          <a:xfrm rot="5400000" flipH="1" flipV="1">
            <a:off x="5218650" y="3464812"/>
            <a:ext cx="707923" cy="491232"/>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23" name="Elbow Connector 22"/>
          <p:cNvCxnSpPr>
            <a:stCxn id="13" idx="2"/>
            <a:endCxn id="10" idx="0"/>
          </p:cNvCxnSpPr>
          <p:nvPr/>
        </p:nvCxnSpPr>
        <p:spPr>
          <a:xfrm rot="16200000" flipH="1">
            <a:off x="5124402" y="5790982"/>
            <a:ext cx="895165" cy="489978"/>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26" name="Elbow Connector 25"/>
          <p:cNvCxnSpPr>
            <a:stCxn id="14" idx="0"/>
            <a:endCxn id="7" idx="2"/>
          </p:cNvCxnSpPr>
          <p:nvPr/>
        </p:nvCxnSpPr>
        <p:spPr>
          <a:xfrm rot="16200000" flipV="1">
            <a:off x="7802016" y="2272279"/>
            <a:ext cx="707923" cy="2876298"/>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28" name="Elbow Connector 27"/>
          <p:cNvCxnSpPr>
            <a:stCxn id="14" idx="2"/>
            <a:endCxn id="11" idx="0"/>
          </p:cNvCxnSpPr>
          <p:nvPr/>
        </p:nvCxnSpPr>
        <p:spPr>
          <a:xfrm rot="5400000">
            <a:off x="7708200" y="4597627"/>
            <a:ext cx="895165" cy="2876688"/>
          </a:xfrm>
          <a:prstGeom prst="bentConnector3">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21" name="Rectangle 20"/>
          <p:cNvSpPr/>
          <p:nvPr/>
        </p:nvSpPr>
        <p:spPr>
          <a:xfrm>
            <a:off x="5364518" y="2293315"/>
            <a:ext cx="1844860" cy="1219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2" name="Rectangle 21"/>
          <p:cNvSpPr/>
          <p:nvPr/>
        </p:nvSpPr>
        <p:spPr>
          <a:xfrm>
            <a:off x="5338554" y="6305753"/>
            <a:ext cx="1844860" cy="1219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Content Placeholder 2"/>
          <p:cNvSpPr txBox="1">
            <a:spLocks/>
          </p:cNvSpPr>
          <p:nvPr/>
        </p:nvSpPr>
        <p:spPr>
          <a:xfrm>
            <a:off x="8848381" y="2655119"/>
            <a:ext cx="2462713" cy="494074"/>
          </a:xfrm>
          <a:prstGeom prst="rect">
            <a:avLst/>
          </a:prstGeom>
          <a:ln w="11429" cap="flat" cmpd="sng" algn="ctr">
            <a:solidFill>
              <a:schemeClr val="tx1">
                <a:lumMod val="85000"/>
                <a:lumOff val="1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200" b="1" dirty="0"/>
              <a:t>FUNDING CENTER IDENTIFIER</a:t>
            </a:r>
          </a:p>
          <a:p>
            <a:pPr marL="0" indent="0" algn="ctr">
              <a:buNone/>
            </a:pPr>
            <a:r>
              <a:rPr lang="en-US" sz="1200" b="1" dirty="0"/>
              <a:t>(CA1)</a:t>
            </a:r>
            <a:endParaRPr lang="en-US" sz="1000" dirty="0"/>
          </a:p>
        </p:txBody>
      </p:sp>
      <p:cxnSp>
        <p:nvCxnSpPr>
          <p:cNvPr id="27" name="Elbow Connector 26"/>
          <p:cNvCxnSpPr>
            <a:stCxn id="25" idx="1"/>
            <a:endCxn id="21" idx="3"/>
          </p:cNvCxnSpPr>
          <p:nvPr/>
        </p:nvCxnSpPr>
        <p:spPr>
          <a:xfrm rot="10800000" flipV="1">
            <a:off x="7209379" y="2902155"/>
            <a:ext cx="1639003" cy="759"/>
          </a:xfrm>
          <a:prstGeom prst="bentConnector3">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cxnSp>
        <p:nvCxnSpPr>
          <p:cNvPr id="29" name="Elbow Connector 28"/>
          <p:cNvCxnSpPr>
            <a:stCxn id="25" idx="3"/>
            <a:endCxn id="22" idx="3"/>
          </p:cNvCxnSpPr>
          <p:nvPr/>
        </p:nvCxnSpPr>
        <p:spPr>
          <a:xfrm flipH="1">
            <a:off x="7183414" y="2902156"/>
            <a:ext cx="4127680" cy="4013197"/>
          </a:xfrm>
          <a:prstGeom prst="bentConnector3">
            <a:avLst>
              <a:gd name="adj1" fmla="val -11427"/>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sp>
        <p:nvSpPr>
          <p:cNvPr id="30" name="TextBox 29"/>
          <p:cNvSpPr txBox="1"/>
          <p:nvPr/>
        </p:nvSpPr>
        <p:spPr>
          <a:xfrm>
            <a:off x="5040048" y="7846718"/>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31" name="TextBox 30"/>
          <p:cNvSpPr txBox="1"/>
          <p:nvPr/>
        </p:nvSpPr>
        <p:spPr>
          <a:xfrm>
            <a:off x="311828" y="1652830"/>
            <a:ext cx="11823365" cy="292388"/>
          </a:xfrm>
          <a:prstGeom prst="rect">
            <a:avLst/>
          </a:prstGeom>
          <a:noFill/>
        </p:spPr>
        <p:txBody>
          <a:bodyPr wrap="none" rtlCol="0">
            <a:spAutoFit/>
          </a:bodyPr>
          <a:lstStyle/>
          <a:p>
            <a:r>
              <a:rPr lang="en-US" sz="1300" dirty="0"/>
              <a:t>057000340000000002121D|</a:t>
            </a:r>
            <a:r>
              <a:rPr lang="en-US" sz="1300" b="1" u="sng" dirty="0"/>
              <a:t>F7887</a:t>
            </a:r>
            <a:r>
              <a:rPr lang="en-US" sz="1300" dirty="0"/>
              <a:t>|3A2426|260.3312|01010000011Z|999900.999961|0101126F|2021|387700|103000000|057000340000000002121D|7C|NA</a:t>
            </a:r>
          </a:p>
        </p:txBody>
      </p:sp>
      <p:pic>
        <p:nvPicPr>
          <p:cNvPr id="32" name="Picture 31"/>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3705851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Cost Center</a:t>
            </a:r>
            <a:endParaRPr lang="en-US" sz="5400" dirty="0"/>
          </a:p>
        </p:txBody>
      </p:sp>
      <p:sp>
        <p:nvSpPr>
          <p:cNvPr id="12" name="Content Placeholder 2"/>
          <p:cNvSpPr>
            <a:spLocks noGrp="1"/>
          </p:cNvSpPr>
          <p:nvPr>
            <p:ph idx="1"/>
          </p:nvPr>
        </p:nvSpPr>
        <p:spPr>
          <a:xfrm>
            <a:off x="406400" y="4131822"/>
            <a:ext cx="2633472" cy="1524000"/>
          </a:xfrm>
          <a:ln>
            <a:solidFill>
              <a:srgbClr val="0070C0"/>
            </a:solidFill>
          </a:ln>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r>
              <a:rPr lang="en-US" sz="1600" dirty="0"/>
              <a:t>POSITION 1</a:t>
            </a:r>
          </a:p>
          <a:p>
            <a:pPr marL="0" indent="0" algn="just">
              <a:buNone/>
            </a:pPr>
            <a:r>
              <a:rPr lang="en-US" sz="1333" b="0" dirty="0"/>
              <a:t>Identifies, at a major level, who is utilizing the funding.</a:t>
            </a:r>
          </a:p>
          <a:p>
            <a:pPr marL="0" indent="0" algn="just">
              <a:buNone/>
            </a:pPr>
            <a:endParaRPr lang="en-US" sz="1333" b="0" dirty="0"/>
          </a:p>
          <a:p>
            <a:pPr marL="0" indent="0" algn="ctr">
              <a:buNone/>
            </a:pPr>
            <a:r>
              <a:rPr lang="en-US" sz="1067" b="0" dirty="0"/>
              <a:t>3 = Wing/Group Standard</a:t>
            </a:r>
          </a:p>
          <a:p>
            <a:pPr lvl="1"/>
            <a:endParaRPr lang="en-US" sz="1333" dirty="0"/>
          </a:p>
        </p:txBody>
      </p:sp>
      <p:sp>
        <p:nvSpPr>
          <p:cNvPr id="13" name="Content Placeholder 2"/>
          <p:cNvSpPr txBox="1">
            <a:spLocks/>
          </p:cNvSpPr>
          <p:nvPr/>
        </p:nvSpPr>
        <p:spPr>
          <a:xfrm>
            <a:off x="6299201" y="4130308"/>
            <a:ext cx="2628185" cy="1524000"/>
          </a:xfrm>
          <a:prstGeom prst="rect">
            <a:avLst/>
          </a:prstGeom>
          <a:ln w="11429" cap="flat" cmpd="sng" algn="ctr">
            <a:solidFill>
              <a:schemeClr val="tx1">
                <a:lumMod val="75000"/>
                <a:lumOff val="2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lnSpcReduction="1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POSITION 3-4</a:t>
            </a:r>
          </a:p>
          <a:p>
            <a:pPr marL="0" indent="0" algn="just">
              <a:buNone/>
            </a:pPr>
            <a:r>
              <a:rPr lang="en-US" sz="1333" dirty="0"/>
              <a:t>Identifies, at an even lower level, who is utilizing the funding.</a:t>
            </a:r>
          </a:p>
          <a:p>
            <a:pPr marL="0" indent="0">
              <a:buNone/>
            </a:pPr>
            <a:endParaRPr lang="en-US" sz="1333" dirty="0"/>
          </a:p>
          <a:p>
            <a:pPr marL="0" indent="0" algn="ctr">
              <a:buNone/>
            </a:pPr>
            <a:r>
              <a:rPr lang="en-US" sz="1067" i="1" dirty="0"/>
              <a:t>24 = Logistics Readiness </a:t>
            </a:r>
          </a:p>
          <a:p>
            <a:pPr marL="0" indent="0" algn="ctr">
              <a:buNone/>
            </a:pPr>
            <a:r>
              <a:rPr lang="en-US" sz="1067" i="1" dirty="0"/>
              <a:t>00 = Commander</a:t>
            </a:r>
          </a:p>
          <a:p>
            <a:pPr lvl="1"/>
            <a:endParaRPr lang="en-US" sz="1333" dirty="0"/>
          </a:p>
        </p:txBody>
      </p:sp>
      <p:sp>
        <p:nvSpPr>
          <p:cNvPr id="14" name="Content Placeholder 2"/>
          <p:cNvSpPr txBox="1">
            <a:spLocks/>
          </p:cNvSpPr>
          <p:nvPr/>
        </p:nvSpPr>
        <p:spPr>
          <a:xfrm>
            <a:off x="9144000" y="4131822"/>
            <a:ext cx="2633472" cy="1524000"/>
          </a:xfrm>
          <a:prstGeom prst="rect">
            <a:avLst/>
          </a:prstGeom>
          <a:ln w="11429" cap="flat" cmpd="sng" algn="ctr">
            <a:solidFill>
              <a:schemeClr val="accent1">
                <a:lumMod val="7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POSITION 5-6</a:t>
            </a:r>
          </a:p>
          <a:p>
            <a:pPr marL="0" indent="0" algn="just">
              <a:buNone/>
            </a:pPr>
            <a:r>
              <a:rPr lang="en-US" sz="1333" dirty="0"/>
              <a:t>Identifies, at the lowest level, who is utilizing the funding</a:t>
            </a:r>
          </a:p>
          <a:p>
            <a:pPr marL="0" indent="0">
              <a:buNone/>
            </a:pPr>
            <a:endParaRPr lang="en-US" sz="1333" i="1" dirty="0"/>
          </a:p>
          <a:p>
            <a:pPr marL="0" indent="0" algn="ctr">
              <a:buNone/>
            </a:pPr>
            <a:r>
              <a:rPr lang="en-US" sz="1067" i="1" dirty="0"/>
              <a:t>26 = Material Management</a:t>
            </a:r>
          </a:p>
          <a:p>
            <a:pPr marL="0" indent="0" algn="ctr">
              <a:buNone/>
            </a:pPr>
            <a:r>
              <a:rPr lang="en-US" sz="1067" i="1" dirty="0"/>
              <a:t>00 = Commander</a:t>
            </a:r>
          </a:p>
        </p:txBody>
      </p:sp>
      <p:grpSp>
        <p:nvGrpSpPr>
          <p:cNvPr id="3" name="Group 2"/>
          <p:cNvGrpSpPr>
            <a:grpSpLocks/>
          </p:cNvGrpSpPr>
          <p:nvPr/>
        </p:nvGrpSpPr>
        <p:grpSpPr bwMode="auto">
          <a:xfrm>
            <a:off x="4824785" y="2261671"/>
            <a:ext cx="2616200" cy="874183"/>
            <a:chOff x="109878253" y="109698754"/>
            <a:chExt cx="1962418" cy="656441"/>
          </a:xfrm>
        </p:grpSpPr>
        <p:sp>
          <p:nvSpPr>
            <p:cNvPr id="15" name="WordArt 3"/>
            <p:cNvSpPr>
              <a:spLocks noChangeArrowheads="1" noChangeShapeType="1" noTextEdit="1"/>
            </p:cNvSpPr>
            <p:nvPr/>
          </p:nvSpPr>
          <p:spPr bwMode="auto">
            <a:xfrm>
              <a:off x="109878253" y="109700364"/>
              <a:ext cx="3048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A6B6CB"/>
                  </a:solidFill>
                  <a:effectLst>
                    <a:outerShdw dist="17961" dir="8100000" algn="ctr" rotWithShape="0">
                      <a:srgbClr val="548DD4">
                        <a:alpha val="50000"/>
                      </a:srgbClr>
                    </a:outerShdw>
                  </a:effectLst>
                  <a:latin typeface="Arial Black"/>
                </a:rPr>
                <a:t>3</a:t>
              </a:r>
            </a:p>
          </p:txBody>
        </p:sp>
        <p:sp>
          <p:nvSpPr>
            <p:cNvPr id="17" name="WordArt 4"/>
            <p:cNvSpPr>
              <a:spLocks noChangeArrowheads="1" noChangeShapeType="1" noTextEdit="1"/>
            </p:cNvSpPr>
            <p:nvPr/>
          </p:nvSpPr>
          <p:spPr bwMode="auto">
            <a:xfrm>
              <a:off x="110216914" y="109707495"/>
              <a:ext cx="3048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A</a:t>
              </a:r>
            </a:p>
          </p:txBody>
        </p:sp>
        <p:sp>
          <p:nvSpPr>
            <p:cNvPr id="19" name="WordArt 5"/>
            <p:cNvSpPr>
              <a:spLocks noChangeArrowheads="1" noChangeShapeType="1" noTextEdit="1"/>
            </p:cNvSpPr>
            <p:nvPr/>
          </p:nvSpPr>
          <p:spPr bwMode="auto">
            <a:xfrm>
              <a:off x="110575858" y="109700364"/>
              <a:ext cx="609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3B3B38"/>
                    </a:solidFill>
                    <a:round/>
                    <a:headEnd/>
                    <a:tailEnd/>
                  </a:ln>
                  <a:solidFill>
                    <a:srgbClr val="B3B2AA"/>
                  </a:solidFill>
                  <a:effectLst>
                    <a:outerShdw dist="17961" dir="8100000" algn="ctr" rotWithShape="0">
                      <a:srgbClr val="548DD4">
                        <a:alpha val="50000"/>
                      </a:srgbClr>
                    </a:outerShdw>
                  </a:effectLst>
                  <a:latin typeface="Arial Black"/>
                </a:rPr>
                <a:t>24</a:t>
              </a:r>
            </a:p>
          </p:txBody>
        </p:sp>
        <p:sp>
          <p:nvSpPr>
            <p:cNvPr id="21" name="WordArt 6"/>
            <p:cNvSpPr>
              <a:spLocks noChangeArrowheads="1" noChangeShapeType="1" noTextEdit="1"/>
            </p:cNvSpPr>
            <p:nvPr/>
          </p:nvSpPr>
          <p:spPr bwMode="auto">
            <a:xfrm>
              <a:off x="111231071" y="109698754"/>
              <a:ext cx="609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913C3A"/>
                    </a:solidFill>
                    <a:round/>
                    <a:headEnd/>
                    <a:tailEnd/>
                  </a:ln>
                  <a:solidFill>
                    <a:srgbClr val="E6B9B8"/>
                  </a:solidFill>
                  <a:effectLst>
                    <a:outerShdw dist="17961" dir="8100000" algn="ctr" rotWithShape="0">
                      <a:srgbClr val="548DD4">
                        <a:alpha val="50000"/>
                      </a:srgbClr>
                    </a:outerShdw>
                  </a:effectLst>
                  <a:latin typeface="Arial Black"/>
                </a:rPr>
                <a:t>26</a:t>
              </a:r>
            </a:p>
          </p:txBody>
        </p:sp>
      </p:grpSp>
      <p:grpSp>
        <p:nvGrpSpPr>
          <p:cNvPr id="22" name="Group 7"/>
          <p:cNvGrpSpPr>
            <a:grpSpLocks/>
          </p:cNvGrpSpPr>
          <p:nvPr/>
        </p:nvGrpSpPr>
        <p:grpSpPr bwMode="auto">
          <a:xfrm>
            <a:off x="4824785" y="6844764"/>
            <a:ext cx="2616200" cy="874183"/>
            <a:chOff x="109992553" y="109813054"/>
            <a:chExt cx="1962418" cy="656441"/>
          </a:xfrm>
        </p:grpSpPr>
        <p:sp>
          <p:nvSpPr>
            <p:cNvPr id="24" name="WordArt 8"/>
            <p:cNvSpPr>
              <a:spLocks noChangeArrowheads="1" noChangeShapeType="1" noTextEdit="1"/>
            </p:cNvSpPr>
            <p:nvPr/>
          </p:nvSpPr>
          <p:spPr bwMode="auto">
            <a:xfrm>
              <a:off x="109992553" y="109814664"/>
              <a:ext cx="3048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1F497D"/>
                    </a:solidFill>
                    <a:round/>
                    <a:headEnd/>
                    <a:tailEnd/>
                  </a:ln>
                  <a:solidFill>
                    <a:srgbClr val="A6B6CB"/>
                  </a:solidFill>
                  <a:effectLst>
                    <a:outerShdw dist="17961" dir="8100000" algn="ctr" rotWithShape="0">
                      <a:srgbClr val="548DD4">
                        <a:alpha val="50000"/>
                      </a:srgbClr>
                    </a:outerShdw>
                  </a:effectLst>
                  <a:latin typeface="Arial Black"/>
                </a:rPr>
                <a:t>3</a:t>
              </a:r>
            </a:p>
          </p:txBody>
        </p:sp>
        <p:sp>
          <p:nvSpPr>
            <p:cNvPr id="25" name="WordArt 9"/>
            <p:cNvSpPr>
              <a:spLocks noChangeArrowheads="1" noChangeShapeType="1" noTextEdit="1"/>
            </p:cNvSpPr>
            <p:nvPr/>
          </p:nvSpPr>
          <p:spPr bwMode="auto">
            <a:xfrm>
              <a:off x="110331214" y="109821795"/>
              <a:ext cx="3048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3</a:t>
              </a:r>
            </a:p>
          </p:txBody>
        </p:sp>
        <p:sp>
          <p:nvSpPr>
            <p:cNvPr id="27" name="WordArt 10"/>
            <p:cNvSpPr>
              <a:spLocks noChangeArrowheads="1" noChangeShapeType="1" noTextEdit="1"/>
            </p:cNvSpPr>
            <p:nvPr/>
          </p:nvSpPr>
          <p:spPr bwMode="auto">
            <a:xfrm>
              <a:off x="110690158" y="109814664"/>
              <a:ext cx="609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00</a:t>
              </a:r>
            </a:p>
          </p:txBody>
        </p:sp>
        <p:sp>
          <p:nvSpPr>
            <p:cNvPr id="29" name="WordArt 11"/>
            <p:cNvSpPr>
              <a:spLocks noChangeArrowheads="1" noChangeShapeType="1" noTextEdit="1"/>
            </p:cNvSpPr>
            <p:nvPr/>
          </p:nvSpPr>
          <p:spPr bwMode="auto">
            <a:xfrm>
              <a:off x="111345371" y="109813054"/>
              <a:ext cx="609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913C3A"/>
                    </a:solidFill>
                    <a:round/>
                    <a:headEnd/>
                    <a:tailEnd/>
                  </a:ln>
                  <a:solidFill>
                    <a:srgbClr val="E6B9B8"/>
                  </a:solidFill>
                  <a:effectLst>
                    <a:outerShdw dist="17961" dir="8100000" algn="ctr" rotWithShape="0">
                      <a:srgbClr val="548DD4">
                        <a:alpha val="50000"/>
                      </a:srgbClr>
                    </a:outerShdw>
                  </a:effectLst>
                  <a:latin typeface="Arial Black"/>
                </a:rPr>
                <a:t>00</a:t>
              </a:r>
            </a:p>
          </p:txBody>
        </p:sp>
      </p:grpSp>
      <p:sp>
        <p:nvSpPr>
          <p:cNvPr id="38" name="Content Placeholder 2"/>
          <p:cNvSpPr txBox="1">
            <a:spLocks/>
          </p:cNvSpPr>
          <p:nvPr/>
        </p:nvSpPr>
        <p:spPr>
          <a:xfrm>
            <a:off x="3375547" y="4131824"/>
            <a:ext cx="2633472" cy="1524000"/>
          </a:xfrm>
          <a:prstGeom prst="rect">
            <a:avLst/>
          </a:prstGeom>
          <a:ln w="11429" cap="flat" cmpd="sng" algn="ctr">
            <a:solidFill>
              <a:srgbClr val="7030A0"/>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POSITION 2</a:t>
            </a:r>
          </a:p>
          <a:p>
            <a:pPr marL="0" indent="0" algn="just">
              <a:buNone/>
            </a:pPr>
            <a:r>
              <a:rPr lang="en-US" sz="1333" dirty="0"/>
              <a:t>Identifies, at a slightly lower level, who is utilizing the funding.</a:t>
            </a:r>
          </a:p>
          <a:p>
            <a:pPr marL="0" indent="0">
              <a:buNone/>
            </a:pPr>
            <a:endParaRPr lang="en-US" sz="1333" dirty="0"/>
          </a:p>
          <a:p>
            <a:pPr marL="0" indent="0" algn="ctr">
              <a:buNone/>
            </a:pPr>
            <a:r>
              <a:rPr lang="en-US" sz="1067" dirty="0"/>
              <a:t>A = MSG : 3 = OG</a:t>
            </a:r>
          </a:p>
          <a:p>
            <a:pPr lvl="1"/>
            <a:endParaRPr lang="en-US" sz="1333" dirty="0"/>
          </a:p>
        </p:txBody>
      </p:sp>
      <p:cxnSp>
        <p:nvCxnSpPr>
          <p:cNvPr id="40" name="Elbow Connector 39"/>
          <p:cNvCxnSpPr>
            <a:stCxn id="12" idx="0"/>
            <a:endCxn id="15" idx="2"/>
          </p:cNvCxnSpPr>
          <p:nvPr/>
        </p:nvCxnSpPr>
        <p:spPr>
          <a:xfrm rot="5400000" flipH="1" flipV="1">
            <a:off x="2872816" y="1976680"/>
            <a:ext cx="1005465" cy="3304821"/>
          </a:xfrm>
          <a:prstGeom prst="bentConnector3">
            <a:avLst>
              <a:gd name="adj1" fmla="val 64147"/>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3" name="Elbow Connector 42"/>
          <p:cNvCxnSpPr>
            <a:stCxn id="38" idx="0"/>
            <a:endCxn id="17" idx="2"/>
          </p:cNvCxnSpPr>
          <p:nvPr/>
        </p:nvCxnSpPr>
        <p:spPr>
          <a:xfrm rot="5400000" flipH="1" flipV="1">
            <a:off x="4587877" y="3240259"/>
            <a:ext cx="995971" cy="787161"/>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7" name="Elbow Connector 46"/>
          <p:cNvCxnSpPr>
            <a:stCxn id="13" idx="0"/>
            <a:endCxn id="19" idx="2"/>
          </p:cNvCxnSpPr>
          <p:nvPr/>
        </p:nvCxnSpPr>
        <p:spPr>
          <a:xfrm rot="16200000" flipV="1">
            <a:off x="6385245" y="2902259"/>
            <a:ext cx="1003951" cy="1452149"/>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0" name="Elbow Connector 49"/>
          <p:cNvCxnSpPr>
            <a:stCxn id="14" idx="0"/>
            <a:endCxn id="21" idx="2"/>
          </p:cNvCxnSpPr>
          <p:nvPr/>
        </p:nvCxnSpPr>
        <p:spPr>
          <a:xfrm rot="16200000" flipV="1">
            <a:off x="8243886" y="1914971"/>
            <a:ext cx="1007609" cy="3426095"/>
          </a:xfrm>
          <a:prstGeom prst="bentConnector3">
            <a:avLst>
              <a:gd name="adj1" fmla="val 64117"/>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3" name="Elbow Connector 52"/>
          <p:cNvCxnSpPr>
            <a:stCxn id="14" idx="2"/>
            <a:endCxn id="29" idx="0"/>
          </p:cNvCxnSpPr>
          <p:nvPr/>
        </p:nvCxnSpPr>
        <p:spPr>
          <a:xfrm rot="5400000">
            <a:off x="8153218" y="4537246"/>
            <a:ext cx="1188942" cy="3426095"/>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6" name="Elbow Connector 55"/>
          <p:cNvCxnSpPr>
            <a:stCxn id="13" idx="2"/>
            <a:endCxn id="27" idx="0"/>
          </p:cNvCxnSpPr>
          <p:nvPr/>
        </p:nvCxnSpPr>
        <p:spPr>
          <a:xfrm rot="5400000">
            <a:off x="6290919" y="5524533"/>
            <a:ext cx="1192600" cy="1452151"/>
          </a:xfrm>
          <a:prstGeom prst="bentConnector3">
            <a:avLst>
              <a:gd name="adj1" fmla="val 30589"/>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59" name="Elbow Connector 58"/>
          <p:cNvCxnSpPr>
            <a:stCxn id="38" idx="2"/>
            <a:endCxn id="25" idx="0"/>
          </p:cNvCxnSpPr>
          <p:nvPr/>
        </p:nvCxnSpPr>
        <p:spPr>
          <a:xfrm rot="16200000" flipH="1">
            <a:off x="4485573" y="5862534"/>
            <a:ext cx="1200580" cy="787160"/>
          </a:xfrm>
          <a:prstGeom prst="bentConnector3">
            <a:avLst>
              <a:gd name="adj1" fmla="val 30718"/>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62" name="Elbow Connector 61"/>
          <p:cNvCxnSpPr>
            <a:stCxn id="12" idx="2"/>
            <a:endCxn id="24" idx="0"/>
          </p:cNvCxnSpPr>
          <p:nvPr/>
        </p:nvCxnSpPr>
        <p:spPr>
          <a:xfrm rot="16200000" flipH="1">
            <a:off x="2780003" y="4598954"/>
            <a:ext cx="1191086" cy="3304821"/>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26" name="Rectangle 25"/>
          <p:cNvSpPr/>
          <p:nvPr/>
        </p:nvSpPr>
        <p:spPr>
          <a:xfrm>
            <a:off x="4692281" y="2093022"/>
            <a:ext cx="2841579" cy="1219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 name="Rectangle 27"/>
          <p:cNvSpPr/>
          <p:nvPr/>
        </p:nvSpPr>
        <p:spPr>
          <a:xfrm>
            <a:off x="4666317" y="6626322"/>
            <a:ext cx="2867543" cy="1219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Content Placeholder 2"/>
          <p:cNvSpPr txBox="1">
            <a:spLocks/>
          </p:cNvSpPr>
          <p:nvPr/>
        </p:nvSpPr>
        <p:spPr>
          <a:xfrm>
            <a:off x="7931627" y="2454826"/>
            <a:ext cx="3793239" cy="494074"/>
          </a:xfrm>
          <a:prstGeom prst="rect">
            <a:avLst/>
          </a:prstGeom>
          <a:ln w="11429" cap="flat" cmpd="sng" algn="ctr">
            <a:solidFill>
              <a:schemeClr val="tx1">
                <a:lumMod val="85000"/>
                <a:lumOff val="15000"/>
              </a:schemeClr>
            </a:solidFill>
            <a:prstDash val="sysDash"/>
          </a:ln>
        </p:spPr>
        <p:style>
          <a:lnRef idx="2">
            <a:schemeClr val="accent1"/>
          </a:lnRef>
          <a:fillRef idx="1">
            <a:schemeClr val="lt1"/>
          </a:fillRef>
          <a:effectRef idx="0">
            <a:schemeClr val="accent1"/>
          </a:effectRef>
          <a:fontRef idx="minor">
            <a:schemeClr val="dk1"/>
          </a:fontRef>
        </p:style>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200" b="1" dirty="0"/>
              <a:t>COST CENTER IDENTIFIER</a:t>
            </a:r>
          </a:p>
          <a:p>
            <a:pPr marL="0" indent="0" algn="ctr">
              <a:buNone/>
            </a:pPr>
            <a:r>
              <a:rPr lang="en-US" sz="1200" b="1" dirty="0"/>
              <a:t>(CA3)</a:t>
            </a:r>
            <a:endParaRPr lang="en-US" sz="1000" dirty="0"/>
          </a:p>
        </p:txBody>
      </p:sp>
      <p:cxnSp>
        <p:nvCxnSpPr>
          <p:cNvPr id="31" name="Elbow Connector 30"/>
          <p:cNvCxnSpPr>
            <a:stCxn id="30" idx="1"/>
            <a:endCxn id="26" idx="3"/>
          </p:cNvCxnSpPr>
          <p:nvPr/>
        </p:nvCxnSpPr>
        <p:spPr>
          <a:xfrm rot="10800000" flipV="1">
            <a:off x="7533861" y="2701862"/>
            <a:ext cx="397767" cy="759"/>
          </a:xfrm>
          <a:prstGeom prst="bentConnector3">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cxnSp>
        <p:nvCxnSpPr>
          <p:cNvPr id="32" name="Elbow Connector 31"/>
          <p:cNvCxnSpPr>
            <a:stCxn id="30" idx="3"/>
            <a:endCxn id="28" idx="3"/>
          </p:cNvCxnSpPr>
          <p:nvPr/>
        </p:nvCxnSpPr>
        <p:spPr>
          <a:xfrm flipH="1">
            <a:off x="7533860" y="2701863"/>
            <a:ext cx="4191006" cy="4534059"/>
          </a:xfrm>
          <a:prstGeom prst="bentConnector3">
            <a:avLst>
              <a:gd name="adj1" fmla="val -5455"/>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sp>
        <p:nvSpPr>
          <p:cNvPr id="33" name="TextBox 32"/>
          <p:cNvSpPr txBox="1"/>
          <p:nvPr/>
        </p:nvSpPr>
        <p:spPr>
          <a:xfrm>
            <a:off x="5040048" y="7846718"/>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34" name="TextBox 33"/>
          <p:cNvSpPr txBox="1"/>
          <p:nvPr/>
        </p:nvSpPr>
        <p:spPr>
          <a:xfrm>
            <a:off x="230657" y="1644181"/>
            <a:ext cx="11832983" cy="292388"/>
          </a:xfrm>
          <a:prstGeom prst="rect">
            <a:avLst/>
          </a:prstGeom>
          <a:noFill/>
        </p:spPr>
        <p:txBody>
          <a:bodyPr wrap="none" rtlCol="0">
            <a:spAutoFit/>
          </a:bodyPr>
          <a:lstStyle/>
          <a:p>
            <a:r>
              <a:rPr lang="en-US" sz="1300" dirty="0"/>
              <a:t>057000340000000002121D|F7887|</a:t>
            </a:r>
            <a:r>
              <a:rPr lang="en-US" sz="1300" b="1" u="sng" dirty="0"/>
              <a:t>3A2426</a:t>
            </a:r>
            <a:r>
              <a:rPr lang="en-US" sz="1300" dirty="0"/>
              <a:t>|260.3312|01010000011Z|999900.999961|0101126F|2021|387700|103000000|057000340000000002121D|7C|NA</a:t>
            </a:r>
          </a:p>
        </p:txBody>
      </p:sp>
      <p:pic>
        <p:nvPicPr>
          <p:cNvPr id="35" name="Picture 34"/>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2950161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642" y="101600"/>
            <a:ext cx="10481626" cy="1524000"/>
          </a:xfrm>
        </p:spPr>
        <p:txBody>
          <a:bodyPr/>
          <a:lstStyle/>
          <a:p>
            <a:r>
              <a:rPr lang="en-US" sz="5400" dirty="0">
                <a:solidFill>
                  <a:schemeClr val="accent2">
                    <a:lumMod val="50000"/>
                  </a:schemeClr>
                </a:solidFill>
              </a:rPr>
              <a:t>Object Class/</a:t>
            </a:r>
            <a:r>
              <a:rPr lang="en-US" sz="5400" dirty="0" err="1">
                <a:solidFill>
                  <a:schemeClr val="accent2">
                    <a:lumMod val="50000"/>
                  </a:schemeClr>
                </a:solidFill>
              </a:rPr>
              <a:t>Obj</a:t>
            </a:r>
            <a:r>
              <a:rPr lang="en-US" sz="5400" dirty="0">
                <a:solidFill>
                  <a:schemeClr val="accent2">
                    <a:lumMod val="50000"/>
                  </a:schemeClr>
                </a:solidFill>
              </a:rPr>
              <a:t> </a:t>
            </a:r>
            <a:br>
              <a:rPr lang="en-US" sz="5400" dirty="0">
                <a:solidFill>
                  <a:schemeClr val="accent2">
                    <a:lumMod val="50000"/>
                  </a:schemeClr>
                </a:solidFill>
              </a:rPr>
            </a:br>
            <a:r>
              <a:rPr lang="en-US" sz="5400" dirty="0">
                <a:solidFill>
                  <a:schemeClr val="accent2">
                    <a:lumMod val="50000"/>
                  </a:schemeClr>
                </a:solidFill>
              </a:rPr>
              <a:t>Sub Class</a:t>
            </a:r>
            <a:endParaRPr lang="en-US" sz="5400" dirty="0"/>
          </a:p>
        </p:txBody>
      </p:sp>
      <p:sp>
        <p:nvSpPr>
          <p:cNvPr id="13" name="Content Placeholder 2"/>
          <p:cNvSpPr txBox="1">
            <a:spLocks/>
          </p:cNvSpPr>
          <p:nvPr/>
        </p:nvSpPr>
        <p:spPr>
          <a:xfrm>
            <a:off x="2002737" y="3966919"/>
            <a:ext cx="3225995" cy="1524000"/>
          </a:xfrm>
          <a:prstGeom prst="rect">
            <a:avLst/>
          </a:prstGeom>
          <a:ln w="11429" cap="flat" cmpd="sng" algn="ctr">
            <a:solidFill>
              <a:srgbClr val="002060"/>
            </a:solidFill>
            <a:prstDash val="sysDash"/>
          </a:ln>
        </p:spPr>
        <p:style>
          <a:lnRef idx="2">
            <a:schemeClr val="accent1"/>
          </a:lnRef>
          <a:fillRef idx="1">
            <a:schemeClr val="lt1"/>
          </a:fillRef>
          <a:effectRef idx="0">
            <a:schemeClr val="accent1"/>
          </a:effectRef>
          <a:fontRef idx="minor">
            <a:schemeClr val="dk1"/>
          </a:fontRef>
        </p:style>
        <p:txBody>
          <a:bodyPr vert="horz">
            <a:normAutofit fontScale="92500" lnSpcReduction="2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600" b="1" dirty="0"/>
              <a:t>OBJECT CLASS</a:t>
            </a:r>
          </a:p>
          <a:p>
            <a:pPr marL="0" indent="0" algn="ctr">
              <a:buNone/>
            </a:pPr>
            <a:r>
              <a:rPr lang="en-US" sz="1600" b="1" dirty="0"/>
              <a:t>(B6)</a:t>
            </a:r>
          </a:p>
          <a:p>
            <a:pPr marL="0" indent="0" algn="just">
              <a:buNone/>
            </a:pPr>
            <a:r>
              <a:rPr lang="en-US" sz="1333" dirty="0"/>
              <a:t>Identifies the nature of services and items acquired for immediate consumption or capitalization.</a:t>
            </a:r>
          </a:p>
          <a:p>
            <a:pPr marL="0" indent="0">
              <a:buNone/>
            </a:pPr>
            <a:endParaRPr lang="en-US" sz="1333" dirty="0"/>
          </a:p>
          <a:p>
            <a:pPr marL="0" indent="0" algn="ctr">
              <a:buNone/>
            </a:pPr>
            <a:r>
              <a:rPr lang="en-US" sz="1067" i="1" dirty="0"/>
              <a:t>260 = Supplies/Materials</a:t>
            </a:r>
          </a:p>
          <a:p>
            <a:pPr marL="0" indent="0" algn="ctr">
              <a:buNone/>
            </a:pPr>
            <a:r>
              <a:rPr lang="en-US" sz="1067" i="1" dirty="0"/>
              <a:t>210 = Travel/Transportation of Personnel</a:t>
            </a:r>
          </a:p>
          <a:p>
            <a:pPr lvl="1"/>
            <a:endParaRPr lang="en-US" sz="1333" dirty="0"/>
          </a:p>
        </p:txBody>
      </p:sp>
      <p:sp>
        <p:nvSpPr>
          <p:cNvPr id="14" name="Content Placeholder 2"/>
          <p:cNvSpPr txBox="1">
            <a:spLocks/>
          </p:cNvSpPr>
          <p:nvPr/>
        </p:nvSpPr>
        <p:spPr>
          <a:xfrm>
            <a:off x="7248940" y="3966919"/>
            <a:ext cx="3048000" cy="1524000"/>
          </a:xfrm>
          <a:prstGeom prst="rect">
            <a:avLst/>
          </a:prstGeom>
          <a:ln w="11429" cap="flat" cmpd="sng" algn="ctr">
            <a:solidFill>
              <a:srgbClr val="FF0000"/>
            </a:solidFill>
            <a:prstDash val="sysDash"/>
          </a:ln>
        </p:spPr>
        <p:style>
          <a:lnRef idx="2">
            <a:schemeClr val="accent1"/>
          </a:lnRef>
          <a:fillRef idx="1">
            <a:schemeClr val="lt1"/>
          </a:fillRef>
          <a:effectRef idx="0">
            <a:schemeClr val="accent1"/>
          </a:effectRef>
          <a:fontRef idx="minor">
            <a:schemeClr val="dk1"/>
          </a:fontRef>
        </p:style>
        <p:txBody>
          <a:bodyPr vert="horz">
            <a:normAutofit fontScale="85000" lnSpcReduction="2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dk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dk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dk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dk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dk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dk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dk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dk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dk1"/>
                </a:solidFill>
                <a:latin typeface="+mn-lt"/>
                <a:ea typeface="+mn-ea"/>
                <a:cs typeface="+mn-cs"/>
              </a:defRPr>
            </a:lvl9pPr>
          </a:lstStyle>
          <a:p>
            <a:pPr marL="0" indent="0" algn="ctr">
              <a:buNone/>
            </a:pPr>
            <a:r>
              <a:rPr lang="en-US" sz="1733" b="1" dirty="0"/>
              <a:t>COST ELEMENT CODE</a:t>
            </a:r>
          </a:p>
          <a:p>
            <a:pPr marL="0" indent="0" algn="ctr">
              <a:buNone/>
            </a:pPr>
            <a:r>
              <a:rPr lang="en-US" sz="1733" b="1" dirty="0"/>
              <a:t>(CA6)</a:t>
            </a:r>
          </a:p>
          <a:p>
            <a:pPr marL="0" indent="0" algn="just">
              <a:buNone/>
            </a:pPr>
            <a:r>
              <a:rPr lang="en-US" sz="1467" dirty="0"/>
              <a:t>More specific identification of services and items acquired for immediate consumption or capitalization.</a:t>
            </a:r>
            <a:endParaRPr lang="en-US" sz="1467" i="1" dirty="0"/>
          </a:p>
          <a:p>
            <a:pPr marL="0" indent="0" algn="ctr">
              <a:buNone/>
            </a:pPr>
            <a:endParaRPr lang="en-US" sz="1067" i="1" dirty="0"/>
          </a:p>
          <a:p>
            <a:pPr marL="0" indent="0" algn="ctr">
              <a:buNone/>
            </a:pPr>
            <a:r>
              <a:rPr lang="en-US" sz="1200" i="1" dirty="0"/>
              <a:t>260.3312 = GPC Purchases</a:t>
            </a:r>
          </a:p>
          <a:p>
            <a:pPr marL="0" indent="0" algn="ctr">
              <a:buNone/>
            </a:pPr>
            <a:r>
              <a:rPr lang="en-US" sz="1200" i="1" dirty="0"/>
              <a:t>210.1104 = TDY to Schools/Training</a:t>
            </a:r>
          </a:p>
        </p:txBody>
      </p:sp>
      <p:grpSp>
        <p:nvGrpSpPr>
          <p:cNvPr id="4" name="Group 2"/>
          <p:cNvGrpSpPr>
            <a:grpSpLocks/>
          </p:cNvGrpSpPr>
          <p:nvPr/>
        </p:nvGrpSpPr>
        <p:grpSpPr bwMode="auto">
          <a:xfrm>
            <a:off x="4708941" y="2332378"/>
            <a:ext cx="3136900" cy="863600"/>
            <a:chOff x="110474974" y="110653400"/>
            <a:chExt cx="2353613" cy="647701"/>
          </a:xfrm>
        </p:grpSpPr>
        <p:sp>
          <p:nvSpPr>
            <p:cNvPr id="5" name="WordArt 3"/>
            <p:cNvSpPr>
              <a:spLocks noChangeArrowheads="1" noChangeShapeType="1" noTextEdit="1"/>
            </p:cNvSpPr>
            <p:nvPr/>
          </p:nvSpPr>
          <p:spPr bwMode="auto">
            <a:xfrm>
              <a:off x="110474974" y="110653400"/>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1F497D"/>
                    </a:solidFill>
                    <a:round/>
                    <a:headEnd/>
                    <a:tailEnd/>
                  </a:ln>
                  <a:solidFill>
                    <a:srgbClr val="95B4D8"/>
                  </a:solidFill>
                  <a:effectLst>
                    <a:outerShdw dist="17961" dir="8100000" algn="ctr" rotWithShape="0">
                      <a:srgbClr val="548DD4">
                        <a:alpha val="50000"/>
                      </a:srgbClr>
                    </a:outerShdw>
                  </a:effectLst>
                  <a:latin typeface="Arial Black"/>
                </a:rPr>
                <a:t>260</a:t>
              </a:r>
            </a:p>
          </p:txBody>
        </p:sp>
        <p:sp>
          <p:nvSpPr>
            <p:cNvPr id="6" name="WordArt 4"/>
            <p:cNvSpPr>
              <a:spLocks noChangeArrowheads="1" noChangeShapeType="1" noTextEdit="1"/>
            </p:cNvSpPr>
            <p:nvPr/>
          </p:nvSpPr>
          <p:spPr bwMode="auto">
            <a:xfrm>
              <a:off x="111456987" y="110653401"/>
              <a:ext cx="1371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solidFill>
                      <a:srgbClr val="600060"/>
                    </a:solidFill>
                    <a:round/>
                    <a:headEnd/>
                    <a:tailEnd/>
                  </a:ln>
                  <a:solidFill>
                    <a:srgbClr val="CD99CD"/>
                  </a:solidFill>
                  <a:effectLst>
                    <a:outerShdw dist="17961" dir="8100000" algn="ctr" rotWithShape="0">
                      <a:srgbClr val="548DD4">
                        <a:alpha val="50000"/>
                      </a:srgbClr>
                    </a:outerShdw>
                  </a:effectLst>
                  <a:latin typeface="Arial Black"/>
                </a:rPr>
                <a:t>.3312</a:t>
              </a:r>
            </a:p>
          </p:txBody>
        </p:sp>
      </p:grpSp>
      <p:grpSp>
        <p:nvGrpSpPr>
          <p:cNvPr id="7" name="Group 5"/>
          <p:cNvGrpSpPr>
            <a:grpSpLocks/>
          </p:cNvGrpSpPr>
          <p:nvPr/>
        </p:nvGrpSpPr>
        <p:grpSpPr bwMode="auto">
          <a:xfrm>
            <a:off x="4708941" y="6423258"/>
            <a:ext cx="3136900" cy="863600"/>
            <a:chOff x="110589274" y="110767700"/>
            <a:chExt cx="2353613" cy="647701"/>
          </a:xfrm>
        </p:grpSpPr>
        <p:sp>
          <p:nvSpPr>
            <p:cNvPr id="8" name="WordArt 6"/>
            <p:cNvSpPr>
              <a:spLocks noChangeArrowheads="1" noChangeShapeType="1" noTextEdit="1"/>
            </p:cNvSpPr>
            <p:nvPr/>
          </p:nvSpPr>
          <p:spPr bwMode="auto">
            <a:xfrm>
              <a:off x="110589274" y="110767700"/>
              <a:ext cx="9144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1F497D"/>
                    </a:solidFill>
                    <a:round/>
                    <a:headEnd/>
                    <a:tailEnd/>
                  </a:ln>
                  <a:solidFill>
                    <a:srgbClr val="95B4D8"/>
                  </a:solidFill>
                  <a:effectLst>
                    <a:outerShdw dist="17961" dir="8100000" algn="ctr" rotWithShape="0">
                      <a:srgbClr val="548DD4">
                        <a:alpha val="50000"/>
                      </a:srgbClr>
                    </a:outerShdw>
                  </a:effectLst>
                  <a:latin typeface="Arial Black"/>
                </a:rPr>
                <a:t>210</a:t>
              </a:r>
            </a:p>
          </p:txBody>
        </p:sp>
        <p:sp>
          <p:nvSpPr>
            <p:cNvPr id="9" name="WordArt 7"/>
            <p:cNvSpPr>
              <a:spLocks noChangeArrowheads="1" noChangeShapeType="1" noTextEdit="1"/>
            </p:cNvSpPr>
            <p:nvPr/>
          </p:nvSpPr>
          <p:spPr bwMode="auto">
            <a:xfrm>
              <a:off x="111571287" y="110767701"/>
              <a:ext cx="1371600" cy="647700"/>
            </a:xfrm>
            <a:prstGeom prst="rect">
              <a:avLst/>
            </a:prstGeom>
          </p:spPr>
          <p:txBody>
            <a:bodyPr wrap="none" fromWordArt="1">
              <a:prstTxWarp prst="textPlain">
                <a:avLst>
                  <a:gd name="adj" fmla="val 50000"/>
                </a:avLst>
              </a:prstTxWarp>
            </a:bodyPr>
            <a:lstStyle/>
            <a:p>
              <a:pPr algn="ctr" rtl="0">
                <a:buNone/>
              </a:pPr>
              <a:r>
                <a:rPr lang="en-US" sz="48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.1104</a:t>
              </a:r>
            </a:p>
          </p:txBody>
        </p:sp>
      </p:grpSp>
      <p:cxnSp>
        <p:nvCxnSpPr>
          <p:cNvPr id="34" name="Elbow Connector 33"/>
          <p:cNvCxnSpPr>
            <a:stCxn id="13" idx="0"/>
            <a:endCxn id="5" idx="2"/>
          </p:cNvCxnSpPr>
          <p:nvPr/>
        </p:nvCxnSpPr>
        <p:spPr>
          <a:xfrm rot="5400000" flipH="1" flipV="1">
            <a:off x="4081546" y="2730167"/>
            <a:ext cx="770943" cy="1702563"/>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37" name="Elbow Connector 36"/>
          <p:cNvCxnSpPr>
            <a:stCxn id="14" idx="0"/>
            <a:endCxn id="3" idx="2"/>
          </p:cNvCxnSpPr>
          <p:nvPr/>
        </p:nvCxnSpPr>
        <p:spPr>
          <a:xfrm rot="16200000" flipV="1">
            <a:off x="7219070" y="2413049"/>
            <a:ext cx="618541" cy="2489200"/>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1" name="Elbow Connector 40"/>
          <p:cNvCxnSpPr>
            <a:stCxn id="14" idx="2"/>
            <a:endCxn id="17" idx="0"/>
          </p:cNvCxnSpPr>
          <p:nvPr/>
        </p:nvCxnSpPr>
        <p:spPr>
          <a:xfrm rot="5400000">
            <a:off x="7151073" y="4623587"/>
            <a:ext cx="754537" cy="2489200"/>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cxnSp>
        <p:nvCxnSpPr>
          <p:cNvPr id="44" name="Elbow Connector 43"/>
          <p:cNvCxnSpPr>
            <a:stCxn id="13" idx="2"/>
            <a:endCxn id="8" idx="0"/>
          </p:cNvCxnSpPr>
          <p:nvPr/>
        </p:nvCxnSpPr>
        <p:spPr>
          <a:xfrm rot="16200000" flipH="1">
            <a:off x="4000847" y="5105807"/>
            <a:ext cx="932339" cy="1702563"/>
          </a:xfrm>
          <a:prstGeom prst="bentConnector3">
            <a:avLst>
              <a:gd name="adj1" fmla="val 50000"/>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3" name="Rectangle 2"/>
          <p:cNvSpPr/>
          <p:nvPr/>
        </p:nvSpPr>
        <p:spPr>
          <a:xfrm>
            <a:off x="4607340" y="2129178"/>
            <a:ext cx="3352800" cy="1219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Rectangle 16"/>
          <p:cNvSpPr/>
          <p:nvPr/>
        </p:nvSpPr>
        <p:spPr>
          <a:xfrm>
            <a:off x="4607340" y="6245457"/>
            <a:ext cx="3352800" cy="1219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TextBox 17"/>
          <p:cNvSpPr txBox="1"/>
          <p:nvPr/>
        </p:nvSpPr>
        <p:spPr>
          <a:xfrm>
            <a:off x="5040048" y="7846718"/>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19" name="TextBox 18"/>
          <p:cNvSpPr txBox="1"/>
          <p:nvPr/>
        </p:nvSpPr>
        <p:spPr>
          <a:xfrm>
            <a:off x="288531" y="1644181"/>
            <a:ext cx="11823365" cy="292388"/>
          </a:xfrm>
          <a:prstGeom prst="rect">
            <a:avLst/>
          </a:prstGeom>
          <a:noFill/>
        </p:spPr>
        <p:txBody>
          <a:bodyPr wrap="none" rtlCol="0">
            <a:spAutoFit/>
          </a:bodyPr>
          <a:lstStyle/>
          <a:p>
            <a:r>
              <a:rPr lang="en-US" sz="1300" dirty="0"/>
              <a:t>057000340000000002121D|F7887|3A2426|</a:t>
            </a:r>
            <a:r>
              <a:rPr lang="en-US" sz="1300" b="1" u="sng" dirty="0"/>
              <a:t>260.3312</a:t>
            </a:r>
            <a:r>
              <a:rPr lang="en-US" sz="1300" dirty="0"/>
              <a:t>|01010000011Z|999900.999961|0101126F|2021|387700|103000000|057000340000000002121D|7C|NA</a:t>
            </a:r>
          </a:p>
        </p:txBody>
      </p:sp>
      <p:pic>
        <p:nvPicPr>
          <p:cNvPr id="20" name="Picture 19"/>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21" name="Picture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1760446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chemeClr val="accent2">
                    <a:lumMod val="50000"/>
                  </a:schemeClr>
                </a:solidFill>
              </a:rPr>
              <a:t>Budget Line Item </a:t>
            </a:r>
            <a:br>
              <a:rPr lang="en-US" sz="5400" dirty="0">
                <a:solidFill>
                  <a:schemeClr val="accent2">
                    <a:lumMod val="50000"/>
                  </a:schemeClr>
                </a:solidFill>
              </a:rPr>
            </a:br>
            <a:r>
              <a:rPr lang="en-US" sz="5400" dirty="0">
                <a:solidFill>
                  <a:schemeClr val="accent2">
                    <a:lumMod val="50000"/>
                  </a:schemeClr>
                </a:solidFill>
              </a:rPr>
              <a:t>Number</a:t>
            </a:r>
            <a:endParaRPr lang="en-US" sz="5400" dirty="0"/>
          </a:p>
        </p:txBody>
      </p:sp>
      <p:sp>
        <p:nvSpPr>
          <p:cNvPr id="4" name="Content Placeholder 2"/>
          <p:cNvSpPr txBox="1">
            <a:spLocks/>
          </p:cNvSpPr>
          <p:nvPr/>
        </p:nvSpPr>
        <p:spPr>
          <a:xfrm>
            <a:off x="914400" y="2088399"/>
            <a:ext cx="10566400" cy="909837"/>
          </a:xfrm>
          <a:prstGeom prst="rect">
            <a:avLst/>
          </a:prstGeom>
          <a:ln>
            <a:solidFill>
              <a:srgbClr val="A6B6CB"/>
            </a:solidFill>
          </a:ln>
          <a:effectLst>
            <a:glow rad="139700">
              <a:srgbClr val="99C6EF"/>
            </a:glow>
          </a:effectLst>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a:bodyPr>
          <a:lstStyle>
            <a:defPPr>
              <a:defRPr lang="en-US"/>
            </a:defPPr>
            <a:lvl1pPr indent="0" algn="just" defTabSz="914400">
              <a:spcBef>
                <a:spcPct val="20000"/>
              </a:spcBef>
              <a:buFont typeface="Arial" panose="020B0604020202020204" pitchFamily="34" charset="0"/>
              <a:buNone/>
              <a:defRPr sz="2533"/>
            </a:lvl1pPr>
            <a:lvl2pPr marL="609585" lvl="1" indent="0" defTabSz="914400">
              <a:spcBef>
                <a:spcPct val="20000"/>
              </a:spcBef>
              <a:buFont typeface="Arial" panose="020B0604020202020204" pitchFamily="34" charset="0"/>
              <a:buNone/>
              <a:defRPr sz="1333"/>
            </a:lvl2pPr>
            <a:lvl3pPr marL="1143000" indent="-228600" defTabSz="914400">
              <a:spcBef>
                <a:spcPct val="20000"/>
              </a:spcBef>
              <a:buFont typeface="Arial" panose="020B0604020202020204" pitchFamily="34" charset="0"/>
              <a:buChar char="•"/>
              <a:defRPr sz="2400"/>
            </a:lvl3pPr>
            <a:lvl4pPr marL="1600200" indent="-228600" defTabSz="914400">
              <a:spcBef>
                <a:spcPct val="20000"/>
              </a:spcBef>
              <a:buFont typeface="Arial" panose="020B0604020202020204" pitchFamily="34" charset="0"/>
              <a:buChar char="–"/>
              <a:defRPr sz="2000"/>
            </a:lvl4pPr>
            <a:lvl5pPr marL="2057400" indent="-228600" defTabSz="914400">
              <a:spcBef>
                <a:spcPct val="20000"/>
              </a:spcBef>
              <a:buFont typeface="Arial" panose="020B0604020202020204" pitchFamily="34" charset="0"/>
              <a:buChar char="»"/>
              <a:defRPr sz="2000"/>
            </a:lvl5pPr>
            <a:lvl6pPr marL="2514600" indent="-228600" defTabSz="914400">
              <a:spcBef>
                <a:spcPct val="20000"/>
              </a:spcBef>
              <a:buFont typeface="Arial" panose="020B0604020202020204" pitchFamily="34" charset="0"/>
              <a:buChar char="•"/>
              <a:defRPr sz="2000"/>
            </a:lvl6pPr>
            <a:lvl7pPr marL="2971800" indent="-228600" defTabSz="914400">
              <a:spcBef>
                <a:spcPct val="20000"/>
              </a:spcBef>
              <a:buFont typeface="Arial" panose="020B0604020202020204" pitchFamily="34" charset="0"/>
              <a:buChar char="•"/>
              <a:defRPr sz="2000"/>
            </a:lvl7pPr>
            <a:lvl8pPr marL="3429000" indent="-228600" defTabSz="914400">
              <a:spcBef>
                <a:spcPct val="20000"/>
              </a:spcBef>
              <a:buFont typeface="Arial" panose="020B0604020202020204" pitchFamily="34" charset="0"/>
              <a:buChar char="•"/>
              <a:defRPr sz="2000"/>
            </a:lvl8pPr>
            <a:lvl9pPr marL="3886200" indent="-228600" defTabSz="914400">
              <a:spcBef>
                <a:spcPct val="20000"/>
              </a:spcBef>
              <a:buFont typeface="Arial" panose="020B0604020202020204" pitchFamily="34" charset="0"/>
              <a:buChar char="•"/>
              <a:defRPr sz="2000"/>
            </a:lvl9pPr>
          </a:lstStyle>
          <a:p>
            <a:r>
              <a:rPr lang="en-US" sz="2400" dirty="0"/>
              <a:t>Identifies a further sub-division of the Treasury Account Fund Symbol Appropriation, below the Budget Sub- Activity level.</a:t>
            </a:r>
          </a:p>
          <a:p>
            <a:pPr lvl="1"/>
            <a:endParaRPr lang="en-US" dirty="0"/>
          </a:p>
          <a:p>
            <a:pPr lvl="1"/>
            <a:endParaRPr lang="en-US" dirty="0"/>
          </a:p>
        </p:txBody>
      </p:sp>
      <p:sp>
        <p:nvSpPr>
          <p:cNvPr id="5" name="Content Placeholder 2"/>
          <p:cNvSpPr txBox="1">
            <a:spLocks/>
          </p:cNvSpPr>
          <p:nvPr/>
        </p:nvSpPr>
        <p:spPr>
          <a:xfrm>
            <a:off x="2235200" y="7339186"/>
            <a:ext cx="7924800" cy="660400"/>
          </a:xfrm>
          <a:prstGeom prst="rect">
            <a:avLst/>
          </a:prstGeom>
          <a:ln>
            <a:solidFill>
              <a:schemeClr val="bg1">
                <a:lumMod val="50000"/>
              </a:schemeClr>
            </a:solidFill>
          </a:ln>
          <a:effectLst>
            <a:glow rad="139700">
              <a:srgbClr val="B3B2AA"/>
            </a:glow>
          </a:effectLst>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n-US" sz="1867" i="1" dirty="0"/>
              <a:t>Utilize the </a:t>
            </a:r>
            <a:r>
              <a:rPr lang="en-US" sz="1867" b="1" i="1" u="sng" dirty="0">
                <a:solidFill>
                  <a:srgbClr val="FF0000"/>
                </a:solidFill>
              </a:rPr>
              <a:t>Project Identifier (CA4) </a:t>
            </a:r>
            <a:r>
              <a:rPr lang="en-US" sz="1867" i="1" dirty="0"/>
              <a:t>to identify the correct DEAMS BLIN for the funding being utilized</a:t>
            </a:r>
          </a:p>
          <a:p>
            <a:pPr lvl="1"/>
            <a:endParaRPr lang="en-US" sz="1333" dirty="0"/>
          </a:p>
        </p:txBody>
      </p:sp>
      <p:sp>
        <p:nvSpPr>
          <p:cNvPr id="7" name="Content Placeholder 2"/>
          <p:cNvSpPr txBox="1">
            <a:spLocks/>
          </p:cNvSpPr>
          <p:nvPr/>
        </p:nvSpPr>
        <p:spPr>
          <a:xfrm>
            <a:off x="1695214" y="3356912"/>
            <a:ext cx="9004771" cy="867847"/>
          </a:xfrm>
          <a:prstGeom prst="rect">
            <a:avLst/>
          </a:prstGeom>
          <a:ln>
            <a:solidFill>
              <a:srgbClr val="7030A0"/>
            </a:solidFill>
          </a:ln>
          <a:effectLst>
            <a:glow rad="139700">
              <a:srgbClr val="CD99CD"/>
            </a:glow>
          </a:effectLst>
        </p:spPr>
        <p:style>
          <a:lnRef idx="2">
            <a:schemeClr val="accent1"/>
          </a:lnRef>
          <a:fillRef idx="1">
            <a:schemeClr val="lt1"/>
          </a:fillRef>
          <a:effectRef idx="0">
            <a:schemeClr val="accent1"/>
          </a:effectRef>
          <a:fontRef idx="minor">
            <a:schemeClr val="dk1"/>
          </a:fontRef>
        </p:style>
        <p:txBody>
          <a:bodyPr vert="horz" lIns="121920" tIns="60960" rIns="121920" bIns="6096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n-US" sz="2400" dirty="0"/>
              <a:t>The Budget Line Item Number can and will vary in length depending on the type of funding that is being utilized.</a:t>
            </a:r>
          </a:p>
          <a:p>
            <a:pPr marL="609585" lvl="1" indent="0">
              <a:buNone/>
            </a:pPr>
            <a:endParaRPr lang="en-US" sz="1333" dirty="0"/>
          </a:p>
          <a:p>
            <a:pPr lvl="1"/>
            <a:endParaRPr lang="en-US" sz="1333" b="1" dirty="0"/>
          </a:p>
        </p:txBody>
      </p:sp>
      <p:cxnSp>
        <p:nvCxnSpPr>
          <p:cNvPr id="11" name="Straight Arrow Connector 10"/>
          <p:cNvCxnSpPr>
            <a:stCxn id="4" idx="2"/>
            <a:endCxn id="7" idx="0"/>
          </p:cNvCxnSpPr>
          <p:nvPr/>
        </p:nvCxnSpPr>
        <p:spPr>
          <a:xfrm>
            <a:off x="6197600" y="2998236"/>
            <a:ext cx="0" cy="358676"/>
          </a:xfrm>
          <a:prstGeom prst="straightConnector1">
            <a:avLst/>
          </a:prstGeom>
          <a:ln>
            <a:solidFill>
              <a:schemeClr val="tx1"/>
            </a:solidFill>
            <a:tailEnd type="arrow"/>
          </a:ln>
        </p:spPr>
        <p:style>
          <a:lnRef idx="3">
            <a:schemeClr val="accent3"/>
          </a:lnRef>
          <a:fillRef idx="0">
            <a:schemeClr val="accent3"/>
          </a:fillRef>
          <a:effectRef idx="2">
            <a:schemeClr val="accent3"/>
          </a:effectRef>
          <a:fontRef idx="minor">
            <a:schemeClr val="tx1"/>
          </a:fontRef>
        </p:style>
      </p:cxnSp>
      <p:sp>
        <p:nvSpPr>
          <p:cNvPr id="9" name="TextBox 8"/>
          <p:cNvSpPr txBox="1"/>
          <p:nvPr/>
        </p:nvSpPr>
        <p:spPr>
          <a:xfrm>
            <a:off x="5040048" y="8139143"/>
            <a:ext cx="2371162" cy="369332"/>
          </a:xfrm>
          <a:prstGeom prst="rect">
            <a:avLst/>
          </a:prstGeom>
          <a:noFill/>
        </p:spPr>
        <p:txBody>
          <a:bodyPr wrap="none" rtlCol="0">
            <a:spAutoFit/>
          </a:bodyPr>
          <a:lstStyle/>
          <a:p>
            <a:r>
              <a:rPr lang="en-US" altLang="en-US" dirty="0">
                <a:solidFill>
                  <a:srgbClr val="0000FF"/>
                </a:solidFill>
                <a:latin typeface="Times New Roman" panose="02020603050405020304" pitchFamily="18" charset="0"/>
                <a:cs typeface="Times New Roman" panose="02020603050405020304" pitchFamily="18" charset="0"/>
                <a:hlinkClick r:id="rId2"/>
              </a:rPr>
              <a:t>https://fmdqs.cce.af.mil</a:t>
            </a:r>
            <a:endParaRPr lang="en-US" altLang="en-US" sz="2800" dirty="0">
              <a:latin typeface="Arial" panose="020B0604020202020204" pitchFamily="34" charset="0"/>
            </a:endParaRPr>
          </a:p>
        </p:txBody>
      </p:sp>
      <p:sp>
        <p:nvSpPr>
          <p:cNvPr id="33" name="Rectangle 32"/>
          <p:cNvSpPr/>
          <p:nvPr/>
        </p:nvSpPr>
        <p:spPr>
          <a:xfrm>
            <a:off x="1732333" y="5445346"/>
            <a:ext cx="3417923" cy="400110"/>
          </a:xfrm>
          <a:prstGeom prst="rect">
            <a:avLst/>
          </a:prstGeom>
          <a:noFill/>
        </p:spPr>
        <p:txBody>
          <a:bodyPr wrap="none" lIns="91440" tIns="45720" rIns="91440" bIns="45720">
            <a:spAutoFit/>
          </a:bodyPr>
          <a:lstStyle/>
          <a:p>
            <a:pPr algn="ctr"/>
            <a:r>
              <a:rPr lang="en-US" sz="20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Operations &amp; Maintenance</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34" name="Rectangle 33"/>
          <p:cNvSpPr/>
          <p:nvPr/>
        </p:nvSpPr>
        <p:spPr>
          <a:xfrm>
            <a:off x="7657674" y="5445346"/>
            <a:ext cx="1766829" cy="400110"/>
          </a:xfrm>
          <a:prstGeom prst="rect">
            <a:avLst/>
          </a:prstGeom>
          <a:noFill/>
        </p:spPr>
        <p:txBody>
          <a:bodyPr wrap="none" lIns="91440" tIns="45720" rIns="91440" bIns="45720">
            <a:spAutoFit/>
          </a:bodyPr>
          <a:lstStyle/>
          <a:p>
            <a:pPr algn="ctr"/>
            <a:r>
              <a:rPr lang="en-US" sz="20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Procurement</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grpSp>
        <p:nvGrpSpPr>
          <p:cNvPr id="41" name="Group 40"/>
          <p:cNvGrpSpPr/>
          <p:nvPr/>
        </p:nvGrpSpPr>
        <p:grpSpPr>
          <a:xfrm>
            <a:off x="1440564" y="4604865"/>
            <a:ext cx="4161684" cy="939253"/>
            <a:chOff x="1695214" y="4568690"/>
            <a:chExt cx="4161684" cy="939253"/>
          </a:xfrm>
        </p:grpSpPr>
        <p:grpSp>
          <p:nvGrpSpPr>
            <p:cNvPr id="24" name="Group 23"/>
            <p:cNvGrpSpPr/>
            <p:nvPr/>
          </p:nvGrpSpPr>
          <p:grpSpPr>
            <a:xfrm>
              <a:off x="1695214" y="4568690"/>
              <a:ext cx="4002767" cy="669558"/>
              <a:chOff x="2588533" y="1985929"/>
              <a:chExt cx="4002767" cy="669558"/>
            </a:xfrm>
          </p:grpSpPr>
          <p:grpSp>
            <p:nvGrpSpPr>
              <p:cNvPr id="25" name="Group 2"/>
              <p:cNvGrpSpPr>
                <a:grpSpLocks/>
              </p:cNvGrpSpPr>
              <p:nvPr/>
            </p:nvGrpSpPr>
            <p:grpSpPr bwMode="auto">
              <a:xfrm>
                <a:off x="2588533" y="1985929"/>
                <a:ext cx="3262166" cy="655637"/>
                <a:chOff x="106944016" y="111606437"/>
                <a:chExt cx="3261999" cy="654529"/>
              </a:xfrm>
            </p:grpSpPr>
            <p:sp>
              <p:nvSpPr>
                <p:cNvPr id="28" name="WordArt 3"/>
                <p:cNvSpPr>
                  <a:spLocks noChangeArrowheads="1" noChangeShapeType="1" noTextEdit="1"/>
                </p:cNvSpPr>
                <p:nvPr/>
              </p:nvSpPr>
              <p:spPr bwMode="auto">
                <a:xfrm>
                  <a:off x="106944016" y="111606437"/>
                  <a:ext cx="609600" cy="647700"/>
                </a:xfrm>
                <a:prstGeom prst="rect">
                  <a:avLst/>
                </a:prstGeom>
              </p:spPr>
              <p:txBody>
                <a:bodyPr wrap="none" fromWordArt="1">
                  <a:prstTxWarp prst="textPlain">
                    <a:avLst>
                      <a:gd name="adj" fmla="val 50000"/>
                    </a:avLst>
                  </a:prstTxWarp>
                </a:bodyPr>
                <a:lstStyle/>
                <a:p>
                  <a:pPr algn="ctr" rtl="0">
                    <a:buNone/>
                  </a:pPr>
                  <a:r>
                    <a:rPr lang="en-US" sz="3600" b="1" kern="10" spc="0" dirty="0">
                      <a:ln w="28575">
                        <a:solidFill>
                          <a:srgbClr val="260EB6"/>
                        </a:solidFill>
                        <a:round/>
                        <a:headEnd/>
                        <a:tailEnd/>
                      </a:ln>
                      <a:solidFill>
                        <a:srgbClr val="99C6EF"/>
                      </a:solidFill>
                      <a:effectLst>
                        <a:outerShdw dist="17961" dir="8100000" algn="ctr" rotWithShape="0">
                          <a:srgbClr val="548DD4">
                            <a:alpha val="50000"/>
                          </a:srgbClr>
                        </a:outerShdw>
                      </a:effectLst>
                      <a:latin typeface="Arial Black"/>
                    </a:rPr>
                    <a:t>02</a:t>
                  </a:r>
                </a:p>
              </p:txBody>
            </p:sp>
            <p:sp>
              <p:nvSpPr>
                <p:cNvPr id="29" name="WordArt 4"/>
                <p:cNvSpPr>
                  <a:spLocks noChangeArrowheads="1" noChangeShapeType="1" noTextEdit="1"/>
                </p:cNvSpPr>
                <p:nvPr/>
              </p:nvSpPr>
              <p:spPr bwMode="auto">
                <a:xfrm>
                  <a:off x="107601799" y="111613266"/>
                  <a:ext cx="609600" cy="647700"/>
                </a:xfrm>
                <a:prstGeom prst="rect">
                  <a:avLst/>
                </a:prstGeom>
              </p:spPr>
              <p:txBody>
                <a:bodyPr wrap="none" fromWordArt="1">
                  <a:prstTxWarp prst="textPlain">
                    <a:avLst>
                      <a:gd name="adj" fmla="val 50000"/>
                    </a:avLst>
                  </a:prstTxWarp>
                </a:bodyPr>
                <a:lstStyle/>
                <a:p>
                  <a:pPr algn="ctr" rtl="0">
                    <a:buNone/>
                  </a:pPr>
                  <a:r>
                    <a:rPr lang="en-US" sz="3600" b="1" kern="10" spc="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01</a:t>
                  </a:r>
                </a:p>
              </p:txBody>
            </p:sp>
            <p:sp>
              <p:nvSpPr>
                <p:cNvPr id="30" name="WordArt 5"/>
                <p:cNvSpPr>
                  <a:spLocks noChangeArrowheads="1" noChangeShapeType="1" noTextEdit="1"/>
                </p:cNvSpPr>
                <p:nvPr/>
              </p:nvSpPr>
              <p:spPr bwMode="auto">
                <a:xfrm>
                  <a:off x="109596415" y="111611657"/>
                  <a:ext cx="609600" cy="647700"/>
                </a:xfrm>
                <a:prstGeom prst="rect">
                  <a:avLst/>
                </a:prstGeom>
              </p:spPr>
              <p:txBody>
                <a:bodyPr wrap="none" fromWordArt="1">
                  <a:prstTxWarp prst="textPlain">
                    <a:avLst>
                      <a:gd name="adj" fmla="val 50000"/>
                    </a:avLst>
                  </a:prstTxWarp>
                </a:bodyPr>
                <a:lstStyle/>
                <a:p>
                  <a:pPr algn="ctr" rtl="0">
                    <a:buNone/>
                  </a:pPr>
                  <a:r>
                    <a:rPr lang="en-US" sz="3600" b="1" kern="10" spc="0" dirty="0">
                      <a:ln w="28575" algn="ctr">
                        <a:solidFill>
                          <a:srgbClr val="260EB6"/>
                        </a:solidFill>
                        <a:round/>
                        <a:headEnd/>
                        <a:tailEnd/>
                      </a:ln>
                      <a:solidFill>
                        <a:srgbClr val="99C6EF"/>
                      </a:solidFill>
                      <a:effectLst>
                        <a:outerShdw dist="17961" dir="8100000" algn="ctr" rotWithShape="0">
                          <a:srgbClr val="548DD4">
                            <a:alpha val="50000"/>
                          </a:srgbClr>
                        </a:outerShdw>
                      </a:effectLst>
                      <a:latin typeface="Arial Black"/>
                    </a:rPr>
                    <a:t>02</a:t>
                  </a:r>
                </a:p>
              </p:txBody>
            </p:sp>
            <p:sp>
              <p:nvSpPr>
                <p:cNvPr id="31" name="WordArt 7"/>
                <p:cNvSpPr>
                  <a:spLocks noChangeArrowheads="1" noChangeShapeType="1" noTextEdit="1"/>
                </p:cNvSpPr>
                <p:nvPr/>
              </p:nvSpPr>
              <p:spPr bwMode="auto">
                <a:xfrm>
                  <a:off x="108300592" y="111606437"/>
                  <a:ext cx="1219200" cy="647700"/>
                </a:xfrm>
                <a:prstGeom prst="rect">
                  <a:avLst/>
                </a:prstGeom>
              </p:spPr>
              <p:txBody>
                <a:bodyPr wrap="none" fromWordArt="1">
                  <a:prstTxWarp prst="textPlain">
                    <a:avLst>
                      <a:gd name="adj" fmla="val 50000"/>
                    </a:avLst>
                  </a:prstTxWarp>
                </a:bodyPr>
                <a:lstStyle/>
                <a:p>
                  <a:pPr algn="ctr" rtl="0">
                    <a:buNone/>
                  </a:pPr>
                  <a:r>
                    <a:rPr lang="en-US" sz="3600" b="1" kern="10" spc="0" dirty="0">
                      <a:ln w="28575">
                        <a:solidFill>
                          <a:srgbClr val="3B3B38"/>
                        </a:solidFill>
                        <a:round/>
                        <a:headEnd/>
                        <a:tailEnd/>
                      </a:ln>
                      <a:solidFill>
                        <a:srgbClr val="B3B2AA"/>
                      </a:solidFill>
                      <a:effectLst>
                        <a:outerShdw dist="17961" dir="8100000" algn="ctr" rotWithShape="0">
                          <a:srgbClr val="548DD4">
                            <a:alpha val="50000"/>
                          </a:srgbClr>
                        </a:outerShdw>
                      </a:effectLst>
                      <a:latin typeface="Arial Black"/>
                    </a:rPr>
                    <a:t>0000</a:t>
                  </a:r>
                </a:p>
              </p:txBody>
            </p:sp>
          </p:grpSp>
          <p:sp>
            <p:nvSpPr>
              <p:cNvPr id="26" name="WordArt 4"/>
              <p:cNvSpPr>
                <a:spLocks noChangeArrowheads="1" noChangeShapeType="1" noTextEdit="1"/>
              </p:cNvSpPr>
              <p:nvPr/>
            </p:nvSpPr>
            <p:spPr bwMode="auto">
              <a:xfrm>
                <a:off x="5922602" y="2008580"/>
                <a:ext cx="304758" cy="646907"/>
              </a:xfrm>
              <a:prstGeom prst="rect">
                <a:avLst/>
              </a:prstGeom>
            </p:spPr>
            <p:txBody>
              <a:bodyPr wrap="none" fromWordArt="1">
                <a:prstTxWarp prst="textPlain">
                  <a:avLst>
                    <a:gd name="adj" fmla="val 50000"/>
                  </a:avLst>
                </a:prstTxWarp>
              </a:bodyPr>
              <a:lstStyle/>
              <a:p>
                <a:pPr algn="ctr" rtl="0">
                  <a:buNone/>
                </a:pPr>
                <a:r>
                  <a:rPr lang="en-US" sz="3600" b="1" kern="10" spc="0" dirty="0">
                    <a:ln w="28575" algn="ctr">
                      <a:solidFill>
                        <a:srgbClr val="913C3A"/>
                      </a:solidFill>
                      <a:round/>
                      <a:headEnd/>
                      <a:tailEnd/>
                    </a:ln>
                    <a:solidFill>
                      <a:srgbClr val="E6B9B8"/>
                    </a:solidFill>
                    <a:effectLst>
                      <a:outerShdw dist="17961" dir="8100000" algn="ctr" rotWithShape="0">
                        <a:srgbClr val="548DD4">
                          <a:alpha val="50000"/>
                        </a:srgbClr>
                      </a:outerShdw>
                    </a:effectLst>
                    <a:latin typeface="Arial Black"/>
                  </a:rPr>
                  <a:t>1</a:t>
                </a:r>
              </a:p>
            </p:txBody>
          </p:sp>
          <p:sp>
            <p:nvSpPr>
              <p:cNvPr id="27" name="WordArt 4"/>
              <p:cNvSpPr>
                <a:spLocks noChangeArrowheads="1" noChangeShapeType="1" noTextEdit="1"/>
              </p:cNvSpPr>
              <p:nvPr/>
            </p:nvSpPr>
            <p:spPr bwMode="auto">
              <a:xfrm>
                <a:off x="6286542" y="2003851"/>
                <a:ext cx="304758" cy="646907"/>
              </a:xfrm>
              <a:prstGeom prst="rect">
                <a:avLst/>
              </a:prstGeom>
            </p:spPr>
            <p:txBody>
              <a:bodyPr wrap="none" fromWordArt="1">
                <a:prstTxWarp prst="textPlain">
                  <a:avLst>
                    <a:gd name="adj" fmla="val 50000"/>
                  </a:avLst>
                </a:prstTxWarp>
              </a:bodyPr>
              <a:lstStyle/>
              <a:p>
                <a:pPr algn="ctr" rtl="0">
                  <a:buNone/>
                </a:pPr>
                <a:r>
                  <a:rPr lang="en-US" sz="3600" b="1" kern="10" spc="0" dirty="0">
                    <a:ln w="28575" algn="ctr">
                      <a:solidFill>
                        <a:srgbClr val="CC9900"/>
                      </a:solidFill>
                      <a:round/>
                      <a:headEnd/>
                      <a:tailEnd/>
                    </a:ln>
                    <a:solidFill>
                      <a:srgbClr val="FFFF99"/>
                    </a:solidFill>
                    <a:effectLst>
                      <a:outerShdw dist="17961" dir="8100000" algn="ctr" rotWithShape="0">
                        <a:srgbClr val="548DD4">
                          <a:alpha val="50000"/>
                        </a:srgbClr>
                      </a:outerShdw>
                    </a:effectLst>
                    <a:latin typeface="Arial Black"/>
                  </a:rPr>
                  <a:t>Z</a:t>
                </a:r>
              </a:p>
            </p:txBody>
          </p:sp>
        </p:grpSp>
        <p:sp>
          <p:nvSpPr>
            <p:cNvPr id="35" name="TextBox 34"/>
            <p:cNvSpPr txBox="1"/>
            <p:nvPr/>
          </p:nvSpPr>
          <p:spPr>
            <a:xfrm>
              <a:off x="1792058" y="5230944"/>
              <a:ext cx="389850" cy="276999"/>
            </a:xfrm>
            <a:prstGeom prst="rect">
              <a:avLst/>
            </a:prstGeom>
            <a:noFill/>
          </p:spPr>
          <p:txBody>
            <a:bodyPr wrap="none" rtlCol="0">
              <a:spAutoFit/>
            </a:bodyPr>
            <a:lstStyle/>
            <a:p>
              <a:r>
                <a:rPr lang="en-US" sz="1200" dirty="0"/>
                <a:t>BA</a:t>
              </a:r>
            </a:p>
          </p:txBody>
        </p:sp>
        <p:sp>
          <p:nvSpPr>
            <p:cNvPr id="36" name="TextBox 35"/>
            <p:cNvSpPr txBox="1"/>
            <p:nvPr/>
          </p:nvSpPr>
          <p:spPr>
            <a:xfrm>
              <a:off x="2349309" y="5217486"/>
              <a:ext cx="673133" cy="276999"/>
            </a:xfrm>
            <a:prstGeom prst="rect">
              <a:avLst/>
            </a:prstGeom>
            <a:noFill/>
          </p:spPr>
          <p:txBody>
            <a:bodyPr wrap="none" rtlCol="0">
              <a:spAutoFit/>
            </a:bodyPr>
            <a:lstStyle/>
            <a:p>
              <a:r>
                <a:rPr lang="en-US" sz="1200" dirty="0"/>
                <a:t>0 &amp; AG</a:t>
              </a:r>
            </a:p>
          </p:txBody>
        </p:sp>
        <p:sp>
          <p:nvSpPr>
            <p:cNvPr id="37" name="TextBox 36"/>
            <p:cNvSpPr txBox="1"/>
            <p:nvPr/>
          </p:nvSpPr>
          <p:spPr>
            <a:xfrm>
              <a:off x="3135724" y="5230944"/>
              <a:ext cx="1112805" cy="276999"/>
            </a:xfrm>
            <a:prstGeom prst="rect">
              <a:avLst/>
            </a:prstGeom>
            <a:noFill/>
          </p:spPr>
          <p:txBody>
            <a:bodyPr wrap="none" rtlCol="0">
              <a:spAutoFit/>
            </a:bodyPr>
            <a:lstStyle/>
            <a:p>
              <a:r>
                <a:rPr lang="en-US" sz="1200" dirty="0"/>
                <a:t>Space Holder</a:t>
              </a:r>
            </a:p>
          </p:txBody>
        </p:sp>
        <p:sp>
          <p:nvSpPr>
            <p:cNvPr id="38" name="TextBox 37"/>
            <p:cNvSpPr txBox="1"/>
            <p:nvPr/>
          </p:nvSpPr>
          <p:spPr>
            <a:xfrm>
              <a:off x="4457639" y="5230944"/>
              <a:ext cx="389850" cy="276999"/>
            </a:xfrm>
            <a:prstGeom prst="rect">
              <a:avLst/>
            </a:prstGeom>
            <a:noFill/>
          </p:spPr>
          <p:txBody>
            <a:bodyPr wrap="none" rtlCol="0">
              <a:spAutoFit/>
            </a:bodyPr>
            <a:lstStyle/>
            <a:p>
              <a:r>
                <a:rPr lang="en-US" sz="1200" dirty="0"/>
                <a:t>BA</a:t>
              </a:r>
            </a:p>
          </p:txBody>
        </p:sp>
        <p:sp>
          <p:nvSpPr>
            <p:cNvPr id="39" name="TextBox 38"/>
            <p:cNvSpPr txBox="1"/>
            <p:nvPr/>
          </p:nvSpPr>
          <p:spPr>
            <a:xfrm>
              <a:off x="5006120" y="5230944"/>
              <a:ext cx="407484" cy="276999"/>
            </a:xfrm>
            <a:prstGeom prst="rect">
              <a:avLst/>
            </a:prstGeom>
            <a:noFill/>
          </p:spPr>
          <p:txBody>
            <a:bodyPr wrap="none" rtlCol="0">
              <a:spAutoFit/>
            </a:bodyPr>
            <a:lstStyle/>
            <a:p>
              <a:r>
                <a:rPr lang="en-US" sz="1200" dirty="0"/>
                <a:t>AG</a:t>
              </a:r>
            </a:p>
          </p:txBody>
        </p:sp>
        <p:sp>
          <p:nvSpPr>
            <p:cNvPr id="40" name="TextBox 39"/>
            <p:cNvSpPr txBox="1"/>
            <p:nvPr/>
          </p:nvSpPr>
          <p:spPr>
            <a:xfrm>
              <a:off x="5346822" y="5230944"/>
              <a:ext cx="510076" cy="276999"/>
            </a:xfrm>
            <a:prstGeom prst="rect">
              <a:avLst/>
            </a:prstGeom>
            <a:noFill/>
          </p:spPr>
          <p:txBody>
            <a:bodyPr wrap="none" rtlCol="0">
              <a:spAutoFit/>
            </a:bodyPr>
            <a:lstStyle/>
            <a:p>
              <a:r>
                <a:rPr lang="en-US" sz="1200" dirty="0"/>
                <a:t>SAG</a:t>
              </a:r>
            </a:p>
          </p:txBody>
        </p:sp>
      </p:grpSp>
      <p:grpSp>
        <p:nvGrpSpPr>
          <p:cNvPr id="47" name="Group 46"/>
          <p:cNvGrpSpPr/>
          <p:nvPr/>
        </p:nvGrpSpPr>
        <p:grpSpPr>
          <a:xfrm>
            <a:off x="6300754" y="4611706"/>
            <a:ext cx="4589462" cy="960123"/>
            <a:chOff x="6555404" y="4575531"/>
            <a:chExt cx="4589462" cy="960123"/>
          </a:xfrm>
        </p:grpSpPr>
        <p:grpSp>
          <p:nvGrpSpPr>
            <p:cNvPr id="19" name="Group 2"/>
            <p:cNvGrpSpPr>
              <a:grpSpLocks/>
            </p:cNvGrpSpPr>
            <p:nvPr/>
          </p:nvGrpSpPr>
          <p:grpSpPr bwMode="auto">
            <a:xfrm>
              <a:off x="6555404" y="4575531"/>
              <a:ext cx="4589462" cy="654050"/>
              <a:chOff x="107667918" y="110651791"/>
              <a:chExt cx="4588299" cy="654529"/>
            </a:xfrm>
          </p:grpSpPr>
          <p:sp>
            <p:nvSpPr>
              <p:cNvPr id="20" name="WordArt 3"/>
              <p:cNvSpPr>
                <a:spLocks noChangeArrowheads="1" noChangeShapeType="1" noTextEdit="1"/>
              </p:cNvSpPr>
              <p:nvPr/>
            </p:nvSpPr>
            <p:spPr bwMode="auto">
              <a:xfrm>
                <a:off x="107667918" y="110651791"/>
                <a:ext cx="609600" cy="647700"/>
              </a:xfrm>
              <a:prstGeom prst="rect">
                <a:avLst/>
              </a:prstGeom>
            </p:spPr>
            <p:txBody>
              <a:bodyPr wrap="none" fromWordArt="1">
                <a:prstTxWarp prst="textPlain">
                  <a:avLst>
                    <a:gd name="adj" fmla="val 50000"/>
                  </a:avLst>
                </a:prstTxWarp>
              </a:bodyPr>
              <a:lstStyle/>
              <a:p>
                <a:pPr algn="ctr"/>
                <a:r>
                  <a:rPr lang="en-US" sz="3600" b="1" kern="10" dirty="0">
                    <a:ln w="28575" algn="ctr">
                      <a:solidFill>
                        <a:srgbClr val="1F497D"/>
                      </a:solidFill>
                      <a:round/>
                      <a:headEnd/>
                      <a:tailEnd/>
                    </a:ln>
                    <a:solidFill>
                      <a:srgbClr val="B9CDE5"/>
                    </a:solidFill>
                    <a:effectLst>
                      <a:outerShdw dist="17961" dir="8100000" algn="ctr" rotWithShape="0">
                        <a:srgbClr val="548DD4">
                          <a:alpha val="50000"/>
                        </a:srgbClr>
                      </a:outerShdw>
                    </a:effectLst>
                    <a:latin typeface="Arial Black"/>
                  </a:rPr>
                  <a:t>03</a:t>
                </a:r>
              </a:p>
            </p:txBody>
          </p:sp>
          <p:sp>
            <p:nvSpPr>
              <p:cNvPr id="21" name="WordArt 4"/>
              <p:cNvSpPr>
                <a:spLocks noChangeArrowheads="1" noChangeShapeType="1" noTextEdit="1"/>
              </p:cNvSpPr>
              <p:nvPr/>
            </p:nvSpPr>
            <p:spPr bwMode="auto">
              <a:xfrm>
                <a:off x="108325701" y="110658620"/>
                <a:ext cx="609600" cy="647700"/>
              </a:xfrm>
              <a:prstGeom prst="rect">
                <a:avLst/>
              </a:prstGeom>
            </p:spPr>
            <p:txBody>
              <a:bodyPr wrap="none" fromWordArt="1">
                <a:prstTxWarp prst="textPlain">
                  <a:avLst>
                    <a:gd name="adj" fmla="val 50000"/>
                  </a:avLst>
                </a:prstTxWarp>
              </a:bodyPr>
              <a:lstStyle/>
              <a:p>
                <a:pPr algn="ctr"/>
                <a:r>
                  <a:rPr lang="en-US" sz="36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05</a:t>
                </a:r>
              </a:p>
            </p:txBody>
          </p:sp>
          <p:sp>
            <p:nvSpPr>
              <p:cNvPr id="22" name="WordArt 5"/>
              <p:cNvSpPr>
                <a:spLocks noChangeArrowheads="1" noChangeShapeType="1" noTextEdit="1"/>
              </p:cNvSpPr>
              <p:nvPr/>
            </p:nvSpPr>
            <p:spPr bwMode="auto">
              <a:xfrm>
                <a:off x="109024494" y="110651806"/>
                <a:ext cx="1219200" cy="647700"/>
              </a:xfrm>
              <a:prstGeom prst="rect">
                <a:avLst/>
              </a:prstGeom>
            </p:spPr>
            <p:txBody>
              <a:bodyPr wrap="none" fromWordArt="1">
                <a:prstTxWarp prst="textPlain">
                  <a:avLst>
                    <a:gd name="adj" fmla="val 50000"/>
                  </a:avLst>
                </a:prstTxWarp>
              </a:bodyPr>
              <a:lstStyle/>
              <a:p>
                <a:pPr algn="ctr"/>
                <a:r>
                  <a:rPr lang="en-US" sz="36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0000</a:t>
                </a:r>
              </a:p>
            </p:txBody>
          </p:sp>
          <p:sp>
            <p:nvSpPr>
              <p:cNvPr id="23" name="WordArt 6"/>
              <p:cNvSpPr>
                <a:spLocks noChangeArrowheads="1" noChangeShapeType="1" noTextEdit="1"/>
              </p:cNvSpPr>
              <p:nvPr/>
            </p:nvSpPr>
            <p:spPr bwMode="auto">
              <a:xfrm>
                <a:off x="110303592" y="110653400"/>
                <a:ext cx="1952625" cy="647700"/>
              </a:xfrm>
              <a:prstGeom prst="rect">
                <a:avLst/>
              </a:prstGeom>
            </p:spPr>
            <p:txBody>
              <a:bodyPr wrap="none" fromWordArt="1">
                <a:prstTxWarp prst="textPlain">
                  <a:avLst>
                    <a:gd name="adj" fmla="val 50000"/>
                  </a:avLst>
                </a:prstTxWarp>
              </a:bodyPr>
              <a:lstStyle/>
              <a:p>
                <a:pPr algn="ctr"/>
                <a:r>
                  <a:rPr lang="en-US" sz="3600" b="1" kern="10" dirty="0">
                    <a:ln w="28575">
                      <a:solidFill>
                        <a:srgbClr val="913C3A"/>
                      </a:solidFill>
                      <a:round/>
                      <a:headEnd/>
                      <a:tailEnd/>
                    </a:ln>
                    <a:solidFill>
                      <a:srgbClr val="E6B9B8"/>
                    </a:solidFill>
                    <a:effectLst>
                      <a:outerShdw dist="17961" dir="8100000" algn="ctr" rotWithShape="0">
                        <a:srgbClr val="548DD4">
                          <a:alpha val="50000"/>
                        </a:srgbClr>
                      </a:outerShdw>
                    </a:effectLst>
                    <a:latin typeface="Arial Black"/>
                  </a:rPr>
                  <a:t>83508K</a:t>
                </a:r>
              </a:p>
            </p:txBody>
          </p:sp>
        </p:grpSp>
        <p:sp>
          <p:nvSpPr>
            <p:cNvPr id="42" name="TextBox 41"/>
            <p:cNvSpPr txBox="1"/>
            <p:nvPr/>
          </p:nvSpPr>
          <p:spPr>
            <a:xfrm>
              <a:off x="6605243" y="5237829"/>
              <a:ext cx="389850" cy="276999"/>
            </a:xfrm>
            <a:prstGeom prst="rect">
              <a:avLst/>
            </a:prstGeom>
            <a:noFill/>
          </p:spPr>
          <p:txBody>
            <a:bodyPr wrap="none" rtlCol="0">
              <a:spAutoFit/>
            </a:bodyPr>
            <a:lstStyle/>
            <a:p>
              <a:r>
                <a:rPr lang="en-US" sz="1200" dirty="0"/>
                <a:t>BA</a:t>
              </a:r>
            </a:p>
          </p:txBody>
        </p:sp>
        <p:sp>
          <p:nvSpPr>
            <p:cNvPr id="43" name="TextBox 42"/>
            <p:cNvSpPr txBox="1"/>
            <p:nvPr/>
          </p:nvSpPr>
          <p:spPr>
            <a:xfrm>
              <a:off x="7010085" y="5237829"/>
              <a:ext cx="982770" cy="276999"/>
            </a:xfrm>
            <a:prstGeom prst="rect">
              <a:avLst/>
            </a:prstGeom>
            <a:noFill/>
          </p:spPr>
          <p:txBody>
            <a:bodyPr wrap="none" rtlCol="0">
              <a:spAutoFit/>
            </a:bodyPr>
            <a:lstStyle/>
            <a:p>
              <a:r>
                <a:rPr lang="en-US" sz="1200" dirty="0"/>
                <a:t>3</a:t>
              </a:r>
              <a:r>
                <a:rPr lang="en-US" sz="1200" baseline="30000" dirty="0"/>
                <a:t>rd</a:t>
              </a:r>
              <a:r>
                <a:rPr lang="en-US" sz="1200" dirty="0"/>
                <a:t> of BPAC</a:t>
              </a:r>
            </a:p>
          </p:txBody>
        </p:sp>
        <p:sp>
          <p:nvSpPr>
            <p:cNvPr id="44" name="TextBox 43"/>
            <p:cNvSpPr txBox="1"/>
            <p:nvPr/>
          </p:nvSpPr>
          <p:spPr>
            <a:xfrm>
              <a:off x="7965675" y="5237829"/>
              <a:ext cx="1112805" cy="276999"/>
            </a:xfrm>
            <a:prstGeom prst="rect">
              <a:avLst/>
            </a:prstGeom>
            <a:noFill/>
          </p:spPr>
          <p:txBody>
            <a:bodyPr wrap="none" rtlCol="0">
              <a:spAutoFit/>
            </a:bodyPr>
            <a:lstStyle/>
            <a:p>
              <a:r>
                <a:rPr lang="en-US" sz="1200" dirty="0"/>
                <a:t>Space Holder</a:t>
              </a:r>
            </a:p>
          </p:txBody>
        </p:sp>
        <p:sp>
          <p:nvSpPr>
            <p:cNvPr id="45" name="WordArt 4"/>
            <p:cNvSpPr>
              <a:spLocks noChangeArrowheads="1" noChangeShapeType="1" noTextEdit="1"/>
            </p:cNvSpPr>
            <p:nvPr/>
          </p:nvSpPr>
          <p:spPr bwMode="auto">
            <a:xfrm flipV="1">
              <a:off x="9819298" y="5228765"/>
              <a:ext cx="271058" cy="45719"/>
            </a:xfrm>
            <a:prstGeom prst="rect">
              <a:avLst/>
            </a:prstGeom>
          </p:spPr>
          <p:txBody>
            <a:bodyPr wrap="none" fromWordArt="1">
              <a:prstTxWarp prst="textPlain">
                <a:avLst>
                  <a:gd name="adj" fmla="val 50000"/>
                </a:avLst>
              </a:prstTxWarp>
            </a:bodyPr>
            <a:lstStyle/>
            <a:p>
              <a:pPr algn="ctr" rtl="0">
                <a:buNone/>
              </a:pPr>
              <a:r>
                <a:rPr lang="en-US" sz="3600" b="1" kern="10" dirty="0">
                  <a:ln w="28575" algn="ctr">
                    <a:solidFill>
                      <a:srgbClr val="3B3B38"/>
                    </a:solidFill>
                    <a:round/>
                    <a:headEnd/>
                    <a:tailEnd/>
                  </a:ln>
                  <a:solidFill>
                    <a:srgbClr val="CD99CD"/>
                  </a:solidFill>
                  <a:effectLst>
                    <a:outerShdw dist="17961" dir="8100000" algn="ctr" rotWithShape="0">
                      <a:srgbClr val="548DD4">
                        <a:alpha val="50000"/>
                      </a:srgbClr>
                    </a:outerShdw>
                  </a:effectLst>
                  <a:latin typeface="Arial Black"/>
                </a:rPr>
                <a:t>_</a:t>
              </a:r>
              <a:endParaRPr lang="en-US" sz="3600" b="1" kern="10" spc="0" dirty="0">
                <a:ln w="28575" algn="ctr">
                  <a:solidFill>
                    <a:srgbClr val="3B3B38"/>
                  </a:solidFill>
                  <a:round/>
                  <a:headEnd/>
                  <a:tailEnd/>
                </a:ln>
                <a:solidFill>
                  <a:srgbClr val="CD99CD"/>
                </a:solidFill>
                <a:effectLst>
                  <a:outerShdw dist="17961" dir="8100000" algn="ctr" rotWithShape="0">
                    <a:srgbClr val="548DD4">
                      <a:alpha val="50000"/>
                    </a:srgbClr>
                  </a:outerShdw>
                </a:effectLst>
                <a:latin typeface="Arial Black"/>
              </a:endParaRPr>
            </a:p>
          </p:txBody>
        </p:sp>
        <p:sp>
          <p:nvSpPr>
            <p:cNvPr id="46" name="TextBox 45"/>
            <p:cNvSpPr txBox="1"/>
            <p:nvPr/>
          </p:nvSpPr>
          <p:spPr>
            <a:xfrm>
              <a:off x="9794537" y="5258655"/>
              <a:ext cx="591637" cy="276999"/>
            </a:xfrm>
            <a:prstGeom prst="rect">
              <a:avLst/>
            </a:prstGeom>
            <a:noFill/>
          </p:spPr>
          <p:txBody>
            <a:bodyPr wrap="none" rtlCol="0">
              <a:spAutoFit/>
            </a:bodyPr>
            <a:lstStyle/>
            <a:p>
              <a:r>
                <a:rPr lang="en-US" sz="1200" dirty="0"/>
                <a:t>BPAC</a:t>
              </a:r>
            </a:p>
          </p:txBody>
        </p:sp>
      </p:grpSp>
      <p:sp>
        <p:nvSpPr>
          <p:cNvPr id="49" name="Rectangle 48"/>
          <p:cNvSpPr/>
          <p:nvPr/>
        </p:nvSpPr>
        <p:spPr>
          <a:xfrm>
            <a:off x="5709788" y="6789436"/>
            <a:ext cx="1071127" cy="400110"/>
          </a:xfrm>
          <a:prstGeom prst="rect">
            <a:avLst/>
          </a:prstGeom>
          <a:noFill/>
        </p:spPr>
        <p:txBody>
          <a:bodyPr wrap="none" lIns="91440" tIns="45720" rIns="91440" bIns="45720">
            <a:spAutoFit/>
          </a:bodyPr>
          <a:lstStyle/>
          <a:p>
            <a:pPr algn="ctr"/>
            <a:r>
              <a:rPr lang="en-US" sz="20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RDT&amp;E</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6" name="Rounded Rectangle 75"/>
          <p:cNvSpPr/>
          <p:nvPr/>
        </p:nvSpPr>
        <p:spPr>
          <a:xfrm>
            <a:off x="1190660" y="4483384"/>
            <a:ext cx="4629353" cy="129779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ounded Rectangle 76"/>
          <p:cNvSpPr/>
          <p:nvPr/>
        </p:nvSpPr>
        <p:spPr>
          <a:xfrm>
            <a:off x="6181588" y="4495903"/>
            <a:ext cx="4828662" cy="129779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2"/>
          <p:cNvGrpSpPr>
            <a:grpSpLocks/>
          </p:cNvGrpSpPr>
          <p:nvPr/>
        </p:nvGrpSpPr>
        <p:grpSpPr bwMode="auto">
          <a:xfrm>
            <a:off x="3218783" y="5959401"/>
            <a:ext cx="6053137" cy="660400"/>
            <a:chOff x="108341894" y="111409930"/>
            <a:chExt cx="6053970" cy="660034"/>
          </a:xfrm>
        </p:grpSpPr>
        <p:sp>
          <p:nvSpPr>
            <p:cNvPr id="79" name="WordArt 3"/>
            <p:cNvSpPr>
              <a:spLocks noChangeArrowheads="1" noChangeShapeType="1" noTextEdit="1"/>
            </p:cNvSpPr>
            <p:nvPr/>
          </p:nvSpPr>
          <p:spPr bwMode="auto">
            <a:xfrm>
              <a:off x="108341894" y="111415435"/>
              <a:ext cx="609600" cy="647700"/>
            </a:xfrm>
            <a:prstGeom prst="rect">
              <a:avLst/>
            </a:prstGeom>
          </p:spPr>
          <p:txBody>
            <a:bodyPr wrap="none" fromWordArt="1">
              <a:prstTxWarp prst="textPlain">
                <a:avLst>
                  <a:gd name="adj" fmla="val 50000"/>
                </a:avLst>
              </a:prstTxWarp>
            </a:bodyPr>
            <a:lstStyle/>
            <a:p>
              <a:pPr algn="ctr"/>
              <a:r>
                <a:rPr lang="en-US" sz="3600" b="1" kern="10" dirty="0">
                  <a:ln w="28575" algn="ctr">
                    <a:solidFill>
                      <a:srgbClr val="1F497D"/>
                    </a:solidFill>
                    <a:round/>
                    <a:headEnd/>
                    <a:tailEnd/>
                  </a:ln>
                  <a:solidFill>
                    <a:srgbClr val="B9CDE5"/>
                  </a:solidFill>
                  <a:effectLst>
                    <a:outerShdw dist="17961" dir="8100000" algn="ctr" rotWithShape="0">
                      <a:srgbClr val="548DD4">
                        <a:alpha val="50000"/>
                      </a:srgbClr>
                    </a:outerShdw>
                  </a:effectLst>
                  <a:latin typeface="Arial Black"/>
                </a:rPr>
                <a:t>06</a:t>
              </a:r>
            </a:p>
          </p:txBody>
        </p:sp>
        <p:sp>
          <p:nvSpPr>
            <p:cNvPr id="80" name="WordArt 4"/>
            <p:cNvSpPr>
              <a:spLocks noChangeArrowheads="1" noChangeShapeType="1" noTextEdit="1"/>
            </p:cNvSpPr>
            <p:nvPr/>
          </p:nvSpPr>
          <p:spPr bwMode="auto">
            <a:xfrm>
              <a:off x="108999677" y="111422264"/>
              <a:ext cx="609600" cy="647700"/>
            </a:xfrm>
            <a:prstGeom prst="rect">
              <a:avLst/>
            </a:prstGeom>
          </p:spPr>
          <p:txBody>
            <a:bodyPr wrap="none" fromWordArt="1">
              <a:prstTxWarp prst="textPlain">
                <a:avLst>
                  <a:gd name="adj" fmla="val 50000"/>
                </a:avLst>
              </a:prstTxWarp>
            </a:bodyPr>
            <a:lstStyle/>
            <a:p>
              <a:pPr algn="ctr"/>
              <a:r>
                <a:rPr lang="en-US" sz="3600" b="1" kern="10" dirty="0">
                  <a:ln w="28575" algn="ctr">
                    <a:solidFill>
                      <a:srgbClr val="600060"/>
                    </a:solidFill>
                    <a:round/>
                    <a:headEnd/>
                    <a:tailEnd/>
                  </a:ln>
                  <a:solidFill>
                    <a:srgbClr val="CD99CD"/>
                  </a:solidFill>
                  <a:effectLst>
                    <a:outerShdw dist="17961" dir="8100000" algn="ctr" rotWithShape="0">
                      <a:srgbClr val="548DD4">
                        <a:alpha val="50000"/>
                      </a:srgbClr>
                    </a:outerShdw>
                  </a:effectLst>
                  <a:latin typeface="Arial Black"/>
                </a:rPr>
                <a:t>06</a:t>
              </a:r>
            </a:p>
          </p:txBody>
        </p:sp>
        <p:sp>
          <p:nvSpPr>
            <p:cNvPr id="81" name="WordArt 5"/>
            <p:cNvSpPr>
              <a:spLocks noChangeArrowheads="1" noChangeShapeType="1" noTextEdit="1"/>
            </p:cNvSpPr>
            <p:nvPr/>
          </p:nvSpPr>
          <p:spPr bwMode="auto">
            <a:xfrm>
              <a:off x="109698470" y="111415435"/>
              <a:ext cx="1219200" cy="647700"/>
            </a:xfrm>
            <a:prstGeom prst="rect">
              <a:avLst/>
            </a:prstGeom>
          </p:spPr>
          <p:txBody>
            <a:bodyPr wrap="none" fromWordArt="1">
              <a:prstTxWarp prst="textPlain">
                <a:avLst>
                  <a:gd name="adj" fmla="val 50000"/>
                </a:avLst>
              </a:prstTxWarp>
            </a:bodyPr>
            <a:lstStyle/>
            <a:p>
              <a:pPr algn="ctr"/>
              <a:r>
                <a:rPr lang="en-US" sz="3600" b="1" kern="10" dirty="0">
                  <a:ln w="28575" algn="ctr">
                    <a:solidFill>
                      <a:srgbClr val="3B3B38"/>
                    </a:solidFill>
                    <a:round/>
                    <a:headEnd/>
                    <a:tailEnd/>
                  </a:ln>
                  <a:solidFill>
                    <a:srgbClr val="B3B2AA"/>
                  </a:solidFill>
                  <a:effectLst>
                    <a:outerShdw dist="17961" dir="8100000" algn="ctr" rotWithShape="0">
                      <a:srgbClr val="548DD4">
                        <a:alpha val="50000"/>
                      </a:srgbClr>
                    </a:outerShdw>
                  </a:effectLst>
                  <a:latin typeface="Arial Black"/>
                </a:rPr>
                <a:t>0000</a:t>
              </a:r>
            </a:p>
          </p:txBody>
        </p:sp>
        <p:sp>
          <p:nvSpPr>
            <p:cNvPr id="82" name="WordArt 6"/>
            <p:cNvSpPr>
              <a:spLocks noChangeArrowheads="1" noChangeShapeType="1" noTextEdit="1"/>
            </p:cNvSpPr>
            <p:nvPr/>
          </p:nvSpPr>
          <p:spPr bwMode="auto">
            <a:xfrm>
              <a:off x="110979155" y="111409931"/>
              <a:ext cx="1524000" cy="647700"/>
            </a:xfrm>
            <a:prstGeom prst="rect">
              <a:avLst/>
            </a:prstGeom>
          </p:spPr>
          <p:txBody>
            <a:bodyPr wrap="none" fromWordArt="1">
              <a:prstTxWarp prst="textPlain">
                <a:avLst>
                  <a:gd name="adj" fmla="val 50000"/>
                </a:avLst>
              </a:prstTxWarp>
            </a:bodyPr>
            <a:lstStyle/>
            <a:p>
              <a:pPr algn="ctr"/>
              <a:r>
                <a:rPr lang="en-US" sz="3600" b="1" kern="10" dirty="0">
                  <a:ln w="28575">
                    <a:solidFill>
                      <a:srgbClr val="913C3A"/>
                    </a:solidFill>
                    <a:round/>
                    <a:headEnd/>
                    <a:tailEnd/>
                  </a:ln>
                  <a:solidFill>
                    <a:srgbClr val="E6B9B8"/>
                  </a:solidFill>
                  <a:effectLst>
                    <a:outerShdw dist="17961" dir="8100000" algn="ctr" rotWithShape="0">
                      <a:srgbClr val="548DD4">
                        <a:alpha val="50000"/>
                      </a:srgbClr>
                    </a:outerShdw>
                  </a:effectLst>
                  <a:latin typeface="Arial Black"/>
                </a:rPr>
                <a:t>6606TS</a:t>
              </a:r>
            </a:p>
          </p:txBody>
        </p:sp>
        <p:sp>
          <p:nvSpPr>
            <p:cNvPr id="83" name="WordArt 7"/>
            <p:cNvSpPr>
              <a:spLocks noChangeArrowheads="1" noChangeShapeType="1" noTextEdit="1"/>
            </p:cNvSpPr>
            <p:nvPr/>
          </p:nvSpPr>
          <p:spPr bwMode="auto">
            <a:xfrm>
              <a:off x="112567064" y="111409930"/>
              <a:ext cx="1828800" cy="647700"/>
            </a:xfrm>
            <a:prstGeom prst="rect">
              <a:avLst/>
            </a:prstGeom>
          </p:spPr>
          <p:txBody>
            <a:bodyPr wrap="none" fromWordArt="1">
              <a:prstTxWarp prst="textPlain">
                <a:avLst>
                  <a:gd name="adj" fmla="val 50000"/>
                </a:avLst>
              </a:prstTxWarp>
            </a:bodyPr>
            <a:lstStyle/>
            <a:p>
              <a:pPr algn="ctr"/>
              <a:r>
                <a:rPr lang="en-US" sz="3600" b="1" kern="10">
                  <a:ln w="28575">
                    <a:solidFill>
                      <a:srgbClr val="CC9900"/>
                    </a:solidFill>
                    <a:round/>
                    <a:headEnd/>
                    <a:tailEnd/>
                  </a:ln>
                  <a:solidFill>
                    <a:srgbClr val="FFFF99"/>
                  </a:solidFill>
                  <a:effectLst>
                    <a:outerShdw dist="17961" dir="8100000" algn="ctr" rotWithShape="0">
                      <a:srgbClr val="548DD4">
                        <a:alpha val="50000"/>
                      </a:srgbClr>
                    </a:outerShdw>
                  </a:effectLst>
                  <a:latin typeface="Arial Black"/>
                </a:rPr>
                <a:t>65807F</a:t>
              </a:r>
            </a:p>
          </p:txBody>
        </p:sp>
      </p:grpSp>
      <p:sp>
        <p:nvSpPr>
          <p:cNvPr id="84" name="Rounded Rectangle 83"/>
          <p:cNvSpPr/>
          <p:nvPr/>
        </p:nvSpPr>
        <p:spPr>
          <a:xfrm>
            <a:off x="3083662" y="5891064"/>
            <a:ext cx="6339738" cy="123584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p:cNvSpPr txBox="1"/>
          <p:nvPr/>
        </p:nvSpPr>
        <p:spPr>
          <a:xfrm>
            <a:off x="3328616" y="6622482"/>
            <a:ext cx="389850" cy="276999"/>
          </a:xfrm>
          <a:prstGeom prst="rect">
            <a:avLst/>
          </a:prstGeom>
          <a:noFill/>
        </p:spPr>
        <p:txBody>
          <a:bodyPr wrap="none" rtlCol="0">
            <a:spAutoFit/>
          </a:bodyPr>
          <a:lstStyle/>
          <a:p>
            <a:r>
              <a:rPr lang="en-US" sz="1200" dirty="0"/>
              <a:t>BA</a:t>
            </a:r>
          </a:p>
        </p:txBody>
      </p:sp>
      <p:sp>
        <p:nvSpPr>
          <p:cNvPr id="87" name="TextBox 86"/>
          <p:cNvSpPr txBox="1"/>
          <p:nvPr/>
        </p:nvSpPr>
        <p:spPr>
          <a:xfrm>
            <a:off x="3719155" y="6622482"/>
            <a:ext cx="880369" cy="276999"/>
          </a:xfrm>
          <a:prstGeom prst="rect">
            <a:avLst/>
          </a:prstGeom>
          <a:noFill/>
        </p:spPr>
        <p:txBody>
          <a:bodyPr wrap="none" rtlCol="0">
            <a:spAutoFit/>
          </a:bodyPr>
          <a:lstStyle/>
          <a:p>
            <a:r>
              <a:rPr lang="en-US" sz="1200" dirty="0"/>
              <a:t>1</a:t>
            </a:r>
            <a:r>
              <a:rPr lang="en-US" sz="1200" baseline="30000" dirty="0"/>
              <a:t>st</a:t>
            </a:r>
            <a:r>
              <a:rPr lang="en-US" sz="1200" dirty="0"/>
              <a:t> of PEC</a:t>
            </a:r>
          </a:p>
        </p:txBody>
      </p:sp>
      <p:sp>
        <p:nvSpPr>
          <p:cNvPr id="90" name="WordArt 4"/>
          <p:cNvSpPr>
            <a:spLocks noChangeArrowheads="1" noChangeShapeType="1" noTextEdit="1"/>
          </p:cNvSpPr>
          <p:nvPr/>
        </p:nvSpPr>
        <p:spPr bwMode="auto">
          <a:xfrm flipV="1">
            <a:off x="7443372" y="6653068"/>
            <a:ext cx="271058" cy="45719"/>
          </a:xfrm>
          <a:prstGeom prst="rect">
            <a:avLst/>
          </a:prstGeom>
        </p:spPr>
        <p:txBody>
          <a:bodyPr wrap="none" fromWordArt="1">
            <a:prstTxWarp prst="textPlain">
              <a:avLst>
                <a:gd name="adj" fmla="val 50000"/>
              </a:avLst>
            </a:prstTxWarp>
          </a:bodyPr>
          <a:lstStyle/>
          <a:p>
            <a:pPr algn="ctr" rtl="0">
              <a:buNone/>
            </a:pPr>
            <a:r>
              <a:rPr lang="en-US" sz="3600" b="1" kern="10" dirty="0">
                <a:ln w="28575" algn="ctr">
                  <a:solidFill>
                    <a:srgbClr val="3B3B38"/>
                  </a:solidFill>
                  <a:round/>
                  <a:headEnd/>
                  <a:tailEnd/>
                </a:ln>
                <a:solidFill>
                  <a:srgbClr val="CD99CD"/>
                </a:solidFill>
                <a:effectLst>
                  <a:outerShdw dist="17961" dir="8100000" algn="ctr" rotWithShape="0">
                    <a:srgbClr val="548DD4">
                      <a:alpha val="50000"/>
                    </a:srgbClr>
                  </a:outerShdw>
                </a:effectLst>
                <a:latin typeface="Arial Black"/>
              </a:rPr>
              <a:t>_</a:t>
            </a:r>
            <a:endParaRPr lang="en-US" sz="3600" b="1" kern="10" spc="0" dirty="0">
              <a:ln w="28575" algn="ctr">
                <a:solidFill>
                  <a:srgbClr val="3B3B38"/>
                </a:solidFill>
                <a:round/>
                <a:headEnd/>
                <a:tailEnd/>
              </a:ln>
              <a:solidFill>
                <a:srgbClr val="CD99CD"/>
              </a:solidFill>
              <a:effectLst>
                <a:outerShdw dist="17961" dir="8100000" algn="ctr" rotWithShape="0">
                  <a:srgbClr val="548DD4">
                    <a:alpha val="50000"/>
                  </a:srgbClr>
                </a:outerShdw>
              </a:effectLst>
              <a:latin typeface="Arial Black"/>
            </a:endParaRPr>
          </a:p>
        </p:txBody>
      </p:sp>
      <p:sp>
        <p:nvSpPr>
          <p:cNvPr id="91" name="TextBox 90"/>
          <p:cNvSpPr txBox="1"/>
          <p:nvPr/>
        </p:nvSpPr>
        <p:spPr>
          <a:xfrm>
            <a:off x="4575172" y="6622482"/>
            <a:ext cx="1112805" cy="276999"/>
          </a:xfrm>
          <a:prstGeom prst="rect">
            <a:avLst/>
          </a:prstGeom>
          <a:noFill/>
        </p:spPr>
        <p:txBody>
          <a:bodyPr wrap="none" rtlCol="0">
            <a:spAutoFit/>
          </a:bodyPr>
          <a:lstStyle/>
          <a:p>
            <a:r>
              <a:rPr lang="en-US" sz="1200" dirty="0"/>
              <a:t>Space Holder</a:t>
            </a:r>
          </a:p>
        </p:txBody>
      </p:sp>
      <p:sp>
        <p:nvSpPr>
          <p:cNvPr id="92" name="TextBox 91"/>
          <p:cNvSpPr txBox="1"/>
          <p:nvPr/>
        </p:nvSpPr>
        <p:spPr>
          <a:xfrm>
            <a:off x="6258213" y="6622482"/>
            <a:ext cx="591637" cy="276999"/>
          </a:xfrm>
          <a:prstGeom prst="rect">
            <a:avLst/>
          </a:prstGeom>
          <a:noFill/>
        </p:spPr>
        <p:txBody>
          <a:bodyPr wrap="none" rtlCol="0">
            <a:spAutoFit/>
          </a:bodyPr>
          <a:lstStyle/>
          <a:p>
            <a:r>
              <a:rPr lang="en-US" sz="1200" dirty="0"/>
              <a:t>BPAC</a:t>
            </a:r>
          </a:p>
        </p:txBody>
      </p:sp>
      <p:sp>
        <p:nvSpPr>
          <p:cNvPr id="93" name="TextBox 92"/>
          <p:cNvSpPr txBox="1"/>
          <p:nvPr/>
        </p:nvSpPr>
        <p:spPr>
          <a:xfrm>
            <a:off x="8061827" y="6622482"/>
            <a:ext cx="500458" cy="276999"/>
          </a:xfrm>
          <a:prstGeom prst="rect">
            <a:avLst/>
          </a:prstGeom>
          <a:noFill/>
        </p:spPr>
        <p:txBody>
          <a:bodyPr wrap="none" rtlCol="0">
            <a:spAutoFit/>
          </a:bodyPr>
          <a:lstStyle/>
          <a:p>
            <a:r>
              <a:rPr lang="en-US" sz="1200" dirty="0"/>
              <a:t>PEC</a:t>
            </a:r>
          </a:p>
        </p:txBody>
      </p:sp>
      <p:sp>
        <p:nvSpPr>
          <p:cNvPr id="96" name="TextBox 95"/>
          <p:cNvSpPr txBox="1"/>
          <p:nvPr/>
        </p:nvSpPr>
        <p:spPr>
          <a:xfrm>
            <a:off x="268302" y="1621223"/>
            <a:ext cx="11826571" cy="292388"/>
          </a:xfrm>
          <a:prstGeom prst="rect">
            <a:avLst/>
          </a:prstGeom>
          <a:noFill/>
        </p:spPr>
        <p:txBody>
          <a:bodyPr wrap="none" rtlCol="0">
            <a:spAutoFit/>
          </a:bodyPr>
          <a:lstStyle/>
          <a:p>
            <a:r>
              <a:rPr lang="en-US" sz="1300" dirty="0"/>
              <a:t>057000340000000002121D|F7887|3A2426|260.3312|</a:t>
            </a:r>
            <a:r>
              <a:rPr lang="en-US" sz="1300" b="1" u="sng" dirty="0"/>
              <a:t>01010000011Z</a:t>
            </a:r>
            <a:r>
              <a:rPr lang="en-US" sz="1300" dirty="0"/>
              <a:t>|999900.999961|0101126F|2021|387700|103000000|057000340000000002121D|7C|NA</a:t>
            </a:r>
          </a:p>
        </p:txBody>
      </p:sp>
      <p:pic>
        <p:nvPicPr>
          <p:cNvPr id="53" name="Picture 52"/>
          <p:cNvPicPr>
            <a:picLocks noChangeAspect="1"/>
          </p:cNvPicPr>
          <p:nvPr/>
        </p:nvPicPr>
        <p:blipFill rotWithShape="1">
          <a:blip r:embed="rId3"/>
          <a:srcRect r="64685"/>
          <a:stretch/>
        </p:blipFill>
        <p:spPr>
          <a:xfrm>
            <a:off x="3672132" y="69722"/>
            <a:ext cx="1234470" cy="1544303"/>
          </a:xfrm>
          <a:prstGeom prst="rect">
            <a:avLst/>
          </a:prstGeom>
          <a:noFill/>
        </p:spPr>
      </p:pic>
      <p:pic>
        <p:nvPicPr>
          <p:cNvPr id="54" name="Picture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267" y="180442"/>
            <a:ext cx="1299711" cy="1299711"/>
          </a:xfrm>
          <a:prstGeom prst="rect">
            <a:avLst/>
          </a:prstGeom>
        </p:spPr>
      </p:pic>
    </p:spTree>
    <p:extLst>
      <p:ext uri="{BB962C8B-B14F-4D97-AF65-F5344CB8AC3E}">
        <p14:creationId xmlns:p14="http://schemas.microsoft.com/office/powerpoint/2010/main" val="1403384947"/>
      </p:ext>
    </p:extLst>
  </p:cSld>
  <p:clrMapOvr>
    <a:masterClrMapping/>
  </p:clrMapOvr>
</p:sld>
</file>

<file path=ppt/theme/theme1.xml><?xml version="1.0" encoding="utf-8"?>
<a:theme xmlns:a="http://schemas.openxmlformats.org/drawingml/2006/main" name="DAF1">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AF1" id="{43A58B89-01B3-4D78-832E-04804055CE97}" vid="{DDF06285-539F-406D-A4AF-870231A3B9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e98125fa-0553-4b73-957e-ea01aa4f37a1">RHM7F74Y4UER-595784540-24</_dlc_DocId>
    <_dlc_DocIdUrl xmlns="e98125fa-0553-4b73-957e-ea01aa4f37a1">
      <Url>https://cs2.eis.af.mil/sites/10194/UsersForum/_layouts/15/DocIdRedir.aspx?ID=RHM7F74Y4UER-595784540-24</Url>
      <Description>RHM7F74Y4UER-595784540-24</Description>
    </_dlc_DocIdUrl>
    <SPAdmin_Notes xmlns="1625a307-2670-4135-8cf4-02cb95eecbe6" xsi:nil="true"/>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C0AB8D07D131944A454DE3C601A46C5" ma:contentTypeVersion="1" ma:contentTypeDescription="Create a new document." ma:contentTypeScope="" ma:versionID="bb49c48ae5ca0e5abdf1b049caef1c5f">
  <xsd:schema xmlns:xsd="http://www.w3.org/2001/XMLSchema" xmlns:xs="http://www.w3.org/2001/XMLSchema" xmlns:p="http://schemas.microsoft.com/office/2006/metadata/properties" xmlns:ns2="e98125fa-0553-4b73-957e-ea01aa4f37a1" xmlns:ns3="1625a307-2670-4135-8cf4-02cb95eecbe6" targetNamespace="http://schemas.microsoft.com/office/2006/metadata/properties" ma:root="true" ma:fieldsID="ba7a10d897bb351f7f873e8306944661" ns2:_="" ns3:_="">
    <xsd:import namespace="e98125fa-0553-4b73-957e-ea01aa4f37a1"/>
    <xsd:import namespace="1625a307-2670-4135-8cf4-02cb95eecbe6"/>
    <xsd:element name="properties">
      <xsd:complexType>
        <xsd:sequence>
          <xsd:element name="documentManagement">
            <xsd:complexType>
              <xsd:all>
                <xsd:element ref="ns2:_dlc_DocId" minOccurs="0"/>
                <xsd:element ref="ns2:_dlc_DocIdUrl" minOccurs="0"/>
                <xsd:element ref="ns2:_dlc_DocIdPersistId" minOccurs="0"/>
                <xsd:element ref="ns3:SPAdmin_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8125fa-0553-4b73-957e-ea01aa4f37a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25a307-2670-4135-8cf4-02cb95eecbe6" elementFormDefault="qualified">
    <xsd:import namespace="http://schemas.microsoft.com/office/2006/documentManagement/types"/>
    <xsd:import namespace="http://schemas.microsoft.com/office/infopath/2007/PartnerControls"/>
    <xsd:element name="SPAdmin_Notes" ma:index="11" nillable="true" ma:displayName="SPAdmin_Notes" ma:internalName="SPAdmin_Notes">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3DB2E1-8760-4BF2-9F80-7B3B13F8D163}">
  <ds:schemaRefs>
    <ds:schemaRef ds:uri="http://schemas.microsoft.com/sharepoint/v3/contenttype/forms"/>
  </ds:schemaRefs>
</ds:datastoreItem>
</file>

<file path=customXml/itemProps2.xml><?xml version="1.0" encoding="utf-8"?>
<ds:datastoreItem xmlns:ds="http://schemas.openxmlformats.org/officeDocument/2006/customXml" ds:itemID="{191520AA-0D74-4909-926C-ED2DA2214D1B}">
  <ds:schemaRef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schemas.microsoft.com/office/infopath/2007/PartnerControls"/>
    <ds:schemaRef ds:uri="e98125fa-0553-4b73-957e-ea01aa4f37a1"/>
    <ds:schemaRef ds:uri="http://www.w3.org/XML/1998/namespace"/>
    <ds:schemaRef ds:uri="http://purl.org/dc/terms/"/>
    <ds:schemaRef ds:uri="1625a307-2670-4135-8cf4-02cb95eecbe6"/>
    <ds:schemaRef ds:uri="http://purl.org/dc/dcmitype/"/>
  </ds:schemaRefs>
</ds:datastoreItem>
</file>

<file path=customXml/itemProps3.xml><?xml version="1.0" encoding="utf-8"?>
<ds:datastoreItem xmlns:ds="http://schemas.openxmlformats.org/officeDocument/2006/customXml" ds:itemID="{53B5DA03-4012-4ECD-A2F5-D53F25320BD7}">
  <ds:schemaRefs>
    <ds:schemaRef ds:uri="http://schemas.microsoft.com/sharepoint/events"/>
  </ds:schemaRefs>
</ds:datastoreItem>
</file>

<file path=customXml/itemProps4.xml><?xml version="1.0" encoding="utf-8"?>
<ds:datastoreItem xmlns:ds="http://schemas.openxmlformats.org/officeDocument/2006/customXml" ds:itemID="{BDF3DC8F-EAFD-47C6-A7B5-53484242D2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8125fa-0553-4b73-957e-ea01aa4f37a1"/>
    <ds:schemaRef ds:uri="1625a307-2670-4135-8cf4-02cb95eecb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29911</TotalTime>
  <Words>1874</Words>
  <Application>Microsoft Office PowerPoint</Application>
  <PresentationFormat>Custom</PresentationFormat>
  <Paragraphs>347</Paragraphs>
  <Slides>17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Arial Black</vt:lpstr>
      <vt:lpstr>Calibri</vt:lpstr>
      <vt:lpstr>Century Gothic</vt:lpstr>
      <vt:lpstr>Century Schoolbook</vt:lpstr>
      <vt:lpstr>Times New Roman</vt:lpstr>
      <vt:lpstr>Wingdings</vt:lpstr>
      <vt:lpstr>Wingdings 2</vt:lpstr>
      <vt:lpstr>DAF1</vt:lpstr>
      <vt:lpstr>DEAMS LINE OF ACCOUNTING</vt:lpstr>
      <vt:lpstr>What is SFIS</vt:lpstr>
      <vt:lpstr>What is SFIS</vt:lpstr>
      <vt:lpstr>DEAMS, SFIS &amp;  Accounting Flex Fields</vt:lpstr>
      <vt:lpstr>Fund</vt:lpstr>
      <vt:lpstr>Operating Entity</vt:lpstr>
      <vt:lpstr>Cost Center</vt:lpstr>
      <vt:lpstr>Object Class/Obj  Sub Class</vt:lpstr>
      <vt:lpstr>Budget Line Item  Number</vt:lpstr>
      <vt:lpstr>USSGL  Account Code (T2)</vt:lpstr>
      <vt:lpstr>Program</vt:lpstr>
      <vt:lpstr>Operating  Budget Year</vt:lpstr>
      <vt:lpstr>Agency Accounting Identifier (O3)</vt:lpstr>
      <vt:lpstr>Line of Business</vt:lpstr>
      <vt:lpstr>Intercompany Fund</vt:lpstr>
      <vt:lpstr>Contingency Code (B8) /  Activity Identifier (CA5)</vt:lpstr>
      <vt:lpstr>Questions?</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AFAOC Monthly Users Forum</dc:title>
  <dc:creator>CARR, LAURA M CTR USAF AFDW SAF/DEAMS</dc:creator>
  <cp:lastModifiedBy>Cerney, Brian L CTR USAF SAF-FM (USA)</cp:lastModifiedBy>
  <cp:revision>1510</cp:revision>
  <cp:lastPrinted>2019-04-08T18:49:35Z</cp:lastPrinted>
  <dcterms:created xsi:type="dcterms:W3CDTF">2019-03-07T13:13:48Z</dcterms:created>
  <dcterms:modified xsi:type="dcterms:W3CDTF">2021-03-25T16:34:00Z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0x0101008C0AB8D07D131944A454DE3C601A46C5</vt:lpwstr>
  </property>
  <property fmtid="{D5CDD505-2E9C-101B-9397-08002B2CF9AE}" pid="3" name="_dlc_DocIdItemGuid">
    <vt:lpwstr>387e6857-d181-4f48-8d1a-468de25a0849</vt:lpwstr>
  </property>
</Properties>
</file>