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0" r:id="rId1"/>
  </p:sldMasterIdLst>
  <p:notesMasterIdLst>
    <p:notesMasterId r:id="rId27"/>
  </p:notesMasterIdLst>
  <p:handoutMasterIdLst>
    <p:handoutMasterId r:id="rId28"/>
  </p:handoutMasterIdLst>
  <p:sldIdLst>
    <p:sldId id="640" r:id="rId2"/>
    <p:sldId id="614" r:id="rId3"/>
    <p:sldId id="615" r:id="rId4"/>
    <p:sldId id="620" r:id="rId5"/>
    <p:sldId id="622" r:id="rId6"/>
    <p:sldId id="623" r:id="rId7"/>
    <p:sldId id="625" r:id="rId8"/>
    <p:sldId id="626" r:id="rId9"/>
    <p:sldId id="627" r:id="rId10"/>
    <p:sldId id="636" r:id="rId11"/>
    <p:sldId id="628" r:id="rId12"/>
    <p:sldId id="629" r:id="rId13"/>
    <p:sldId id="630" r:id="rId14"/>
    <p:sldId id="637" r:id="rId15"/>
    <p:sldId id="632" r:id="rId16"/>
    <p:sldId id="638" r:id="rId17"/>
    <p:sldId id="639" r:id="rId18"/>
    <p:sldId id="621" r:id="rId19"/>
    <p:sldId id="633" r:id="rId20"/>
    <p:sldId id="634" r:id="rId21"/>
    <p:sldId id="635" r:id="rId22"/>
    <p:sldId id="642" r:id="rId23"/>
    <p:sldId id="619" r:id="rId24"/>
    <p:sldId id="631" r:id="rId25"/>
    <p:sldId id="609" r:id="rId26"/>
  </p:sldIdLst>
  <p:sldSz cx="12192000" cy="6858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4" userDrawn="1">
          <p15:clr>
            <a:srgbClr val="A4A3A4"/>
          </p15:clr>
        </p15:guide>
        <p15:guide id="2" pos="23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138"/>
    <a:srgbClr val="FFFFFF"/>
    <a:srgbClr val="99CCFF"/>
    <a:srgbClr val="FF0000"/>
    <a:srgbClr val="009900"/>
    <a:srgbClr val="A50021"/>
    <a:srgbClr val="33CC33"/>
    <a:srgbClr val="FF9900"/>
    <a:srgbClr val="0000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85" autoAdjust="0"/>
    <p:restoredTop sz="88351" autoAdjust="0"/>
  </p:normalViewPr>
  <p:slideViewPr>
    <p:cSldViewPr snapToGrid="0">
      <p:cViewPr varScale="1">
        <p:scale>
          <a:sx n="61" d="100"/>
          <a:sy n="61" d="100"/>
        </p:scale>
        <p:origin x="1212" y="40"/>
      </p:cViewPr>
      <p:guideLst>
        <p:guide orient="horz" pos="894"/>
        <p:guide pos="2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50" d="100"/>
          <a:sy n="50" d="100"/>
        </p:scale>
        <p:origin x="-1182" y="288"/>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dirty="0"/>
          </a:p>
        </p:txBody>
      </p:sp>
      <p:sp>
        <p:nvSpPr>
          <p:cNvPr id="82947" name="Rectangle 3"/>
          <p:cNvSpPr>
            <a:spLocks noGrp="1" noChangeArrowheads="1"/>
          </p:cNvSpPr>
          <p:nvPr>
            <p:ph type="dt" sz="quarter" idx="1"/>
          </p:nvPr>
        </p:nvSpPr>
        <p:spPr bwMode="auto">
          <a:xfrm>
            <a:off x="3971926"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dirty="0"/>
          </a:p>
        </p:txBody>
      </p:sp>
      <p:sp>
        <p:nvSpPr>
          <p:cNvPr id="82948" name="Rectangle 4"/>
          <p:cNvSpPr>
            <a:spLocks noGrp="1" noChangeArrowheads="1"/>
          </p:cNvSpPr>
          <p:nvPr>
            <p:ph type="ftr" sz="quarter" idx="2"/>
          </p:nvPr>
        </p:nvSpPr>
        <p:spPr bwMode="auto">
          <a:xfrm>
            <a:off x="1"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dirty="0"/>
          </a:p>
        </p:txBody>
      </p:sp>
      <p:sp>
        <p:nvSpPr>
          <p:cNvPr id="82949" name="Rectangle 5"/>
          <p:cNvSpPr>
            <a:spLocks noGrp="1" noChangeArrowheads="1"/>
          </p:cNvSpPr>
          <p:nvPr>
            <p:ph type="sldNum" sz="quarter" idx="3"/>
          </p:nvPr>
        </p:nvSpPr>
        <p:spPr bwMode="auto">
          <a:xfrm>
            <a:off x="3971926"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EA08F208-309A-4D9A-82AF-E03D6ACF71F0}" type="slidenum">
              <a:rPr lang="en-US"/>
              <a:pPr/>
              <a:t>‹#›</a:t>
            </a:fld>
            <a:endParaRPr lang="en-US" dirty="0"/>
          </a:p>
        </p:txBody>
      </p:sp>
    </p:spTree>
    <p:extLst>
      <p:ext uri="{BB962C8B-B14F-4D97-AF65-F5344CB8AC3E}">
        <p14:creationId xmlns:p14="http://schemas.microsoft.com/office/powerpoint/2010/main" val="965887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dirty="0"/>
          </a:p>
        </p:txBody>
      </p:sp>
      <p:sp>
        <p:nvSpPr>
          <p:cNvPr id="39939" name="Rectangle 3"/>
          <p:cNvSpPr>
            <a:spLocks noGrp="1" noChangeArrowheads="1"/>
          </p:cNvSpPr>
          <p:nvPr>
            <p:ph type="dt" idx="1"/>
          </p:nvPr>
        </p:nvSpPr>
        <p:spPr bwMode="auto">
          <a:xfrm>
            <a:off x="3971926"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dirty="0"/>
          </a:p>
        </p:txBody>
      </p:sp>
      <p:sp>
        <p:nvSpPr>
          <p:cNvPr id="2458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5038" y="4416426"/>
            <a:ext cx="5140325" cy="4183063"/>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dirty="0"/>
          </a:p>
        </p:txBody>
      </p:sp>
      <p:sp>
        <p:nvSpPr>
          <p:cNvPr id="39943"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5D00C90A-46E3-4F6E-95A0-391D41793F45}" type="slidenum">
              <a:rPr lang="en-US"/>
              <a:pPr/>
              <a:t>‹#›</a:t>
            </a:fld>
            <a:endParaRPr lang="en-US" dirty="0"/>
          </a:p>
        </p:txBody>
      </p:sp>
    </p:spTree>
    <p:extLst>
      <p:ext uri="{BB962C8B-B14F-4D97-AF65-F5344CB8AC3E}">
        <p14:creationId xmlns:p14="http://schemas.microsoft.com/office/powerpoint/2010/main" val="281490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dirty="0" smtClean="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06400" y="696913"/>
            <a:ext cx="6197600" cy="3486150"/>
          </a:xfrm>
          <a:ln/>
        </p:spPr>
      </p:sp>
      <p:sp>
        <p:nvSpPr>
          <p:cNvPr id="40964" name="Rectangle 3"/>
          <p:cNvSpPr>
            <a:spLocks noGrp="1" noChangeArrowheads="1"/>
          </p:cNvSpPr>
          <p:nvPr>
            <p:ph type="body" idx="1"/>
          </p:nvPr>
        </p:nvSpPr>
        <p:spPr>
          <a:noFill/>
          <a:ln/>
        </p:spPr>
        <p:txBody>
          <a:bodyPr/>
          <a:lstStyle/>
          <a:p>
            <a:endParaRPr lang="ru-RU" dirty="0" smtClean="0"/>
          </a:p>
        </p:txBody>
      </p:sp>
    </p:spTree>
    <p:extLst>
      <p:ext uri="{BB962C8B-B14F-4D97-AF65-F5344CB8AC3E}">
        <p14:creationId xmlns:p14="http://schemas.microsoft.com/office/powerpoint/2010/main" val="60702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Boosters, extenders, repeaters, etc. are a</a:t>
            </a:r>
            <a:r>
              <a:rPr lang="en-US" baseline="0" dirty="0" smtClean="0"/>
              <a:t> way to extend your WiFi range if you are unable to physically move your router to the center of your home. </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13</a:t>
            </a:fld>
            <a:endParaRPr lang="en-US" dirty="0"/>
          </a:p>
        </p:txBody>
      </p:sp>
    </p:spTree>
    <p:extLst>
      <p:ext uri="{BB962C8B-B14F-4D97-AF65-F5344CB8AC3E}">
        <p14:creationId xmlns:p14="http://schemas.microsoft.com/office/powerpoint/2010/main" val="96790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short, if you are using the same ISP for</a:t>
            </a:r>
            <a:r>
              <a:rPr lang="en-US" baseline="0" dirty="0" smtClean="0"/>
              <a:t> about a year, the cost of renting hardware will begin to exceed the cost of buying the hardware yourself. Buying your own hardware does require a little extra research on your end to ensure it offers the features you want or need (e.g., security settings, parental controls, range) but you will have more control over your network’s security. </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15</a:t>
            </a:fld>
            <a:endParaRPr lang="en-US" dirty="0"/>
          </a:p>
        </p:txBody>
      </p:sp>
    </p:spTree>
    <p:extLst>
      <p:ext uri="{BB962C8B-B14F-4D97-AF65-F5344CB8AC3E}">
        <p14:creationId xmlns:p14="http://schemas.microsoft.com/office/powerpoint/2010/main" val="4161685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use the global</a:t>
            </a:r>
            <a:r>
              <a:rPr lang="en-US" baseline="0" dirty="0" smtClean="0"/>
              <a:t> option for the USAF VPN and it will pick the best location for you to go through and you will retain access to the network drives.</a:t>
            </a:r>
          </a:p>
          <a:p>
            <a:endParaRPr lang="en-US" baseline="0" dirty="0" smtClean="0"/>
          </a:p>
          <a:p>
            <a:r>
              <a:rPr lang="en-US" baseline="0" dirty="0" smtClean="0"/>
              <a:t>Huawei, ZTE, Hikvision, Hytera, and Dahua brand devices should NEVER be connected</a:t>
            </a:r>
          </a:p>
          <a:p>
            <a:endParaRPr lang="en-US" baseline="0" dirty="0" smtClean="0"/>
          </a:p>
          <a:p>
            <a:r>
              <a:rPr lang="en-US" baseline="0" dirty="0" smtClean="0"/>
              <a:t>Do not plug anything into your government computer beyond a monitor and wired mouse/keyboard</a:t>
            </a:r>
          </a:p>
          <a:p>
            <a:r>
              <a:rPr lang="en-US" baseline="0" dirty="0" smtClean="0"/>
              <a:t>Ask your cyber liaison/IAO if you are unsure about what can be used</a:t>
            </a:r>
          </a:p>
          <a:p>
            <a:r>
              <a:rPr lang="en-US" baseline="0" dirty="0" smtClean="0"/>
              <a:t>POE training should be completed by any user intending to use personal devices, see your local cyber liaison/IAO for information</a:t>
            </a:r>
          </a:p>
        </p:txBody>
      </p:sp>
      <p:sp>
        <p:nvSpPr>
          <p:cNvPr id="4" name="Slide Number Placeholder 3"/>
          <p:cNvSpPr>
            <a:spLocks noGrp="1"/>
          </p:cNvSpPr>
          <p:nvPr>
            <p:ph type="sldNum" sz="quarter" idx="10"/>
          </p:nvPr>
        </p:nvSpPr>
        <p:spPr/>
        <p:txBody>
          <a:bodyPr/>
          <a:lstStyle/>
          <a:p>
            <a:fld id="{5D00C90A-46E3-4F6E-95A0-391D41793F45}" type="slidenum">
              <a:rPr lang="en-US" smtClean="0"/>
              <a:pPr/>
              <a:t>17</a:t>
            </a:fld>
            <a:endParaRPr lang="en-US" dirty="0"/>
          </a:p>
        </p:txBody>
      </p:sp>
    </p:spTree>
    <p:extLst>
      <p:ext uri="{BB962C8B-B14F-4D97-AF65-F5344CB8AC3E}">
        <p14:creationId xmlns:p14="http://schemas.microsoft.com/office/powerpoint/2010/main" val="356864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ISP may provide 40 Mbps but you are not the only customer. During peak times, their bandwidth is being stressed which reduces the speed you actually get. Physical factors (e.g., poor quality connection at your home, bad cables, node outages) can affect the data speed you get. </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18</a:t>
            </a:fld>
            <a:endParaRPr lang="en-US" dirty="0"/>
          </a:p>
        </p:txBody>
      </p:sp>
    </p:spTree>
    <p:extLst>
      <p:ext uri="{BB962C8B-B14F-4D97-AF65-F5344CB8AC3E}">
        <p14:creationId xmlns:p14="http://schemas.microsoft.com/office/powerpoint/2010/main" val="360347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router is extremely important and should</a:t>
            </a:r>
            <a:r>
              <a:rPr lang="en-US" baseline="0" dirty="0" smtClean="0"/>
              <a:t> not be ignored. </a:t>
            </a:r>
          </a:p>
          <a:p>
            <a:r>
              <a:rPr lang="en-US" baseline="0" dirty="0" smtClean="0"/>
              <a:t>Do not use the default passwords or network names for anything.</a:t>
            </a:r>
          </a:p>
          <a:p>
            <a:r>
              <a:rPr lang="en-US" baseline="0" dirty="0" smtClean="0"/>
              <a:t>Use a guest network for most of your connected devices.</a:t>
            </a:r>
          </a:p>
          <a:p>
            <a:r>
              <a:rPr lang="en-US" baseline="0" dirty="0" smtClean="0"/>
              <a:t>After 3-5 years, you may want to consider replacing your router if you are noticing signal drop outs or have not received a firmware update in a long period of time. </a:t>
            </a:r>
            <a:r>
              <a:rPr lang="en-US" b="1" baseline="0" dirty="0" smtClean="0"/>
              <a:t>(security will likely become outdated before hardware fails)</a:t>
            </a:r>
            <a:endParaRPr lang="en-US" baseline="0" dirty="0" smtClean="0"/>
          </a:p>
          <a:p>
            <a:endParaRPr lang="en-US" dirty="0" smtClean="0"/>
          </a:p>
          <a:p>
            <a:r>
              <a:rPr lang="en-US" dirty="0" smtClean="0"/>
              <a:t>Storage of data in a secondary location from which it can be restored when needed</a:t>
            </a:r>
          </a:p>
          <a:p>
            <a:r>
              <a:rPr lang="en-US" dirty="0" smtClean="0"/>
              <a:t>If the loss of a datum would cause serious issues, then it should be backed up</a:t>
            </a:r>
          </a:p>
          <a:p>
            <a:r>
              <a:rPr lang="en-US" dirty="0" smtClean="0"/>
              <a:t>Frequency of backups will depend on a variety of factors (e.g., automation, convenience, importance of data)</a:t>
            </a:r>
          </a:p>
          <a:p>
            <a:r>
              <a:rPr lang="en-US" dirty="0" smtClean="0"/>
              <a:t>If a data is only stored in one physical location (e.g., multiple copies on the same computer), then it is not backed up</a:t>
            </a:r>
          </a:p>
          <a:p>
            <a:r>
              <a:rPr lang="en-US" dirty="0" smtClean="0"/>
              <a:t>Clean up files before backing up (i.e., delete any data which will not be used again)</a:t>
            </a:r>
          </a:p>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19</a:t>
            </a:fld>
            <a:endParaRPr lang="en-US" dirty="0"/>
          </a:p>
        </p:txBody>
      </p:sp>
    </p:spTree>
    <p:extLst>
      <p:ext uri="{BB962C8B-B14F-4D97-AF65-F5344CB8AC3E}">
        <p14:creationId xmlns:p14="http://schemas.microsoft.com/office/powerpoint/2010/main" val="1002649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like the</a:t>
            </a:r>
            <a:r>
              <a:rPr lang="en-US" baseline="0" dirty="0" smtClean="0"/>
              <a:t> radio stations you listen to, the 2.4 GHz WiFi band only has 12 channels can quickly become congested depending on how many neighbors you have and how close they are to your home. </a:t>
            </a:r>
          </a:p>
          <a:p>
            <a:r>
              <a:rPr lang="en-US" baseline="0" dirty="0" smtClean="0"/>
              <a:t>It is the same effect you experience when you have two radio stations on the same frequency. You start hearing pieces of both and information becomes jumbled. </a:t>
            </a:r>
          </a:p>
          <a:p>
            <a:r>
              <a:rPr lang="en-US" dirty="0" smtClean="0"/>
              <a:t>Your router should be using channels 1, 6, or 12 to minimize overlap with other signals. Many routers default to Auto</a:t>
            </a:r>
            <a:r>
              <a:rPr lang="en-US" baseline="0" dirty="0" smtClean="0"/>
              <a:t> where they go to the channel with the least noise when they startup. </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24</a:t>
            </a:fld>
            <a:endParaRPr lang="en-US" dirty="0"/>
          </a:p>
        </p:txBody>
      </p:sp>
    </p:spTree>
    <p:extLst>
      <p:ext uri="{BB962C8B-B14F-4D97-AF65-F5344CB8AC3E}">
        <p14:creationId xmlns:p14="http://schemas.microsoft.com/office/powerpoint/2010/main" val="93988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general terms than may be used throughout this discussion. </a:t>
            </a:r>
          </a:p>
        </p:txBody>
      </p:sp>
      <p:sp>
        <p:nvSpPr>
          <p:cNvPr id="4" name="Slide Number Placeholder 3"/>
          <p:cNvSpPr>
            <a:spLocks noGrp="1"/>
          </p:cNvSpPr>
          <p:nvPr>
            <p:ph type="sldNum" sz="quarter" idx="10"/>
          </p:nvPr>
        </p:nvSpPr>
        <p:spPr/>
        <p:txBody>
          <a:bodyPr/>
          <a:lstStyle/>
          <a:p>
            <a:fld id="{5D00C90A-46E3-4F6E-95A0-391D41793F45}" type="slidenum">
              <a:rPr lang="en-US" smtClean="0"/>
              <a:pPr/>
              <a:t>25</a:t>
            </a:fld>
            <a:endParaRPr lang="en-US" dirty="0"/>
          </a:p>
        </p:txBody>
      </p:sp>
    </p:spTree>
    <p:extLst>
      <p:ext uri="{BB962C8B-B14F-4D97-AF65-F5344CB8AC3E}">
        <p14:creationId xmlns:p14="http://schemas.microsoft.com/office/powerpoint/2010/main" val="38404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are encouraged via chat,</a:t>
            </a:r>
            <a:r>
              <a:rPr lang="en-US" baseline="0" dirty="0" smtClean="0"/>
              <a:t> chiming in via mic, can use Raise Hand button</a:t>
            </a:r>
            <a:endParaRPr lang="ru-RU" dirty="0" smtClean="0"/>
          </a:p>
        </p:txBody>
      </p:sp>
      <p:sp>
        <p:nvSpPr>
          <p:cNvPr id="4" name="Slide Number Placeholder 3"/>
          <p:cNvSpPr>
            <a:spLocks noGrp="1"/>
          </p:cNvSpPr>
          <p:nvPr>
            <p:ph type="sldNum" sz="quarter" idx="10"/>
          </p:nvPr>
        </p:nvSpPr>
        <p:spPr/>
        <p:txBody>
          <a:bodyPr/>
          <a:lstStyle/>
          <a:p>
            <a:fld id="{5D00C90A-46E3-4F6E-95A0-391D41793F45}" type="slidenum">
              <a:rPr lang="en-US" smtClean="0"/>
              <a:pPr/>
              <a:t>3</a:t>
            </a:fld>
            <a:endParaRPr lang="en-US" dirty="0"/>
          </a:p>
        </p:txBody>
      </p:sp>
    </p:spTree>
    <p:extLst>
      <p:ext uri="{BB962C8B-B14F-4D97-AF65-F5344CB8AC3E}">
        <p14:creationId xmlns:p14="http://schemas.microsoft.com/office/powerpoint/2010/main" val="21635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Internet Service Provider (</a:t>
            </a:r>
            <a:r>
              <a:rPr lang="en-US" u="sng" dirty="0" smtClean="0"/>
              <a:t>ISP</a:t>
            </a:r>
            <a:r>
              <a:rPr lang="en-US" dirty="0" smtClean="0"/>
              <a:t>)</a:t>
            </a:r>
          </a:p>
          <a:p>
            <a:r>
              <a:rPr lang="en-US" dirty="0" smtClean="0"/>
              <a:t>Internet Protocol Address (</a:t>
            </a:r>
            <a:r>
              <a:rPr lang="en-US" u="sng" dirty="0" smtClean="0"/>
              <a:t>IP Address</a:t>
            </a:r>
            <a:r>
              <a:rPr lang="en-US" dirty="0" smtClean="0"/>
              <a:t>) – address for every device connected to a network (e.g., 198.97.67.50)</a:t>
            </a:r>
          </a:p>
          <a:p>
            <a:r>
              <a:rPr lang="en-US" dirty="0" smtClean="0"/>
              <a:t>Local Area Network (</a:t>
            </a:r>
            <a:r>
              <a:rPr lang="en-US" u="sng" dirty="0" smtClean="0"/>
              <a:t>LAN</a:t>
            </a:r>
            <a:r>
              <a:rPr lang="en-US" dirty="0" smtClean="0"/>
              <a:t>) – a group of devices that share a server connection</a:t>
            </a:r>
          </a:p>
          <a:p>
            <a:r>
              <a:rPr lang="en-US" u="sng" dirty="0" smtClean="0"/>
              <a:t>Modem </a:t>
            </a:r>
            <a:r>
              <a:rPr lang="en-US" dirty="0" smtClean="0"/>
              <a:t>– connects to ISP to obtain IP address for you to use</a:t>
            </a:r>
          </a:p>
          <a:p>
            <a:r>
              <a:rPr lang="en-US" u="sng" dirty="0" smtClean="0"/>
              <a:t>Router </a:t>
            </a:r>
            <a:r>
              <a:rPr lang="en-US" dirty="0" smtClean="0"/>
              <a:t>– creates a LAN</a:t>
            </a:r>
          </a:p>
          <a:p>
            <a:r>
              <a:rPr lang="en-US" u="sng" dirty="0" smtClean="0"/>
              <a:t>Firmware </a:t>
            </a:r>
            <a:r>
              <a:rPr lang="en-US" dirty="0" smtClean="0"/>
              <a:t>vs. Software</a:t>
            </a:r>
          </a:p>
          <a:p>
            <a:r>
              <a:rPr lang="en-US" u="sng" dirty="0" smtClean="0"/>
              <a:t>Internet of Things </a:t>
            </a:r>
            <a:r>
              <a:rPr lang="en-US" dirty="0" smtClean="0"/>
              <a:t>(IoT) – catch-all term for the growing collection of “smart” devices (e.g., TVs, outlets, thermostats, refrigerators, lights)</a:t>
            </a:r>
          </a:p>
          <a:p>
            <a:r>
              <a:rPr lang="en-US" u="sng" dirty="0" smtClean="0"/>
              <a:t>Cyber Hygiene </a:t>
            </a:r>
            <a:r>
              <a:rPr lang="en-US" dirty="0" smtClean="0"/>
              <a:t>– practices used which ensure the health of your virtual life</a:t>
            </a:r>
          </a:p>
          <a:p>
            <a:endParaRPr lang="en-US" altLang="en-US" kern="0" dirty="0" smtClean="0"/>
          </a:p>
        </p:txBody>
      </p:sp>
      <p:sp>
        <p:nvSpPr>
          <p:cNvPr id="4" name="Slide Number Placeholder 3"/>
          <p:cNvSpPr>
            <a:spLocks noGrp="1"/>
          </p:cNvSpPr>
          <p:nvPr>
            <p:ph type="sldNum" sz="quarter" idx="10"/>
          </p:nvPr>
        </p:nvSpPr>
        <p:spPr/>
        <p:txBody>
          <a:bodyPr/>
          <a:lstStyle/>
          <a:p>
            <a:fld id="{5D00C90A-46E3-4F6E-95A0-391D41793F45}" type="slidenum">
              <a:rPr lang="en-US" smtClean="0"/>
              <a:pPr/>
              <a:t>4</a:t>
            </a:fld>
            <a:endParaRPr lang="en-US" dirty="0"/>
          </a:p>
        </p:txBody>
      </p:sp>
    </p:spTree>
    <p:extLst>
      <p:ext uri="{BB962C8B-B14F-4D97-AF65-F5344CB8AC3E}">
        <p14:creationId xmlns:p14="http://schemas.microsoft.com/office/powerpoint/2010/main" val="365676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home network used to be a single device</a:t>
            </a:r>
            <a:r>
              <a:rPr lang="en-US" baseline="0" dirty="0" smtClean="0"/>
              <a:t> connected to a modem.</a:t>
            </a:r>
          </a:p>
          <a:p>
            <a:r>
              <a:rPr lang="en-US" baseline="0" dirty="0" smtClean="0"/>
              <a:t>Now, it is a true network with all of your devices connected to the internet through your router. </a:t>
            </a:r>
          </a:p>
          <a:p>
            <a:r>
              <a:rPr lang="en-US" baseline="0" dirty="0" smtClean="0"/>
              <a:t>This makes your router the single most important piece of your digital life’s security.</a:t>
            </a:r>
          </a:p>
          <a:p>
            <a:r>
              <a:rPr lang="en-US" baseline="0" dirty="0" smtClean="0"/>
              <a:t>Some users have a single modem/router device</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5</a:t>
            </a:fld>
            <a:endParaRPr lang="en-US" dirty="0"/>
          </a:p>
        </p:txBody>
      </p:sp>
    </p:spTree>
    <p:extLst>
      <p:ext uri="{BB962C8B-B14F-4D97-AF65-F5344CB8AC3E}">
        <p14:creationId xmlns:p14="http://schemas.microsoft.com/office/powerpoint/2010/main" val="114557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is the original WiFi band, it has wider range with lower </a:t>
            </a:r>
            <a:r>
              <a:rPr lang="en-US" dirty="0" smtClean="0"/>
              <a:t>bandwidth</a:t>
            </a:r>
          </a:p>
          <a:p>
            <a:r>
              <a:rPr lang="en-US" dirty="0" smtClean="0"/>
              <a:t>This is not just WiFi, for example cordless house phone, a very crowded band</a:t>
            </a:r>
            <a:endParaRPr lang="en-US" dirty="0" smtClean="0"/>
          </a:p>
          <a:p>
            <a:r>
              <a:rPr lang="en-US" dirty="0" smtClean="0"/>
              <a:t>5 provides increased bandwidth at a reduced range, tends to experience less interference</a:t>
            </a:r>
          </a:p>
          <a:p>
            <a:r>
              <a:rPr lang="en-US" dirty="0" smtClean="0"/>
              <a:t>Most users will not notice the speed benefits of 5 GHz so you may not need a dual-band router if you do not need the speed and do not experience interference</a:t>
            </a:r>
          </a:p>
          <a:p>
            <a:endParaRPr lang="en-US" baseline="0" dirty="0" smtClean="0"/>
          </a:p>
          <a:p>
            <a:endParaRPr lang="en-US" baseline="0" dirty="0" smtClean="0"/>
          </a:p>
          <a:p>
            <a:r>
              <a:rPr lang="en-US" baseline="0" dirty="0" smtClean="0"/>
              <a:t>Guest networks are a separate network your router creates where none of the devices connected can see or talk to each other. </a:t>
            </a:r>
          </a:p>
          <a:p>
            <a:r>
              <a:rPr lang="en-US" baseline="0" dirty="0" smtClean="0"/>
              <a:t>If you have an infected device on your guest network, the rest of your devices are isolated and safe.</a:t>
            </a:r>
          </a:p>
          <a:p>
            <a:r>
              <a:rPr lang="en-US" dirty="0" smtClean="0"/>
              <a:t>Devices</a:t>
            </a:r>
            <a:r>
              <a:rPr lang="en-US" baseline="0" dirty="0" smtClean="0"/>
              <a:t> connected to your guest network are unable to access the router’s settings</a:t>
            </a:r>
            <a:r>
              <a:rPr lang="en-US" baseline="0" dirty="0" smtClean="0"/>
              <a:t>.</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Your WiFi is a radio</a:t>
            </a:r>
            <a:r>
              <a:rPr lang="en-US" baseline="0" dirty="0" smtClean="0"/>
              <a:t> signal which you broadcast out into the world. Passwords are what encrypt the information you are broadcasting. </a:t>
            </a:r>
            <a:endParaRPr lang="en-US" dirty="0" smtClean="0"/>
          </a:p>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6</a:t>
            </a:fld>
            <a:endParaRPr lang="en-US" dirty="0"/>
          </a:p>
        </p:txBody>
      </p:sp>
    </p:spTree>
    <p:extLst>
      <p:ext uri="{BB962C8B-B14F-4D97-AF65-F5344CB8AC3E}">
        <p14:creationId xmlns:p14="http://schemas.microsoft.com/office/powerpoint/2010/main" val="394750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users should have a 2.4 GH</a:t>
            </a:r>
            <a:r>
              <a:rPr lang="en-US" baseline="0" dirty="0" smtClean="0"/>
              <a:t>z network with a Guest network. This would be two different network names and different passwords. </a:t>
            </a:r>
          </a:p>
          <a:p>
            <a:r>
              <a:rPr lang="en-US" b="1" baseline="0" dirty="0" smtClean="0"/>
              <a:t>NEVER USE THE DEFAULT PASSWORDS</a:t>
            </a:r>
          </a:p>
          <a:p>
            <a:r>
              <a:rPr lang="en-US" b="0" baseline="0" dirty="0" smtClean="0"/>
              <a:t>The login password to your router’s settings should be different from all of the other WiFi passwords.</a:t>
            </a:r>
          </a:p>
          <a:p>
            <a:r>
              <a:rPr lang="en-US" b="0" baseline="0" dirty="0" smtClean="0"/>
              <a:t>	Your router’s settings can only be accessed by directly connecting your device to the router with an Ethernet cable (i.e., LAN or network cable) OR by the non-guest WiFi</a:t>
            </a:r>
          </a:p>
          <a:p>
            <a:endParaRPr lang="en-US" b="0"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8</a:t>
            </a:fld>
            <a:endParaRPr lang="en-US" dirty="0"/>
          </a:p>
        </p:txBody>
      </p:sp>
    </p:spTree>
    <p:extLst>
      <p:ext uri="{BB962C8B-B14F-4D97-AF65-F5344CB8AC3E}">
        <p14:creationId xmlns:p14="http://schemas.microsoft.com/office/powerpoint/2010/main" val="14677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THESE ARE THE TWO MAIN</a:t>
            </a:r>
            <a:r>
              <a:rPr lang="en-US" b="1" baseline="0" dirty="0" smtClean="0"/>
              <a:t> POINTS TO TAKE FROM THIS WHOLE PRESENTATION:</a:t>
            </a:r>
            <a:endParaRPr lang="en-US" b="1" dirty="0" smtClean="0"/>
          </a:p>
          <a:p>
            <a:r>
              <a:rPr lang="en-US" dirty="0" smtClean="0"/>
              <a:t>Do not use</a:t>
            </a:r>
            <a:r>
              <a:rPr lang="en-US" baseline="0" dirty="0" smtClean="0"/>
              <a:t> the default passwords or WiFi names (i.e., SSIDs)</a:t>
            </a:r>
          </a:p>
          <a:p>
            <a:r>
              <a:rPr lang="en-US" baseline="0" dirty="0" smtClean="0"/>
              <a:t>Any device which does not need to access another device (e.g., printer) or any device you do not do any PII based work (e.g., banking) should be placed on your guest network</a:t>
            </a:r>
          </a:p>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9</a:t>
            </a:fld>
            <a:endParaRPr lang="en-US" dirty="0"/>
          </a:p>
        </p:txBody>
      </p:sp>
    </p:spTree>
    <p:extLst>
      <p:ext uri="{BB962C8B-B14F-4D97-AF65-F5344CB8AC3E}">
        <p14:creationId xmlns:p14="http://schemas.microsoft.com/office/powerpoint/2010/main" val="244926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WiFi is a weak radio signal which can be blocked by walls, appliances, and any other physical barriers between your device and the router. </a:t>
            </a:r>
            <a:endParaRPr lang="en-US" dirty="0" smtClean="0"/>
          </a:p>
          <a:p>
            <a:endParaRPr lang="en-US" dirty="0" smtClean="0"/>
          </a:p>
          <a:p>
            <a:r>
              <a:rPr lang="en-US" dirty="0" smtClean="0"/>
              <a:t>Placing your router</a:t>
            </a:r>
            <a:r>
              <a:rPr lang="en-US" baseline="0" dirty="0" smtClean="0"/>
              <a:t> at the point where your cable/DSL connection enters your home may not be the ideal placement for your router. </a:t>
            </a:r>
          </a:p>
        </p:txBody>
      </p:sp>
      <p:sp>
        <p:nvSpPr>
          <p:cNvPr id="4" name="Slide Number Placeholder 3"/>
          <p:cNvSpPr>
            <a:spLocks noGrp="1"/>
          </p:cNvSpPr>
          <p:nvPr>
            <p:ph type="sldNum" sz="quarter" idx="10"/>
          </p:nvPr>
        </p:nvSpPr>
        <p:spPr/>
        <p:txBody>
          <a:bodyPr/>
          <a:lstStyle/>
          <a:p>
            <a:fld id="{5D00C90A-46E3-4F6E-95A0-391D41793F45}" type="slidenum">
              <a:rPr lang="en-US" smtClean="0"/>
              <a:pPr/>
              <a:t>11</a:t>
            </a:fld>
            <a:endParaRPr lang="en-US" dirty="0"/>
          </a:p>
        </p:txBody>
      </p:sp>
    </p:spTree>
    <p:extLst>
      <p:ext uri="{BB962C8B-B14F-4D97-AF65-F5344CB8AC3E}">
        <p14:creationId xmlns:p14="http://schemas.microsoft.com/office/powerpoint/2010/main" val="1268438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Placing your router in</a:t>
            </a:r>
            <a:r>
              <a:rPr lang="en-US" baseline="0" dirty="0" smtClean="0"/>
              <a:t> a more central point in your home is the best place. It ensures more coverage across your whole home and minimize the amount of signal which bleeds outside your home. </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12</a:t>
            </a:fld>
            <a:endParaRPr lang="en-US" dirty="0"/>
          </a:p>
        </p:txBody>
      </p:sp>
    </p:spTree>
    <p:extLst>
      <p:ext uri="{BB962C8B-B14F-4D97-AF65-F5344CB8AC3E}">
        <p14:creationId xmlns:p14="http://schemas.microsoft.com/office/powerpoint/2010/main" val="42855833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3674533" y="1962150"/>
            <a:ext cx="8009468"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2" name="TextBox 11"/>
          <p:cNvSpPr txBox="1"/>
          <p:nvPr userDrawn="1"/>
        </p:nvSpPr>
        <p:spPr>
          <a:xfrm>
            <a:off x="0" y="6581001"/>
            <a:ext cx="2641600" cy="276999"/>
          </a:xfrm>
          <a:prstGeom prst="rect">
            <a:avLst/>
          </a:prstGeom>
          <a:noFill/>
        </p:spPr>
        <p:txBody>
          <a:bodyPr wrap="square" rtlCol="0">
            <a:spAutoFit/>
          </a:bodyPr>
          <a:lstStyle/>
          <a:p>
            <a:pPr algn="l" fontAlgn="auto">
              <a:spcBef>
                <a:spcPts val="0"/>
              </a:spcBef>
              <a:spcAft>
                <a:spcPts val="0"/>
              </a:spcAft>
            </a:pPr>
            <a:r>
              <a:rPr lang="en-US" sz="1200" b="1" dirty="0" smtClean="0">
                <a:solidFill>
                  <a:srgbClr val="00B050"/>
                </a:solidFill>
                <a:latin typeface="Arial"/>
              </a:rPr>
              <a:t>UNCLASSIFIED</a:t>
            </a:r>
            <a:endParaRPr lang="en-US" sz="1200" b="1" dirty="0">
              <a:solidFill>
                <a:srgbClr val="00B050"/>
              </a:solidFill>
              <a:latin typeface="Arial"/>
            </a:endParaRPr>
          </a:p>
        </p:txBody>
      </p:sp>
      <p:sp>
        <p:nvSpPr>
          <p:cNvPr id="13" name="TextBox 12"/>
          <p:cNvSpPr txBox="1"/>
          <p:nvPr userDrawn="1"/>
        </p:nvSpPr>
        <p:spPr>
          <a:xfrm>
            <a:off x="9544100" y="12183"/>
            <a:ext cx="2641600" cy="276999"/>
          </a:xfrm>
          <a:prstGeom prst="rect">
            <a:avLst/>
          </a:prstGeom>
          <a:noFill/>
        </p:spPr>
        <p:txBody>
          <a:bodyPr wrap="square" rtlCol="0">
            <a:spAutoFit/>
          </a:bodyPr>
          <a:lstStyle/>
          <a:p>
            <a:pPr algn="r" fontAlgn="auto">
              <a:spcBef>
                <a:spcPts val="0"/>
              </a:spcBef>
              <a:spcAft>
                <a:spcPts val="0"/>
              </a:spcAft>
            </a:pPr>
            <a:r>
              <a:rPr lang="en-US" sz="1200" b="1" dirty="0" smtClean="0">
                <a:solidFill>
                  <a:srgbClr val="00B050"/>
                </a:solidFill>
                <a:latin typeface="Arial"/>
              </a:rPr>
              <a:t>UNCLASSIFIED</a:t>
            </a:r>
            <a:endParaRPr lang="en-US" sz="1200" b="1" dirty="0">
              <a:solidFill>
                <a:srgbClr val="00B050"/>
              </a:solidFill>
              <a:latin typeface="Arial"/>
            </a:endParaRPr>
          </a:p>
        </p:txBody>
      </p:sp>
      <p:pic>
        <p:nvPicPr>
          <p:cNvPr id="14" name="Picture 13"/>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1728" b="98488" l="645" r="98280">
                        <a14:foregroundMark x1="38280" y1="17927" x2="38280" y2="17927"/>
                        <a14:foregroundMark x1="52903" y1="27862" x2="52903" y2="27862"/>
                        <a14:foregroundMark x1="47957" y1="14255" x2="47957" y2="14255"/>
                        <a14:foregroundMark x1="47312" y1="9935" x2="47312" y2="9935"/>
                        <a14:foregroundMark x1="44516" y1="6479" x2="44516" y2="6479"/>
                        <a14:foregroundMark x1="36129" y1="9935" x2="35484" y2="10799"/>
                        <a14:foregroundMark x1="31613" y1="12527" x2="31613" y2="12527"/>
                        <a14:foregroundMark x1="26022" y1="17711" x2="25376" y2="19006"/>
                        <a14:foregroundMark x1="25376" y1="21382" x2="25376" y2="25702"/>
                        <a14:backgroundMark x1="7312" y1="90929" x2="7312" y2="90929"/>
                        <a14:backgroundMark x1="93118" y1="90065" x2="93118" y2="90065"/>
                        <a14:backgroundMark x1="92688" y1="80778" x2="92688" y2="80778"/>
                        <a14:backgroundMark x1="86452" y1="86177" x2="86452" y2="86177"/>
                        <a14:backgroundMark x1="16344" y1="90497" x2="16344" y2="90497"/>
                        <a14:backgroundMark x1="8602" y1="80994" x2="8602" y2="80994"/>
                        <a14:backgroundMark x1="8387" y1="80778" x2="8387" y2="80778"/>
                        <a14:backgroundMark x1="7312" y1="78618" x2="7312" y2="77322"/>
                        <a14:backgroundMark x1="9247" y1="12095" x2="9247" y2="12095"/>
                        <a14:backgroundMark x1="21505" y1="5400" x2="21505" y2="5400"/>
                        <a14:backgroundMark x1="9892" y1="17711" x2="9892" y2="17711"/>
                      </a14:backgroundRemoval>
                    </a14:imgEffect>
                  </a14:imgLayer>
                </a14:imgProps>
              </a:ext>
              <a:ext uri="{28A0092B-C50C-407E-A947-70E740481C1C}">
                <a14:useLocalDpi xmlns:a14="http://schemas.microsoft.com/office/drawing/2010/main"/>
              </a:ext>
            </a:extLst>
          </a:blip>
          <a:stretch>
            <a:fillRect/>
          </a:stretch>
        </p:blipFill>
        <p:spPr>
          <a:xfrm>
            <a:off x="368301" y="2586107"/>
            <a:ext cx="3636432" cy="3620789"/>
          </a:xfrm>
          <a:prstGeom prst="rect">
            <a:avLst/>
          </a:prstGeom>
        </p:spPr>
      </p:pic>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smtClean="0"/>
              <a:t>Click to add subtitle</a:t>
            </a:r>
            <a:endParaRPr lang="en-US" dirty="0"/>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smtClean="0">
                <a:solidFill>
                  <a:schemeClr val="tx1"/>
                </a:solidFill>
                <a:latin typeface="Tahoma" charset="0"/>
                <a:ea typeface="+mn-ea"/>
                <a:cs typeface="+mn-cs"/>
              </a:rPr>
              <a:t>Air Force Materiel Command</a:t>
            </a:r>
            <a:endParaRPr lang="en-US" sz="4000" b="1" kern="1200" noProof="0" dirty="0">
              <a:solidFill>
                <a:schemeClr val="tx1"/>
              </a:solidFill>
              <a:latin typeface="Tahoma" charset="0"/>
              <a:ea typeface="+mn-ea"/>
              <a:cs typeface="+mn-cs"/>
            </a:endParaRPr>
          </a:p>
        </p:txBody>
      </p:sp>
    </p:spTree>
    <p:extLst>
      <p:ext uri="{BB962C8B-B14F-4D97-AF65-F5344CB8AC3E}">
        <p14:creationId xmlns:p14="http://schemas.microsoft.com/office/powerpoint/2010/main" val="32176495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6" name="Picture 2" descr="afmc"/>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201" y="96838"/>
            <a:ext cx="992205" cy="992205"/>
          </a:xfrm>
          <a:prstGeom prst="rect">
            <a:avLst/>
          </a:prstGeom>
          <a:noFill/>
          <a:ln w="9525">
            <a:noFill/>
            <a:miter lim="800000"/>
            <a:headEnd/>
            <a:tailEnd/>
          </a:ln>
        </p:spPr>
      </p:pic>
      <p:sp>
        <p:nvSpPr>
          <p:cNvPr id="7" name="Text Box 25"/>
          <p:cNvSpPr txBox="1">
            <a:spLocks noChangeArrowheads="1"/>
          </p:cNvSpPr>
          <p:nvPr userDrawn="1"/>
        </p:nvSpPr>
        <p:spPr bwMode="auto">
          <a:xfrm>
            <a:off x="508000" y="6477490"/>
            <a:ext cx="11176000" cy="336550"/>
          </a:xfrm>
          <a:prstGeom prst="rect">
            <a:avLst/>
          </a:prstGeom>
          <a:noFill/>
          <a:ln w="9525" algn="ctr">
            <a:noFill/>
            <a:miter lim="800000"/>
            <a:headEnd/>
            <a:tailEnd/>
          </a:ln>
          <a:effectLst/>
        </p:spPr>
        <p:txBody>
          <a:bodyPr wrap="square">
            <a:spAutoFit/>
          </a:bodyPr>
          <a:lstStyle/>
          <a:p>
            <a:pPr algn="ctr">
              <a:buNone/>
              <a:defRPr/>
            </a:pPr>
            <a:r>
              <a:rPr lang="en-US" sz="1600" b="1" i="1" dirty="0" smtClean="0">
                <a:effectLst>
                  <a:outerShdw blurRad="38100" dist="38100" dir="2700000" algn="tl">
                    <a:srgbClr val="C0C0C0"/>
                  </a:outerShdw>
                </a:effectLst>
                <a:latin typeface="Tahoma" charset="0"/>
              </a:rPr>
              <a:t>Deliver and Support Agile War-Winning Capabilities</a:t>
            </a:r>
            <a:endParaRPr lang="en-US" sz="1600" b="1" i="1" dirty="0">
              <a:effectLst>
                <a:outerShdw blurRad="38100" dist="38100" dir="2700000" algn="tl">
                  <a:srgbClr val="C0C0C0"/>
                </a:outerShdw>
              </a:effectLst>
              <a:latin typeface="Tahoma" charset="0"/>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0" name="TextBox 9"/>
          <p:cNvSpPr txBox="1"/>
          <p:nvPr userDrawn="1"/>
        </p:nvSpPr>
        <p:spPr>
          <a:xfrm>
            <a:off x="0" y="6584013"/>
            <a:ext cx="2641600" cy="276999"/>
          </a:xfrm>
          <a:prstGeom prst="rect">
            <a:avLst/>
          </a:prstGeom>
          <a:noFill/>
        </p:spPr>
        <p:txBody>
          <a:bodyPr wrap="square" rtlCol="0">
            <a:spAutoFit/>
          </a:bodyPr>
          <a:lstStyle/>
          <a:p>
            <a:pPr algn="l" fontAlgn="auto">
              <a:spcBef>
                <a:spcPts val="0"/>
              </a:spcBef>
              <a:spcAft>
                <a:spcPts val="0"/>
              </a:spcAft>
            </a:pPr>
            <a:r>
              <a:rPr lang="en-US" sz="1200" b="1" dirty="0" smtClean="0">
                <a:solidFill>
                  <a:srgbClr val="00B050"/>
                </a:solidFill>
                <a:latin typeface="Arial"/>
              </a:rPr>
              <a:t>UNCLASSIFIED</a:t>
            </a:r>
            <a:endParaRPr lang="en-US" sz="1200" b="1" dirty="0">
              <a:solidFill>
                <a:srgbClr val="00B050"/>
              </a:solidFill>
              <a:latin typeface="Arial"/>
            </a:endParaRPr>
          </a:p>
        </p:txBody>
      </p:sp>
      <p:sp>
        <p:nvSpPr>
          <p:cNvPr id="11" name="TextBox 10"/>
          <p:cNvSpPr txBox="1"/>
          <p:nvPr userDrawn="1"/>
        </p:nvSpPr>
        <p:spPr>
          <a:xfrm>
            <a:off x="9532294" y="15892"/>
            <a:ext cx="2641600" cy="276999"/>
          </a:xfrm>
          <a:prstGeom prst="rect">
            <a:avLst/>
          </a:prstGeom>
          <a:noFill/>
        </p:spPr>
        <p:txBody>
          <a:bodyPr wrap="square" rtlCol="0">
            <a:spAutoFit/>
          </a:bodyPr>
          <a:lstStyle/>
          <a:p>
            <a:pPr algn="r" fontAlgn="auto">
              <a:spcBef>
                <a:spcPts val="0"/>
              </a:spcBef>
              <a:spcAft>
                <a:spcPts val="0"/>
              </a:spcAft>
            </a:pPr>
            <a:r>
              <a:rPr lang="en-US" sz="1200" b="1" dirty="0" smtClean="0">
                <a:solidFill>
                  <a:srgbClr val="00B050"/>
                </a:solidFill>
                <a:latin typeface="Arial"/>
              </a:rPr>
              <a:t>UNCLASSIFIED</a:t>
            </a:r>
            <a:endParaRPr lang="en-US" sz="1200" b="1" dirty="0">
              <a:solidFill>
                <a:srgbClr val="00B050"/>
              </a:solidFill>
              <a:latin typeface="Arial"/>
            </a:endParaRPr>
          </a:p>
        </p:txBody>
      </p:sp>
      <p:sp>
        <p:nvSpPr>
          <p:cNvPr id="13" name="Text Box 4"/>
          <p:cNvSpPr txBox="1">
            <a:spLocks noChangeArrowheads="1"/>
          </p:cNvSpPr>
          <p:nvPr userDrawn="1"/>
        </p:nvSpPr>
        <p:spPr bwMode="auto">
          <a:xfrm>
            <a:off x="609600" y="2438400"/>
            <a:ext cx="10972800" cy="946150"/>
          </a:xfrm>
          <a:prstGeom prst="rect">
            <a:avLst/>
          </a:prstGeom>
          <a:noFill/>
          <a:ln w="9525" algn="ctr">
            <a:noFill/>
            <a:miter lim="800000"/>
            <a:headEnd/>
            <a:tailEnd/>
          </a:ln>
        </p:spPr>
        <p:txBody>
          <a:bodyPr wrap="square">
            <a:spAutoFit/>
          </a:bodyPr>
          <a:lstStyle/>
          <a:p>
            <a:pPr algn="ctr">
              <a:buFontTx/>
              <a:buNone/>
            </a:pPr>
            <a:r>
              <a:rPr lang="en-US" sz="2800" b="1" i="1" dirty="0"/>
              <a:t>To provide a briefing template for action officers to use for briefings to AFMC “Top 3” (</a:t>
            </a:r>
            <a:r>
              <a:rPr lang="en-US" sz="2800" b="1" i="1" dirty="0" smtClean="0"/>
              <a:t>CC/CD/CA</a:t>
            </a:r>
            <a:r>
              <a:rPr lang="en-US" sz="2800" b="1" i="1" dirty="0"/>
              <a:t>)</a:t>
            </a:r>
          </a:p>
        </p:txBody>
      </p:sp>
      <p:sp>
        <p:nvSpPr>
          <p:cNvPr id="14" name="Rectangle 2"/>
          <p:cNvSpPr>
            <a:spLocks noGrp="1" noChangeArrowheads="1"/>
          </p:cNvSpPr>
          <p:nvPr>
            <p:ph type="title"/>
          </p:nvPr>
        </p:nvSpPr>
        <p:spPr>
          <a:xfrm>
            <a:off x="1524000" y="47625"/>
            <a:ext cx="10118218" cy="1143000"/>
          </a:xfrm>
        </p:spPr>
        <p:txBody>
          <a:bodyPr/>
          <a:lstStyle/>
          <a:p>
            <a:r>
              <a:rPr lang="en-US" dirty="0" smtClean="0"/>
              <a:t>Purpose</a:t>
            </a:r>
            <a:endParaRPr lang="en-US" sz="3200" dirty="0"/>
          </a:p>
        </p:txBody>
      </p:sp>
    </p:spTree>
    <p:extLst>
      <p:ext uri="{BB962C8B-B14F-4D97-AF65-F5344CB8AC3E}">
        <p14:creationId xmlns:p14="http://schemas.microsoft.com/office/powerpoint/2010/main" val="21401811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6" name="Picture 2" descr="afmc"/>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201" y="96838"/>
            <a:ext cx="992205" cy="992205"/>
          </a:xfrm>
          <a:prstGeom prst="rect">
            <a:avLst/>
          </a:prstGeom>
          <a:noFill/>
          <a:ln w="9525">
            <a:noFill/>
            <a:miter lim="800000"/>
            <a:headEnd/>
            <a:tailEnd/>
          </a:ln>
        </p:spPr>
      </p:pic>
      <p:sp>
        <p:nvSpPr>
          <p:cNvPr id="7" name="Text Box 25"/>
          <p:cNvSpPr txBox="1">
            <a:spLocks noChangeArrowheads="1"/>
          </p:cNvSpPr>
          <p:nvPr userDrawn="1"/>
        </p:nvSpPr>
        <p:spPr bwMode="auto">
          <a:xfrm>
            <a:off x="508000" y="6477490"/>
            <a:ext cx="11176000" cy="336550"/>
          </a:xfrm>
          <a:prstGeom prst="rect">
            <a:avLst/>
          </a:prstGeom>
          <a:noFill/>
          <a:ln w="9525" algn="ctr">
            <a:noFill/>
            <a:miter lim="800000"/>
            <a:headEnd/>
            <a:tailEnd/>
          </a:ln>
          <a:effectLst/>
        </p:spPr>
        <p:txBody>
          <a:bodyPr wrap="square">
            <a:spAutoFit/>
          </a:bodyPr>
          <a:lstStyle/>
          <a:p>
            <a:pPr algn="ctr">
              <a:buNone/>
              <a:defRPr/>
            </a:pPr>
            <a:r>
              <a:rPr lang="en-US" sz="1600" b="1" i="1" dirty="0" smtClean="0">
                <a:effectLst>
                  <a:outerShdw blurRad="38100" dist="38100" dir="2700000" algn="tl">
                    <a:srgbClr val="C0C0C0"/>
                  </a:outerShdw>
                </a:effectLst>
                <a:latin typeface="Tahoma" charset="0"/>
              </a:rPr>
              <a:t>Deliver and Support Agile War-Winning Capabilities</a:t>
            </a:r>
            <a:endParaRPr lang="en-US" sz="1600" b="1" i="1" dirty="0">
              <a:effectLst>
                <a:outerShdw blurRad="38100" dist="38100" dir="2700000" algn="tl">
                  <a:srgbClr val="C0C0C0"/>
                </a:outerShdw>
              </a:effectLst>
              <a:latin typeface="Tahoma" charset="0"/>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0" name="TextBox 9"/>
          <p:cNvSpPr txBox="1"/>
          <p:nvPr userDrawn="1"/>
        </p:nvSpPr>
        <p:spPr>
          <a:xfrm>
            <a:off x="0" y="6584013"/>
            <a:ext cx="2641600" cy="276999"/>
          </a:xfrm>
          <a:prstGeom prst="rect">
            <a:avLst/>
          </a:prstGeom>
          <a:noFill/>
        </p:spPr>
        <p:txBody>
          <a:bodyPr wrap="square" rtlCol="0">
            <a:spAutoFit/>
          </a:bodyPr>
          <a:lstStyle/>
          <a:p>
            <a:pPr algn="l" fontAlgn="auto">
              <a:spcBef>
                <a:spcPts val="0"/>
              </a:spcBef>
              <a:spcAft>
                <a:spcPts val="0"/>
              </a:spcAft>
            </a:pPr>
            <a:r>
              <a:rPr lang="en-US" sz="1200" b="1" dirty="0" smtClean="0">
                <a:solidFill>
                  <a:srgbClr val="00B050"/>
                </a:solidFill>
                <a:latin typeface="Arial"/>
              </a:rPr>
              <a:t>UNCLASSIFIED</a:t>
            </a:r>
            <a:endParaRPr lang="en-US" sz="1200" b="1" dirty="0">
              <a:solidFill>
                <a:srgbClr val="00B050"/>
              </a:solidFill>
              <a:latin typeface="Arial"/>
            </a:endParaRPr>
          </a:p>
        </p:txBody>
      </p:sp>
      <p:sp>
        <p:nvSpPr>
          <p:cNvPr id="11" name="TextBox 10"/>
          <p:cNvSpPr txBox="1"/>
          <p:nvPr userDrawn="1"/>
        </p:nvSpPr>
        <p:spPr>
          <a:xfrm>
            <a:off x="9532294" y="15892"/>
            <a:ext cx="2641600" cy="276999"/>
          </a:xfrm>
          <a:prstGeom prst="rect">
            <a:avLst/>
          </a:prstGeom>
          <a:noFill/>
        </p:spPr>
        <p:txBody>
          <a:bodyPr wrap="square" rtlCol="0">
            <a:spAutoFit/>
          </a:bodyPr>
          <a:lstStyle/>
          <a:p>
            <a:pPr algn="r" fontAlgn="auto">
              <a:spcBef>
                <a:spcPts val="0"/>
              </a:spcBef>
              <a:spcAft>
                <a:spcPts val="0"/>
              </a:spcAft>
            </a:pPr>
            <a:r>
              <a:rPr lang="en-US" sz="1200" b="1" dirty="0" smtClean="0">
                <a:solidFill>
                  <a:srgbClr val="00B050"/>
                </a:solidFill>
                <a:latin typeface="Arial"/>
              </a:rPr>
              <a:t>UNCLASSIFIED</a:t>
            </a:r>
            <a:endParaRPr lang="en-US" sz="1200" b="1" dirty="0">
              <a:solidFill>
                <a:srgbClr val="00B050"/>
              </a:solidFill>
              <a:latin typeface="Arial"/>
            </a:endParaRPr>
          </a:p>
        </p:txBody>
      </p:sp>
    </p:spTree>
    <p:extLst>
      <p:ext uri="{BB962C8B-B14F-4D97-AF65-F5344CB8AC3E}">
        <p14:creationId xmlns:p14="http://schemas.microsoft.com/office/powerpoint/2010/main" val="2394109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a:t>
            </a:fld>
            <a:endParaRPr lang="en-US" dirty="0">
              <a:solidFill>
                <a:srgbClr val="FFFFFF">
                  <a:lumMod val="50000"/>
                </a:srgbClr>
              </a:solidFill>
            </a:endParaRPr>
          </a:p>
        </p:txBody>
      </p:sp>
    </p:spTree>
    <p:extLst>
      <p:ext uri="{BB962C8B-B14F-4D97-AF65-F5344CB8AC3E}">
        <p14:creationId xmlns:p14="http://schemas.microsoft.com/office/powerpoint/2010/main" val="209977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dirty="0">
              <a:solidFill>
                <a:srgbClr val="FFFFFF">
                  <a:lumMod val="50000"/>
                </a:srgbClr>
              </a:solidFill>
            </a:endParaRPr>
          </a:p>
        </p:txBody>
      </p:sp>
      <p:sp>
        <p:nvSpPr>
          <p:cNvPr id="1029" name="Rectangle 1030"/>
          <p:cNvSpPr>
            <a:spLocks noGrp="1" noChangeArrowheads="1"/>
          </p:cNvSpPr>
          <p:nvPr>
            <p:ph type="title"/>
          </p:nvPr>
        </p:nvSpPr>
        <p:spPr bwMode="auto">
          <a:xfrm>
            <a:off x="2156682" y="69057"/>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2nd Bullet</a:t>
            </a:r>
          </a:p>
        </p:txBody>
      </p:sp>
    </p:spTree>
    <p:extLst>
      <p:ext uri="{BB962C8B-B14F-4D97-AF65-F5344CB8AC3E}">
        <p14:creationId xmlns:p14="http://schemas.microsoft.com/office/powerpoint/2010/main" val="1488027147"/>
      </p:ext>
    </p:extLst>
  </p:cSld>
  <p:clrMap bg1="lt1" tx1="dk1" bg2="lt2" tx2="dk2" accent1="accent1" accent2="accent2" accent3="accent3" accent4="accent4" accent5="accent5" accent6="accent6" hlink="hlink" folHlink="folHlink"/>
  <p:sldLayoutIdLst>
    <p:sldLayoutId id="2147484631" r:id="rId1"/>
    <p:sldLayoutId id="2147484634" r:id="rId2"/>
    <p:sldLayoutId id="2147484632" r:id="rId3"/>
    <p:sldLayoutId id="2147484633" r:id="rId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cc.gov/research-reports/guides/household-broadband-guide" TargetMode="External"/><Relationship Id="rId2" Type="http://schemas.openxmlformats.org/officeDocument/2006/relationships/hyperlink" Target="https://www.fcc.gov/reports-research/guides/broadband-speed-guide" TargetMode="External"/><Relationship Id="rId1" Type="http://schemas.openxmlformats.org/officeDocument/2006/relationships/slideLayout" Target="../slideLayouts/slideLayout3.xml"/><Relationship Id="rId4" Type="http://schemas.openxmlformats.org/officeDocument/2006/relationships/hyperlink" Target="https://usaf.dps.mil/teams/22629/Lists/WPAFB%20FAQ/Flat.aspx?RootFolder=%2Fteams%2F22629%2FLists%2FWPAFB%20FAQ%2FMay%20I%20use%20personally%2Downed%20equipment%20while%20teleworking&amp;FolderCTID=0x012002003FD96C7DEC187645819A49698818610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techradar.com/news/zoom-scraps-call-time-limits-as-an-early-thanksgiving-gift-to-users#:~:text=Video%20calling%20giant%20Zoom%20has,with%20their%20families%20this%20Thanksgivin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313469" y="2001523"/>
            <a:ext cx="8305800" cy="737614"/>
          </a:xfrm>
          <a:prstGeom prst="rect">
            <a:avLst/>
          </a:prstGeom>
          <a:noFill/>
          <a:ln w="9525">
            <a:noFill/>
            <a:miter lim="800000"/>
            <a:headEnd/>
            <a:tailEnd/>
          </a:ln>
        </p:spPr>
        <p:txBody>
          <a:bodyPr anchor="t"/>
          <a:lstStyle/>
          <a:p>
            <a:pPr algn="r" eaLnBrk="0" hangingPunct="0"/>
            <a:r>
              <a:rPr lang="en-US" sz="4400" b="1" dirty="0">
                <a:solidFill>
                  <a:srgbClr val="151C77"/>
                </a:solidFill>
                <a:latin typeface="Arial" pitchFamily="34" charset="0"/>
                <a:cs typeface="Arial" pitchFamily="34" charset="0"/>
              </a:rPr>
              <a:t>Basics And Best Practices For Your Home Network</a:t>
            </a:r>
            <a:endParaRPr lang="en-US" sz="4400" b="1" dirty="0">
              <a:solidFill>
                <a:srgbClr val="002060"/>
              </a:solidFill>
              <a:latin typeface="Times New Roman" pitchFamily="18" charset="0"/>
            </a:endParaRPr>
          </a:p>
        </p:txBody>
      </p:sp>
      <p:sp>
        <p:nvSpPr>
          <p:cNvPr id="4" name="Rectangle 4"/>
          <p:cNvSpPr>
            <a:spLocks noChangeArrowheads="1"/>
          </p:cNvSpPr>
          <p:nvPr/>
        </p:nvSpPr>
        <p:spPr bwMode="auto">
          <a:xfrm>
            <a:off x="6664619" y="4948239"/>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r>
              <a:rPr lang="en-US" altLang="en-US" sz="2000" b="1" dirty="0" smtClean="0"/>
              <a:t>George Diehl</a:t>
            </a:r>
            <a:endParaRPr lang="en-US" altLang="en-US" sz="2000" b="1" dirty="0"/>
          </a:p>
          <a:p>
            <a:pPr algn="r"/>
            <a:r>
              <a:rPr lang="en-US" altLang="en-US" sz="2000" b="1" dirty="0" smtClean="0"/>
              <a:t>HQ AFMC/FMC</a:t>
            </a:r>
            <a:endParaRPr lang="en-US" altLang="en-US" sz="2000" b="1" dirty="0"/>
          </a:p>
          <a:p>
            <a:pPr algn="r"/>
            <a:r>
              <a:rPr lang="en-US" altLang="en-US" sz="2000" b="1" dirty="0" smtClean="0"/>
              <a:t>24 November </a:t>
            </a:r>
            <a:r>
              <a:rPr lang="en-US" altLang="en-US" sz="2000" b="1" dirty="0" smtClean="0"/>
              <a:t>2020</a:t>
            </a:r>
            <a:endParaRPr lang="en-US" altLang="en-US" sz="2000" b="1" dirty="0"/>
          </a:p>
          <a:p>
            <a:pPr algn="r"/>
            <a:r>
              <a:rPr lang="en-US" altLang="en-US" sz="2000" b="1" dirty="0"/>
              <a:t>Version </a:t>
            </a:r>
            <a:r>
              <a:rPr lang="en-US" altLang="en-US" sz="2000" b="1" dirty="0" smtClean="0"/>
              <a:t>7</a:t>
            </a:r>
            <a:endParaRPr lang="en-US" altLang="en-US" sz="2000" dirty="0"/>
          </a:p>
        </p:txBody>
      </p:sp>
      <p:pic>
        <p:nvPicPr>
          <p:cNvPr id="2" name="Picture 1"/>
          <p:cNvPicPr>
            <a:picLocks noChangeAspect="1"/>
          </p:cNvPicPr>
          <p:nvPr/>
        </p:nvPicPr>
        <p:blipFill>
          <a:blip r:embed="rId3"/>
          <a:stretch>
            <a:fillRect/>
          </a:stretch>
        </p:blipFill>
        <p:spPr>
          <a:xfrm>
            <a:off x="387626" y="2630857"/>
            <a:ext cx="3640087" cy="3544294"/>
          </a:xfrm>
          <a:prstGeom prst="rect">
            <a:avLst/>
          </a:prstGeom>
        </p:spPr>
      </p:pic>
    </p:spTree>
    <p:extLst>
      <p:ext uri="{BB962C8B-B14F-4D97-AF65-F5344CB8AC3E}">
        <p14:creationId xmlns:p14="http://schemas.microsoft.com/office/powerpoint/2010/main" val="12050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10</a:t>
            </a:fld>
            <a:endParaRPr lang="en-US" dirty="0">
              <a:solidFill>
                <a:srgbClr val="808080"/>
              </a:solidFill>
            </a:endParaRPr>
          </a:p>
        </p:txBody>
      </p:sp>
      <p:sp>
        <p:nvSpPr>
          <p:cNvPr id="5" name="Title 3"/>
          <p:cNvSpPr txBox="1">
            <a:spLocks/>
          </p:cNvSpPr>
          <p:nvPr/>
        </p:nvSpPr>
        <p:spPr bwMode="auto">
          <a:xfrm>
            <a:off x="3980834" y="2694600"/>
            <a:ext cx="4230332" cy="146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algn="ctr"/>
            <a:r>
              <a:rPr lang="en-US" kern="0" dirty="0" smtClean="0"/>
              <a:t>Signal and Router Placement</a:t>
            </a:r>
            <a:endParaRPr lang="en-US" kern="0" dirty="0"/>
          </a:p>
        </p:txBody>
      </p:sp>
    </p:spTree>
    <p:extLst>
      <p:ext uri="{BB962C8B-B14F-4D97-AF65-F5344CB8AC3E}">
        <p14:creationId xmlns:p14="http://schemas.microsoft.com/office/powerpoint/2010/main" val="212776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a:t>WiFi </a:t>
            </a:r>
            <a:r>
              <a:rPr lang="en-US" dirty="0" smtClean="0"/>
              <a:t>Signal:</a:t>
            </a:r>
            <a:br>
              <a:rPr lang="en-US" dirty="0" smtClean="0"/>
            </a:br>
            <a:r>
              <a:rPr lang="en-US" dirty="0" smtClean="0"/>
              <a:t>Common </a:t>
            </a:r>
            <a:r>
              <a:rPr lang="en-US" dirty="0" smtClean="0"/>
              <a:t>Router Placement</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11</a:t>
            </a:fld>
            <a:endParaRPr lang="en-US" dirty="0">
              <a:solidFill>
                <a:schemeClr val="bg2"/>
              </a:solidFill>
            </a:endParaRPr>
          </a:p>
        </p:txBody>
      </p:sp>
      <p:pic>
        <p:nvPicPr>
          <p:cNvPr id="8" name="Picture 7">
            <a:extLst>
              <a:ext uri="{FF2B5EF4-FFF2-40B4-BE49-F238E27FC236}">
                <a16:creationId xmlns:a16="http://schemas.microsoft.com/office/drawing/2014/main" id="{EE504EA4-6C9C-48CB-B685-4E2FB26882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4614" y="1296933"/>
            <a:ext cx="9242773" cy="5087826"/>
          </a:xfrm>
          <a:prstGeom prst="rect">
            <a:avLst/>
          </a:prstGeom>
          <a:ln>
            <a:solidFill>
              <a:schemeClr val="tx1"/>
            </a:solidFill>
          </a:ln>
        </p:spPr>
      </p:pic>
    </p:spTree>
    <p:extLst>
      <p:ext uri="{BB962C8B-B14F-4D97-AF65-F5344CB8AC3E}">
        <p14:creationId xmlns:p14="http://schemas.microsoft.com/office/powerpoint/2010/main" val="488242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a:t>WiFi Signal:</a:t>
            </a:r>
            <a:br>
              <a:rPr lang="en-US" dirty="0"/>
            </a:br>
            <a:r>
              <a:rPr lang="en-US" dirty="0"/>
              <a:t>Ideal </a:t>
            </a:r>
            <a:r>
              <a:rPr lang="en-US" dirty="0" smtClean="0"/>
              <a:t>Router Placement</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12</a:t>
            </a:fld>
            <a:endParaRPr lang="en-US" dirty="0">
              <a:solidFill>
                <a:schemeClr val="bg2"/>
              </a:solidFill>
            </a:endParaRPr>
          </a:p>
        </p:txBody>
      </p:sp>
      <p:pic>
        <p:nvPicPr>
          <p:cNvPr id="6" name="Picture 5">
            <a:extLst>
              <a:ext uri="{FF2B5EF4-FFF2-40B4-BE49-F238E27FC236}">
                <a16:creationId xmlns:a16="http://schemas.microsoft.com/office/drawing/2014/main" id="{9E9AC563-3C21-4702-8926-B9FE7BD5DA6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8057" y="1195658"/>
            <a:ext cx="9975886" cy="5493900"/>
          </a:xfrm>
          <a:prstGeom prst="rect">
            <a:avLst/>
          </a:prstGeom>
        </p:spPr>
      </p:pic>
    </p:spTree>
    <p:extLst>
      <p:ext uri="{BB962C8B-B14F-4D97-AF65-F5344CB8AC3E}">
        <p14:creationId xmlns:p14="http://schemas.microsoft.com/office/powerpoint/2010/main" val="2180215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a:t>WiFi Signal:</a:t>
            </a:r>
            <a:br>
              <a:rPr lang="en-US" dirty="0"/>
            </a:br>
            <a:r>
              <a:rPr lang="en-US" dirty="0" smtClean="0"/>
              <a:t>Mesh </a:t>
            </a:r>
            <a:r>
              <a:rPr lang="en-US" dirty="0" smtClean="0"/>
              <a:t>Networks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13</a:t>
            </a:fld>
            <a:endParaRPr lang="en-US" dirty="0">
              <a:solidFill>
                <a:schemeClr val="bg2"/>
              </a:solidFill>
            </a:endParaRPr>
          </a:p>
        </p:txBody>
      </p:sp>
      <p:pic>
        <p:nvPicPr>
          <p:cNvPr id="6" name="Picture 5">
            <a:extLst>
              <a:ext uri="{FF2B5EF4-FFF2-40B4-BE49-F238E27FC236}">
                <a16:creationId xmlns:a16="http://schemas.microsoft.com/office/drawing/2014/main" id="{CE2D3622-5070-4D3B-B97C-17A989FFB9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8426" y="1281630"/>
            <a:ext cx="7335149" cy="5119170"/>
          </a:xfrm>
          <a:prstGeom prst="rect">
            <a:avLst/>
          </a:prstGeom>
        </p:spPr>
      </p:pic>
    </p:spTree>
    <p:extLst>
      <p:ext uri="{BB962C8B-B14F-4D97-AF65-F5344CB8AC3E}">
        <p14:creationId xmlns:p14="http://schemas.microsoft.com/office/powerpoint/2010/main" val="941982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14</a:t>
            </a:fld>
            <a:endParaRPr lang="en-US" dirty="0">
              <a:solidFill>
                <a:srgbClr val="808080"/>
              </a:solidFill>
            </a:endParaRPr>
          </a:p>
        </p:txBody>
      </p:sp>
      <p:sp>
        <p:nvSpPr>
          <p:cNvPr id="5" name="Title 3"/>
          <p:cNvSpPr txBox="1">
            <a:spLocks/>
          </p:cNvSpPr>
          <p:nvPr/>
        </p:nvSpPr>
        <p:spPr bwMode="auto">
          <a:xfrm>
            <a:off x="3250365" y="2694600"/>
            <a:ext cx="5691271" cy="146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algn="ctr"/>
            <a:r>
              <a:rPr lang="en-US" kern="0" dirty="0" smtClean="0"/>
              <a:t>Hardware - Rent vs. Buy</a:t>
            </a:r>
            <a:endParaRPr lang="en-US" kern="0" dirty="0"/>
          </a:p>
        </p:txBody>
      </p:sp>
    </p:spTree>
    <p:extLst>
      <p:ext uri="{BB962C8B-B14F-4D97-AF65-F5344CB8AC3E}">
        <p14:creationId xmlns:p14="http://schemas.microsoft.com/office/powerpoint/2010/main" val="2858719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a:t>Hardware - Rent vs. Buy</a:t>
            </a:r>
            <a:endParaRPr lang="en-US"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15</a:t>
            </a:fld>
            <a:endParaRPr lang="en-US" dirty="0">
              <a:solidFill>
                <a:schemeClr val="bg2"/>
              </a:solidFill>
            </a:endParaRPr>
          </a:p>
        </p:txBody>
      </p:sp>
      <p:sp>
        <p:nvSpPr>
          <p:cNvPr id="5" name="Text Placeholder 1"/>
          <p:cNvSpPr txBox="1">
            <a:spLocks/>
          </p:cNvSpPr>
          <p:nvPr/>
        </p:nvSpPr>
        <p:spPr bwMode="auto">
          <a:xfrm>
            <a:off x="551864" y="1413361"/>
            <a:ext cx="5303504" cy="4885297"/>
          </a:xfrm>
          <a:prstGeom prst="rect">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b="1">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buNone/>
            </a:pPr>
            <a:r>
              <a:rPr lang="en-US" kern="0" dirty="0" smtClean="0"/>
              <a:t>Renting</a:t>
            </a:r>
            <a:endParaRPr lang="en-US" kern="0" dirty="0"/>
          </a:p>
        </p:txBody>
      </p:sp>
      <p:sp>
        <p:nvSpPr>
          <p:cNvPr id="7" name="Content Placeholder 4"/>
          <p:cNvSpPr>
            <a:spLocks noGrp="1"/>
          </p:cNvSpPr>
          <p:nvPr>
            <p:ph sz="half" idx="4294967295"/>
          </p:nvPr>
        </p:nvSpPr>
        <p:spPr>
          <a:xfrm>
            <a:off x="551864" y="1973583"/>
            <a:ext cx="5066807" cy="4309034"/>
          </a:xfrm>
          <a:prstGeom prst="rect">
            <a:avLst/>
          </a:prstGeom>
        </p:spPr>
        <p:txBody>
          <a:bodyPr>
            <a:normAutofit fontScale="92500" lnSpcReduction="20000"/>
          </a:bodyPr>
          <a:lstStyle/>
          <a:p>
            <a:r>
              <a:rPr lang="en-US" dirty="0" smtClean="0"/>
              <a:t>Pros:</a:t>
            </a:r>
          </a:p>
          <a:p>
            <a:pPr lvl="1"/>
            <a:r>
              <a:rPr lang="en-US" dirty="0" smtClean="0"/>
              <a:t>Easy</a:t>
            </a:r>
          </a:p>
          <a:p>
            <a:pPr lvl="1"/>
            <a:r>
              <a:rPr lang="en-US" dirty="0" smtClean="0"/>
              <a:t>Hardware guaranteed to be compatible with ISP</a:t>
            </a:r>
          </a:p>
          <a:p>
            <a:pPr lvl="1"/>
            <a:r>
              <a:rPr lang="en-US" dirty="0" smtClean="0"/>
              <a:t>Could have one device serving as modem, router, and more</a:t>
            </a:r>
            <a:endParaRPr lang="en-US" dirty="0"/>
          </a:p>
          <a:p>
            <a:r>
              <a:rPr lang="en-US" dirty="0" smtClean="0"/>
              <a:t>Cons:</a:t>
            </a:r>
          </a:p>
          <a:p>
            <a:pPr lvl="1"/>
            <a:r>
              <a:rPr lang="en-US" dirty="0" smtClean="0"/>
              <a:t>After 9-12 months, you have spent enough money to purchase your own hardware</a:t>
            </a:r>
          </a:p>
          <a:p>
            <a:pPr lvl="1"/>
            <a:r>
              <a:rPr lang="en-US" dirty="0" smtClean="0"/>
              <a:t>ISP may have access to your router settings</a:t>
            </a:r>
          </a:p>
          <a:p>
            <a:pPr lvl="1"/>
            <a:r>
              <a:rPr lang="en-US" dirty="0" smtClean="0"/>
              <a:t>Limited security features and firmware updates</a:t>
            </a:r>
            <a:endParaRPr lang="en-US" dirty="0"/>
          </a:p>
        </p:txBody>
      </p:sp>
      <p:sp>
        <p:nvSpPr>
          <p:cNvPr id="8" name="Text Placeholder 5"/>
          <p:cNvSpPr txBox="1">
            <a:spLocks/>
          </p:cNvSpPr>
          <p:nvPr/>
        </p:nvSpPr>
        <p:spPr>
          <a:xfrm>
            <a:off x="5855368" y="1413360"/>
            <a:ext cx="5786850" cy="4885297"/>
          </a:xfrm>
          <a:prstGeom prst="rect">
            <a:avLst/>
          </a:prstGeom>
          <a:ln w="38100">
            <a:solidFill>
              <a:schemeClr val="tx1"/>
            </a:solidFill>
          </a:ln>
        </p:spPr>
        <p:txBody>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buNone/>
            </a:pPr>
            <a:r>
              <a:rPr lang="en-US" kern="0" dirty="0" smtClean="0"/>
              <a:t>Buying</a:t>
            </a:r>
            <a:endParaRPr lang="en-US" kern="0" dirty="0"/>
          </a:p>
        </p:txBody>
      </p:sp>
      <p:sp>
        <p:nvSpPr>
          <p:cNvPr id="9" name="Content Placeholder 6"/>
          <p:cNvSpPr>
            <a:spLocks noGrp="1"/>
          </p:cNvSpPr>
          <p:nvPr>
            <p:ph sz="quarter" idx="4294967295"/>
          </p:nvPr>
        </p:nvSpPr>
        <p:spPr>
          <a:xfrm>
            <a:off x="5855368" y="1970355"/>
            <a:ext cx="5786850" cy="4312262"/>
          </a:xfrm>
          <a:prstGeom prst="rect">
            <a:avLst/>
          </a:prstGeom>
        </p:spPr>
        <p:txBody>
          <a:bodyPr/>
          <a:lstStyle/>
          <a:p>
            <a:r>
              <a:rPr lang="en-US" dirty="0"/>
              <a:t>Pros:</a:t>
            </a:r>
          </a:p>
          <a:p>
            <a:pPr lvl="1"/>
            <a:r>
              <a:rPr lang="en-US" dirty="0" smtClean="0"/>
              <a:t>Access to more secure features and firmware updates</a:t>
            </a:r>
          </a:p>
          <a:p>
            <a:pPr lvl="1"/>
            <a:r>
              <a:rPr lang="en-US" dirty="0" smtClean="0"/>
              <a:t>More control over your network setup</a:t>
            </a:r>
          </a:p>
          <a:p>
            <a:pPr lvl="1"/>
            <a:r>
              <a:rPr lang="en-US" dirty="0" smtClean="0"/>
              <a:t>Ability to change ISPs without changing hardware</a:t>
            </a:r>
          </a:p>
          <a:p>
            <a:r>
              <a:rPr lang="en-US" dirty="0" smtClean="0"/>
              <a:t>Cons</a:t>
            </a:r>
            <a:r>
              <a:rPr lang="en-US" dirty="0"/>
              <a:t>:</a:t>
            </a:r>
          </a:p>
          <a:p>
            <a:pPr lvl="1"/>
            <a:r>
              <a:rPr lang="en-US" dirty="0" smtClean="0"/>
              <a:t>Requires some effort</a:t>
            </a:r>
          </a:p>
          <a:p>
            <a:pPr lvl="1"/>
            <a:r>
              <a:rPr lang="en-US" dirty="0" smtClean="0"/>
              <a:t>Must ensure hardware is compatible with ISP</a:t>
            </a:r>
          </a:p>
          <a:p>
            <a:pPr lvl="1"/>
            <a:r>
              <a:rPr lang="en-US" dirty="0" smtClean="0"/>
              <a:t>ISP will provide limited support for personal hardware</a:t>
            </a:r>
            <a:endParaRPr lang="en-US" dirty="0"/>
          </a:p>
        </p:txBody>
      </p:sp>
    </p:spTree>
    <p:extLst>
      <p:ext uri="{BB962C8B-B14F-4D97-AF65-F5344CB8AC3E}">
        <p14:creationId xmlns:p14="http://schemas.microsoft.com/office/powerpoint/2010/main" val="26949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16</a:t>
            </a:fld>
            <a:endParaRPr lang="en-US" dirty="0">
              <a:solidFill>
                <a:srgbClr val="808080"/>
              </a:solidFill>
            </a:endParaRPr>
          </a:p>
        </p:txBody>
      </p:sp>
      <p:sp>
        <p:nvSpPr>
          <p:cNvPr id="5" name="Title 3"/>
          <p:cNvSpPr txBox="1">
            <a:spLocks/>
          </p:cNvSpPr>
          <p:nvPr/>
        </p:nvSpPr>
        <p:spPr bwMode="auto">
          <a:xfrm>
            <a:off x="4545806" y="2694600"/>
            <a:ext cx="3100388" cy="146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algn="ctr"/>
            <a:r>
              <a:rPr lang="en-US" kern="0" dirty="0" smtClean="0"/>
              <a:t>Teleworking</a:t>
            </a:r>
            <a:endParaRPr lang="en-US" kern="0" dirty="0"/>
          </a:p>
        </p:txBody>
      </p:sp>
    </p:spTree>
    <p:extLst>
      <p:ext uri="{BB962C8B-B14F-4D97-AF65-F5344CB8AC3E}">
        <p14:creationId xmlns:p14="http://schemas.microsoft.com/office/powerpoint/2010/main" val="625439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Teleworking</a:t>
            </a:r>
            <a:endParaRPr lang="en-US" dirty="0"/>
          </a:p>
        </p:txBody>
      </p:sp>
      <p:sp>
        <p:nvSpPr>
          <p:cNvPr id="3" name="Content Placeholder 2"/>
          <p:cNvSpPr>
            <a:spLocks noGrp="1"/>
          </p:cNvSpPr>
          <p:nvPr>
            <p:ph idx="1"/>
          </p:nvPr>
        </p:nvSpPr>
        <p:spPr/>
        <p:txBody>
          <a:bodyPr/>
          <a:lstStyle/>
          <a:p>
            <a:r>
              <a:rPr lang="en-US" dirty="0" smtClean="0"/>
              <a:t>VPN Clients</a:t>
            </a:r>
          </a:p>
          <a:p>
            <a:pPr lvl="1"/>
            <a:r>
              <a:rPr lang="en-US" dirty="0" smtClean="0"/>
              <a:t>USAF </a:t>
            </a:r>
          </a:p>
          <a:p>
            <a:pPr lvl="1"/>
            <a:r>
              <a:rPr lang="en-US" dirty="0" smtClean="0"/>
              <a:t>JRSS</a:t>
            </a:r>
          </a:p>
          <a:p>
            <a:pPr lvl="1"/>
            <a:endParaRPr lang="en-US" dirty="0"/>
          </a:p>
          <a:p>
            <a:r>
              <a:rPr lang="en-US" dirty="0" smtClean="0"/>
              <a:t>Personally Owned Equipment (POE)</a:t>
            </a:r>
          </a:p>
          <a:p>
            <a:pPr lvl="1"/>
            <a:r>
              <a:rPr lang="en-US" dirty="0" smtClean="0"/>
              <a:t>Equipment you can connect to your Government Furnished Equipment (GFE)</a:t>
            </a:r>
          </a:p>
          <a:p>
            <a:pPr lvl="2"/>
            <a:r>
              <a:rPr lang="en-US" dirty="0" smtClean="0"/>
              <a:t>Includes monitors, wired mouse, wired keyboard, any devices which do not process/store information  </a:t>
            </a:r>
          </a:p>
          <a:p>
            <a:pPr lvl="2"/>
            <a:r>
              <a:rPr lang="en-US" dirty="0" smtClean="0"/>
              <a:t>Does NOT include wireless mouse/keyboard, smart TV, personal printers, etc.</a:t>
            </a:r>
          </a:p>
          <a:p>
            <a:endParaRPr lang="en-US" dirty="0" smtClean="0"/>
          </a:p>
          <a:p>
            <a:r>
              <a:rPr lang="en-US" dirty="0" smtClean="0"/>
              <a:t>Peak VPN Hours</a:t>
            </a:r>
          </a:p>
          <a:p>
            <a:pPr lvl="1"/>
            <a:r>
              <a:rPr lang="en-US" dirty="0" smtClean="0"/>
              <a:t>Mid morning and mid afternoon</a:t>
            </a:r>
          </a:p>
          <a:p>
            <a:pPr lvl="1"/>
            <a:r>
              <a:rPr lang="en-US" dirty="0" smtClean="0"/>
              <a:t>Wednesday appears to be the peak day</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17</a:t>
            </a:fld>
            <a:endParaRPr lang="en-US" dirty="0">
              <a:solidFill>
                <a:srgbClr val="808080"/>
              </a:solidFill>
            </a:endParaRPr>
          </a:p>
        </p:txBody>
      </p:sp>
    </p:spTree>
    <p:extLst>
      <p:ext uri="{BB962C8B-B14F-4D97-AF65-F5344CB8AC3E}">
        <p14:creationId xmlns:p14="http://schemas.microsoft.com/office/powerpoint/2010/main" val="308592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smtClean="0"/>
              <a:t>Megabits vs. Megabytes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18</a:t>
            </a:fld>
            <a:endParaRPr lang="en-US" dirty="0">
              <a:solidFill>
                <a:schemeClr val="bg2"/>
              </a:solidFill>
            </a:endParaRPr>
          </a:p>
        </p:txBody>
      </p:sp>
      <p:sp>
        <p:nvSpPr>
          <p:cNvPr id="6" name="Rectangle 3"/>
          <p:cNvSpPr txBox="1">
            <a:spLocks noChangeArrowheads="1"/>
          </p:cNvSpPr>
          <p:nvPr/>
        </p:nvSpPr>
        <p:spPr bwMode="auto">
          <a:xfrm>
            <a:off x="387060" y="1433080"/>
            <a:ext cx="11255158"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dirty="0"/>
              <a:t>Megabyte (MB) is a common measurement of file size</a:t>
            </a:r>
          </a:p>
          <a:p>
            <a:endParaRPr lang="en-US" dirty="0"/>
          </a:p>
          <a:p>
            <a:r>
              <a:rPr lang="en-US" dirty="0"/>
              <a:t>Megabit (Mb) is a common measurement of data transfer speed</a:t>
            </a:r>
          </a:p>
          <a:p>
            <a:endParaRPr lang="en-US" dirty="0"/>
          </a:p>
          <a:p>
            <a:r>
              <a:rPr lang="en-US" dirty="0"/>
              <a:t>1 Megabyte = 8 Megabits</a:t>
            </a:r>
          </a:p>
          <a:p>
            <a:endParaRPr lang="en-US" dirty="0" smtClean="0"/>
          </a:p>
          <a:p>
            <a:r>
              <a:rPr lang="en-US" dirty="0" smtClean="0"/>
              <a:t>If </a:t>
            </a:r>
            <a:r>
              <a:rPr lang="en-US" dirty="0"/>
              <a:t>you buy 40 megabits per second (Mbps) download speed, then you are getting </a:t>
            </a:r>
            <a:r>
              <a:rPr lang="en-US" dirty="0" smtClean="0"/>
              <a:t>5 </a:t>
            </a:r>
            <a:r>
              <a:rPr lang="en-US" dirty="0"/>
              <a:t>megabytes per second (MBps)*</a:t>
            </a:r>
          </a:p>
          <a:p>
            <a:pPr lvl="1"/>
            <a:r>
              <a:rPr lang="en-US" dirty="0"/>
              <a:t>At this speed, a 40 MB picture will take 5 seconds to download, not 1 second as many people may think</a:t>
            </a:r>
          </a:p>
          <a:p>
            <a:pPr marL="0" indent="0">
              <a:buNone/>
            </a:pPr>
            <a:endParaRPr lang="en-US" dirty="0"/>
          </a:p>
          <a:p>
            <a:pPr marL="0" indent="0">
              <a:buNone/>
            </a:pPr>
            <a:r>
              <a:rPr lang="en-US" dirty="0"/>
              <a:t>*Your actual internet speed will generally be lower than what you pay for</a:t>
            </a:r>
          </a:p>
        </p:txBody>
      </p:sp>
    </p:spTree>
    <p:extLst>
      <p:ext uri="{BB962C8B-B14F-4D97-AF65-F5344CB8AC3E}">
        <p14:creationId xmlns:p14="http://schemas.microsoft.com/office/powerpoint/2010/main" val="67888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smtClean="0"/>
              <a:t>Summary</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19</a:t>
            </a:fld>
            <a:endParaRPr lang="en-US" dirty="0">
              <a:solidFill>
                <a:schemeClr val="bg2"/>
              </a:solidFill>
            </a:endParaRPr>
          </a:p>
        </p:txBody>
      </p:sp>
      <p:sp>
        <p:nvSpPr>
          <p:cNvPr id="6" name="Rectangle 3"/>
          <p:cNvSpPr txBox="1">
            <a:spLocks noChangeArrowheads="1"/>
          </p:cNvSpPr>
          <p:nvPr/>
        </p:nvSpPr>
        <p:spPr bwMode="auto">
          <a:xfrm>
            <a:off x="387060" y="1433080"/>
            <a:ext cx="11255158"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dirty="0"/>
              <a:t>Your WiFi router may be the most important piece of hardware in your digital life</a:t>
            </a:r>
          </a:p>
          <a:p>
            <a:endParaRPr lang="en-US" dirty="0"/>
          </a:p>
          <a:p>
            <a:r>
              <a:rPr lang="en-US" dirty="0"/>
              <a:t>The default settings are easily identified and exploited</a:t>
            </a:r>
          </a:p>
          <a:p>
            <a:endParaRPr lang="en-US" dirty="0"/>
          </a:p>
          <a:p>
            <a:r>
              <a:rPr lang="en-US" dirty="0"/>
              <a:t>This is a balancing act between security and </a:t>
            </a:r>
            <a:r>
              <a:rPr lang="en-US" dirty="0" smtClean="0"/>
              <a:t>convenience</a:t>
            </a:r>
          </a:p>
          <a:p>
            <a:endParaRPr lang="en-US" dirty="0"/>
          </a:p>
          <a:p>
            <a:r>
              <a:rPr lang="en-US" dirty="0" smtClean="0"/>
              <a:t>When in doubt about plugging something into your GFE, consult your cyber </a:t>
            </a:r>
            <a:r>
              <a:rPr lang="en-US" dirty="0" smtClean="0"/>
              <a:t>liaison</a:t>
            </a:r>
          </a:p>
          <a:p>
            <a:endParaRPr lang="en-US" dirty="0"/>
          </a:p>
          <a:p>
            <a:r>
              <a:rPr lang="en-US" dirty="0" smtClean="0"/>
              <a:t>Backup your data</a:t>
            </a:r>
            <a:endParaRPr lang="en-US" dirty="0" smtClean="0"/>
          </a:p>
          <a:p>
            <a:endParaRPr lang="en-US" dirty="0"/>
          </a:p>
        </p:txBody>
      </p:sp>
    </p:spTree>
    <p:extLst>
      <p:ext uri="{BB962C8B-B14F-4D97-AF65-F5344CB8AC3E}">
        <p14:creationId xmlns:p14="http://schemas.microsoft.com/office/powerpoint/2010/main" val="367105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47625"/>
            <a:ext cx="10118218" cy="1143000"/>
          </a:xfrm>
        </p:spPr>
        <p:txBody>
          <a:bodyPr/>
          <a:lstStyle/>
          <a:p>
            <a:r>
              <a:rPr lang="en-US" dirty="0" smtClean="0"/>
              <a:t>Purpose</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dirty="0">
              <a:solidFill>
                <a:srgbClr val="808080"/>
              </a:solidFill>
            </a:endParaRPr>
          </a:p>
        </p:txBody>
      </p:sp>
      <p:sp>
        <p:nvSpPr>
          <p:cNvPr id="5" name="Text Box 4"/>
          <p:cNvSpPr txBox="1">
            <a:spLocks noChangeArrowheads="1"/>
          </p:cNvSpPr>
          <p:nvPr/>
        </p:nvSpPr>
        <p:spPr bwMode="auto">
          <a:xfrm>
            <a:off x="609600" y="2438400"/>
            <a:ext cx="10972800" cy="1384995"/>
          </a:xfrm>
          <a:prstGeom prst="rect">
            <a:avLst/>
          </a:prstGeom>
          <a:noFill/>
          <a:ln w="9525" algn="ctr">
            <a:noFill/>
            <a:miter lim="800000"/>
            <a:headEnd/>
            <a:tailEnd/>
          </a:ln>
        </p:spPr>
        <p:txBody>
          <a:bodyPr wrap="square">
            <a:spAutoFit/>
          </a:bodyPr>
          <a:lstStyle/>
          <a:p>
            <a:pPr algn="ctr">
              <a:buFontTx/>
              <a:buNone/>
            </a:pPr>
            <a:r>
              <a:rPr lang="en-US" sz="2800" b="1" i="1" dirty="0" smtClean="0"/>
              <a:t>To introduce basic networking concepts, </a:t>
            </a:r>
            <a:r>
              <a:rPr lang="en-US" sz="2800" b="1" i="1" dirty="0"/>
              <a:t>discuss some best </a:t>
            </a:r>
            <a:r>
              <a:rPr lang="en-US" sz="2800" b="1" i="1" dirty="0" smtClean="0"/>
              <a:t>practices, and provide </a:t>
            </a:r>
            <a:r>
              <a:rPr lang="en-US" sz="2800" b="1" i="1" dirty="0" smtClean="0"/>
              <a:t>information which could save you </a:t>
            </a:r>
            <a:r>
              <a:rPr lang="en-US" sz="2800" b="1" i="1" dirty="0" smtClean="0"/>
              <a:t>money.</a:t>
            </a:r>
            <a:endParaRPr lang="en-US" sz="2800" b="1" i="1" dirty="0"/>
          </a:p>
        </p:txBody>
      </p:sp>
    </p:spTree>
    <p:extLst>
      <p:ext uri="{BB962C8B-B14F-4D97-AF65-F5344CB8AC3E}">
        <p14:creationId xmlns:p14="http://schemas.microsoft.com/office/powerpoint/2010/main" val="112523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smtClean="0"/>
              <a:t>Resources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20</a:t>
            </a:fld>
            <a:endParaRPr lang="en-US" dirty="0">
              <a:solidFill>
                <a:schemeClr val="bg2"/>
              </a:solidFill>
            </a:endParaRPr>
          </a:p>
        </p:txBody>
      </p:sp>
      <p:sp>
        <p:nvSpPr>
          <p:cNvPr id="6" name="Rectangle 3"/>
          <p:cNvSpPr txBox="1">
            <a:spLocks noChangeArrowheads="1"/>
          </p:cNvSpPr>
          <p:nvPr/>
        </p:nvSpPr>
        <p:spPr bwMode="auto">
          <a:xfrm>
            <a:off x="387060" y="1433080"/>
            <a:ext cx="11255158"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dirty="0"/>
              <a:t>Broadband speed guide:</a:t>
            </a:r>
          </a:p>
          <a:p>
            <a:pPr lvl="1"/>
            <a:r>
              <a:rPr lang="en-US" dirty="0">
                <a:hlinkClick r:id="rId2"/>
              </a:rPr>
              <a:t>https://www.fcc.gov/reports-research/guides/broadband-speed-guide</a:t>
            </a:r>
            <a:endParaRPr lang="en-US" dirty="0"/>
          </a:p>
          <a:p>
            <a:pPr lvl="1"/>
            <a:endParaRPr lang="en-US" dirty="0"/>
          </a:p>
          <a:p>
            <a:r>
              <a:rPr lang="en-US" dirty="0"/>
              <a:t>Household broadband guide:</a:t>
            </a:r>
          </a:p>
          <a:p>
            <a:pPr lvl="1"/>
            <a:r>
              <a:rPr lang="en-US" dirty="0">
                <a:hlinkClick r:id="rId3"/>
              </a:rPr>
              <a:t>https://www.fcc.gov/research-reports/guides/household-broadband-guide</a:t>
            </a:r>
            <a:endParaRPr lang="en-US" dirty="0"/>
          </a:p>
          <a:p>
            <a:endParaRPr lang="en-US" dirty="0" smtClean="0"/>
          </a:p>
          <a:p>
            <a:r>
              <a:rPr lang="en-US" dirty="0" smtClean="0"/>
              <a:t>WPAFB – May I use POE while teleworking?</a:t>
            </a:r>
          </a:p>
          <a:p>
            <a:pPr lvl="1"/>
            <a:r>
              <a:rPr lang="en-US" sz="1400" dirty="0">
                <a:hlinkClick r:id="rId4"/>
              </a:rPr>
              <a:t>https://usaf.dps.mil/teams/22629/Lists/WPAFB%20FAQ/Flat.aspx?RootFolder=%</a:t>
            </a:r>
            <a:r>
              <a:rPr lang="en-US" sz="1400" dirty="0" smtClean="0">
                <a:hlinkClick r:id="rId4"/>
              </a:rPr>
              <a:t>2Fteams%2F22629%2FLists%2FWPAFB%20FAQ%2FMay%20I%20use%20personally%2Downed%20equipment%20while%20teleworking&amp;FolderCTID=0x012002003FD96C7DEC187645819A496988186105</a:t>
            </a:r>
            <a:endParaRPr lang="en-US" sz="1400" dirty="0" smtClean="0"/>
          </a:p>
          <a:p>
            <a:endParaRPr lang="en-US" dirty="0"/>
          </a:p>
          <a:p>
            <a:r>
              <a:rPr lang="en-US" dirty="0" smtClean="0"/>
              <a:t>Your </a:t>
            </a:r>
            <a:r>
              <a:rPr lang="en-US" dirty="0" smtClean="0"/>
              <a:t>local Cyber Liaison/Information Assurance Officer</a:t>
            </a:r>
            <a:endParaRPr lang="en-US" dirty="0"/>
          </a:p>
        </p:txBody>
      </p:sp>
    </p:spTree>
    <p:extLst>
      <p:ext uri="{BB962C8B-B14F-4D97-AF65-F5344CB8AC3E}">
        <p14:creationId xmlns:p14="http://schemas.microsoft.com/office/powerpoint/2010/main" val="3226082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21</a:t>
            </a:fld>
            <a:endParaRPr lang="en-US" dirty="0">
              <a:solidFill>
                <a:srgbClr val="808080"/>
              </a:solidFill>
            </a:endParaRPr>
          </a:p>
        </p:txBody>
      </p:sp>
      <p:sp>
        <p:nvSpPr>
          <p:cNvPr id="5" name="Title 3"/>
          <p:cNvSpPr txBox="1">
            <a:spLocks/>
          </p:cNvSpPr>
          <p:nvPr/>
        </p:nvSpPr>
        <p:spPr bwMode="auto">
          <a:xfrm>
            <a:off x="4545806" y="2694600"/>
            <a:ext cx="3100388" cy="146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algn="ctr"/>
            <a:r>
              <a:rPr lang="en-US" kern="0" dirty="0" smtClean="0"/>
              <a:t>Questions</a:t>
            </a:r>
            <a:endParaRPr lang="en-US" kern="0" dirty="0"/>
          </a:p>
        </p:txBody>
      </p:sp>
    </p:spTree>
    <p:extLst>
      <p:ext uri="{BB962C8B-B14F-4D97-AF65-F5344CB8AC3E}">
        <p14:creationId xmlns:p14="http://schemas.microsoft.com/office/powerpoint/2010/main" val="1491064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Thanksgiving </a:t>
            </a:r>
            <a:r>
              <a:rPr lang="en-US" dirty="0" smtClean="0"/>
              <a:t>Gift</a:t>
            </a:r>
            <a:endParaRPr lang="en-US" dirty="0"/>
          </a:p>
        </p:txBody>
      </p:sp>
      <p:sp>
        <p:nvSpPr>
          <p:cNvPr id="3" name="Content Placeholder 2"/>
          <p:cNvSpPr>
            <a:spLocks noGrp="1"/>
          </p:cNvSpPr>
          <p:nvPr>
            <p:ph idx="1"/>
          </p:nvPr>
        </p:nvSpPr>
        <p:spPr>
          <a:xfrm>
            <a:off x="497417" y="2688525"/>
            <a:ext cx="11197167" cy="1480951"/>
          </a:xfrm>
        </p:spPr>
        <p:txBody>
          <a:bodyPr/>
          <a:lstStyle/>
          <a:p>
            <a:pPr marL="0" indent="0" algn="ctr">
              <a:buNone/>
            </a:pPr>
            <a:r>
              <a:rPr lang="en-US" u="sng" dirty="0" smtClean="0">
                <a:hlinkClick r:id="rId2"/>
              </a:rPr>
              <a:t>Zoom </a:t>
            </a:r>
            <a:r>
              <a:rPr lang="en-US" u="sng" dirty="0">
                <a:hlinkClick r:id="rId2"/>
              </a:rPr>
              <a:t>announced</a:t>
            </a:r>
            <a:r>
              <a:rPr lang="en-US" dirty="0"/>
              <a:t> via Twitter a couple days ago that it will temporarily lift its 40 minute time limit on free meetings. From 0001 November 26</a:t>
            </a:r>
            <a:r>
              <a:rPr lang="en-US" baseline="30000" dirty="0"/>
              <a:t>th</a:t>
            </a:r>
            <a:r>
              <a:rPr lang="en-US" dirty="0"/>
              <a:t> to 0600 November 27</a:t>
            </a:r>
            <a:r>
              <a:rPr lang="en-US" baseline="30000" dirty="0"/>
              <a:t>th</a:t>
            </a:r>
            <a:r>
              <a:rPr lang="en-US" dirty="0"/>
              <a:t> (Eastern Time), free users will be able to host meetings without worrying about the cutoff after 40 minutes. </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22</a:t>
            </a:fld>
            <a:endParaRPr lang="en-US" dirty="0">
              <a:solidFill>
                <a:srgbClr val="808080"/>
              </a:solidFill>
            </a:endParaRPr>
          </a:p>
        </p:txBody>
      </p:sp>
    </p:spTree>
    <p:extLst>
      <p:ext uri="{BB962C8B-B14F-4D97-AF65-F5344CB8AC3E}">
        <p14:creationId xmlns:p14="http://schemas.microsoft.com/office/powerpoint/2010/main" val="361451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23</a:t>
            </a:fld>
            <a:endParaRPr lang="en-US" dirty="0">
              <a:solidFill>
                <a:srgbClr val="FFFFFF">
                  <a:lumMod val="50000"/>
                </a:srgbClr>
              </a:solidFill>
            </a:endParaRPr>
          </a:p>
        </p:txBody>
      </p:sp>
      <p:pic>
        <p:nvPicPr>
          <p:cNvPr id="3" name="Picture 2" descr="afmc"/>
          <p:cNvPicPr>
            <a:picLocks noChangeAspect="1" noChangeArrowheads="1"/>
          </p:cNvPicPr>
          <p:nvPr/>
        </p:nvPicPr>
        <p:blipFill>
          <a:blip r:embed="rId2" cstate="print"/>
          <a:srcRect/>
          <a:stretch>
            <a:fillRect/>
          </a:stretch>
        </p:blipFill>
        <p:spPr bwMode="auto">
          <a:xfrm>
            <a:off x="4688165" y="1994773"/>
            <a:ext cx="2857500" cy="2857500"/>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4296871" y="1651376"/>
            <a:ext cx="3640087" cy="3544294"/>
          </a:xfrm>
          <a:prstGeom prst="rect">
            <a:avLst/>
          </a:prstGeom>
        </p:spPr>
      </p:pic>
    </p:spTree>
    <p:extLst>
      <p:ext uri="{BB962C8B-B14F-4D97-AF65-F5344CB8AC3E}">
        <p14:creationId xmlns:p14="http://schemas.microsoft.com/office/powerpoint/2010/main" val="3039022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smtClean="0"/>
              <a:t>Channels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24</a:t>
            </a:fld>
            <a:endParaRPr lang="en-US" dirty="0">
              <a:solidFill>
                <a:schemeClr val="bg2"/>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565" y="2555423"/>
            <a:ext cx="11128871" cy="2589009"/>
          </a:xfrm>
          <a:prstGeom prst="rect">
            <a:avLst/>
          </a:prstGeom>
          <a:ln>
            <a:solidFill>
              <a:schemeClr val="tx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3459" y="1363579"/>
            <a:ext cx="9525083" cy="4972697"/>
          </a:xfrm>
          <a:prstGeom prst="rect">
            <a:avLst/>
          </a:prstGeom>
          <a:ln>
            <a:solidFill>
              <a:schemeClr val="tx1"/>
            </a:solidFill>
          </a:ln>
        </p:spPr>
      </p:pic>
    </p:spTree>
    <p:extLst>
      <p:ext uri="{BB962C8B-B14F-4D97-AF65-F5344CB8AC3E}">
        <p14:creationId xmlns:p14="http://schemas.microsoft.com/office/powerpoint/2010/main" val="7602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smtClean="0"/>
              <a:t>Key Terms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25</a:t>
            </a:fld>
            <a:endParaRPr lang="en-US" dirty="0">
              <a:solidFill>
                <a:schemeClr val="bg2"/>
              </a:solidFill>
            </a:endParaRPr>
          </a:p>
        </p:txBody>
      </p:sp>
      <p:sp>
        <p:nvSpPr>
          <p:cNvPr id="6" name="Rectangle 3"/>
          <p:cNvSpPr txBox="1">
            <a:spLocks noChangeArrowheads="1"/>
          </p:cNvSpPr>
          <p:nvPr/>
        </p:nvSpPr>
        <p:spPr bwMode="auto">
          <a:xfrm>
            <a:off x="387060" y="1433080"/>
            <a:ext cx="11255158"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dirty="0"/>
              <a:t>Internet Service Provider (</a:t>
            </a:r>
            <a:r>
              <a:rPr lang="en-US" u="sng" dirty="0"/>
              <a:t>ISP</a:t>
            </a:r>
            <a:r>
              <a:rPr lang="en-US" dirty="0"/>
              <a:t>)</a:t>
            </a:r>
          </a:p>
          <a:p>
            <a:r>
              <a:rPr lang="en-US" dirty="0"/>
              <a:t>Internet Protocol Address (</a:t>
            </a:r>
            <a:r>
              <a:rPr lang="en-US" u="sng" dirty="0"/>
              <a:t>IP Address</a:t>
            </a:r>
            <a:r>
              <a:rPr lang="en-US" dirty="0"/>
              <a:t>) – </a:t>
            </a:r>
            <a:r>
              <a:rPr lang="en-US" dirty="0" smtClean="0"/>
              <a:t>address for every device connected to a network (e.g., 198.97.67.50)</a:t>
            </a:r>
            <a:endParaRPr lang="en-US" dirty="0"/>
          </a:p>
          <a:p>
            <a:r>
              <a:rPr lang="en-US" dirty="0"/>
              <a:t>Local Area Network (</a:t>
            </a:r>
            <a:r>
              <a:rPr lang="en-US" u="sng" dirty="0"/>
              <a:t>LAN</a:t>
            </a:r>
            <a:r>
              <a:rPr lang="en-US" dirty="0"/>
              <a:t>) – a group of devices that share a server connection</a:t>
            </a:r>
          </a:p>
          <a:p>
            <a:r>
              <a:rPr lang="en-US" u="sng" dirty="0"/>
              <a:t>Modem </a:t>
            </a:r>
            <a:r>
              <a:rPr lang="en-US" dirty="0"/>
              <a:t>– connects to ISP to obtain IP address for you to use</a:t>
            </a:r>
          </a:p>
          <a:p>
            <a:r>
              <a:rPr lang="en-US" u="sng" dirty="0"/>
              <a:t>Router </a:t>
            </a:r>
            <a:r>
              <a:rPr lang="en-US" dirty="0"/>
              <a:t>– creates a LAN</a:t>
            </a:r>
          </a:p>
          <a:p>
            <a:r>
              <a:rPr lang="en-US" u="sng" dirty="0"/>
              <a:t>Firmware </a:t>
            </a:r>
            <a:r>
              <a:rPr lang="en-US" dirty="0"/>
              <a:t>vs. Software</a:t>
            </a:r>
          </a:p>
          <a:p>
            <a:r>
              <a:rPr lang="en-US" u="sng" dirty="0"/>
              <a:t>Internet of Things </a:t>
            </a:r>
            <a:r>
              <a:rPr lang="en-US" dirty="0"/>
              <a:t>(IoT) – catch-all term for the growing collection of “smart” devices (e.g., TVs, outlets, thermostats, refrigerators, lights)</a:t>
            </a:r>
          </a:p>
          <a:p>
            <a:r>
              <a:rPr lang="en-US" u="sng" dirty="0"/>
              <a:t>Cyber Hygiene </a:t>
            </a:r>
            <a:r>
              <a:rPr lang="en-US" dirty="0"/>
              <a:t>– practices used which ensure the health of your virtual </a:t>
            </a:r>
            <a:r>
              <a:rPr lang="en-US" dirty="0" smtClean="0"/>
              <a:t>life</a:t>
            </a:r>
            <a:endParaRPr lang="en-US" altLang="en-US" kern="0" dirty="0" smtClean="0"/>
          </a:p>
        </p:txBody>
      </p:sp>
    </p:spTree>
    <p:extLst>
      <p:ext uri="{BB962C8B-B14F-4D97-AF65-F5344CB8AC3E}">
        <p14:creationId xmlns:p14="http://schemas.microsoft.com/office/powerpoint/2010/main" val="3611490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47625"/>
            <a:ext cx="10118218" cy="1143000"/>
          </a:xfrm>
        </p:spPr>
        <p:txBody>
          <a:bodyPr/>
          <a:lstStyle/>
          <a:p>
            <a:r>
              <a:rPr lang="en-US" dirty="0" smtClean="0"/>
              <a:t>Overview</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3</a:t>
            </a:fld>
            <a:endParaRPr lang="en-US" dirty="0">
              <a:solidFill>
                <a:srgbClr val="808080"/>
              </a:solidFill>
            </a:endParaRPr>
          </a:p>
        </p:txBody>
      </p:sp>
      <p:sp>
        <p:nvSpPr>
          <p:cNvPr id="6" name="Rectangle 3"/>
          <p:cNvSpPr txBox="1">
            <a:spLocks noChangeArrowheads="1"/>
          </p:cNvSpPr>
          <p:nvPr/>
        </p:nvSpPr>
        <p:spPr bwMode="auto">
          <a:xfrm>
            <a:off x="508000" y="1343026"/>
            <a:ext cx="11134218" cy="3279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eaLnBrk="1" hangingPunct="1"/>
            <a:r>
              <a:rPr lang="en-US" kern="0" dirty="0" smtClean="0"/>
              <a:t>Introduction</a:t>
            </a:r>
          </a:p>
          <a:p>
            <a:pPr eaLnBrk="1" hangingPunct="1"/>
            <a:r>
              <a:rPr lang="en-US" kern="0" dirty="0" smtClean="0"/>
              <a:t>Home Network</a:t>
            </a:r>
            <a:endParaRPr lang="en-US" kern="0" dirty="0" smtClean="0"/>
          </a:p>
          <a:p>
            <a:pPr eaLnBrk="1" hangingPunct="1"/>
            <a:r>
              <a:rPr lang="en-US" kern="0" dirty="0" smtClean="0"/>
              <a:t>WiFi</a:t>
            </a:r>
            <a:endParaRPr lang="en-US" kern="0" dirty="0" smtClean="0"/>
          </a:p>
          <a:p>
            <a:pPr eaLnBrk="1" hangingPunct="1"/>
            <a:r>
              <a:rPr lang="en-US" kern="0" dirty="0" smtClean="0"/>
              <a:t>Best Practices</a:t>
            </a:r>
          </a:p>
          <a:p>
            <a:pPr eaLnBrk="1" hangingPunct="1"/>
            <a:r>
              <a:rPr lang="en-US" kern="0" dirty="0" smtClean="0"/>
              <a:t>Signal and Router Placement</a:t>
            </a:r>
          </a:p>
          <a:p>
            <a:pPr eaLnBrk="1" hangingPunct="1"/>
            <a:r>
              <a:rPr lang="en-US" kern="0" dirty="0" smtClean="0"/>
              <a:t>Hardware - Rent </a:t>
            </a:r>
            <a:r>
              <a:rPr lang="en-US" kern="0" dirty="0" smtClean="0"/>
              <a:t>vs.</a:t>
            </a:r>
            <a:r>
              <a:rPr lang="en-US" kern="0" dirty="0" smtClean="0"/>
              <a:t> Buy</a:t>
            </a:r>
            <a:endParaRPr lang="en-US" kern="0" dirty="0" smtClean="0"/>
          </a:p>
          <a:p>
            <a:pPr eaLnBrk="1" hangingPunct="1"/>
            <a:r>
              <a:rPr lang="en-US" kern="0" dirty="0" smtClean="0"/>
              <a:t>Teleworking</a:t>
            </a:r>
            <a:endParaRPr lang="en-US" kern="0" dirty="0" smtClean="0"/>
          </a:p>
          <a:p>
            <a:pPr eaLnBrk="1" hangingPunct="1"/>
            <a:r>
              <a:rPr lang="en-US" kern="0" dirty="0"/>
              <a:t>Megabits vs. </a:t>
            </a:r>
            <a:r>
              <a:rPr lang="en-US" kern="0" dirty="0" smtClean="0"/>
              <a:t>Megabytes</a:t>
            </a:r>
          </a:p>
          <a:p>
            <a:pPr eaLnBrk="1" hangingPunct="1"/>
            <a:r>
              <a:rPr lang="en-US" kern="0" dirty="0" smtClean="0"/>
              <a:t>Summary</a:t>
            </a:r>
          </a:p>
          <a:p>
            <a:pPr eaLnBrk="1" hangingPunct="1"/>
            <a:r>
              <a:rPr lang="en-US" kern="0" dirty="0" smtClean="0"/>
              <a:t>Resources</a:t>
            </a:r>
            <a:endParaRPr lang="en-US" kern="0" dirty="0"/>
          </a:p>
          <a:p>
            <a:pPr eaLnBrk="1" hangingPunct="1"/>
            <a:r>
              <a:rPr lang="en-US" kern="0" dirty="0" smtClean="0"/>
              <a:t>Questions</a:t>
            </a:r>
            <a:endParaRPr lang="en-US" kern="0" dirty="0" smtClean="0"/>
          </a:p>
          <a:p>
            <a:pPr eaLnBrk="1" hangingPunct="1"/>
            <a:endParaRPr lang="en-US" kern="0" dirty="0" smtClean="0">
              <a:solidFill>
                <a:srgbClr val="FF0000"/>
              </a:solidFill>
            </a:endParaRPr>
          </a:p>
          <a:p>
            <a:pPr eaLnBrk="1" hangingPunct="1">
              <a:buFontTx/>
              <a:buNone/>
            </a:pPr>
            <a:endParaRPr lang="en-US" kern="0" dirty="0" smtClean="0"/>
          </a:p>
        </p:txBody>
      </p:sp>
    </p:spTree>
    <p:extLst>
      <p:ext uri="{BB962C8B-B14F-4D97-AF65-F5344CB8AC3E}">
        <p14:creationId xmlns:p14="http://schemas.microsoft.com/office/powerpoint/2010/main" val="922013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Modem and router are most critical devices in you virtual life</a:t>
            </a:r>
          </a:p>
          <a:p>
            <a:endParaRPr lang="en-US" dirty="0"/>
          </a:p>
          <a:p>
            <a:pPr lvl="1"/>
            <a:r>
              <a:rPr lang="en-US" dirty="0" smtClean="0"/>
              <a:t>Often overlooked</a:t>
            </a:r>
          </a:p>
          <a:p>
            <a:endParaRPr lang="en-US" dirty="0"/>
          </a:p>
          <a:p>
            <a:r>
              <a:rPr lang="en-US" dirty="0" smtClean="0"/>
              <a:t>WiFi is a family of protocols</a:t>
            </a:r>
          </a:p>
          <a:p>
            <a:endParaRPr lang="en-US" dirty="0"/>
          </a:p>
          <a:p>
            <a:pPr lvl="1"/>
            <a:r>
              <a:rPr lang="en-US" dirty="0" smtClean="0"/>
              <a:t>Radio signal</a:t>
            </a:r>
          </a:p>
          <a:p>
            <a:endParaRPr lang="en-US" dirty="0"/>
          </a:p>
          <a:p>
            <a:r>
              <a:rPr lang="en-US" dirty="0" smtClean="0"/>
              <a:t>Cyber Hygiene</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4</a:t>
            </a:fld>
            <a:endParaRPr lang="en-US" dirty="0">
              <a:solidFill>
                <a:srgbClr val="808080"/>
              </a:solidFill>
            </a:endParaRPr>
          </a:p>
        </p:txBody>
      </p:sp>
    </p:spTree>
    <p:extLst>
      <p:ext uri="{BB962C8B-B14F-4D97-AF65-F5344CB8AC3E}">
        <p14:creationId xmlns:p14="http://schemas.microsoft.com/office/powerpoint/2010/main" val="860526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5</a:t>
            </a:fld>
            <a:endParaRPr lang="en-US" dirty="0">
              <a:solidFill>
                <a:schemeClr val="bg2"/>
              </a:solidFill>
            </a:endParaRPr>
          </a:p>
        </p:txBody>
      </p:sp>
      <p:sp>
        <p:nvSpPr>
          <p:cNvPr id="24" name="Rectangle 23"/>
          <p:cNvSpPr/>
          <p:nvPr/>
        </p:nvSpPr>
        <p:spPr bwMode="auto">
          <a:xfrm>
            <a:off x="3023245" y="6467833"/>
            <a:ext cx="5741220" cy="349873"/>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464526" y="6420322"/>
            <a:ext cx="11312235" cy="13288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 name="Rectangle 2"/>
          <p:cNvSpPr/>
          <p:nvPr/>
        </p:nvSpPr>
        <p:spPr bwMode="auto">
          <a:xfrm>
            <a:off x="461061" y="1173207"/>
            <a:ext cx="11315700" cy="15920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64526" y="457200"/>
            <a:ext cx="11315700" cy="6400800"/>
          </a:xfrm>
          <a:prstGeom prst="rect">
            <a:avLst/>
          </a:prstGeom>
        </p:spPr>
      </p:pic>
      <p:sp>
        <p:nvSpPr>
          <p:cNvPr id="7" name="Oval 6"/>
          <p:cNvSpPr/>
          <p:nvPr/>
        </p:nvSpPr>
        <p:spPr>
          <a:xfrm>
            <a:off x="4410826" y="2743200"/>
            <a:ext cx="452940" cy="850232"/>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427622" y="3991003"/>
            <a:ext cx="1588167" cy="1928534"/>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778293" y="5205663"/>
            <a:ext cx="1649329" cy="155268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466096" y="3593431"/>
            <a:ext cx="1357062" cy="1780673"/>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338754" y="4544455"/>
            <a:ext cx="439539" cy="661207"/>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594561" y="2455444"/>
            <a:ext cx="2880060" cy="2089009"/>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428874" y="4799730"/>
            <a:ext cx="1236244" cy="1937954"/>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8500311" y="5205662"/>
            <a:ext cx="1275848" cy="1532022"/>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0164179" y="4387515"/>
            <a:ext cx="1275848" cy="1532022"/>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556585" y="2275174"/>
            <a:ext cx="1275848" cy="1324271"/>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9682035" y="2245895"/>
            <a:ext cx="1833941" cy="1876926"/>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454316" y="3964607"/>
            <a:ext cx="439539" cy="487542"/>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447069" y="3162560"/>
            <a:ext cx="1060704" cy="712956"/>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5454316" y="2486526"/>
            <a:ext cx="1058779" cy="14277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a:spLocks noGrp="1" noChangeArrowheads="1"/>
          </p:cNvSpPr>
          <p:nvPr>
            <p:ph type="title"/>
          </p:nvPr>
        </p:nvSpPr>
        <p:spPr>
          <a:xfrm>
            <a:off x="4498468" y="47625"/>
            <a:ext cx="7143750" cy="1143000"/>
          </a:xfrm>
        </p:spPr>
        <p:txBody>
          <a:bodyPr/>
          <a:lstStyle/>
          <a:p>
            <a:r>
              <a:rPr lang="en-US" dirty="0" smtClean="0"/>
              <a:t>Home Network</a:t>
            </a:r>
            <a:endParaRPr lang="en-US" sz="3200" dirty="0"/>
          </a:p>
        </p:txBody>
      </p:sp>
      <p:sp>
        <p:nvSpPr>
          <p:cNvPr id="26" name="Oval 25"/>
          <p:cNvSpPr/>
          <p:nvPr/>
        </p:nvSpPr>
        <p:spPr>
          <a:xfrm>
            <a:off x="3677105" y="2246439"/>
            <a:ext cx="821363" cy="1137987"/>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5722643" y="2678847"/>
            <a:ext cx="548617" cy="433380"/>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bwMode="auto">
          <a:xfrm flipH="1">
            <a:off x="2052360" y="2644566"/>
            <a:ext cx="3925061" cy="2548745"/>
          </a:xfrm>
          <a:prstGeom prst="line">
            <a:avLst/>
          </a:prstGeom>
          <a:solidFill>
            <a:schemeClr val="accent1"/>
          </a:solidFill>
          <a:ln w="38100" cap="flat" cmpd="sng" algn="ctr">
            <a:solidFill>
              <a:srgbClr val="FEB138"/>
            </a:solidFill>
            <a:prstDash val="solid"/>
            <a:round/>
            <a:headEnd type="none" w="med" len="med"/>
            <a:tailEnd type="arrow" w="med" len="med"/>
          </a:ln>
          <a:effectLst/>
        </p:spPr>
      </p:cxnSp>
      <p:grpSp>
        <p:nvGrpSpPr>
          <p:cNvPr id="38" name="Group 37"/>
          <p:cNvGrpSpPr/>
          <p:nvPr/>
        </p:nvGrpSpPr>
        <p:grpSpPr>
          <a:xfrm>
            <a:off x="4233292" y="2644567"/>
            <a:ext cx="1744129" cy="1954518"/>
            <a:chOff x="4233292" y="2644567"/>
            <a:chExt cx="1744129" cy="1954518"/>
          </a:xfrm>
        </p:grpSpPr>
        <p:cxnSp>
          <p:nvCxnSpPr>
            <p:cNvPr id="27" name="Straight Connector 26"/>
            <p:cNvCxnSpPr>
              <a:stCxn id="21" idx="0"/>
            </p:cNvCxnSpPr>
            <p:nvPr/>
          </p:nvCxnSpPr>
          <p:spPr bwMode="auto">
            <a:xfrm flipH="1" flipV="1">
              <a:off x="4233292" y="2644567"/>
              <a:ext cx="1744129" cy="517993"/>
            </a:xfrm>
            <a:prstGeom prst="line">
              <a:avLst/>
            </a:prstGeom>
            <a:solidFill>
              <a:schemeClr val="accent1"/>
            </a:solidFill>
            <a:ln w="38100" cap="flat" cmpd="sng" algn="ctr">
              <a:solidFill>
                <a:srgbClr val="FEB138"/>
              </a:solidFill>
              <a:prstDash val="solid"/>
              <a:round/>
              <a:headEnd type="none" w="med" len="med"/>
              <a:tailEnd type="arrow" w="med" len="med"/>
            </a:ln>
            <a:effectLst/>
          </p:spPr>
        </p:cxnSp>
        <p:cxnSp>
          <p:nvCxnSpPr>
            <p:cNvPr id="33" name="Straight Connector 32"/>
            <p:cNvCxnSpPr>
              <a:stCxn id="21" idx="0"/>
            </p:cNvCxnSpPr>
            <p:nvPr/>
          </p:nvCxnSpPr>
          <p:spPr bwMode="auto">
            <a:xfrm flipH="1">
              <a:off x="5435348" y="3162560"/>
              <a:ext cx="542073" cy="1436525"/>
            </a:xfrm>
            <a:prstGeom prst="line">
              <a:avLst/>
            </a:prstGeom>
            <a:solidFill>
              <a:schemeClr val="accent1"/>
            </a:solidFill>
            <a:ln w="38100" cap="flat" cmpd="sng" algn="ctr">
              <a:solidFill>
                <a:srgbClr val="FEB138"/>
              </a:solidFill>
              <a:prstDash val="solid"/>
              <a:round/>
              <a:headEnd type="none" w="med" len="med"/>
              <a:tailEnd type="arrow" w="med" len="med"/>
            </a:ln>
            <a:effectLst/>
          </p:spPr>
        </p:cxnSp>
      </p:grpSp>
      <p:cxnSp>
        <p:nvCxnSpPr>
          <p:cNvPr id="47" name="Straight Connector 46"/>
          <p:cNvCxnSpPr>
            <a:stCxn id="21" idx="0"/>
          </p:cNvCxnSpPr>
          <p:nvPr/>
        </p:nvCxnSpPr>
        <p:spPr bwMode="auto">
          <a:xfrm flipH="1">
            <a:off x="2052360" y="3162560"/>
            <a:ext cx="3925061" cy="2051464"/>
          </a:xfrm>
          <a:prstGeom prst="line">
            <a:avLst/>
          </a:prstGeom>
          <a:solidFill>
            <a:schemeClr val="accent1"/>
          </a:solidFill>
          <a:ln w="38100" cap="flat" cmpd="sng" algn="ctr">
            <a:solidFill>
              <a:srgbClr val="FEB138"/>
            </a:solidFill>
            <a:prstDash val="solid"/>
            <a:round/>
            <a:headEnd type="none" w="med" len="med"/>
            <a:tailEnd type="arrow" w="med" len="med"/>
          </a:ln>
          <a:effectLst/>
        </p:spPr>
      </p:cxnSp>
    </p:spTree>
    <p:extLst>
      <p:ext uri="{BB962C8B-B14F-4D97-AF65-F5344CB8AC3E}">
        <p14:creationId xmlns:p14="http://schemas.microsoft.com/office/powerpoint/2010/main" val="10694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1" grpId="0" animBg="1"/>
      <p:bldP spid="22" grpId="0" animBg="1"/>
      <p:bldP spid="26"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41098"/>
          <a:stretch/>
        </p:blipFill>
        <p:spPr>
          <a:xfrm>
            <a:off x="5370787" y="1300162"/>
            <a:ext cx="6328542" cy="5114925"/>
          </a:xfrm>
          <a:prstGeom prst="rect">
            <a:avLst/>
          </a:prstGeom>
        </p:spPr>
      </p:pic>
      <p:sp>
        <p:nvSpPr>
          <p:cNvPr id="13315" name="Rectangle 2"/>
          <p:cNvSpPr>
            <a:spLocks noGrp="1" noChangeArrowheads="1"/>
          </p:cNvSpPr>
          <p:nvPr>
            <p:ph type="title"/>
          </p:nvPr>
        </p:nvSpPr>
        <p:spPr>
          <a:xfrm>
            <a:off x="4498468" y="47625"/>
            <a:ext cx="7143750" cy="1143000"/>
          </a:xfrm>
        </p:spPr>
        <p:txBody>
          <a:bodyPr/>
          <a:lstStyle/>
          <a:p>
            <a:r>
              <a:rPr lang="en-US" dirty="0" smtClean="0"/>
              <a:t>WiFi</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6</a:t>
            </a:fld>
            <a:endParaRPr lang="en-US" dirty="0">
              <a:solidFill>
                <a:schemeClr val="bg2"/>
              </a:solidFill>
            </a:endParaRPr>
          </a:p>
        </p:txBody>
      </p:sp>
      <p:sp>
        <p:nvSpPr>
          <p:cNvPr id="6" name="Rectangle 3"/>
          <p:cNvSpPr txBox="1">
            <a:spLocks noChangeArrowheads="1"/>
          </p:cNvSpPr>
          <p:nvPr/>
        </p:nvSpPr>
        <p:spPr bwMode="auto">
          <a:xfrm>
            <a:off x="387061" y="1433080"/>
            <a:ext cx="4983726"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dirty="0"/>
              <a:t>Two bands available for WiFi connections</a:t>
            </a:r>
          </a:p>
          <a:p>
            <a:pPr lvl="1"/>
            <a:r>
              <a:rPr lang="en-US" dirty="0"/>
              <a:t>2.4 GHz</a:t>
            </a:r>
          </a:p>
          <a:p>
            <a:pPr lvl="1"/>
            <a:r>
              <a:rPr lang="en-US" dirty="0"/>
              <a:t>5 GHz</a:t>
            </a:r>
          </a:p>
          <a:p>
            <a:endParaRPr lang="en-US" dirty="0" smtClean="0"/>
          </a:p>
          <a:p>
            <a:r>
              <a:rPr lang="en-US" dirty="0" smtClean="0"/>
              <a:t>Dual-band </a:t>
            </a:r>
            <a:r>
              <a:rPr lang="en-US" dirty="0"/>
              <a:t>routers are able to provide both </a:t>
            </a:r>
            <a:r>
              <a:rPr lang="en-US" dirty="0" smtClean="0"/>
              <a:t>2.4 </a:t>
            </a:r>
            <a:r>
              <a:rPr lang="en-US" dirty="0"/>
              <a:t>GHz and 5 GHz</a:t>
            </a:r>
          </a:p>
          <a:p>
            <a:endParaRPr lang="en-US" dirty="0" smtClean="0"/>
          </a:p>
          <a:p>
            <a:r>
              <a:rPr lang="en-US" dirty="0" smtClean="0"/>
              <a:t>Guest </a:t>
            </a:r>
            <a:r>
              <a:rPr lang="en-US" dirty="0"/>
              <a:t>networks</a:t>
            </a:r>
          </a:p>
        </p:txBody>
      </p:sp>
    </p:spTree>
    <p:extLst>
      <p:ext uri="{BB962C8B-B14F-4D97-AF65-F5344CB8AC3E}">
        <p14:creationId xmlns:p14="http://schemas.microsoft.com/office/powerpoint/2010/main" val="887912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7</a:t>
            </a:fld>
            <a:endParaRPr lang="en-US" dirty="0">
              <a:solidFill>
                <a:srgbClr val="808080"/>
              </a:solidFill>
            </a:endParaRPr>
          </a:p>
        </p:txBody>
      </p:sp>
      <p:sp>
        <p:nvSpPr>
          <p:cNvPr id="5" name="Title 3"/>
          <p:cNvSpPr txBox="1">
            <a:spLocks/>
          </p:cNvSpPr>
          <p:nvPr/>
        </p:nvSpPr>
        <p:spPr bwMode="auto">
          <a:xfrm>
            <a:off x="4545806" y="2694600"/>
            <a:ext cx="3100388" cy="146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algn="ctr"/>
            <a:r>
              <a:rPr lang="en-US" kern="0" dirty="0" smtClean="0"/>
              <a:t>Best Practices</a:t>
            </a:r>
            <a:endParaRPr lang="en-US" kern="0" dirty="0"/>
          </a:p>
        </p:txBody>
      </p:sp>
    </p:spTree>
    <p:extLst>
      <p:ext uri="{BB962C8B-B14F-4D97-AF65-F5344CB8AC3E}">
        <p14:creationId xmlns:p14="http://schemas.microsoft.com/office/powerpoint/2010/main" val="2042302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smtClean="0"/>
              <a:t>Best Practices:</a:t>
            </a:r>
            <a:br>
              <a:rPr lang="en-US" dirty="0" smtClean="0"/>
            </a:br>
            <a:r>
              <a:rPr lang="en-US" dirty="0" smtClean="0"/>
              <a:t>Passwords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8</a:t>
            </a:fld>
            <a:endParaRPr lang="en-US" dirty="0">
              <a:solidFill>
                <a:schemeClr val="bg2"/>
              </a:solidFill>
            </a:endParaRPr>
          </a:p>
        </p:txBody>
      </p:sp>
      <p:sp>
        <p:nvSpPr>
          <p:cNvPr id="6" name="Rectangle 3"/>
          <p:cNvSpPr txBox="1">
            <a:spLocks noChangeArrowheads="1"/>
          </p:cNvSpPr>
          <p:nvPr/>
        </p:nvSpPr>
        <p:spPr bwMode="auto">
          <a:xfrm>
            <a:off x="387060" y="1433080"/>
            <a:ext cx="11255158"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dirty="0"/>
              <a:t>Router may have up to five passwords</a:t>
            </a:r>
          </a:p>
          <a:p>
            <a:pPr lvl="1"/>
            <a:r>
              <a:rPr lang="en-US" dirty="0"/>
              <a:t>Router Admin Password</a:t>
            </a:r>
          </a:p>
          <a:p>
            <a:pPr lvl="1"/>
            <a:r>
              <a:rPr lang="en-US" dirty="0"/>
              <a:t>2.4 GHz Password</a:t>
            </a:r>
          </a:p>
          <a:p>
            <a:pPr lvl="1"/>
            <a:r>
              <a:rPr lang="en-US" dirty="0"/>
              <a:t>5 GHz Password</a:t>
            </a:r>
          </a:p>
          <a:p>
            <a:pPr lvl="1"/>
            <a:r>
              <a:rPr lang="en-US" dirty="0"/>
              <a:t>Guest version of each WiFi network</a:t>
            </a:r>
          </a:p>
          <a:p>
            <a:endParaRPr lang="en-US" dirty="0" smtClean="0"/>
          </a:p>
          <a:p>
            <a:r>
              <a:rPr lang="en-US" dirty="0" smtClean="0"/>
              <a:t>Use </a:t>
            </a:r>
            <a:r>
              <a:rPr lang="en-US" dirty="0"/>
              <a:t>strong passwords:</a:t>
            </a:r>
          </a:p>
          <a:p>
            <a:pPr lvl="1"/>
            <a:r>
              <a:rPr lang="en-US" dirty="0"/>
              <a:t>Each password should be different</a:t>
            </a:r>
          </a:p>
          <a:p>
            <a:pPr lvl="1"/>
            <a:r>
              <a:rPr lang="en-US" dirty="0"/>
              <a:t>WiFi passwords should be 16-20 characters long with letters, numbers, special characters, uppercase, and lowercase </a:t>
            </a:r>
          </a:p>
          <a:p>
            <a:pPr lvl="1"/>
            <a:r>
              <a:rPr lang="en-US" dirty="0"/>
              <a:t>Use at least WPA2 encryption</a:t>
            </a:r>
          </a:p>
          <a:p>
            <a:endParaRPr lang="en-US" dirty="0"/>
          </a:p>
        </p:txBody>
      </p:sp>
    </p:spTree>
    <p:extLst>
      <p:ext uri="{BB962C8B-B14F-4D97-AF65-F5344CB8AC3E}">
        <p14:creationId xmlns:p14="http://schemas.microsoft.com/office/powerpoint/2010/main" val="333000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a:t>Best Practices:</a:t>
            </a:r>
            <a:br>
              <a:rPr lang="en-US" dirty="0"/>
            </a:br>
            <a:r>
              <a:rPr lang="en-US" dirty="0"/>
              <a:t>Recommendations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9</a:t>
            </a:fld>
            <a:endParaRPr lang="en-US" dirty="0">
              <a:solidFill>
                <a:schemeClr val="bg2"/>
              </a:solidFill>
            </a:endParaRPr>
          </a:p>
        </p:txBody>
      </p:sp>
      <p:sp>
        <p:nvSpPr>
          <p:cNvPr id="6" name="Rectangle 3"/>
          <p:cNvSpPr txBox="1">
            <a:spLocks noChangeArrowheads="1"/>
          </p:cNvSpPr>
          <p:nvPr/>
        </p:nvSpPr>
        <p:spPr bwMode="auto">
          <a:xfrm>
            <a:off x="387060" y="1433080"/>
            <a:ext cx="11255158"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dirty="0"/>
              <a:t>Change default settings:</a:t>
            </a:r>
          </a:p>
          <a:p>
            <a:pPr lvl="1"/>
            <a:r>
              <a:rPr lang="en-US" dirty="0"/>
              <a:t>Admin Password</a:t>
            </a:r>
          </a:p>
          <a:p>
            <a:pPr lvl="1"/>
            <a:r>
              <a:rPr lang="en-US" dirty="0"/>
              <a:t>WiFi network name (a.k.a. SSID) and password (a.k.a. passphrase) for each network</a:t>
            </a:r>
          </a:p>
          <a:p>
            <a:endParaRPr lang="en-US" dirty="0"/>
          </a:p>
          <a:p>
            <a:r>
              <a:rPr lang="en-US" dirty="0"/>
              <a:t>Most devices (e.g., IoT/Smart devices, children, and guests) should be on a guest network</a:t>
            </a:r>
          </a:p>
          <a:p>
            <a:endParaRPr lang="en-US" dirty="0"/>
          </a:p>
          <a:p>
            <a:r>
              <a:rPr lang="en-US" dirty="0"/>
              <a:t>Check for firmware updates at least quarterly</a:t>
            </a:r>
          </a:p>
        </p:txBody>
      </p:sp>
    </p:spTree>
    <p:extLst>
      <p:ext uri="{BB962C8B-B14F-4D97-AF65-F5344CB8AC3E}">
        <p14:creationId xmlns:p14="http://schemas.microsoft.com/office/powerpoint/2010/main" val="2136223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64215</TotalTime>
  <Words>1940</Words>
  <Application>Microsoft Office PowerPoint</Application>
  <PresentationFormat>Widescreen</PresentationFormat>
  <Paragraphs>240</Paragraphs>
  <Slides>25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Tahoma</vt:lpstr>
      <vt:lpstr>Times New Roman</vt:lpstr>
      <vt:lpstr>Wingdings</vt:lpstr>
      <vt:lpstr>USAF(Unclas)</vt:lpstr>
      <vt:lpstr>PowerPoint Presentation</vt:lpstr>
      <vt:lpstr>Purpose</vt:lpstr>
      <vt:lpstr>Overview</vt:lpstr>
      <vt:lpstr>Introduction</vt:lpstr>
      <vt:lpstr>Home Network</vt:lpstr>
      <vt:lpstr>WiFi</vt:lpstr>
      <vt:lpstr>PowerPoint Presentation</vt:lpstr>
      <vt:lpstr>Best Practices: Passwords</vt:lpstr>
      <vt:lpstr>Best Practices: Recommendations</vt:lpstr>
      <vt:lpstr>PowerPoint Presentation</vt:lpstr>
      <vt:lpstr>WiFi Signal: Common Router Placement</vt:lpstr>
      <vt:lpstr>WiFi Signal: Ideal Router Placement</vt:lpstr>
      <vt:lpstr>WiFi Signal: Mesh Networks</vt:lpstr>
      <vt:lpstr>PowerPoint Presentation</vt:lpstr>
      <vt:lpstr>Hardware - Rent vs. Buy</vt:lpstr>
      <vt:lpstr>PowerPoint Presentation</vt:lpstr>
      <vt:lpstr>Teleworking</vt:lpstr>
      <vt:lpstr>Megabits vs. Megabytes</vt:lpstr>
      <vt:lpstr>Summary</vt:lpstr>
      <vt:lpstr>Resources</vt:lpstr>
      <vt:lpstr>PowerPoint Presentation</vt:lpstr>
      <vt:lpstr>Zoom Thanksgiving Gift</vt:lpstr>
      <vt:lpstr>PowerPoint Presentation</vt:lpstr>
      <vt:lpstr>Channels</vt:lpstr>
      <vt:lpstr>Key Terms</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Mokrovich, Justin P Maj MIL USAF AF/CVAS</dc:creator>
  <cp:lastModifiedBy>DIEHL, GEORGE E JR CIV USAF AFMC HQ AFMC/FMC</cp:lastModifiedBy>
  <cp:revision>4203</cp:revision>
  <cp:lastPrinted>2017-12-19T18:19:44Z</cp:lastPrinted>
  <dcterms:created xsi:type="dcterms:W3CDTF">2000-04-26T18:38:01Z</dcterms:created>
  <dcterms:modified xsi:type="dcterms:W3CDTF">2020-11-24T16:29:18Z</dcterms:modified>
</cp:coreProperties>
</file>