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220" r:id="rId1"/>
    <p:sldMasterId id="2147484232" r:id="rId2"/>
  </p:sldMasterIdLst>
  <p:notesMasterIdLst>
    <p:notesMasterId r:id="rId16"/>
  </p:notesMasterIdLst>
  <p:handoutMasterIdLst>
    <p:handoutMasterId r:id="rId17"/>
  </p:handoutMasterIdLst>
  <p:sldIdLst>
    <p:sldId id="257" r:id="rId3"/>
    <p:sldId id="258" r:id="rId4"/>
    <p:sldId id="268" r:id="rId5"/>
    <p:sldId id="269" r:id="rId6"/>
    <p:sldId id="270" r:id="rId7"/>
    <p:sldId id="271" r:id="rId8"/>
    <p:sldId id="272" r:id="rId9"/>
    <p:sldId id="276" r:id="rId10"/>
    <p:sldId id="277" r:id="rId11"/>
    <p:sldId id="278" r:id="rId12"/>
    <p:sldId id="273" r:id="rId13"/>
    <p:sldId id="275" r:id="rId14"/>
    <p:sldId id="274" r:id="rId15"/>
  </p:sldIdLst>
  <p:sldSz cx="12192000" cy="9144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9B985A-7909-47DB-9B5E-2AC927709BF9}">
          <p14:sldIdLst>
            <p14:sldId id="257"/>
          </p14:sldIdLst>
        </p14:section>
        <p14:section name="Untitled Section" id="{4055BBDE-C7F9-4DC1-A300-AA1074F47A54}">
          <p14:sldIdLst>
            <p14:sldId id="258"/>
            <p14:sldId id="268"/>
            <p14:sldId id="269"/>
            <p14:sldId id="270"/>
            <p14:sldId id="271"/>
            <p14:sldId id="272"/>
            <p14:sldId id="276"/>
            <p14:sldId id="277"/>
            <p14:sldId id="278"/>
            <p14:sldId id="273"/>
            <p14:sldId id="275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RNIPSEED, CATHY J CTR USAF AFDW SAF/FMF DEAMS" initials="TCJCUASD" lastIdx="6" clrIdx="0">
    <p:extLst>
      <p:ext uri="{19B8F6BF-5375-455C-9EA6-DF929625EA0E}">
        <p15:presenceInfo xmlns:p15="http://schemas.microsoft.com/office/powerpoint/2012/main" userId="S-1-5-21-1271409858-1095883707-2794662393-922285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A834"/>
    <a:srgbClr val="2D9BB4"/>
    <a:srgbClr val="5771B6"/>
    <a:srgbClr val="33B455"/>
    <a:srgbClr val="B4509C"/>
    <a:srgbClr val="6F55A4"/>
    <a:srgbClr val="C17034"/>
    <a:srgbClr val="C25354"/>
    <a:srgbClr val="440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4444" autoAdjust="0"/>
  </p:normalViewPr>
  <p:slideViewPr>
    <p:cSldViewPr snapToGrid="0">
      <p:cViewPr varScale="1">
        <p:scale>
          <a:sx n="81" d="100"/>
          <a:sy n="81" d="100"/>
        </p:scale>
        <p:origin x="20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45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9A722-E15E-4496-B705-05B9E514E464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282F20-B551-470F-B65D-B780063FE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CB6D08A-736B-4A7A-A611-5B3AC351AF37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66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3"/>
            <a:ext cx="548640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79A56E4F-3DE2-4D0D-AFE1-69230981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0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6E4F-3DE2-4D0D-AFE1-6923098106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18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6E4F-3DE2-4D0D-AFE1-6923098106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2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6E4F-3DE2-4D0D-AFE1-6923098106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72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6E4F-3DE2-4D0D-AFE1-6923098106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9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6E4F-3DE2-4D0D-AFE1-6923098106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0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6E4F-3DE2-4D0D-AFE1-6923098106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959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6E4F-3DE2-4D0D-AFE1-6923098106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60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6E4F-3DE2-4D0D-AFE1-6923098106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03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6E4F-3DE2-4D0D-AFE1-6923098106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42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6E4F-3DE2-4D0D-AFE1-6923098106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4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>
            <a:normAutofit/>
          </a:bodyPr>
          <a:lstStyle>
            <a:lvl1pPr algn="ctr">
              <a:defRPr sz="5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8DFA-4AF8-42D8-934A-E7023B60EEEF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3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6186-D094-4FBB-9BC5-AA599F3A6901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17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E6C85-1368-4B49-9D33-602E5E6774CE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7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87A1-39D2-4E4D-A6D3-FF40BD654421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86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4D3D-C2EE-4F7C-A7FD-BF12F998E06C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4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C464-876C-483C-96D9-8F96B2F34A05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5669280" cy="64008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600200"/>
            <a:ext cx="5669280" cy="6400800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2EFB-B73E-44C3-8DC3-3CBAFB1F8773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64" y="0"/>
            <a:ext cx="11466576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8E072-B7B2-4273-BBB5-3D2008A25C0B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17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58A33-FEBB-46C2-8193-D0AA585AF13E}" type="datetime1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687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504AE-5C38-4C37-9A9F-D8BC469C2CDF}" type="datetime1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40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259D6-EEFE-44C4-BA98-FC4E5DEDC0B1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10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8D5B-1CC3-411D-9C85-03D4E27CE6ED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51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45AE2-C0F1-46A8-AA74-F2D0B6E47A5D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68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DCE05-4D96-4318-9D28-3AB3065236F4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228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26E24-5073-41EF-BE2F-78C80F5B66E5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2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CCEF8-4A09-426C-AF9D-FF1A593618CA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096E-2BBD-4E3C-AAAE-841F1B7E5D2F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8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0014-8F43-4CEC-91EE-50C3D09FE131}" type="datetime1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9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2EB0A-DEA7-4462-9365-3604FF04F6A0}" type="datetime1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1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FD1D8-8009-4974-B9CA-AF4D5895FE22}" type="datetime1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9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E26D-3E4D-46D9-8779-AC11CA3E0D64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6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75964-8D66-49B1-8FA0-8FBA26BEA700}" type="datetime1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0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02B5A-5196-43C1-8883-DA298451311D}" type="datetime1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CA1AE-C872-4869-BA52-B14F60D82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219170" rtl="0" eaLnBrk="1" latinLnBrk="0" hangingPunct="1">
        <a:lnSpc>
          <a:spcPct val="100000"/>
        </a:lnSpc>
        <a:spcBef>
          <a:spcPts val="1400"/>
        </a:spcBef>
        <a:buClr>
          <a:srgbClr val="151C77"/>
        </a:buClr>
        <a:buSzPct val="80000"/>
        <a:buFont typeface="Wingdings" panose="05000000000000000000" pitchFamily="2" charset="2"/>
        <a:buChar char="n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1219170" rtl="0" eaLnBrk="1" latinLnBrk="0" hangingPunct="1">
        <a:lnSpc>
          <a:spcPct val="100000"/>
        </a:lnSpc>
        <a:spcBef>
          <a:spcPts val="700"/>
        </a:spcBef>
        <a:buClr>
          <a:srgbClr val="151C77"/>
        </a:buClr>
        <a:buSzPct val="80000"/>
        <a:buFont typeface="Wingdings" panose="05000000000000000000" pitchFamily="2" charset="2"/>
        <a:buChar char="q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65760" algn="l" defTabSz="1219170" rtl="0" eaLnBrk="1" latinLnBrk="0" hangingPunct="1">
        <a:lnSpc>
          <a:spcPct val="100000"/>
        </a:lnSpc>
        <a:spcBef>
          <a:spcPts val="700"/>
        </a:spcBef>
        <a:buClr>
          <a:srgbClr val="151C77"/>
        </a:buClr>
        <a:buSzPct val="90000"/>
        <a:buFont typeface="Symbol" panose="05050102010706020507" pitchFamily="18" charset="2"/>
        <a:buChar char="-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indent="-365760" algn="l" defTabSz="1219170" rtl="0" eaLnBrk="1" latinLnBrk="0" hangingPunct="1">
        <a:lnSpc>
          <a:spcPct val="100000"/>
        </a:lnSpc>
        <a:spcBef>
          <a:spcPts val="700"/>
        </a:spcBef>
        <a:buClr>
          <a:srgbClr val="151C77"/>
        </a:buClr>
        <a:buSzPct val="90000"/>
        <a:buFont typeface="Symbol" panose="05050102010706020507" pitchFamily="18" charset="2"/>
        <a:buChar char="-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-365760" algn="l" defTabSz="1219170" rtl="0" eaLnBrk="1" latinLnBrk="0" hangingPunct="1">
        <a:lnSpc>
          <a:spcPct val="100000"/>
        </a:lnSpc>
        <a:spcBef>
          <a:spcPts val="700"/>
        </a:spcBef>
        <a:buClr>
          <a:srgbClr val="151C77"/>
        </a:buClr>
        <a:buSzPct val="90000"/>
        <a:buFont typeface="Symbol" panose="05050102010706020507" pitchFamily="18" charset="2"/>
        <a:buChar char="-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064" y="0"/>
            <a:ext cx="11466576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" y="1600200"/>
            <a:ext cx="11704320" cy="640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5400" y="8025035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AC41D-CDCF-40BD-82F4-BD9D20B10BED}" type="datetime1">
              <a:rPr lang="en-US" smtClean="0"/>
              <a:t>8/24/2020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025035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3736" y="8475136"/>
            <a:ext cx="58521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710CA1AE-C872-4869-BA52-B14F60D82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32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  <p:sldLayoutId id="2147484243" r:id="rId11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65760" algn="l" defTabSz="1219170" rtl="0" eaLnBrk="1" latinLnBrk="0" hangingPunct="1">
        <a:lnSpc>
          <a:spcPct val="100000"/>
        </a:lnSpc>
        <a:spcBef>
          <a:spcPts val="1400"/>
        </a:spcBef>
        <a:buClr>
          <a:srgbClr val="151C77"/>
        </a:buClr>
        <a:buSzPct val="80000"/>
        <a:buFont typeface="Wingdings" panose="05000000000000000000" pitchFamily="2" charset="2"/>
        <a:buChar char="n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365760" algn="l" defTabSz="1219170" rtl="0" eaLnBrk="1" latinLnBrk="0" hangingPunct="1">
        <a:lnSpc>
          <a:spcPct val="100000"/>
        </a:lnSpc>
        <a:spcBef>
          <a:spcPts val="700"/>
        </a:spcBef>
        <a:buClr>
          <a:srgbClr val="151C77"/>
        </a:buClr>
        <a:buSzPct val="80000"/>
        <a:buFont typeface="Wingdings" panose="05000000000000000000" pitchFamily="2" charset="2"/>
        <a:buChar char="q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indent="-365760" algn="l" defTabSz="1219170" rtl="0" eaLnBrk="1" latinLnBrk="0" hangingPunct="1">
        <a:lnSpc>
          <a:spcPct val="100000"/>
        </a:lnSpc>
        <a:spcBef>
          <a:spcPts val="700"/>
        </a:spcBef>
        <a:buClr>
          <a:srgbClr val="151C77"/>
        </a:buClr>
        <a:buSzPct val="90000"/>
        <a:buFont typeface="Symbol" panose="05050102010706020507" pitchFamily="18" charset="2"/>
        <a:buChar char="-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737360" indent="-365760" algn="l" defTabSz="1219170" rtl="0" eaLnBrk="1" latinLnBrk="0" hangingPunct="1">
        <a:lnSpc>
          <a:spcPct val="100000"/>
        </a:lnSpc>
        <a:spcBef>
          <a:spcPts val="700"/>
        </a:spcBef>
        <a:buClr>
          <a:srgbClr val="151C77"/>
        </a:buClr>
        <a:buSzPct val="90000"/>
        <a:buFont typeface="Symbol" panose="05050102010706020507" pitchFamily="18" charset="2"/>
        <a:buChar char="-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indent="-365760" algn="l" defTabSz="1219170" rtl="0" eaLnBrk="1" latinLnBrk="0" hangingPunct="1">
        <a:lnSpc>
          <a:spcPct val="100000"/>
        </a:lnSpc>
        <a:spcBef>
          <a:spcPts val="700"/>
        </a:spcBef>
        <a:buClr>
          <a:srgbClr val="151C77"/>
        </a:buClr>
        <a:buSzPct val="90000"/>
        <a:buFont typeface="Symbol" panose="05050102010706020507" pitchFamily="18" charset="2"/>
        <a:buChar char="-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png"/><Relationship Id="rId3" Type="http://schemas.openxmlformats.org/officeDocument/2006/relationships/hyperlink" Target="https://hbr.org/2008/11/how-leadership-can-be-childs-p.html" TargetMode="External"/><Relationship Id="rId7" Type="http://schemas.openxmlformats.org/officeDocument/2006/relationships/hyperlink" Target="https://yourstory.com/2017/05/leadership-lessons-from-kids" TargetMode="External"/><Relationship Id="rId12" Type="http://schemas.openxmlformats.org/officeDocument/2006/relationships/image" Target="../media/image17.png"/><Relationship Id="rId2" Type="http://schemas.openxmlformats.org/officeDocument/2006/relationships/hyperlink" Target="https://www.intelivate.com/team-strategy/10-ways-to-be-a-powerful-leader-a-childs-way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loanreview.mit.edu/article/leadership-lessons-from-your-inner-child/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www.inc.com/heidi-zak/6-powerful-lessons-my-children-taught-me-about-being-a-better-leader.html" TargetMode="External"/><Relationship Id="rId15" Type="http://schemas.openxmlformats.org/officeDocument/2006/relationships/image" Target="../media/image19.png"/><Relationship Id="rId10" Type="http://schemas.openxmlformats.org/officeDocument/2006/relationships/image" Target="../media/image4.png"/><Relationship Id="rId4" Type="http://schemas.openxmlformats.org/officeDocument/2006/relationships/hyperlink" Target="https://medium.com/earthvillage/7-leadership-lessons-to-learn-from-kids-ab8dc01671a9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" y="0"/>
            <a:ext cx="12466978" cy="9144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4494" y="6682153"/>
            <a:ext cx="4525108" cy="2207683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b="0" dirty="0" smtClean="0">
                <a:solidFill>
                  <a:srgbClr val="440C5B"/>
                </a:solidFill>
                <a:latin typeface="Century" panose="02040604050505020304" pitchFamily="18" charset="0"/>
              </a:rPr>
              <a:t>Mr. James “JD” Lawson</a:t>
            </a:r>
          </a:p>
          <a:p>
            <a:pPr algn="l">
              <a:spcBef>
                <a:spcPts val="0"/>
              </a:spcBef>
            </a:pPr>
            <a:r>
              <a:rPr lang="en-US" sz="2000" b="0" dirty="0" smtClean="0">
                <a:solidFill>
                  <a:srgbClr val="440C5B"/>
                </a:solidFill>
                <a:latin typeface="Century" panose="02040604050505020304" pitchFamily="18" charset="0"/>
              </a:rPr>
              <a:t>Chief, Financial Services</a:t>
            </a:r>
          </a:p>
          <a:p>
            <a:pPr algn="l">
              <a:spcBef>
                <a:spcPts val="0"/>
              </a:spcBef>
            </a:pPr>
            <a:r>
              <a:rPr lang="en-US" sz="2000" b="0" dirty="0" smtClean="0">
                <a:solidFill>
                  <a:srgbClr val="440C5B"/>
                </a:solidFill>
                <a:latin typeface="Century" panose="02040604050505020304" pitchFamily="18" charset="0"/>
              </a:rPr>
              <a:t>Air Force Research Laboratory</a:t>
            </a:r>
          </a:p>
          <a:p>
            <a:pPr algn="l">
              <a:spcBef>
                <a:spcPts val="0"/>
              </a:spcBef>
            </a:pPr>
            <a:r>
              <a:rPr lang="en-US" sz="2000" b="0" dirty="0" smtClean="0">
                <a:solidFill>
                  <a:srgbClr val="440C5B"/>
                </a:solidFill>
                <a:latin typeface="Century" panose="02040604050505020304" pitchFamily="18" charset="0"/>
              </a:rPr>
              <a:t>27 August 2020</a:t>
            </a:r>
            <a:endParaRPr lang="en-US" sz="2000" b="0" dirty="0">
              <a:solidFill>
                <a:srgbClr val="440C5B"/>
              </a:solidFill>
              <a:latin typeface="Century" panose="020406040505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584831" y="6600092"/>
            <a:ext cx="425547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1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9718" y="2944209"/>
            <a:ext cx="4139234" cy="55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430215"/>
          </a:xfrm>
          <a:prstGeom prst="rect">
            <a:avLst/>
          </a:prstGeom>
          <a:solidFill>
            <a:srgbClr val="2D9BB4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Laugh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064" y="1600200"/>
            <a:ext cx="6695283" cy="6400800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4000" dirty="0" smtClean="0"/>
              <a:t>Finding the silly</a:t>
            </a:r>
          </a:p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4000" dirty="0" smtClean="0"/>
              <a:t>Especially in the bad times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b="1" smtClean="0">
                <a:solidFill>
                  <a:schemeClr val="tx1"/>
                </a:solidFill>
              </a:rPr>
              <a:t>9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50" y="468923"/>
            <a:ext cx="1723294" cy="172329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2051538" y="8451689"/>
            <a:ext cx="1023424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9002674"/>
            <a:ext cx="124967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07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1430215"/>
          </a:xfrm>
          <a:prstGeom prst="rect">
            <a:avLst/>
          </a:prstGeom>
          <a:solidFill>
            <a:srgbClr val="6F55A4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Key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1078" y="1631326"/>
            <a:ext cx="8319632" cy="6400800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b="0" dirty="0"/>
              <a:t>Thirst for Knowledge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0" dirty="0"/>
              <a:t>Empathy &amp; Humility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0" dirty="0"/>
              <a:t>Being Optimistic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0" dirty="0"/>
              <a:t>Passion &amp; Energy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0" dirty="0"/>
              <a:t>Learn to Adapt &amp; Stay Resilient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0" dirty="0"/>
              <a:t>Honesty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0" dirty="0"/>
              <a:t>Going Outside Your Comfort Zone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600" b="0" dirty="0"/>
              <a:t>Laugh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b="1" smtClean="0">
                <a:solidFill>
                  <a:schemeClr val="tx1"/>
                </a:solidFill>
              </a:rPr>
              <a:t>10</a:t>
            </a:fld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51538" y="8451689"/>
            <a:ext cx="1023424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9002674"/>
            <a:ext cx="124967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0" y="4970152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0" y="3497770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0" y="2025388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0" y="6442533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10" y="4970152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10" y="3497770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10" y="2025388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10" y="6442533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63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03" b="5324"/>
          <a:stretch/>
        </p:blipFill>
        <p:spPr>
          <a:xfrm>
            <a:off x="0" y="-117230"/>
            <a:ext cx="12343490" cy="92612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b="1" smtClean="0">
                <a:solidFill>
                  <a:schemeClr val="bg1"/>
                </a:solidFill>
              </a:rPr>
              <a:t>11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14400" y="5981866"/>
            <a:ext cx="10363200" cy="2370504"/>
          </a:xfrm>
          <a:effectLst/>
        </p:spPr>
        <p:txBody>
          <a:bodyPr/>
          <a:lstStyle/>
          <a:p>
            <a:r>
              <a:rPr lang="en-US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49300" algn="ctr" rotWithShape="0">
                    <a:schemeClr val="tx1"/>
                  </a:outerShdw>
                </a:effectLst>
              </a:rPr>
              <a:t>Questions</a:t>
            </a:r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49300" algn="ctr" rotWithShape="0">
                  <a:schemeClr val="tx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4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1430215"/>
          </a:xfrm>
          <a:prstGeom prst="rect">
            <a:avLst/>
          </a:prstGeom>
          <a:solidFill>
            <a:srgbClr val="6F55A4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Resources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012620" y="1767417"/>
            <a:ext cx="8588090" cy="6400800"/>
          </a:xfrm>
        </p:spPr>
        <p:txBody>
          <a:bodyPr>
            <a:normAutofit/>
          </a:bodyPr>
          <a:lstStyle/>
          <a:p>
            <a:pPr marL="365760">
              <a:spcBef>
                <a:spcPts val="2400"/>
              </a:spcBef>
            </a:pPr>
            <a:r>
              <a:rPr lang="en-US" sz="2400" b="0" u="sng" dirty="0">
                <a:hlinkClick r:id="rId2"/>
              </a:rPr>
              <a:t>https://www.intelivate.com/team-strategy/10-ways-to-be-a-powerful-leader-a-childs-way</a:t>
            </a:r>
            <a:endParaRPr lang="en-US" sz="2400" b="0" dirty="0"/>
          </a:p>
          <a:p>
            <a:pPr marL="365760">
              <a:spcBef>
                <a:spcPts val="2400"/>
              </a:spcBef>
            </a:pPr>
            <a:r>
              <a:rPr lang="en-US" sz="2400" b="0" u="sng" dirty="0">
                <a:hlinkClick r:id="rId3"/>
              </a:rPr>
              <a:t>https://hbr.org/2008/11/how-leadership-can-be-childs-p.html</a:t>
            </a:r>
            <a:endParaRPr lang="en-US" sz="2400" b="0" dirty="0"/>
          </a:p>
          <a:p>
            <a:pPr marL="365760">
              <a:spcBef>
                <a:spcPts val="2400"/>
              </a:spcBef>
            </a:pPr>
            <a:r>
              <a:rPr lang="en-US" sz="2400" b="0" u="sng" dirty="0">
                <a:hlinkClick r:id="rId4"/>
              </a:rPr>
              <a:t>https://medium.com/earthvillage/7-leadership-lessons-to-learn-from-kids-ab8dc01671a9</a:t>
            </a:r>
            <a:endParaRPr lang="en-US" sz="2400" b="0" dirty="0"/>
          </a:p>
          <a:p>
            <a:pPr marL="365760">
              <a:spcBef>
                <a:spcPts val="2400"/>
              </a:spcBef>
            </a:pPr>
            <a:r>
              <a:rPr lang="en-US" sz="2400" b="0" u="sng" dirty="0">
                <a:hlinkClick r:id="rId5"/>
              </a:rPr>
              <a:t>https://www.inc.com/heidi-zak/6-powerful-lessons-my-children-taught-me-about-being-a-better-leader.html</a:t>
            </a:r>
            <a:endParaRPr lang="en-US" sz="2400" b="0" dirty="0"/>
          </a:p>
          <a:p>
            <a:pPr marL="365760">
              <a:spcBef>
                <a:spcPts val="2400"/>
              </a:spcBef>
            </a:pPr>
            <a:r>
              <a:rPr lang="en-US" sz="2400" b="0" u="sng" dirty="0">
                <a:hlinkClick r:id="rId6"/>
              </a:rPr>
              <a:t>https://sloanreview.mit.edu/article/leadership-lessons-from-your-inner-child/</a:t>
            </a:r>
            <a:endParaRPr lang="en-US" sz="2400" b="0" dirty="0"/>
          </a:p>
          <a:p>
            <a:pPr marL="365760">
              <a:spcBef>
                <a:spcPts val="2400"/>
              </a:spcBef>
            </a:pPr>
            <a:r>
              <a:rPr lang="en-US" sz="2400" b="0" u="sng" dirty="0">
                <a:hlinkClick r:id="rId7"/>
              </a:rPr>
              <a:t>https://yourstory.com/2017/05/leadership-lessons-from-kids</a:t>
            </a:r>
            <a:endParaRPr lang="en-US" sz="2400" b="0" dirty="0"/>
          </a:p>
          <a:p>
            <a:pPr marL="0" indent="0">
              <a:buNone/>
            </a:pPr>
            <a:endParaRPr lang="en-US" sz="18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b="1" smtClean="0">
                <a:solidFill>
                  <a:schemeClr val="tx1"/>
                </a:solidFill>
              </a:rPr>
              <a:t>12</a:t>
            </a:fld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051538" y="8451689"/>
            <a:ext cx="1023424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0" y="9002674"/>
            <a:ext cx="124967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0" y="4970152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0" y="3497770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0" y="2025388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0" y="6442533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10" y="4970152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10" y="3497770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10" y="2025388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10" y="6442533"/>
            <a:ext cx="1013344" cy="101334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816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430215"/>
          </a:xfrm>
          <a:prstGeom prst="rect">
            <a:avLst/>
          </a:prstGeom>
          <a:solidFill>
            <a:srgbClr val="B2A834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b="1" smtClean="0">
                <a:solidFill>
                  <a:schemeClr val="bg1"/>
                </a:solidFill>
              </a:rPr>
              <a:t>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" y="7560736"/>
            <a:ext cx="11917680" cy="914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/>
          <a:p>
            <a:pPr marL="0" indent="0" algn="ctr">
              <a:buClr>
                <a:schemeClr val="bg1"/>
              </a:buClr>
              <a:buNone/>
            </a:pPr>
            <a:r>
              <a:rPr lang="en-US" sz="6000" dirty="0">
                <a:solidFill>
                  <a:schemeClr val="bg1"/>
                </a:solidFill>
              </a:rPr>
              <a:t>Why look to children for leadership lessons</a:t>
            </a:r>
            <a:r>
              <a:rPr lang="en-US" sz="6000" dirty="0" smtClean="0">
                <a:solidFill>
                  <a:schemeClr val="bg1"/>
                </a:solidFill>
              </a:rPr>
              <a:t>?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430215"/>
          </a:xfrm>
          <a:prstGeom prst="rect">
            <a:avLst/>
          </a:prstGeom>
          <a:solidFill>
            <a:srgbClr val="B4509C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Thirst for Knowledge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064" y="1600200"/>
            <a:ext cx="7736293" cy="6400800"/>
          </a:xfrm>
        </p:spPr>
        <p:txBody>
          <a:bodyPr anchor="ctr">
            <a:normAutofit/>
          </a:bodyPr>
          <a:lstStyle/>
          <a:p>
            <a:pPr marL="457200" indent="-457200">
              <a:buClr>
                <a:schemeClr val="bg1"/>
              </a:buClr>
            </a:pPr>
            <a:r>
              <a:rPr lang="en-US" sz="3600" dirty="0"/>
              <a:t>Desire to know more about everything</a:t>
            </a:r>
          </a:p>
          <a:p>
            <a:pPr lvl="1"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0" dirty="0"/>
              <a:t>Children are constantly trying to understand</a:t>
            </a:r>
          </a:p>
          <a:p>
            <a:pPr lvl="1"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0" dirty="0"/>
              <a:t>They don’t shy away from asking “why”</a:t>
            </a:r>
          </a:p>
          <a:p>
            <a:pPr marL="457200" indent="-457200">
              <a:buClr>
                <a:schemeClr val="bg1"/>
              </a:buClr>
            </a:pPr>
            <a:r>
              <a:rPr lang="en-US" sz="3600" dirty="0"/>
              <a:t>Curiosity of a Child is Incomparable</a:t>
            </a:r>
          </a:p>
          <a:p>
            <a:pPr lvl="1"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0" dirty="0"/>
              <a:t>They’re not afraid to try new activities</a:t>
            </a:r>
          </a:p>
          <a:p>
            <a:pPr lvl="1"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0" dirty="0" smtClean="0"/>
              <a:t>They’ll </a:t>
            </a:r>
            <a:r>
              <a:rPr lang="en-US" b="0" dirty="0"/>
              <a:t>belly </a:t>
            </a:r>
            <a:r>
              <a:rPr lang="en-US" b="0" dirty="0" smtClean="0"/>
              <a:t>flop, jump out of a swing, etc.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50" y="468923"/>
            <a:ext cx="1723294" cy="172329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2051538" y="8451689"/>
            <a:ext cx="1023424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9002674"/>
            <a:ext cx="124967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80" y="2971477"/>
            <a:ext cx="4135552" cy="543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430215"/>
          </a:xfrm>
          <a:prstGeom prst="rect">
            <a:avLst/>
          </a:prstGeom>
          <a:solidFill>
            <a:srgbClr val="6F55A4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Empathy &amp; Humility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064" y="1600200"/>
            <a:ext cx="6978982" cy="6400800"/>
          </a:xfrm>
        </p:spPr>
        <p:txBody>
          <a:bodyPr anchor="ctr">
            <a:normAutofit/>
          </a:bodyPr>
          <a:lstStyle/>
          <a:p>
            <a:pPr marL="457200" indent="-457200">
              <a:buClr>
                <a:schemeClr val="bg1"/>
              </a:buClr>
            </a:pPr>
            <a:r>
              <a:rPr lang="en-US" sz="3600" dirty="0"/>
              <a:t>Kids don’t shun people </a:t>
            </a:r>
            <a:r>
              <a:rPr lang="en-US" sz="3600" dirty="0" smtClean="0"/>
              <a:t>that are different than they are</a:t>
            </a:r>
            <a:endParaRPr lang="en-US" sz="3600" dirty="0"/>
          </a:p>
          <a:p>
            <a:pPr lvl="1"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0" dirty="0" smtClean="0"/>
              <a:t>Big-hearted and kind to all</a:t>
            </a:r>
          </a:p>
          <a:p>
            <a:pPr lvl="1"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0" dirty="0" smtClean="0"/>
              <a:t>Compassion</a:t>
            </a:r>
            <a:endParaRPr lang="en-US" b="0" dirty="0"/>
          </a:p>
          <a:p>
            <a:pPr lvl="1"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0" dirty="0"/>
              <a:t>Equality</a:t>
            </a:r>
          </a:p>
          <a:p>
            <a:pPr lvl="1">
              <a:spcBef>
                <a:spcPts val="120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="0" dirty="0" smtClean="0"/>
              <a:t>Nonjudgmental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50" y="468923"/>
            <a:ext cx="1723294" cy="172329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2051538" y="8451689"/>
            <a:ext cx="1023424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9002674"/>
            <a:ext cx="124967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9" t="22189" r="5988"/>
          <a:stretch/>
        </p:blipFill>
        <p:spPr bwMode="auto">
          <a:xfrm>
            <a:off x="8137003" y="2525028"/>
            <a:ext cx="4054997" cy="591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430215"/>
          </a:xfrm>
          <a:prstGeom prst="rect">
            <a:avLst/>
          </a:prstGeom>
          <a:solidFill>
            <a:srgbClr val="33B455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Being Optimistic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064" y="1600200"/>
            <a:ext cx="7076268" cy="6400800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3600" dirty="0" smtClean="0"/>
              <a:t>When faced with a new challenge they think of alternatives</a:t>
            </a:r>
          </a:p>
          <a:p>
            <a:pPr marL="1089668" lvl="1" indent="-5715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3600" dirty="0" smtClean="0"/>
              <a:t>They don’t think </a:t>
            </a:r>
            <a:r>
              <a:rPr lang="en-US" sz="3600" dirty="0"/>
              <a:t>of what could go wrong</a:t>
            </a:r>
          </a:p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3600" dirty="0"/>
              <a:t>Be </a:t>
            </a:r>
            <a:r>
              <a:rPr lang="en-US" sz="3600" dirty="0" smtClean="0"/>
              <a:t>fearless in new situations</a:t>
            </a:r>
          </a:p>
          <a:p>
            <a:pPr marL="1089668" lvl="1" indent="-571500">
              <a:spcBef>
                <a:spcPts val="18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b="1" smtClean="0">
                <a:solidFill>
                  <a:schemeClr val="tx1"/>
                </a:solidFill>
              </a:rPr>
              <a:t>4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50" y="468923"/>
            <a:ext cx="1723294" cy="172329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2051538" y="8451689"/>
            <a:ext cx="1023424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9002674"/>
            <a:ext cx="124967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5" t="16329" r="25051"/>
          <a:stretch/>
        </p:blipFill>
        <p:spPr bwMode="auto">
          <a:xfrm>
            <a:off x="8765814" y="2479757"/>
            <a:ext cx="3423138" cy="59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38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430215"/>
          </a:xfrm>
          <a:prstGeom prst="rect">
            <a:avLst/>
          </a:prstGeom>
          <a:solidFill>
            <a:srgbClr val="B2A834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Passion &amp; Energy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064" y="1600200"/>
            <a:ext cx="7868007" cy="6400800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4000" dirty="0" smtClean="0"/>
              <a:t>Kids are enthusiastic about everything! </a:t>
            </a:r>
          </a:p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4000" dirty="0" smtClean="0"/>
              <a:t>Get excited about new opportunities that come every day – every day is a new 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50" y="468923"/>
            <a:ext cx="1723294" cy="172329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8" name="Straight Connector 7"/>
          <p:cNvCxnSpPr/>
          <p:nvPr/>
        </p:nvCxnSpPr>
        <p:spPr>
          <a:xfrm>
            <a:off x="2051538" y="8451689"/>
            <a:ext cx="1023424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9002674"/>
            <a:ext cx="124967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7" b="5815"/>
          <a:stretch/>
        </p:blipFill>
        <p:spPr>
          <a:xfrm>
            <a:off x="8380071" y="2546174"/>
            <a:ext cx="3808881" cy="588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430215"/>
          </a:xfrm>
          <a:prstGeom prst="rect">
            <a:avLst/>
          </a:prstGeom>
          <a:solidFill>
            <a:srgbClr val="C25354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064" y="1600200"/>
            <a:ext cx="6695283" cy="6400800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3600" dirty="0" smtClean="0"/>
              <a:t>Unfamiliar environments can be scary</a:t>
            </a:r>
          </a:p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3600" dirty="0" smtClean="0"/>
              <a:t>It takes everyone time</a:t>
            </a:r>
          </a:p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3600" dirty="0" smtClean="0"/>
              <a:t>Be ready to meet new people/challenges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b="1" smtClean="0">
                <a:solidFill>
                  <a:schemeClr val="tx1"/>
                </a:solidFill>
              </a:r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50" y="468923"/>
            <a:ext cx="1723294" cy="172329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2051538" y="8451689"/>
            <a:ext cx="1023424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9002674"/>
            <a:ext cx="124967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4"/>
          <p:cNvSpPr txBox="1">
            <a:spLocks/>
          </p:cNvSpPr>
          <p:nvPr/>
        </p:nvSpPr>
        <p:spPr>
          <a:xfrm>
            <a:off x="512064" y="-76200"/>
            <a:ext cx="11466576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/>
                </a:solidFill>
              </a:rPr>
              <a:t>Learn to Adapt &amp; Stay Resilient </a:t>
            </a:r>
          </a:p>
        </p:txBody>
      </p:sp>
      <p:pic>
        <p:nvPicPr>
          <p:cNvPr id="18" name="Content Placeholder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6" r="10859"/>
          <a:stretch/>
        </p:blipFill>
        <p:spPr>
          <a:xfrm>
            <a:off x="7160963" y="2743201"/>
            <a:ext cx="5027989" cy="566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9" r="7167"/>
          <a:stretch/>
        </p:blipFill>
        <p:spPr>
          <a:xfrm>
            <a:off x="6820377" y="2743201"/>
            <a:ext cx="5368575" cy="5667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430215"/>
          </a:xfrm>
          <a:prstGeom prst="rect">
            <a:avLst/>
          </a:prstGeom>
          <a:solidFill>
            <a:srgbClr val="5771B6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Honesty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064" y="1600200"/>
            <a:ext cx="6695283" cy="6400800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4000" dirty="0" smtClean="0"/>
              <a:t>Kids are brutally honest</a:t>
            </a:r>
            <a:r>
              <a:rPr lang="en-US" sz="4000" dirty="0" smtClean="0">
                <a:sym typeface="Wingdings" panose="05000000000000000000" pitchFamily="2" charset="2"/>
              </a:rPr>
              <a:t></a:t>
            </a:r>
          </a:p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4000" dirty="0" smtClean="0"/>
              <a:t>Tell it like you see it</a:t>
            </a:r>
          </a:p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4000" dirty="0" smtClean="0"/>
              <a:t>Don’t sugar coat</a:t>
            </a:r>
          </a:p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4000" dirty="0" smtClean="0"/>
              <a:t>Communicate clearly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50" y="468923"/>
            <a:ext cx="1723294" cy="172329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2051538" y="8451689"/>
            <a:ext cx="1023424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9002674"/>
            <a:ext cx="124967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2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8187" y="2554883"/>
            <a:ext cx="4413813" cy="58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1430215"/>
          </a:xfrm>
          <a:prstGeom prst="rect">
            <a:avLst/>
          </a:prstGeom>
          <a:solidFill>
            <a:srgbClr val="C17034">
              <a:alpha val="8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12064" y="-76200"/>
            <a:ext cx="11466576" cy="1767417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Going Outside Your </a:t>
            </a:r>
            <a:r>
              <a:rPr lang="en-US" sz="4800" dirty="0" smtClean="0">
                <a:solidFill>
                  <a:schemeClr val="bg1"/>
                </a:solidFill>
              </a:rPr>
              <a:t/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Comfort </a:t>
            </a:r>
            <a:r>
              <a:rPr lang="en-US" sz="4800" dirty="0">
                <a:solidFill>
                  <a:schemeClr val="bg1"/>
                </a:solidFill>
              </a:rPr>
              <a:t>Zone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064" y="1600200"/>
            <a:ext cx="6695283" cy="6400800"/>
          </a:xfrm>
        </p:spPr>
        <p:txBody>
          <a:bodyPr anchor="ctr">
            <a:normAutofit/>
          </a:bodyPr>
          <a:lstStyle/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3600" dirty="0" smtClean="0"/>
              <a:t>Kids are not scared to try new things</a:t>
            </a:r>
          </a:p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3600" dirty="0" smtClean="0"/>
              <a:t>No Fear of failure or embarrassment</a:t>
            </a:r>
          </a:p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3600" dirty="0" smtClean="0"/>
              <a:t>Easy paths might not help you meet your goals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CA1AE-C872-4869-BA52-B14F60D825EB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50" y="468923"/>
            <a:ext cx="1723294" cy="172329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9" name="Straight Connector 8"/>
          <p:cNvCxnSpPr/>
          <p:nvPr/>
        </p:nvCxnSpPr>
        <p:spPr>
          <a:xfrm>
            <a:off x="2051538" y="8451689"/>
            <a:ext cx="1023424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9002674"/>
            <a:ext cx="124967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3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AMS-coverpage">
  <a:themeElements>
    <a:clrScheme name="DEAM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AMS PPT template LC 02-27-19" id="{3AB8689C-F766-4562-9DB9-BC8BF76BEEDE}" vid="{D3A43978-96F6-4571-B333-11979A70985C}"/>
    </a:ext>
  </a:extLst>
</a:theme>
</file>

<file path=ppt/theme/theme2.xml><?xml version="1.0" encoding="utf-8"?>
<a:theme xmlns:a="http://schemas.openxmlformats.org/drawingml/2006/main" name="DEAMS-footer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3F3F3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AMS PPT template LC 02-27-19" id="{3AB8689C-F766-4562-9DB9-BC8BF76BEEDE}" vid="{E589405F-FD46-41D9-9F21-A0189B7185E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DEAMS PPT template LC 02-27-19</Template>
  <TotalTime>2268</TotalTime>
  <Words>293</Words>
  <Application>Microsoft Office PowerPoint</Application>
  <PresentationFormat>Custom</PresentationFormat>
  <Paragraphs>81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</vt:lpstr>
      <vt:lpstr>Symbol</vt:lpstr>
      <vt:lpstr>Wingdings</vt:lpstr>
      <vt:lpstr>DEAMS-coverpage</vt:lpstr>
      <vt:lpstr>DEAMS-footer</vt:lpstr>
      <vt:lpstr>PowerPoint Presentation</vt:lpstr>
      <vt:lpstr>Introduction</vt:lpstr>
      <vt:lpstr>Thirst for Knowledge </vt:lpstr>
      <vt:lpstr>Empathy &amp; Humility </vt:lpstr>
      <vt:lpstr>Being Optimistic </vt:lpstr>
      <vt:lpstr>Passion &amp; Energy </vt:lpstr>
      <vt:lpstr>PowerPoint Presentation</vt:lpstr>
      <vt:lpstr>Honesty</vt:lpstr>
      <vt:lpstr>Going Outside Your  Comfort Zone </vt:lpstr>
      <vt:lpstr>Laugh</vt:lpstr>
      <vt:lpstr>Key Takeaways</vt:lpstr>
      <vt:lpstr>Questions</vt:lpstr>
      <vt:lpstr>Resources</vt:lpstr>
    </vt:vector>
  </TitlesOfParts>
  <Company>U.S. Air Force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CARR, LAURA M CTR USAF AFDW SAF/DEAMS</dc:creator>
  <cp:lastModifiedBy>PENDERGAST, TAMMY M GS-12 USAF AFMC AFRL/RQFO</cp:lastModifiedBy>
  <cp:revision>96</cp:revision>
  <cp:lastPrinted>2020-02-13T16:34:05Z</cp:lastPrinted>
  <dcterms:created xsi:type="dcterms:W3CDTF">2020-01-06T14:41:40Z</dcterms:created>
  <dcterms:modified xsi:type="dcterms:W3CDTF">2020-08-24T19:35:28Z</dcterms:modified>
</cp:coreProperties>
</file>