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4"/>
  </p:sldMasterIdLst>
  <p:notesMasterIdLst>
    <p:notesMasterId r:id="rId17"/>
  </p:notesMasterIdLst>
  <p:handoutMasterIdLst>
    <p:handoutMasterId r:id="rId18"/>
  </p:handoutMasterIdLst>
  <p:sldIdLst>
    <p:sldId id="356" r:id="rId5"/>
    <p:sldId id="357" r:id="rId6"/>
    <p:sldId id="359" r:id="rId7"/>
    <p:sldId id="362" r:id="rId8"/>
    <p:sldId id="548" r:id="rId9"/>
    <p:sldId id="358" r:id="rId10"/>
    <p:sldId id="366" r:id="rId11"/>
    <p:sldId id="547" r:id="rId12"/>
    <p:sldId id="546" r:id="rId13"/>
    <p:sldId id="363" r:id="rId14"/>
    <p:sldId id="364" r:id="rId15"/>
    <p:sldId id="367" r:id="rId16"/>
  </p:sldIdLst>
  <p:sldSz cx="9144000" cy="6858000" type="screen4x3"/>
  <p:notesSz cx="7010400" cy="9296400"/>
  <p:defaultTextStyle>
    <a:defPPr>
      <a:defRPr lang="en-US"/>
    </a:defPPr>
    <a:lvl1pPr algn="ctr"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ctr"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ctr"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ctr"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ctr"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894">
          <p15:clr>
            <a:srgbClr val="A4A3A4"/>
          </p15:clr>
        </p15:guide>
        <p15:guide id="2" pos="174">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EN, MICHAEL A GS-12 USAF AFDW SAF/AFFSO" initials="GMAGUAS" lastIdx="3" clrIdx="0">
    <p:extLst>
      <p:ext uri="{19B8F6BF-5375-455C-9EA6-DF929625EA0E}">
        <p15:presenceInfo xmlns:p15="http://schemas.microsoft.com/office/powerpoint/2012/main" userId="S-1-5-21-1271409858-1095883707-2794662393-94821120" providerId="AD"/>
      </p:ext>
    </p:extLst>
  </p:cmAuthor>
  <p:cmAuthor id="2" name="HECHT, JASON B CTR USAF AFDW SAF/AFFSO" initials="HJBCUAS" lastIdx="5" clrIdx="1">
    <p:extLst>
      <p:ext uri="{19B8F6BF-5375-455C-9EA6-DF929625EA0E}">
        <p15:presenceInfo xmlns:p15="http://schemas.microsoft.com/office/powerpoint/2012/main" userId="S-1-5-21-1271409858-1095883707-2794662393-92803955" providerId="AD"/>
      </p:ext>
    </p:extLst>
  </p:cmAuthor>
  <p:cmAuthor id="3" name="Sparnell, Emily" initials="SE" lastIdx="4" clrIdx="2">
    <p:extLst>
      <p:ext uri="{19B8F6BF-5375-455C-9EA6-DF929625EA0E}">
        <p15:presenceInfo xmlns:p15="http://schemas.microsoft.com/office/powerpoint/2012/main" userId="S::esparnell@deloitte.com::e1dc09fd-3f55-4bea-b826-22b1810b9643" providerId="AD"/>
      </p:ext>
    </p:extLst>
  </p:cmAuthor>
  <p:cmAuthor id="4" name="Silverman, Jennifer" initials="SJ" lastIdx="1" clrIdx="3">
    <p:extLst>
      <p:ext uri="{19B8F6BF-5375-455C-9EA6-DF929625EA0E}">
        <p15:presenceInfo xmlns:p15="http://schemas.microsoft.com/office/powerpoint/2012/main" userId="S::jsilverman@deloitte.com::56b401e6-0059-421f-8f57-f33e82c0ff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C77"/>
    <a:srgbClr val="DDDDDD"/>
    <a:srgbClr val="008000"/>
    <a:srgbClr val="FFCC00"/>
    <a:srgbClr val="C0C0C0"/>
    <a:srgbClr val="FF9900"/>
    <a:srgbClr val="CC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0929"/>
  </p:normalViewPr>
  <p:slideViewPr>
    <p:cSldViewPr snapToGrid="0">
      <p:cViewPr>
        <p:scale>
          <a:sx n="100" d="100"/>
          <a:sy n="100" d="100"/>
        </p:scale>
        <p:origin x="284" y="-1396"/>
      </p:cViewPr>
      <p:guideLst>
        <p:guide orient="horz" pos="894"/>
        <p:guide pos="17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50" d="100"/>
          <a:sy n="50" d="100"/>
        </p:scale>
        <p:origin x="-1182" y="2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solidFill>
              <a:schemeClr val="accent2"/>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E66-482B-925F-5D69ADFEA099}"/>
              </c:ext>
            </c:extLst>
          </c:dPt>
          <c:dPt>
            <c:idx val="1"/>
            <c:bubble3D val="0"/>
            <c:spPr>
              <a:solidFill>
                <a:schemeClr val="tx2">
                  <a:lumMod val="50000"/>
                  <a:lumOff val="50000"/>
                </a:schemeClr>
              </a:solidFill>
              <a:ln w="19050">
                <a:solidFill>
                  <a:schemeClr val="lt1"/>
                </a:solidFill>
              </a:ln>
              <a:effectLst/>
            </c:spPr>
            <c:extLst>
              <c:ext xmlns:c16="http://schemas.microsoft.com/office/drawing/2014/chart" uri="{C3380CC4-5D6E-409C-BE32-E72D297353CC}">
                <c16:uniqueId val="{00000003-1E66-482B-925F-5D69ADFEA099}"/>
              </c:ext>
            </c:extLst>
          </c:dPt>
          <c:dPt>
            <c:idx val="2"/>
            <c:bubble3D val="0"/>
            <c:spPr>
              <a:solidFill>
                <a:schemeClr val="accent2"/>
              </a:solidFill>
              <a:ln w="19050">
                <a:solidFill>
                  <a:schemeClr val="lt1"/>
                </a:solidFill>
              </a:ln>
              <a:effectLst/>
            </c:spPr>
            <c:extLst>
              <c:ext xmlns:c16="http://schemas.microsoft.com/office/drawing/2014/chart" uri="{C3380CC4-5D6E-409C-BE32-E72D297353CC}">
                <c16:uniqueId val="{00000005-1E66-482B-925F-5D69ADFEA099}"/>
              </c:ext>
            </c:extLst>
          </c:dPt>
          <c:dLbls>
            <c:dLbl>
              <c:idx val="0"/>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E66-482B-925F-5D69ADFEA099}"/>
                </c:ext>
              </c:extLst>
            </c:dLbl>
            <c:dLbl>
              <c:idx val="1"/>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E66-482B-925F-5D69ADFEA099}"/>
                </c:ext>
              </c:extLst>
            </c:dLbl>
            <c:dLbl>
              <c:idx val="2"/>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E66-482B-925F-5D69ADFEA099}"/>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val>
            <c:numRef>
              <c:f>Sheet1!$K$9:$K$11</c:f>
              <c:numCache>
                <c:formatCode>0%</c:formatCode>
                <c:ptCount val="3"/>
                <c:pt idx="0">
                  <c:v>0.53333333333333333</c:v>
                </c:pt>
                <c:pt idx="1">
                  <c:v>0.26666666666666666</c:v>
                </c:pt>
                <c:pt idx="2">
                  <c:v>0.2</c:v>
                </c:pt>
              </c:numCache>
            </c:numRef>
          </c:val>
          <c:extLst>
            <c:ext xmlns:c16="http://schemas.microsoft.com/office/drawing/2014/chart" uri="{C3380CC4-5D6E-409C-BE32-E72D297353CC}">
              <c16:uniqueId val="{00000006-1E66-482B-925F-5D69ADFEA09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dirty="0"/>
          </a:p>
        </p:txBody>
      </p:sp>
      <p:sp>
        <p:nvSpPr>
          <p:cNvPr id="82947" name="Rectangle 3"/>
          <p:cNvSpPr>
            <a:spLocks noGrp="1" noChangeArrowheads="1"/>
          </p:cNvSpPr>
          <p:nvPr>
            <p:ph type="dt" sz="quarter" idx="1"/>
          </p:nvPr>
        </p:nvSpPr>
        <p:spPr bwMode="auto">
          <a:xfrm>
            <a:off x="3971925"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82948" name="Rectangle 4"/>
          <p:cNvSpPr>
            <a:spLocks noGrp="1" noChangeArrowheads="1"/>
          </p:cNvSpPr>
          <p:nvPr>
            <p:ph type="ftr" sz="quarter" idx="2"/>
          </p:nvPr>
        </p:nvSpPr>
        <p:spPr bwMode="auto">
          <a:xfrm>
            <a:off x="0"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dirty="0"/>
          </a:p>
        </p:txBody>
      </p:sp>
      <p:sp>
        <p:nvSpPr>
          <p:cNvPr id="82949" name="Rectangle 5"/>
          <p:cNvSpPr>
            <a:spLocks noGrp="1" noChangeArrowheads="1"/>
          </p:cNvSpPr>
          <p:nvPr>
            <p:ph type="sldNum" sz="quarter" idx="3"/>
          </p:nvPr>
        </p:nvSpPr>
        <p:spPr bwMode="auto">
          <a:xfrm>
            <a:off x="3971925"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fld id="{82175C4B-77FA-4188-ADA5-E943A109B007}" type="slidenum">
              <a:rPr lang="en-US" altLang="en-US"/>
              <a:pPr/>
              <a:t>‹#›</a:t>
            </a:fld>
            <a:endParaRPr lang="en-US" altLang="en-US" dirty="0"/>
          </a:p>
        </p:txBody>
      </p:sp>
    </p:spTree>
    <p:extLst>
      <p:ext uri="{BB962C8B-B14F-4D97-AF65-F5344CB8AC3E}">
        <p14:creationId xmlns:p14="http://schemas.microsoft.com/office/powerpoint/2010/main" val="1208440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dirty="0"/>
          </a:p>
        </p:txBody>
      </p:sp>
      <p:sp>
        <p:nvSpPr>
          <p:cNvPr id="3993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dirty="0"/>
          </a:p>
        </p:txBody>
      </p:sp>
      <p:sp>
        <p:nvSpPr>
          <p:cNvPr id="3994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fld id="{4988045F-3543-443C-B912-ED63CE5E934D}" type="slidenum">
              <a:rPr lang="en-US" altLang="en-US"/>
              <a:pPr/>
              <a:t>‹#›</a:t>
            </a:fld>
            <a:endParaRPr lang="en-US" altLang="en-US" dirty="0"/>
          </a:p>
        </p:txBody>
      </p:sp>
    </p:spTree>
    <p:extLst>
      <p:ext uri="{BB962C8B-B14F-4D97-AF65-F5344CB8AC3E}">
        <p14:creationId xmlns:p14="http://schemas.microsoft.com/office/powerpoint/2010/main" val="27550009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sp>
        <p:nvSpPr>
          <p:cNvPr id="4" name="Text Box 3"/>
          <p:cNvSpPr txBox="1">
            <a:spLocks noChangeArrowheads="1"/>
          </p:cNvSpPr>
          <p:nvPr/>
        </p:nvSpPr>
        <p:spPr bwMode="auto">
          <a:xfrm>
            <a:off x="1270000" y="1233488"/>
            <a:ext cx="6553200" cy="396875"/>
          </a:xfrm>
          <a:prstGeom prst="rect">
            <a:avLst/>
          </a:prstGeom>
          <a:noFill/>
          <a:ln w="9525">
            <a:noFill/>
            <a:miter lim="800000"/>
            <a:headEnd/>
            <a:tailEnd/>
          </a:ln>
          <a:effectLst/>
        </p:spPr>
        <p:txBody>
          <a:bodyPr>
            <a:spAutoFit/>
          </a:bodyPr>
          <a:lstStyle/>
          <a:p>
            <a:pPr>
              <a:spcBef>
                <a:spcPct val="50000"/>
              </a:spcBef>
              <a:defRPr/>
            </a:pPr>
            <a:r>
              <a:rPr lang="en-US" sz="2000" b="1" i="1" dirty="0">
                <a:latin typeface="Century Schoolbook" pitchFamily="18" charset="0"/>
              </a:rPr>
              <a:t>I n t e g r i t y  -  S e r v i c e  -  E x c e l l e n c e</a:t>
            </a:r>
          </a:p>
        </p:txBody>
      </p:sp>
      <p:sp>
        <p:nvSpPr>
          <p:cNvPr id="5"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pic>
        <p:nvPicPr>
          <p:cNvPr id="6" name="Picture 13" descr="afsymb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3698875"/>
            <a:ext cx="3305175"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p:nvSpPr>
        <p:spPr bwMode="auto">
          <a:xfrm>
            <a:off x="1406525" y="500063"/>
            <a:ext cx="6280150" cy="641350"/>
          </a:xfrm>
          <a:prstGeom prst="rect">
            <a:avLst/>
          </a:prstGeom>
          <a:noFill/>
          <a:ln w="9525">
            <a:noFill/>
            <a:miter lim="800000"/>
            <a:headEnd/>
            <a:tailEnd/>
          </a:ln>
          <a:effectLst/>
        </p:spPr>
        <p:txBody>
          <a:bodyPr wrap="none">
            <a:spAutoFit/>
          </a:bodyPr>
          <a:lstStyle/>
          <a:p>
            <a:pPr>
              <a:defRPr/>
            </a:pPr>
            <a:r>
              <a:rPr lang="en-US" sz="3600" b="1" i="1" dirty="0">
                <a:latin typeface="Arial" charset="0"/>
              </a:rPr>
              <a:t>Headquarters U.S. Air Force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a:t>Click to edit Master title style</a:t>
            </a:r>
          </a:p>
        </p:txBody>
      </p:sp>
      <p:sp>
        <p:nvSpPr>
          <p:cNvPr id="8" name="Rectangle 6"/>
          <p:cNvSpPr>
            <a:spLocks noGrp="1" noChangeArrowheads="1"/>
          </p:cNvSpPr>
          <p:nvPr>
            <p:ph type="dt" sz="half" idx="10"/>
          </p:nvPr>
        </p:nvSpPr>
        <p:spPr/>
        <p:txBody>
          <a:bodyPr/>
          <a:lstStyle>
            <a:lvl1pPr>
              <a:defRPr/>
            </a:lvl1pPr>
          </a:lstStyle>
          <a:p>
            <a:pPr>
              <a:defRPr/>
            </a:pPr>
            <a:r>
              <a:rPr lang="en-US" dirty="0"/>
              <a:t>As of: </a:t>
            </a:r>
          </a:p>
        </p:txBody>
      </p:sp>
      <p:sp>
        <p:nvSpPr>
          <p:cNvPr id="9" name="Rectangle 7"/>
          <p:cNvSpPr>
            <a:spLocks noGrp="1" noChangeArrowheads="1"/>
          </p:cNvSpPr>
          <p:nvPr>
            <p:ph type="sldNum" sz="quarter" idx="11"/>
          </p:nvPr>
        </p:nvSpPr>
        <p:spPr/>
        <p:txBody>
          <a:bodyPr/>
          <a:lstStyle>
            <a:lvl1pPr>
              <a:defRPr/>
            </a:lvl1pPr>
          </a:lstStyle>
          <a:p>
            <a:fld id="{89D1E378-DCB3-4EDC-92A4-AF96BDC9098E}"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347236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dirty="0"/>
              <a:t>As of: </a:t>
            </a:r>
          </a:p>
        </p:txBody>
      </p:sp>
      <p:sp>
        <p:nvSpPr>
          <p:cNvPr id="5" name="Slide Number Placeholder 4"/>
          <p:cNvSpPr>
            <a:spLocks noGrp="1"/>
          </p:cNvSpPr>
          <p:nvPr>
            <p:ph type="sldNum" sz="quarter" idx="11"/>
          </p:nvPr>
        </p:nvSpPr>
        <p:spPr/>
        <p:txBody>
          <a:bodyPr/>
          <a:lstStyle>
            <a:lvl1pPr>
              <a:defRPr/>
            </a:lvl1pPr>
          </a:lstStyle>
          <a:p>
            <a:fld id="{5D31DBB5-90DF-4ACB-942B-CA2A1BE74BA1}"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1938369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dirty="0"/>
              <a:t>As of: </a:t>
            </a:r>
          </a:p>
        </p:txBody>
      </p:sp>
      <p:sp>
        <p:nvSpPr>
          <p:cNvPr id="5" name="Slide Number Placeholder 4"/>
          <p:cNvSpPr>
            <a:spLocks noGrp="1"/>
          </p:cNvSpPr>
          <p:nvPr>
            <p:ph type="sldNum" sz="quarter" idx="11"/>
          </p:nvPr>
        </p:nvSpPr>
        <p:spPr/>
        <p:txBody>
          <a:bodyPr/>
          <a:lstStyle>
            <a:lvl1pPr>
              <a:defRPr/>
            </a:lvl1pPr>
          </a:lstStyle>
          <a:p>
            <a:fld id="{C782E0A7-A547-4C2D-BA36-10828D1D10DF}"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197602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dirty="0"/>
              <a:t>As of: </a:t>
            </a:r>
          </a:p>
        </p:txBody>
      </p:sp>
      <p:sp>
        <p:nvSpPr>
          <p:cNvPr id="5" name="Slide Number Placeholder 4"/>
          <p:cNvSpPr>
            <a:spLocks noGrp="1"/>
          </p:cNvSpPr>
          <p:nvPr>
            <p:ph type="sldNum" sz="quarter" idx="11"/>
          </p:nvPr>
        </p:nvSpPr>
        <p:spPr/>
        <p:txBody>
          <a:bodyPr/>
          <a:lstStyle>
            <a:lvl1pPr>
              <a:defRPr/>
            </a:lvl1pPr>
          </a:lstStyle>
          <a:p>
            <a:fld id="{045FB3B2-2887-471B-9904-4909C2A73A8B}"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1712924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a:t>As of: </a:t>
            </a:r>
          </a:p>
        </p:txBody>
      </p:sp>
      <p:sp>
        <p:nvSpPr>
          <p:cNvPr id="5" name="Slide Number Placeholder 4"/>
          <p:cNvSpPr>
            <a:spLocks noGrp="1"/>
          </p:cNvSpPr>
          <p:nvPr>
            <p:ph type="sldNum" sz="quarter" idx="11"/>
          </p:nvPr>
        </p:nvSpPr>
        <p:spPr/>
        <p:txBody>
          <a:bodyPr/>
          <a:lstStyle>
            <a:lvl1pPr>
              <a:defRPr/>
            </a:lvl1pPr>
          </a:lstStyle>
          <a:p>
            <a:fld id="{222C083D-D3DF-4E67-91C9-5CA05C7E40A4}"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38291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dirty="0"/>
              <a:t>As of: </a:t>
            </a:r>
          </a:p>
        </p:txBody>
      </p:sp>
      <p:sp>
        <p:nvSpPr>
          <p:cNvPr id="6" name="Slide Number Placeholder 5"/>
          <p:cNvSpPr>
            <a:spLocks noGrp="1"/>
          </p:cNvSpPr>
          <p:nvPr>
            <p:ph type="sldNum" sz="quarter" idx="11"/>
          </p:nvPr>
        </p:nvSpPr>
        <p:spPr/>
        <p:txBody>
          <a:bodyPr/>
          <a:lstStyle>
            <a:lvl1pPr>
              <a:defRPr/>
            </a:lvl1pPr>
          </a:lstStyle>
          <a:p>
            <a:fld id="{AFA19622-A366-411B-8757-DDB5753DF3AE}"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2503621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dirty="0"/>
              <a:t>As of: </a:t>
            </a:r>
          </a:p>
        </p:txBody>
      </p:sp>
      <p:sp>
        <p:nvSpPr>
          <p:cNvPr id="8" name="Slide Number Placeholder 7"/>
          <p:cNvSpPr>
            <a:spLocks noGrp="1"/>
          </p:cNvSpPr>
          <p:nvPr>
            <p:ph type="sldNum" sz="quarter" idx="11"/>
          </p:nvPr>
        </p:nvSpPr>
        <p:spPr/>
        <p:txBody>
          <a:bodyPr/>
          <a:lstStyle>
            <a:lvl1pPr>
              <a:defRPr/>
            </a:lvl1pPr>
          </a:lstStyle>
          <a:p>
            <a:fld id="{B68DB531-8E6A-4ACE-A0FD-64213F102AB4}"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1387337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en-US" dirty="0"/>
              <a:t>As of: </a:t>
            </a:r>
          </a:p>
        </p:txBody>
      </p:sp>
      <p:sp>
        <p:nvSpPr>
          <p:cNvPr id="4" name="Slide Number Placeholder 3"/>
          <p:cNvSpPr>
            <a:spLocks noGrp="1"/>
          </p:cNvSpPr>
          <p:nvPr>
            <p:ph type="sldNum" sz="quarter" idx="11"/>
          </p:nvPr>
        </p:nvSpPr>
        <p:spPr/>
        <p:txBody>
          <a:bodyPr/>
          <a:lstStyle>
            <a:lvl1pPr>
              <a:defRPr/>
            </a:lvl1pPr>
          </a:lstStyle>
          <a:p>
            <a:fld id="{7B3188B1-8201-424D-8EBE-F46F952D25C7}"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1760314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dirty="0"/>
              <a:t>As of: </a:t>
            </a:r>
          </a:p>
        </p:txBody>
      </p:sp>
      <p:sp>
        <p:nvSpPr>
          <p:cNvPr id="3" name="Slide Number Placeholder 2"/>
          <p:cNvSpPr>
            <a:spLocks noGrp="1"/>
          </p:cNvSpPr>
          <p:nvPr>
            <p:ph type="sldNum" sz="quarter" idx="11"/>
          </p:nvPr>
        </p:nvSpPr>
        <p:spPr/>
        <p:txBody>
          <a:bodyPr/>
          <a:lstStyle>
            <a:lvl1pPr>
              <a:defRPr/>
            </a:lvl1pPr>
          </a:lstStyle>
          <a:p>
            <a:fld id="{21DB6FB3-3156-4B31-BEFD-A154AA9EA53A}"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3589765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a:t>As of: </a:t>
            </a:r>
          </a:p>
        </p:txBody>
      </p:sp>
      <p:sp>
        <p:nvSpPr>
          <p:cNvPr id="6" name="Slide Number Placeholder 5"/>
          <p:cNvSpPr>
            <a:spLocks noGrp="1"/>
          </p:cNvSpPr>
          <p:nvPr>
            <p:ph type="sldNum" sz="quarter" idx="11"/>
          </p:nvPr>
        </p:nvSpPr>
        <p:spPr/>
        <p:txBody>
          <a:bodyPr/>
          <a:lstStyle>
            <a:lvl1pPr>
              <a:defRPr/>
            </a:lvl1pPr>
          </a:lstStyle>
          <a:p>
            <a:fld id="{95A2A1DF-EC65-43A6-A498-B2DB5AAAACC8}"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1193607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dirty="0"/>
              <a:t>As of: </a:t>
            </a:r>
          </a:p>
        </p:txBody>
      </p:sp>
      <p:sp>
        <p:nvSpPr>
          <p:cNvPr id="6" name="Slide Number Placeholder 5"/>
          <p:cNvSpPr>
            <a:spLocks noGrp="1"/>
          </p:cNvSpPr>
          <p:nvPr>
            <p:ph type="sldNum" sz="quarter" idx="11"/>
          </p:nvPr>
        </p:nvSpPr>
        <p:spPr/>
        <p:txBody>
          <a:bodyPr/>
          <a:lstStyle>
            <a:lvl1pPr>
              <a:defRPr/>
            </a:lvl1pPr>
          </a:lstStyle>
          <a:p>
            <a:fld id="{991FA612-A428-4F8E-846A-FC5C996D262C}" type="slidenum">
              <a:rPr lang="en-US" altLang="en-US"/>
              <a:pPr/>
              <a:t>‹#›</a:t>
            </a:fld>
            <a:endParaRPr lang="en-US" altLang="en-US" dirty="0">
              <a:solidFill>
                <a:schemeClr val="bg2"/>
              </a:solidFill>
            </a:endParaRPr>
          </a:p>
        </p:txBody>
      </p:sp>
    </p:spTree>
    <p:extLst>
      <p:ext uri="{BB962C8B-B14F-4D97-AF65-F5344CB8AC3E}">
        <p14:creationId xmlns:p14="http://schemas.microsoft.com/office/powerpoint/2010/main" val="3488270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a:defRPr/>
            </a:pPr>
            <a:r>
              <a:rPr lang="en-US" dirty="0"/>
              <a:t>As of: </a:t>
            </a:r>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7F7F7F"/>
                </a:solidFill>
              </a:defRPr>
            </a:lvl1pPr>
          </a:lstStyle>
          <a:p>
            <a:fld id="{A6C445F9-AB23-4D10-BB70-E2172D193A61}" type="slidenum">
              <a:rPr lang="en-US" altLang="en-US"/>
              <a:pPr/>
              <a:t>‹#›</a:t>
            </a:fld>
            <a:endParaRPr lang="en-US" altLang="en-US" dirty="0"/>
          </a:p>
        </p:txBody>
      </p:sp>
      <p:sp>
        <p:nvSpPr>
          <p:cNvPr id="49157" name="Text Box 1029"/>
          <p:cNvSpPr txBox="1">
            <a:spLocks noChangeArrowheads="1"/>
          </p:cNvSpPr>
          <p:nvPr/>
        </p:nvSpPr>
        <p:spPr bwMode="auto">
          <a:xfrm>
            <a:off x="1295400" y="6491288"/>
            <a:ext cx="6553200" cy="336550"/>
          </a:xfrm>
          <a:prstGeom prst="rect">
            <a:avLst/>
          </a:prstGeom>
          <a:noFill/>
          <a:ln w="9525">
            <a:noFill/>
            <a:miter lim="800000"/>
            <a:headEnd/>
            <a:tailEnd/>
          </a:ln>
          <a:effectLst/>
        </p:spPr>
        <p:txBody>
          <a:bodyPr>
            <a:spAutoFit/>
          </a:bodyPr>
          <a:lstStyle/>
          <a:p>
            <a:pPr>
              <a:spcBef>
                <a:spcPct val="50000"/>
              </a:spcBef>
              <a:defRPr/>
            </a:pPr>
            <a:r>
              <a:rPr lang="en-US" sz="1600" b="1" i="1" dirty="0">
                <a:latin typeface="Century Schoolbook" pitchFamily="18" charset="0"/>
              </a:rPr>
              <a:t>I n t e g r i t y  -  S e r v i c e  -  E x c e l l e n c e</a:t>
            </a:r>
          </a:p>
        </p:txBody>
      </p:sp>
      <p:sp>
        <p:nvSpPr>
          <p:cNvPr id="1029" name="Rectangle 1030"/>
          <p:cNvSpPr>
            <a:spLocks noGrp="1" noChangeArrowheads="1"/>
          </p:cNvSpPr>
          <p:nvPr>
            <p:ph type="title"/>
          </p:nvPr>
        </p:nvSpPr>
        <p:spPr bwMode="auto">
          <a:xfrm>
            <a:off x="1663700" y="762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9163" name="Line 1035"/>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sp>
        <p:nvSpPr>
          <p:cNvPr id="49164" name="Line 1036"/>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pic>
        <p:nvPicPr>
          <p:cNvPr id="1032" name="Picture 1037" descr="afsymbo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2113" y="90488"/>
            <a:ext cx="134620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040"/>
          <p:cNvSpPr>
            <a:spLocks noGrp="1" noChangeArrowheads="1"/>
          </p:cNvSpPr>
          <p:nvPr>
            <p:ph type="body" idx="1"/>
          </p:nvPr>
        </p:nvSpPr>
        <p:spPr bwMode="auto">
          <a:xfrm>
            <a:off x="276225" y="1504950"/>
            <a:ext cx="83978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cs2.eis.af.mil/sites/11098/AF-FM-XF-01/RPA/_layouts/15/start.aspx#/RPA%20Documents" TargetMode="External"/><Relationship Id="rId2" Type="http://schemas.openxmlformats.org/officeDocument/2006/relationships/hyperlink" Target="https://cs2.eis.af.mil/sites/11098/AF-FM-XF-01/RPA/SitePages/Home.aspx"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erformance.gov/PMA/PMA.html"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42F02-B11A-417C-985D-38DD11846BD3}"/>
              </a:ext>
            </a:extLst>
          </p:cNvPr>
          <p:cNvSpPr>
            <a:spLocks noGrp="1"/>
          </p:cNvSpPr>
          <p:nvPr>
            <p:ph type="sldNum"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941D5F9-6921-4201-A778-3CF5C4128BFA}" type="slidenum">
              <a:rPr kumimoji="0" lang="en-US" sz="1000" b="0" i="0" u="none" strike="noStrike" kern="1200" cap="none" spc="0" normalizeH="0" baseline="0" noProof="0" smtClean="0">
                <a:ln>
                  <a:noFill/>
                </a:ln>
                <a:solidFill>
                  <a:srgbClr val="FFFFFF">
                    <a:lumMod val="50000"/>
                  </a:srgbClr>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000" b="0" i="0" u="none" strike="noStrike" kern="1200" cap="none" spc="0" normalizeH="0" baseline="0" noProof="0" dirty="0">
              <a:ln>
                <a:noFill/>
              </a:ln>
              <a:solidFill>
                <a:srgbClr val="808080"/>
              </a:solidFill>
              <a:effectLst/>
              <a:uLnTx/>
              <a:uFillTx/>
              <a:latin typeface="Arial" charset="0"/>
              <a:ea typeface="+mn-ea"/>
              <a:cs typeface="+mn-cs"/>
            </a:endParaRPr>
          </a:p>
        </p:txBody>
      </p:sp>
      <p:sp>
        <p:nvSpPr>
          <p:cNvPr id="5" name="Rectangle 3"/>
          <p:cNvSpPr>
            <a:spLocks noChangeArrowheads="1"/>
          </p:cNvSpPr>
          <p:nvPr/>
        </p:nvSpPr>
        <p:spPr bwMode="auto">
          <a:xfrm>
            <a:off x="0" y="1932721"/>
            <a:ext cx="9144000"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ctr"/>
            <a:r>
              <a:rPr lang="en-US" sz="4400" b="1" dirty="0">
                <a:solidFill>
                  <a:srgbClr val="151C77"/>
                </a:solidFill>
              </a:rPr>
              <a:t>AFFSO </a:t>
            </a:r>
            <a:r>
              <a:rPr lang="en-US" sz="4400" b="1" dirty="0" smtClean="0">
                <a:solidFill>
                  <a:srgbClr val="151C77"/>
                </a:solidFill>
              </a:rPr>
              <a:t>Robotic Process Automation (RPA)</a:t>
            </a:r>
            <a:endParaRPr lang="en-US" altLang="en-US" sz="4400" b="1" dirty="0">
              <a:solidFill>
                <a:srgbClr val="151C77"/>
              </a:solidFill>
            </a:endParaRPr>
          </a:p>
        </p:txBody>
      </p:sp>
      <p:sp>
        <p:nvSpPr>
          <p:cNvPr id="7" name="Rectangle 4"/>
          <p:cNvSpPr>
            <a:spLocks noChangeArrowheads="1"/>
          </p:cNvSpPr>
          <p:nvPr/>
        </p:nvSpPr>
        <p:spPr bwMode="auto">
          <a:xfrm>
            <a:off x="3879850" y="4948238"/>
            <a:ext cx="4979988"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r"/>
            <a:r>
              <a:rPr lang="en-US" altLang="en-US" sz="2000" b="1" dirty="0"/>
              <a:t>Mr. Raymond Casul</a:t>
            </a:r>
          </a:p>
          <a:p>
            <a:pPr algn="r"/>
            <a:r>
              <a:rPr lang="en-US" altLang="en-US" sz="2000" b="1" dirty="0"/>
              <a:t>SAF/FMF AFFSO</a:t>
            </a:r>
          </a:p>
          <a:p>
            <a:pPr algn="r"/>
            <a:r>
              <a:rPr lang="en-US" altLang="en-US" sz="2000" b="1" dirty="0" smtClean="0"/>
              <a:t>23 </a:t>
            </a:r>
            <a:r>
              <a:rPr lang="en-US" altLang="en-US" sz="2000" b="1" dirty="0"/>
              <a:t>Jul 2020</a:t>
            </a:r>
          </a:p>
        </p:txBody>
      </p:sp>
    </p:spTree>
    <p:extLst>
      <p:ext uri="{BB962C8B-B14F-4D97-AF65-F5344CB8AC3E}">
        <p14:creationId xmlns:p14="http://schemas.microsoft.com/office/powerpoint/2010/main" val="189692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800" kern="1200" dirty="0"/>
              <a:t>Get Involved!</a:t>
            </a:r>
            <a:endParaRPr lang="en-US" sz="2800" dirty="0"/>
          </a:p>
        </p:txBody>
      </p:sp>
      <p:sp>
        <p:nvSpPr>
          <p:cNvPr id="3" name="Slide Number Placeholder 2"/>
          <p:cNvSpPr>
            <a:spLocks noGrp="1"/>
          </p:cNvSpPr>
          <p:nvPr>
            <p:ph type="sldNum" sz="quarter" idx="11"/>
          </p:nvPr>
        </p:nvSpPr>
        <p:spPr/>
        <p:txBody>
          <a:bodyPr/>
          <a:lstStyle/>
          <a:p>
            <a:pPr>
              <a:defRPr/>
            </a:pPr>
            <a:fld id="{FF05872B-F7C5-465C-BCB7-1405E2611CA3}" type="slidenum">
              <a:rPr lang="en-US" smtClean="0"/>
              <a:pPr>
                <a:defRPr/>
              </a:pPr>
              <a:t>10</a:t>
            </a:fld>
            <a:endParaRPr lang="en-US" dirty="0">
              <a:solidFill>
                <a:schemeClr val="bg2"/>
              </a:solidFill>
            </a:endParaRPr>
          </a:p>
        </p:txBody>
      </p:sp>
      <p:sp>
        <p:nvSpPr>
          <p:cNvPr id="4" name="TextBox 3"/>
          <p:cNvSpPr txBox="1"/>
          <p:nvPr/>
        </p:nvSpPr>
        <p:spPr>
          <a:xfrm>
            <a:off x="198183" y="1294485"/>
            <a:ext cx="8945817" cy="523220"/>
          </a:xfrm>
          <a:prstGeom prst="rect">
            <a:avLst/>
          </a:prstGeom>
          <a:noFill/>
        </p:spPr>
        <p:txBody>
          <a:bodyPr wrap="square" rtlCol="0">
            <a:spAutoFit/>
          </a:bodyPr>
          <a:lstStyle/>
          <a:p>
            <a:pPr marL="400050" indent="-400050">
              <a:spcBef>
                <a:spcPts val="1200"/>
              </a:spcBef>
              <a:spcAft>
                <a:spcPts val="600"/>
              </a:spcAft>
              <a:buClr>
                <a:schemeClr val="accent6">
                  <a:lumMod val="75000"/>
                </a:schemeClr>
              </a:buClr>
              <a:buFont typeface="Wingdings" panose="05000000000000000000" pitchFamily="2" charset="2"/>
              <a:buChar char="q"/>
            </a:pPr>
            <a:r>
              <a:rPr lang="en-US" b="1" dirty="0"/>
              <a:t>Look at your current </a:t>
            </a:r>
            <a:r>
              <a:rPr lang="en-US" b="1" u="sng" dirty="0"/>
              <a:t>manual</a:t>
            </a:r>
            <a:r>
              <a:rPr lang="en-US" b="1" dirty="0"/>
              <a:t> processes! </a:t>
            </a:r>
            <a:r>
              <a:rPr lang="en-US" dirty="0"/>
              <a:t>T</a:t>
            </a:r>
            <a:r>
              <a:rPr lang="en-US" sz="1400" dirty="0"/>
              <a:t>hink about those repetitive and time consuming processes and submit your ideas for assessment and evaluation. </a:t>
            </a:r>
          </a:p>
        </p:txBody>
      </p:sp>
      <p:graphicFrame>
        <p:nvGraphicFramePr>
          <p:cNvPr id="5" name="Table 4"/>
          <p:cNvGraphicFramePr>
            <a:graphicFrameLocks noGrp="1"/>
          </p:cNvGraphicFramePr>
          <p:nvPr/>
        </p:nvGraphicFramePr>
        <p:xfrm>
          <a:off x="418465" y="2494131"/>
          <a:ext cx="8388985" cy="3582373"/>
        </p:xfrm>
        <a:graphic>
          <a:graphicData uri="http://schemas.openxmlformats.org/drawingml/2006/table">
            <a:tbl>
              <a:tblPr firstRow="1" firstCol="1" bandRow="1">
                <a:tableStyleId>{17292A2E-F333-43FB-9621-5CBBE7FDCDCB}</a:tableStyleId>
              </a:tblPr>
              <a:tblGrid>
                <a:gridCol w="2132560">
                  <a:extLst>
                    <a:ext uri="{9D8B030D-6E8A-4147-A177-3AD203B41FA5}">
                      <a16:colId xmlns:a16="http://schemas.microsoft.com/office/drawing/2014/main" val="4293377010"/>
                    </a:ext>
                  </a:extLst>
                </a:gridCol>
                <a:gridCol w="6256425">
                  <a:extLst>
                    <a:ext uri="{9D8B030D-6E8A-4147-A177-3AD203B41FA5}">
                      <a16:colId xmlns:a16="http://schemas.microsoft.com/office/drawing/2014/main" val="2084101632"/>
                    </a:ext>
                  </a:extLst>
                </a:gridCol>
              </a:tblGrid>
              <a:tr h="301584">
                <a:tc>
                  <a:txBody>
                    <a:bodyPr/>
                    <a:lstStyle/>
                    <a:p>
                      <a:pPr algn="ctr"/>
                      <a:r>
                        <a:rPr lang="en-US" sz="1100" dirty="0"/>
                        <a:t>Criteria </a:t>
                      </a:r>
                      <a:endParaRPr lang="en-US" sz="1100" b="1" dirty="0">
                        <a:solidFill>
                          <a:schemeClr val="bg1"/>
                        </a:solidFill>
                        <a:latin typeface="+mj-lt"/>
                      </a:endParaRPr>
                    </a:p>
                  </a:txBody>
                  <a:tcPr marL="91695" marR="91695" marT="45847" marB="45847" anchor="ctr">
                    <a:solidFill>
                      <a:schemeClr val="accent2"/>
                    </a:solidFill>
                  </a:tcPr>
                </a:tc>
                <a:tc>
                  <a:txBody>
                    <a:bodyPr/>
                    <a:lstStyle/>
                    <a:p>
                      <a:pPr algn="ctr"/>
                      <a:r>
                        <a:rPr lang="en-US" sz="1100" dirty="0"/>
                        <a:t>Description</a:t>
                      </a:r>
                      <a:endParaRPr lang="en-US" sz="1100" b="1" dirty="0">
                        <a:solidFill>
                          <a:schemeClr val="bg1"/>
                        </a:solidFill>
                        <a:latin typeface="+mj-lt"/>
                      </a:endParaRPr>
                    </a:p>
                  </a:txBody>
                  <a:tcPr marL="91695" marR="91695" marT="45847" marB="45847" anchor="ctr">
                    <a:solidFill>
                      <a:schemeClr val="accent2"/>
                    </a:solidFill>
                  </a:tcPr>
                </a:tc>
                <a:extLst>
                  <a:ext uri="{0D108BD9-81ED-4DB2-BD59-A6C34878D82A}">
                    <a16:rowId xmlns:a16="http://schemas.microsoft.com/office/drawing/2014/main" val="2266977438"/>
                  </a:ext>
                </a:extLst>
              </a:tr>
              <a:tr h="496534">
                <a:tc>
                  <a:txBody>
                    <a:bodyPr/>
                    <a:lstStyle/>
                    <a:p>
                      <a:pPr algn="l"/>
                      <a:r>
                        <a:rPr lang="en-US" sz="1100" dirty="0"/>
                        <a:t>Number of Systems Used</a:t>
                      </a:r>
                      <a:endParaRPr lang="en-US" sz="1100" b="1" i="0" baseline="30000" dirty="0">
                        <a:solidFill>
                          <a:schemeClr val="tx1"/>
                        </a:solidFill>
                      </a:endParaRPr>
                    </a:p>
                  </a:txBody>
                  <a:tcPr marL="91695" marR="91695" marT="45847" marB="45847" anchor="ctr"/>
                </a:tc>
                <a:tc>
                  <a:txBody>
                    <a:bodyPr/>
                    <a:lstStyle/>
                    <a:p>
                      <a:pPr algn="l"/>
                      <a:r>
                        <a:rPr lang="en-US" sz="1100" dirty="0"/>
                        <a:t>Process should typically require employees to access multiple</a:t>
                      </a:r>
                      <a:r>
                        <a:rPr lang="en-US" sz="1100" baseline="0" dirty="0"/>
                        <a:t> independent systems to complete the process.</a:t>
                      </a:r>
                      <a:endParaRPr lang="en-US" sz="1100" dirty="0"/>
                    </a:p>
                  </a:txBody>
                  <a:tcPr marL="91695" marR="91695" marT="45847" marB="45847" anchor="ctr"/>
                </a:tc>
                <a:extLst>
                  <a:ext uri="{0D108BD9-81ED-4DB2-BD59-A6C34878D82A}">
                    <a16:rowId xmlns:a16="http://schemas.microsoft.com/office/drawing/2014/main" val="810017527"/>
                  </a:ext>
                </a:extLst>
              </a:tr>
              <a:tr h="496534">
                <a:tc>
                  <a:txBody>
                    <a:bodyPr/>
                    <a:lstStyle/>
                    <a:p>
                      <a:pPr algn="l"/>
                      <a:r>
                        <a:rPr lang="en-US" sz="1100" dirty="0"/>
                        <a:t>Transaction </a:t>
                      </a:r>
                      <a:r>
                        <a:rPr lang="en-US" sz="1100" kern="1200" dirty="0"/>
                        <a:t>Volume</a:t>
                      </a:r>
                      <a:endParaRPr lang="en-US" sz="1100" kern="1200" dirty="0">
                        <a:solidFill>
                          <a:schemeClr val="tx1"/>
                        </a:solidFill>
                        <a:latin typeface="+mn-lt"/>
                        <a:ea typeface="+mn-ea"/>
                        <a:cs typeface="+mn-cs"/>
                      </a:endParaRPr>
                    </a:p>
                  </a:txBody>
                  <a:tcPr marL="91695" marR="91695" marT="45847" marB="45847" anchor="ctr"/>
                </a:tc>
                <a:tc>
                  <a:txBody>
                    <a:bodyPr/>
                    <a:lstStyle/>
                    <a:p>
                      <a:pPr algn="l"/>
                      <a:r>
                        <a:rPr lang="en-US" sz="1100" baseline="0" dirty="0"/>
                        <a:t>Process need not necessarily be limited to high-value transactional processes. Any process that is labor intensive, time-consuming, or has high-cost impact errors qualifies.</a:t>
                      </a:r>
                      <a:endParaRPr lang="en-US" sz="1100" dirty="0"/>
                    </a:p>
                  </a:txBody>
                  <a:tcPr marL="91695" marR="91695" marT="45847" marB="45847" anchor="ctr"/>
                </a:tc>
                <a:extLst>
                  <a:ext uri="{0D108BD9-81ED-4DB2-BD59-A6C34878D82A}">
                    <a16:rowId xmlns:a16="http://schemas.microsoft.com/office/drawing/2014/main" val="3376644783"/>
                  </a:ext>
                </a:extLst>
              </a:tr>
              <a:tr h="496534">
                <a:tc>
                  <a:txBody>
                    <a:bodyPr/>
                    <a:lstStyle/>
                    <a:p>
                      <a:pPr algn="l"/>
                      <a:r>
                        <a:rPr lang="en-US" sz="1100" dirty="0"/>
                        <a:t>Prone</a:t>
                      </a:r>
                      <a:r>
                        <a:rPr lang="en-US" sz="1100" baseline="0" dirty="0"/>
                        <a:t> to Errors or Re-Work</a:t>
                      </a:r>
                      <a:endParaRPr lang="en-US" sz="1100" b="1" i="0" dirty="0">
                        <a:solidFill>
                          <a:schemeClr val="tx1"/>
                        </a:solidFill>
                      </a:endParaRPr>
                    </a:p>
                  </a:txBody>
                  <a:tcPr marL="91695" marR="91695" marT="45847" marB="45847" anchor="ctr"/>
                </a:tc>
                <a:tc>
                  <a:txBody>
                    <a:bodyPr/>
                    <a:lstStyle/>
                    <a:p>
                      <a:pPr algn="l"/>
                      <a:r>
                        <a:rPr lang="en-US" sz="1100" dirty="0"/>
                        <a:t>Manual activities in the process today result in errors due to human operator mistakes (e.g. complexity of work</a:t>
                      </a:r>
                      <a:r>
                        <a:rPr lang="en-US" sz="1100" baseline="0" dirty="0"/>
                        <a:t> </a:t>
                      </a:r>
                      <a:r>
                        <a:rPr lang="en-US" sz="1100" dirty="0"/>
                        <a:t>or infrequency of activity).</a:t>
                      </a:r>
                    </a:p>
                  </a:txBody>
                  <a:tcPr marL="91695" marR="91695" marT="45847" marB="45847" anchor="ctr"/>
                </a:tc>
                <a:extLst>
                  <a:ext uri="{0D108BD9-81ED-4DB2-BD59-A6C34878D82A}">
                    <a16:rowId xmlns:a16="http://schemas.microsoft.com/office/drawing/2014/main" val="2618739483"/>
                  </a:ext>
                </a:extLst>
              </a:tr>
              <a:tr h="301584">
                <a:tc>
                  <a:txBody>
                    <a:bodyPr/>
                    <a:lstStyle/>
                    <a:p>
                      <a:pPr algn="l"/>
                      <a:r>
                        <a:rPr lang="en-US" sz="1100" dirty="0"/>
                        <a:t>Process Predictability </a:t>
                      </a:r>
                      <a:endParaRPr lang="en-US" sz="1100" b="1" i="0" dirty="0">
                        <a:solidFill>
                          <a:schemeClr val="tx1"/>
                        </a:solidFill>
                      </a:endParaRPr>
                    </a:p>
                  </a:txBody>
                  <a:tcPr marL="91695" marR="91695" marT="45847" marB="45847" anchor="ctr"/>
                </a:tc>
                <a:tc>
                  <a:txBody>
                    <a:bodyPr/>
                    <a:lstStyle/>
                    <a:p>
                      <a:pPr algn="l"/>
                      <a:r>
                        <a:rPr lang="en-US" sz="1100" dirty="0"/>
                        <a:t>Process needs to be defined in terms of a set of unambiguous</a:t>
                      </a:r>
                      <a:r>
                        <a:rPr lang="en-US" sz="1100" baseline="0" dirty="0"/>
                        <a:t> business rules.</a:t>
                      </a:r>
                      <a:endParaRPr lang="en-US" sz="1100" dirty="0"/>
                    </a:p>
                  </a:txBody>
                  <a:tcPr marL="91695" marR="91695" marT="45847" marB="45847" anchor="ctr"/>
                </a:tc>
                <a:extLst>
                  <a:ext uri="{0D108BD9-81ED-4DB2-BD59-A6C34878D82A}">
                    <a16:rowId xmlns:a16="http://schemas.microsoft.com/office/drawing/2014/main" val="2634494223"/>
                  </a:ext>
                </a:extLst>
              </a:tr>
              <a:tr h="49653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a:t>Rules Based</a:t>
                      </a:r>
                      <a:r>
                        <a:rPr lang="en-US" sz="1100" baseline="0" dirty="0"/>
                        <a:t> </a:t>
                      </a:r>
                      <a:r>
                        <a:rPr lang="en-US" sz="1100" dirty="0"/>
                        <a:t>Exception Handling</a:t>
                      </a:r>
                      <a:endParaRPr lang="en-US" sz="1100" b="1" i="0" dirty="0">
                        <a:solidFill>
                          <a:schemeClr val="tx1"/>
                        </a:solidFill>
                      </a:endParaRPr>
                    </a:p>
                  </a:txBody>
                  <a:tcPr marL="91695" marR="91695" marT="45847" marB="45847" anchor="ctr"/>
                </a:tc>
                <a:tc>
                  <a:txBody>
                    <a:bodyPr/>
                    <a:lstStyle/>
                    <a:p>
                      <a:pPr algn="l"/>
                      <a:r>
                        <a:rPr lang="en-US" sz="1100" dirty="0"/>
                        <a:t>Simpler processes with little exceptions in delivery are excellent</a:t>
                      </a:r>
                      <a:r>
                        <a:rPr lang="en-US" sz="1100" baseline="0" dirty="0"/>
                        <a:t> candidates in the beginning. With experience, there is potential to expand to processes that are more complex or error prone. </a:t>
                      </a:r>
                      <a:endParaRPr lang="en-US" sz="1100" dirty="0"/>
                    </a:p>
                  </a:txBody>
                  <a:tcPr marL="91695" marR="91695" marT="45847" marB="45847" anchor="ctr"/>
                </a:tc>
                <a:extLst>
                  <a:ext uri="{0D108BD9-81ED-4DB2-BD59-A6C34878D82A}">
                    <a16:rowId xmlns:a16="http://schemas.microsoft.com/office/drawing/2014/main" val="2297863219"/>
                  </a:ext>
                </a:extLst>
              </a:tr>
              <a:tr h="301584">
                <a:tc>
                  <a:txBody>
                    <a:bodyPr/>
                    <a:lstStyle/>
                    <a:p>
                      <a:pPr algn="l"/>
                      <a:r>
                        <a:rPr lang="en-US" sz="1100" dirty="0"/>
                        <a:t>Manual Work Involved</a:t>
                      </a:r>
                      <a:r>
                        <a:rPr lang="en-US" sz="1100" baseline="0" dirty="0"/>
                        <a:t> </a:t>
                      </a:r>
                      <a:endParaRPr lang="en-US" sz="1100" b="1" i="0" dirty="0">
                        <a:solidFill>
                          <a:schemeClr val="tx1"/>
                        </a:solidFill>
                      </a:endParaRPr>
                    </a:p>
                  </a:txBody>
                  <a:tcPr marL="91695" marR="91695" marT="45847" marB="45847" anchor="ctr"/>
                </a:tc>
                <a:tc>
                  <a:txBody>
                    <a:bodyPr/>
                    <a:lstStyle/>
                    <a:p>
                      <a:pPr algn="l"/>
                      <a:r>
                        <a:rPr lang="en-US" sz="1100" dirty="0"/>
                        <a:t>Process</a:t>
                      </a:r>
                      <a:r>
                        <a:rPr lang="en-US" sz="1100" baseline="0" dirty="0"/>
                        <a:t> should have</a:t>
                      </a:r>
                      <a:r>
                        <a:rPr lang="en-US" sz="1100" dirty="0"/>
                        <a:t> little automation support today and large amounts of manual work.</a:t>
                      </a:r>
                    </a:p>
                  </a:txBody>
                  <a:tcPr marL="91695" marR="91695" marT="45847" marB="45847" anchor="ctr"/>
                </a:tc>
                <a:extLst>
                  <a:ext uri="{0D108BD9-81ED-4DB2-BD59-A6C34878D82A}">
                    <a16:rowId xmlns:a16="http://schemas.microsoft.com/office/drawing/2014/main" val="647845488"/>
                  </a:ext>
                </a:extLst>
              </a:tr>
              <a:tr h="6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System</a:t>
                      </a:r>
                      <a:r>
                        <a:rPr lang="en-US" sz="1100" baseline="0" dirty="0"/>
                        <a:t> Upgrade Timing</a:t>
                      </a:r>
                      <a:endParaRPr lang="en-US" sz="1100" b="1" i="0" dirty="0">
                        <a:solidFill>
                          <a:schemeClr val="tx1"/>
                        </a:solidFill>
                      </a:endParaRPr>
                    </a:p>
                  </a:txBody>
                  <a:tcPr marL="91695" marR="91695" marT="45847" marB="45847" anchor="ctr"/>
                </a:tc>
                <a:tc>
                  <a:txBody>
                    <a:bodyPr/>
                    <a:lstStyle/>
                    <a:p>
                      <a:pPr algn="l"/>
                      <a:r>
                        <a:rPr lang="en-US" sz="1100" dirty="0"/>
                        <a:t>Process should be avoided</a:t>
                      </a:r>
                      <a:r>
                        <a:rPr lang="en-US" sz="1100" baseline="0" dirty="0"/>
                        <a:t> if it interacts with a system scheduled for a major planned upgrade within 6 months. Major upgrades beyond minor enhancements need to be planned for in order to prevent rework. </a:t>
                      </a:r>
                      <a:endParaRPr lang="en-US" sz="1100" dirty="0"/>
                    </a:p>
                  </a:txBody>
                  <a:tcPr marL="91695" marR="91695" marT="45847" marB="45847" anchor="ctr"/>
                </a:tc>
                <a:extLst>
                  <a:ext uri="{0D108BD9-81ED-4DB2-BD59-A6C34878D82A}">
                    <a16:rowId xmlns:a16="http://schemas.microsoft.com/office/drawing/2014/main" val="40405099"/>
                  </a:ext>
                </a:extLst>
              </a:tr>
            </a:tbl>
          </a:graphicData>
        </a:graphic>
      </p:graphicFrame>
      <p:sp>
        <p:nvSpPr>
          <p:cNvPr id="6" name="TextBox 5"/>
          <p:cNvSpPr txBox="1"/>
          <p:nvPr/>
        </p:nvSpPr>
        <p:spPr>
          <a:xfrm>
            <a:off x="449107" y="1958052"/>
            <a:ext cx="8366393" cy="369332"/>
          </a:xfrm>
          <a:prstGeom prst="rect">
            <a:avLst/>
          </a:prstGeom>
          <a:noFill/>
        </p:spPr>
        <p:txBody>
          <a:bodyPr wrap="none" rtlCol="0">
            <a:spAutoFit/>
          </a:bodyPr>
          <a:lstStyle/>
          <a:p>
            <a:r>
              <a:rPr lang="en-US" b="1" dirty="0"/>
              <a:t>What makes a process a good candidate for RPA (some or all may apply)?</a:t>
            </a:r>
          </a:p>
        </p:txBody>
      </p:sp>
    </p:spTree>
    <p:extLst>
      <p:ext uri="{BB962C8B-B14F-4D97-AF65-F5344CB8AC3E}">
        <p14:creationId xmlns:p14="http://schemas.microsoft.com/office/powerpoint/2010/main" val="806774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800" kern="1200" dirty="0"/>
              <a:t>Contact and Automation Submissions</a:t>
            </a:r>
            <a:endParaRPr lang="en-US" sz="2800" dirty="0"/>
          </a:p>
        </p:txBody>
      </p:sp>
      <p:sp>
        <p:nvSpPr>
          <p:cNvPr id="3" name="Slide Number Placeholder 2"/>
          <p:cNvSpPr>
            <a:spLocks noGrp="1"/>
          </p:cNvSpPr>
          <p:nvPr>
            <p:ph type="sldNum" sz="quarter" idx="11"/>
          </p:nvPr>
        </p:nvSpPr>
        <p:spPr/>
        <p:txBody>
          <a:bodyPr/>
          <a:lstStyle/>
          <a:p>
            <a:pPr>
              <a:defRPr/>
            </a:pPr>
            <a:fld id="{FF05872B-F7C5-465C-BCB7-1405E2611CA3}" type="slidenum">
              <a:rPr lang="en-US" smtClean="0"/>
              <a:pPr>
                <a:defRPr/>
              </a:pPr>
              <a:t>11</a:t>
            </a:fld>
            <a:endParaRPr lang="en-US" dirty="0">
              <a:solidFill>
                <a:schemeClr val="bg2"/>
              </a:solidFill>
            </a:endParaRPr>
          </a:p>
        </p:txBody>
      </p:sp>
      <p:sp>
        <p:nvSpPr>
          <p:cNvPr id="4" name="TextBox 3"/>
          <p:cNvSpPr txBox="1"/>
          <p:nvPr/>
        </p:nvSpPr>
        <p:spPr>
          <a:xfrm>
            <a:off x="198183" y="1294485"/>
            <a:ext cx="8733559" cy="4508927"/>
          </a:xfrm>
          <a:prstGeom prst="rect">
            <a:avLst/>
          </a:prstGeom>
          <a:noFill/>
        </p:spPr>
        <p:txBody>
          <a:bodyPr wrap="square" rtlCol="0">
            <a:spAutoFit/>
          </a:bodyPr>
          <a:lstStyle/>
          <a:p>
            <a:pPr marL="400050" indent="-400050" algn="l">
              <a:spcBef>
                <a:spcPts val="1200"/>
              </a:spcBef>
              <a:spcAft>
                <a:spcPts val="600"/>
              </a:spcAft>
              <a:buClr>
                <a:schemeClr val="accent6">
                  <a:lumMod val="75000"/>
                </a:schemeClr>
              </a:buClr>
              <a:buFont typeface="Wingdings" panose="05000000000000000000" pitchFamily="2" charset="2"/>
              <a:buChar char="q"/>
            </a:pPr>
            <a:r>
              <a:rPr lang="en-US" b="1" dirty="0"/>
              <a:t>Visit our SharePoint for Information and Ideas</a:t>
            </a:r>
          </a:p>
          <a:p>
            <a:pPr marL="857250" lvl="1" indent="-400050" algn="l">
              <a:spcBef>
                <a:spcPts val="1200"/>
              </a:spcBef>
              <a:spcAft>
                <a:spcPts val="600"/>
              </a:spcAft>
              <a:buClr>
                <a:schemeClr val="accent6">
                  <a:lumMod val="75000"/>
                </a:schemeClr>
              </a:buClr>
              <a:buFont typeface="Wingdings" panose="05000000000000000000" pitchFamily="2" charset="2"/>
              <a:buChar char="q"/>
            </a:pPr>
            <a:r>
              <a:rPr lang="en-US" sz="1400" dirty="0">
                <a:ln w="0"/>
                <a:effectLst>
                  <a:outerShdw blurRad="38100" dist="19050" dir="2700000" algn="tl" rotWithShape="0">
                    <a:schemeClr val="dk1">
                      <a:alpha val="40000"/>
                    </a:schemeClr>
                  </a:outerShdw>
                </a:effectLst>
                <a:hlinkClick r:id="rId2"/>
              </a:rPr>
              <a:t>RPA SharePoint Link</a:t>
            </a:r>
            <a:endParaRPr lang="en-US" sz="1400" dirty="0">
              <a:ln w="0"/>
              <a:effectLst>
                <a:outerShdw blurRad="38100" dist="19050" dir="2700000" algn="tl" rotWithShape="0">
                  <a:schemeClr val="dk1">
                    <a:alpha val="40000"/>
                  </a:schemeClr>
                </a:outerShdw>
              </a:effectLst>
            </a:endParaRPr>
          </a:p>
          <a:p>
            <a:pPr marL="400050" indent="-400050" algn="l">
              <a:spcBef>
                <a:spcPts val="1200"/>
              </a:spcBef>
              <a:spcAft>
                <a:spcPts val="600"/>
              </a:spcAft>
              <a:buClr>
                <a:schemeClr val="accent6">
                  <a:lumMod val="75000"/>
                </a:schemeClr>
              </a:buClr>
              <a:buFont typeface="Wingdings" panose="05000000000000000000" pitchFamily="2" charset="2"/>
              <a:buChar char="q"/>
            </a:pPr>
            <a:r>
              <a:rPr lang="en-US" b="1" dirty="0"/>
              <a:t>Fill out an Assessment Form</a:t>
            </a:r>
          </a:p>
          <a:p>
            <a:pPr marL="857250" lvl="1" indent="-400050" algn="l">
              <a:spcBef>
                <a:spcPts val="1200"/>
              </a:spcBef>
              <a:spcAft>
                <a:spcPts val="600"/>
              </a:spcAft>
              <a:buClr>
                <a:schemeClr val="accent6">
                  <a:lumMod val="75000"/>
                </a:schemeClr>
              </a:buClr>
              <a:buFont typeface="Wingdings" panose="05000000000000000000" pitchFamily="2" charset="2"/>
              <a:buChar char="q"/>
            </a:pPr>
            <a:r>
              <a:rPr lang="en-US" sz="1400" dirty="0">
                <a:ln w="0"/>
                <a:effectLst>
                  <a:outerShdw blurRad="38100" dist="19050" dir="2700000" algn="tl" rotWithShape="0">
                    <a:schemeClr val="dk1">
                      <a:alpha val="40000"/>
                    </a:schemeClr>
                  </a:outerShdw>
                </a:effectLst>
                <a:hlinkClick r:id="rId3"/>
              </a:rPr>
              <a:t>Process Assessment Form Link</a:t>
            </a:r>
            <a:endParaRPr lang="en-US" sz="1400" dirty="0">
              <a:ln w="0"/>
              <a:effectLst>
                <a:outerShdw blurRad="38100" dist="19050" dir="2700000" algn="tl" rotWithShape="0">
                  <a:schemeClr val="dk1">
                    <a:alpha val="40000"/>
                  </a:schemeClr>
                </a:outerShdw>
              </a:effectLst>
            </a:endParaRPr>
          </a:p>
          <a:p>
            <a:pPr marL="400050" indent="-400050" algn="l">
              <a:spcBef>
                <a:spcPts val="1200"/>
              </a:spcBef>
              <a:spcAft>
                <a:spcPts val="600"/>
              </a:spcAft>
              <a:buClr>
                <a:schemeClr val="accent6">
                  <a:lumMod val="75000"/>
                </a:schemeClr>
              </a:buClr>
              <a:buFont typeface="Wingdings" panose="05000000000000000000" pitchFamily="2" charset="2"/>
              <a:buChar char="q"/>
            </a:pPr>
            <a:r>
              <a:rPr lang="en-US" b="1" dirty="0">
                <a:ln w="0"/>
              </a:rPr>
              <a:t>Send us your ideas and completed assessment forms</a:t>
            </a:r>
          </a:p>
          <a:p>
            <a:pPr marL="857250" lvl="1" indent="-400050" algn="l">
              <a:spcBef>
                <a:spcPts val="1200"/>
              </a:spcBef>
              <a:spcAft>
                <a:spcPts val="600"/>
              </a:spcAft>
              <a:buClr>
                <a:schemeClr val="accent6">
                  <a:lumMod val="75000"/>
                </a:schemeClr>
              </a:buClr>
              <a:buFont typeface="Wingdings" panose="05000000000000000000" pitchFamily="2" charset="2"/>
              <a:buChar char="q"/>
            </a:pPr>
            <a:r>
              <a:rPr lang="en-US" sz="2000" dirty="0"/>
              <a:t>RPA org box: </a:t>
            </a:r>
            <a:r>
              <a:rPr lang="en-US" b="1" dirty="0">
                <a:solidFill>
                  <a:schemeClr val="tx2"/>
                </a:solidFill>
              </a:rPr>
              <a:t>saf.affso.rpa@us.af.mil</a:t>
            </a:r>
          </a:p>
          <a:p>
            <a:pPr marL="857250" lvl="1" indent="-400050" algn="l">
              <a:spcBef>
                <a:spcPts val="1200"/>
              </a:spcBef>
              <a:spcAft>
                <a:spcPts val="600"/>
              </a:spcAft>
              <a:buClr>
                <a:schemeClr val="accent6">
                  <a:lumMod val="75000"/>
                </a:schemeClr>
              </a:buClr>
              <a:buFont typeface="Wingdings" panose="05000000000000000000" pitchFamily="2" charset="2"/>
              <a:buChar char="q"/>
            </a:pPr>
            <a:r>
              <a:rPr lang="en-US" sz="2000" dirty="0"/>
              <a:t>Phone: Mr. Michael Green</a:t>
            </a:r>
          </a:p>
          <a:p>
            <a:pPr marL="1314450" lvl="2" indent="-400050" algn="l">
              <a:spcBef>
                <a:spcPts val="1200"/>
              </a:spcBef>
              <a:spcAft>
                <a:spcPts val="600"/>
              </a:spcAft>
              <a:buClr>
                <a:schemeClr val="accent6">
                  <a:lumMod val="75000"/>
                </a:schemeClr>
              </a:buClr>
              <a:buFont typeface="Wingdings" panose="05000000000000000000" pitchFamily="2" charset="2"/>
              <a:buChar char="q"/>
            </a:pPr>
            <a:r>
              <a:rPr lang="en-US" dirty="0"/>
              <a:t>DSN 672-2263</a:t>
            </a:r>
          </a:p>
          <a:p>
            <a:pPr marL="1314450" lvl="2" indent="-400050" algn="l">
              <a:spcBef>
                <a:spcPts val="1200"/>
              </a:spcBef>
              <a:spcAft>
                <a:spcPts val="600"/>
              </a:spcAft>
              <a:buClr>
                <a:schemeClr val="accent6">
                  <a:lumMod val="75000"/>
                </a:schemeClr>
              </a:buClr>
              <a:buFont typeface="Wingdings" panose="05000000000000000000" pitchFamily="2" charset="2"/>
              <a:buChar char="q"/>
            </a:pPr>
            <a:r>
              <a:rPr lang="en-US" dirty="0"/>
              <a:t>Comm: 937-522-2228</a:t>
            </a:r>
          </a:p>
          <a:p>
            <a:pPr marL="857250" lvl="1" indent="-400050">
              <a:spcBef>
                <a:spcPts val="1200"/>
              </a:spcBef>
              <a:spcAft>
                <a:spcPts val="600"/>
              </a:spcAft>
              <a:buClr>
                <a:schemeClr val="accent6">
                  <a:lumMod val="75000"/>
                </a:schemeClr>
              </a:buClr>
              <a:buFont typeface="Wingdings" panose="05000000000000000000" pitchFamily="2" charset="2"/>
              <a:buChar char="q"/>
            </a:pPr>
            <a:endParaRPr lang="en-US" sz="1400" b="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98333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1"/>
          <p:cNvSpPr txBox="1">
            <a:spLocks/>
          </p:cNvSpPr>
          <p:nvPr/>
        </p:nvSpPr>
        <p:spPr>
          <a:xfrm>
            <a:off x="1663700" y="76200"/>
            <a:ext cx="7143750" cy="1143000"/>
          </a:xfrm>
          <a:prstGeom prst="rect">
            <a:avLst/>
          </a:prstGeom>
        </p:spPr>
        <p:txBody>
          <a:bodyPr anchor="ct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sz="2800" kern="0" dirty="0">
                <a:latin typeface="+mn-lt"/>
                <a:cs typeface="Times New Roman" panose="02020603050405020304" pitchFamily="18" charset="0"/>
              </a:rPr>
              <a:t>Appendix: </a:t>
            </a:r>
          </a:p>
          <a:p>
            <a:r>
              <a:rPr lang="en-US" sz="2800" kern="0" dirty="0">
                <a:latin typeface="+mn-lt"/>
                <a:cs typeface="Times New Roman" panose="02020603050405020304" pitchFamily="18" charset="0"/>
              </a:rPr>
              <a:t>Business Process Type Definitions</a:t>
            </a:r>
          </a:p>
        </p:txBody>
      </p:sp>
      <p:sp>
        <p:nvSpPr>
          <p:cNvPr id="2" name="Slide Number Placeholder 1"/>
          <p:cNvSpPr>
            <a:spLocks noGrp="1"/>
          </p:cNvSpPr>
          <p:nvPr>
            <p:ph type="sldNum" sz="quarter" idx="11"/>
          </p:nvPr>
        </p:nvSpPr>
        <p:spPr/>
        <p:txBody>
          <a:bodyPr/>
          <a:lstStyle/>
          <a:p>
            <a:pPr>
              <a:defRPr/>
            </a:pPr>
            <a:fld id="{18BB7C03-DE31-4BF9-B6D8-2F5C18C39023}" type="slidenum">
              <a:rPr lang="en-US" smtClean="0"/>
              <a:pPr>
                <a:defRPr/>
              </a:pPr>
              <a:t>12</a:t>
            </a:fld>
            <a:endParaRPr lang="en-US" dirty="0">
              <a:solidFill>
                <a:schemeClr val="bg2"/>
              </a:solidFill>
            </a:endParaRPr>
          </a:p>
        </p:txBody>
      </p:sp>
      <p:graphicFrame>
        <p:nvGraphicFramePr>
          <p:cNvPr id="56" name="Table 55">
            <a:extLst>
              <a:ext uri="{FF2B5EF4-FFF2-40B4-BE49-F238E27FC236}">
                <a16:creationId xmlns:a16="http://schemas.microsoft.com/office/drawing/2014/main" id="{D884BF87-BD79-4A6D-9614-47AF1716D992}"/>
              </a:ext>
            </a:extLst>
          </p:cNvPr>
          <p:cNvGraphicFramePr>
            <a:graphicFrameLocks noGrp="1"/>
          </p:cNvGraphicFramePr>
          <p:nvPr/>
        </p:nvGraphicFramePr>
        <p:xfrm>
          <a:off x="249082" y="1553710"/>
          <a:ext cx="8645836" cy="4330705"/>
        </p:xfrm>
        <a:graphic>
          <a:graphicData uri="http://schemas.openxmlformats.org/drawingml/2006/table">
            <a:tbl>
              <a:tblPr firstRow="1" bandRow="1">
                <a:tableStyleId>{1E171933-4619-4E11-9A3F-F7608DF75F80}</a:tableStyleId>
              </a:tblPr>
              <a:tblGrid>
                <a:gridCol w="3440814">
                  <a:extLst>
                    <a:ext uri="{9D8B030D-6E8A-4147-A177-3AD203B41FA5}">
                      <a16:colId xmlns:a16="http://schemas.microsoft.com/office/drawing/2014/main" val="4264693336"/>
                    </a:ext>
                  </a:extLst>
                </a:gridCol>
                <a:gridCol w="5205022">
                  <a:extLst>
                    <a:ext uri="{9D8B030D-6E8A-4147-A177-3AD203B41FA5}">
                      <a16:colId xmlns:a16="http://schemas.microsoft.com/office/drawing/2014/main" val="4009179378"/>
                    </a:ext>
                  </a:extLst>
                </a:gridCol>
              </a:tblGrid>
              <a:tr h="307250">
                <a:tc>
                  <a:txBody>
                    <a:bodyPr/>
                    <a:lstStyle/>
                    <a:p>
                      <a:pPr algn="ctr"/>
                      <a:r>
                        <a:rPr lang="en-US" sz="1200" dirty="0"/>
                        <a:t>Function</a:t>
                      </a:r>
                    </a:p>
                  </a:txBody>
                  <a:tcPr anchor="ctr"/>
                </a:tc>
                <a:tc>
                  <a:txBody>
                    <a:bodyPr/>
                    <a:lstStyle/>
                    <a:p>
                      <a:pPr algn="ctr"/>
                      <a:r>
                        <a:rPr lang="en-US" sz="1200" dirty="0"/>
                        <a:t>Description</a:t>
                      </a:r>
                    </a:p>
                  </a:txBody>
                  <a:tcPr anchor="ctr"/>
                </a:tc>
                <a:extLst>
                  <a:ext uri="{0D108BD9-81ED-4DB2-BD59-A6C34878D82A}">
                    <a16:rowId xmlns:a16="http://schemas.microsoft.com/office/drawing/2014/main" val="2770752751"/>
                  </a:ext>
                </a:extLst>
              </a:tr>
              <a:tr h="307250">
                <a:tc>
                  <a:txBody>
                    <a:bodyPr/>
                    <a:lstStyle/>
                    <a:p>
                      <a:pPr algn="ctr"/>
                      <a:r>
                        <a:rPr lang="en-US" sz="1200" dirty="0"/>
                        <a:t>Periodic Reconciliations (Accounting/Financial)</a:t>
                      </a:r>
                      <a:endParaRPr lang="en-US" sz="1200" b="1" dirty="0"/>
                    </a:p>
                  </a:txBody>
                  <a:tcPr anchor="ctr"/>
                </a:tc>
                <a:tc>
                  <a:txBody>
                    <a:bodyPr/>
                    <a:lstStyle/>
                    <a:p>
                      <a:pPr marL="0" marR="0" lvl="0" indent="0" algn="l">
                        <a:spcBef>
                          <a:spcPts val="0"/>
                        </a:spcBef>
                        <a:spcAft>
                          <a:spcPts val="0"/>
                        </a:spcAft>
                        <a:buFont typeface="Symbol" panose="05050102010706020507" pitchFamily="18" charset="2"/>
                        <a:buNone/>
                      </a:pPr>
                      <a:r>
                        <a:rPr lang="en-US" sz="1200" dirty="0"/>
                        <a:t>Performing reconciliations across accounting and APSR/feeder systems</a:t>
                      </a:r>
                      <a:endParaRPr lang="en-US" sz="1200" dirty="0">
                        <a:solidFill>
                          <a:srgbClr val="1F497D"/>
                        </a:solidFill>
                        <a:latin typeface="Calibri" panose="020F0502020204030204" pitchFamily="34" charset="0"/>
                        <a:ea typeface="+mn-ea"/>
                      </a:endParaRPr>
                    </a:p>
                  </a:txBody>
                  <a:tcPr anchor="ctr"/>
                </a:tc>
                <a:extLst>
                  <a:ext uri="{0D108BD9-81ED-4DB2-BD59-A6C34878D82A}">
                    <a16:rowId xmlns:a16="http://schemas.microsoft.com/office/drawing/2014/main" val="2498349524"/>
                  </a:ext>
                </a:extLst>
              </a:tr>
              <a:tr h="512084">
                <a:tc>
                  <a:txBody>
                    <a:bodyPr/>
                    <a:lstStyle/>
                    <a:p>
                      <a:pPr algn="ctr"/>
                      <a:r>
                        <a:rPr lang="en-US" sz="1200" dirty="0"/>
                        <a:t>Data Collection, Aggregation, Consolidation, and Reporting </a:t>
                      </a:r>
                      <a:endParaRPr lang="en-US"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Integrating data from multiple systems into a comprehensive picture to support decision making </a:t>
                      </a:r>
                      <a:endParaRPr lang="en-US" sz="1200" dirty="0">
                        <a:solidFill>
                          <a:srgbClr val="1F497D"/>
                        </a:solidFill>
                        <a:latin typeface="Calibri" panose="020F0502020204030204" pitchFamily="34" charset="0"/>
                        <a:ea typeface="+mn-ea"/>
                      </a:endParaRPr>
                    </a:p>
                  </a:txBody>
                  <a:tcPr anchor="ctr"/>
                </a:tc>
                <a:extLst>
                  <a:ext uri="{0D108BD9-81ED-4DB2-BD59-A6C34878D82A}">
                    <a16:rowId xmlns:a16="http://schemas.microsoft.com/office/drawing/2014/main" val="3059176434"/>
                  </a:ext>
                </a:extLst>
              </a:tr>
              <a:tr h="307250">
                <a:tc>
                  <a:txBody>
                    <a:bodyPr/>
                    <a:lstStyle/>
                    <a:p>
                      <a:pPr algn="ctr"/>
                      <a:r>
                        <a:rPr lang="en-US" sz="1200" dirty="0"/>
                        <a:t>NFR Remediation/Tracking</a:t>
                      </a:r>
                      <a:endParaRPr lang="en-US" sz="1200" b="1" dirty="0"/>
                    </a:p>
                  </a:txBody>
                  <a:tcPr anchor="ctr"/>
                </a:tc>
                <a:tc>
                  <a:txBody>
                    <a:bodyPr/>
                    <a:lstStyle/>
                    <a:p>
                      <a:pPr algn="l"/>
                      <a:r>
                        <a:rPr lang="en-US" sz="1200" dirty="0"/>
                        <a:t>Supporting data calls and remediation/CAP tracking for NFRs</a:t>
                      </a:r>
                      <a:endParaRPr lang="en-US" sz="1200" b="0" dirty="0"/>
                    </a:p>
                  </a:txBody>
                  <a:tcPr anchor="ctr"/>
                </a:tc>
                <a:extLst>
                  <a:ext uri="{0D108BD9-81ED-4DB2-BD59-A6C34878D82A}">
                    <a16:rowId xmlns:a16="http://schemas.microsoft.com/office/drawing/2014/main" val="1382703707"/>
                  </a:ext>
                </a:extLst>
              </a:tr>
              <a:tr h="307250">
                <a:tc>
                  <a:txBody>
                    <a:bodyPr/>
                    <a:lstStyle/>
                    <a:p>
                      <a:pPr algn="ctr"/>
                      <a:r>
                        <a:rPr lang="en-US" sz="1200" dirty="0"/>
                        <a:t>Segregation of Duties (SOD) Checks</a:t>
                      </a:r>
                      <a:endParaRPr lang="en-US" sz="1200" b="1" dirty="0"/>
                    </a:p>
                  </a:txBody>
                  <a:tcPr anchor="ctr"/>
                </a:tc>
                <a:tc>
                  <a:txBody>
                    <a:bodyPr/>
                    <a:lstStyle/>
                    <a:p>
                      <a:pPr marL="0" marR="0" lvl="0" indent="0" algn="l">
                        <a:spcBef>
                          <a:spcPts val="0"/>
                        </a:spcBef>
                        <a:spcAft>
                          <a:spcPts val="0"/>
                        </a:spcAft>
                        <a:buFont typeface="Symbol" panose="05050102010706020507" pitchFamily="18" charset="2"/>
                        <a:buNone/>
                      </a:pPr>
                      <a:r>
                        <a:rPr lang="en-US" sz="1200" dirty="0"/>
                        <a:t>Checking for conflicting user roles &amp; responsibilities</a:t>
                      </a:r>
                      <a:endParaRPr lang="en-US" sz="1200" dirty="0">
                        <a:solidFill>
                          <a:srgbClr val="1F497D"/>
                        </a:solidFill>
                        <a:latin typeface="Calibri" panose="020F0502020204030204" pitchFamily="34" charset="0"/>
                        <a:ea typeface="+mn-ea"/>
                      </a:endParaRPr>
                    </a:p>
                  </a:txBody>
                  <a:tcPr anchor="ctr"/>
                </a:tc>
                <a:extLst>
                  <a:ext uri="{0D108BD9-81ED-4DB2-BD59-A6C34878D82A}">
                    <a16:rowId xmlns:a16="http://schemas.microsoft.com/office/drawing/2014/main" val="3626286739"/>
                  </a:ext>
                </a:extLst>
              </a:tr>
              <a:tr h="512084">
                <a:tc>
                  <a:txBody>
                    <a:bodyPr/>
                    <a:lstStyle/>
                    <a:p>
                      <a:pPr algn="ctr"/>
                      <a:r>
                        <a:rPr lang="en-US" sz="1200" dirty="0"/>
                        <a:t>Auditing and Monitoring of Security Event Logs </a:t>
                      </a:r>
                      <a:endParaRPr lang="en-US" sz="1200" b="1" dirty="0"/>
                    </a:p>
                  </a:txBody>
                  <a:tcPr anchor="ctr"/>
                </a:tc>
                <a:tc>
                  <a:txBody>
                    <a:bodyPr/>
                    <a:lstStyle/>
                    <a:p>
                      <a:pPr marL="0" marR="0" lvl="0" indent="0" algn="l">
                        <a:spcBef>
                          <a:spcPts val="0"/>
                        </a:spcBef>
                        <a:spcAft>
                          <a:spcPts val="0"/>
                        </a:spcAft>
                        <a:buFont typeface="Symbol" panose="05050102010706020507" pitchFamily="18" charset="2"/>
                        <a:buNone/>
                      </a:pPr>
                      <a:r>
                        <a:rPr lang="en-US" sz="1200" dirty="0"/>
                        <a:t>Performing automated reviews/checks on system-generated audit logs for user access/roles granted in financial/ accounting systems</a:t>
                      </a:r>
                      <a:endParaRPr lang="en-US" sz="1200" dirty="0">
                        <a:solidFill>
                          <a:srgbClr val="1F497D"/>
                        </a:solidFill>
                        <a:latin typeface="Calibri" panose="020F0502020204030204" pitchFamily="34" charset="0"/>
                        <a:ea typeface="+mn-ea"/>
                      </a:endParaRPr>
                    </a:p>
                  </a:txBody>
                  <a:tcPr anchor="ctr"/>
                </a:tc>
                <a:extLst>
                  <a:ext uri="{0D108BD9-81ED-4DB2-BD59-A6C34878D82A}">
                    <a16:rowId xmlns:a16="http://schemas.microsoft.com/office/drawing/2014/main" val="1251389849"/>
                  </a:ext>
                </a:extLst>
              </a:tr>
              <a:tr h="512084">
                <a:tc>
                  <a:txBody>
                    <a:bodyPr/>
                    <a:lstStyle/>
                    <a:p>
                      <a:pPr algn="ctr"/>
                      <a:r>
                        <a:rPr lang="en-US" sz="1200" dirty="0"/>
                        <a:t>Completeness and Accuracy of Review Controls </a:t>
                      </a:r>
                    </a:p>
                    <a:p>
                      <a:pPr algn="ctr"/>
                      <a:r>
                        <a:rPr lang="en-US" sz="1200" dirty="0"/>
                        <a:t>(multiple systems)</a:t>
                      </a:r>
                      <a:endParaRPr lang="en-US" sz="1200" b="1" dirty="0"/>
                    </a:p>
                  </a:txBody>
                  <a:tcPr anchor="ctr"/>
                </a:tc>
                <a:tc>
                  <a:txBody>
                    <a:bodyPr/>
                    <a:lstStyle/>
                    <a:p>
                      <a:pPr marL="0" marR="0" lvl="0" indent="0" algn="l">
                        <a:spcBef>
                          <a:spcPts val="0"/>
                        </a:spcBef>
                        <a:spcAft>
                          <a:spcPts val="0"/>
                        </a:spcAft>
                        <a:buFont typeface="Symbol" panose="05050102010706020507" pitchFamily="18" charset="2"/>
                        <a:buNone/>
                      </a:pPr>
                      <a:r>
                        <a:rPr lang="en-US" sz="1200" dirty="0"/>
                        <a:t>Performing compliance checks in accounting systems</a:t>
                      </a:r>
                      <a:endParaRPr lang="en-US" sz="1200" dirty="0">
                        <a:solidFill>
                          <a:srgbClr val="1F497D"/>
                        </a:solidFill>
                        <a:latin typeface="Calibri" panose="020F0502020204030204" pitchFamily="34" charset="0"/>
                        <a:ea typeface="+mn-ea"/>
                      </a:endParaRPr>
                    </a:p>
                  </a:txBody>
                  <a:tcPr anchor="ctr"/>
                </a:tc>
                <a:extLst>
                  <a:ext uri="{0D108BD9-81ED-4DB2-BD59-A6C34878D82A}">
                    <a16:rowId xmlns:a16="http://schemas.microsoft.com/office/drawing/2014/main" val="1592335763"/>
                  </a:ext>
                </a:extLst>
              </a:tr>
              <a:tr h="307250">
                <a:tc>
                  <a:txBody>
                    <a:bodyPr/>
                    <a:lstStyle/>
                    <a:p>
                      <a:pPr algn="ctr"/>
                      <a:r>
                        <a:rPr lang="en-US" sz="1200" dirty="0"/>
                        <a:t>User Account Disabling and Termination</a:t>
                      </a:r>
                      <a:endParaRPr lang="en-US"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Verifying user accounts are deactivated after system access is no longer required</a:t>
                      </a:r>
                      <a:endParaRPr lang="en-US" sz="1200" dirty="0">
                        <a:solidFill>
                          <a:srgbClr val="1F497D"/>
                        </a:solidFill>
                        <a:latin typeface="Calibri" panose="020F0502020204030204" pitchFamily="34" charset="0"/>
                        <a:ea typeface="+mn-ea"/>
                      </a:endParaRPr>
                    </a:p>
                  </a:txBody>
                  <a:tcPr anchor="ctr"/>
                </a:tc>
                <a:extLst>
                  <a:ext uri="{0D108BD9-81ED-4DB2-BD59-A6C34878D82A}">
                    <a16:rowId xmlns:a16="http://schemas.microsoft.com/office/drawing/2014/main" val="427668604"/>
                  </a:ext>
                </a:extLst>
              </a:tr>
              <a:tr h="307250">
                <a:tc>
                  <a:txBody>
                    <a:bodyPr/>
                    <a:lstStyle/>
                    <a:p>
                      <a:pPr algn="ctr"/>
                      <a:r>
                        <a:rPr lang="en-US" sz="1200" dirty="0"/>
                        <a:t>Access Revalidation</a:t>
                      </a:r>
                      <a:endParaRPr lang="en-US"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Verifying that access granted is still current</a:t>
                      </a:r>
                      <a:endParaRPr lang="en-US" sz="1200" dirty="0">
                        <a:solidFill>
                          <a:srgbClr val="1F497D"/>
                        </a:solidFill>
                        <a:latin typeface="Calibri" panose="020F0502020204030204" pitchFamily="34" charset="0"/>
                        <a:ea typeface="+mn-ea"/>
                      </a:endParaRPr>
                    </a:p>
                  </a:txBody>
                  <a:tcPr anchor="ctr"/>
                </a:tc>
                <a:extLst>
                  <a:ext uri="{0D108BD9-81ED-4DB2-BD59-A6C34878D82A}">
                    <a16:rowId xmlns:a16="http://schemas.microsoft.com/office/drawing/2014/main" val="2200572321"/>
                  </a:ext>
                </a:extLst>
              </a:tr>
              <a:tr h="307250">
                <a:tc>
                  <a:txBody>
                    <a:bodyPr/>
                    <a:lstStyle/>
                    <a:p>
                      <a:pPr algn="ctr"/>
                      <a:r>
                        <a:rPr lang="en-US" sz="1200" dirty="0"/>
                        <a:t>User Account Provisioning </a:t>
                      </a:r>
                      <a:endParaRPr lang="en-US" sz="12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Building profiles of users in financial/accounting systems post SOD checks</a:t>
                      </a:r>
                      <a:endParaRPr lang="en-US" sz="1200" dirty="0">
                        <a:solidFill>
                          <a:srgbClr val="1F497D"/>
                        </a:solidFill>
                        <a:latin typeface="Calibri" panose="020F0502020204030204" pitchFamily="34" charset="0"/>
                        <a:ea typeface="+mn-ea"/>
                      </a:endParaRPr>
                    </a:p>
                  </a:txBody>
                  <a:tcPr anchor="ctr"/>
                </a:tc>
                <a:extLst>
                  <a:ext uri="{0D108BD9-81ED-4DB2-BD59-A6C34878D82A}">
                    <a16:rowId xmlns:a16="http://schemas.microsoft.com/office/drawing/2014/main" val="1576895637"/>
                  </a:ext>
                </a:extLst>
              </a:tr>
              <a:tr h="493753">
                <a:tc>
                  <a:txBody>
                    <a:bodyPr/>
                    <a:lstStyle/>
                    <a:p>
                      <a:pPr algn="ctr"/>
                      <a:r>
                        <a:rPr lang="en-US" sz="1200" kern="1200" dirty="0"/>
                        <a:t>Financial Record Creation</a:t>
                      </a:r>
                      <a:endParaRPr lang="en-US" sz="1200" b="1" kern="1200" dirty="0">
                        <a:solidFill>
                          <a:srgbClr val="1F497D"/>
                        </a:solidFill>
                        <a:latin typeface="Calibri" panose="020F0502020204030204" pitchFamily="34" charset="0"/>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Consolidating the build of lines of accounting and user pay records in financial/accounting systems</a:t>
                      </a:r>
                      <a:endParaRPr lang="en-US" sz="1200" dirty="0">
                        <a:solidFill>
                          <a:srgbClr val="1F497D"/>
                        </a:solidFill>
                        <a:latin typeface="Calibri" panose="020F0502020204030204" pitchFamily="34" charset="0"/>
                        <a:ea typeface="+mn-ea"/>
                      </a:endParaRPr>
                    </a:p>
                  </a:txBody>
                  <a:tcPr anchor="ctr"/>
                </a:tc>
                <a:extLst>
                  <a:ext uri="{0D108BD9-81ED-4DB2-BD59-A6C34878D82A}">
                    <a16:rowId xmlns:a16="http://schemas.microsoft.com/office/drawing/2014/main" val="2011494653"/>
                  </a:ext>
                </a:extLst>
              </a:tr>
            </a:tbl>
          </a:graphicData>
        </a:graphic>
      </p:graphicFrame>
    </p:spTree>
    <p:extLst>
      <p:ext uri="{BB962C8B-B14F-4D97-AF65-F5344CB8AC3E}">
        <p14:creationId xmlns:p14="http://schemas.microsoft.com/office/powerpoint/2010/main" val="4148389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FA0B64-B583-46F2-B051-3E8D09576DD9}"/>
              </a:ext>
            </a:extLst>
          </p:cNvPr>
          <p:cNvSpPr>
            <a:spLocks noGrp="1"/>
          </p:cNvSpPr>
          <p:nvPr>
            <p:ph type="title"/>
          </p:nvPr>
        </p:nvSpPr>
        <p:spPr/>
        <p:txBody>
          <a:bodyPr/>
          <a:lstStyle/>
          <a:p>
            <a:r>
              <a:rPr lang="en-US" sz="2800" dirty="0"/>
              <a:t>Agenda</a:t>
            </a:r>
          </a:p>
        </p:txBody>
      </p:sp>
      <p:sp>
        <p:nvSpPr>
          <p:cNvPr id="5" name="Content Placeholder 4">
            <a:extLst>
              <a:ext uri="{FF2B5EF4-FFF2-40B4-BE49-F238E27FC236}">
                <a16:creationId xmlns:a16="http://schemas.microsoft.com/office/drawing/2014/main" id="{FBA57DCF-2B10-47D6-B349-B53BBAC85438}"/>
              </a:ext>
            </a:extLst>
          </p:cNvPr>
          <p:cNvSpPr>
            <a:spLocks noGrp="1"/>
          </p:cNvSpPr>
          <p:nvPr>
            <p:ph sz="half" idx="1"/>
          </p:nvPr>
        </p:nvSpPr>
        <p:spPr>
          <a:xfrm>
            <a:off x="327006" y="1365335"/>
            <a:ext cx="8394963" cy="4164487"/>
          </a:xfrm>
        </p:spPr>
        <p:txBody>
          <a:bodyPr/>
          <a:lstStyle/>
          <a:p>
            <a:pPr eaLnBrk="1" hangingPunct="1">
              <a:spcBef>
                <a:spcPts val="1080"/>
              </a:spcBef>
              <a:buClr>
                <a:schemeClr val="accent6">
                  <a:lumMod val="75000"/>
                </a:schemeClr>
              </a:buClr>
              <a:buFont typeface="Wingdings" panose="05000000000000000000" pitchFamily="2" charset="2"/>
              <a:buChar char="§"/>
            </a:pPr>
            <a:r>
              <a:rPr lang="en-US" sz="2400" kern="1200" dirty="0" smtClean="0"/>
              <a:t>Introduction</a:t>
            </a:r>
            <a:endParaRPr lang="en-US" sz="2400" kern="1200" dirty="0"/>
          </a:p>
          <a:p>
            <a:pPr eaLnBrk="1" hangingPunct="1">
              <a:spcBef>
                <a:spcPts val="1080"/>
              </a:spcBef>
              <a:buClr>
                <a:schemeClr val="accent6">
                  <a:lumMod val="75000"/>
                </a:schemeClr>
              </a:buClr>
              <a:buFont typeface="Wingdings" panose="05000000000000000000" pitchFamily="2" charset="2"/>
              <a:buChar char="§"/>
            </a:pPr>
            <a:r>
              <a:rPr lang="en-US" sz="2400" kern="1200" dirty="0"/>
              <a:t>What is RPA?</a:t>
            </a:r>
          </a:p>
          <a:p>
            <a:pPr eaLnBrk="1" hangingPunct="1">
              <a:spcBef>
                <a:spcPts val="1080"/>
              </a:spcBef>
              <a:buClr>
                <a:schemeClr val="accent6">
                  <a:lumMod val="75000"/>
                </a:schemeClr>
              </a:buClr>
              <a:buFont typeface="Wingdings" panose="05000000000000000000" pitchFamily="2" charset="2"/>
              <a:buChar char="§"/>
            </a:pPr>
            <a:r>
              <a:rPr lang="en-US" sz="2400" kern="1200" dirty="0"/>
              <a:t>Automation Benefits</a:t>
            </a:r>
          </a:p>
          <a:p>
            <a:pPr eaLnBrk="1" hangingPunct="1">
              <a:spcBef>
                <a:spcPts val="1080"/>
              </a:spcBef>
              <a:buClr>
                <a:schemeClr val="accent6">
                  <a:lumMod val="75000"/>
                </a:schemeClr>
              </a:buClr>
              <a:buFont typeface="Wingdings" panose="05000000000000000000" pitchFamily="2" charset="2"/>
              <a:buChar char="§"/>
            </a:pPr>
            <a:r>
              <a:rPr lang="en-US" sz="2400" kern="1200" dirty="0"/>
              <a:t>Automation Capabilities</a:t>
            </a:r>
          </a:p>
          <a:p>
            <a:pPr eaLnBrk="1" hangingPunct="1">
              <a:spcBef>
                <a:spcPts val="1080"/>
              </a:spcBef>
              <a:buClr>
                <a:schemeClr val="accent6">
                  <a:lumMod val="75000"/>
                </a:schemeClr>
              </a:buClr>
              <a:buFont typeface="Wingdings" panose="05000000000000000000" pitchFamily="2" charset="2"/>
              <a:buChar char="§"/>
            </a:pPr>
            <a:r>
              <a:rPr lang="en-US" sz="2400" kern="1200" dirty="0"/>
              <a:t>How RPA Can Help </a:t>
            </a:r>
            <a:r>
              <a:rPr lang="en-US" sz="2400" kern="1200" dirty="0" smtClean="0"/>
              <a:t>FM</a:t>
            </a:r>
          </a:p>
          <a:p>
            <a:pPr eaLnBrk="1" hangingPunct="1">
              <a:spcBef>
                <a:spcPts val="1080"/>
              </a:spcBef>
              <a:buClr>
                <a:schemeClr val="accent6">
                  <a:lumMod val="75000"/>
                </a:schemeClr>
              </a:buClr>
              <a:buFont typeface="Wingdings" panose="05000000000000000000" pitchFamily="2" charset="2"/>
              <a:buChar char="§"/>
            </a:pPr>
            <a:r>
              <a:rPr lang="en-US" sz="2400" kern="1200" dirty="0" smtClean="0"/>
              <a:t>AFFSO Automation Examples</a:t>
            </a:r>
            <a:endParaRPr lang="en-US" sz="2400" kern="1200" dirty="0"/>
          </a:p>
          <a:p>
            <a:pPr eaLnBrk="1" hangingPunct="1">
              <a:spcBef>
                <a:spcPts val="1080"/>
              </a:spcBef>
              <a:buClr>
                <a:schemeClr val="accent6">
                  <a:lumMod val="75000"/>
                </a:schemeClr>
              </a:buClr>
              <a:buFont typeface="Wingdings" panose="05000000000000000000" pitchFamily="2" charset="2"/>
              <a:buChar char="§"/>
            </a:pPr>
            <a:r>
              <a:rPr lang="en-US" sz="2400" kern="1200" dirty="0"/>
              <a:t>Get Involved!</a:t>
            </a:r>
          </a:p>
          <a:p>
            <a:pPr eaLnBrk="1" hangingPunct="1">
              <a:spcBef>
                <a:spcPts val="1080"/>
              </a:spcBef>
              <a:buClr>
                <a:schemeClr val="accent6">
                  <a:lumMod val="75000"/>
                </a:schemeClr>
              </a:buClr>
              <a:buFont typeface="Wingdings" panose="05000000000000000000" pitchFamily="2" charset="2"/>
              <a:buChar char="§"/>
            </a:pPr>
            <a:r>
              <a:rPr lang="en-US" sz="2400" kern="1200" dirty="0"/>
              <a:t>Contact</a:t>
            </a:r>
          </a:p>
          <a:p>
            <a:pPr>
              <a:spcBef>
                <a:spcPts val="1200"/>
              </a:spcBef>
              <a:buFont typeface="Wingdings" panose="05000000000000000000" pitchFamily="2" charset="2"/>
              <a:buChar char="q"/>
            </a:pPr>
            <a:endParaRPr lang="en-US" sz="2200" dirty="0"/>
          </a:p>
          <a:p>
            <a:pPr lvl="1">
              <a:spcBef>
                <a:spcPts val="1200"/>
              </a:spcBef>
              <a:buFont typeface="Wingdings" panose="05000000000000000000" pitchFamily="2" charset="2"/>
              <a:buChar char="q"/>
            </a:pPr>
            <a:endParaRPr lang="en-US" sz="1800" b="0" dirty="0"/>
          </a:p>
        </p:txBody>
      </p:sp>
      <p:sp>
        <p:nvSpPr>
          <p:cNvPr id="8" name="Slide Number Placeholder 2">
            <a:extLst>
              <a:ext uri="{FF2B5EF4-FFF2-40B4-BE49-F238E27FC236}">
                <a16:creationId xmlns:a16="http://schemas.microsoft.com/office/drawing/2014/main" id="{FB577F6E-77C1-4825-971A-CC34F84D05B7}"/>
              </a:ext>
            </a:extLst>
          </p:cNvPr>
          <p:cNvSpPr>
            <a:spLocks noGrp="1"/>
          </p:cNvSpPr>
          <p:nvPr>
            <p:ph type="sldNum" sz="quarter" idx="11"/>
          </p:nvPr>
        </p:nvSpPr>
        <p:spPr/>
        <p:txBody>
          <a:bodyPr/>
          <a:lstStyle/>
          <a:p>
            <a:pPr>
              <a:defRPr/>
            </a:pPr>
            <a:fld id="{FF05872B-F7C5-465C-BCB7-1405E2611CA3}" type="slidenum">
              <a:rPr lang="en-US" smtClean="0"/>
              <a:pPr>
                <a:defRPr/>
              </a:pPr>
              <a:t>2</a:t>
            </a:fld>
            <a:endParaRPr lang="en-US" dirty="0">
              <a:solidFill>
                <a:schemeClr val="bg2"/>
              </a:solidFill>
            </a:endParaRPr>
          </a:p>
        </p:txBody>
      </p:sp>
    </p:spTree>
    <p:extLst>
      <p:ext uri="{BB962C8B-B14F-4D97-AF65-F5344CB8AC3E}">
        <p14:creationId xmlns:p14="http://schemas.microsoft.com/office/powerpoint/2010/main" val="3413469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5715C-E16D-4CC7-8E1A-930D944E4023}"/>
              </a:ext>
            </a:extLst>
          </p:cNvPr>
          <p:cNvSpPr>
            <a:spLocks noGrp="1"/>
          </p:cNvSpPr>
          <p:nvPr>
            <p:ph type="title"/>
          </p:nvPr>
        </p:nvSpPr>
        <p:spPr/>
        <p:txBody>
          <a:bodyPr/>
          <a:lstStyle/>
          <a:p>
            <a:r>
              <a:rPr lang="en-US" sz="2800" dirty="0"/>
              <a:t>What is RPA?</a:t>
            </a:r>
            <a:endParaRPr lang="en-US" sz="2400" dirty="0">
              <a:solidFill>
                <a:schemeClr val="tx1"/>
              </a:solidFill>
            </a:endParaRPr>
          </a:p>
        </p:txBody>
      </p:sp>
      <p:sp>
        <p:nvSpPr>
          <p:cNvPr id="7" name="Slide Number Placeholder 6">
            <a:extLst>
              <a:ext uri="{FF2B5EF4-FFF2-40B4-BE49-F238E27FC236}">
                <a16:creationId xmlns:a16="http://schemas.microsoft.com/office/drawing/2014/main" id="{0CA8A2B4-43BC-42A2-B52E-0048A0ACB7DB}"/>
              </a:ext>
            </a:extLst>
          </p:cNvPr>
          <p:cNvSpPr>
            <a:spLocks noGrp="1"/>
          </p:cNvSpPr>
          <p:nvPr>
            <p:ph type="sldNum" sz="quarter" idx="11"/>
          </p:nvPr>
        </p:nvSpPr>
        <p:spPr/>
        <p:txBody>
          <a:bodyPr/>
          <a:lstStyle/>
          <a:p>
            <a:fld id="{27EF7EAC-4559-4D36-B304-4E15B040FBA1}" type="slidenum">
              <a:rPr lang="en-US" altLang="en-US" smtClean="0"/>
              <a:pPr/>
              <a:t>3</a:t>
            </a:fld>
            <a:endParaRPr lang="en-US" altLang="en-US" dirty="0">
              <a:solidFill>
                <a:schemeClr val="bg2"/>
              </a:solidFill>
            </a:endParaRPr>
          </a:p>
        </p:txBody>
      </p:sp>
      <p:sp>
        <p:nvSpPr>
          <p:cNvPr id="10" name="Oval 9">
            <a:extLst>
              <a:ext uri="{FF2B5EF4-FFF2-40B4-BE49-F238E27FC236}">
                <a16:creationId xmlns:a16="http://schemas.microsoft.com/office/drawing/2014/main" id="{DF750964-4B24-41F7-9450-A4C541A6537B}"/>
              </a:ext>
            </a:extLst>
          </p:cNvPr>
          <p:cNvSpPr/>
          <p:nvPr/>
        </p:nvSpPr>
        <p:spPr bwMode="gray">
          <a:xfrm>
            <a:off x="3305405" y="3189755"/>
            <a:ext cx="2597612" cy="2185682"/>
          </a:xfrm>
          <a:prstGeom prst="ellipse">
            <a:avLst/>
          </a:prstGeom>
          <a:noFill/>
          <a:ln w="38100" algn="ctr">
            <a:solidFill>
              <a:schemeClr val="accent6"/>
            </a:solid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750" b="1" dirty="0">
              <a:solidFill>
                <a:prstClr val="white"/>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4048876C-2BA9-4C0B-B2F4-5404E47E85AE}"/>
              </a:ext>
            </a:extLst>
          </p:cNvPr>
          <p:cNvSpPr/>
          <p:nvPr/>
        </p:nvSpPr>
        <p:spPr>
          <a:xfrm>
            <a:off x="3161591" y="3099977"/>
            <a:ext cx="2774035" cy="81036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4290" tIns="34290" rIns="34290" rtlCol="0" anchor="ctr"/>
          <a:lstStyle/>
          <a:p>
            <a:pPr algn="ctr"/>
            <a:endParaRPr lang="en-US" sz="1350" dirty="0">
              <a:solidFill>
                <a:prstClr val="white"/>
              </a:solidFill>
            </a:endParaRPr>
          </a:p>
        </p:txBody>
      </p:sp>
      <p:sp>
        <p:nvSpPr>
          <p:cNvPr id="12" name="Oval 11">
            <a:extLst>
              <a:ext uri="{FF2B5EF4-FFF2-40B4-BE49-F238E27FC236}">
                <a16:creationId xmlns:a16="http://schemas.microsoft.com/office/drawing/2014/main" id="{FB14E295-B40D-4D0D-9495-4D97949FF3FC}"/>
              </a:ext>
            </a:extLst>
          </p:cNvPr>
          <p:cNvSpPr/>
          <p:nvPr/>
        </p:nvSpPr>
        <p:spPr bwMode="gray">
          <a:xfrm>
            <a:off x="3267328" y="3862546"/>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13" name="Oval 12">
            <a:extLst>
              <a:ext uri="{FF2B5EF4-FFF2-40B4-BE49-F238E27FC236}">
                <a16:creationId xmlns:a16="http://schemas.microsoft.com/office/drawing/2014/main" id="{7B2F0238-2975-46C3-9B0A-6E66C2D4DEFE}"/>
              </a:ext>
            </a:extLst>
          </p:cNvPr>
          <p:cNvSpPr/>
          <p:nvPr/>
        </p:nvSpPr>
        <p:spPr bwMode="gray">
          <a:xfrm>
            <a:off x="3213282" y="4230683"/>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15" name="Oval 14">
            <a:extLst>
              <a:ext uri="{FF2B5EF4-FFF2-40B4-BE49-F238E27FC236}">
                <a16:creationId xmlns:a16="http://schemas.microsoft.com/office/drawing/2014/main" id="{FC31E827-4203-4B52-A664-7AD0DE9C243F}"/>
              </a:ext>
            </a:extLst>
          </p:cNvPr>
          <p:cNvSpPr/>
          <p:nvPr/>
        </p:nvSpPr>
        <p:spPr bwMode="gray">
          <a:xfrm>
            <a:off x="3315031" y="4569858"/>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17" name="Oval 16">
            <a:extLst>
              <a:ext uri="{FF2B5EF4-FFF2-40B4-BE49-F238E27FC236}">
                <a16:creationId xmlns:a16="http://schemas.microsoft.com/office/drawing/2014/main" id="{E3CE542D-CA26-4FD8-9D44-18CC59F13DC5}"/>
              </a:ext>
            </a:extLst>
          </p:cNvPr>
          <p:cNvSpPr/>
          <p:nvPr/>
        </p:nvSpPr>
        <p:spPr bwMode="gray">
          <a:xfrm>
            <a:off x="3553641" y="4906441"/>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19" name="Oval 18">
            <a:extLst>
              <a:ext uri="{FF2B5EF4-FFF2-40B4-BE49-F238E27FC236}">
                <a16:creationId xmlns:a16="http://schemas.microsoft.com/office/drawing/2014/main" id="{1EA33CF7-E83D-4DAC-BA76-0BE450F0A68C}"/>
              </a:ext>
            </a:extLst>
          </p:cNvPr>
          <p:cNvSpPr/>
          <p:nvPr/>
        </p:nvSpPr>
        <p:spPr bwMode="gray">
          <a:xfrm>
            <a:off x="3853579" y="5134023"/>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20" name="Oval 19">
            <a:extLst>
              <a:ext uri="{FF2B5EF4-FFF2-40B4-BE49-F238E27FC236}">
                <a16:creationId xmlns:a16="http://schemas.microsoft.com/office/drawing/2014/main" id="{1AC40944-56FA-4DF9-86CC-319CE4F00A73}"/>
              </a:ext>
            </a:extLst>
          </p:cNvPr>
          <p:cNvSpPr/>
          <p:nvPr/>
        </p:nvSpPr>
        <p:spPr bwMode="gray">
          <a:xfrm>
            <a:off x="4279809" y="5282663"/>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21" name="Oval 20">
            <a:extLst>
              <a:ext uri="{FF2B5EF4-FFF2-40B4-BE49-F238E27FC236}">
                <a16:creationId xmlns:a16="http://schemas.microsoft.com/office/drawing/2014/main" id="{B450C1C3-9D7D-44F7-893A-4006F3ACAA2C}"/>
              </a:ext>
            </a:extLst>
          </p:cNvPr>
          <p:cNvSpPr/>
          <p:nvPr/>
        </p:nvSpPr>
        <p:spPr bwMode="gray">
          <a:xfrm flipH="1">
            <a:off x="5780569" y="3862490"/>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22" name="Oval 21">
            <a:extLst>
              <a:ext uri="{FF2B5EF4-FFF2-40B4-BE49-F238E27FC236}">
                <a16:creationId xmlns:a16="http://schemas.microsoft.com/office/drawing/2014/main" id="{557C3942-125C-4A23-A01E-E610F29D9D45}"/>
              </a:ext>
            </a:extLst>
          </p:cNvPr>
          <p:cNvSpPr/>
          <p:nvPr/>
        </p:nvSpPr>
        <p:spPr bwMode="gray">
          <a:xfrm flipH="1">
            <a:off x="5822464" y="4230683"/>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23" name="Oval 22">
            <a:extLst>
              <a:ext uri="{FF2B5EF4-FFF2-40B4-BE49-F238E27FC236}">
                <a16:creationId xmlns:a16="http://schemas.microsoft.com/office/drawing/2014/main" id="{5243C18D-CDCF-4AEC-8990-AE1043CBC7C9}"/>
              </a:ext>
            </a:extLst>
          </p:cNvPr>
          <p:cNvSpPr/>
          <p:nvPr/>
        </p:nvSpPr>
        <p:spPr bwMode="gray">
          <a:xfrm flipH="1">
            <a:off x="5720714" y="4569858"/>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24" name="Oval 23">
            <a:extLst>
              <a:ext uri="{FF2B5EF4-FFF2-40B4-BE49-F238E27FC236}">
                <a16:creationId xmlns:a16="http://schemas.microsoft.com/office/drawing/2014/main" id="{6E17ADB0-B422-4661-8D0D-61F9FC4EFAF8}"/>
              </a:ext>
            </a:extLst>
          </p:cNvPr>
          <p:cNvSpPr/>
          <p:nvPr/>
        </p:nvSpPr>
        <p:spPr bwMode="gray">
          <a:xfrm flipH="1">
            <a:off x="5482105" y="4906441"/>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25" name="Oval 24">
            <a:extLst>
              <a:ext uri="{FF2B5EF4-FFF2-40B4-BE49-F238E27FC236}">
                <a16:creationId xmlns:a16="http://schemas.microsoft.com/office/drawing/2014/main" id="{E218B952-9652-4CAE-8AEE-90CB1828C0F3}"/>
              </a:ext>
            </a:extLst>
          </p:cNvPr>
          <p:cNvSpPr/>
          <p:nvPr/>
        </p:nvSpPr>
        <p:spPr bwMode="gray">
          <a:xfrm flipH="1">
            <a:off x="5182166" y="5134023"/>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26" name="Oval 25">
            <a:extLst>
              <a:ext uri="{FF2B5EF4-FFF2-40B4-BE49-F238E27FC236}">
                <a16:creationId xmlns:a16="http://schemas.microsoft.com/office/drawing/2014/main" id="{1D9BE6CA-2DC0-4A15-8B87-86F8B8BC4F9D}"/>
              </a:ext>
            </a:extLst>
          </p:cNvPr>
          <p:cNvSpPr/>
          <p:nvPr/>
        </p:nvSpPr>
        <p:spPr bwMode="gray">
          <a:xfrm flipH="1">
            <a:off x="4755937" y="5282663"/>
            <a:ext cx="167886" cy="131802"/>
          </a:xfrm>
          <a:prstGeom prst="ellipse">
            <a:avLst/>
          </a:prstGeom>
          <a:solidFill>
            <a:schemeClr val="accent6"/>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800" b="1" dirty="0">
              <a:solidFill>
                <a:srgbClr val="080808"/>
              </a:solidFill>
              <a:latin typeface="Arial" panose="020B0604020202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93ED2493-5DEE-4C01-B22F-74BC55063D78}"/>
              </a:ext>
            </a:extLst>
          </p:cNvPr>
          <p:cNvSpPr txBox="1"/>
          <p:nvPr/>
        </p:nvSpPr>
        <p:spPr>
          <a:xfrm>
            <a:off x="2021955" y="3808539"/>
            <a:ext cx="1147454" cy="276999"/>
          </a:xfrm>
          <a:prstGeom prst="rect">
            <a:avLst/>
          </a:prstGeom>
          <a:noFill/>
        </p:spPr>
        <p:txBody>
          <a:bodyPr wrap="square" lIns="0" tIns="0" rIns="0" bIns="0" rtlCol="0">
            <a:spAutoFit/>
          </a:bodyPr>
          <a:lstStyle/>
          <a:p>
            <a:pPr algn="r">
              <a:spcBef>
                <a:spcPts val="450"/>
              </a:spcBef>
              <a:buSzPct val="100000"/>
            </a:pPr>
            <a:r>
              <a:rPr lang="en-US" sz="900" dirty="0" smtClean="0">
                <a:cs typeface="Arial" panose="020B0604020202020204" pitchFamily="34" charset="0"/>
              </a:rPr>
              <a:t>Open emails </a:t>
            </a:r>
            <a:r>
              <a:rPr lang="en-US" sz="900" dirty="0">
                <a:cs typeface="Arial" panose="020B0604020202020204" pitchFamily="34" charset="0"/>
              </a:rPr>
              <a:t>and attachments</a:t>
            </a:r>
          </a:p>
        </p:txBody>
      </p:sp>
      <p:sp>
        <p:nvSpPr>
          <p:cNvPr id="101" name="TextBox 100">
            <a:extLst>
              <a:ext uri="{FF2B5EF4-FFF2-40B4-BE49-F238E27FC236}">
                <a16:creationId xmlns:a16="http://schemas.microsoft.com/office/drawing/2014/main" id="{F16521BF-663F-4B08-9FE0-B19553DCAF2F}"/>
              </a:ext>
            </a:extLst>
          </p:cNvPr>
          <p:cNvSpPr txBox="1"/>
          <p:nvPr/>
        </p:nvSpPr>
        <p:spPr>
          <a:xfrm>
            <a:off x="1593678" y="4186271"/>
            <a:ext cx="1545066" cy="276999"/>
          </a:xfrm>
          <a:prstGeom prst="rect">
            <a:avLst/>
          </a:prstGeom>
          <a:noFill/>
        </p:spPr>
        <p:txBody>
          <a:bodyPr wrap="square" lIns="0" tIns="0" rIns="0" bIns="0" rtlCol="0">
            <a:spAutoFit/>
          </a:bodyPr>
          <a:lstStyle/>
          <a:p>
            <a:pPr algn="r">
              <a:spcBef>
                <a:spcPts val="450"/>
              </a:spcBef>
              <a:buSzPct val="100000"/>
            </a:pPr>
            <a:r>
              <a:rPr lang="en-US" sz="900" dirty="0" smtClean="0">
                <a:cs typeface="Arial" panose="020B0604020202020204" pitchFamily="34" charset="0"/>
              </a:rPr>
              <a:t>Log </a:t>
            </a:r>
            <a:r>
              <a:rPr lang="en-US" sz="900" dirty="0">
                <a:cs typeface="Arial" panose="020B0604020202020204" pitchFamily="34" charset="0"/>
              </a:rPr>
              <a:t>into web/ enterprise applications</a:t>
            </a:r>
          </a:p>
        </p:txBody>
      </p:sp>
      <p:sp>
        <p:nvSpPr>
          <p:cNvPr id="102" name="TextBox 101">
            <a:extLst>
              <a:ext uri="{FF2B5EF4-FFF2-40B4-BE49-F238E27FC236}">
                <a16:creationId xmlns:a16="http://schemas.microsoft.com/office/drawing/2014/main" id="{A474EF3D-86DE-45E7-BFB7-13612AA799AD}"/>
              </a:ext>
            </a:extLst>
          </p:cNvPr>
          <p:cNvSpPr txBox="1"/>
          <p:nvPr/>
        </p:nvSpPr>
        <p:spPr>
          <a:xfrm>
            <a:off x="1607436" y="4588253"/>
            <a:ext cx="1653470" cy="138499"/>
          </a:xfrm>
          <a:prstGeom prst="rect">
            <a:avLst/>
          </a:prstGeom>
          <a:noFill/>
        </p:spPr>
        <p:txBody>
          <a:bodyPr wrap="square" lIns="0" tIns="0" rIns="0" bIns="0" rtlCol="0">
            <a:spAutoFit/>
          </a:bodyPr>
          <a:lstStyle/>
          <a:p>
            <a:pPr algn="r">
              <a:spcBef>
                <a:spcPts val="450"/>
              </a:spcBef>
              <a:buSzPct val="100000"/>
            </a:pPr>
            <a:r>
              <a:rPr lang="en-US" sz="900" dirty="0" smtClean="0">
                <a:cs typeface="Arial" panose="020B0604020202020204" pitchFamily="34" charset="0"/>
              </a:rPr>
              <a:t>Move </a:t>
            </a:r>
            <a:r>
              <a:rPr lang="en-US" sz="900" dirty="0">
                <a:cs typeface="Arial" panose="020B0604020202020204" pitchFamily="34" charset="0"/>
              </a:rPr>
              <a:t>files and folders</a:t>
            </a:r>
          </a:p>
        </p:txBody>
      </p:sp>
      <p:sp>
        <p:nvSpPr>
          <p:cNvPr id="103" name="TextBox 102">
            <a:extLst>
              <a:ext uri="{FF2B5EF4-FFF2-40B4-BE49-F238E27FC236}">
                <a16:creationId xmlns:a16="http://schemas.microsoft.com/office/drawing/2014/main" id="{AEF38347-0E2C-4A64-8057-D1FBD8471F79}"/>
              </a:ext>
            </a:extLst>
          </p:cNvPr>
          <p:cNvSpPr txBox="1"/>
          <p:nvPr/>
        </p:nvSpPr>
        <p:spPr>
          <a:xfrm>
            <a:off x="1836633" y="4912557"/>
            <a:ext cx="1653470" cy="138499"/>
          </a:xfrm>
          <a:prstGeom prst="rect">
            <a:avLst/>
          </a:prstGeom>
          <a:noFill/>
        </p:spPr>
        <p:txBody>
          <a:bodyPr wrap="square" lIns="0" tIns="0" rIns="0" bIns="0" rtlCol="0">
            <a:spAutoFit/>
          </a:bodyPr>
          <a:lstStyle/>
          <a:p>
            <a:pPr algn="r">
              <a:spcBef>
                <a:spcPts val="450"/>
              </a:spcBef>
              <a:buSzPct val="100000"/>
            </a:pPr>
            <a:r>
              <a:rPr lang="en-US" sz="900" dirty="0" smtClean="0">
                <a:cs typeface="Arial" panose="020B0604020202020204" pitchFamily="34" charset="0"/>
              </a:rPr>
              <a:t>Copy </a:t>
            </a:r>
            <a:r>
              <a:rPr lang="en-US" sz="900" dirty="0">
                <a:cs typeface="Arial" panose="020B0604020202020204" pitchFamily="34" charset="0"/>
              </a:rPr>
              <a:t>and </a:t>
            </a:r>
            <a:r>
              <a:rPr lang="en-US" sz="900" dirty="0" smtClean="0">
                <a:cs typeface="Arial" panose="020B0604020202020204" pitchFamily="34" charset="0"/>
              </a:rPr>
              <a:t>paste</a:t>
            </a:r>
            <a:endParaRPr lang="en-US" sz="900" dirty="0">
              <a:cs typeface="Arial" panose="020B0604020202020204" pitchFamily="34" charset="0"/>
            </a:endParaRPr>
          </a:p>
        </p:txBody>
      </p:sp>
      <p:sp>
        <p:nvSpPr>
          <p:cNvPr id="104" name="TextBox 103">
            <a:extLst>
              <a:ext uri="{FF2B5EF4-FFF2-40B4-BE49-F238E27FC236}">
                <a16:creationId xmlns:a16="http://schemas.microsoft.com/office/drawing/2014/main" id="{286A655A-3EA1-42FA-955D-02653DAD2F3F}"/>
              </a:ext>
            </a:extLst>
          </p:cNvPr>
          <p:cNvSpPr txBox="1"/>
          <p:nvPr/>
        </p:nvSpPr>
        <p:spPr>
          <a:xfrm>
            <a:off x="2180910" y="5223960"/>
            <a:ext cx="1653470" cy="138499"/>
          </a:xfrm>
          <a:prstGeom prst="rect">
            <a:avLst/>
          </a:prstGeom>
          <a:noFill/>
        </p:spPr>
        <p:txBody>
          <a:bodyPr wrap="square" lIns="0" tIns="0" rIns="0" bIns="0" rtlCol="0">
            <a:spAutoFit/>
          </a:bodyPr>
          <a:lstStyle/>
          <a:p>
            <a:pPr algn="r">
              <a:spcBef>
                <a:spcPts val="450"/>
              </a:spcBef>
              <a:buSzPct val="100000"/>
            </a:pPr>
            <a:r>
              <a:rPr lang="en-US" sz="900" dirty="0" smtClean="0">
                <a:cs typeface="Arial" panose="020B0604020202020204" pitchFamily="34" charset="0"/>
              </a:rPr>
              <a:t>Fill </a:t>
            </a:r>
            <a:r>
              <a:rPr lang="en-US" sz="900" dirty="0">
                <a:cs typeface="Arial" panose="020B0604020202020204" pitchFamily="34" charset="0"/>
              </a:rPr>
              <a:t>in forms</a:t>
            </a:r>
          </a:p>
        </p:txBody>
      </p:sp>
      <p:sp>
        <p:nvSpPr>
          <p:cNvPr id="105" name="TextBox 104">
            <a:extLst>
              <a:ext uri="{FF2B5EF4-FFF2-40B4-BE49-F238E27FC236}">
                <a16:creationId xmlns:a16="http://schemas.microsoft.com/office/drawing/2014/main" id="{C052CA81-E050-4E75-B6D0-37F0E5D1CF32}"/>
              </a:ext>
            </a:extLst>
          </p:cNvPr>
          <p:cNvSpPr txBox="1"/>
          <p:nvPr/>
        </p:nvSpPr>
        <p:spPr>
          <a:xfrm>
            <a:off x="1911668" y="5398020"/>
            <a:ext cx="2364580" cy="138499"/>
          </a:xfrm>
          <a:prstGeom prst="rect">
            <a:avLst/>
          </a:prstGeom>
          <a:noFill/>
        </p:spPr>
        <p:txBody>
          <a:bodyPr wrap="square" lIns="0" tIns="0" rIns="0" bIns="0" rtlCol="0">
            <a:spAutoFit/>
          </a:bodyPr>
          <a:lstStyle/>
          <a:p>
            <a:pPr algn="r">
              <a:spcBef>
                <a:spcPts val="450"/>
              </a:spcBef>
              <a:buSzPct val="100000"/>
            </a:pPr>
            <a:r>
              <a:rPr lang="en-US" sz="900" dirty="0" smtClean="0">
                <a:cs typeface="Arial" panose="020B0604020202020204" pitchFamily="34" charset="0"/>
              </a:rPr>
              <a:t>Read </a:t>
            </a:r>
            <a:r>
              <a:rPr lang="en-US" sz="900" dirty="0">
                <a:cs typeface="Arial" panose="020B0604020202020204" pitchFamily="34" charset="0"/>
              </a:rPr>
              <a:t>and </a:t>
            </a:r>
            <a:r>
              <a:rPr lang="en-US" sz="900" dirty="0" smtClean="0">
                <a:cs typeface="Arial" panose="020B0604020202020204" pitchFamily="34" charset="0"/>
              </a:rPr>
              <a:t>write </a:t>
            </a:r>
            <a:r>
              <a:rPr lang="en-US" sz="900" dirty="0">
                <a:cs typeface="Arial" panose="020B0604020202020204" pitchFamily="34" charset="0"/>
              </a:rPr>
              <a:t>to databases</a:t>
            </a:r>
          </a:p>
        </p:txBody>
      </p:sp>
      <p:sp>
        <p:nvSpPr>
          <p:cNvPr id="106" name="TextBox 105">
            <a:extLst>
              <a:ext uri="{FF2B5EF4-FFF2-40B4-BE49-F238E27FC236}">
                <a16:creationId xmlns:a16="http://schemas.microsoft.com/office/drawing/2014/main" id="{27E53A88-8933-4D07-BD81-63F6D65CCE51}"/>
              </a:ext>
            </a:extLst>
          </p:cNvPr>
          <p:cNvSpPr txBox="1"/>
          <p:nvPr/>
        </p:nvSpPr>
        <p:spPr>
          <a:xfrm>
            <a:off x="6031426" y="3808539"/>
            <a:ext cx="985225" cy="276999"/>
          </a:xfrm>
          <a:prstGeom prst="rect">
            <a:avLst/>
          </a:prstGeom>
          <a:noFill/>
        </p:spPr>
        <p:txBody>
          <a:bodyPr wrap="square" lIns="0" tIns="0" rIns="0" bIns="0" rtlCol="0">
            <a:spAutoFit/>
          </a:bodyPr>
          <a:lstStyle/>
          <a:p>
            <a:pPr>
              <a:spcBef>
                <a:spcPts val="450"/>
              </a:spcBef>
              <a:buSzPct val="100000"/>
            </a:pPr>
            <a:r>
              <a:rPr lang="en-US" sz="900" dirty="0" smtClean="0">
                <a:cs typeface="Arial" panose="020B0604020202020204" pitchFamily="34" charset="0"/>
              </a:rPr>
              <a:t>Scrap </a:t>
            </a:r>
            <a:r>
              <a:rPr lang="en-US" sz="900" dirty="0">
                <a:cs typeface="Arial" panose="020B0604020202020204" pitchFamily="34" charset="0"/>
              </a:rPr>
              <a:t>data from the web</a:t>
            </a:r>
          </a:p>
        </p:txBody>
      </p:sp>
      <p:sp>
        <p:nvSpPr>
          <p:cNvPr id="107" name="TextBox 106">
            <a:extLst>
              <a:ext uri="{FF2B5EF4-FFF2-40B4-BE49-F238E27FC236}">
                <a16:creationId xmlns:a16="http://schemas.microsoft.com/office/drawing/2014/main" id="{82471558-4136-4AAE-925F-8BEDF46886EF}"/>
              </a:ext>
            </a:extLst>
          </p:cNvPr>
          <p:cNvSpPr txBox="1"/>
          <p:nvPr/>
        </p:nvSpPr>
        <p:spPr>
          <a:xfrm>
            <a:off x="5970906" y="4588253"/>
            <a:ext cx="1346465" cy="138499"/>
          </a:xfrm>
          <a:prstGeom prst="rect">
            <a:avLst/>
          </a:prstGeom>
          <a:noFill/>
        </p:spPr>
        <p:txBody>
          <a:bodyPr wrap="square" lIns="0" tIns="0" rIns="0" bIns="0" rtlCol="0">
            <a:spAutoFit/>
          </a:bodyPr>
          <a:lstStyle/>
          <a:p>
            <a:pPr>
              <a:spcBef>
                <a:spcPts val="450"/>
              </a:spcBef>
              <a:buSzPct val="100000"/>
            </a:pPr>
            <a:r>
              <a:rPr lang="en-US" sz="900" dirty="0" smtClean="0">
                <a:cs typeface="Arial" panose="020B0604020202020204" pitchFamily="34" charset="0"/>
              </a:rPr>
              <a:t>Make </a:t>
            </a:r>
            <a:r>
              <a:rPr lang="en-US" sz="900" dirty="0">
                <a:cs typeface="Arial" panose="020B0604020202020204" pitchFamily="34" charset="0"/>
              </a:rPr>
              <a:t>calculations</a:t>
            </a:r>
          </a:p>
        </p:txBody>
      </p:sp>
      <p:sp>
        <p:nvSpPr>
          <p:cNvPr id="108" name="TextBox 107">
            <a:extLst>
              <a:ext uri="{FF2B5EF4-FFF2-40B4-BE49-F238E27FC236}">
                <a16:creationId xmlns:a16="http://schemas.microsoft.com/office/drawing/2014/main" id="{9A874EEB-9658-40D7-B7D1-15AE89D24171}"/>
              </a:ext>
            </a:extLst>
          </p:cNvPr>
          <p:cNvSpPr txBox="1"/>
          <p:nvPr/>
        </p:nvSpPr>
        <p:spPr>
          <a:xfrm>
            <a:off x="6089215" y="4186271"/>
            <a:ext cx="1100151" cy="276999"/>
          </a:xfrm>
          <a:prstGeom prst="rect">
            <a:avLst/>
          </a:prstGeom>
          <a:noFill/>
        </p:spPr>
        <p:txBody>
          <a:bodyPr wrap="square" lIns="0" tIns="0" rIns="0" bIns="0" rtlCol="0">
            <a:spAutoFit/>
          </a:bodyPr>
          <a:lstStyle/>
          <a:p>
            <a:pPr>
              <a:spcBef>
                <a:spcPts val="450"/>
              </a:spcBef>
              <a:buSzPct val="100000"/>
            </a:pPr>
            <a:r>
              <a:rPr lang="en-US" sz="900" dirty="0" smtClean="0">
                <a:cs typeface="Arial" panose="020B0604020202020204" pitchFamily="34" charset="0"/>
              </a:rPr>
              <a:t>Connect </a:t>
            </a:r>
            <a:r>
              <a:rPr lang="en-US" sz="900" dirty="0">
                <a:cs typeface="Arial" panose="020B0604020202020204" pitchFamily="34" charset="0"/>
              </a:rPr>
              <a:t>to system APIs</a:t>
            </a:r>
          </a:p>
        </p:txBody>
      </p:sp>
      <p:sp>
        <p:nvSpPr>
          <p:cNvPr id="109" name="TextBox 108">
            <a:extLst>
              <a:ext uri="{FF2B5EF4-FFF2-40B4-BE49-F238E27FC236}">
                <a16:creationId xmlns:a16="http://schemas.microsoft.com/office/drawing/2014/main" id="{09722AD1-96B1-44D9-ABCD-053875DEAEBF}"/>
              </a:ext>
            </a:extLst>
          </p:cNvPr>
          <p:cNvSpPr txBox="1"/>
          <p:nvPr/>
        </p:nvSpPr>
        <p:spPr>
          <a:xfrm>
            <a:off x="5756568" y="4912557"/>
            <a:ext cx="1413083" cy="276999"/>
          </a:xfrm>
          <a:prstGeom prst="rect">
            <a:avLst/>
          </a:prstGeom>
          <a:noFill/>
        </p:spPr>
        <p:txBody>
          <a:bodyPr wrap="square" lIns="0" tIns="0" rIns="0" bIns="0" rtlCol="0">
            <a:spAutoFit/>
          </a:bodyPr>
          <a:lstStyle/>
          <a:p>
            <a:pPr>
              <a:spcBef>
                <a:spcPts val="450"/>
              </a:spcBef>
              <a:buSzPct val="100000"/>
            </a:pPr>
            <a:r>
              <a:rPr lang="en-US" sz="900" dirty="0" smtClean="0">
                <a:cs typeface="Arial" panose="020B0604020202020204" pitchFamily="34" charset="0"/>
              </a:rPr>
              <a:t>Extract </a:t>
            </a:r>
            <a:r>
              <a:rPr lang="en-US" sz="900" dirty="0">
                <a:cs typeface="Arial" panose="020B0604020202020204" pitchFamily="34" charset="0"/>
              </a:rPr>
              <a:t>structured data from documents</a:t>
            </a:r>
          </a:p>
        </p:txBody>
      </p:sp>
      <p:sp>
        <p:nvSpPr>
          <p:cNvPr id="110" name="TextBox 109">
            <a:extLst>
              <a:ext uri="{FF2B5EF4-FFF2-40B4-BE49-F238E27FC236}">
                <a16:creationId xmlns:a16="http://schemas.microsoft.com/office/drawing/2014/main" id="{5E7EE130-25F5-4073-80BC-64D36C3819A6}"/>
              </a:ext>
            </a:extLst>
          </p:cNvPr>
          <p:cNvSpPr txBox="1"/>
          <p:nvPr/>
        </p:nvSpPr>
        <p:spPr>
          <a:xfrm>
            <a:off x="5386099" y="5223960"/>
            <a:ext cx="2192527" cy="138499"/>
          </a:xfrm>
          <a:prstGeom prst="rect">
            <a:avLst/>
          </a:prstGeom>
          <a:noFill/>
        </p:spPr>
        <p:txBody>
          <a:bodyPr wrap="square" lIns="0" tIns="0" rIns="0" bIns="0" rtlCol="0">
            <a:spAutoFit/>
          </a:bodyPr>
          <a:lstStyle/>
          <a:p>
            <a:pPr>
              <a:spcBef>
                <a:spcPts val="450"/>
              </a:spcBef>
              <a:buSzPct val="100000"/>
            </a:pPr>
            <a:r>
              <a:rPr lang="en-US" sz="900" dirty="0" smtClean="0">
                <a:cs typeface="Arial" panose="020B0604020202020204" pitchFamily="34" charset="0"/>
              </a:rPr>
              <a:t>Collect </a:t>
            </a:r>
            <a:r>
              <a:rPr lang="en-US" sz="900" dirty="0">
                <a:cs typeface="Arial" panose="020B0604020202020204" pitchFamily="34" charset="0"/>
              </a:rPr>
              <a:t>social media statistics</a:t>
            </a:r>
          </a:p>
        </p:txBody>
      </p:sp>
      <p:sp>
        <p:nvSpPr>
          <p:cNvPr id="111" name="TextBox 110">
            <a:extLst>
              <a:ext uri="{FF2B5EF4-FFF2-40B4-BE49-F238E27FC236}">
                <a16:creationId xmlns:a16="http://schemas.microsoft.com/office/drawing/2014/main" id="{D4429175-1B1F-4725-9B58-437E03981310}"/>
              </a:ext>
            </a:extLst>
          </p:cNvPr>
          <p:cNvSpPr txBox="1"/>
          <p:nvPr/>
        </p:nvSpPr>
        <p:spPr>
          <a:xfrm>
            <a:off x="4943983" y="5398020"/>
            <a:ext cx="2259636" cy="138499"/>
          </a:xfrm>
          <a:prstGeom prst="rect">
            <a:avLst/>
          </a:prstGeom>
          <a:noFill/>
        </p:spPr>
        <p:txBody>
          <a:bodyPr wrap="square" lIns="0" tIns="0" rIns="0" bIns="0" rtlCol="0">
            <a:spAutoFit/>
          </a:bodyPr>
          <a:lstStyle/>
          <a:p>
            <a:pPr>
              <a:spcBef>
                <a:spcPts val="450"/>
              </a:spcBef>
              <a:buSzPct val="100000"/>
            </a:pPr>
            <a:r>
              <a:rPr lang="en-US" sz="900" dirty="0" smtClean="0">
                <a:cs typeface="Arial" panose="020B0604020202020204" pitchFamily="34" charset="0"/>
              </a:rPr>
              <a:t>Follow </a:t>
            </a:r>
            <a:r>
              <a:rPr lang="en-US" sz="900" dirty="0">
                <a:cs typeface="Arial" panose="020B0604020202020204" pitchFamily="34" charset="0"/>
              </a:rPr>
              <a:t>“if/then” decisions/rules</a:t>
            </a:r>
          </a:p>
        </p:txBody>
      </p:sp>
      <p:sp>
        <p:nvSpPr>
          <p:cNvPr id="112" name="Rectangle 111">
            <a:extLst>
              <a:ext uri="{FF2B5EF4-FFF2-40B4-BE49-F238E27FC236}">
                <a16:creationId xmlns:a16="http://schemas.microsoft.com/office/drawing/2014/main" id="{8FF713E2-E1BD-4BF1-A3F2-D2991B6E66A6}"/>
              </a:ext>
            </a:extLst>
          </p:cNvPr>
          <p:cNvSpPr/>
          <p:nvPr/>
        </p:nvSpPr>
        <p:spPr bwMode="auto">
          <a:xfrm>
            <a:off x="688989" y="1939467"/>
            <a:ext cx="3485236" cy="205740"/>
          </a:xfrm>
          <a:prstGeom prst="rect">
            <a:avLst/>
          </a:prstGeom>
          <a:solidFill>
            <a:srgbClr val="92D050"/>
          </a:solidFill>
          <a:ln w="12700" cap="flat" cmpd="sng" algn="ctr">
            <a:noFill/>
            <a:prstDash val="solid"/>
            <a:round/>
            <a:headEnd type="none" w="med" len="med"/>
            <a:tailEnd type="none" w="med" len="med"/>
          </a:ln>
          <a:effectLst/>
        </p:spPr>
        <p:txBody>
          <a:bodyPr vert="horz" wrap="square" lIns="54000" tIns="0" rIns="54000" bIns="0" numCol="1" rtlCol="0" anchor="ctr" anchorCtr="0" compatLnSpc="1">
            <a:prstTxWarp prst="textNoShape">
              <a:avLst/>
            </a:prstTxWarp>
          </a:bodyPr>
          <a:lstStyle/>
          <a:p>
            <a:pPr>
              <a:defRPr/>
            </a:pPr>
            <a:r>
              <a:rPr lang="en-US" sz="1050" b="1" dirty="0">
                <a:solidFill>
                  <a:prstClr val="white"/>
                </a:solidFill>
                <a:cs typeface="Arial" panose="020B0604020202020204" pitchFamily="34" charset="0"/>
              </a:rPr>
              <a:t>Process Robotics is…</a:t>
            </a:r>
          </a:p>
        </p:txBody>
      </p:sp>
      <p:sp>
        <p:nvSpPr>
          <p:cNvPr id="113" name="Rectangle 112">
            <a:extLst>
              <a:ext uri="{FF2B5EF4-FFF2-40B4-BE49-F238E27FC236}">
                <a16:creationId xmlns:a16="http://schemas.microsoft.com/office/drawing/2014/main" id="{CBA0609A-0E03-4932-BB40-BAFC9804D557}"/>
              </a:ext>
            </a:extLst>
          </p:cNvPr>
          <p:cNvSpPr/>
          <p:nvPr/>
        </p:nvSpPr>
        <p:spPr bwMode="auto">
          <a:xfrm>
            <a:off x="4640760" y="1939467"/>
            <a:ext cx="3771719" cy="205740"/>
          </a:xfrm>
          <a:prstGeom prst="rect">
            <a:avLst/>
          </a:prstGeom>
          <a:solidFill>
            <a:srgbClr val="00A1DE"/>
          </a:solidFill>
          <a:ln w="12700" cap="flat" cmpd="sng" algn="ctr">
            <a:noFill/>
            <a:prstDash val="solid"/>
            <a:round/>
            <a:headEnd type="none" w="med" len="med"/>
            <a:tailEnd type="none" w="med" len="med"/>
          </a:ln>
          <a:effectLst/>
        </p:spPr>
        <p:txBody>
          <a:bodyPr vert="horz" wrap="square" lIns="54000" tIns="0" rIns="54000" bIns="0" numCol="1" rtlCol="0" anchor="ctr" anchorCtr="0" compatLnSpc="1">
            <a:prstTxWarp prst="textNoShape">
              <a:avLst/>
            </a:prstTxWarp>
          </a:bodyPr>
          <a:lstStyle/>
          <a:p>
            <a:pPr>
              <a:defRPr/>
            </a:pPr>
            <a:r>
              <a:rPr lang="en-US" sz="1050" b="1" dirty="0">
                <a:solidFill>
                  <a:prstClr val="white"/>
                </a:solidFill>
                <a:cs typeface="Arial" panose="020B0604020202020204" pitchFamily="34" charset="0"/>
              </a:rPr>
              <a:t>Process Robotics is not…</a:t>
            </a:r>
          </a:p>
        </p:txBody>
      </p:sp>
      <p:sp>
        <p:nvSpPr>
          <p:cNvPr id="114" name="Rectangle 113">
            <a:extLst>
              <a:ext uri="{FF2B5EF4-FFF2-40B4-BE49-F238E27FC236}">
                <a16:creationId xmlns:a16="http://schemas.microsoft.com/office/drawing/2014/main" id="{43E66727-665A-4370-9315-2DCE1FE46CA4}"/>
              </a:ext>
            </a:extLst>
          </p:cNvPr>
          <p:cNvSpPr/>
          <p:nvPr/>
        </p:nvSpPr>
        <p:spPr>
          <a:xfrm>
            <a:off x="1026360" y="2250876"/>
            <a:ext cx="3154680" cy="230832"/>
          </a:xfrm>
          <a:prstGeom prst="rect">
            <a:avLst/>
          </a:prstGeom>
        </p:spPr>
        <p:txBody>
          <a:bodyPr wrap="square">
            <a:spAutoFit/>
          </a:bodyPr>
          <a:lstStyle/>
          <a:p>
            <a:r>
              <a:rPr lang="en-US" sz="900" dirty="0">
                <a:cs typeface="Arial" panose="020B0604020202020204" pitchFamily="34" charset="0"/>
              </a:rPr>
              <a:t>Software</a:t>
            </a:r>
          </a:p>
        </p:txBody>
      </p:sp>
      <p:sp>
        <p:nvSpPr>
          <p:cNvPr id="115" name="Rectangle 114">
            <a:extLst>
              <a:ext uri="{FF2B5EF4-FFF2-40B4-BE49-F238E27FC236}">
                <a16:creationId xmlns:a16="http://schemas.microsoft.com/office/drawing/2014/main" id="{C5E9FFDA-CB1D-4006-973F-8A54E20A96B3}"/>
              </a:ext>
            </a:extLst>
          </p:cNvPr>
          <p:cNvSpPr/>
          <p:nvPr/>
        </p:nvSpPr>
        <p:spPr>
          <a:xfrm>
            <a:off x="1026360" y="2539246"/>
            <a:ext cx="3154680" cy="230832"/>
          </a:xfrm>
          <a:prstGeom prst="rect">
            <a:avLst/>
          </a:prstGeom>
        </p:spPr>
        <p:txBody>
          <a:bodyPr wrap="square" anchor="ctr">
            <a:spAutoFit/>
          </a:bodyPr>
          <a:lstStyle/>
          <a:p>
            <a:r>
              <a:rPr lang="en-US" sz="900" dirty="0">
                <a:cs typeface="Arial" panose="020B0604020202020204" pitchFamily="34" charset="0"/>
              </a:rPr>
              <a:t>Rules-Based</a:t>
            </a:r>
          </a:p>
        </p:txBody>
      </p:sp>
      <p:sp>
        <p:nvSpPr>
          <p:cNvPr id="116" name="Rectangle 115">
            <a:extLst>
              <a:ext uri="{FF2B5EF4-FFF2-40B4-BE49-F238E27FC236}">
                <a16:creationId xmlns:a16="http://schemas.microsoft.com/office/drawing/2014/main" id="{A4BB89AD-35A8-4270-ACDA-7526155A2482}"/>
              </a:ext>
            </a:extLst>
          </p:cNvPr>
          <p:cNvSpPr/>
          <p:nvPr/>
        </p:nvSpPr>
        <p:spPr>
          <a:xfrm>
            <a:off x="1026360" y="2885472"/>
            <a:ext cx="3154680" cy="230832"/>
          </a:xfrm>
          <a:prstGeom prst="rect">
            <a:avLst/>
          </a:prstGeom>
        </p:spPr>
        <p:txBody>
          <a:bodyPr wrap="square">
            <a:spAutoFit/>
          </a:bodyPr>
          <a:lstStyle/>
          <a:p>
            <a:r>
              <a:rPr lang="en-US" sz="900" dirty="0">
                <a:cs typeface="Arial" panose="020B0604020202020204" pitchFamily="34" charset="0"/>
              </a:rPr>
              <a:t>Here and Now</a:t>
            </a:r>
          </a:p>
        </p:txBody>
      </p:sp>
      <p:sp>
        <p:nvSpPr>
          <p:cNvPr id="117" name="Rectangle 116">
            <a:extLst>
              <a:ext uri="{FF2B5EF4-FFF2-40B4-BE49-F238E27FC236}">
                <a16:creationId xmlns:a16="http://schemas.microsoft.com/office/drawing/2014/main" id="{823A469F-B504-443E-9D9F-7FBCF5689686}"/>
              </a:ext>
            </a:extLst>
          </p:cNvPr>
          <p:cNvSpPr/>
          <p:nvPr/>
        </p:nvSpPr>
        <p:spPr>
          <a:xfrm>
            <a:off x="4938112" y="2250876"/>
            <a:ext cx="3154680" cy="230832"/>
          </a:xfrm>
          <a:prstGeom prst="rect">
            <a:avLst/>
          </a:prstGeom>
        </p:spPr>
        <p:txBody>
          <a:bodyPr wrap="square">
            <a:spAutoFit/>
          </a:bodyPr>
          <a:lstStyle/>
          <a:p>
            <a:r>
              <a:rPr lang="en-US" sz="900" dirty="0">
                <a:cs typeface="Arial" panose="020B0604020202020204" pitchFamily="34" charset="0"/>
              </a:rPr>
              <a:t>Mechanical / Physical walking, talking robots</a:t>
            </a:r>
          </a:p>
        </p:txBody>
      </p:sp>
      <p:sp>
        <p:nvSpPr>
          <p:cNvPr id="118" name="Rectangle 117">
            <a:extLst>
              <a:ext uri="{FF2B5EF4-FFF2-40B4-BE49-F238E27FC236}">
                <a16:creationId xmlns:a16="http://schemas.microsoft.com/office/drawing/2014/main" id="{B04BFF56-22E7-45B8-A8AA-FD4D0775C56D}"/>
              </a:ext>
            </a:extLst>
          </p:cNvPr>
          <p:cNvSpPr/>
          <p:nvPr/>
        </p:nvSpPr>
        <p:spPr>
          <a:xfrm>
            <a:off x="4938112" y="2574295"/>
            <a:ext cx="3154680" cy="230832"/>
          </a:xfrm>
          <a:prstGeom prst="rect">
            <a:avLst/>
          </a:prstGeom>
        </p:spPr>
        <p:txBody>
          <a:bodyPr wrap="square">
            <a:spAutoFit/>
          </a:bodyPr>
          <a:lstStyle/>
          <a:p>
            <a:r>
              <a:rPr lang="en-US" sz="900" dirty="0">
                <a:cs typeface="Arial" panose="020B0604020202020204" pitchFamily="34" charset="0"/>
              </a:rPr>
              <a:t>Cognitive / AI / Machine Learning</a:t>
            </a:r>
          </a:p>
        </p:txBody>
      </p:sp>
      <p:sp>
        <p:nvSpPr>
          <p:cNvPr id="119" name="Rectangle 118">
            <a:extLst>
              <a:ext uri="{FF2B5EF4-FFF2-40B4-BE49-F238E27FC236}">
                <a16:creationId xmlns:a16="http://schemas.microsoft.com/office/drawing/2014/main" id="{DB991AF2-5ADE-49E4-B372-0553F0AA8D0E}"/>
              </a:ext>
            </a:extLst>
          </p:cNvPr>
          <p:cNvSpPr/>
          <p:nvPr/>
        </p:nvSpPr>
        <p:spPr>
          <a:xfrm>
            <a:off x="4938112" y="2880123"/>
            <a:ext cx="3403816" cy="230832"/>
          </a:xfrm>
          <a:prstGeom prst="rect">
            <a:avLst/>
          </a:prstGeom>
        </p:spPr>
        <p:txBody>
          <a:bodyPr wrap="square">
            <a:spAutoFit/>
          </a:bodyPr>
          <a:lstStyle/>
          <a:p>
            <a:r>
              <a:rPr lang="en-US" sz="900" dirty="0">
                <a:cs typeface="Arial" panose="020B0604020202020204" pitchFamily="34" charset="0"/>
              </a:rPr>
              <a:t>Conceptual</a:t>
            </a:r>
          </a:p>
        </p:txBody>
      </p:sp>
      <p:pic>
        <p:nvPicPr>
          <p:cNvPr id="120" name="Picture 2">
            <a:extLst>
              <a:ext uri="{FF2B5EF4-FFF2-40B4-BE49-F238E27FC236}">
                <a16:creationId xmlns:a16="http://schemas.microsoft.com/office/drawing/2014/main" id="{04C93AFE-4336-480C-A685-1D7ABEF8F517}"/>
              </a:ext>
            </a:extLst>
          </p:cNvPr>
          <p:cNvPicPr preferRelativeResize="0">
            <a:picLocks noChangeArrowheads="1"/>
          </p:cNvPicPr>
          <p:nvPr/>
        </p:nvPicPr>
        <p:blipFill rotWithShape="1">
          <a:blip r:embed="rId2" cstate="print">
            <a:extLst>
              <a:ext uri="{28A0092B-C50C-407E-A947-70E740481C1C}">
                <a14:useLocalDpi xmlns:a14="http://schemas.microsoft.com/office/drawing/2010/main" val="0"/>
              </a:ext>
            </a:extLst>
          </a:blip>
          <a:srcRect l="49244" t="11507" r="38099" b="63202"/>
          <a:stretch/>
        </p:blipFill>
        <p:spPr bwMode="auto">
          <a:xfrm>
            <a:off x="4647767" y="2188974"/>
            <a:ext cx="302274" cy="3017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1" name="Picture 2">
            <a:extLst>
              <a:ext uri="{FF2B5EF4-FFF2-40B4-BE49-F238E27FC236}">
                <a16:creationId xmlns:a16="http://schemas.microsoft.com/office/drawing/2014/main" id="{6CCBEAF2-B258-4B5B-ADFE-876DE9ACAB06}"/>
              </a:ext>
            </a:extLst>
          </p:cNvPr>
          <p:cNvPicPr preferRelativeResize="0">
            <a:picLocks noChangeArrowheads="1"/>
          </p:cNvPicPr>
          <p:nvPr/>
        </p:nvPicPr>
        <p:blipFill rotWithShape="1">
          <a:blip r:embed="rId3" cstate="print">
            <a:extLst>
              <a:ext uri="{28A0092B-C50C-407E-A947-70E740481C1C}">
                <a14:useLocalDpi xmlns:a14="http://schemas.microsoft.com/office/drawing/2010/main" val="0"/>
              </a:ext>
            </a:extLst>
          </a:blip>
          <a:srcRect l="49244" t="40585" r="38099" b="31016"/>
          <a:stretch/>
        </p:blipFill>
        <p:spPr bwMode="auto">
          <a:xfrm>
            <a:off x="4647767" y="2526939"/>
            <a:ext cx="302274" cy="3017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3" name="Rectangle 122">
            <a:extLst>
              <a:ext uri="{FF2B5EF4-FFF2-40B4-BE49-F238E27FC236}">
                <a16:creationId xmlns:a16="http://schemas.microsoft.com/office/drawing/2014/main" id="{3EFC3E5D-43DA-466E-BA56-846C0288C983}"/>
              </a:ext>
            </a:extLst>
          </p:cNvPr>
          <p:cNvSpPr/>
          <p:nvPr/>
        </p:nvSpPr>
        <p:spPr bwMode="auto">
          <a:xfrm>
            <a:off x="675924" y="3581943"/>
            <a:ext cx="7736555" cy="184494"/>
          </a:xfrm>
          <a:prstGeom prst="rect">
            <a:avLst/>
          </a:prstGeom>
          <a:solidFill>
            <a:schemeClr val="accent6"/>
          </a:solidFill>
          <a:ln w="12700" cap="flat" cmpd="sng" algn="ctr">
            <a:noFill/>
            <a:prstDash val="solid"/>
            <a:round/>
            <a:headEnd type="none" w="med" len="med"/>
            <a:tailEnd type="none" w="med" len="med"/>
          </a:ln>
          <a:effectLst/>
        </p:spPr>
        <p:txBody>
          <a:bodyPr vert="horz" wrap="square" lIns="54000" tIns="0" rIns="54000" bIns="0" numCol="1" rtlCol="0" anchor="ctr" anchorCtr="0" compatLnSpc="1">
            <a:prstTxWarp prst="textNoShape">
              <a:avLst/>
            </a:prstTxWarp>
          </a:bodyPr>
          <a:lstStyle/>
          <a:p>
            <a:pPr algn="ctr"/>
            <a:r>
              <a:rPr lang="en-US" sz="1050" b="1" dirty="0">
                <a:solidFill>
                  <a:prstClr val="white"/>
                </a:solidFill>
                <a:cs typeface="Arial" panose="020B0604020202020204" pitchFamily="34" charset="0"/>
              </a:rPr>
              <a:t>What </a:t>
            </a:r>
            <a:r>
              <a:rPr lang="en-US" sz="1050" b="1" dirty="0" smtClean="0">
                <a:solidFill>
                  <a:prstClr val="white"/>
                </a:solidFill>
                <a:cs typeface="Arial" panose="020B0604020202020204" pitchFamily="34" charset="0"/>
              </a:rPr>
              <a:t>can it do?</a:t>
            </a:r>
            <a:endParaRPr lang="en-US" sz="1050" b="1" dirty="0">
              <a:solidFill>
                <a:prstClr val="white"/>
              </a:solidFill>
              <a:cs typeface="Arial" panose="020B0604020202020204" pitchFamily="34" charset="0"/>
            </a:endParaRPr>
          </a:p>
        </p:txBody>
      </p:sp>
      <p:sp>
        <p:nvSpPr>
          <p:cNvPr id="127" name="Freeform 143">
            <a:extLst>
              <a:ext uri="{FF2B5EF4-FFF2-40B4-BE49-F238E27FC236}">
                <a16:creationId xmlns:a16="http://schemas.microsoft.com/office/drawing/2014/main" id="{5AAB16BA-E326-4E83-9DE8-4202EFF64B84}"/>
              </a:ext>
            </a:extLst>
          </p:cNvPr>
          <p:cNvSpPr>
            <a:spLocks noChangeAspect="1" noEditPoints="1"/>
          </p:cNvSpPr>
          <p:nvPr/>
        </p:nvSpPr>
        <p:spPr bwMode="auto">
          <a:xfrm>
            <a:off x="716752" y="2213620"/>
            <a:ext cx="248506" cy="248506"/>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199 w 512"/>
              <a:gd name="T11" fmla="*/ 334 h 512"/>
              <a:gd name="T12" fmla="*/ 199 w 512"/>
              <a:gd name="T13" fmla="*/ 349 h 512"/>
              <a:gd name="T14" fmla="*/ 192 w 512"/>
              <a:gd name="T15" fmla="*/ 352 h 512"/>
              <a:gd name="T16" fmla="*/ 184 w 512"/>
              <a:gd name="T17" fmla="*/ 349 h 512"/>
              <a:gd name="T18" fmla="*/ 99 w 512"/>
              <a:gd name="T19" fmla="*/ 264 h 512"/>
              <a:gd name="T20" fmla="*/ 99 w 512"/>
              <a:gd name="T21" fmla="*/ 248 h 512"/>
              <a:gd name="T22" fmla="*/ 184 w 512"/>
              <a:gd name="T23" fmla="*/ 163 h 512"/>
              <a:gd name="T24" fmla="*/ 199 w 512"/>
              <a:gd name="T25" fmla="*/ 163 h 512"/>
              <a:gd name="T26" fmla="*/ 199 w 512"/>
              <a:gd name="T27" fmla="*/ 178 h 512"/>
              <a:gd name="T28" fmla="*/ 121 w 512"/>
              <a:gd name="T29" fmla="*/ 256 h 512"/>
              <a:gd name="T30" fmla="*/ 199 w 512"/>
              <a:gd name="T31" fmla="*/ 334 h 512"/>
              <a:gd name="T32" fmla="*/ 241 w 512"/>
              <a:gd name="T33" fmla="*/ 386 h 512"/>
              <a:gd name="T34" fmla="*/ 230 w 512"/>
              <a:gd name="T35" fmla="*/ 395 h 512"/>
              <a:gd name="T36" fmla="*/ 228 w 512"/>
              <a:gd name="T37" fmla="*/ 394 h 512"/>
              <a:gd name="T38" fmla="*/ 220 w 512"/>
              <a:gd name="T39" fmla="*/ 382 h 512"/>
              <a:gd name="T40" fmla="*/ 271 w 512"/>
              <a:gd name="T41" fmla="*/ 126 h 512"/>
              <a:gd name="T42" fmla="*/ 283 w 512"/>
              <a:gd name="T43" fmla="*/ 118 h 512"/>
              <a:gd name="T44" fmla="*/ 292 w 512"/>
              <a:gd name="T45" fmla="*/ 130 h 512"/>
              <a:gd name="T46" fmla="*/ 241 w 512"/>
              <a:gd name="T47" fmla="*/ 386 h 512"/>
              <a:gd name="T48" fmla="*/ 413 w 512"/>
              <a:gd name="T49" fmla="*/ 264 h 512"/>
              <a:gd name="T50" fmla="*/ 327 w 512"/>
              <a:gd name="T51" fmla="*/ 349 h 512"/>
              <a:gd name="T52" fmla="*/ 320 w 512"/>
              <a:gd name="T53" fmla="*/ 352 h 512"/>
              <a:gd name="T54" fmla="*/ 312 w 512"/>
              <a:gd name="T55" fmla="*/ 349 h 512"/>
              <a:gd name="T56" fmla="*/ 312 w 512"/>
              <a:gd name="T57" fmla="*/ 334 h 512"/>
              <a:gd name="T58" fmla="*/ 390 w 512"/>
              <a:gd name="T59" fmla="*/ 256 h 512"/>
              <a:gd name="T60" fmla="*/ 312 w 512"/>
              <a:gd name="T61" fmla="*/ 178 h 512"/>
              <a:gd name="T62" fmla="*/ 312 w 512"/>
              <a:gd name="T63" fmla="*/ 163 h 512"/>
              <a:gd name="T64" fmla="*/ 327 w 512"/>
              <a:gd name="T65" fmla="*/ 163 h 512"/>
              <a:gd name="T66" fmla="*/ 413 w 512"/>
              <a:gd name="T67" fmla="*/ 248 h 512"/>
              <a:gd name="T68" fmla="*/ 413 w 512"/>
              <a:gd name="T69" fmla="*/ 26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2" h="512">
                <a:moveTo>
                  <a:pt x="256" y="0"/>
                </a:moveTo>
                <a:cubicBezTo>
                  <a:pt x="114" y="0"/>
                  <a:pt x="0" y="115"/>
                  <a:pt x="0" y="256"/>
                </a:cubicBezTo>
                <a:cubicBezTo>
                  <a:pt x="0" y="397"/>
                  <a:pt x="114" y="512"/>
                  <a:pt x="256" y="512"/>
                </a:cubicBezTo>
                <a:cubicBezTo>
                  <a:pt x="397" y="512"/>
                  <a:pt x="512" y="397"/>
                  <a:pt x="512" y="256"/>
                </a:cubicBezTo>
                <a:cubicBezTo>
                  <a:pt x="512" y="115"/>
                  <a:pt x="397" y="0"/>
                  <a:pt x="256" y="0"/>
                </a:cubicBezTo>
                <a:close/>
                <a:moveTo>
                  <a:pt x="199" y="334"/>
                </a:moveTo>
                <a:cubicBezTo>
                  <a:pt x="203" y="338"/>
                  <a:pt x="203" y="345"/>
                  <a:pt x="199" y="349"/>
                </a:cubicBezTo>
                <a:cubicBezTo>
                  <a:pt x="197" y="351"/>
                  <a:pt x="194" y="352"/>
                  <a:pt x="192" y="352"/>
                </a:cubicBezTo>
                <a:cubicBezTo>
                  <a:pt x="189" y="352"/>
                  <a:pt x="186" y="351"/>
                  <a:pt x="184" y="349"/>
                </a:cubicBezTo>
                <a:cubicBezTo>
                  <a:pt x="99" y="264"/>
                  <a:pt x="99" y="264"/>
                  <a:pt x="99" y="264"/>
                </a:cubicBezTo>
                <a:cubicBezTo>
                  <a:pt x="95" y="259"/>
                  <a:pt x="95" y="253"/>
                  <a:pt x="99" y="248"/>
                </a:cubicBezTo>
                <a:cubicBezTo>
                  <a:pt x="184" y="163"/>
                  <a:pt x="184" y="163"/>
                  <a:pt x="184" y="163"/>
                </a:cubicBezTo>
                <a:cubicBezTo>
                  <a:pt x="188" y="159"/>
                  <a:pt x="195" y="159"/>
                  <a:pt x="199" y="163"/>
                </a:cubicBezTo>
                <a:cubicBezTo>
                  <a:pt x="203" y="167"/>
                  <a:pt x="203" y="174"/>
                  <a:pt x="199" y="178"/>
                </a:cubicBezTo>
                <a:cubicBezTo>
                  <a:pt x="121" y="256"/>
                  <a:pt x="121" y="256"/>
                  <a:pt x="121" y="256"/>
                </a:cubicBezTo>
                <a:lnTo>
                  <a:pt x="199" y="334"/>
                </a:lnTo>
                <a:close/>
                <a:moveTo>
                  <a:pt x="241" y="386"/>
                </a:moveTo>
                <a:cubicBezTo>
                  <a:pt x="240" y="391"/>
                  <a:pt x="235" y="395"/>
                  <a:pt x="230" y="395"/>
                </a:cubicBezTo>
                <a:cubicBezTo>
                  <a:pt x="229" y="395"/>
                  <a:pt x="229" y="395"/>
                  <a:pt x="228" y="394"/>
                </a:cubicBezTo>
                <a:cubicBezTo>
                  <a:pt x="222" y="393"/>
                  <a:pt x="218" y="388"/>
                  <a:pt x="220" y="382"/>
                </a:cubicBezTo>
                <a:cubicBezTo>
                  <a:pt x="271" y="126"/>
                  <a:pt x="271" y="126"/>
                  <a:pt x="271" y="126"/>
                </a:cubicBezTo>
                <a:cubicBezTo>
                  <a:pt x="272" y="120"/>
                  <a:pt x="278" y="116"/>
                  <a:pt x="283" y="118"/>
                </a:cubicBezTo>
                <a:cubicBezTo>
                  <a:pt x="289" y="119"/>
                  <a:pt x="293" y="124"/>
                  <a:pt x="292" y="130"/>
                </a:cubicBezTo>
                <a:lnTo>
                  <a:pt x="241" y="386"/>
                </a:lnTo>
                <a:close/>
                <a:moveTo>
                  <a:pt x="413" y="264"/>
                </a:moveTo>
                <a:cubicBezTo>
                  <a:pt x="327" y="349"/>
                  <a:pt x="327" y="349"/>
                  <a:pt x="327" y="349"/>
                </a:cubicBezTo>
                <a:cubicBezTo>
                  <a:pt x="325" y="351"/>
                  <a:pt x="322" y="352"/>
                  <a:pt x="320" y="352"/>
                </a:cubicBezTo>
                <a:cubicBezTo>
                  <a:pt x="317" y="352"/>
                  <a:pt x="314" y="351"/>
                  <a:pt x="312" y="349"/>
                </a:cubicBezTo>
                <a:cubicBezTo>
                  <a:pt x="308" y="345"/>
                  <a:pt x="308" y="338"/>
                  <a:pt x="312" y="334"/>
                </a:cubicBezTo>
                <a:cubicBezTo>
                  <a:pt x="390" y="256"/>
                  <a:pt x="390" y="256"/>
                  <a:pt x="390" y="256"/>
                </a:cubicBezTo>
                <a:cubicBezTo>
                  <a:pt x="312" y="178"/>
                  <a:pt x="312" y="178"/>
                  <a:pt x="312" y="178"/>
                </a:cubicBezTo>
                <a:cubicBezTo>
                  <a:pt x="308" y="174"/>
                  <a:pt x="308" y="167"/>
                  <a:pt x="312" y="163"/>
                </a:cubicBezTo>
                <a:cubicBezTo>
                  <a:pt x="316" y="159"/>
                  <a:pt x="323" y="159"/>
                  <a:pt x="327" y="163"/>
                </a:cubicBezTo>
                <a:cubicBezTo>
                  <a:pt x="413" y="248"/>
                  <a:pt x="413" y="248"/>
                  <a:pt x="413" y="248"/>
                </a:cubicBezTo>
                <a:cubicBezTo>
                  <a:pt x="417" y="253"/>
                  <a:pt x="417" y="259"/>
                  <a:pt x="413" y="264"/>
                </a:cubicBezTo>
                <a:close/>
              </a:path>
            </a:pathLst>
          </a:custGeom>
          <a:solidFill>
            <a:srgbClr val="92D050"/>
          </a:solidFill>
          <a:ln>
            <a:noFill/>
          </a:ln>
        </p:spPr>
        <p:txBody>
          <a:bodyPr vert="horz" wrap="square" lIns="68580" tIns="34290" rIns="68580" bIns="34290" numCol="1" anchor="t" anchorCtr="0" compatLnSpc="1">
            <a:prstTxWarp prst="textNoShape">
              <a:avLst/>
            </a:prstTxWarp>
          </a:bodyPr>
          <a:lstStyle/>
          <a:p>
            <a:endParaRPr lang="en-GB" sz="1350" dirty="0"/>
          </a:p>
        </p:txBody>
      </p:sp>
      <p:sp>
        <p:nvSpPr>
          <p:cNvPr id="128" name="Freeform 737">
            <a:extLst>
              <a:ext uri="{FF2B5EF4-FFF2-40B4-BE49-F238E27FC236}">
                <a16:creationId xmlns:a16="http://schemas.microsoft.com/office/drawing/2014/main" id="{F624F4DB-AD7C-4D0B-B472-9D23192BC755}"/>
              </a:ext>
            </a:extLst>
          </p:cNvPr>
          <p:cNvSpPr>
            <a:spLocks noChangeAspect="1" noEditPoints="1"/>
          </p:cNvSpPr>
          <p:nvPr/>
        </p:nvSpPr>
        <p:spPr bwMode="auto">
          <a:xfrm>
            <a:off x="715217" y="2536518"/>
            <a:ext cx="249889" cy="250623"/>
          </a:xfrm>
          <a:custGeom>
            <a:avLst/>
            <a:gdLst>
              <a:gd name="T0" fmla="*/ 245 w 512"/>
              <a:gd name="T1" fmla="*/ 214 h 512"/>
              <a:gd name="T2" fmla="*/ 264 w 512"/>
              <a:gd name="T3" fmla="*/ 224 h 512"/>
              <a:gd name="T4" fmla="*/ 245 w 512"/>
              <a:gd name="T5" fmla="*/ 233 h 512"/>
              <a:gd name="T6" fmla="*/ 245 w 512"/>
              <a:gd name="T7" fmla="*/ 214 h 512"/>
              <a:gd name="T8" fmla="*/ 256 w 512"/>
              <a:gd name="T9" fmla="*/ 298 h 512"/>
              <a:gd name="T10" fmla="*/ 341 w 512"/>
              <a:gd name="T11" fmla="*/ 308 h 512"/>
              <a:gd name="T12" fmla="*/ 256 w 512"/>
              <a:gd name="T13" fmla="*/ 384 h 512"/>
              <a:gd name="T14" fmla="*/ 171 w 512"/>
              <a:gd name="T15" fmla="*/ 308 h 512"/>
              <a:gd name="T16" fmla="*/ 256 w 512"/>
              <a:gd name="T17" fmla="*/ 298 h 512"/>
              <a:gd name="T18" fmla="*/ 280 w 512"/>
              <a:gd name="T19" fmla="*/ 333 h 512"/>
              <a:gd name="T20" fmla="*/ 256 w 512"/>
              <a:gd name="T21" fmla="*/ 341 h 512"/>
              <a:gd name="T22" fmla="*/ 231 w 512"/>
              <a:gd name="T23" fmla="*/ 333 h 512"/>
              <a:gd name="T24" fmla="*/ 216 w 512"/>
              <a:gd name="T25" fmla="*/ 334 h 512"/>
              <a:gd name="T26" fmla="*/ 216 w 512"/>
              <a:gd name="T27" fmla="*/ 349 h 512"/>
              <a:gd name="T28" fmla="*/ 256 w 512"/>
              <a:gd name="T29" fmla="*/ 362 h 512"/>
              <a:gd name="T30" fmla="*/ 295 w 512"/>
              <a:gd name="T31" fmla="*/ 349 h 512"/>
              <a:gd name="T32" fmla="*/ 295 w 512"/>
              <a:gd name="T33" fmla="*/ 334 h 512"/>
              <a:gd name="T34" fmla="*/ 280 w 512"/>
              <a:gd name="T35" fmla="*/ 333 h 512"/>
              <a:gd name="T36" fmla="*/ 256 w 512"/>
              <a:gd name="T37" fmla="*/ 128 h 512"/>
              <a:gd name="T38" fmla="*/ 200 w 512"/>
              <a:gd name="T39" fmla="*/ 149 h 512"/>
              <a:gd name="T40" fmla="*/ 312 w 512"/>
              <a:gd name="T41" fmla="*/ 149 h 512"/>
              <a:gd name="T42" fmla="*/ 256 w 512"/>
              <a:gd name="T43" fmla="*/ 128 h 512"/>
              <a:gd name="T44" fmla="*/ 512 w 512"/>
              <a:gd name="T45" fmla="*/ 256 h 512"/>
              <a:gd name="T46" fmla="*/ 256 w 512"/>
              <a:gd name="T47" fmla="*/ 512 h 512"/>
              <a:gd name="T48" fmla="*/ 0 w 512"/>
              <a:gd name="T49" fmla="*/ 256 h 512"/>
              <a:gd name="T50" fmla="*/ 256 w 512"/>
              <a:gd name="T51" fmla="*/ 0 h 512"/>
              <a:gd name="T52" fmla="*/ 512 w 512"/>
              <a:gd name="T53" fmla="*/ 256 h 512"/>
              <a:gd name="T54" fmla="*/ 405 w 512"/>
              <a:gd name="T55" fmla="*/ 297 h 512"/>
              <a:gd name="T56" fmla="*/ 395 w 512"/>
              <a:gd name="T57" fmla="*/ 170 h 512"/>
              <a:gd name="T58" fmla="*/ 375 w 512"/>
              <a:gd name="T59" fmla="*/ 149 h 512"/>
              <a:gd name="T60" fmla="*/ 339 w 512"/>
              <a:gd name="T61" fmla="*/ 149 h 512"/>
              <a:gd name="T62" fmla="*/ 256 w 512"/>
              <a:gd name="T63" fmla="*/ 106 h 512"/>
              <a:gd name="T64" fmla="*/ 172 w 512"/>
              <a:gd name="T65" fmla="*/ 149 h 512"/>
              <a:gd name="T66" fmla="*/ 137 w 512"/>
              <a:gd name="T67" fmla="*/ 149 h 512"/>
              <a:gd name="T68" fmla="*/ 116 w 512"/>
              <a:gd name="T69" fmla="*/ 169 h 512"/>
              <a:gd name="T70" fmla="*/ 106 w 512"/>
              <a:gd name="T71" fmla="*/ 298 h 512"/>
              <a:gd name="T72" fmla="*/ 127 w 512"/>
              <a:gd name="T73" fmla="*/ 318 h 512"/>
              <a:gd name="T74" fmla="*/ 130 w 512"/>
              <a:gd name="T75" fmla="*/ 318 h 512"/>
              <a:gd name="T76" fmla="*/ 150 w 512"/>
              <a:gd name="T77" fmla="*/ 313 h 512"/>
              <a:gd name="T78" fmla="*/ 256 w 512"/>
              <a:gd name="T79" fmla="*/ 405 h 512"/>
              <a:gd name="T80" fmla="*/ 362 w 512"/>
              <a:gd name="T81" fmla="*/ 313 h 512"/>
              <a:gd name="T82" fmla="*/ 382 w 512"/>
              <a:gd name="T83" fmla="*/ 318 h 512"/>
              <a:gd name="T84" fmla="*/ 384 w 512"/>
              <a:gd name="T85" fmla="*/ 318 h 512"/>
              <a:gd name="T86" fmla="*/ 405 w 512"/>
              <a:gd name="T87" fmla="*/ 297 h 512"/>
              <a:gd name="T88" fmla="*/ 373 w 512"/>
              <a:gd name="T89" fmla="*/ 170 h 512"/>
              <a:gd name="T90" fmla="*/ 383 w 512"/>
              <a:gd name="T91" fmla="*/ 296 h 512"/>
              <a:gd name="T92" fmla="*/ 256 w 512"/>
              <a:gd name="T93" fmla="*/ 277 h 512"/>
              <a:gd name="T94" fmla="*/ 128 w 512"/>
              <a:gd name="T95" fmla="*/ 296 h 512"/>
              <a:gd name="T96" fmla="*/ 138 w 512"/>
              <a:gd name="T97" fmla="*/ 170 h 512"/>
              <a:gd name="T98" fmla="*/ 373 w 512"/>
              <a:gd name="T99" fmla="*/ 170 h 512"/>
              <a:gd name="T100" fmla="*/ 373 w 512"/>
              <a:gd name="T101" fmla="*/ 170 h 512"/>
              <a:gd name="T102" fmla="*/ 298 w 512"/>
              <a:gd name="T103" fmla="*/ 224 h 512"/>
              <a:gd name="T104" fmla="*/ 292 w 512"/>
              <a:gd name="T105" fmla="*/ 214 h 512"/>
              <a:gd name="T106" fmla="*/ 239 w 512"/>
              <a:gd name="T107" fmla="*/ 187 h 512"/>
              <a:gd name="T108" fmla="*/ 229 w 512"/>
              <a:gd name="T109" fmla="*/ 188 h 512"/>
              <a:gd name="T110" fmla="*/ 224 w 512"/>
              <a:gd name="T111" fmla="*/ 197 h 512"/>
              <a:gd name="T112" fmla="*/ 224 w 512"/>
              <a:gd name="T113" fmla="*/ 250 h 512"/>
              <a:gd name="T114" fmla="*/ 229 w 512"/>
              <a:gd name="T115" fmla="*/ 259 h 512"/>
              <a:gd name="T116" fmla="*/ 234 w 512"/>
              <a:gd name="T117" fmla="*/ 261 h 512"/>
              <a:gd name="T118" fmla="*/ 239 w 512"/>
              <a:gd name="T119" fmla="*/ 260 h 512"/>
              <a:gd name="T120" fmla="*/ 292 w 512"/>
              <a:gd name="T121" fmla="*/ 233 h 512"/>
              <a:gd name="T122" fmla="*/ 298 w 512"/>
              <a:gd name="T123" fmla="*/ 22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12" h="512">
                <a:moveTo>
                  <a:pt x="245" y="214"/>
                </a:moveTo>
                <a:cubicBezTo>
                  <a:pt x="264" y="224"/>
                  <a:pt x="264" y="224"/>
                  <a:pt x="264" y="224"/>
                </a:cubicBezTo>
                <a:cubicBezTo>
                  <a:pt x="245" y="233"/>
                  <a:pt x="245" y="233"/>
                  <a:pt x="245" y="233"/>
                </a:cubicBezTo>
                <a:lnTo>
                  <a:pt x="245" y="214"/>
                </a:lnTo>
                <a:close/>
                <a:moveTo>
                  <a:pt x="256" y="298"/>
                </a:moveTo>
                <a:cubicBezTo>
                  <a:pt x="285" y="298"/>
                  <a:pt x="316" y="303"/>
                  <a:pt x="341" y="308"/>
                </a:cubicBezTo>
                <a:cubicBezTo>
                  <a:pt x="328" y="357"/>
                  <a:pt x="298" y="384"/>
                  <a:pt x="256" y="384"/>
                </a:cubicBezTo>
                <a:cubicBezTo>
                  <a:pt x="213" y="384"/>
                  <a:pt x="183" y="357"/>
                  <a:pt x="171" y="308"/>
                </a:cubicBezTo>
                <a:cubicBezTo>
                  <a:pt x="195" y="303"/>
                  <a:pt x="227" y="298"/>
                  <a:pt x="256" y="298"/>
                </a:cubicBezTo>
                <a:close/>
                <a:moveTo>
                  <a:pt x="280" y="333"/>
                </a:moveTo>
                <a:cubicBezTo>
                  <a:pt x="280" y="333"/>
                  <a:pt x="271" y="341"/>
                  <a:pt x="256" y="341"/>
                </a:cubicBezTo>
                <a:cubicBezTo>
                  <a:pt x="240" y="341"/>
                  <a:pt x="231" y="334"/>
                  <a:pt x="231" y="333"/>
                </a:cubicBezTo>
                <a:cubicBezTo>
                  <a:pt x="227" y="329"/>
                  <a:pt x="220" y="329"/>
                  <a:pt x="216" y="334"/>
                </a:cubicBezTo>
                <a:cubicBezTo>
                  <a:pt x="212" y="338"/>
                  <a:pt x="212" y="345"/>
                  <a:pt x="216" y="349"/>
                </a:cubicBezTo>
                <a:cubicBezTo>
                  <a:pt x="218" y="350"/>
                  <a:pt x="231" y="362"/>
                  <a:pt x="256" y="362"/>
                </a:cubicBezTo>
                <a:cubicBezTo>
                  <a:pt x="280" y="362"/>
                  <a:pt x="294" y="350"/>
                  <a:pt x="295" y="349"/>
                </a:cubicBezTo>
                <a:cubicBezTo>
                  <a:pt x="299" y="345"/>
                  <a:pt x="299" y="338"/>
                  <a:pt x="295" y="334"/>
                </a:cubicBezTo>
                <a:cubicBezTo>
                  <a:pt x="291" y="329"/>
                  <a:pt x="285" y="329"/>
                  <a:pt x="280" y="333"/>
                </a:cubicBezTo>
                <a:close/>
                <a:moveTo>
                  <a:pt x="256" y="128"/>
                </a:moveTo>
                <a:cubicBezTo>
                  <a:pt x="233" y="128"/>
                  <a:pt x="214" y="135"/>
                  <a:pt x="200" y="149"/>
                </a:cubicBezTo>
                <a:cubicBezTo>
                  <a:pt x="312" y="149"/>
                  <a:pt x="312" y="149"/>
                  <a:pt x="312" y="149"/>
                </a:cubicBezTo>
                <a:cubicBezTo>
                  <a:pt x="297" y="135"/>
                  <a:pt x="278" y="128"/>
                  <a:pt x="256" y="128"/>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05" y="297"/>
                </a:moveTo>
                <a:cubicBezTo>
                  <a:pt x="395" y="170"/>
                  <a:pt x="395" y="170"/>
                  <a:pt x="395" y="170"/>
                </a:cubicBezTo>
                <a:cubicBezTo>
                  <a:pt x="395" y="158"/>
                  <a:pt x="386" y="149"/>
                  <a:pt x="375" y="149"/>
                </a:cubicBezTo>
                <a:cubicBezTo>
                  <a:pt x="339" y="149"/>
                  <a:pt x="339" y="149"/>
                  <a:pt x="339" y="149"/>
                </a:cubicBezTo>
                <a:cubicBezTo>
                  <a:pt x="320" y="121"/>
                  <a:pt x="291" y="106"/>
                  <a:pt x="256" y="106"/>
                </a:cubicBezTo>
                <a:cubicBezTo>
                  <a:pt x="221" y="106"/>
                  <a:pt x="192" y="121"/>
                  <a:pt x="172" y="149"/>
                </a:cubicBezTo>
                <a:cubicBezTo>
                  <a:pt x="137" y="149"/>
                  <a:pt x="137" y="149"/>
                  <a:pt x="137" y="149"/>
                </a:cubicBezTo>
                <a:cubicBezTo>
                  <a:pt x="125" y="149"/>
                  <a:pt x="116" y="158"/>
                  <a:pt x="116" y="169"/>
                </a:cubicBezTo>
                <a:cubicBezTo>
                  <a:pt x="106" y="298"/>
                  <a:pt x="106" y="298"/>
                  <a:pt x="106" y="298"/>
                </a:cubicBezTo>
                <a:cubicBezTo>
                  <a:pt x="106" y="309"/>
                  <a:pt x="116" y="318"/>
                  <a:pt x="127" y="318"/>
                </a:cubicBezTo>
                <a:cubicBezTo>
                  <a:pt x="128" y="318"/>
                  <a:pt x="129" y="318"/>
                  <a:pt x="130" y="318"/>
                </a:cubicBezTo>
                <a:cubicBezTo>
                  <a:pt x="130" y="318"/>
                  <a:pt x="138" y="316"/>
                  <a:pt x="150" y="313"/>
                </a:cubicBezTo>
                <a:cubicBezTo>
                  <a:pt x="165" y="371"/>
                  <a:pt x="203" y="405"/>
                  <a:pt x="256" y="405"/>
                </a:cubicBezTo>
                <a:cubicBezTo>
                  <a:pt x="308" y="405"/>
                  <a:pt x="347" y="371"/>
                  <a:pt x="362" y="313"/>
                </a:cubicBezTo>
                <a:cubicBezTo>
                  <a:pt x="374" y="316"/>
                  <a:pt x="381" y="318"/>
                  <a:pt x="382" y="318"/>
                </a:cubicBezTo>
                <a:cubicBezTo>
                  <a:pt x="382" y="318"/>
                  <a:pt x="383" y="318"/>
                  <a:pt x="384" y="318"/>
                </a:cubicBezTo>
                <a:cubicBezTo>
                  <a:pt x="396" y="318"/>
                  <a:pt x="405" y="309"/>
                  <a:pt x="405" y="297"/>
                </a:cubicBezTo>
                <a:close/>
                <a:moveTo>
                  <a:pt x="373" y="170"/>
                </a:moveTo>
                <a:cubicBezTo>
                  <a:pt x="383" y="296"/>
                  <a:pt x="383" y="296"/>
                  <a:pt x="383" y="296"/>
                </a:cubicBezTo>
                <a:cubicBezTo>
                  <a:pt x="368" y="292"/>
                  <a:pt x="309" y="277"/>
                  <a:pt x="256" y="277"/>
                </a:cubicBezTo>
                <a:cubicBezTo>
                  <a:pt x="203" y="277"/>
                  <a:pt x="143" y="292"/>
                  <a:pt x="128" y="296"/>
                </a:cubicBezTo>
                <a:cubicBezTo>
                  <a:pt x="138" y="170"/>
                  <a:pt x="138" y="170"/>
                  <a:pt x="138" y="170"/>
                </a:cubicBezTo>
                <a:cubicBezTo>
                  <a:pt x="373" y="170"/>
                  <a:pt x="373" y="170"/>
                  <a:pt x="373" y="170"/>
                </a:cubicBezTo>
                <a:cubicBezTo>
                  <a:pt x="373" y="170"/>
                  <a:pt x="373" y="170"/>
                  <a:pt x="373" y="170"/>
                </a:cubicBezTo>
                <a:close/>
                <a:moveTo>
                  <a:pt x="298" y="224"/>
                </a:moveTo>
                <a:cubicBezTo>
                  <a:pt x="298" y="220"/>
                  <a:pt x="296" y="216"/>
                  <a:pt x="292" y="214"/>
                </a:cubicBezTo>
                <a:cubicBezTo>
                  <a:pt x="239" y="187"/>
                  <a:pt x="239" y="187"/>
                  <a:pt x="239" y="187"/>
                </a:cubicBezTo>
                <a:cubicBezTo>
                  <a:pt x="236" y="186"/>
                  <a:pt x="232" y="186"/>
                  <a:pt x="229" y="188"/>
                </a:cubicBezTo>
                <a:cubicBezTo>
                  <a:pt x="226" y="190"/>
                  <a:pt x="224" y="193"/>
                  <a:pt x="224" y="197"/>
                </a:cubicBezTo>
                <a:cubicBezTo>
                  <a:pt x="224" y="250"/>
                  <a:pt x="224" y="250"/>
                  <a:pt x="224" y="250"/>
                </a:cubicBezTo>
                <a:cubicBezTo>
                  <a:pt x="224" y="254"/>
                  <a:pt x="226" y="257"/>
                  <a:pt x="229" y="259"/>
                </a:cubicBezTo>
                <a:cubicBezTo>
                  <a:pt x="230" y="260"/>
                  <a:pt x="232" y="261"/>
                  <a:pt x="234" y="261"/>
                </a:cubicBezTo>
                <a:cubicBezTo>
                  <a:pt x="236" y="261"/>
                  <a:pt x="238" y="261"/>
                  <a:pt x="239" y="260"/>
                </a:cubicBezTo>
                <a:cubicBezTo>
                  <a:pt x="292" y="233"/>
                  <a:pt x="292" y="233"/>
                  <a:pt x="292" y="233"/>
                </a:cubicBezTo>
                <a:cubicBezTo>
                  <a:pt x="296" y="231"/>
                  <a:pt x="298" y="228"/>
                  <a:pt x="298" y="224"/>
                </a:cubicBezTo>
                <a:close/>
              </a:path>
            </a:pathLst>
          </a:custGeom>
          <a:solidFill>
            <a:srgbClr val="92D050"/>
          </a:solidFill>
          <a:ln>
            <a:noFill/>
          </a:ln>
        </p:spPr>
        <p:txBody>
          <a:bodyPr vert="horz" wrap="square" lIns="68580" tIns="34290" rIns="68580" bIns="34290" numCol="1" anchor="t" anchorCtr="0" compatLnSpc="1">
            <a:prstTxWarp prst="textNoShape">
              <a:avLst/>
            </a:prstTxWarp>
          </a:bodyPr>
          <a:lstStyle/>
          <a:p>
            <a:endParaRPr lang="en-GB" sz="1350" dirty="0"/>
          </a:p>
        </p:txBody>
      </p:sp>
      <p:sp>
        <p:nvSpPr>
          <p:cNvPr id="129" name="Freeform 145">
            <a:extLst>
              <a:ext uri="{FF2B5EF4-FFF2-40B4-BE49-F238E27FC236}">
                <a16:creationId xmlns:a16="http://schemas.microsoft.com/office/drawing/2014/main" id="{389E816E-6FE5-4427-8D41-DFC86BCA957B}"/>
              </a:ext>
            </a:extLst>
          </p:cNvPr>
          <p:cNvSpPr>
            <a:spLocks noChangeAspect="1" noEditPoints="1"/>
          </p:cNvSpPr>
          <p:nvPr/>
        </p:nvSpPr>
        <p:spPr bwMode="auto">
          <a:xfrm>
            <a:off x="708652" y="2840359"/>
            <a:ext cx="248108" cy="248108"/>
          </a:xfrm>
          <a:custGeom>
            <a:avLst/>
            <a:gdLst>
              <a:gd name="T0" fmla="*/ 0 w 512"/>
              <a:gd name="T1" fmla="*/ 256 h 512"/>
              <a:gd name="T2" fmla="*/ 512 w 512"/>
              <a:gd name="T3" fmla="*/ 256 h 512"/>
              <a:gd name="T4" fmla="*/ 298 w 512"/>
              <a:gd name="T5" fmla="*/ 181 h 512"/>
              <a:gd name="T6" fmla="*/ 266 w 512"/>
              <a:gd name="T7" fmla="*/ 192 h 512"/>
              <a:gd name="T8" fmla="*/ 266 w 512"/>
              <a:gd name="T9" fmla="*/ 170 h 512"/>
              <a:gd name="T10" fmla="*/ 298 w 512"/>
              <a:gd name="T11" fmla="*/ 181 h 512"/>
              <a:gd name="T12" fmla="*/ 259 w 512"/>
              <a:gd name="T13" fmla="*/ 120 h 512"/>
              <a:gd name="T14" fmla="*/ 274 w 512"/>
              <a:gd name="T15" fmla="*/ 135 h 512"/>
              <a:gd name="T16" fmla="*/ 245 w 512"/>
              <a:gd name="T17" fmla="*/ 160 h 512"/>
              <a:gd name="T18" fmla="*/ 237 w 512"/>
              <a:gd name="T19" fmla="*/ 141 h 512"/>
              <a:gd name="T20" fmla="*/ 213 w 512"/>
              <a:gd name="T21" fmla="*/ 96 h 512"/>
              <a:gd name="T22" fmla="*/ 224 w 512"/>
              <a:gd name="T23" fmla="*/ 138 h 512"/>
              <a:gd name="T24" fmla="*/ 202 w 512"/>
              <a:gd name="T25" fmla="*/ 138 h 512"/>
              <a:gd name="T26" fmla="*/ 152 w 512"/>
              <a:gd name="T27" fmla="*/ 120 h 512"/>
              <a:gd name="T28" fmla="*/ 189 w 512"/>
              <a:gd name="T29" fmla="*/ 141 h 512"/>
              <a:gd name="T30" fmla="*/ 181 w 512"/>
              <a:gd name="T31" fmla="*/ 160 h 512"/>
              <a:gd name="T32" fmla="*/ 152 w 512"/>
              <a:gd name="T33" fmla="*/ 135 h 512"/>
              <a:gd name="T34" fmla="*/ 138 w 512"/>
              <a:gd name="T35" fmla="*/ 170 h 512"/>
              <a:gd name="T36" fmla="*/ 170 w 512"/>
              <a:gd name="T37" fmla="*/ 181 h 512"/>
              <a:gd name="T38" fmla="*/ 138 w 512"/>
              <a:gd name="T39" fmla="*/ 192 h 512"/>
              <a:gd name="T40" fmla="*/ 138 w 512"/>
              <a:gd name="T41" fmla="*/ 170 h 512"/>
              <a:gd name="T42" fmla="*/ 341 w 512"/>
              <a:gd name="T43" fmla="*/ 416 h 512"/>
              <a:gd name="T44" fmla="*/ 333 w 512"/>
              <a:gd name="T45" fmla="*/ 398 h 512"/>
              <a:gd name="T46" fmla="*/ 351 w 512"/>
              <a:gd name="T47" fmla="*/ 288 h 512"/>
              <a:gd name="T48" fmla="*/ 330 w 512"/>
              <a:gd name="T49" fmla="*/ 286 h 512"/>
              <a:gd name="T50" fmla="*/ 320 w 512"/>
              <a:gd name="T51" fmla="*/ 298 h 512"/>
              <a:gd name="T52" fmla="*/ 320 w 512"/>
              <a:gd name="T53" fmla="*/ 298 h 512"/>
              <a:gd name="T54" fmla="*/ 309 w 512"/>
              <a:gd name="T55" fmla="*/ 277 h 512"/>
              <a:gd name="T56" fmla="*/ 288 w 512"/>
              <a:gd name="T57" fmla="*/ 277 h 512"/>
              <a:gd name="T58" fmla="*/ 277 w 512"/>
              <a:gd name="T59" fmla="*/ 298 h 512"/>
              <a:gd name="T60" fmla="*/ 266 w 512"/>
              <a:gd name="T61" fmla="*/ 256 h 512"/>
              <a:gd name="T62" fmla="*/ 245 w 512"/>
              <a:gd name="T63" fmla="*/ 256 h 512"/>
              <a:gd name="T64" fmla="*/ 234 w 512"/>
              <a:gd name="T65" fmla="*/ 298 h 512"/>
              <a:gd name="T66" fmla="*/ 224 w 512"/>
              <a:gd name="T67" fmla="*/ 202 h 512"/>
              <a:gd name="T68" fmla="*/ 202 w 512"/>
              <a:gd name="T69" fmla="*/ 202 h 512"/>
              <a:gd name="T70" fmla="*/ 196 w 512"/>
              <a:gd name="T71" fmla="*/ 340 h 512"/>
              <a:gd name="T72" fmla="*/ 152 w 512"/>
              <a:gd name="T73" fmla="*/ 281 h 512"/>
              <a:gd name="T74" fmla="*/ 138 w 512"/>
              <a:gd name="T75" fmla="*/ 277 h 512"/>
              <a:gd name="T76" fmla="*/ 138 w 512"/>
              <a:gd name="T77" fmla="*/ 295 h 512"/>
              <a:gd name="T78" fmla="*/ 211 w 512"/>
              <a:gd name="T79" fmla="*/ 411 h 512"/>
              <a:gd name="T80" fmla="*/ 197 w 512"/>
              <a:gd name="T81" fmla="*/ 414 h 512"/>
              <a:gd name="T82" fmla="*/ 129 w 512"/>
              <a:gd name="T83" fmla="*/ 258 h 512"/>
              <a:gd name="T84" fmla="*/ 172 w 512"/>
              <a:gd name="T85" fmla="*/ 272 h 512"/>
              <a:gd name="T86" fmla="*/ 181 w 512"/>
              <a:gd name="T87" fmla="*/ 202 h 512"/>
              <a:gd name="T88" fmla="*/ 245 w 512"/>
              <a:gd name="T89" fmla="*/ 202 h 512"/>
              <a:gd name="T90" fmla="*/ 256 w 512"/>
              <a:gd name="T91" fmla="*/ 224 h 512"/>
              <a:gd name="T92" fmla="*/ 298 w 512"/>
              <a:gd name="T93" fmla="*/ 245 h 512"/>
              <a:gd name="T94" fmla="*/ 341 w 512"/>
              <a:gd name="T95" fmla="*/ 256 h 512"/>
              <a:gd name="T96" fmla="*/ 373 w 512"/>
              <a:gd name="T97" fmla="*/ 33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98" y="181"/>
                </a:moveTo>
                <a:cubicBezTo>
                  <a:pt x="298" y="187"/>
                  <a:pt x="294" y="192"/>
                  <a:pt x="288" y="192"/>
                </a:cubicBezTo>
                <a:cubicBezTo>
                  <a:pt x="266" y="192"/>
                  <a:pt x="266" y="192"/>
                  <a:pt x="266" y="192"/>
                </a:cubicBezTo>
                <a:cubicBezTo>
                  <a:pt x="260" y="192"/>
                  <a:pt x="256" y="187"/>
                  <a:pt x="256" y="181"/>
                </a:cubicBezTo>
                <a:cubicBezTo>
                  <a:pt x="256" y="175"/>
                  <a:pt x="260" y="170"/>
                  <a:pt x="266" y="170"/>
                </a:cubicBezTo>
                <a:cubicBezTo>
                  <a:pt x="288" y="170"/>
                  <a:pt x="288" y="170"/>
                  <a:pt x="288" y="170"/>
                </a:cubicBezTo>
                <a:cubicBezTo>
                  <a:pt x="294" y="170"/>
                  <a:pt x="298" y="175"/>
                  <a:pt x="298" y="181"/>
                </a:cubicBezTo>
                <a:close/>
                <a:moveTo>
                  <a:pt x="237" y="141"/>
                </a:moveTo>
                <a:cubicBezTo>
                  <a:pt x="259" y="120"/>
                  <a:pt x="259" y="120"/>
                  <a:pt x="259" y="120"/>
                </a:cubicBezTo>
                <a:cubicBezTo>
                  <a:pt x="263" y="116"/>
                  <a:pt x="270" y="116"/>
                  <a:pt x="274" y="120"/>
                </a:cubicBezTo>
                <a:cubicBezTo>
                  <a:pt x="278" y="124"/>
                  <a:pt x="278" y="131"/>
                  <a:pt x="274" y="135"/>
                </a:cubicBezTo>
                <a:cubicBezTo>
                  <a:pt x="253" y="157"/>
                  <a:pt x="253" y="157"/>
                  <a:pt x="253" y="157"/>
                </a:cubicBezTo>
                <a:cubicBezTo>
                  <a:pt x="250" y="159"/>
                  <a:pt x="248" y="160"/>
                  <a:pt x="245" y="160"/>
                </a:cubicBezTo>
                <a:cubicBezTo>
                  <a:pt x="242" y="160"/>
                  <a:pt x="240" y="159"/>
                  <a:pt x="237" y="157"/>
                </a:cubicBezTo>
                <a:cubicBezTo>
                  <a:pt x="233" y="152"/>
                  <a:pt x="233" y="146"/>
                  <a:pt x="237" y="141"/>
                </a:cubicBezTo>
                <a:close/>
                <a:moveTo>
                  <a:pt x="202" y="106"/>
                </a:moveTo>
                <a:cubicBezTo>
                  <a:pt x="202" y="100"/>
                  <a:pt x="207" y="96"/>
                  <a:pt x="213" y="96"/>
                </a:cubicBezTo>
                <a:cubicBezTo>
                  <a:pt x="219" y="96"/>
                  <a:pt x="224" y="100"/>
                  <a:pt x="224" y="106"/>
                </a:cubicBezTo>
                <a:cubicBezTo>
                  <a:pt x="224" y="138"/>
                  <a:pt x="224" y="138"/>
                  <a:pt x="224" y="138"/>
                </a:cubicBezTo>
                <a:cubicBezTo>
                  <a:pt x="224" y="144"/>
                  <a:pt x="219" y="149"/>
                  <a:pt x="213" y="149"/>
                </a:cubicBezTo>
                <a:cubicBezTo>
                  <a:pt x="207" y="149"/>
                  <a:pt x="202" y="144"/>
                  <a:pt x="202" y="138"/>
                </a:cubicBezTo>
                <a:lnTo>
                  <a:pt x="202" y="106"/>
                </a:lnTo>
                <a:close/>
                <a:moveTo>
                  <a:pt x="152" y="120"/>
                </a:moveTo>
                <a:cubicBezTo>
                  <a:pt x="156" y="116"/>
                  <a:pt x="163" y="116"/>
                  <a:pt x="167" y="120"/>
                </a:cubicBezTo>
                <a:cubicBezTo>
                  <a:pt x="189" y="141"/>
                  <a:pt x="189" y="141"/>
                  <a:pt x="189" y="141"/>
                </a:cubicBezTo>
                <a:cubicBezTo>
                  <a:pt x="193" y="146"/>
                  <a:pt x="193" y="152"/>
                  <a:pt x="189" y="157"/>
                </a:cubicBezTo>
                <a:cubicBezTo>
                  <a:pt x="186" y="159"/>
                  <a:pt x="184" y="160"/>
                  <a:pt x="181" y="160"/>
                </a:cubicBezTo>
                <a:cubicBezTo>
                  <a:pt x="178" y="160"/>
                  <a:pt x="176" y="159"/>
                  <a:pt x="173" y="157"/>
                </a:cubicBezTo>
                <a:cubicBezTo>
                  <a:pt x="152" y="135"/>
                  <a:pt x="152" y="135"/>
                  <a:pt x="152" y="135"/>
                </a:cubicBezTo>
                <a:cubicBezTo>
                  <a:pt x="148" y="131"/>
                  <a:pt x="148" y="124"/>
                  <a:pt x="152" y="120"/>
                </a:cubicBezTo>
                <a:close/>
                <a:moveTo>
                  <a:pt x="138" y="170"/>
                </a:moveTo>
                <a:cubicBezTo>
                  <a:pt x="160" y="170"/>
                  <a:pt x="160" y="170"/>
                  <a:pt x="160" y="170"/>
                </a:cubicBezTo>
                <a:cubicBezTo>
                  <a:pt x="166" y="170"/>
                  <a:pt x="170" y="175"/>
                  <a:pt x="170" y="181"/>
                </a:cubicBezTo>
                <a:cubicBezTo>
                  <a:pt x="170" y="187"/>
                  <a:pt x="166" y="192"/>
                  <a:pt x="160" y="192"/>
                </a:cubicBezTo>
                <a:cubicBezTo>
                  <a:pt x="138" y="192"/>
                  <a:pt x="138" y="192"/>
                  <a:pt x="138" y="192"/>
                </a:cubicBezTo>
                <a:cubicBezTo>
                  <a:pt x="132" y="192"/>
                  <a:pt x="128" y="187"/>
                  <a:pt x="128" y="181"/>
                </a:cubicBezTo>
                <a:cubicBezTo>
                  <a:pt x="128" y="175"/>
                  <a:pt x="132" y="170"/>
                  <a:pt x="138" y="170"/>
                </a:cubicBezTo>
                <a:close/>
                <a:moveTo>
                  <a:pt x="349" y="412"/>
                </a:moveTo>
                <a:cubicBezTo>
                  <a:pt x="347" y="414"/>
                  <a:pt x="344" y="416"/>
                  <a:pt x="341" y="416"/>
                </a:cubicBezTo>
                <a:cubicBezTo>
                  <a:pt x="338" y="416"/>
                  <a:pt x="336" y="415"/>
                  <a:pt x="334" y="413"/>
                </a:cubicBezTo>
                <a:cubicBezTo>
                  <a:pt x="329" y="409"/>
                  <a:pt x="329" y="403"/>
                  <a:pt x="333" y="398"/>
                </a:cubicBezTo>
                <a:cubicBezTo>
                  <a:pt x="354" y="373"/>
                  <a:pt x="351" y="332"/>
                  <a:pt x="351" y="331"/>
                </a:cubicBezTo>
                <a:cubicBezTo>
                  <a:pt x="351" y="288"/>
                  <a:pt x="351" y="288"/>
                  <a:pt x="351" y="288"/>
                </a:cubicBezTo>
                <a:cubicBezTo>
                  <a:pt x="351" y="282"/>
                  <a:pt x="346" y="277"/>
                  <a:pt x="341" y="277"/>
                </a:cubicBezTo>
                <a:cubicBezTo>
                  <a:pt x="335" y="277"/>
                  <a:pt x="331" y="281"/>
                  <a:pt x="330" y="286"/>
                </a:cubicBezTo>
                <a:cubicBezTo>
                  <a:pt x="330" y="288"/>
                  <a:pt x="330" y="288"/>
                  <a:pt x="330" y="288"/>
                </a:cubicBezTo>
                <a:cubicBezTo>
                  <a:pt x="330" y="294"/>
                  <a:pt x="326" y="298"/>
                  <a:pt x="320" y="298"/>
                </a:cubicBezTo>
                <a:cubicBezTo>
                  <a:pt x="320" y="298"/>
                  <a:pt x="320" y="298"/>
                  <a:pt x="320" y="298"/>
                </a:cubicBezTo>
                <a:cubicBezTo>
                  <a:pt x="320" y="298"/>
                  <a:pt x="320" y="298"/>
                  <a:pt x="320" y="298"/>
                </a:cubicBezTo>
                <a:cubicBezTo>
                  <a:pt x="314" y="298"/>
                  <a:pt x="309" y="294"/>
                  <a:pt x="309" y="288"/>
                </a:cubicBezTo>
                <a:cubicBezTo>
                  <a:pt x="309" y="277"/>
                  <a:pt x="309" y="277"/>
                  <a:pt x="309" y="277"/>
                </a:cubicBezTo>
                <a:cubicBezTo>
                  <a:pt x="309" y="271"/>
                  <a:pt x="304" y="266"/>
                  <a:pt x="298" y="266"/>
                </a:cubicBezTo>
                <a:cubicBezTo>
                  <a:pt x="292" y="266"/>
                  <a:pt x="288" y="271"/>
                  <a:pt x="288" y="277"/>
                </a:cubicBezTo>
                <a:cubicBezTo>
                  <a:pt x="288" y="288"/>
                  <a:pt x="288" y="288"/>
                  <a:pt x="288" y="288"/>
                </a:cubicBezTo>
                <a:cubicBezTo>
                  <a:pt x="288" y="294"/>
                  <a:pt x="283" y="298"/>
                  <a:pt x="277" y="298"/>
                </a:cubicBezTo>
                <a:cubicBezTo>
                  <a:pt x="271" y="298"/>
                  <a:pt x="266" y="294"/>
                  <a:pt x="266" y="288"/>
                </a:cubicBezTo>
                <a:cubicBezTo>
                  <a:pt x="266" y="256"/>
                  <a:pt x="266" y="256"/>
                  <a:pt x="266" y="256"/>
                </a:cubicBezTo>
                <a:cubicBezTo>
                  <a:pt x="266" y="250"/>
                  <a:pt x="262" y="245"/>
                  <a:pt x="256" y="245"/>
                </a:cubicBezTo>
                <a:cubicBezTo>
                  <a:pt x="250" y="245"/>
                  <a:pt x="245" y="250"/>
                  <a:pt x="245" y="256"/>
                </a:cubicBezTo>
                <a:cubicBezTo>
                  <a:pt x="245" y="288"/>
                  <a:pt x="245" y="288"/>
                  <a:pt x="245" y="288"/>
                </a:cubicBezTo>
                <a:cubicBezTo>
                  <a:pt x="245" y="294"/>
                  <a:pt x="240" y="298"/>
                  <a:pt x="234" y="298"/>
                </a:cubicBezTo>
                <a:cubicBezTo>
                  <a:pt x="228" y="298"/>
                  <a:pt x="224" y="294"/>
                  <a:pt x="224" y="288"/>
                </a:cubicBezTo>
                <a:cubicBezTo>
                  <a:pt x="224" y="202"/>
                  <a:pt x="224" y="202"/>
                  <a:pt x="224" y="202"/>
                </a:cubicBezTo>
                <a:cubicBezTo>
                  <a:pt x="224" y="196"/>
                  <a:pt x="219" y="192"/>
                  <a:pt x="213" y="192"/>
                </a:cubicBezTo>
                <a:cubicBezTo>
                  <a:pt x="207" y="192"/>
                  <a:pt x="202" y="196"/>
                  <a:pt x="202" y="202"/>
                </a:cubicBezTo>
                <a:cubicBezTo>
                  <a:pt x="202" y="330"/>
                  <a:pt x="202" y="330"/>
                  <a:pt x="202" y="330"/>
                </a:cubicBezTo>
                <a:cubicBezTo>
                  <a:pt x="202" y="335"/>
                  <a:pt x="200" y="338"/>
                  <a:pt x="196" y="340"/>
                </a:cubicBezTo>
                <a:cubicBezTo>
                  <a:pt x="192" y="342"/>
                  <a:pt x="188" y="341"/>
                  <a:pt x="185" y="338"/>
                </a:cubicBezTo>
                <a:cubicBezTo>
                  <a:pt x="171" y="326"/>
                  <a:pt x="155" y="288"/>
                  <a:pt x="152" y="281"/>
                </a:cubicBezTo>
                <a:cubicBezTo>
                  <a:pt x="151" y="279"/>
                  <a:pt x="149" y="277"/>
                  <a:pt x="146" y="276"/>
                </a:cubicBezTo>
                <a:cubicBezTo>
                  <a:pt x="144" y="276"/>
                  <a:pt x="141" y="276"/>
                  <a:pt x="138" y="277"/>
                </a:cubicBezTo>
                <a:cubicBezTo>
                  <a:pt x="134" y="279"/>
                  <a:pt x="134" y="288"/>
                  <a:pt x="137" y="294"/>
                </a:cubicBezTo>
                <a:cubicBezTo>
                  <a:pt x="137" y="294"/>
                  <a:pt x="138" y="294"/>
                  <a:pt x="138" y="295"/>
                </a:cubicBezTo>
                <a:cubicBezTo>
                  <a:pt x="138" y="295"/>
                  <a:pt x="165" y="369"/>
                  <a:pt x="208" y="396"/>
                </a:cubicBezTo>
                <a:cubicBezTo>
                  <a:pt x="213" y="399"/>
                  <a:pt x="214" y="406"/>
                  <a:pt x="211" y="411"/>
                </a:cubicBezTo>
                <a:cubicBezTo>
                  <a:pt x="209" y="414"/>
                  <a:pt x="206" y="416"/>
                  <a:pt x="202" y="416"/>
                </a:cubicBezTo>
                <a:cubicBezTo>
                  <a:pt x="200" y="416"/>
                  <a:pt x="198" y="415"/>
                  <a:pt x="197" y="414"/>
                </a:cubicBezTo>
                <a:cubicBezTo>
                  <a:pt x="149" y="384"/>
                  <a:pt x="121" y="310"/>
                  <a:pt x="118" y="303"/>
                </a:cubicBezTo>
                <a:cubicBezTo>
                  <a:pt x="111" y="287"/>
                  <a:pt x="113" y="266"/>
                  <a:pt x="129" y="258"/>
                </a:cubicBezTo>
                <a:cubicBezTo>
                  <a:pt x="136" y="254"/>
                  <a:pt x="145" y="253"/>
                  <a:pt x="153" y="256"/>
                </a:cubicBezTo>
                <a:cubicBezTo>
                  <a:pt x="161" y="259"/>
                  <a:pt x="168" y="265"/>
                  <a:pt x="172" y="272"/>
                </a:cubicBezTo>
                <a:cubicBezTo>
                  <a:pt x="174" y="279"/>
                  <a:pt x="177" y="286"/>
                  <a:pt x="181" y="293"/>
                </a:cubicBezTo>
                <a:cubicBezTo>
                  <a:pt x="181" y="202"/>
                  <a:pt x="181" y="202"/>
                  <a:pt x="181" y="202"/>
                </a:cubicBezTo>
                <a:cubicBezTo>
                  <a:pt x="181" y="185"/>
                  <a:pt x="195" y="170"/>
                  <a:pt x="213" y="170"/>
                </a:cubicBezTo>
                <a:cubicBezTo>
                  <a:pt x="231" y="170"/>
                  <a:pt x="245" y="185"/>
                  <a:pt x="245" y="202"/>
                </a:cubicBezTo>
                <a:cubicBezTo>
                  <a:pt x="245" y="226"/>
                  <a:pt x="245" y="226"/>
                  <a:pt x="245" y="226"/>
                </a:cubicBezTo>
                <a:cubicBezTo>
                  <a:pt x="248" y="224"/>
                  <a:pt x="252" y="224"/>
                  <a:pt x="256" y="224"/>
                </a:cubicBezTo>
                <a:cubicBezTo>
                  <a:pt x="270" y="224"/>
                  <a:pt x="283" y="234"/>
                  <a:pt x="286" y="247"/>
                </a:cubicBezTo>
                <a:cubicBezTo>
                  <a:pt x="290" y="246"/>
                  <a:pt x="294" y="245"/>
                  <a:pt x="298" y="245"/>
                </a:cubicBezTo>
                <a:cubicBezTo>
                  <a:pt x="310" y="245"/>
                  <a:pt x="320" y="251"/>
                  <a:pt x="325" y="260"/>
                </a:cubicBezTo>
                <a:cubicBezTo>
                  <a:pt x="330" y="257"/>
                  <a:pt x="335" y="256"/>
                  <a:pt x="341" y="256"/>
                </a:cubicBezTo>
                <a:cubicBezTo>
                  <a:pt x="358" y="256"/>
                  <a:pt x="373" y="270"/>
                  <a:pt x="373" y="288"/>
                </a:cubicBezTo>
                <a:cubicBezTo>
                  <a:pt x="373" y="330"/>
                  <a:pt x="373" y="330"/>
                  <a:pt x="373" y="330"/>
                </a:cubicBezTo>
                <a:cubicBezTo>
                  <a:pt x="373" y="332"/>
                  <a:pt x="376" y="380"/>
                  <a:pt x="349" y="412"/>
                </a:cubicBezTo>
                <a:close/>
              </a:path>
            </a:pathLst>
          </a:custGeom>
          <a:solidFill>
            <a:srgbClr val="92D050"/>
          </a:solidFill>
          <a:ln>
            <a:noFill/>
          </a:ln>
        </p:spPr>
        <p:txBody>
          <a:bodyPr vert="horz" wrap="square" lIns="68580" tIns="34290" rIns="68580" bIns="34290" numCol="1" anchor="t" anchorCtr="0" compatLnSpc="1">
            <a:prstTxWarp prst="textNoShape">
              <a:avLst/>
            </a:prstTxWarp>
          </a:bodyPr>
          <a:lstStyle/>
          <a:p>
            <a:endParaRPr lang="en-GB" sz="1350" dirty="0"/>
          </a:p>
        </p:txBody>
      </p:sp>
      <p:sp>
        <p:nvSpPr>
          <p:cNvPr id="130" name="Freeform 242">
            <a:extLst>
              <a:ext uri="{FF2B5EF4-FFF2-40B4-BE49-F238E27FC236}">
                <a16:creationId xmlns:a16="http://schemas.microsoft.com/office/drawing/2014/main" id="{06041F30-B216-48FD-84CE-6898E9DCEF34}"/>
              </a:ext>
            </a:extLst>
          </p:cNvPr>
          <p:cNvSpPr>
            <a:spLocks noChangeAspect="1" noEditPoints="1"/>
          </p:cNvSpPr>
          <p:nvPr/>
        </p:nvSpPr>
        <p:spPr bwMode="auto">
          <a:xfrm>
            <a:off x="4678078" y="2863519"/>
            <a:ext cx="224948" cy="224948"/>
          </a:xfrm>
          <a:custGeom>
            <a:avLst/>
            <a:gdLst>
              <a:gd name="T0" fmla="*/ 117 w 512"/>
              <a:gd name="T1" fmla="*/ 160 h 512"/>
              <a:gd name="T2" fmla="*/ 266 w 512"/>
              <a:gd name="T3" fmla="*/ 160 h 512"/>
              <a:gd name="T4" fmla="*/ 266 w 512"/>
              <a:gd name="T5" fmla="*/ 245 h 512"/>
              <a:gd name="T6" fmla="*/ 181 w 512"/>
              <a:gd name="T7" fmla="*/ 245 h 512"/>
              <a:gd name="T8" fmla="*/ 173 w 512"/>
              <a:gd name="T9" fmla="*/ 248 h 512"/>
              <a:gd name="T10" fmla="*/ 149 w 512"/>
              <a:gd name="T11" fmla="*/ 273 h 512"/>
              <a:gd name="T12" fmla="*/ 149 w 512"/>
              <a:gd name="T13" fmla="*/ 256 h 512"/>
              <a:gd name="T14" fmla="*/ 138 w 512"/>
              <a:gd name="T15" fmla="*/ 245 h 512"/>
              <a:gd name="T16" fmla="*/ 117 w 512"/>
              <a:gd name="T17" fmla="*/ 245 h 512"/>
              <a:gd name="T18" fmla="*/ 117 w 512"/>
              <a:gd name="T19" fmla="*/ 160 h 512"/>
              <a:gd name="T20" fmla="*/ 512 w 512"/>
              <a:gd name="T21" fmla="*/ 256 h 512"/>
              <a:gd name="T22" fmla="*/ 256 w 512"/>
              <a:gd name="T23" fmla="*/ 512 h 512"/>
              <a:gd name="T24" fmla="*/ 0 w 512"/>
              <a:gd name="T25" fmla="*/ 256 h 512"/>
              <a:gd name="T26" fmla="*/ 256 w 512"/>
              <a:gd name="T27" fmla="*/ 0 h 512"/>
              <a:gd name="T28" fmla="*/ 512 w 512"/>
              <a:gd name="T29" fmla="*/ 256 h 512"/>
              <a:gd name="T30" fmla="*/ 185 w 512"/>
              <a:gd name="T31" fmla="*/ 266 h 512"/>
              <a:gd name="T32" fmla="*/ 277 w 512"/>
              <a:gd name="T33" fmla="*/ 266 h 512"/>
              <a:gd name="T34" fmla="*/ 288 w 512"/>
              <a:gd name="T35" fmla="*/ 256 h 512"/>
              <a:gd name="T36" fmla="*/ 288 w 512"/>
              <a:gd name="T37" fmla="*/ 149 h 512"/>
              <a:gd name="T38" fmla="*/ 277 w 512"/>
              <a:gd name="T39" fmla="*/ 138 h 512"/>
              <a:gd name="T40" fmla="*/ 106 w 512"/>
              <a:gd name="T41" fmla="*/ 138 h 512"/>
              <a:gd name="T42" fmla="*/ 96 w 512"/>
              <a:gd name="T43" fmla="*/ 149 h 512"/>
              <a:gd name="T44" fmla="*/ 96 w 512"/>
              <a:gd name="T45" fmla="*/ 256 h 512"/>
              <a:gd name="T46" fmla="*/ 106 w 512"/>
              <a:gd name="T47" fmla="*/ 266 h 512"/>
              <a:gd name="T48" fmla="*/ 128 w 512"/>
              <a:gd name="T49" fmla="*/ 266 h 512"/>
              <a:gd name="T50" fmla="*/ 128 w 512"/>
              <a:gd name="T51" fmla="*/ 298 h 512"/>
              <a:gd name="T52" fmla="*/ 134 w 512"/>
              <a:gd name="T53" fmla="*/ 308 h 512"/>
              <a:gd name="T54" fmla="*/ 138 w 512"/>
              <a:gd name="T55" fmla="*/ 309 h 512"/>
              <a:gd name="T56" fmla="*/ 146 w 512"/>
              <a:gd name="T57" fmla="*/ 306 h 512"/>
              <a:gd name="T58" fmla="*/ 185 w 512"/>
              <a:gd name="T59" fmla="*/ 266 h 512"/>
              <a:gd name="T60" fmla="*/ 416 w 512"/>
              <a:gd name="T61" fmla="*/ 234 h 512"/>
              <a:gd name="T62" fmla="*/ 405 w 512"/>
              <a:gd name="T63" fmla="*/ 224 h 512"/>
              <a:gd name="T64" fmla="*/ 320 w 512"/>
              <a:gd name="T65" fmla="*/ 224 h 512"/>
              <a:gd name="T66" fmla="*/ 309 w 512"/>
              <a:gd name="T67" fmla="*/ 234 h 512"/>
              <a:gd name="T68" fmla="*/ 320 w 512"/>
              <a:gd name="T69" fmla="*/ 245 h 512"/>
              <a:gd name="T70" fmla="*/ 394 w 512"/>
              <a:gd name="T71" fmla="*/ 245 h 512"/>
              <a:gd name="T72" fmla="*/ 394 w 512"/>
              <a:gd name="T73" fmla="*/ 352 h 512"/>
              <a:gd name="T74" fmla="*/ 362 w 512"/>
              <a:gd name="T75" fmla="*/ 352 h 512"/>
              <a:gd name="T76" fmla="*/ 352 w 512"/>
              <a:gd name="T77" fmla="*/ 362 h 512"/>
              <a:gd name="T78" fmla="*/ 352 w 512"/>
              <a:gd name="T79" fmla="*/ 379 h 512"/>
              <a:gd name="T80" fmla="*/ 327 w 512"/>
              <a:gd name="T81" fmla="*/ 355 h 512"/>
              <a:gd name="T82" fmla="*/ 320 w 512"/>
              <a:gd name="T83" fmla="*/ 352 h 512"/>
              <a:gd name="T84" fmla="*/ 245 w 512"/>
              <a:gd name="T85" fmla="*/ 352 h 512"/>
              <a:gd name="T86" fmla="*/ 245 w 512"/>
              <a:gd name="T87" fmla="*/ 298 h 512"/>
              <a:gd name="T88" fmla="*/ 234 w 512"/>
              <a:gd name="T89" fmla="*/ 288 h 512"/>
              <a:gd name="T90" fmla="*/ 224 w 512"/>
              <a:gd name="T91" fmla="*/ 298 h 512"/>
              <a:gd name="T92" fmla="*/ 224 w 512"/>
              <a:gd name="T93" fmla="*/ 362 h 512"/>
              <a:gd name="T94" fmla="*/ 234 w 512"/>
              <a:gd name="T95" fmla="*/ 373 h 512"/>
              <a:gd name="T96" fmla="*/ 315 w 512"/>
              <a:gd name="T97" fmla="*/ 373 h 512"/>
              <a:gd name="T98" fmla="*/ 355 w 512"/>
              <a:gd name="T99" fmla="*/ 413 h 512"/>
              <a:gd name="T100" fmla="*/ 362 w 512"/>
              <a:gd name="T101" fmla="*/ 416 h 512"/>
              <a:gd name="T102" fmla="*/ 366 w 512"/>
              <a:gd name="T103" fmla="*/ 415 h 512"/>
              <a:gd name="T104" fmla="*/ 373 w 512"/>
              <a:gd name="T105" fmla="*/ 405 h 512"/>
              <a:gd name="T106" fmla="*/ 373 w 512"/>
              <a:gd name="T107" fmla="*/ 373 h 512"/>
              <a:gd name="T108" fmla="*/ 405 w 512"/>
              <a:gd name="T109" fmla="*/ 373 h 512"/>
              <a:gd name="T110" fmla="*/ 416 w 512"/>
              <a:gd name="T111" fmla="*/ 362 h 512"/>
              <a:gd name="T112" fmla="*/ 416 w 512"/>
              <a:gd name="T113" fmla="*/ 23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2" h="512">
                <a:moveTo>
                  <a:pt x="117" y="160"/>
                </a:moveTo>
                <a:cubicBezTo>
                  <a:pt x="266" y="160"/>
                  <a:pt x="266" y="160"/>
                  <a:pt x="266" y="160"/>
                </a:cubicBezTo>
                <a:cubicBezTo>
                  <a:pt x="266" y="245"/>
                  <a:pt x="266" y="245"/>
                  <a:pt x="266" y="245"/>
                </a:cubicBezTo>
                <a:cubicBezTo>
                  <a:pt x="181" y="245"/>
                  <a:pt x="181" y="245"/>
                  <a:pt x="181" y="245"/>
                </a:cubicBezTo>
                <a:cubicBezTo>
                  <a:pt x="178" y="245"/>
                  <a:pt x="175" y="246"/>
                  <a:pt x="173" y="248"/>
                </a:cubicBezTo>
                <a:cubicBezTo>
                  <a:pt x="149" y="273"/>
                  <a:pt x="149" y="273"/>
                  <a:pt x="149" y="273"/>
                </a:cubicBezTo>
                <a:cubicBezTo>
                  <a:pt x="149" y="256"/>
                  <a:pt x="149" y="256"/>
                  <a:pt x="149" y="256"/>
                </a:cubicBezTo>
                <a:cubicBezTo>
                  <a:pt x="149" y="250"/>
                  <a:pt x="144" y="245"/>
                  <a:pt x="138" y="245"/>
                </a:cubicBezTo>
                <a:cubicBezTo>
                  <a:pt x="117" y="245"/>
                  <a:pt x="117" y="245"/>
                  <a:pt x="117" y="245"/>
                </a:cubicBezTo>
                <a:lnTo>
                  <a:pt x="117" y="160"/>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185" y="266"/>
                </a:moveTo>
                <a:cubicBezTo>
                  <a:pt x="277" y="266"/>
                  <a:pt x="277" y="266"/>
                  <a:pt x="277" y="266"/>
                </a:cubicBezTo>
                <a:cubicBezTo>
                  <a:pt x="283" y="266"/>
                  <a:pt x="288" y="262"/>
                  <a:pt x="288" y="256"/>
                </a:cubicBezTo>
                <a:cubicBezTo>
                  <a:pt x="288" y="149"/>
                  <a:pt x="288" y="149"/>
                  <a:pt x="288" y="149"/>
                </a:cubicBezTo>
                <a:cubicBezTo>
                  <a:pt x="288" y="143"/>
                  <a:pt x="283" y="138"/>
                  <a:pt x="277" y="138"/>
                </a:cubicBezTo>
                <a:cubicBezTo>
                  <a:pt x="106" y="138"/>
                  <a:pt x="106" y="138"/>
                  <a:pt x="106" y="138"/>
                </a:cubicBezTo>
                <a:cubicBezTo>
                  <a:pt x="100" y="138"/>
                  <a:pt x="96" y="143"/>
                  <a:pt x="96" y="149"/>
                </a:cubicBezTo>
                <a:cubicBezTo>
                  <a:pt x="96" y="256"/>
                  <a:pt x="96" y="256"/>
                  <a:pt x="96" y="256"/>
                </a:cubicBezTo>
                <a:cubicBezTo>
                  <a:pt x="96" y="262"/>
                  <a:pt x="100" y="266"/>
                  <a:pt x="106" y="266"/>
                </a:cubicBezTo>
                <a:cubicBezTo>
                  <a:pt x="128" y="266"/>
                  <a:pt x="128" y="266"/>
                  <a:pt x="128" y="266"/>
                </a:cubicBezTo>
                <a:cubicBezTo>
                  <a:pt x="128" y="298"/>
                  <a:pt x="128" y="298"/>
                  <a:pt x="128" y="298"/>
                </a:cubicBezTo>
                <a:cubicBezTo>
                  <a:pt x="128" y="303"/>
                  <a:pt x="130" y="307"/>
                  <a:pt x="134" y="308"/>
                </a:cubicBezTo>
                <a:cubicBezTo>
                  <a:pt x="136" y="309"/>
                  <a:pt x="137" y="309"/>
                  <a:pt x="138" y="309"/>
                </a:cubicBezTo>
                <a:cubicBezTo>
                  <a:pt x="141" y="309"/>
                  <a:pt x="144" y="308"/>
                  <a:pt x="146" y="306"/>
                </a:cubicBezTo>
                <a:lnTo>
                  <a:pt x="185" y="266"/>
                </a:lnTo>
                <a:close/>
                <a:moveTo>
                  <a:pt x="416" y="234"/>
                </a:moveTo>
                <a:cubicBezTo>
                  <a:pt x="416" y="228"/>
                  <a:pt x="411" y="224"/>
                  <a:pt x="405" y="224"/>
                </a:cubicBezTo>
                <a:cubicBezTo>
                  <a:pt x="320" y="224"/>
                  <a:pt x="320" y="224"/>
                  <a:pt x="320" y="224"/>
                </a:cubicBezTo>
                <a:cubicBezTo>
                  <a:pt x="314" y="224"/>
                  <a:pt x="309" y="228"/>
                  <a:pt x="309" y="234"/>
                </a:cubicBezTo>
                <a:cubicBezTo>
                  <a:pt x="309" y="240"/>
                  <a:pt x="314" y="245"/>
                  <a:pt x="320" y="245"/>
                </a:cubicBezTo>
                <a:cubicBezTo>
                  <a:pt x="394" y="245"/>
                  <a:pt x="394" y="245"/>
                  <a:pt x="394" y="245"/>
                </a:cubicBezTo>
                <a:cubicBezTo>
                  <a:pt x="394" y="352"/>
                  <a:pt x="394" y="352"/>
                  <a:pt x="394" y="352"/>
                </a:cubicBezTo>
                <a:cubicBezTo>
                  <a:pt x="362" y="352"/>
                  <a:pt x="362" y="352"/>
                  <a:pt x="362" y="352"/>
                </a:cubicBezTo>
                <a:cubicBezTo>
                  <a:pt x="356" y="352"/>
                  <a:pt x="352" y="356"/>
                  <a:pt x="352" y="362"/>
                </a:cubicBezTo>
                <a:cubicBezTo>
                  <a:pt x="352" y="379"/>
                  <a:pt x="352" y="379"/>
                  <a:pt x="352" y="379"/>
                </a:cubicBezTo>
                <a:cubicBezTo>
                  <a:pt x="327" y="355"/>
                  <a:pt x="327" y="355"/>
                  <a:pt x="327" y="355"/>
                </a:cubicBezTo>
                <a:cubicBezTo>
                  <a:pt x="325" y="353"/>
                  <a:pt x="322" y="352"/>
                  <a:pt x="320" y="352"/>
                </a:cubicBezTo>
                <a:cubicBezTo>
                  <a:pt x="245" y="352"/>
                  <a:pt x="245" y="352"/>
                  <a:pt x="245" y="352"/>
                </a:cubicBezTo>
                <a:cubicBezTo>
                  <a:pt x="245" y="298"/>
                  <a:pt x="245" y="298"/>
                  <a:pt x="245" y="298"/>
                </a:cubicBezTo>
                <a:cubicBezTo>
                  <a:pt x="245" y="292"/>
                  <a:pt x="240" y="288"/>
                  <a:pt x="234" y="288"/>
                </a:cubicBezTo>
                <a:cubicBezTo>
                  <a:pt x="228" y="288"/>
                  <a:pt x="224" y="292"/>
                  <a:pt x="224" y="298"/>
                </a:cubicBezTo>
                <a:cubicBezTo>
                  <a:pt x="224" y="362"/>
                  <a:pt x="224" y="362"/>
                  <a:pt x="224" y="362"/>
                </a:cubicBezTo>
                <a:cubicBezTo>
                  <a:pt x="224" y="368"/>
                  <a:pt x="228" y="373"/>
                  <a:pt x="234" y="373"/>
                </a:cubicBezTo>
                <a:cubicBezTo>
                  <a:pt x="315" y="373"/>
                  <a:pt x="315" y="373"/>
                  <a:pt x="315" y="373"/>
                </a:cubicBezTo>
                <a:cubicBezTo>
                  <a:pt x="355" y="413"/>
                  <a:pt x="355" y="413"/>
                  <a:pt x="355" y="413"/>
                </a:cubicBezTo>
                <a:cubicBezTo>
                  <a:pt x="357" y="415"/>
                  <a:pt x="360" y="416"/>
                  <a:pt x="362" y="416"/>
                </a:cubicBezTo>
                <a:cubicBezTo>
                  <a:pt x="364" y="416"/>
                  <a:pt x="365" y="415"/>
                  <a:pt x="366" y="415"/>
                </a:cubicBezTo>
                <a:cubicBezTo>
                  <a:pt x="370" y="413"/>
                  <a:pt x="373" y="409"/>
                  <a:pt x="373" y="405"/>
                </a:cubicBezTo>
                <a:cubicBezTo>
                  <a:pt x="373" y="373"/>
                  <a:pt x="373" y="373"/>
                  <a:pt x="373" y="373"/>
                </a:cubicBezTo>
                <a:cubicBezTo>
                  <a:pt x="405" y="373"/>
                  <a:pt x="405" y="373"/>
                  <a:pt x="405" y="373"/>
                </a:cubicBezTo>
                <a:cubicBezTo>
                  <a:pt x="411" y="373"/>
                  <a:pt x="416" y="368"/>
                  <a:pt x="416" y="362"/>
                </a:cubicBezTo>
                <a:lnTo>
                  <a:pt x="416" y="234"/>
                </a:lnTo>
                <a:close/>
              </a:path>
            </a:pathLst>
          </a:custGeom>
          <a:solidFill>
            <a:srgbClr val="00A3E0"/>
          </a:solidFill>
          <a:ln>
            <a:noFill/>
          </a:ln>
        </p:spPr>
        <p:txBody>
          <a:bodyPr vert="horz" wrap="square" lIns="68580" tIns="34290" rIns="68580" bIns="34290" numCol="1" anchor="t" anchorCtr="0" compatLnSpc="1">
            <a:prstTxWarp prst="textNoShape">
              <a:avLst/>
            </a:prstTxWarp>
          </a:bodyPr>
          <a:lstStyle/>
          <a:p>
            <a:endParaRPr lang="en-GB" sz="1350" dirty="0"/>
          </a:p>
        </p:txBody>
      </p:sp>
      <p:sp>
        <p:nvSpPr>
          <p:cNvPr id="131" name="Rectangle 130">
            <a:extLst>
              <a:ext uri="{FF2B5EF4-FFF2-40B4-BE49-F238E27FC236}">
                <a16:creationId xmlns:a16="http://schemas.microsoft.com/office/drawing/2014/main" id="{D9554789-E6BA-4110-9D87-32801FBE6DC2}"/>
              </a:ext>
            </a:extLst>
          </p:cNvPr>
          <p:cNvSpPr/>
          <p:nvPr/>
        </p:nvSpPr>
        <p:spPr>
          <a:xfrm>
            <a:off x="1026360" y="3180900"/>
            <a:ext cx="3154680" cy="230832"/>
          </a:xfrm>
          <a:prstGeom prst="rect">
            <a:avLst/>
          </a:prstGeom>
        </p:spPr>
        <p:txBody>
          <a:bodyPr wrap="square" anchor="ctr">
            <a:spAutoFit/>
          </a:bodyPr>
          <a:lstStyle/>
          <a:p>
            <a:r>
              <a:rPr lang="en-US" sz="900" dirty="0">
                <a:cs typeface="Arial" panose="020B0604020202020204" pitchFamily="34" charset="0"/>
              </a:rPr>
              <a:t>A tool – Quick and inexpensive to implement and sustain</a:t>
            </a:r>
          </a:p>
        </p:txBody>
      </p:sp>
      <p:sp>
        <p:nvSpPr>
          <p:cNvPr id="132" name="Rectangle 131">
            <a:extLst>
              <a:ext uri="{FF2B5EF4-FFF2-40B4-BE49-F238E27FC236}">
                <a16:creationId xmlns:a16="http://schemas.microsoft.com/office/drawing/2014/main" id="{74110441-2691-496B-870C-07E054E12BF0}"/>
              </a:ext>
            </a:extLst>
          </p:cNvPr>
          <p:cNvSpPr/>
          <p:nvPr/>
        </p:nvSpPr>
        <p:spPr>
          <a:xfrm>
            <a:off x="4938113" y="3124701"/>
            <a:ext cx="3466661" cy="369332"/>
          </a:xfrm>
          <a:prstGeom prst="rect">
            <a:avLst/>
          </a:prstGeom>
        </p:spPr>
        <p:txBody>
          <a:bodyPr wrap="square">
            <a:spAutoFit/>
          </a:bodyPr>
          <a:lstStyle/>
          <a:p>
            <a:r>
              <a:rPr lang="en-US" sz="900" dirty="0">
                <a:cs typeface="Arial" panose="020B0604020202020204" pitchFamily="34" charset="0"/>
              </a:rPr>
              <a:t>A system or application – Expensive and lengthy to procure and implement</a:t>
            </a:r>
          </a:p>
        </p:txBody>
      </p:sp>
      <p:sp>
        <p:nvSpPr>
          <p:cNvPr id="135" name="Freeform 151">
            <a:extLst>
              <a:ext uri="{FF2B5EF4-FFF2-40B4-BE49-F238E27FC236}">
                <a16:creationId xmlns:a16="http://schemas.microsoft.com/office/drawing/2014/main" id="{F4608AA1-D28F-446A-B928-88D69135B2E9}"/>
              </a:ext>
            </a:extLst>
          </p:cNvPr>
          <p:cNvSpPr>
            <a:spLocks noChangeAspect="1" noEditPoints="1"/>
          </p:cNvSpPr>
          <p:nvPr/>
        </p:nvSpPr>
        <p:spPr bwMode="auto">
          <a:xfrm>
            <a:off x="708652" y="3167233"/>
            <a:ext cx="248108" cy="248108"/>
          </a:xfrm>
          <a:custGeom>
            <a:avLst/>
            <a:gdLst>
              <a:gd name="T0" fmla="*/ 0 w 512"/>
              <a:gd name="T1" fmla="*/ 256 h 512"/>
              <a:gd name="T2" fmla="*/ 512 w 512"/>
              <a:gd name="T3" fmla="*/ 256 h 512"/>
              <a:gd name="T4" fmla="*/ 298 w 512"/>
              <a:gd name="T5" fmla="*/ 181 h 512"/>
              <a:gd name="T6" fmla="*/ 266 w 512"/>
              <a:gd name="T7" fmla="*/ 192 h 512"/>
              <a:gd name="T8" fmla="*/ 266 w 512"/>
              <a:gd name="T9" fmla="*/ 170 h 512"/>
              <a:gd name="T10" fmla="*/ 298 w 512"/>
              <a:gd name="T11" fmla="*/ 181 h 512"/>
              <a:gd name="T12" fmla="*/ 259 w 512"/>
              <a:gd name="T13" fmla="*/ 120 h 512"/>
              <a:gd name="T14" fmla="*/ 274 w 512"/>
              <a:gd name="T15" fmla="*/ 135 h 512"/>
              <a:gd name="T16" fmla="*/ 245 w 512"/>
              <a:gd name="T17" fmla="*/ 160 h 512"/>
              <a:gd name="T18" fmla="*/ 237 w 512"/>
              <a:gd name="T19" fmla="*/ 141 h 512"/>
              <a:gd name="T20" fmla="*/ 213 w 512"/>
              <a:gd name="T21" fmla="*/ 96 h 512"/>
              <a:gd name="T22" fmla="*/ 224 w 512"/>
              <a:gd name="T23" fmla="*/ 138 h 512"/>
              <a:gd name="T24" fmla="*/ 202 w 512"/>
              <a:gd name="T25" fmla="*/ 138 h 512"/>
              <a:gd name="T26" fmla="*/ 152 w 512"/>
              <a:gd name="T27" fmla="*/ 120 h 512"/>
              <a:gd name="T28" fmla="*/ 189 w 512"/>
              <a:gd name="T29" fmla="*/ 141 h 512"/>
              <a:gd name="T30" fmla="*/ 181 w 512"/>
              <a:gd name="T31" fmla="*/ 160 h 512"/>
              <a:gd name="T32" fmla="*/ 152 w 512"/>
              <a:gd name="T33" fmla="*/ 135 h 512"/>
              <a:gd name="T34" fmla="*/ 138 w 512"/>
              <a:gd name="T35" fmla="*/ 170 h 512"/>
              <a:gd name="T36" fmla="*/ 170 w 512"/>
              <a:gd name="T37" fmla="*/ 181 h 512"/>
              <a:gd name="T38" fmla="*/ 138 w 512"/>
              <a:gd name="T39" fmla="*/ 192 h 512"/>
              <a:gd name="T40" fmla="*/ 138 w 512"/>
              <a:gd name="T41" fmla="*/ 170 h 512"/>
              <a:gd name="T42" fmla="*/ 341 w 512"/>
              <a:gd name="T43" fmla="*/ 416 h 512"/>
              <a:gd name="T44" fmla="*/ 333 w 512"/>
              <a:gd name="T45" fmla="*/ 398 h 512"/>
              <a:gd name="T46" fmla="*/ 351 w 512"/>
              <a:gd name="T47" fmla="*/ 288 h 512"/>
              <a:gd name="T48" fmla="*/ 330 w 512"/>
              <a:gd name="T49" fmla="*/ 286 h 512"/>
              <a:gd name="T50" fmla="*/ 320 w 512"/>
              <a:gd name="T51" fmla="*/ 298 h 512"/>
              <a:gd name="T52" fmla="*/ 320 w 512"/>
              <a:gd name="T53" fmla="*/ 298 h 512"/>
              <a:gd name="T54" fmla="*/ 309 w 512"/>
              <a:gd name="T55" fmla="*/ 277 h 512"/>
              <a:gd name="T56" fmla="*/ 288 w 512"/>
              <a:gd name="T57" fmla="*/ 277 h 512"/>
              <a:gd name="T58" fmla="*/ 277 w 512"/>
              <a:gd name="T59" fmla="*/ 298 h 512"/>
              <a:gd name="T60" fmla="*/ 266 w 512"/>
              <a:gd name="T61" fmla="*/ 256 h 512"/>
              <a:gd name="T62" fmla="*/ 245 w 512"/>
              <a:gd name="T63" fmla="*/ 256 h 512"/>
              <a:gd name="T64" fmla="*/ 234 w 512"/>
              <a:gd name="T65" fmla="*/ 298 h 512"/>
              <a:gd name="T66" fmla="*/ 224 w 512"/>
              <a:gd name="T67" fmla="*/ 202 h 512"/>
              <a:gd name="T68" fmla="*/ 202 w 512"/>
              <a:gd name="T69" fmla="*/ 202 h 512"/>
              <a:gd name="T70" fmla="*/ 196 w 512"/>
              <a:gd name="T71" fmla="*/ 340 h 512"/>
              <a:gd name="T72" fmla="*/ 152 w 512"/>
              <a:gd name="T73" fmla="*/ 281 h 512"/>
              <a:gd name="T74" fmla="*/ 138 w 512"/>
              <a:gd name="T75" fmla="*/ 277 h 512"/>
              <a:gd name="T76" fmla="*/ 138 w 512"/>
              <a:gd name="T77" fmla="*/ 295 h 512"/>
              <a:gd name="T78" fmla="*/ 211 w 512"/>
              <a:gd name="T79" fmla="*/ 411 h 512"/>
              <a:gd name="T80" fmla="*/ 197 w 512"/>
              <a:gd name="T81" fmla="*/ 414 h 512"/>
              <a:gd name="T82" fmla="*/ 129 w 512"/>
              <a:gd name="T83" fmla="*/ 258 h 512"/>
              <a:gd name="T84" fmla="*/ 172 w 512"/>
              <a:gd name="T85" fmla="*/ 272 h 512"/>
              <a:gd name="T86" fmla="*/ 181 w 512"/>
              <a:gd name="T87" fmla="*/ 202 h 512"/>
              <a:gd name="T88" fmla="*/ 245 w 512"/>
              <a:gd name="T89" fmla="*/ 202 h 512"/>
              <a:gd name="T90" fmla="*/ 256 w 512"/>
              <a:gd name="T91" fmla="*/ 224 h 512"/>
              <a:gd name="T92" fmla="*/ 298 w 512"/>
              <a:gd name="T93" fmla="*/ 245 h 512"/>
              <a:gd name="T94" fmla="*/ 341 w 512"/>
              <a:gd name="T95" fmla="*/ 256 h 512"/>
              <a:gd name="T96" fmla="*/ 373 w 512"/>
              <a:gd name="T97" fmla="*/ 33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98" y="181"/>
                </a:moveTo>
                <a:cubicBezTo>
                  <a:pt x="298" y="187"/>
                  <a:pt x="294" y="192"/>
                  <a:pt x="288" y="192"/>
                </a:cubicBezTo>
                <a:cubicBezTo>
                  <a:pt x="266" y="192"/>
                  <a:pt x="266" y="192"/>
                  <a:pt x="266" y="192"/>
                </a:cubicBezTo>
                <a:cubicBezTo>
                  <a:pt x="260" y="192"/>
                  <a:pt x="256" y="187"/>
                  <a:pt x="256" y="181"/>
                </a:cubicBezTo>
                <a:cubicBezTo>
                  <a:pt x="256" y="175"/>
                  <a:pt x="260" y="170"/>
                  <a:pt x="266" y="170"/>
                </a:cubicBezTo>
                <a:cubicBezTo>
                  <a:pt x="288" y="170"/>
                  <a:pt x="288" y="170"/>
                  <a:pt x="288" y="170"/>
                </a:cubicBezTo>
                <a:cubicBezTo>
                  <a:pt x="294" y="170"/>
                  <a:pt x="298" y="175"/>
                  <a:pt x="298" y="181"/>
                </a:cubicBezTo>
                <a:close/>
                <a:moveTo>
                  <a:pt x="237" y="141"/>
                </a:moveTo>
                <a:cubicBezTo>
                  <a:pt x="259" y="120"/>
                  <a:pt x="259" y="120"/>
                  <a:pt x="259" y="120"/>
                </a:cubicBezTo>
                <a:cubicBezTo>
                  <a:pt x="263" y="116"/>
                  <a:pt x="270" y="116"/>
                  <a:pt x="274" y="120"/>
                </a:cubicBezTo>
                <a:cubicBezTo>
                  <a:pt x="278" y="124"/>
                  <a:pt x="278" y="131"/>
                  <a:pt x="274" y="135"/>
                </a:cubicBezTo>
                <a:cubicBezTo>
                  <a:pt x="253" y="157"/>
                  <a:pt x="253" y="157"/>
                  <a:pt x="253" y="157"/>
                </a:cubicBezTo>
                <a:cubicBezTo>
                  <a:pt x="250" y="159"/>
                  <a:pt x="248" y="160"/>
                  <a:pt x="245" y="160"/>
                </a:cubicBezTo>
                <a:cubicBezTo>
                  <a:pt x="242" y="160"/>
                  <a:pt x="240" y="159"/>
                  <a:pt x="237" y="157"/>
                </a:cubicBezTo>
                <a:cubicBezTo>
                  <a:pt x="233" y="152"/>
                  <a:pt x="233" y="146"/>
                  <a:pt x="237" y="141"/>
                </a:cubicBezTo>
                <a:close/>
                <a:moveTo>
                  <a:pt x="202" y="106"/>
                </a:moveTo>
                <a:cubicBezTo>
                  <a:pt x="202" y="100"/>
                  <a:pt x="207" y="96"/>
                  <a:pt x="213" y="96"/>
                </a:cubicBezTo>
                <a:cubicBezTo>
                  <a:pt x="219" y="96"/>
                  <a:pt x="224" y="100"/>
                  <a:pt x="224" y="106"/>
                </a:cubicBezTo>
                <a:cubicBezTo>
                  <a:pt x="224" y="138"/>
                  <a:pt x="224" y="138"/>
                  <a:pt x="224" y="138"/>
                </a:cubicBezTo>
                <a:cubicBezTo>
                  <a:pt x="224" y="144"/>
                  <a:pt x="219" y="149"/>
                  <a:pt x="213" y="149"/>
                </a:cubicBezTo>
                <a:cubicBezTo>
                  <a:pt x="207" y="149"/>
                  <a:pt x="202" y="144"/>
                  <a:pt x="202" y="138"/>
                </a:cubicBezTo>
                <a:lnTo>
                  <a:pt x="202" y="106"/>
                </a:lnTo>
                <a:close/>
                <a:moveTo>
                  <a:pt x="152" y="120"/>
                </a:moveTo>
                <a:cubicBezTo>
                  <a:pt x="156" y="116"/>
                  <a:pt x="163" y="116"/>
                  <a:pt x="167" y="120"/>
                </a:cubicBezTo>
                <a:cubicBezTo>
                  <a:pt x="189" y="141"/>
                  <a:pt x="189" y="141"/>
                  <a:pt x="189" y="141"/>
                </a:cubicBezTo>
                <a:cubicBezTo>
                  <a:pt x="193" y="146"/>
                  <a:pt x="193" y="152"/>
                  <a:pt x="189" y="157"/>
                </a:cubicBezTo>
                <a:cubicBezTo>
                  <a:pt x="186" y="159"/>
                  <a:pt x="184" y="160"/>
                  <a:pt x="181" y="160"/>
                </a:cubicBezTo>
                <a:cubicBezTo>
                  <a:pt x="178" y="160"/>
                  <a:pt x="176" y="159"/>
                  <a:pt x="173" y="157"/>
                </a:cubicBezTo>
                <a:cubicBezTo>
                  <a:pt x="152" y="135"/>
                  <a:pt x="152" y="135"/>
                  <a:pt x="152" y="135"/>
                </a:cubicBezTo>
                <a:cubicBezTo>
                  <a:pt x="148" y="131"/>
                  <a:pt x="148" y="124"/>
                  <a:pt x="152" y="120"/>
                </a:cubicBezTo>
                <a:close/>
                <a:moveTo>
                  <a:pt x="138" y="170"/>
                </a:moveTo>
                <a:cubicBezTo>
                  <a:pt x="160" y="170"/>
                  <a:pt x="160" y="170"/>
                  <a:pt x="160" y="170"/>
                </a:cubicBezTo>
                <a:cubicBezTo>
                  <a:pt x="166" y="170"/>
                  <a:pt x="170" y="175"/>
                  <a:pt x="170" y="181"/>
                </a:cubicBezTo>
                <a:cubicBezTo>
                  <a:pt x="170" y="187"/>
                  <a:pt x="166" y="192"/>
                  <a:pt x="160" y="192"/>
                </a:cubicBezTo>
                <a:cubicBezTo>
                  <a:pt x="138" y="192"/>
                  <a:pt x="138" y="192"/>
                  <a:pt x="138" y="192"/>
                </a:cubicBezTo>
                <a:cubicBezTo>
                  <a:pt x="132" y="192"/>
                  <a:pt x="128" y="187"/>
                  <a:pt x="128" y="181"/>
                </a:cubicBezTo>
                <a:cubicBezTo>
                  <a:pt x="128" y="175"/>
                  <a:pt x="132" y="170"/>
                  <a:pt x="138" y="170"/>
                </a:cubicBezTo>
                <a:close/>
                <a:moveTo>
                  <a:pt x="349" y="412"/>
                </a:moveTo>
                <a:cubicBezTo>
                  <a:pt x="347" y="414"/>
                  <a:pt x="344" y="416"/>
                  <a:pt x="341" y="416"/>
                </a:cubicBezTo>
                <a:cubicBezTo>
                  <a:pt x="338" y="416"/>
                  <a:pt x="336" y="415"/>
                  <a:pt x="334" y="413"/>
                </a:cubicBezTo>
                <a:cubicBezTo>
                  <a:pt x="329" y="409"/>
                  <a:pt x="329" y="403"/>
                  <a:pt x="333" y="398"/>
                </a:cubicBezTo>
                <a:cubicBezTo>
                  <a:pt x="354" y="373"/>
                  <a:pt x="351" y="332"/>
                  <a:pt x="351" y="331"/>
                </a:cubicBezTo>
                <a:cubicBezTo>
                  <a:pt x="351" y="288"/>
                  <a:pt x="351" y="288"/>
                  <a:pt x="351" y="288"/>
                </a:cubicBezTo>
                <a:cubicBezTo>
                  <a:pt x="351" y="282"/>
                  <a:pt x="346" y="277"/>
                  <a:pt x="341" y="277"/>
                </a:cubicBezTo>
                <a:cubicBezTo>
                  <a:pt x="335" y="277"/>
                  <a:pt x="331" y="281"/>
                  <a:pt x="330" y="286"/>
                </a:cubicBezTo>
                <a:cubicBezTo>
                  <a:pt x="330" y="288"/>
                  <a:pt x="330" y="288"/>
                  <a:pt x="330" y="288"/>
                </a:cubicBezTo>
                <a:cubicBezTo>
                  <a:pt x="330" y="294"/>
                  <a:pt x="326" y="298"/>
                  <a:pt x="320" y="298"/>
                </a:cubicBezTo>
                <a:cubicBezTo>
                  <a:pt x="320" y="298"/>
                  <a:pt x="320" y="298"/>
                  <a:pt x="320" y="298"/>
                </a:cubicBezTo>
                <a:cubicBezTo>
                  <a:pt x="320" y="298"/>
                  <a:pt x="320" y="298"/>
                  <a:pt x="320" y="298"/>
                </a:cubicBezTo>
                <a:cubicBezTo>
                  <a:pt x="314" y="298"/>
                  <a:pt x="309" y="294"/>
                  <a:pt x="309" y="288"/>
                </a:cubicBezTo>
                <a:cubicBezTo>
                  <a:pt x="309" y="277"/>
                  <a:pt x="309" y="277"/>
                  <a:pt x="309" y="277"/>
                </a:cubicBezTo>
                <a:cubicBezTo>
                  <a:pt x="309" y="271"/>
                  <a:pt x="304" y="266"/>
                  <a:pt x="298" y="266"/>
                </a:cubicBezTo>
                <a:cubicBezTo>
                  <a:pt x="292" y="266"/>
                  <a:pt x="288" y="271"/>
                  <a:pt x="288" y="277"/>
                </a:cubicBezTo>
                <a:cubicBezTo>
                  <a:pt x="288" y="288"/>
                  <a:pt x="288" y="288"/>
                  <a:pt x="288" y="288"/>
                </a:cubicBezTo>
                <a:cubicBezTo>
                  <a:pt x="288" y="294"/>
                  <a:pt x="283" y="298"/>
                  <a:pt x="277" y="298"/>
                </a:cubicBezTo>
                <a:cubicBezTo>
                  <a:pt x="271" y="298"/>
                  <a:pt x="266" y="294"/>
                  <a:pt x="266" y="288"/>
                </a:cubicBezTo>
                <a:cubicBezTo>
                  <a:pt x="266" y="256"/>
                  <a:pt x="266" y="256"/>
                  <a:pt x="266" y="256"/>
                </a:cubicBezTo>
                <a:cubicBezTo>
                  <a:pt x="266" y="250"/>
                  <a:pt x="262" y="245"/>
                  <a:pt x="256" y="245"/>
                </a:cubicBezTo>
                <a:cubicBezTo>
                  <a:pt x="250" y="245"/>
                  <a:pt x="245" y="250"/>
                  <a:pt x="245" y="256"/>
                </a:cubicBezTo>
                <a:cubicBezTo>
                  <a:pt x="245" y="288"/>
                  <a:pt x="245" y="288"/>
                  <a:pt x="245" y="288"/>
                </a:cubicBezTo>
                <a:cubicBezTo>
                  <a:pt x="245" y="294"/>
                  <a:pt x="240" y="298"/>
                  <a:pt x="234" y="298"/>
                </a:cubicBezTo>
                <a:cubicBezTo>
                  <a:pt x="228" y="298"/>
                  <a:pt x="224" y="294"/>
                  <a:pt x="224" y="288"/>
                </a:cubicBezTo>
                <a:cubicBezTo>
                  <a:pt x="224" y="202"/>
                  <a:pt x="224" y="202"/>
                  <a:pt x="224" y="202"/>
                </a:cubicBezTo>
                <a:cubicBezTo>
                  <a:pt x="224" y="196"/>
                  <a:pt x="219" y="192"/>
                  <a:pt x="213" y="192"/>
                </a:cubicBezTo>
                <a:cubicBezTo>
                  <a:pt x="207" y="192"/>
                  <a:pt x="202" y="196"/>
                  <a:pt x="202" y="202"/>
                </a:cubicBezTo>
                <a:cubicBezTo>
                  <a:pt x="202" y="330"/>
                  <a:pt x="202" y="330"/>
                  <a:pt x="202" y="330"/>
                </a:cubicBezTo>
                <a:cubicBezTo>
                  <a:pt x="202" y="335"/>
                  <a:pt x="200" y="338"/>
                  <a:pt x="196" y="340"/>
                </a:cubicBezTo>
                <a:cubicBezTo>
                  <a:pt x="192" y="342"/>
                  <a:pt x="188" y="341"/>
                  <a:pt x="185" y="338"/>
                </a:cubicBezTo>
                <a:cubicBezTo>
                  <a:pt x="171" y="326"/>
                  <a:pt x="155" y="288"/>
                  <a:pt x="152" y="281"/>
                </a:cubicBezTo>
                <a:cubicBezTo>
                  <a:pt x="151" y="279"/>
                  <a:pt x="149" y="277"/>
                  <a:pt x="146" y="276"/>
                </a:cubicBezTo>
                <a:cubicBezTo>
                  <a:pt x="144" y="276"/>
                  <a:pt x="141" y="276"/>
                  <a:pt x="138" y="277"/>
                </a:cubicBezTo>
                <a:cubicBezTo>
                  <a:pt x="134" y="279"/>
                  <a:pt x="134" y="288"/>
                  <a:pt x="137" y="294"/>
                </a:cubicBezTo>
                <a:cubicBezTo>
                  <a:pt x="137" y="294"/>
                  <a:pt x="138" y="294"/>
                  <a:pt x="138" y="295"/>
                </a:cubicBezTo>
                <a:cubicBezTo>
                  <a:pt x="138" y="295"/>
                  <a:pt x="165" y="369"/>
                  <a:pt x="208" y="396"/>
                </a:cubicBezTo>
                <a:cubicBezTo>
                  <a:pt x="213" y="399"/>
                  <a:pt x="214" y="406"/>
                  <a:pt x="211" y="411"/>
                </a:cubicBezTo>
                <a:cubicBezTo>
                  <a:pt x="209" y="414"/>
                  <a:pt x="206" y="416"/>
                  <a:pt x="202" y="416"/>
                </a:cubicBezTo>
                <a:cubicBezTo>
                  <a:pt x="200" y="416"/>
                  <a:pt x="198" y="415"/>
                  <a:pt x="197" y="414"/>
                </a:cubicBezTo>
                <a:cubicBezTo>
                  <a:pt x="149" y="384"/>
                  <a:pt x="121" y="310"/>
                  <a:pt x="118" y="303"/>
                </a:cubicBezTo>
                <a:cubicBezTo>
                  <a:pt x="111" y="287"/>
                  <a:pt x="113" y="266"/>
                  <a:pt x="129" y="258"/>
                </a:cubicBezTo>
                <a:cubicBezTo>
                  <a:pt x="136" y="254"/>
                  <a:pt x="145" y="253"/>
                  <a:pt x="153" y="256"/>
                </a:cubicBezTo>
                <a:cubicBezTo>
                  <a:pt x="161" y="259"/>
                  <a:pt x="168" y="265"/>
                  <a:pt x="172" y="272"/>
                </a:cubicBezTo>
                <a:cubicBezTo>
                  <a:pt x="174" y="279"/>
                  <a:pt x="177" y="286"/>
                  <a:pt x="181" y="293"/>
                </a:cubicBezTo>
                <a:cubicBezTo>
                  <a:pt x="181" y="202"/>
                  <a:pt x="181" y="202"/>
                  <a:pt x="181" y="202"/>
                </a:cubicBezTo>
                <a:cubicBezTo>
                  <a:pt x="181" y="185"/>
                  <a:pt x="195" y="170"/>
                  <a:pt x="213" y="170"/>
                </a:cubicBezTo>
                <a:cubicBezTo>
                  <a:pt x="231" y="170"/>
                  <a:pt x="245" y="185"/>
                  <a:pt x="245" y="202"/>
                </a:cubicBezTo>
                <a:cubicBezTo>
                  <a:pt x="245" y="226"/>
                  <a:pt x="245" y="226"/>
                  <a:pt x="245" y="226"/>
                </a:cubicBezTo>
                <a:cubicBezTo>
                  <a:pt x="248" y="224"/>
                  <a:pt x="252" y="224"/>
                  <a:pt x="256" y="224"/>
                </a:cubicBezTo>
                <a:cubicBezTo>
                  <a:pt x="270" y="224"/>
                  <a:pt x="283" y="234"/>
                  <a:pt x="286" y="247"/>
                </a:cubicBezTo>
                <a:cubicBezTo>
                  <a:pt x="290" y="246"/>
                  <a:pt x="294" y="245"/>
                  <a:pt x="298" y="245"/>
                </a:cubicBezTo>
                <a:cubicBezTo>
                  <a:pt x="310" y="245"/>
                  <a:pt x="320" y="251"/>
                  <a:pt x="325" y="260"/>
                </a:cubicBezTo>
                <a:cubicBezTo>
                  <a:pt x="330" y="257"/>
                  <a:pt x="335" y="256"/>
                  <a:pt x="341" y="256"/>
                </a:cubicBezTo>
                <a:cubicBezTo>
                  <a:pt x="358" y="256"/>
                  <a:pt x="373" y="270"/>
                  <a:pt x="373" y="288"/>
                </a:cubicBezTo>
                <a:cubicBezTo>
                  <a:pt x="373" y="330"/>
                  <a:pt x="373" y="330"/>
                  <a:pt x="373" y="330"/>
                </a:cubicBezTo>
                <a:cubicBezTo>
                  <a:pt x="373" y="332"/>
                  <a:pt x="376" y="380"/>
                  <a:pt x="349" y="412"/>
                </a:cubicBezTo>
                <a:close/>
              </a:path>
            </a:pathLst>
          </a:custGeom>
          <a:solidFill>
            <a:srgbClr val="92D050"/>
          </a:solidFill>
          <a:ln>
            <a:noFill/>
          </a:ln>
        </p:spPr>
        <p:txBody>
          <a:bodyPr vert="horz" wrap="square" lIns="68580" tIns="34290" rIns="68580" bIns="34290" numCol="1" anchor="t" anchorCtr="0" compatLnSpc="1">
            <a:prstTxWarp prst="textNoShape">
              <a:avLst/>
            </a:prstTxWarp>
          </a:bodyPr>
          <a:lstStyle/>
          <a:p>
            <a:endParaRPr lang="en-GB" sz="1350" dirty="0"/>
          </a:p>
        </p:txBody>
      </p:sp>
      <p:sp>
        <p:nvSpPr>
          <p:cNvPr id="136" name="Freeform 242">
            <a:extLst>
              <a:ext uri="{FF2B5EF4-FFF2-40B4-BE49-F238E27FC236}">
                <a16:creationId xmlns:a16="http://schemas.microsoft.com/office/drawing/2014/main" id="{C98C824A-4443-4698-B16D-6D4EA43F028A}"/>
              </a:ext>
            </a:extLst>
          </p:cNvPr>
          <p:cNvSpPr>
            <a:spLocks noChangeAspect="1" noEditPoints="1"/>
          </p:cNvSpPr>
          <p:nvPr/>
        </p:nvSpPr>
        <p:spPr bwMode="auto">
          <a:xfrm>
            <a:off x="4678078" y="3190393"/>
            <a:ext cx="224948" cy="224948"/>
          </a:xfrm>
          <a:custGeom>
            <a:avLst/>
            <a:gdLst>
              <a:gd name="T0" fmla="*/ 117 w 512"/>
              <a:gd name="T1" fmla="*/ 160 h 512"/>
              <a:gd name="T2" fmla="*/ 266 w 512"/>
              <a:gd name="T3" fmla="*/ 160 h 512"/>
              <a:gd name="T4" fmla="*/ 266 w 512"/>
              <a:gd name="T5" fmla="*/ 245 h 512"/>
              <a:gd name="T6" fmla="*/ 181 w 512"/>
              <a:gd name="T7" fmla="*/ 245 h 512"/>
              <a:gd name="T8" fmla="*/ 173 w 512"/>
              <a:gd name="T9" fmla="*/ 248 h 512"/>
              <a:gd name="T10" fmla="*/ 149 w 512"/>
              <a:gd name="T11" fmla="*/ 273 h 512"/>
              <a:gd name="T12" fmla="*/ 149 w 512"/>
              <a:gd name="T13" fmla="*/ 256 h 512"/>
              <a:gd name="T14" fmla="*/ 138 w 512"/>
              <a:gd name="T15" fmla="*/ 245 h 512"/>
              <a:gd name="T16" fmla="*/ 117 w 512"/>
              <a:gd name="T17" fmla="*/ 245 h 512"/>
              <a:gd name="T18" fmla="*/ 117 w 512"/>
              <a:gd name="T19" fmla="*/ 160 h 512"/>
              <a:gd name="T20" fmla="*/ 512 w 512"/>
              <a:gd name="T21" fmla="*/ 256 h 512"/>
              <a:gd name="T22" fmla="*/ 256 w 512"/>
              <a:gd name="T23" fmla="*/ 512 h 512"/>
              <a:gd name="T24" fmla="*/ 0 w 512"/>
              <a:gd name="T25" fmla="*/ 256 h 512"/>
              <a:gd name="T26" fmla="*/ 256 w 512"/>
              <a:gd name="T27" fmla="*/ 0 h 512"/>
              <a:gd name="T28" fmla="*/ 512 w 512"/>
              <a:gd name="T29" fmla="*/ 256 h 512"/>
              <a:gd name="T30" fmla="*/ 185 w 512"/>
              <a:gd name="T31" fmla="*/ 266 h 512"/>
              <a:gd name="T32" fmla="*/ 277 w 512"/>
              <a:gd name="T33" fmla="*/ 266 h 512"/>
              <a:gd name="T34" fmla="*/ 288 w 512"/>
              <a:gd name="T35" fmla="*/ 256 h 512"/>
              <a:gd name="T36" fmla="*/ 288 w 512"/>
              <a:gd name="T37" fmla="*/ 149 h 512"/>
              <a:gd name="T38" fmla="*/ 277 w 512"/>
              <a:gd name="T39" fmla="*/ 138 h 512"/>
              <a:gd name="T40" fmla="*/ 106 w 512"/>
              <a:gd name="T41" fmla="*/ 138 h 512"/>
              <a:gd name="T42" fmla="*/ 96 w 512"/>
              <a:gd name="T43" fmla="*/ 149 h 512"/>
              <a:gd name="T44" fmla="*/ 96 w 512"/>
              <a:gd name="T45" fmla="*/ 256 h 512"/>
              <a:gd name="T46" fmla="*/ 106 w 512"/>
              <a:gd name="T47" fmla="*/ 266 h 512"/>
              <a:gd name="T48" fmla="*/ 128 w 512"/>
              <a:gd name="T49" fmla="*/ 266 h 512"/>
              <a:gd name="T50" fmla="*/ 128 w 512"/>
              <a:gd name="T51" fmla="*/ 298 h 512"/>
              <a:gd name="T52" fmla="*/ 134 w 512"/>
              <a:gd name="T53" fmla="*/ 308 h 512"/>
              <a:gd name="T54" fmla="*/ 138 w 512"/>
              <a:gd name="T55" fmla="*/ 309 h 512"/>
              <a:gd name="T56" fmla="*/ 146 w 512"/>
              <a:gd name="T57" fmla="*/ 306 h 512"/>
              <a:gd name="T58" fmla="*/ 185 w 512"/>
              <a:gd name="T59" fmla="*/ 266 h 512"/>
              <a:gd name="T60" fmla="*/ 416 w 512"/>
              <a:gd name="T61" fmla="*/ 234 h 512"/>
              <a:gd name="T62" fmla="*/ 405 w 512"/>
              <a:gd name="T63" fmla="*/ 224 h 512"/>
              <a:gd name="T64" fmla="*/ 320 w 512"/>
              <a:gd name="T65" fmla="*/ 224 h 512"/>
              <a:gd name="T66" fmla="*/ 309 w 512"/>
              <a:gd name="T67" fmla="*/ 234 h 512"/>
              <a:gd name="T68" fmla="*/ 320 w 512"/>
              <a:gd name="T69" fmla="*/ 245 h 512"/>
              <a:gd name="T70" fmla="*/ 394 w 512"/>
              <a:gd name="T71" fmla="*/ 245 h 512"/>
              <a:gd name="T72" fmla="*/ 394 w 512"/>
              <a:gd name="T73" fmla="*/ 352 h 512"/>
              <a:gd name="T74" fmla="*/ 362 w 512"/>
              <a:gd name="T75" fmla="*/ 352 h 512"/>
              <a:gd name="T76" fmla="*/ 352 w 512"/>
              <a:gd name="T77" fmla="*/ 362 h 512"/>
              <a:gd name="T78" fmla="*/ 352 w 512"/>
              <a:gd name="T79" fmla="*/ 379 h 512"/>
              <a:gd name="T80" fmla="*/ 327 w 512"/>
              <a:gd name="T81" fmla="*/ 355 h 512"/>
              <a:gd name="T82" fmla="*/ 320 w 512"/>
              <a:gd name="T83" fmla="*/ 352 h 512"/>
              <a:gd name="T84" fmla="*/ 245 w 512"/>
              <a:gd name="T85" fmla="*/ 352 h 512"/>
              <a:gd name="T86" fmla="*/ 245 w 512"/>
              <a:gd name="T87" fmla="*/ 298 h 512"/>
              <a:gd name="T88" fmla="*/ 234 w 512"/>
              <a:gd name="T89" fmla="*/ 288 h 512"/>
              <a:gd name="T90" fmla="*/ 224 w 512"/>
              <a:gd name="T91" fmla="*/ 298 h 512"/>
              <a:gd name="T92" fmla="*/ 224 w 512"/>
              <a:gd name="T93" fmla="*/ 362 h 512"/>
              <a:gd name="T94" fmla="*/ 234 w 512"/>
              <a:gd name="T95" fmla="*/ 373 h 512"/>
              <a:gd name="T96" fmla="*/ 315 w 512"/>
              <a:gd name="T97" fmla="*/ 373 h 512"/>
              <a:gd name="T98" fmla="*/ 355 w 512"/>
              <a:gd name="T99" fmla="*/ 413 h 512"/>
              <a:gd name="T100" fmla="*/ 362 w 512"/>
              <a:gd name="T101" fmla="*/ 416 h 512"/>
              <a:gd name="T102" fmla="*/ 366 w 512"/>
              <a:gd name="T103" fmla="*/ 415 h 512"/>
              <a:gd name="T104" fmla="*/ 373 w 512"/>
              <a:gd name="T105" fmla="*/ 405 h 512"/>
              <a:gd name="T106" fmla="*/ 373 w 512"/>
              <a:gd name="T107" fmla="*/ 373 h 512"/>
              <a:gd name="T108" fmla="*/ 405 w 512"/>
              <a:gd name="T109" fmla="*/ 373 h 512"/>
              <a:gd name="T110" fmla="*/ 416 w 512"/>
              <a:gd name="T111" fmla="*/ 362 h 512"/>
              <a:gd name="T112" fmla="*/ 416 w 512"/>
              <a:gd name="T113" fmla="*/ 23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12" h="512">
                <a:moveTo>
                  <a:pt x="117" y="160"/>
                </a:moveTo>
                <a:cubicBezTo>
                  <a:pt x="266" y="160"/>
                  <a:pt x="266" y="160"/>
                  <a:pt x="266" y="160"/>
                </a:cubicBezTo>
                <a:cubicBezTo>
                  <a:pt x="266" y="245"/>
                  <a:pt x="266" y="245"/>
                  <a:pt x="266" y="245"/>
                </a:cubicBezTo>
                <a:cubicBezTo>
                  <a:pt x="181" y="245"/>
                  <a:pt x="181" y="245"/>
                  <a:pt x="181" y="245"/>
                </a:cubicBezTo>
                <a:cubicBezTo>
                  <a:pt x="178" y="245"/>
                  <a:pt x="175" y="246"/>
                  <a:pt x="173" y="248"/>
                </a:cubicBezTo>
                <a:cubicBezTo>
                  <a:pt x="149" y="273"/>
                  <a:pt x="149" y="273"/>
                  <a:pt x="149" y="273"/>
                </a:cubicBezTo>
                <a:cubicBezTo>
                  <a:pt x="149" y="256"/>
                  <a:pt x="149" y="256"/>
                  <a:pt x="149" y="256"/>
                </a:cubicBezTo>
                <a:cubicBezTo>
                  <a:pt x="149" y="250"/>
                  <a:pt x="144" y="245"/>
                  <a:pt x="138" y="245"/>
                </a:cubicBezTo>
                <a:cubicBezTo>
                  <a:pt x="117" y="245"/>
                  <a:pt x="117" y="245"/>
                  <a:pt x="117" y="245"/>
                </a:cubicBezTo>
                <a:lnTo>
                  <a:pt x="117" y="160"/>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185" y="266"/>
                </a:moveTo>
                <a:cubicBezTo>
                  <a:pt x="277" y="266"/>
                  <a:pt x="277" y="266"/>
                  <a:pt x="277" y="266"/>
                </a:cubicBezTo>
                <a:cubicBezTo>
                  <a:pt x="283" y="266"/>
                  <a:pt x="288" y="262"/>
                  <a:pt x="288" y="256"/>
                </a:cubicBezTo>
                <a:cubicBezTo>
                  <a:pt x="288" y="149"/>
                  <a:pt x="288" y="149"/>
                  <a:pt x="288" y="149"/>
                </a:cubicBezTo>
                <a:cubicBezTo>
                  <a:pt x="288" y="143"/>
                  <a:pt x="283" y="138"/>
                  <a:pt x="277" y="138"/>
                </a:cubicBezTo>
                <a:cubicBezTo>
                  <a:pt x="106" y="138"/>
                  <a:pt x="106" y="138"/>
                  <a:pt x="106" y="138"/>
                </a:cubicBezTo>
                <a:cubicBezTo>
                  <a:pt x="100" y="138"/>
                  <a:pt x="96" y="143"/>
                  <a:pt x="96" y="149"/>
                </a:cubicBezTo>
                <a:cubicBezTo>
                  <a:pt x="96" y="256"/>
                  <a:pt x="96" y="256"/>
                  <a:pt x="96" y="256"/>
                </a:cubicBezTo>
                <a:cubicBezTo>
                  <a:pt x="96" y="262"/>
                  <a:pt x="100" y="266"/>
                  <a:pt x="106" y="266"/>
                </a:cubicBezTo>
                <a:cubicBezTo>
                  <a:pt x="128" y="266"/>
                  <a:pt x="128" y="266"/>
                  <a:pt x="128" y="266"/>
                </a:cubicBezTo>
                <a:cubicBezTo>
                  <a:pt x="128" y="298"/>
                  <a:pt x="128" y="298"/>
                  <a:pt x="128" y="298"/>
                </a:cubicBezTo>
                <a:cubicBezTo>
                  <a:pt x="128" y="303"/>
                  <a:pt x="130" y="307"/>
                  <a:pt x="134" y="308"/>
                </a:cubicBezTo>
                <a:cubicBezTo>
                  <a:pt x="136" y="309"/>
                  <a:pt x="137" y="309"/>
                  <a:pt x="138" y="309"/>
                </a:cubicBezTo>
                <a:cubicBezTo>
                  <a:pt x="141" y="309"/>
                  <a:pt x="144" y="308"/>
                  <a:pt x="146" y="306"/>
                </a:cubicBezTo>
                <a:lnTo>
                  <a:pt x="185" y="266"/>
                </a:lnTo>
                <a:close/>
                <a:moveTo>
                  <a:pt x="416" y="234"/>
                </a:moveTo>
                <a:cubicBezTo>
                  <a:pt x="416" y="228"/>
                  <a:pt x="411" y="224"/>
                  <a:pt x="405" y="224"/>
                </a:cubicBezTo>
                <a:cubicBezTo>
                  <a:pt x="320" y="224"/>
                  <a:pt x="320" y="224"/>
                  <a:pt x="320" y="224"/>
                </a:cubicBezTo>
                <a:cubicBezTo>
                  <a:pt x="314" y="224"/>
                  <a:pt x="309" y="228"/>
                  <a:pt x="309" y="234"/>
                </a:cubicBezTo>
                <a:cubicBezTo>
                  <a:pt x="309" y="240"/>
                  <a:pt x="314" y="245"/>
                  <a:pt x="320" y="245"/>
                </a:cubicBezTo>
                <a:cubicBezTo>
                  <a:pt x="394" y="245"/>
                  <a:pt x="394" y="245"/>
                  <a:pt x="394" y="245"/>
                </a:cubicBezTo>
                <a:cubicBezTo>
                  <a:pt x="394" y="352"/>
                  <a:pt x="394" y="352"/>
                  <a:pt x="394" y="352"/>
                </a:cubicBezTo>
                <a:cubicBezTo>
                  <a:pt x="362" y="352"/>
                  <a:pt x="362" y="352"/>
                  <a:pt x="362" y="352"/>
                </a:cubicBezTo>
                <a:cubicBezTo>
                  <a:pt x="356" y="352"/>
                  <a:pt x="352" y="356"/>
                  <a:pt x="352" y="362"/>
                </a:cubicBezTo>
                <a:cubicBezTo>
                  <a:pt x="352" y="379"/>
                  <a:pt x="352" y="379"/>
                  <a:pt x="352" y="379"/>
                </a:cubicBezTo>
                <a:cubicBezTo>
                  <a:pt x="327" y="355"/>
                  <a:pt x="327" y="355"/>
                  <a:pt x="327" y="355"/>
                </a:cubicBezTo>
                <a:cubicBezTo>
                  <a:pt x="325" y="353"/>
                  <a:pt x="322" y="352"/>
                  <a:pt x="320" y="352"/>
                </a:cubicBezTo>
                <a:cubicBezTo>
                  <a:pt x="245" y="352"/>
                  <a:pt x="245" y="352"/>
                  <a:pt x="245" y="352"/>
                </a:cubicBezTo>
                <a:cubicBezTo>
                  <a:pt x="245" y="298"/>
                  <a:pt x="245" y="298"/>
                  <a:pt x="245" y="298"/>
                </a:cubicBezTo>
                <a:cubicBezTo>
                  <a:pt x="245" y="292"/>
                  <a:pt x="240" y="288"/>
                  <a:pt x="234" y="288"/>
                </a:cubicBezTo>
                <a:cubicBezTo>
                  <a:pt x="228" y="288"/>
                  <a:pt x="224" y="292"/>
                  <a:pt x="224" y="298"/>
                </a:cubicBezTo>
                <a:cubicBezTo>
                  <a:pt x="224" y="362"/>
                  <a:pt x="224" y="362"/>
                  <a:pt x="224" y="362"/>
                </a:cubicBezTo>
                <a:cubicBezTo>
                  <a:pt x="224" y="368"/>
                  <a:pt x="228" y="373"/>
                  <a:pt x="234" y="373"/>
                </a:cubicBezTo>
                <a:cubicBezTo>
                  <a:pt x="315" y="373"/>
                  <a:pt x="315" y="373"/>
                  <a:pt x="315" y="373"/>
                </a:cubicBezTo>
                <a:cubicBezTo>
                  <a:pt x="355" y="413"/>
                  <a:pt x="355" y="413"/>
                  <a:pt x="355" y="413"/>
                </a:cubicBezTo>
                <a:cubicBezTo>
                  <a:pt x="357" y="415"/>
                  <a:pt x="360" y="416"/>
                  <a:pt x="362" y="416"/>
                </a:cubicBezTo>
                <a:cubicBezTo>
                  <a:pt x="364" y="416"/>
                  <a:pt x="365" y="415"/>
                  <a:pt x="366" y="415"/>
                </a:cubicBezTo>
                <a:cubicBezTo>
                  <a:pt x="370" y="413"/>
                  <a:pt x="373" y="409"/>
                  <a:pt x="373" y="405"/>
                </a:cubicBezTo>
                <a:cubicBezTo>
                  <a:pt x="373" y="373"/>
                  <a:pt x="373" y="373"/>
                  <a:pt x="373" y="373"/>
                </a:cubicBezTo>
                <a:cubicBezTo>
                  <a:pt x="405" y="373"/>
                  <a:pt x="405" y="373"/>
                  <a:pt x="405" y="373"/>
                </a:cubicBezTo>
                <a:cubicBezTo>
                  <a:pt x="411" y="373"/>
                  <a:pt x="416" y="368"/>
                  <a:pt x="416" y="362"/>
                </a:cubicBezTo>
                <a:lnTo>
                  <a:pt x="416" y="234"/>
                </a:lnTo>
                <a:close/>
              </a:path>
            </a:pathLst>
          </a:custGeom>
          <a:solidFill>
            <a:srgbClr val="00A3E0"/>
          </a:solidFill>
          <a:ln>
            <a:noFill/>
          </a:ln>
        </p:spPr>
        <p:txBody>
          <a:bodyPr vert="horz" wrap="square" lIns="68580" tIns="34290" rIns="68580" bIns="34290" numCol="1" anchor="t" anchorCtr="0" compatLnSpc="1">
            <a:prstTxWarp prst="textNoShape">
              <a:avLst/>
            </a:prstTxWarp>
          </a:bodyPr>
          <a:lstStyle/>
          <a:p>
            <a:endParaRPr lang="en-GB" sz="1350" dirty="0"/>
          </a:p>
        </p:txBody>
      </p:sp>
      <p:cxnSp>
        <p:nvCxnSpPr>
          <p:cNvPr id="138" name="Straight Connector 137">
            <a:extLst>
              <a:ext uri="{FF2B5EF4-FFF2-40B4-BE49-F238E27FC236}">
                <a16:creationId xmlns:a16="http://schemas.microsoft.com/office/drawing/2014/main" id="{023C7434-7E3E-4A3F-8A77-47DB38CA8587}"/>
              </a:ext>
            </a:extLst>
          </p:cNvPr>
          <p:cNvCxnSpPr>
            <a:cxnSpLocks/>
          </p:cNvCxnSpPr>
          <p:nvPr/>
        </p:nvCxnSpPr>
        <p:spPr>
          <a:xfrm>
            <a:off x="4651391" y="2505599"/>
            <a:ext cx="3753383" cy="14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C3DDCD88-116B-4B54-A0F4-D14E7E94EFF5}"/>
              </a:ext>
            </a:extLst>
          </p:cNvPr>
          <p:cNvCxnSpPr>
            <a:cxnSpLocks/>
          </p:cNvCxnSpPr>
          <p:nvPr/>
        </p:nvCxnSpPr>
        <p:spPr>
          <a:xfrm>
            <a:off x="4651391" y="2813840"/>
            <a:ext cx="3753383" cy="14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E10225FA-334E-4604-B70C-34779C303DE0}"/>
              </a:ext>
            </a:extLst>
          </p:cNvPr>
          <p:cNvCxnSpPr>
            <a:cxnSpLocks/>
          </p:cNvCxnSpPr>
          <p:nvPr/>
        </p:nvCxnSpPr>
        <p:spPr>
          <a:xfrm>
            <a:off x="4651391" y="3114272"/>
            <a:ext cx="3753383" cy="144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297E2B6B-8BDB-4AB6-9B4A-744D2F12F529}"/>
              </a:ext>
            </a:extLst>
          </p:cNvPr>
          <p:cNvCxnSpPr>
            <a:cxnSpLocks/>
          </p:cNvCxnSpPr>
          <p:nvPr/>
        </p:nvCxnSpPr>
        <p:spPr>
          <a:xfrm>
            <a:off x="687246" y="2498128"/>
            <a:ext cx="3486979" cy="431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6C4DF8D3-CAD5-4684-9509-8D849083C0D8}"/>
              </a:ext>
            </a:extLst>
          </p:cNvPr>
          <p:cNvCxnSpPr>
            <a:cxnSpLocks/>
          </p:cNvCxnSpPr>
          <p:nvPr/>
        </p:nvCxnSpPr>
        <p:spPr>
          <a:xfrm>
            <a:off x="687246" y="2806619"/>
            <a:ext cx="3486979" cy="431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B0FE26A2-1AE2-4172-8AC7-E3AA91FE0870}"/>
              </a:ext>
            </a:extLst>
          </p:cNvPr>
          <p:cNvCxnSpPr>
            <a:cxnSpLocks/>
          </p:cNvCxnSpPr>
          <p:nvPr/>
        </p:nvCxnSpPr>
        <p:spPr>
          <a:xfrm>
            <a:off x="687246" y="3106735"/>
            <a:ext cx="3486979" cy="431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73" name="TextBox 172">
            <a:extLst>
              <a:ext uri="{FF2B5EF4-FFF2-40B4-BE49-F238E27FC236}">
                <a16:creationId xmlns:a16="http://schemas.microsoft.com/office/drawing/2014/main" id="{DC3689CB-2A46-4C64-AF26-B76957026D8C}"/>
              </a:ext>
            </a:extLst>
          </p:cNvPr>
          <p:cNvSpPr txBox="1"/>
          <p:nvPr/>
        </p:nvSpPr>
        <p:spPr>
          <a:xfrm>
            <a:off x="454794" y="1387454"/>
            <a:ext cx="8352656" cy="307777"/>
          </a:xfrm>
          <a:prstGeom prst="rect">
            <a:avLst/>
          </a:prstGeom>
          <a:noFill/>
        </p:spPr>
        <p:txBody>
          <a:bodyPr wrap="square" rtlCol="0">
            <a:spAutoFit/>
          </a:bodyPr>
          <a:lstStyle/>
          <a:p>
            <a:pPr marL="400050" indent="-400050">
              <a:spcBef>
                <a:spcPts val="1200"/>
              </a:spcBef>
              <a:spcAft>
                <a:spcPts val="600"/>
              </a:spcAft>
              <a:buClr>
                <a:schemeClr val="accent6">
                  <a:lumMod val="75000"/>
                </a:schemeClr>
              </a:buClr>
              <a:buFont typeface="Wingdings" panose="05000000000000000000" pitchFamily="2" charset="2"/>
              <a:buChar char="q"/>
            </a:pPr>
            <a:r>
              <a:rPr lang="en-US" sz="1400" dirty="0"/>
              <a:t>Process Robotics is delivered through software that can be trained to undertake rules-based tasks</a:t>
            </a:r>
          </a:p>
        </p:txBody>
      </p:sp>
      <p:sp>
        <p:nvSpPr>
          <p:cNvPr id="174" name="Freeform 97">
            <a:extLst>
              <a:ext uri="{FF2B5EF4-FFF2-40B4-BE49-F238E27FC236}">
                <a16:creationId xmlns:a16="http://schemas.microsoft.com/office/drawing/2014/main" id="{50BDD85B-F993-422A-9B79-722B54413072}"/>
              </a:ext>
            </a:extLst>
          </p:cNvPr>
          <p:cNvSpPr>
            <a:spLocks noEditPoints="1"/>
          </p:cNvSpPr>
          <p:nvPr/>
        </p:nvSpPr>
        <p:spPr bwMode="auto">
          <a:xfrm>
            <a:off x="4054070" y="3880685"/>
            <a:ext cx="1052187" cy="1098058"/>
          </a:xfrm>
          <a:custGeom>
            <a:avLst/>
            <a:gdLst>
              <a:gd name="T0" fmla="*/ 181 w 190"/>
              <a:gd name="T1" fmla="*/ 93 h 186"/>
              <a:gd name="T2" fmla="*/ 165 w 190"/>
              <a:gd name="T3" fmla="*/ 79 h 186"/>
              <a:gd name="T4" fmla="*/ 169 w 190"/>
              <a:gd name="T5" fmla="*/ 52 h 186"/>
              <a:gd name="T6" fmla="*/ 169 w 190"/>
              <a:gd name="T7" fmla="*/ 51 h 186"/>
              <a:gd name="T8" fmla="*/ 176 w 190"/>
              <a:gd name="T9" fmla="*/ 44 h 186"/>
              <a:gd name="T10" fmla="*/ 164 w 190"/>
              <a:gd name="T11" fmla="*/ 29 h 186"/>
              <a:gd name="T12" fmla="*/ 155 w 190"/>
              <a:gd name="T13" fmla="*/ 34 h 186"/>
              <a:gd name="T14" fmla="*/ 155 w 190"/>
              <a:gd name="T15" fmla="*/ 34 h 186"/>
              <a:gd name="T16" fmla="*/ 119 w 190"/>
              <a:gd name="T17" fmla="*/ 20 h 186"/>
              <a:gd name="T18" fmla="*/ 117 w 190"/>
              <a:gd name="T19" fmla="*/ 11 h 186"/>
              <a:gd name="T20" fmla="*/ 117 w 190"/>
              <a:gd name="T21" fmla="*/ 10 h 186"/>
              <a:gd name="T22" fmla="*/ 117 w 190"/>
              <a:gd name="T23" fmla="*/ 2 h 186"/>
              <a:gd name="T24" fmla="*/ 98 w 190"/>
              <a:gd name="T25" fmla="*/ 0 h 186"/>
              <a:gd name="T26" fmla="*/ 95 w 190"/>
              <a:gd name="T27" fmla="*/ 9 h 186"/>
              <a:gd name="T28" fmla="*/ 95 w 190"/>
              <a:gd name="T29" fmla="*/ 9 h 186"/>
              <a:gd name="T30" fmla="*/ 80 w 190"/>
              <a:gd name="T31" fmla="*/ 24 h 186"/>
              <a:gd name="T32" fmla="*/ 51 w 190"/>
              <a:gd name="T33" fmla="*/ 19 h 186"/>
              <a:gd name="T34" fmla="*/ 50 w 190"/>
              <a:gd name="T35" fmla="*/ 18 h 186"/>
              <a:gd name="T36" fmla="*/ 45 w 190"/>
              <a:gd name="T37" fmla="*/ 14 h 186"/>
              <a:gd name="T38" fmla="*/ 30 w 190"/>
              <a:gd name="T39" fmla="*/ 25 h 186"/>
              <a:gd name="T40" fmla="*/ 34 w 190"/>
              <a:gd name="T41" fmla="*/ 34 h 186"/>
              <a:gd name="T42" fmla="*/ 34 w 190"/>
              <a:gd name="T43" fmla="*/ 34 h 186"/>
              <a:gd name="T44" fmla="*/ 20 w 190"/>
              <a:gd name="T45" fmla="*/ 69 h 186"/>
              <a:gd name="T46" fmla="*/ 9 w 190"/>
              <a:gd name="T47" fmla="*/ 71 h 186"/>
              <a:gd name="T48" fmla="*/ 2 w 190"/>
              <a:gd name="T49" fmla="*/ 72 h 186"/>
              <a:gd name="T50" fmla="*/ 0 w 190"/>
              <a:gd name="T51" fmla="*/ 90 h 186"/>
              <a:gd name="T52" fmla="*/ 8 w 190"/>
              <a:gd name="T53" fmla="*/ 93 h 186"/>
              <a:gd name="T54" fmla="*/ 24 w 190"/>
              <a:gd name="T55" fmla="*/ 108 h 186"/>
              <a:gd name="T56" fmla="*/ 20 w 190"/>
              <a:gd name="T57" fmla="*/ 136 h 186"/>
              <a:gd name="T58" fmla="*/ 14 w 190"/>
              <a:gd name="T59" fmla="*/ 142 h 186"/>
              <a:gd name="T60" fmla="*/ 26 w 190"/>
              <a:gd name="T61" fmla="*/ 157 h 186"/>
              <a:gd name="T62" fmla="*/ 32 w 190"/>
              <a:gd name="T63" fmla="*/ 154 h 186"/>
              <a:gd name="T64" fmla="*/ 33 w 190"/>
              <a:gd name="T65" fmla="*/ 153 h 186"/>
              <a:gd name="T66" fmla="*/ 35 w 190"/>
              <a:gd name="T67" fmla="*/ 152 h 186"/>
              <a:gd name="T68" fmla="*/ 71 w 190"/>
              <a:gd name="T69" fmla="*/ 167 h 186"/>
              <a:gd name="T70" fmla="*/ 73 w 190"/>
              <a:gd name="T71" fmla="*/ 177 h 186"/>
              <a:gd name="T72" fmla="*/ 73 w 190"/>
              <a:gd name="T73" fmla="*/ 177 h 186"/>
              <a:gd name="T74" fmla="*/ 73 w 190"/>
              <a:gd name="T75" fmla="*/ 184 h 186"/>
              <a:gd name="T76" fmla="*/ 92 w 190"/>
              <a:gd name="T77" fmla="*/ 186 h 186"/>
              <a:gd name="T78" fmla="*/ 94 w 190"/>
              <a:gd name="T79" fmla="*/ 179 h 186"/>
              <a:gd name="T80" fmla="*/ 110 w 190"/>
              <a:gd name="T81" fmla="*/ 162 h 186"/>
              <a:gd name="T82" fmla="*/ 138 w 190"/>
              <a:gd name="T83" fmla="*/ 167 h 186"/>
              <a:gd name="T84" fmla="*/ 144 w 190"/>
              <a:gd name="T85" fmla="*/ 173 h 186"/>
              <a:gd name="T86" fmla="*/ 160 w 190"/>
              <a:gd name="T87" fmla="*/ 161 h 186"/>
              <a:gd name="T88" fmla="*/ 155 w 190"/>
              <a:gd name="T89" fmla="*/ 152 h 186"/>
              <a:gd name="T90" fmla="*/ 155 w 190"/>
              <a:gd name="T91" fmla="*/ 152 h 186"/>
              <a:gd name="T92" fmla="*/ 170 w 190"/>
              <a:gd name="T93" fmla="*/ 117 h 186"/>
              <a:gd name="T94" fmla="*/ 179 w 190"/>
              <a:gd name="T95" fmla="*/ 115 h 186"/>
              <a:gd name="T96" fmla="*/ 187 w 190"/>
              <a:gd name="T97" fmla="*/ 115 h 186"/>
              <a:gd name="T98" fmla="*/ 190 w 190"/>
              <a:gd name="T99" fmla="*/ 96 h 186"/>
              <a:gd name="T100" fmla="*/ 181 w 190"/>
              <a:gd name="T101" fmla="*/ 93 h 186"/>
              <a:gd name="T102" fmla="*/ 127 w 190"/>
              <a:gd name="T103" fmla="*/ 97 h 186"/>
              <a:gd name="T104" fmla="*/ 90 w 190"/>
              <a:gd name="T105" fmla="*/ 125 h 186"/>
              <a:gd name="T106" fmla="*/ 63 w 190"/>
              <a:gd name="T107" fmla="*/ 89 h 186"/>
              <a:gd name="T108" fmla="*/ 99 w 190"/>
              <a:gd name="T109" fmla="*/ 62 h 186"/>
              <a:gd name="T110" fmla="*/ 127 w 190"/>
              <a:gd name="T111" fmla="*/ 97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0" h="186">
                <a:moveTo>
                  <a:pt x="181" y="93"/>
                </a:moveTo>
                <a:cubicBezTo>
                  <a:pt x="174" y="91"/>
                  <a:pt x="168" y="86"/>
                  <a:pt x="165" y="79"/>
                </a:cubicBezTo>
                <a:cubicBezTo>
                  <a:pt x="161" y="69"/>
                  <a:pt x="163" y="59"/>
                  <a:pt x="169" y="52"/>
                </a:cubicBezTo>
                <a:cubicBezTo>
                  <a:pt x="169" y="51"/>
                  <a:pt x="169" y="51"/>
                  <a:pt x="169" y="51"/>
                </a:cubicBezTo>
                <a:cubicBezTo>
                  <a:pt x="176" y="44"/>
                  <a:pt x="176" y="44"/>
                  <a:pt x="176" y="44"/>
                </a:cubicBezTo>
                <a:cubicBezTo>
                  <a:pt x="164" y="29"/>
                  <a:pt x="164" y="29"/>
                  <a:pt x="164" y="29"/>
                </a:cubicBezTo>
                <a:cubicBezTo>
                  <a:pt x="155" y="34"/>
                  <a:pt x="155" y="34"/>
                  <a:pt x="155" y="34"/>
                </a:cubicBezTo>
                <a:cubicBezTo>
                  <a:pt x="155" y="34"/>
                  <a:pt x="155" y="34"/>
                  <a:pt x="155" y="34"/>
                </a:cubicBezTo>
                <a:cubicBezTo>
                  <a:pt x="141" y="39"/>
                  <a:pt x="125" y="33"/>
                  <a:pt x="119" y="20"/>
                </a:cubicBezTo>
                <a:cubicBezTo>
                  <a:pt x="118" y="17"/>
                  <a:pt x="117" y="14"/>
                  <a:pt x="117" y="11"/>
                </a:cubicBezTo>
                <a:cubicBezTo>
                  <a:pt x="117" y="10"/>
                  <a:pt x="117" y="10"/>
                  <a:pt x="117" y="10"/>
                </a:cubicBezTo>
                <a:cubicBezTo>
                  <a:pt x="117" y="2"/>
                  <a:pt x="117" y="2"/>
                  <a:pt x="117" y="2"/>
                </a:cubicBezTo>
                <a:cubicBezTo>
                  <a:pt x="98" y="0"/>
                  <a:pt x="98" y="0"/>
                  <a:pt x="98" y="0"/>
                </a:cubicBezTo>
                <a:cubicBezTo>
                  <a:pt x="95" y="9"/>
                  <a:pt x="95" y="9"/>
                  <a:pt x="95" y="9"/>
                </a:cubicBezTo>
                <a:cubicBezTo>
                  <a:pt x="95" y="9"/>
                  <a:pt x="95" y="9"/>
                  <a:pt x="95" y="9"/>
                </a:cubicBezTo>
                <a:cubicBezTo>
                  <a:pt x="92" y="16"/>
                  <a:pt x="87" y="21"/>
                  <a:pt x="80" y="24"/>
                </a:cubicBezTo>
                <a:cubicBezTo>
                  <a:pt x="69" y="28"/>
                  <a:pt x="58" y="26"/>
                  <a:pt x="51" y="19"/>
                </a:cubicBezTo>
                <a:cubicBezTo>
                  <a:pt x="50" y="18"/>
                  <a:pt x="50" y="18"/>
                  <a:pt x="50" y="18"/>
                </a:cubicBezTo>
                <a:cubicBezTo>
                  <a:pt x="45" y="14"/>
                  <a:pt x="45" y="14"/>
                  <a:pt x="45" y="14"/>
                </a:cubicBezTo>
                <a:cubicBezTo>
                  <a:pt x="30" y="25"/>
                  <a:pt x="30" y="25"/>
                  <a:pt x="30" y="25"/>
                </a:cubicBezTo>
                <a:cubicBezTo>
                  <a:pt x="34" y="34"/>
                  <a:pt x="34" y="34"/>
                  <a:pt x="34" y="34"/>
                </a:cubicBezTo>
                <a:cubicBezTo>
                  <a:pt x="34" y="34"/>
                  <a:pt x="34" y="34"/>
                  <a:pt x="34" y="34"/>
                </a:cubicBezTo>
                <a:cubicBezTo>
                  <a:pt x="40" y="48"/>
                  <a:pt x="34" y="64"/>
                  <a:pt x="20" y="69"/>
                </a:cubicBezTo>
                <a:cubicBezTo>
                  <a:pt x="16" y="71"/>
                  <a:pt x="13" y="71"/>
                  <a:pt x="9" y="71"/>
                </a:cubicBezTo>
                <a:cubicBezTo>
                  <a:pt x="2" y="72"/>
                  <a:pt x="2" y="72"/>
                  <a:pt x="2" y="72"/>
                </a:cubicBezTo>
                <a:cubicBezTo>
                  <a:pt x="0" y="90"/>
                  <a:pt x="0" y="90"/>
                  <a:pt x="0" y="90"/>
                </a:cubicBezTo>
                <a:cubicBezTo>
                  <a:pt x="8" y="93"/>
                  <a:pt x="8" y="93"/>
                  <a:pt x="8" y="93"/>
                </a:cubicBezTo>
                <a:cubicBezTo>
                  <a:pt x="15" y="95"/>
                  <a:pt x="21" y="100"/>
                  <a:pt x="24" y="108"/>
                </a:cubicBezTo>
                <a:cubicBezTo>
                  <a:pt x="29" y="118"/>
                  <a:pt x="26" y="129"/>
                  <a:pt x="20" y="136"/>
                </a:cubicBezTo>
                <a:cubicBezTo>
                  <a:pt x="14" y="142"/>
                  <a:pt x="14" y="142"/>
                  <a:pt x="14" y="142"/>
                </a:cubicBezTo>
                <a:cubicBezTo>
                  <a:pt x="26" y="157"/>
                  <a:pt x="26" y="157"/>
                  <a:pt x="26" y="157"/>
                </a:cubicBezTo>
                <a:cubicBezTo>
                  <a:pt x="32" y="154"/>
                  <a:pt x="32" y="154"/>
                  <a:pt x="32" y="154"/>
                </a:cubicBezTo>
                <a:cubicBezTo>
                  <a:pt x="33" y="153"/>
                  <a:pt x="33" y="153"/>
                  <a:pt x="33" y="153"/>
                </a:cubicBezTo>
                <a:cubicBezTo>
                  <a:pt x="34" y="153"/>
                  <a:pt x="33" y="153"/>
                  <a:pt x="35" y="152"/>
                </a:cubicBezTo>
                <a:cubicBezTo>
                  <a:pt x="49" y="147"/>
                  <a:pt x="65" y="153"/>
                  <a:pt x="71" y="167"/>
                </a:cubicBezTo>
                <a:cubicBezTo>
                  <a:pt x="72" y="170"/>
                  <a:pt x="73" y="173"/>
                  <a:pt x="73" y="177"/>
                </a:cubicBezTo>
                <a:cubicBezTo>
                  <a:pt x="73" y="177"/>
                  <a:pt x="73" y="177"/>
                  <a:pt x="73" y="177"/>
                </a:cubicBezTo>
                <a:cubicBezTo>
                  <a:pt x="73" y="184"/>
                  <a:pt x="73" y="184"/>
                  <a:pt x="73" y="184"/>
                </a:cubicBezTo>
                <a:cubicBezTo>
                  <a:pt x="92" y="186"/>
                  <a:pt x="92" y="186"/>
                  <a:pt x="92" y="186"/>
                </a:cubicBezTo>
                <a:cubicBezTo>
                  <a:pt x="94" y="179"/>
                  <a:pt x="94" y="179"/>
                  <a:pt x="94" y="179"/>
                </a:cubicBezTo>
                <a:cubicBezTo>
                  <a:pt x="97" y="172"/>
                  <a:pt x="102" y="165"/>
                  <a:pt x="110" y="162"/>
                </a:cubicBezTo>
                <a:cubicBezTo>
                  <a:pt x="120" y="158"/>
                  <a:pt x="131" y="160"/>
                  <a:pt x="138" y="167"/>
                </a:cubicBezTo>
                <a:cubicBezTo>
                  <a:pt x="144" y="173"/>
                  <a:pt x="144" y="173"/>
                  <a:pt x="144" y="173"/>
                </a:cubicBezTo>
                <a:cubicBezTo>
                  <a:pt x="160" y="161"/>
                  <a:pt x="160" y="161"/>
                  <a:pt x="160" y="161"/>
                </a:cubicBezTo>
                <a:cubicBezTo>
                  <a:pt x="155" y="152"/>
                  <a:pt x="155" y="152"/>
                  <a:pt x="155" y="152"/>
                </a:cubicBezTo>
                <a:cubicBezTo>
                  <a:pt x="155" y="152"/>
                  <a:pt x="155" y="152"/>
                  <a:pt x="155" y="152"/>
                </a:cubicBezTo>
                <a:cubicBezTo>
                  <a:pt x="149" y="138"/>
                  <a:pt x="156" y="123"/>
                  <a:pt x="170" y="117"/>
                </a:cubicBezTo>
                <a:cubicBezTo>
                  <a:pt x="173" y="116"/>
                  <a:pt x="176" y="115"/>
                  <a:pt x="179" y="115"/>
                </a:cubicBezTo>
                <a:cubicBezTo>
                  <a:pt x="187" y="115"/>
                  <a:pt x="187" y="115"/>
                  <a:pt x="187" y="115"/>
                </a:cubicBezTo>
                <a:cubicBezTo>
                  <a:pt x="190" y="96"/>
                  <a:pt x="190" y="96"/>
                  <a:pt x="190" y="96"/>
                </a:cubicBezTo>
                <a:lnTo>
                  <a:pt x="181" y="93"/>
                </a:lnTo>
                <a:close/>
                <a:moveTo>
                  <a:pt x="127" y="97"/>
                </a:moveTo>
                <a:cubicBezTo>
                  <a:pt x="124" y="115"/>
                  <a:pt x="108" y="127"/>
                  <a:pt x="90" y="125"/>
                </a:cubicBezTo>
                <a:cubicBezTo>
                  <a:pt x="73" y="122"/>
                  <a:pt x="60" y="106"/>
                  <a:pt x="63" y="89"/>
                </a:cubicBezTo>
                <a:cubicBezTo>
                  <a:pt x="65" y="72"/>
                  <a:pt x="81" y="59"/>
                  <a:pt x="99" y="62"/>
                </a:cubicBezTo>
                <a:cubicBezTo>
                  <a:pt x="117" y="64"/>
                  <a:pt x="129" y="80"/>
                  <a:pt x="127" y="97"/>
                </a:cubicBezTo>
                <a:close/>
              </a:path>
            </a:pathLst>
          </a:custGeom>
          <a:solidFill>
            <a:schemeClr val="tx1"/>
          </a:solidFill>
          <a:ln>
            <a:noFill/>
          </a:ln>
        </p:spPr>
        <p:txBody>
          <a:bodyPr vert="horz" wrap="square" lIns="51435" tIns="25718" rIns="51435" bIns="25718" numCol="1" anchor="t" anchorCtr="0" compatLnSpc="1">
            <a:prstTxWarp prst="textNoShape">
              <a:avLst/>
            </a:prstTxWarp>
          </a:bodyPr>
          <a:lstStyle/>
          <a:p>
            <a:endParaRPr lang="en-US" sz="1050" dirty="0">
              <a:solidFill>
                <a:schemeClr val="bg2">
                  <a:lumMod val="25000"/>
                </a:schemeClr>
              </a:solidFill>
            </a:endParaRPr>
          </a:p>
        </p:txBody>
      </p:sp>
    </p:spTree>
    <p:extLst>
      <p:ext uri="{BB962C8B-B14F-4D97-AF65-F5344CB8AC3E}">
        <p14:creationId xmlns:p14="http://schemas.microsoft.com/office/powerpoint/2010/main" val="3376293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663700" y="76200"/>
            <a:ext cx="7143750" cy="1143000"/>
          </a:xfrm>
          <a:prstGeom prst="rect">
            <a:avLst/>
          </a:prstGeom>
        </p:spPr>
        <p:txBody>
          <a:bodyPr anchor="ct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sz="2800" kern="0" dirty="0">
                <a:latin typeface="+mn-lt"/>
                <a:cs typeface="Times New Roman" panose="02020603050405020304" pitchFamily="18" charset="0"/>
              </a:rPr>
              <a:t>Automation Benefits</a:t>
            </a:r>
          </a:p>
        </p:txBody>
      </p:sp>
      <p:sp>
        <p:nvSpPr>
          <p:cNvPr id="73" name="Slide Number Placeholder 1">
            <a:extLst>
              <a:ext uri="{FF2B5EF4-FFF2-40B4-BE49-F238E27FC236}">
                <a16:creationId xmlns:a16="http://schemas.microsoft.com/office/drawing/2014/main" id="{68E4A382-51F6-4AB3-AB25-87A523A6DA4D}"/>
              </a:ext>
            </a:extLst>
          </p:cNvPr>
          <p:cNvSpPr>
            <a:spLocks noGrp="1"/>
          </p:cNvSpPr>
          <p:nvPr>
            <p:ph type="sldNum" sz="quarter" idx="11"/>
          </p:nvPr>
        </p:nvSpPr>
        <p:spPr>
          <a:xfrm>
            <a:off x="7988300" y="6524625"/>
            <a:ext cx="1143000" cy="304800"/>
          </a:xfrm>
        </p:spPr>
        <p:txBody>
          <a:bodyPr/>
          <a:lstStyle/>
          <a:p>
            <a:pPr>
              <a:defRPr/>
            </a:pPr>
            <a:fld id="{18BB7C03-DE31-4BF9-B6D8-2F5C18C39023}" type="slidenum">
              <a:rPr lang="en-US" smtClean="0"/>
              <a:pPr>
                <a:defRPr/>
              </a:pPr>
              <a:t>4</a:t>
            </a:fld>
            <a:endParaRPr lang="en-US" dirty="0">
              <a:solidFill>
                <a:schemeClr val="bg2"/>
              </a:solidFill>
            </a:endParaRPr>
          </a:p>
        </p:txBody>
      </p:sp>
      <p:sp>
        <p:nvSpPr>
          <p:cNvPr id="37" name="Text Placeholder 3">
            <a:extLst>
              <a:ext uri="{FF2B5EF4-FFF2-40B4-BE49-F238E27FC236}">
                <a16:creationId xmlns:a16="http://schemas.microsoft.com/office/drawing/2014/main" id="{6582A0DE-97BE-4A96-8D48-B8F4A831E7E1}"/>
              </a:ext>
            </a:extLst>
          </p:cNvPr>
          <p:cNvSpPr txBox="1">
            <a:spLocks/>
          </p:cNvSpPr>
          <p:nvPr/>
        </p:nvSpPr>
        <p:spPr>
          <a:xfrm>
            <a:off x="415261" y="1338810"/>
            <a:ext cx="8392189" cy="407109"/>
          </a:xfrm>
          <a:prstGeom prst="rect">
            <a:avLst/>
          </a:prstGeom>
        </p:spPr>
        <p:txBody>
          <a:bodyPr vert="horz" lIns="0" tIns="0" rIns="0" bIns="0" rtlCol="0">
            <a:noAutofit/>
          </a:bodyPr>
          <a:lstStyle>
            <a:lvl1pPr marL="0" indent="0" algn="l" defTabSz="1219170" rtl="0" eaLnBrk="1" latinLnBrk="0" hangingPunct="1">
              <a:spcBef>
                <a:spcPts val="0"/>
              </a:spcBef>
              <a:spcAft>
                <a:spcPts val="1333"/>
              </a:spcAft>
              <a:buSzPct val="100000"/>
              <a:buFontTx/>
              <a:buNone/>
              <a:defRPr sz="2000" b="0" kern="1200">
                <a:solidFill>
                  <a:srgbClr val="575757"/>
                </a:solidFill>
                <a:latin typeface="+mn-lt"/>
                <a:ea typeface="+mn-ea"/>
                <a:cs typeface="+mn-cs"/>
              </a:defRPr>
            </a:lvl1pPr>
            <a:lvl2pPr marL="127000" indent="-127000" algn="l" defTabSz="1219170" rtl="0" eaLnBrk="1" latinLnBrk="0" hangingPunct="1">
              <a:spcBef>
                <a:spcPts val="0"/>
              </a:spcBef>
              <a:spcAft>
                <a:spcPts val="1333"/>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1064657" rtl="0" eaLnBrk="1" latinLnBrk="0" hangingPunct="1">
              <a:spcBef>
                <a:spcPts val="0"/>
              </a:spcBef>
              <a:spcAft>
                <a:spcPts val="1333"/>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a:lstStyle>
          <a:p>
            <a:pPr marL="0" marR="0" lvl="0" indent="0" algn="l" defTabSz="1219170" rtl="0" eaLnBrk="1" fontAlgn="auto" latinLnBrk="0" hangingPunct="1">
              <a:lnSpc>
                <a:spcPct val="100000"/>
              </a:lnSpc>
              <a:spcBef>
                <a:spcPts val="0"/>
              </a:spcBef>
              <a:spcAft>
                <a:spcPts val="1333"/>
              </a:spcAft>
              <a:buClrTx/>
              <a:buSzPct val="100000"/>
              <a:buFontTx/>
              <a:buNone/>
              <a:tabLst/>
              <a:defRPr/>
            </a:pPr>
            <a:r>
              <a:rPr lang="en-US" sz="1200" dirty="0">
                <a:solidFill>
                  <a:schemeClr val="tx1"/>
                </a:solidFill>
                <a:latin typeface="Arial" panose="020B0604020202020204" pitchFamily="34" charset="0"/>
              </a:rPr>
              <a:t>RPA helps the Process Owner by executing manual, repetitive tasks, and reducing the errors that cause rework, thus freeing up time to focus on other high value activities  </a:t>
            </a:r>
          </a:p>
          <a:p>
            <a:pPr marL="0" marR="0" lvl="0" indent="0" algn="l" defTabSz="1219170" rtl="0" eaLnBrk="1" fontAlgn="auto" latinLnBrk="0" hangingPunct="1">
              <a:lnSpc>
                <a:spcPct val="100000"/>
              </a:lnSpc>
              <a:spcBef>
                <a:spcPts val="0"/>
              </a:spcBef>
              <a:spcAft>
                <a:spcPts val="1333"/>
              </a:spcAft>
              <a:buClrTx/>
              <a:buSzPct val="100000"/>
              <a:buFontTx/>
              <a:buNone/>
              <a:tabLst/>
              <a:defRPr/>
            </a:pPr>
            <a:endParaRPr kumimoji="0" lang="en-US" sz="2000" b="0" i="0" u="none" strike="noStrike" kern="1200" cap="none" spc="0" normalizeH="0" baseline="0" noProof="0" dirty="0">
              <a:ln>
                <a:noFill/>
              </a:ln>
              <a:solidFill>
                <a:srgbClr val="575757"/>
              </a:solidFill>
              <a:effectLst/>
              <a:uLnTx/>
              <a:uFillTx/>
              <a:latin typeface="Verdana"/>
              <a:ea typeface="+mn-ea"/>
              <a:cs typeface="+mn-cs"/>
            </a:endParaRPr>
          </a:p>
        </p:txBody>
      </p:sp>
      <p:sp>
        <p:nvSpPr>
          <p:cNvPr id="38" name="Rectangle 37">
            <a:extLst>
              <a:ext uri="{FF2B5EF4-FFF2-40B4-BE49-F238E27FC236}">
                <a16:creationId xmlns:a16="http://schemas.microsoft.com/office/drawing/2014/main" id="{BBCEC1E4-AC11-4867-A205-0FB50F051553}"/>
              </a:ext>
            </a:extLst>
          </p:cNvPr>
          <p:cNvSpPr/>
          <p:nvPr/>
        </p:nvSpPr>
        <p:spPr bwMode="gray">
          <a:xfrm>
            <a:off x="182880" y="1978824"/>
            <a:ext cx="8778240" cy="4195893"/>
          </a:xfrm>
          <a:prstGeom prst="rect">
            <a:avLst/>
          </a:prstGeom>
          <a:noFill/>
          <a:ln w="19050" algn="ctr">
            <a:solidFill>
              <a:srgbClr val="86BC25"/>
            </a:solidFill>
            <a:miter lim="800000"/>
            <a:headEnd/>
            <a:tailEnd/>
          </a:ln>
        </p:spPr>
        <p:txBody>
          <a:bodyPr wrap="square" lIns="88900" tIns="88900" rIns="88900" bIns="88900" rtlCol="0" anchor="ctr"/>
          <a:lstStyle/>
          <a:p>
            <a:pPr eaLnBrk="1" fontAlgn="auto" hangingPunct="1">
              <a:lnSpc>
                <a:spcPct val="106000"/>
              </a:lnSpc>
              <a:spcBef>
                <a:spcPts val="0"/>
              </a:spcBef>
              <a:spcAft>
                <a:spcPts val="0"/>
              </a:spcAft>
              <a:buFont typeface="Wingdings 2" pitchFamily="18" charset="2"/>
              <a:buNone/>
              <a:defRPr/>
            </a:pPr>
            <a:endParaRPr lang="en-US" sz="1600" b="1" kern="0" dirty="0">
              <a:solidFill>
                <a:prstClr val="white"/>
              </a:solidFill>
              <a:latin typeface="Verdana"/>
            </a:endParaRPr>
          </a:p>
        </p:txBody>
      </p:sp>
      <p:sp>
        <p:nvSpPr>
          <p:cNvPr id="39" name="Rectangle 38">
            <a:extLst>
              <a:ext uri="{FF2B5EF4-FFF2-40B4-BE49-F238E27FC236}">
                <a16:creationId xmlns:a16="http://schemas.microsoft.com/office/drawing/2014/main" id="{5319262C-7BDD-47E8-88D0-7D34E78D6A5F}"/>
              </a:ext>
            </a:extLst>
          </p:cNvPr>
          <p:cNvSpPr/>
          <p:nvPr/>
        </p:nvSpPr>
        <p:spPr>
          <a:xfrm>
            <a:off x="3154680" y="1809547"/>
            <a:ext cx="2834640" cy="338554"/>
          </a:xfrm>
          <a:prstGeom prst="rect">
            <a:avLst/>
          </a:prstGeom>
          <a:solidFill>
            <a:sysClr val="window" lastClr="FFFFFF"/>
          </a:solidFill>
        </p:spPr>
        <p:txBody>
          <a:bodyPr wrap="square" anchor="ctr">
            <a:spAutoFit/>
          </a:bodyPr>
          <a:lstStyle/>
          <a:p>
            <a:pPr eaLnBrk="1" fontAlgn="auto" hangingPunct="1">
              <a:spcBef>
                <a:spcPts val="0"/>
              </a:spcBef>
              <a:spcAft>
                <a:spcPts val="0"/>
              </a:spcAft>
              <a:defRPr/>
            </a:pPr>
            <a:r>
              <a:rPr lang="en-US" sz="1600" b="1" kern="0" dirty="0">
                <a:solidFill>
                  <a:prstClr val="black"/>
                </a:solidFill>
                <a:cs typeface="Arial" panose="020B0604020202020204" pitchFamily="34" charset="0"/>
              </a:rPr>
              <a:t>Benefits of RPA</a:t>
            </a:r>
            <a:endParaRPr lang="en-US" sz="1600" kern="0" dirty="0">
              <a:solidFill>
                <a:prstClr val="black"/>
              </a:solidFill>
              <a:cs typeface="Arial" panose="020B0604020202020204" pitchFamily="34" charset="0"/>
              <a:hlinkClick r:id="rId2"/>
            </a:endParaRPr>
          </a:p>
        </p:txBody>
      </p:sp>
      <p:sp>
        <p:nvSpPr>
          <p:cNvPr id="74" name="TextBox 73">
            <a:extLst>
              <a:ext uri="{FF2B5EF4-FFF2-40B4-BE49-F238E27FC236}">
                <a16:creationId xmlns:a16="http://schemas.microsoft.com/office/drawing/2014/main" id="{6C626402-E1F4-4098-9D9D-3E01EC5D942B}"/>
              </a:ext>
            </a:extLst>
          </p:cNvPr>
          <p:cNvSpPr txBox="1"/>
          <p:nvPr/>
        </p:nvSpPr>
        <p:spPr bwMode="gray">
          <a:xfrm>
            <a:off x="669216" y="2428218"/>
            <a:ext cx="3162300" cy="546100"/>
          </a:xfrm>
          <a:prstGeom prst="rect">
            <a:avLst/>
          </a:prstGeom>
        </p:spPr>
        <p:txBody>
          <a:bodyPr wrap="square" lIns="0" rIns="0" rtlCol="0" anchor="b" anchorCtr="0">
            <a:normAutofit/>
          </a:bodyPr>
          <a:lstStyle/>
          <a:p>
            <a:pPr algn="l" defTabSz="1219170" eaLnBrk="1" fontAlgn="auto" hangingPunct="1">
              <a:lnSpc>
                <a:spcPts val="900"/>
              </a:lnSpc>
              <a:spcBef>
                <a:spcPts val="0"/>
              </a:spcBef>
              <a:spcAft>
                <a:spcPts val="0"/>
              </a:spcAft>
            </a:pPr>
            <a:endParaRPr lang="en-US" sz="1300" b="1" dirty="0">
              <a:solidFill>
                <a:prstClr val="black"/>
              </a:solidFill>
              <a:latin typeface="Verdana"/>
            </a:endParaRPr>
          </a:p>
        </p:txBody>
      </p:sp>
      <p:sp>
        <p:nvSpPr>
          <p:cNvPr id="75" name="TextBox 74">
            <a:extLst>
              <a:ext uri="{FF2B5EF4-FFF2-40B4-BE49-F238E27FC236}">
                <a16:creationId xmlns:a16="http://schemas.microsoft.com/office/drawing/2014/main" id="{08B32AB5-160A-4E4C-8530-2D3B0D6B7BEC}"/>
              </a:ext>
            </a:extLst>
          </p:cNvPr>
          <p:cNvSpPr txBox="1"/>
          <p:nvPr/>
        </p:nvSpPr>
        <p:spPr bwMode="gray">
          <a:xfrm>
            <a:off x="1037516" y="2237718"/>
            <a:ext cx="3422576" cy="359777"/>
          </a:xfrm>
          <a:prstGeom prst="rect">
            <a:avLst/>
          </a:prstGeom>
        </p:spPr>
        <p:txBody>
          <a:bodyPr wrap="square" lIns="0" rIns="0" rtlCol="0" anchor="b" anchorCtr="0">
            <a:normAutofit/>
          </a:bodyPr>
          <a:lstStyle/>
          <a:p>
            <a:pPr algn="l" defTabSz="1219170" eaLnBrk="1" fontAlgn="auto" hangingPunct="1">
              <a:lnSpc>
                <a:spcPts val="900"/>
              </a:lnSpc>
              <a:spcBef>
                <a:spcPts val="0"/>
              </a:spcBef>
              <a:spcAft>
                <a:spcPts val="0"/>
              </a:spcAft>
            </a:pPr>
            <a:r>
              <a:rPr lang="en-US" sz="1600" b="1" dirty="0">
                <a:solidFill>
                  <a:prstClr val="black"/>
                </a:solidFill>
                <a:latin typeface="Verdana"/>
              </a:rPr>
              <a:t>Improves Efficiency</a:t>
            </a:r>
          </a:p>
        </p:txBody>
      </p:sp>
      <p:sp>
        <p:nvSpPr>
          <p:cNvPr id="76" name="TextBox 75">
            <a:extLst>
              <a:ext uri="{FF2B5EF4-FFF2-40B4-BE49-F238E27FC236}">
                <a16:creationId xmlns:a16="http://schemas.microsoft.com/office/drawing/2014/main" id="{AFC25A4A-0FBE-4E8D-8231-F216FF90B834}"/>
              </a:ext>
            </a:extLst>
          </p:cNvPr>
          <p:cNvSpPr txBox="1"/>
          <p:nvPr/>
        </p:nvSpPr>
        <p:spPr bwMode="gray">
          <a:xfrm>
            <a:off x="1037516" y="2740370"/>
            <a:ext cx="3657600" cy="255653"/>
          </a:xfrm>
          <a:prstGeom prst="rect">
            <a:avLst/>
          </a:prstGeom>
        </p:spPr>
        <p:txBody>
          <a:bodyPr wrap="square" lIns="0" rIns="0" rtlCol="0" anchor="b" anchorCtr="0">
            <a:noAutofit/>
          </a:bodyPr>
          <a:lstStyle/>
          <a:p>
            <a:pPr algn="l" defTabSz="1219170" eaLnBrk="1" fontAlgn="auto" hangingPunct="1">
              <a:lnSpc>
                <a:spcPct val="110000"/>
              </a:lnSpc>
              <a:spcBef>
                <a:spcPts val="0"/>
              </a:spcBef>
              <a:spcAft>
                <a:spcPts val="0"/>
              </a:spcAft>
            </a:pPr>
            <a:r>
              <a:rPr lang="en-US" sz="1200" dirty="0">
                <a:solidFill>
                  <a:prstClr val="black"/>
                </a:solidFill>
                <a:latin typeface="Verdana"/>
              </a:rPr>
              <a:t>Employees are able to complete processes quicker with consistent, high quality outputs</a:t>
            </a:r>
          </a:p>
        </p:txBody>
      </p:sp>
      <p:sp>
        <p:nvSpPr>
          <p:cNvPr id="77" name="Freeform 583">
            <a:extLst>
              <a:ext uri="{FF2B5EF4-FFF2-40B4-BE49-F238E27FC236}">
                <a16:creationId xmlns:a16="http://schemas.microsoft.com/office/drawing/2014/main" id="{F23DDFE1-1668-4843-B304-7EBB1C40A004}"/>
              </a:ext>
            </a:extLst>
          </p:cNvPr>
          <p:cNvSpPr>
            <a:spLocks noChangeAspect="1" noEditPoints="1"/>
          </p:cNvSpPr>
          <p:nvPr/>
        </p:nvSpPr>
        <p:spPr bwMode="auto">
          <a:xfrm>
            <a:off x="298376" y="2323175"/>
            <a:ext cx="548640" cy="5486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384 w 512"/>
              <a:gd name="T11" fmla="*/ 352 h 512"/>
              <a:gd name="T12" fmla="*/ 330 w 512"/>
              <a:gd name="T13" fmla="*/ 352 h 512"/>
              <a:gd name="T14" fmla="*/ 320 w 512"/>
              <a:gd name="T15" fmla="*/ 341 h 512"/>
              <a:gd name="T16" fmla="*/ 320 w 512"/>
              <a:gd name="T17" fmla="*/ 288 h 512"/>
              <a:gd name="T18" fmla="*/ 330 w 512"/>
              <a:gd name="T19" fmla="*/ 277 h 512"/>
              <a:gd name="T20" fmla="*/ 341 w 512"/>
              <a:gd name="T21" fmla="*/ 288 h 512"/>
              <a:gd name="T22" fmla="*/ 341 w 512"/>
              <a:gd name="T23" fmla="*/ 320 h 512"/>
              <a:gd name="T24" fmla="*/ 362 w 512"/>
              <a:gd name="T25" fmla="*/ 256 h 512"/>
              <a:gd name="T26" fmla="*/ 256 w 512"/>
              <a:gd name="T27" fmla="*/ 149 h 512"/>
              <a:gd name="T28" fmla="*/ 149 w 512"/>
              <a:gd name="T29" fmla="*/ 256 h 512"/>
              <a:gd name="T30" fmla="*/ 256 w 512"/>
              <a:gd name="T31" fmla="*/ 362 h 512"/>
              <a:gd name="T32" fmla="*/ 266 w 512"/>
              <a:gd name="T33" fmla="*/ 373 h 512"/>
              <a:gd name="T34" fmla="*/ 256 w 512"/>
              <a:gd name="T35" fmla="*/ 384 h 512"/>
              <a:gd name="T36" fmla="*/ 128 w 512"/>
              <a:gd name="T37" fmla="*/ 256 h 512"/>
              <a:gd name="T38" fmla="*/ 256 w 512"/>
              <a:gd name="T39" fmla="*/ 128 h 512"/>
              <a:gd name="T40" fmla="*/ 384 w 512"/>
              <a:gd name="T41" fmla="*/ 256 h 512"/>
              <a:gd name="T42" fmla="*/ 359 w 512"/>
              <a:gd name="T43" fmla="*/ 330 h 512"/>
              <a:gd name="T44" fmla="*/ 384 w 512"/>
              <a:gd name="T45" fmla="*/ 330 h 512"/>
              <a:gd name="T46" fmla="*/ 394 w 512"/>
              <a:gd name="T47" fmla="*/ 341 h 512"/>
              <a:gd name="T48" fmla="*/ 384 w 512"/>
              <a:gd name="T49" fmla="*/ 35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84" y="352"/>
                </a:moveTo>
                <a:cubicBezTo>
                  <a:pt x="330" y="352"/>
                  <a:pt x="330" y="352"/>
                  <a:pt x="330" y="352"/>
                </a:cubicBezTo>
                <a:cubicBezTo>
                  <a:pt x="324" y="352"/>
                  <a:pt x="320" y="347"/>
                  <a:pt x="320" y="341"/>
                </a:cubicBezTo>
                <a:cubicBezTo>
                  <a:pt x="320" y="288"/>
                  <a:pt x="320" y="288"/>
                  <a:pt x="320" y="288"/>
                </a:cubicBezTo>
                <a:cubicBezTo>
                  <a:pt x="320" y="282"/>
                  <a:pt x="324" y="277"/>
                  <a:pt x="330" y="277"/>
                </a:cubicBezTo>
                <a:cubicBezTo>
                  <a:pt x="336" y="277"/>
                  <a:pt x="341" y="282"/>
                  <a:pt x="341" y="288"/>
                </a:cubicBezTo>
                <a:cubicBezTo>
                  <a:pt x="341" y="320"/>
                  <a:pt x="341" y="320"/>
                  <a:pt x="341" y="320"/>
                </a:cubicBezTo>
                <a:cubicBezTo>
                  <a:pt x="355" y="301"/>
                  <a:pt x="362" y="279"/>
                  <a:pt x="362" y="256"/>
                </a:cubicBezTo>
                <a:cubicBezTo>
                  <a:pt x="362" y="197"/>
                  <a:pt x="314" y="149"/>
                  <a:pt x="256" y="149"/>
                </a:cubicBezTo>
                <a:cubicBezTo>
                  <a:pt x="197" y="149"/>
                  <a:pt x="149" y="197"/>
                  <a:pt x="149" y="256"/>
                </a:cubicBezTo>
                <a:cubicBezTo>
                  <a:pt x="149" y="314"/>
                  <a:pt x="197" y="362"/>
                  <a:pt x="256" y="362"/>
                </a:cubicBezTo>
                <a:cubicBezTo>
                  <a:pt x="262" y="362"/>
                  <a:pt x="266" y="367"/>
                  <a:pt x="266" y="373"/>
                </a:cubicBezTo>
                <a:cubicBezTo>
                  <a:pt x="266" y="379"/>
                  <a:pt x="262" y="384"/>
                  <a:pt x="256" y="384"/>
                </a:cubicBezTo>
                <a:cubicBezTo>
                  <a:pt x="185" y="384"/>
                  <a:pt x="128" y="326"/>
                  <a:pt x="128" y="256"/>
                </a:cubicBezTo>
                <a:cubicBezTo>
                  <a:pt x="128" y="185"/>
                  <a:pt x="185" y="128"/>
                  <a:pt x="256" y="128"/>
                </a:cubicBezTo>
                <a:cubicBezTo>
                  <a:pt x="326" y="128"/>
                  <a:pt x="384" y="185"/>
                  <a:pt x="384" y="256"/>
                </a:cubicBezTo>
                <a:cubicBezTo>
                  <a:pt x="384" y="283"/>
                  <a:pt x="375" y="309"/>
                  <a:pt x="359" y="330"/>
                </a:cubicBezTo>
                <a:cubicBezTo>
                  <a:pt x="384" y="330"/>
                  <a:pt x="384" y="330"/>
                  <a:pt x="384" y="330"/>
                </a:cubicBezTo>
                <a:cubicBezTo>
                  <a:pt x="390" y="330"/>
                  <a:pt x="394" y="335"/>
                  <a:pt x="394" y="341"/>
                </a:cubicBezTo>
                <a:cubicBezTo>
                  <a:pt x="394" y="347"/>
                  <a:pt x="390" y="352"/>
                  <a:pt x="384" y="352"/>
                </a:cubicBezTo>
                <a:close/>
              </a:path>
            </a:pathLst>
          </a:custGeom>
          <a:solidFill>
            <a:srgbClr val="86BC25"/>
          </a:solidFill>
          <a:ln>
            <a:noFill/>
          </a:ln>
        </p:spPr>
        <p:txBody>
          <a:bodyPr vert="horz" wrap="square" lIns="91440" tIns="45720" rIns="91440" bIns="45720" numCol="1" anchor="t" anchorCtr="0" compatLnSpc="1">
            <a:prstTxWarp prst="textNoShape">
              <a:avLst/>
            </a:prstTxWarp>
          </a:bodyPr>
          <a:lstStyle/>
          <a:p>
            <a:pPr marL="0" marR="0" lvl="0" indent="0" algn="l" defTabSz="121917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black"/>
              </a:solidFill>
              <a:effectLst/>
              <a:uLnTx/>
              <a:uFillTx/>
              <a:latin typeface="Verdana"/>
            </a:endParaRPr>
          </a:p>
        </p:txBody>
      </p:sp>
      <p:sp>
        <p:nvSpPr>
          <p:cNvPr id="78" name="TextBox 77">
            <a:extLst>
              <a:ext uri="{FF2B5EF4-FFF2-40B4-BE49-F238E27FC236}">
                <a16:creationId xmlns:a16="http://schemas.microsoft.com/office/drawing/2014/main" id="{99AD6192-09F1-454D-A98F-4F9F5153E863}"/>
              </a:ext>
            </a:extLst>
          </p:cNvPr>
          <p:cNvSpPr txBox="1"/>
          <p:nvPr/>
        </p:nvSpPr>
        <p:spPr bwMode="gray">
          <a:xfrm>
            <a:off x="1037516" y="3205555"/>
            <a:ext cx="3422576" cy="359777"/>
          </a:xfrm>
          <a:prstGeom prst="rect">
            <a:avLst/>
          </a:prstGeom>
        </p:spPr>
        <p:txBody>
          <a:bodyPr wrap="square" lIns="0" rIns="0" rtlCol="0" anchor="b" anchorCtr="0">
            <a:normAutofit/>
          </a:bodyPr>
          <a:lstStyle/>
          <a:p>
            <a:pPr algn="l" defTabSz="1219170" eaLnBrk="1" fontAlgn="auto" hangingPunct="1">
              <a:lnSpc>
                <a:spcPts val="900"/>
              </a:lnSpc>
              <a:spcBef>
                <a:spcPts val="0"/>
              </a:spcBef>
              <a:spcAft>
                <a:spcPts val="0"/>
              </a:spcAft>
            </a:pPr>
            <a:r>
              <a:rPr lang="en-US" sz="1600" b="1" dirty="0">
                <a:solidFill>
                  <a:prstClr val="black"/>
                </a:solidFill>
                <a:latin typeface="Verdana"/>
              </a:rPr>
              <a:t>Refocuses Employees</a:t>
            </a:r>
          </a:p>
        </p:txBody>
      </p:sp>
      <p:sp>
        <p:nvSpPr>
          <p:cNvPr id="79" name="TextBox 78">
            <a:extLst>
              <a:ext uri="{FF2B5EF4-FFF2-40B4-BE49-F238E27FC236}">
                <a16:creationId xmlns:a16="http://schemas.microsoft.com/office/drawing/2014/main" id="{F385C9FC-0F9C-4851-8351-15D398B09467}"/>
              </a:ext>
            </a:extLst>
          </p:cNvPr>
          <p:cNvSpPr txBox="1"/>
          <p:nvPr/>
        </p:nvSpPr>
        <p:spPr bwMode="gray">
          <a:xfrm>
            <a:off x="1042596" y="3910802"/>
            <a:ext cx="3566160" cy="255653"/>
          </a:xfrm>
          <a:prstGeom prst="rect">
            <a:avLst/>
          </a:prstGeom>
        </p:spPr>
        <p:txBody>
          <a:bodyPr wrap="square" lIns="0" rIns="0" rtlCol="0" anchor="b" anchorCtr="0">
            <a:noAutofit/>
          </a:bodyPr>
          <a:lstStyle/>
          <a:p>
            <a:pPr algn="l" defTabSz="1219170" eaLnBrk="1" fontAlgn="auto" hangingPunct="1">
              <a:lnSpc>
                <a:spcPct val="110000"/>
              </a:lnSpc>
              <a:spcBef>
                <a:spcPts val="0"/>
              </a:spcBef>
              <a:spcAft>
                <a:spcPts val="0"/>
              </a:spcAft>
            </a:pPr>
            <a:r>
              <a:rPr lang="en-US" sz="1200" dirty="0">
                <a:solidFill>
                  <a:prstClr val="black"/>
                </a:solidFill>
                <a:latin typeface="Verdana"/>
              </a:rPr>
              <a:t>RPA allows employees to focus on higher value tasks by shifting them away from manual tasks</a:t>
            </a:r>
          </a:p>
        </p:txBody>
      </p:sp>
      <p:sp>
        <p:nvSpPr>
          <p:cNvPr id="80" name="TextBox 79">
            <a:extLst>
              <a:ext uri="{FF2B5EF4-FFF2-40B4-BE49-F238E27FC236}">
                <a16:creationId xmlns:a16="http://schemas.microsoft.com/office/drawing/2014/main" id="{5DA3DEB3-EC42-43E1-8455-AC52468F90F9}"/>
              </a:ext>
            </a:extLst>
          </p:cNvPr>
          <p:cNvSpPr txBox="1"/>
          <p:nvPr/>
        </p:nvSpPr>
        <p:spPr bwMode="gray">
          <a:xfrm>
            <a:off x="5514594" y="2237718"/>
            <a:ext cx="3422576" cy="359777"/>
          </a:xfrm>
          <a:prstGeom prst="rect">
            <a:avLst/>
          </a:prstGeom>
        </p:spPr>
        <p:txBody>
          <a:bodyPr wrap="square" lIns="0" rIns="0" rtlCol="0" anchor="b" anchorCtr="0">
            <a:normAutofit/>
          </a:bodyPr>
          <a:lstStyle/>
          <a:p>
            <a:pPr algn="l" defTabSz="1219170" eaLnBrk="1" fontAlgn="auto" hangingPunct="1">
              <a:lnSpc>
                <a:spcPts val="900"/>
              </a:lnSpc>
              <a:spcBef>
                <a:spcPts val="0"/>
              </a:spcBef>
              <a:spcAft>
                <a:spcPts val="0"/>
              </a:spcAft>
            </a:pPr>
            <a:r>
              <a:rPr lang="en-US" sz="1600" b="1" dirty="0">
                <a:solidFill>
                  <a:prstClr val="black"/>
                </a:solidFill>
                <a:latin typeface="Verdana"/>
              </a:rPr>
              <a:t>Decreases Processing Time</a:t>
            </a:r>
          </a:p>
        </p:txBody>
      </p:sp>
      <p:sp>
        <p:nvSpPr>
          <p:cNvPr id="81" name="TextBox 80">
            <a:extLst>
              <a:ext uri="{FF2B5EF4-FFF2-40B4-BE49-F238E27FC236}">
                <a16:creationId xmlns:a16="http://schemas.microsoft.com/office/drawing/2014/main" id="{07010983-0782-43C7-B026-4491B7CD5FFC}"/>
              </a:ext>
            </a:extLst>
          </p:cNvPr>
          <p:cNvSpPr txBox="1"/>
          <p:nvPr/>
        </p:nvSpPr>
        <p:spPr bwMode="gray">
          <a:xfrm>
            <a:off x="5514594" y="2738465"/>
            <a:ext cx="3898900" cy="255653"/>
          </a:xfrm>
          <a:prstGeom prst="rect">
            <a:avLst/>
          </a:prstGeom>
        </p:spPr>
        <p:txBody>
          <a:bodyPr wrap="square" lIns="0" rIns="0" rtlCol="0" anchor="b" anchorCtr="0">
            <a:noAutofit/>
          </a:bodyPr>
          <a:lstStyle/>
          <a:p>
            <a:pPr algn="l" defTabSz="1219170" eaLnBrk="1" fontAlgn="auto" hangingPunct="1">
              <a:lnSpc>
                <a:spcPct val="110000"/>
              </a:lnSpc>
              <a:spcBef>
                <a:spcPts val="0"/>
              </a:spcBef>
              <a:spcAft>
                <a:spcPts val="0"/>
              </a:spcAft>
            </a:pPr>
            <a:r>
              <a:rPr lang="en-US" sz="1200" dirty="0">
                <a:solidFill>
                  <a:prstClr val="black"/>
                </a:solidFill>
                <a:latin typeface="Verdana"/>
              </a:rPr>
              <a:t>RPA has the ability to drastically reduce processing time of tedious, manual tasks</a:t>
            </a:r>
          </a:p>
        </p:txBody>
      </p:sp>
      <p:grpSp>
        <p:nvGrpSpPr>
          <p:cNvPr id="82" name="Group 81">
            <a:extLst>
              <a:ext uri="{FF2B5EF4-FFF2-40B4-BE49-F238E27FC236}">
                <a16:creationId xmlns:a16="http://schemas.microsoft.com/office/drawing/2014/main" id="{AF30A3E5-7AAC-4E24-8DCE-40A27C1EBB01}"/>
              </a:ext>
            </a:extLst>
          </p:cNvPr>
          <p:cNvGrpSpPr/>
          <p:nvPr/>
        </p:nvGrpSpPr>
        <p:grpSpPr>
          <a:xfrm>
            <a:off x="5514594" y="3205555"/>
            <a:ext cx="3657600" cy="758480"/>
            <a:chOff x="7127875" y="2856411"/>
            <a:chExt cx="3657600" cy="758480"/>
          </a:xfrm>
        </p:grpSpPr>
        <p:sp>
          <p:nvSpPr>
            <p:cNvPr id="83" name="TextBox 82">
              <a:extLst>
                <a:ext uri="{FF2B5EF4-FFF2-40B4-BE49-F238E27FC236}">
                  <a16:creationId xmlns:a16="http://schemas.microsoft.com/office/drawing/2014/main" id="{FE1B0BCC-5976-4BDE-A663-92B27464F52B}"/>
                </a:ext>
              </a:extLst>
            </p:cNvPr>
            <p:cNvSpPr txBox="1"/>
            <p:nvPr/>
          </p:nvSpPr>
          <p:spPr bwMode="gray">
            <a:xfrm>
              <a:off x="7127875" y="2856411"/>
              <a:ext cx="3422576" cy="359777"/>
            </a:xfrm>
            <a:prstGeom prst="rect">
              <a:avLst/>
            </a:prstGeom>
          </p:spPr>
          <p:txBody>
            <a:bodyPr wrap="square" lIns="0" rIns="0" rtlCol="0" anchor="b" anchorCtr="0">
              <a:normAutofit/>
            </a:bodyPr>
            <a:lstStyle/>
            <a:p>
              <a:pPr algn="l" defTabSz="1219170" eaLnBrk="1" fontAlgn="auto" hangingPunct="1">
                <a:lnSpc>
                  <a:spcPts val="900"/>
                </a:lnSpc>
                <a:spcBef>
                  <a:spcPts val="0"/>
                </a:spcBef>
                <a:spcAft>
                  <a:spcPts val="0"/>
                </a:spcAft>
              </a:pPr>
              <a:r>
                <a:rPr lang="en-US" sz="1600" b="1" dirty="0">
                  <a:solidFill>
                    <a:prstClr val="black"/>
                  </a:solidFill>
                  <a:latin typeface="Verdana"/>
                </a:rPr>
                <a:t>Improves Accuracy</a:t>
              </a:r>
            </a:p>
          </p:txBody>
        </p:sp>
        <p:sp>
          <p:nvSpPr>
            <p:cNvPr id="84" name="TextBox 83">
              <a:extLst>
                <a:ext uri="{FF2B5EF4-FFF2-40B4-BE49-F238E27FC236}">
                  <a16:creationId xmlns:a16="http://schemas.microsoft.com/office/drawing/2014/main" id="{D9FCD77E-0699-495A-994F-105ACC7608BB}"/>
                </a:ext>
              </a:extLst>
            </p:cNvPr>
            <p:cNvSpPr txBox="1"/>
            <p:nvPr/>
          </p:nvSpPr>
          <p:spPr bwMode="gray">
            <a:xfrm>
              <a:off x="7127875" y="3359238"/>
              <a:ext cx="3657600" cy="255653"/>
            </a:xfrm>
            <a:prstGeom prst="rect">
              <a:avLst/>
            </a:prstGeom>
          </p:spPr>
          <p:txBody>
            <a:bodyPr wrap="square" lIns="0" rIns="0" rtlCol="0" anchor="b" anchorCtr="0">
              <a:noAutofit/>
            </a:bodyPr>
            <a:lstStyle/>
            <a:p>
              <a:pPr algn="l" defTabSz="1219170" eaLnBrk="1" fontAlgn="auto" hangingPunct="1">
                <a:lnSpc>
                  <a:spcPct val="110000"/>
                </a:lnSpc>
                <a:spcBef>
                  <a:spcPts val="0"/>
                </a:spcBef>
                <a:spcAft>
                  <a:spcPts val="0"/>
                </a:spcAft>
              </a:pPr>
              <a:r>
                <a:rPr lang="en-US" sz="1200" dirty="0">
                  <a:solidFill>
                    <a:prstClr val="black"/>
                  </a:solidFill>
                  <a:latin typeface="Verdana"/>
                </a:rPr>
                <a:t>Process accuracy may be improved up to 99.9%, reducing the risk of human error</a:t>
              </a:r>
            </a:p>
          </p:txBody>
        </p:sp>
      </p:grpSp>
      <p:sp>
        <p:nvSpPr>
          <p:cNvPr id="85" name="TextBox 84">
            <a:extLst>
              <a:ext uri="{FF2B5EF4-FFF2-40B4-BE49-F238E27FC236}">
                <a16:creationId xmlns:a16="http://schemas.microsoft.com/office/drawing/2014/main" id="{CBA69DBE-0C12-4235-ABDF-BADE32E584EF}"/>
              </a:ext>
            </a:extLst>
          </p:cNvPr>
          <p:cNvSpPr txBox="1"/>
          <p:nvPr/>
        </p:nvSpPr>
        <p:spPr bwMode="gray">
          <a:xfrm>
            <a:off x="1037515" y="4257760"/>
            <a:ext cx="3975101" cy="290148"/>
          </a:xfrm>
          <a:prstGeom prst="rect">
            <a:avLst/>
          </a:prstGeom>
        </p:spPr>
        <p:txBody>
          <a:bodyPr wrap="square" lIns="0" rIns="0" rtlCol="0" anchor="b" anchorCtr="0">
            <a:normAutofit/>
          </a:bodyPr>
          <a:lstStyle/>
          <a:p>
            <a:pPr algn="l" defTabSz="1219170" eaLnBrk="1" fontAlgn="auto" hangingPunct="1">
              <a:lnSpc>
                <a:spcPts val="900"/>
              </a:lnSpc>
              <a:spcBef>
                <a:spcPts val="0"/>
              </a:spcBef>
              <a:spcAft>
                <a:spcPts val="0"/>
              </a:spcAft>
            </a:pPr>
            <a:r>
              <a:rPr lang="en-US" sz="1600" b="1" dirty="0">
                <a:solidFill>
                  <a:prstClr val="black"/>
                </a:solidFill>
                <a:latin typeface="Verdana"/>
              </a:rPr>
              <a:t>Enhances Flexibility</a:t>
            </a:r>
          </a:p>
        </p:txBody>
      </p:sp>
      <p:sp>
        <p:nvSpPr>
          <p:cNvPr id="86" name="TextBox 85">
            <a:extLst>
              <a:ext uri="{FF2B5EF4-FFF2-40B4-BE49-F238E27FC236}">
                <a16:creationId xmlns:a16="http://schemas.microsoft.com/office/drawing/2014/main" id="{21F1925E-FBAA-47EA-A0BD-4E8DB84DE008}"/>
              </a:ext>
            </a:extLst>
          </p:cNvPr>
          <p:cNvSpPr txBox="1"/>
          <p:nvPr/>
        </p:nvSpPr>
        <p:spPr bwMode="gray">
          <a:xfrm>
            <a:off x="1037516" y="4873043"/>
            <a:ext cx="3898900" cy="255653"/>
          </a:xfrm>
          <a:prstGeom prst="rect">
            <a:avLst/>
          </a:prstGeom>
        </p:spPr>
        <p:txBody>
          <a:bodyPr wrap="square" lIns="0" rIns="0" rtlCol="0" anchor="b" anchorCtr="0">
            <a:noAutofit/>
          </a:bodyPr>
          <a:lstStyle/>
          <a:p>
            <a:pPr algn="l" defTabSz="1219170" eaLnBrk="1" fontAlgn="auto" hangingPunct="1">
              <a:lnSpc>
                <a:spcPct val="110000"/>
              </a:lnSpc>
              <a:spcBef>
                <a:spcPts val="0"/>
              </a:spcBef>
              <a:spcAft>
                <a:spcPts val="0"/>
              </a:spcAft>
            </a:pPr>
            <a:r>
              <a:rPr lang="en-US" sz="1200" dirty="0">
                <a:solidFill>
                  <a:prstClr val="black"/>
                </a:solidFill>
                <a:latin typeface="Verdana"/>
              </a:rPr>
              <a:t>RPA promotes organizational flexibility by mitigating the impact of seasonality or other surges in process demand</a:t>
            </a:r>
          </a:p>
        </p:txBody>
      </p:sp>
      <p:sp>
        <p:nvSpPr>
          <p:cNvPr id="87" name="TextBox 86">
            <a:extLst>
              <a:ext uri="{FF2B5EF4-FFF2-40B4-BE49-F238E27FC236}">
                <a16:creationId xmlns:a16="http://schemas.microsoft.com/office/drawing/2014/main" id="{8BDDCCC3-5AEA-4C61-9CCE-874A0352A724}"/>
              </a:ext>
            </a:extLst>
          </p:cNvPr>
          <p:cNvSpPr txBox="1"/>
          <p:nvPr/>
        </p:nvSpPr>
        <p:spPr bwMode="gray">
          <a:xfrm>
            <a:off x="5514594" y="4257760"/>
            <a:ext cx="3422576" cy="359777"/>
          </a:xfrm>
          <a:prstGeom prst="rect">
            <a:avLst/>
          </a:prstGeom>
        </p:spPr>
        <p:txBody>
          <a:bodyPr wrap="square" lIns="0" rIns="0" rtlCol="0" anchor="b" anchorCtr="0">
            <a:normAutofit/>
          </a:bodyPr>
          <a:lstStyle/>
          <a:p>
            <a:pPr algn="l" defTabSz="1219170" eaLnBrk="1" fontAlgn="auto" hangingPunct="1">
              <a:lnSpc>
                <a:spcPts val="900"/>
              </a:lnSpc>
              <a:spcBef>
                <a:spcPts val="0"/>
              </a:spcBef>
              <a:spcAft>
                <a:spcPts val="0"/>
              </a:spcAft>
            </a:pPr>
            <a:r>
              <a:rPr lang="en-US" sz="1600" b="1" dirty="0">
                <a:solidFill>
                  <a:prstClr val="black"/>
                </a:solidFill>
                <a:latin typeface="Verdana"/>
              </a:rPr>
              <a:t>Increases Available Capacity</a:t>
            </a:r>
          </a:p>
        </p:txBody>
      </p:sp>
      <p:sp>
        <p:nvSpPr>
          <p:cNvPr id="88" name="TextBox 87">
            <a:extLst>
              <a:ext uri="{FF2B5EF4-FFF2-40B4-BE49-F238E27FC236}">
                <a16:creationId xmlns:a16="http://schemas.microsoft.com/office/drawing/2014/main" id="{37C755F6-EFEA-4687-9306-5FC2146189D8}"/>
              </a:ext>
            </a:extLst>
          </p:cNvPr>
          <p:cNvSpPr txBox="1"/>
          <p:nvPr/>
        </p:nvSpPr>
        <p:spPr bwMode="gray">
          <a:xfrm>
            <a:off x="5510149" y="4758296"/>
            <a:ext cx="3566160" cy="255653"/>
          </a:xfrm>
          <a:prstGeom prst="rect">
            <a:avLst/>
          </a:prstGeom>
        </p:spPr>
        <p:txBody>
          <a:bodyPr wrap="square" lIns="0" rIns="0" rtlCol="0" anchor="b" anchorCtr="0">
            <a:noAutofit/>
          </a:bodyPr>
          <a:lstStyle/>
          <a:p>
            <a:pPr algn="l" defTabSz="1219170" eaLnBrk="1" fontAlgn="auto" hangingPunct="1">
              <a:lnSpc>
                <a:spcPct val="110000"/>
              </a:lnSpc>
              <a:spcBef>
                <a:spcPts val="0"/>
              </a:spcBef>
              <a:spcAft>
                <a:spcPts val="0"/>
              </a:spcAft>
            </a:pPr>
            <a:r>
              <a:rPr lang="en-US" sz="1200" dirty="0">
                <a:solidFill>
                  <a:prstClr val="black"/>
                </a:solidFill>
                <a:latin typeface="Verdana"/>
              </a:rPr>
              <a:t>RPA augments the workforce by allowing more to be done with the same workforce </a:t>
            </a:r>
          </a:p>
        </p:txBody>
      </p:sp>
      <p:sp>
        <p:nvSpPr>
          <p:cNvPr id="89" name="TextBox 88">
            <a:extLst>
              <a:ext uri="{FF2B5EF4-FFF2-40B4-BE49-F238E27FC236}">
                <a16:creationId xmlns:a16="http://schemas.microsoft.com/office/drawing/2014/main" id="{F8F3FF60-E8D9-4A28-875E-0209999F8EB7}"/>
              </a:ext>
            </a:extLst>
          </p:cNvPr>
          <p:cNvSpPr txBox="1"/>
          <p:nvPr/>
        </p:nvSpPr>
        <p:spPr bwMode="gray">
          <a:xfrm>
            <a:off x="5535583" y="5199363"/>
            <a:ext cx="3422576" cy="359777"/>
          </a:xfrm>
          <a:prstGeom prst="rect">
            <a:avLst/>
          </a:prstGeom>
        </p:spPr>
        <p:txBody>
          <a:bodyPr wrap="square" lIns="0" rIns="0" rtlCol="0" anchor="b" anchorCtr="0">
            <a:normAutofit/>
          </a:bodyPr>
          <a:lstStyle/>
          <a:p>
            <a:pPr algn="l" defTabSz="1219170" eaLnBrk="1" fontAlgn="auto" hangingPunct="1">
              <a:lnSpc>
                <a:spcPts val="900"/>
              </a:lnSpc>
              <a:spcBef>
                <a:spcPts val="0"/>
              </a:spcBef>
              <a:spcAft>
                <a:spcPts val="0"/>
              </a:spcAft>
            </a:pPr>
            <a:r>
              <a:rPr lang="en-US" sz="1600" b="1" dirty="0">
                <a:solidFill>
                  <a:prstClr val="black"/>
                </a:solidFill>
                <a:latin typeface="Verdana"/>
              </a:rPr>
              <a:t>Work 24/7 </a:t>
            </a:r>
          </a:p>
        </p:txBody>
      </p:sp>
      <p:sp>
        <p:nvSpPr>
          <p:cNvPr id="90" name="TextBox 89">
            <a:extLst>
              <a:ext uri="{FF2B5EF4-FFF2-40B4-BE49-F238E27FC236}">
                <a16:creationId xmlns:a16="http://schemas.microsoft.com/office/drawing/2014/main" id="{91FBA440-E1DD-4ADB-934E-F6D4B56819F3}"/>
              </a:ext>
            </a:extLst>
          </p:cNvPr>
          <p:cNvSpPr txBox="1"/>
          <p:nvPr/>
        </p:nvSpPr>
        <p:spPr bwMode="gray">
          <a:xfrm>
            <a:off x="5535583" y="5709424"/>
            <a:ext cx="3383280" cy="255653"/>
          </a:xfrm>
          <a:prstGeom prst="rect">
            <a:avLst/>
          </a:prstGeom>
        </p:spPr>
        <p:txBody>
          <a:bodyPr wrap="square" lIns="0" rIns="0" rtlCol="0" anchor="b" anchorCtr="0">
            <a:noAutofit/>
          </a:bodyPr>
          <a:lstStyle/>
          <a:p>
            <a:pPr algn="l" defTabSz="1219170" eaLnBrk="1" fontAlgn="auto" hangingPunct="1">
              <a:lnSpc>
                <a:spcPct val="110000"/>
              </a:lnSpc>
              <a:spcBef>
                <a:spcPts val="0"/>
              </a:spcBef>
              <a:spcAft>
                <a:spcPts val="0"/>
              </a:spcAft>
            </a:pPr>
            <a:r>
              <a:rPr lang="en-US" sz="1200" dirty="0">
                <a:solidFill>
                  <a:prstClr val="black"/>
                </a:solidFill>
                <a:latin typeface="Verdana"/>
              </a:rPr>
              <a:t>RPA allows for tasks to be completed around the clock </a:t>
            </a:r>
          </a:p>
        </p:txBody>
      </p:sp>
      <p:sp>
        <p:nvSpPr>
          <p:cNvPr id="91" name="TextBox 90">
            <a:extLst>
              <a:ext uri="{FF2B5EF4-FFF2-40B4-BE49-F238E27FC236}">
                <a16:creationId xmlns:a16="http://schemas.microsoft.com/office/drawing/2014/main" id="{84881333-9FCB-4650-889D-4B792AED4D8A}"/>
              </a:ext>
            </a:extLst>
          </p:cNvPr>
          <p:cNvSpPr txBox="1"/>
          <p:nvPr/>
        </p:nvSpPr>
        <p:spPr bwMode="gray">
          <a:xfrm>
            <a:off x="1037516" y="5199363"/>
            <a:ext cx="3422576" cy="359777"/>
          </a:xfrm>
          <a:prstGeom prst="rect">
            <a:avLst/>
          </a:prstGeom>
        </p:spPr>
        <p:txBody>
          <a:bodyPr wrap="square" lIns="0" rIns="0" rtlCol="0" anchor="b" anchorCtr="0">
            <a:normAutofit/>
          </a:bodyPr>
          <a:lstStyle/>
          <a:p>
            <a:pPr algn="l" defTabSz="1219170" eaLnBrk="1" fontAlgn="auto" hangingPunct="1">
              <a:lnSpc>
                <a:spcPts val="900"/>
              </a:lnSpc>
              <a:spcBef>
                <a:spcPts val="0"/>
              </a:spcBef>
              <a:spcAft>
                <a:spcPts val="0"/>
              </a:spcAft>
            </a:pPr>
            <a:r>
              <a:rPr lang="en-US" sz="1600" b="1" dirty="0">
                <a:solidFill>
                  <a:prstClr val="black"/>
                </a:solidFill>
                <a:latin typeface="Verdana"/>
              </a:rPr>
              <a:t>Traceability </a:t>
            </a:r>
          </a:p>
        </p:txBody>
      </p:sp>
      <p:sp>
        <p:nvSpPr>
          <p:cNvPr id="92" name="TextBox 91">
            <a:extLst>
              <a:ext uri="{FF2B5EF4-FFF2-40B4-BE49-F238E27FC236}">
                <a16:creationId xmlns:a16="http://schemas.microsoft.com/office/drawing/2014/main" id="{64C73C3B-70B1-48C8-9AB4-2D9741C9CB6C}"/>
              </a:ext>
            </a:extLst>
          </p:cNvPr>
          <p:cNvSpPr txBox="1"/>
          <p:nvPr/>
        </p:nvSpPr>
        <p:spPr bwMode="gray">
          <a:xfrm>
            <a:off x="1071210" y="5887905"/>
            <a:ext cx="3566160" cy="255653"/>
          </a:xfrm>
          <a:prstGeom prst="rect">
            <a:avLst/>
          </a:prstGeom>
        </p:spPr>
        <p:txBody>
          <a:bodyPr wrap="square" lIns="0" rIns="0" rtlCol="0" anchor="b" anchorCtr="0">
            <a:noAutofit/>
          </a:bodyPr>
          <a:lstStyle/>
          <a:p>
            <a:pPr algn="l" defTabSz="1219170" eaLnBrk="1" fontAlgn="auto" hangingPunct="1">
              <a:lnSpc>
                <a:spcPct val="110000"/>
              </a:lnSpc>
              <a:spcBef>
                <a:spcPts val="0"/>
              </a:spcBef>
              <a:spcAft>
                <a:spcPts val="0"/>
              </a:spcAft>
            </a:pPr>
            <a:r>
              <a:rPr lang="en-US" sz="1200" dirty="0">
                <a:solidFill>
                  <a:prstClr val="black"/>
                </a:solidFill>
                <a:latin typeface="Verdana"/>
              </a:rPr>
              <a:t>RPA has the capabilities to produce comprehensive audit logs, documentation, and credential management</a:t>
            </a:r>
          </a:p>
        </p:txBody>
      </p:sp>
      <p:sp>
        <p:nvSpPr>
          <p:cNvPr id="93" name="Freeform 627">
            <a:extLst>
              <a:ext uri="{FF2B5EF4-FFF2-40B4-BE49-F238E27FC236}">
                <a16:creationId xmlns:a16="http://schemas.microsoft.com/office/drawing/2014/main" id="{7AA4783F-264C-4E5C-A571-886C1D04EE46}"/>
              </a:ext>
            </a:extLst>
          </p:cNvPr>
          <p:cNvSpPr>
            <a:spLocks noChangeAspect="1" noEditPoints="1"/>
          </p:cNvSpPr>
          <p:nvPr/>
        </p:nvSpPr>
        <p:spPr bwMode="auto">
          <a:xfrm>
            <a:off x="300916" y="4298203"/>
            <a:ext cx="548640" cy="548640"/>
          </a:xfrm>
          <a:custGeom>
            <a:avLst/>
            <a:gdLst>
              <a:gd name="T0" fmla="*/ 330 w 512"/>
              <a:gd name="T1" fmla="*/ 245 h 512"/>
              <a:gd name="T2" fmla="*/ 181 w 512"/>
              <a:gd name="T3" fmla="*/ 245 h 512"/>
              <a:gd name="T4" fmla="*/ 181 w 512"/>
              <a:gd name="T5" fmla="*/ 192 h 512"/>
              <a:gd name="T6" fmla="*/ 256 w 512"/>
              <a:gd name="T7" fmla="*/ 117 h 512"/>
              <a:gd name="T8" fmla="*/ 330 w 512"/>
              <a:gd name="T9" fmla="*/ 192 h 512"/>
              <a:gd name="T10" fmla="*/ 330 w 512"/>
              <a:gd name="T11" fmla="*/ 245 h 512"/>
              <a:gd name="T12" fmla="*/ 160 w 512"/>
              <a:gd name="T13" fmla="*/ 394 h 512"/>
              <a:gd name="T14" fmla="*/ 352 w 512"/>
              <a:gd name="T15" fmla="*/ 394 h 512"/>
              <a:gd name="T16" fmla="*/ 352 w 512"/>
              <a:gd name="T17" fmla="*/ 266 h 512"/>
              <a:gd name="T18" fmla="*/ 160 w 512"/>
              <a:gd name="T19" fmla="*/ 266 h 512"/>
              <a:gd name="T20" fmla="*/ 160 w 512"/>
              <a:gd name="T21" fmla="*/ 394 h 512"/>
              <a:gd name="T22" fmla="*/ 512 w 512"/>
              <a:gd name="T23" fmla="*/ 256 h 512"/>
              <a:gd name="T24" fmla="*/ 256 w 512"/>
              <a:gd name="T25" fmla="*/ 512 h 512"/>
              <a:gd name="T26" fmla="*/ 0 w 512"/>
              <a:gd name="T27" fmla="*/ 256 h 512"/>
              <a:gd name="T28" fmla="*/ 256 w 512"/>
              <a:gd name="T29" fmla="*/ 0 h 512"/>
              <a:gd name="T30" fmla="*/ 512 w 512"/>
              <a:gd name="T31" fmla="*/ 256 h 512"/>
              <a:gd name="T32" fmla="*/ 373 w 512"/>
              <a:gd name="T33" fmla="*/ 256 h 512"/>
              <a:gd name="T34" fmla="*/ 362 w 512"/>
              <a:gd name="T35" fmla="*/ 245 h 512"/>
              <a:gd name="T36" fmla="*/ 352 w 512"/>
              <a:gd name="T37" fmla="*/ 245 h 512"/>
              <a:gd name="T38" fmla="*/ 352 w 512"/>
              <a:gd name="T39" fmla="*/ 192 h 512"/>
              <a:gd name="T40" fmla="*/ 256 w 512"/>
              <a:gd name="T41" fmla="*/ 96 h 512"/>
              <a:gd name="T42" fmla="*/ 160 w 512"/>
              <a:gd name="T43" fmla="*/ 192 h 512"/>
              <a:gd name="T44" fmla="*/ 160 w 512"/>
              <a:gd name="T45" fmla="*/ 245 h 512"/>
              <a:gd name="T46" fmla="*/ 149 w 512"/>
              <a:gd name="T47" fmla="*/ 245 h 512"/>
              <a:gd name="T48" fmla="*/ 138 w 512"/>
              <a:gd name="T49" fmla="*/ 256 h 512"/>
              <a:gd name="T50" fmla="*/ 138 w 512"/>
              <a:gd name="T51" fmla="*/ 405 h 512"/>
              <a:gd name="T52" fmla="*/ 149 w 512"/>
              <a:gd name="T53" fmla="*/ 416 h 512"/>
              <a:gd name="T54" fmla="*/ 362 w 512"/>
              <a:gd name="T55" fmla="*/ 416 h 512"/>
              <a:gd name="T56" fmla="*/ 373 w 512"/>
              <a:gd name="T57" fmla="*/ 405 h 512"/>
              <a:gd name="T58" fmla="*/ 373 w 512"/>
              <a:gd name="T59" fmla="*/ 256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12" h="512">
                <a:moveTo>
                  <a:pt x="330" y="245"/>
                </a:moveTo>
                <a:cubicBezTo>
                  <a:pt x="181" y="245"/>
                  <a:pt x="181" y="245"/>
                  <a:pt x="181" y="245"/>
                </a:cubicBezTo>
                <a:cubicBezTo>
                  <a:pt x="181" y="192"/>
                  <a:pt x="181" y="192"/>
                  <a:pt x="181" y="192"/>
                </a:cubicBezTo>
                <a:cubicBezTo>
                  <a:pt x="181" y="150"/>
                  <a:pt x="214" y="117"/>
                  <a:pt x="256" y="117"/>
                </a:cubicBezTo>
                <a:cubicBezTo>
                  <a:pt x="297" y="117"/>
                  <a:pt x="330" y="150"/>
                  <a:pt x="330" y="192"/>
                </a:cubicBezTo>
                <a:lnTo>
                  <a:pt x="330" y="245"/>
                </a:lnTo>
                <a:close/>
                <a:moveTo>
                  <a:pt x="160" y="394"/>
                </a:moveTo>
                <a:cubicBezTo>
                  <a:pt x="352" y="394"/>
                  <a:pt x="352" y="394"/>
                  <a:pt x="352" y="394"/>
                </a:cubicBezTo>
                <a:cubicBezTo>
                  <a:pt x="352" y="266"/>
                  <a:pt x="352" y="266"/>
                  <a:pt x="352" y="266"/>
                </a:cubicBezTo>
                <a:cubicBezTo>
                  <a:pt x="160" y="266"/>
                  <a:pt x="160" y="266"/>
                  <a:pt x="160" y="266"/>
                </a:cubicBezTo>
                <a:lnTo>
                  <a:pt x="160" y="394"/>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73" y="256"/>
                </a:moveTo>
                <a:cubicBezTo>
                  <a:pt x="373" y="250"/>
                  <a:pt x="368" y="245"/>
                  <a:pt x="362" y="245"/>
                </a:cubicBezTo>
                <a:cubicBezTo>
                  <a:pt x="352" y="245"/>
                  <a:pt x="352" y="245"/>
                  <a:pt x="352" y="245"/>
                </a:cubicBezTo>
                <a:cubicBezTo>
                  <a:pt x="352" y="192"/>
                  <a:pt x="352" y="192"/>
                  <a:pt x="352" y="192"/>
                </a:cubicBezTo>
                <a:cubicBezTo>
                  <a:pt x="352" y="139"/>
                  <a:pt x="309" y="96"/>
                  <a:pt x="256" y="96"/>
                </a:cubicBezTo>
                <a:cubicBezTo>
                  <a:pt x="203" y="96"/>
                  <a:pt x="160" y="139"/>
                  <a:pt x="160" y="192"/>
                </a:cubicBezTo>
                <a:cubicBezTo>
                  <a:pt x="160" y="245"/>
                  <a:pt x="160" y="245"/>
                  <a:pt x="160" y="245"/>
                </a:cubicBezTo>
                <a:cubicBezTo>
                  <a:pt x="149" y="245"/>
                  <a:pt x="149" y="245"/>
                  <a:pt x="149" y="245"/>
                </a:cubicBezTo>
                <a:cubicBezTo>
                  <a:pt x="143" y="245"/>
                  <a:pt x="138" y="250"/>
                  <a:pt x="138" y="256"/>
                </a:cubicBezTo>
                <a:cubicBezTo>
                  <a:pt x="138" y="405"/>
                  <a:pt x="138" y="405"/>
                  <a:pt x="138" y="405"/>
                </a:cubicBezTo>
                <a:cubicBezTo>
                  <a:pt x="138" y="411"/>
                  <a:pt x="143" y="416"/>
                  <a:pt x="149" y="416"/>
                </a:cubicBezTo>
                <a:cubicBezTo>
                  <a:pt x="362" y="416"/>
                  <a:pt x="362" y="416"/>
                  <a:pt x="362" y="416"/>
                </a:cubicBezTo>
                <a:cubicBezTo>
                  <a:pt x="368" y="416"/>
                  <a:pt x="373" y="411"/>
                  <a:pt x="373" y="405"/>
                </a:cubicBezTo>
                <a:lnTo>
                  <a:pt x="373" y="256"/>
                </a:lnTo>
                <a:close/>
              </a:path>
            </a:pathLst>
          </a:custGeom>
          <a:solidFill>
            <a:srgbClr val="DCDCDC"/>
          </a:solidFill>
          <a:ln>
            <a:noFill/>
          </a:ln>
        </p:spPr>
        <p:txBody>
          <a:bodyPr vert="horz" wrap="square" lIns="91440" tIns="45720" rIns="91440" bIns="45720" numCol="1" anchor="t" anchorCtr="0" compatLnSpc="1">
            <a:prstTxWarp prst="textNoShape">
              <a:avLst/>
            </a:prstTxWarp>
          </a:bodyPr>
          <a:lstStyle/>
          <a:p>
            <a:pPr algn="l" defTabSz="1219170" eaLnBrk="1" fontAlgn="auto" hangingPunct="1">
              <a:spcBef>
                <a:spcPts val="0"/>
              </a:spcBef>
              <a:spcAft>
                <a:spcPts val="0"/>
              </a:spcAft>
            </a:pPr>
            <a:endParaRPr lang="en-GB" sz="2400" dirty="0">
              <a:solidFill>
                <a:prstClr val="black"/>
              </a:solidFill>
              <a:latin typeface="Verdana"/>
            </a:endParaRPr>
          </a:p>
        </p:txBody>
      </p:sp>
      <p:sp>
        <p:nvSpPr>
          <p:cNvPr id="94" name="Freeform 756">
            <a:extLst>
              <a:ext uri="{FF2B5EF4-FFF2-40B4-BE49-F238E27FC236}">
                <a16:creationId xmlns:a16="http://schemas.microsoft.com/office/drawing/2014/main" id="{F0FE4B1C-C131-4F4D-8C78-2E7AC469628B}"/>
              </a:ext>
            </a:extLst>
          </p:cNvPr>
          <p:cNvSpPr>
            <a:spLocks noChangeAspect="1" noEditPoints="1"/>
          </p:cNvSpPr>
          <p:nvPr/>
        </p:nvSpPr>
        <p:spPr bwMode="auto">
          <a:xfrm>
            <a:off x="300916" y="3304518"/>
            <a:ext cx="548640" cy="548640"/>
          </a:xfrm>
          <a:custGeom>
            <a:avLst/>
            <a:gdLst>
              <a:gd name="T0" fmla="*/ 0 w 512"/>
              <a:gd name="T1" fmla="*/ 256 h 512"/>
              <a:gd name="T2" fmla="*/ 512 w 512"/>
              <a:gd name="T3" fmla="*/ 256 h 512"/>
              <a:gd name="T4" fmla="*/ 308 w 512"/>
              <a:gd name="T5" fmla="*/ 356 h 512"/>
              <a:gd name="T6" fmla="*/ 294 w 512"/>
              <a:gd name="T7" fmla="*/ 361 h 512"/>
              <a:gd name="T8" fmla="*/ 240 w 512"/>
              <a:gd name="T9" fmla="*/ 350 h 512"/>
              <a:gd name="T10" fmla="*/ 221 w 512"/>
              <a:gd name="T11" fmla="*/ 290 h 512"/>
              <a:gd name="T12" fmla="*/ 235 w 512"/>
              <a:gd name="T13" fmla="*/ 191 h 512"/>
              <a:gd name="T14" fmla="*/ 202 w 512"/>
              <a:gd name="T15" fmla="*/ 176 h 512"/>
              <a:gd name="T16" fmla="*/ 170 w 512"/>
              <a:gd name="T17" fmla="*/ 191 h 512"/>
              <a:gd name="T18" fmla="*/ 184 w 512"/>
              <a:gd name="T19" fmla="*/ 290 h 512"/>
              <a:gd name="T20" fmla="*/ 165 w 512"/>
              <a:gd name="T21" fmla="*/ 350 h 512"/>
              <a:gd name="T22" fmla="*/ 111 w 512"/>
              <a:gd name="T23" fmla="*/ 361 h 512"/>
              <a:gd name="T24" fmla="*/ 97 w 512"/>
              <a:gd name="T25" fmla="*/ 356 h 512"/>
              <a:gd name="T26" fmla="*/ 139 w 512"/>
              <a:gd name="T27" fmla="*/ 334 h 512"/>
              <a:gd name="T28" fmla="*/ 166 w 512"/>
              <a:gd name="T29" fmla="*/ 302 h 512"/>
              <a:gd name="T30" fmla="*/ 153 w 512"/>
              <a:gd name="T31" fmla="*/ 177 h 512"/>
              <a:gd name="T32" fmla="*/ 251 w 512"/>
              <a:gd name="T33" fmla="*/ 177 h 512"/>
              <a:gd name="T34" fmla="*/ 239 w 512"/>
              <a:gd name="T35" fmla="*/ 302 h 512"/>
              <a:gd name="T36" fmla="*/ 265 w 512"/>
              <a:gd name="T37" fmla="*/ 334 h 512"/>
              <a:gd name="T38" fmla="*/ 308 w 512"/>
              <a:gd name="T39" fmla="*/ 356 h 512"/>
              <a:gd name="T40" fmla="*/ 405 w 512"/>
              <a:gd name="T41" fmla="*/ 342 h 512"/>
              <a:gd name="T42" fmla="*/ 380 w 512"/>
              <a:gd name="T43" fmla="*/ 335 h 512"/>
              <a:gd name="T44" fmla="*/ 356 w 512"/>
              <a:gd name="T45" fmla="*/ 328 h 512"/>
              <a:gd name="T46" fmla="*/ 360 w 512"/>
              <a:gd name="T47" fmla="*/ 248 h 512"/>
              <a:gd name="T48" fmla="*/ 330 w 512"/>
              <a:gd name="T49" fmla="*/ 197 h 512"/>
              <a:gd name="T50" fmla="*/ 301 w 512"/>
              <a:gd name="T51" fmla="*/ 248 h 512"/>
              <a:gd name="T52" fmla="*/ 305 w 512"/>
              <a:gd name="T53" fmla="*/ 328 h 512"/>
              <a:gd name="T54" fmla="*/ 290 w 512"/>
              <a:gd name="T55" fmla="*/ 326 h 512"/>
              <a:gd name="T56" fmla="*/ 298 w 512"/>
              <a:gd name="T57" fmla="*/ 293 h 512"/>
              <a:gd name="T58" fmla="*/ 288 w 512"/>
              <a:gd name="T59" fmla="*/ 195 h 512"/>
              <a:gd name="T60" fmla="*/ 373 w 512"/>
              <a:gd name="T61" fmla="*/ 195 h 512"/>
              <a:gd name="T62" fmla="*/ 363 w 512"/>
              <a:gd name="T63" fmla="*/ 293 h 512"/>
              <a:gd name="T64" fmla="*/ 383 w 512"/>
              <a:gd name="T65" fmla="*/ 314 h 512"/>
              <a:gd name="T66" fmla="*/ 414 w 512"/>
              <a:gd name="T67" fmla="*/ 337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08" y="356"/>
                </a:moveTo>
                <a:cubicBezTo>
                  <a:pt x="306" y="360"/>
                  <a:pt x="302" y="362"/>
                  <a:pt x="298" y="362"/>
                </a:cubicBezTo>
                <a:cubicBezTo>
                  <a:pt x="297" y="362"/>
                  <a:pt x="295" y="362"/>
                  <a:pt x="294" y="361"/>
                </a:cubicBezTo>
                <a:cubicBezTo>
                  <a:pt x="283" y="356"/>
                  <a:pt x="273" y="356"/>
                  <a:pt x="264" y="355"/>
                </a:cubicBezTo>
                <a:cubicBezTo>
                  <a:pt x="256" y="355"/>
                  <a:pt x="248" y="355"/>
                  <a:pt x="240" y="350"/>
                </a:cubicBezTo>
                <a:cubicBezTo>
                  <a:pt x="226" y="343"/>
                  <a:pt x="220" y="323"/>
                  <a:pt x="219" y="317"/>
                </a:cubicBezTo>
                <a:cubicBezTo>
                  <a:pt x="217" y="308"/>
                  <a:pt x="216" y="297"/>
                  <a:pt x="221" y="290"/>
                </a:cubicBezTo>
                <a:cubicBezTo>
                  <a:pt x="228" y="280"/>
                  <a:pt x="236" y="261"/>
                  <a:pt x="240" y="246"/>
                </a:cubicBezTo>
                <a:cubicBezTo>
                  <a:pt x="246" y="221"/>
                  <a:pt x="244" y="202"/>
                  <a:pt x="235" y="191"/>
                </a:cubicBezTo>
                <a:cubicBezTo>
                  <a:pt x="223" y="176"/>
                  <a:pt x="203" y="177"/>
                  <a:pt x="203" y="177"/>
                </a:cubicBezTo>
                <a:cubicBezTo>
                  <a:pt x="202" y="177"/>
                  <a:pt x="202" y="176"/>
                  <a:pt x="202" y="176"/>
                </a:cubicBezTo>
                <a:cubicBezTo>
                  <a:pt x="202" y="176"/>
                  <a:pt x="202" y="177"/>
                  <a:pt x="202" y="177"/>
                </a:cubicBezTo>
                <a:cubicBezTo>
                  <a:pt x="202" y="177"/>
                  <a:pt x="181" y="176"/>
                  <a:pt x="170" y="191"/>
                </a:cubicBezTo>
                <a:cubicBezTo>
                  <a:pt x="160" y="202"/>
                  <a:pt x="159" y="221"/>
                  <a:pt x="165" y="246"/>
                </a:cubicBezTo>
                <a:cubicBezTo>
                  <a:pt x="168" y="261"/>
                  <a:pt x="176" y="280"/>
                  <a:pt x="184" y="290"/>
                </a:cubicBezTo>
                <a:cubicBezTo>
                  <a:pt x="189" y="297"/>
                  <a:pt x="187" y="308"/>
                  <a:pt x="185" y="317"/>
                </a:cubicBezTo>
                <a:cubicBezTo>
                  <a:pt x="184" y="323"/>
                  <a:pt x="179" y="343"/>
                  <a:pt x="165" y="350"/>
                </a:cubicBezTo>
                <a:cubicBezTo>
                  <a:pt x="157" y="355"/>
                  <a:pt x="149" y="355"/>
                  <a:pt x="140" y="355"/>
                </a:cubicBezTo>
                <a:cubicBezTo>
                  <a:pt x="131" y="356"/>
                  <a:pt x="122" y="356"/>
                  <a:pt x="111" y="361"/>
                </a:cubicBezTo>
                <a:cubicBezTo>
                  <a:pt x="109" y="362"/>
                  <a:pt x="108" y="362"/>
                  <a:pt x="106" y="362"/>
                </a:cubicBezTo>
                <a:cubicBezTo>
                  <a:pt x="102" y="362"/>
                  <a:pt x="98" y="360"/>
                  <a:pt x="97" y="356"/>
                </a:cubicBezTo>
                <a:cubicBezTo>
                  <a:pt x="94" y="351"/>
                  <a:pt x="96" y="344"/>
                  <a:pt x="102" y="342"/>
                </a:cubicBezTo>
                <a:cubicBezTo>
                  <a:pt x="116" y="335"/>
                  <a:pt x="129" y="335"/>
                  <a:pt x="139" y="334"/>
                </a:cubicBezTo>
                <a:cubicBezTo>
                  <a:pt x="146" y="334"/>
                  <a:pt x="151" y="334"/>
                  <a:pt x="155" y="332"/>
                </a:cubicBezTo>
                <a:cubicBezTo>
                  <a:pt x="161" y="328"/>
                  <a:pt x="167" y="308"/>
                  <a:pt x="166" y="302"/>
                </a:cubicBezTo>
                <a:cubicBezTo>
                  <a:pt x="157" y="289"/>
                  <a:pt x="148" y="269"/>
                  <a:pt x="144" y="251"/>
                </a:cubicBezTo>
                <a:cubicBezTo>
                  <a:pt x="136" y="219"/>
                  <a:pt x="139" y="194"/>
                  <a:pt x="153" y="177"/>
                </a:cubicBezTo>
                <a:cubicBezTo>
                  <a:pt x="171" y="155"/>
                  <a:pt x="200" y="155"/>
                  <a:pt x="202" y="155"/>
                </a:cubicBezTo>
                <a:cubicBezTo>
                  <a:pt x="205" y="155"/>
                  <a:pt x="233" y="155"/>
                  <a:pt x="251" y="177"/>
                </a:cubicBezTo>
                <a:cubicBezTo>
                  <a:pt x="265" y="194"/>
                  <a:pt x="268" y="219"/>
                  <a:pt x="261" y="251"/>
                </a:cubicBezTo>
                <a:cubicBezTo>
                  <a:pt x="256" y="269"/>
                  <a:pt x="247" y="289"/>
                  <a:pt x="239" y="302"/>
                </a:cubicBezTo>
                <a:cubicBezTo>
                  <a:pt x="237" y="308"/>
                  <a:pt x="243" y="328"/>
                  <a:pt x="250" y="332"/>
                </a:cubicBezTo>
                <a:cubicBezTo>
                  <a:pt x="253" y="334"/>
                  <a:pt x="259" y="334"/>
                  <a:pt x="265" y="334"/>
                </a:cubicBezTo>
                <a:cubicBezTo>
                  <a:pt x="276" y="335"/>
                  <a:pt x="288" y="335"/>
                  <a:pt x="303" y="342"/>
                </a:cubicBezTo>
                <a:cubicBezTo>
                  <a:pt x="308" y="344"/>
                  <a:pt x="310" y="351"/>
                  <a:pt x="308" y="356"/>
                </a:cubicBezTo>
                <a:close/>
                <a:moveTo>
                  <a:pt x="414" y="337"/>
                </a:moveTo>
                <a:cubicBezTo>
                  <a:pt x="412" y="340"/>
                  <a:pt x="408" y="342"/>
                  <a:pt x="405" y="342"/>
                </a:cubicBezTo>
                <a:cubicBezTo>
                  <a:pt x="403" y="342"/>
                  <a:pt x="401" y="341"/>
                  <a:pt x="399" y="340"/>
                </a:cubicBezTo>
                <a:cubicBezTo>
                  <a:pt x="395" y="337"/>
                  <a:pt x="387" y="336"/>
                  <a:pt x="380" y="335"/>
                </a:cubicBezTo>
                <a:cubicBezTo>
                  <a:pt x="372" y="334"/>
                  <a:pt x="364" y="333"/>
                  <a:pt x="357" y="329"/>
                </a:cubicBezTo>
                <a:cubicBezTo>
                  <a:pt x="357" y="329"/>
                  <a:pt x="356" y="328"/>
                  <a:pt x="356" y="328"/>
                </a:cubicBezTo>
                <a:cubicBezTo>
                  <a:pt x="341" y="317"/>
                  <a:pt x="337" y="293"/>
                  <a:pt x="345" y="282"/>
                </a:cubicBezTo>
                <a:cubicBezTo>
                  <a:pt x="351" y="274"/>
                  <a:pt x="357" y="260"/>
                  <a:pt x="360" y="248"/>
                </a:cubicBezTo>
                <a:cubicBezTo>
                  <a:pt x="364" y="230"/>
                  <a:pt x="363" y="217"/>
                  <a:pt x="356" y="208"/>
                </a:cubicBezTo>
                <a:cubicBezTo>
                  <a:pt x="347" y="197"/>
                  <a:pt x="332" y="197"/>
                  <a:pt x="330" y="197"/>
                </a:cubicBezTo>
                <a:cubicBezTo>
                  <a:pt x="329" y="197"/>
                  <a:pt x="313" y="197"/>
                  <a:pt x="305" y="208"/>
                </a:cubicBezTo>
                <a:cubicBezTo>
                  <a:pt x="298" y="217"/>
                  <a:pt x="297" y="230"/>
                  <a:pt x="301" y="248"/>
                </a:cubicBezTo>
                <a:cubicBezTo>
                  <a:pt x="304" y="260"/>
                  <a:pt x="310" y="274"/>
                  <a:pt x="315" y="282"/>
                </a:cubicBezTo>
                <a:cubicBezTo>
                  <a:pt x="323" y="293"/>
                  <a:pt x="319" y="317"/>
                  <a:pt x="305" y="328"/>
                </a:cubicBezTo>
                <a:cubicBezTo>
                  <a:pt x="303" y="330"/>
                  <a:pt x="300" y="330"/>
                  <a:pt x="298" y="330"/>
                </a:cubicBezTo>
                <a:cubicBezTo>
                  <a:pt x="295" y="330"/>
                  <a:pt x="292" y="329"/>
                  <a:pt x="290" y="326"/>
                </a:cubicBezTo>
                <a:cubicBezTo>
                  <a:pt x="286" y="321"/>
                  <a:pt x="287" y="315"/>
                  <a:pt x="292" y="311"/>
                </a:cubicBezTo>
                <a:cubicBezTo>
                  <a:pt x="298" y="307"/>
                  <a:pt x="299" y="296"/>
                  <a:pt x="298" y="293"/>
                </a:cubicBezTo>
                <a:cubicBezTo>
                  <a:pt x="291" y="284"/>
                  <a:pt x="284" y="268"/>
                  <a:pt x="280" y="253"/>
                </a:cubicBezTo>
                <a:cubicBezTo>
                  <a:pt x="274" y="228"/>
                  <a:pt x="277" y="209"/>
                  <a:pt x="288" y="195"/>
                </a:cubicBezTo>
                <a:cubicBezTo>
                  <a:pt x="304" y="175"/>
                  <a:pt x="328" y="176"/>
                  <a:pt x="330" y="176"/>
                </a:cubicBezTo>
                <a:cubicBezTo>
                  <a:pt x="332" y="176"/>
                  <a:pt x="357" y="175"/>
                  <a:pt x="373" y="195"/>
                </a:cubicBezTo>
                <a:cubicBezTo>
                  <a:pt x="384" y="209"/>
                  <a:pt x="386" y="228"/>
                  <a:pt x="380" y="253"/>
                </a:cubicBezTo>
                <a:cubicBezTo>
                  <a:pt x="377" y="268"/>
                  <a:pt x="370" y="284"/>
                  <a:pt x="363" y="293"/>
                </a:cubicBezTo>
                <a:cubicBezTo>
                  <a:pt x="362" y="296"/>
                  <a:pt x="363" y="306"/>
                  <a:pt x="369" y="311"/>
                </a:cubicBezTo>
                <a:cubicBezTo>
                  <a:pt x="372" y="312"/>
                  <a:pt x="378" y="313"/>
                  <a:pt x="383" y="314"/>
                </a:cubicBezTo>
                <a:cubicBezTo>
                  <a:pt x="392" y="315"/>
                  <a:pt x="402" y="317"/>
                  <a:pt x="410" y="322"/>
                </a:cubicBezTo>
                <a:cubicBezTo>
                  <a:pt x="415" y="325"/>
                  <a:pt x="417" y="332"/>
                  <a:pt x="414" y="337"/>
                </a:cubicBezTo>
                <a:close/>
              </a:path>
            </a:pathLst>
          </a:custGeom>
          <a:solidFill>
            <a:srgbClr val="046A38"/>
          </a:solidFill>
          <a:ln>
            <a:noFill/>
          </a:ln>
        </p:spPr>
        <p:txBody>
          <a:bodyPr vert="horz" wrap="square" lIns="91440" tIns="45720" rIns="91440" bIns="45720" numCol="1" anchor="t" anchorCtr="0" compatLnSpc="1">
            <a:prstTxWarp prst="textNoShape">
              <a:avLst/>
            </a:prstTxWarp>
          </a:bodyPr>
          <a:lstStyle/>
          <a:p>
            <a:pPr marL="0" marR="0" lvl="0" indent="0" algn="l" defTabSz="121917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black"/>
              </a:solidFill>
              <a:effectLst/>
              <a:uLnTx/>
              <a:uFillTx/>
              <a:latin typeface="Verdana"/>
            </a:endParaRPr>
          </a:p>
        </p:txBody>
      </p:sp>
      <p:sp>
        <p:nvSpPr>
          <p:cNvPr id="95" name="Freeform 346">
            <a:extLst>
              <a:ext uri="{FF2B5EF4-FFF2-40B4-BE49-F238E27FC236}">
                <a16:creationId xmlns:a16="http://schemas.microsoft.com/office/drawing/2014/main" id="{A1F117FA-671C-412F-A01F-8F6240825F73}"/>
              </a:ext>
            </a:extLst>
          </p:cNvPr>
          <p:cNvSpPr>
            <a:spLocks noChangeAspect="1" noEditPoints="1"/>
          </p:cNvSpPr>
          <p:nvPr/>
        </p:nvSpPr>
        <p:spPr bwMode="auto">
          <a:xfrm>
            <a:off x="4777994" y="4298203"/>
            <a:ext cx="548640" cy="548640"/>
          </a:xfrm>
          <a:custGeom>
            <a:avLst/>
            <a:gdLst>
              <a:gd name="T0" fmla="*/ 277 w 512"/>
              <a:gd name="T1" fmla="*/ 394 h 512"/>
              <a:gd name="T2" fmla="*/ 149 w 512"/>
              <a:gd name="T3" fmla="*/ 202 h 512"/>
              <a:gd name="T4" fmla="*/ 170 w 512"/>
              <a:gd name="T5" fmla="*/ 224 h 512"/>
              <a:gd name="T6" fmla="*/ 266 w 512"/>
              <a:gd name="T7" fmla="*/ 234 h 512"/>
              <a:gd name="T8" fmla="*/ 170 w 512"/>
              <a:gd name="T9" fmla="*/ 245 h 512"/>
              <a:gd name="T10" fmla="*/ 170 w 512"/>
              <a:gd name="T11" fmla="*/ 224 h 512"/>
              <a:gd name="T12" fmla="*/ 256 w 512"/>
              <a:gd name="T13" fmla="*/ 266 h 512"/>
              <a:gd name="T14" fmla="*/ 256 w 512"/>
              <a:gd name="T15" fmla="*/ 288 h 512"/>
              <a:gd name="T16" fmla="*/ 160 w 512"/>
              <a:gd name="T17" fmla="*/ 277 h 512"/>
              <a:gd name="T18" fmla="*/ 170 w 512"/>
              <a:gd name="T19" fmla="*/ 309 h 512"/>
              <a:gd name="T20" fmla="*/ 266 w 512"/>
              <a:gd name="T21" fmla="*/ 320 h 512"/>
              <a:gd name="T22" fmla="*/ 170 w 512"/>
              <a:gd name="T23" fmla="*/ 330 h 512"/>
              <a:gd name="T24" fmla="*/ 170 w 512"/>
              <a:gd name="T25" fmla="*/ 309 h 512"/>
              <a:gd name="T26" fmla="*/ 256 w 512"/>
              <a:gd name="T27" fmla="*/ 352 h 512"/>
              <a:gd name="T28" fmla="*/ 256 w 512"/>
              <a:gd name="T29" fmla="*/ 373 h 512"/>
              <a:gd name="T30" fmla="*/ 160 w 512"/>
              <a:gd name="T31" fmla="*/ 362 h 512"/>
              <a:gd name="T32" fmla="*/ 256 w 512"/>
              <a:gd name="T33" fmla="*/ 0 h 512"/>
              <a:gd name="T34" fmla="*/ 256 w 512"/>
              <a:gd name="T35" fmla="*/ 512 h 512"/>
              <a:gd name="T36" fmla="*/ 256 w 512"/>
              <a:gd name="T37" fmla="*/ 0 h 512"/>
              <a:gd name="T38" fmla="*/ 288 w 512"/>
              <a:gd name="T39" fmla="*/ 416 h 512"/>
              <a:gd name="T40" fmla="*/ 128 w 512"/>
              <a:gd name="T41" fmla="*/ 405 h 512"/>
              <a:gd name="T42" fmla="*/ 138 w 512"/>
              <a:gd name="T43" fmla="*/ 181 h 512"/>
              <a:gd name="T44" fmla="*/ 298 w 512"/>
              <a:gd name="T45" fmla="*/ 192 h 512"/>
              <a:gd name="T46" fmla="*/ 341 w 512"/>
              <a:gd name="T47" fmla="*/ 362 h 512"/>
              <a:gd name="T48" fmla="*/ 320 w 512"/>
              <a:gd name="T49" fmla="*/ 362 h 512"/>
              <a:gd name="T50" fmla="*/ 181 w 512"/>
              <a:gd name="T51" fmla="*/ 160 h 512"/>
              <a:gd name="T52" fmla="*/ 181 w 512"/>
              <a:gd name="T53" fmla="*/ 138 h 512"/>
              <a:gd name="T54" fmla="*/ 341 w 512"/>
              <a:gd name="T55" fmla="*/ 149 h 512"/>
              <a:gd name="T56" fmla="*/ 384 w 512"/>
              <a:gd name="T57" fmla="*/ 320 h 512"/>
              <a:gd name="T58" fmla="*/ 362 w 512"/>
              <a:gd name="T59" fmla="*/ 320 h 512"/>
              <a:gd name="T60" fmla="*/ 224 w 512"/>
              <a:gd name="T61" fmla="*/ 117 h 512"/>
              <a:gd name="T62" fmla="*/ 224 w 512"/>
              <a:gd name="T63" fmla="*/ 96 h 512"/>
              <a:gd name="T64" fmla="*/ 384 w 512"/>
              <a:gd name="T65" fmla="*/ 106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12" h="512">
                <a:moveTo>
                  <a:pt x="149" y="394"/>
                </a:moveTo>
                <a:cubicBezTo>
                  <a:pt x="277" y="394"/>
                  <a:pt x="277" y="394"/>
                  <a:pt x="277" y="394"/>
                </a:cubicBezTo>
                <a:cubicBezTo>
                  <a:pt x="277" y="202"/>
                  <a:pt x="277" y="202"/>
                  <a:pt x="277" y="202"/>
                </a:cubicBezTo>
                <a:cubicBezTo>
                  <a:pt x="149" y="202"/>
                  <a:pt x="149" y="202"/>
                  <a:pt x="149" y="202"/>
                </a:cubicBezTo>
                <a:lnTo>
                  <a:pt x="149" y="394"/>
                </a:lnTo>
                <a:close/>
                <a:moveTo>
                  <a:pt x="170" y="224"/>
                </a:moveTo>
                <a:cubicBezTo>
                  <a:pt x="256" y="224"/>
                  <a:pt x="256" y="224"/>
                  <a:pt x="256" y="224"/>
                </a:cubicBezTo>
                <a:cubicBezTo>
                  <a:pt x="262" y="224"/>
                  <a:pt x="266" y="228"/>
                  <a:pt x="266" y="234"/>
                </a:cubicBezTo>
                <a:cubicBezTo>
                  <a:pt x="266" y="240"/>
                  <a:pt x="262" y="245"/>
                  <a:pt x="256" y="245"/>
                </a:cubicBezTo>
                <a:cubicBezTo>
                  <a:pt x="170" y="245"/>
                  <a:pt x="170" y="245"/>
                  <a:pt x="170" y="245"/>
                </a:cubicBezTo>
                <a:cubicBezTo>
                  <a:pt x="164" y="245"/>
                  <a:pt x="160" y="240"/>
                  <a:pt x="160" y="234"/>
                </a:cubicBezTo>
                <a:cubicBezTo>
                  <a:pt x="160" y="228"/>
                  <a:pt x="164" y="224"/>
                  <a:pt x="170" y="224"/>
                </a:cubicBezTo>
                <a:close/>
                <a:moveTo>
                  <a:pt x="170" y="266"/>
                </a:moveTo>
                <a:cubicBezTo>
                  <a:pt x="256" y="266"/>
                  <a:pt x="256" y="266"/>
                  <a:pt x="256" y="266"/>
                </a:cubicBezTo>
                <a:cubicBezTo>
                  <a:pt x="262" y="266"/>
                  <a:pt x="266" y="271"/>
                  <a:pt x="266" y="277"/>
                </a:cubicBezTo>
                <a:cubicBezTo>
                  <a:pt x="266" y="283"/>
                  <a:pt x="262" y="288"/>
                  <a:pt x="256" y="288"/>
                </a:cubicBezTo>
                <a:cubicBezTo>
                  <a:pt x="170" y="288"/>
                  <a:pt x="170" y="288"/>
                  <a:pt x="170" y="288"/>
                </a:cubicBezTo>
                <a:cubicBezTo>
                  <a:pt x="164" y="288"/>
                  <a:pt x="160" y="283"/>
                  <a:pt x="160" y="277"/>
                </a:cubicBezTo>
                <a:cubicBezTo>
                  <a:pt x="160" y="271"/>
                  <a:pt x="164" y="266"/>
                  <a:pt x="170" y="266"/>
                </a:cubicBezTo>
                <a:close/>
                <a:moveTo>
                  <a:pt x="170" y="309"/>
                </a:moveTo>
                <a:cubicBezTo>
                  <a:pt x="256" y="309"/>
                  <a:pt x="256" y="309"/>
                  <a:pt x="256" y="309"/>
                </a:cubicBezTo>
                <a:cubicBezTo>
                  <a:pt x="262" y="309"/>
                  <a:pt x="266" y="314"/>
                  <a:pt x="266" y="320"/>
                </a:cubicBezTo>
                <a:cubicBezTo>
                  <a:pt x="266" y="326"/>
                  <a:pt x="262" y="330"/>
                  <a:pt x="256" y="330"/>
                </a:cubicBezTo>
                <a:cubicBezTo>
                  <a:pt x="170" y="330"/>
                  <a:pt x="170" y="330"/>
                  <a:pt x="170" y="330"/>
                </a:cubicBezTo>
                <a:cubicBezTo>
                  <a:pt x="164" y="330"/>
                  <a:pt x="160" y="326"/>
                  <a:pt x="160" y="320"/>
                </a:cubicBezTo>
                <a:cubicBezTo>
                  <a:pt x="160" y="314"/>
                  <a:pt x="164" y="309"/>
                  <a:pt x="170" y="309"/>
                </a:cubicBezTo>
                <a:close/>
                <a:moveTo>
                  <a:pt x="170" y="352"/>
                </a:moveTo>
                <a:cubicBezTo>
                  <a:pt x="256" y="352"/>
                  <a:pt x="256" y="352"/>
                  <a:pt x="256" y="352"/>
                </a:cubicBezTo>
                <a:cubicBezTo>
                  <a:pt x="262" y="352"/>
                  <a:pt x="266" y="356"/>
                  <a:pt x="266" y="362"/>
                </a:cubicBezTo>
                <a:cubicBezTo>
                  <a:pt x="266" y="368"/>
                  <a:pt x="262" y="373"/>
                  <a:pt x="256" y="373"/>
                </a:cubicBezTo>
                <a:cubicBezTo>
                  <a:pt x="170" y="373"/>
                  <a:pt x="170" y="373"/>
                  <a:pt x="170" y="373"/>
                </a:cubicBezTo>
                <a:cubicBezTo>
                  <a:pt x="164" y="373"/>
                  <a:pt x="160" y="368"/>
                  <a:pt x="160" y="362"/>
                </a:cubicBezTo>
                <a:cubicBezTo>
                  <a:pt x="160" y="356"/>
                  <a:pt x="164" y="352"/>
                  <a:pt x="170" y="352"/>
                </a:cubicBezTo>
                <a:close/>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98" y="405"/>
                </a:moveTo>
                <a:cubicBezTo>
                  <a:pt x="298" y="411"/>
                  <a:pt x="294" y="416"/>
                  <a:pt x="288" y="416"/>
                </a:cubicBezTo>
                <a:cubicBezTo>
                  <a:pt x="138" y="416"/>
                  <a:pt x="138" y="416"/>
                  <a:pt x="138" y="416"/>
                </a:cubicBezTo>
                <a:cubicBezTo>
                  <a:pt x="132" y="416"/>
                  <a:pt x="128" y="411"/>
                  <a:pt x="128" y="405"/>
                </a:cubicBezTo>
                <a:cubicBezTo>
                  <a:pt x="128" y="192"/>
                  <a:pt x="128" y="192"/>
                  <a:pt x="128" y="192"/>
                </a:cubicBezTo>
                <a:cubicBezTo>
                  <a:pt x="128" y="186"/>
                  <a:pt x="132" y="181"/>
                  <a:pt x="138" y="181"/>
                </a:cubicBezTo>
                <a:cubicBezTo>
                  <a:pt x="288" y="181"/>
                  <a:pt x="288" y="181"/>
                  <a:pt x="288" y="181"/>
                </a:cubicBezTo>
                <a:cubicBezTo>
                  <a:pt x="294" y="181"/>
                  <a:pt x="298" y="186"/>
                  <a:pt x="298" y="192"/>
                </a:cubicBezTo>
                <a:lnTo>
                  <a:pt x="298" y="405"/>
                </a:lnTo>
                <a:close/>
                <a:moveTo>
                  <a:pt x="341" y="362"/>
                </a:moveTo>
                <a:cubicBezTo>
                  <a:pt x="341" y="368"/>
                  <a:pt x="336" y="373"/>
                  <a:pt x="330" y="373"/>
                </a:cubicBezTo>
                <a:cubicBezTo>
                  <a:pt x="324" y="373"/>
                  <a:pt x="320" y="368"/>
                  <a:pt x="320" y="362"/>
                </a:cubicBezTo>
                <a:cubicBezTo>
                  <a:pt x="320" y="160"/>
                  <a:pt x="320" y="160"/>
                  <a:pt x="320" y="160"/>
                </a:cubicBezTo>
                <a:cubicBezTo>
                  <a:pt x="181" y="160"/>
                  <a:pt x="181" y="160"/>
                  <a:pt x="181" y="160"/>
                </a:cubicBezTo>
                <a:cubicBezTo>
                  <a:pt x="175" y="160"/>
                  <a:pt x="170" y="155"/>
                  <a:pt x="170" y="149"/>
                </a:cubicBezTo>
                <a:cubicBezTo>
                  <a:pt x="170" y="143"/>
                  <a:pt x="175" y="138"/>
                  <a:pt x="181" y="138"/>
                </a:cubicBezTo>
                <a:cubicBezTo>
                  <a:pt x="330" y="138"/>
                  <a:pt x="330" y="138"/>
                  <a:pt x="330" y="138"/>
                </a:cubicBezTo>
                <a:cubicBezTo>
                  <a:pt x="336" y="138"/>
                  <a:pt x="341" y="143"/>
                  <a:pt x="341" y="149"/>
                </a:cubicBezTo>
                <a:lnTo>
                  <a:pt x="341" y="362"/>
                </a:lnTo>
                <a:close/>
                <a:moveTo>
                  <a:pt x="384" y="320"/>
                </a:moveTo>
                <a:cubicBezTo>
                  <a:pt x="384" y="326"/>
                  <a:pt x="379" y="330"/>
                  <a:pt x="373" y="330"/>
                </a:cubicBezTo>
                <a:cubicBezTo>
                  <a:pt x="367" y="330"/>
                  <a:pt x="362" y="326"/>
                  <a:pt x="362" y="320"/>
                </a:cubicBezTo>
                <a:cubicBezTo>
                  <a:pt x="362" y="117"/>
                  <a:pt x="362" y="117"/>
                  <a:pt x="362" y="117"/>
                </a:cubicBezTo>
                <a:cubicBezTo>
                  <a:pt x="224" y="117"/>
                  <a:pt x="224" y="117"/>
                  <a:pt x="224" y="117"/>
                </a:cubicBezTo>
                <a:cubicBezTo>
                  <a:pt x="218" y="117"/>
                  <a:pt x="213" y="112"/>
                  <a:pt x="213" y="106"/>
                </a:cubicBezTo>
                <a:cubicBezTo>
                  <a:pt x="213" y="100"/>
                  <a:pt x="218" y="96"/>
                  <a:pt x="224" y="96"/>
                </a:cubicBezTo>
                <a:cubicBezTo>
                  <a:pt x="373" y="96"/>
                  <a:pt x="373" y="96"/>
                  <a:pt x="373" y="96"/>
                </a:cubicBezTo>
                <a:cubicBezTo>
                  <a:pt x="379" y="96"/>
                  <a:pt x="384" y="100"/>
                  <a:pt x="384" y="106"/>
                </a:cubicBezTo>
                <a:lnTo>
                  <a:pt x="384" y="320"/>
                </a:lnTo>
                <a:close/>
              </a:path>
            </a:pathLst>
          </a:custGeom>
          <a:solidFill>
            <a:srgbClr val="63666A"/>
          </a:solidFill>
          <a:ln>
            <a:noFill/>
          </a:ln>
        </p:spPr>
        <p:txBody>
          <a:bodyPr vert="horz" wrap="square" lIns="91440" tIns="45720" rIns="91440" bIns="45720" numCol="1" anchor="t" anchorCtr="0" compatLnSpc="1">
            <a:prstTxWarp prst="textNoShape">
              <a:avLst/>
            </a:prstTxWarp>
          </a:bodyPr>
          <a:lstStyle/>
          <a:p>
            <a:pPr algn="l" defTabSz="1219170" eaLnBrk="1" fontAlgn="auto" hangingPunct="1">
              <a:spcBef>
                <a:spcPts val="0"/>
              </a:spcBef>
              <a:spcAft>
                <a:spcPts val="0"/>
              </a:spcAft>
            </a:pPr>
            <a:endParaRPr lang="en-GB" sz="2400" dirty="0">
              <a:solidFill>
                <a:prstClr val="black"/>
              </a:solidFill>
              <a:latin typeface="Verdana"/>
            </a:endParaRPr>
          </a:p>
        </p:txBody>
      </p:sp>
      <p:grpSp>
        <p:nvGrpSpPr>
          <p:cNvPr id="96" name="Group 867">
            <a:extLst>
              <a:ext uri="{FF2B5EF4-FFF2-40B4-BE49-F238E27FC236}">
                <a16:creationId xmlns:a16="http://schemas.microsoft.com/office/drawing/2014/main" id="{01D6BC17-AFA2-4C3F-BE4C-EBD049F5A092}"/>
              </a:ext>
            </a:extLst>
          </p:cNvPr>
          <p:cNvGrpSpPr>
            <a:grpSpLocks noChangeAspect="1"/>
          </p:cNvGrpSpPr>
          <p:nvPr/>
        </p:nvGrpSpPr>
        <p:grpSpPr bwMode="auto">
          <a:xfrm>
            <a:off x="300916" y="5285269"/>
            <a:ext cx="548640" cy="548640"/>
            <a:chOff x="6248" y="3438"/>
            <a:chExt cx="340" cy="340"/>
          </a:xfrm>
          <a:solidFill>
            <a:srgbClr val="012169"/>
          </a:solidFill>
        </p:grpSpPr>
        <p:sp>
          <p:nvSpPr>
            <p:cNvPr id="97" name="Oval 868">
              <a:extLst>
                <a:ext uri="{FF2B5EF4-FFF2-40B4-BE49-F238E27FC236}">
                  <a16:creationId xmlns:a16="http://schemas.microsoft.com/office/drawing/2014/main" id="{CB204424-1E8F-4298-92F8-BE94A9C59526}"/>
                </a:ext>
              </a:extLst>
            </p:cNvPr>
            <p:cNvSpPr>
              <a:spLocks noChangeArrowheads="1"/>
            </p:cNvSpPr>
            <p:nvPr/>
          </p:nvSpPr>
          <p:spPr bwMode="auto">
            <a:xfrm>
              <a:off x="6326" y="3593"/>
              <a:ext cx="28" cy="29"/>
            </a:xfrm>
            <a:prstGeom prst="ellipse">
              <a:avLst/>
            </a:pr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21917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black"/>
                </a:solidFill>
                <a:effectLst/>
                <a:uLnTx/>
                <a:uFillTx/>
                <a:latin typeface="Verdana"/>
              </a:endParaRPr>
            </a:p>
          </p:txBody>
        </p:sp>
        <p:sp>
          <p:nvSpPr>
            <p:cNvPr id="98" name="Oval 869">
              <a:extLst>
                <a:ext uri="{FF2B5EF4-FFF2-40B4-BE49-F238E27FC236}">
                  <a16:creationId xmlns:a16="http://schemas.microsoft.com/office/drawing/2014/main" id="{578251CC-0452-45E6-A2D7-00D87733EA32}"/>
                </a:ext>
              </a:extLst>
            </p:cNvPr>
            <p:cNvSpPr>
              <a:spLocks noChangeArrowheads="1"/>
            </p:cNvSpPr>
            <p:nvPr/>
          </p:nvSpPr>
          <p:spPr bwMode="auto">
            <a:xfrm>
              <a:off x="6467" y="3530"/>
              <a:ext cx="29" cy="28"/>
            </a:xfrm>
            <a:prstGeom prst="ellipse">
              <a:avLst/>
            </a:pr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21917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black"/>
                </a:solidFill>
                <a:effectLst/>
                <a:uLnTx/>
                <a:uFillTx/>
                <a:latin typeface="Verdana"/>
              </a:endParaRPr>
            </a:p>
          </p:txBody>
        </p:sp>
        <p:sp>
          <p:nvSpPr>
            <p:cNvPr id="99" name="Oval 870">
              <a:extLst>
                <a:ext uri="{FF2B5EF4-FFF2-40B4-BE49-F238E27FC236}">
                  <a16:creationId xmlns:a16="http://schemas.microsoft.com/office/drawing/2014/main" id="{6FC58717-EDDE-4F0D-BC2D-05E3BA811B17}"/>
                </a:ext>
              </a:extLst>
            </p:cNvPr>
            <p:cNvSpPr>
              <a:spLocks noChangeArrowheads="1"/>
            </p:cNvSpPr>
            <p:nvPr/>
          </p:nvSpPr>
          <p:spPr bwMode="auto">
            <a:xfrm>
              <a:off x="6467" y="3657"/>
              <a:ext cx="29" cy="29"/>
            </a:xfrm>
            <a:prstGeom prst="ellipse">
              <a:avLst/>
            </a:pr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21917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black"/>
                </a:solidFill>
                <a:effectLst/>
                <a:uLnTx/>
                <a:uFillTx/>
                <a:latin typeface="Verdana"/>
              </a:endParaRPr>
            </a:p>
          </p:txBody>
        </p:sp>
        <p:sp>
          <p:nvSpPr>
            <p:cNvPr id="100" name="Freeform 871">
              <a:extLst>
                <a:ext uri="{FF2B5EF4-FFF2-40B4-BE49-F238E27FC236}">
                  <a16:creationId xmlns:a16="http://schemas.microsoft.com/office/drawing/2014/main" id="{45D8DFBA-AB10-40E9-8FC9-8CBBDE4EEB17}"/>
                </a:ext>
              </a:extLst>
            </p:cNvPr>
            <p:cNvSpPr>
              <a:spLocks noEditPoints="1"/>
            </p:cNvSpPr>
            <p:nvPr/>
          </p:nvSpPr>
          <p:spPr bwMode="auto">
            <a:xfrm>
              <a:off x="6248" y="3438"/>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181 w 512"/>
                <a:gd name="T11" fmla="*/ 256 h 512"/>
                <a:gd name="T12" fmla="*/ 180 w 512"/>
                <a:gd name="T13" fmla="*/ 263 h 512"/>
                <a:gd name="T14" fmla="*/ 319 w 512"/>
                <a:gd name="T15" fmla="*/ 325 h 512"/>
                <a:gd name="T16" fmla="*/ 352 w 512"/>
                <a:gd name="T17" fmla="*/ 309 h 512"/>
                <a:gd name="T18" fmla="*/ 394 w 512"/>
                <a:gd name="T19" fmla="*/ 352 h 512"/>
                <a:gd name="T20" fmla="*/ 352 w 512"/>
                <a:gd name="T21" fmla="*/ 394 h 512"/>
                <a:gd name="T22" fmla="*/ 309 w 512"/>
                <a:gd name="T23" fmla="*/ 352 h 512"/>
                <a:gd name="T24" fmla="*/ 310 w 512"/>
                <a:gd name="T25" fmla="*/ 344 h 512"/>
                <a:gd name="T26" fmla="*/ 171 w 512"/>
                <a:gd name="T27" fmla="*/ 282 h 512"/>
                <a:gd name="T28" fmla="*/ 138 w 512"/>
                <a:gd name="T29" fmla="*/ 298 h 512"/>
                <a:gd name="T30" fmla="*/ 96 w 512"/>
                <a:gd name="T31" fmla="*/ 256 h 512"/>
                <a:gd name="T32" fmla="*/ 138 w 512"/>
                <a:gd name="T33" fmla="*/ 213 h 512"/>
                <a:gd name="T34" fmla="*/ 171 w 512"/>
                <a:gd name="T35" fmla="*/ 229 h 512"/>
                <a:gd name="T36" fmla="*/ 310 w 512"/>
                <a:gd name="T37" fmla="*/ 167 h 512"/>
                <a:gd name="T38" fmla="*/ 309 w 512"/>
                <a:gd name="T39" fmla="*/ 160 h 512"/>
                <a:gd name="T40" fmla="*/ 352 w 512"/>
                <a:gd name="T41" fmla="*/ 117 h 512"/>
                <a:gd name="T42" fmla="*/ 394 w 512"/>
                <a:gd name="T43" fmla="*/ 160 h 512"/>
                <a:gd name="T44" fmla="*/ 352 w 512"/>
                <a:gd name="T45" fmla="*/ 202 h 512"/>
                <a:gd name="T46" fmla="*/ 319 w 512"/>
                <a:gd name="T47" fmla="*/ 186 h 512"/>
                <a:gd name="T48" fmla="*/ 180 w 512"/>
                <a:gd name="T49" fmla="*/ 248 h 512"/>
                <a:gd name="T50" fmla="*/ 181 w 512"/>
                <a:gd name="T51" fmla="*/ 256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81" y="256"/>
                  </a:moveTo>
                  <a:cubicBezTo>
                    <a:pt x="181" y="258"/>
                    <a:pt x="181" y="260"/>
                    <a:pt x="180" y="263"/>
                  </a:cubicBezTo>
                  <a:cubicBezTo>
                    <a:pt x="319" y="325"/>
                    <a:pt x="319" y="325"/>
                    <a:pt x="319" y="325"/>
                  </a:cubicBezTo>
                  <a:cubicBezTo>
                    <a:pt x="326" y="315"/>
                    <a:pt x="338" y="309"/>
                    <a:pt x="352" y="309"/>
                  </a:cubicBezTo>
                  <a:cubicBezTo>
                    <a:pt x="375" y="309"/>
                    <a:pt x="394" y="328"/>
                    <a:pt x="394" y="352"/>
                  </a:cubicBezTo>
                  <a:cubicBezTo>
                    <a:pt x="394" y="375"/>
                    <a:pt x="375" y="394"/>
                    <a:pt x="352" y="394"/>
                  </a:cubicBezTo>
                  <a:cubicBezTo>
                    <a:pt x="328" y="394"/>
                    <a:pt x="309" y="375"/>
                    <a:pt x="309" y="352"/>
                  </a:cubicBezTo>
                  <a:cubicBezTo>
                    <a:pt x="309" y="349"/>
                    <a:pt x="309" y="347"/>
                    <a:pt x="310" y="344"/>
                  </a:cubicBezTo>
                  <a:cubicBezTo>
                    <a:pt x="171" y="282"/>
                    <a:pt x="171" y="282"/>
                    <a:pt x="171" y="282"/>
                  </a:cubicBezTo>
                  <a:cubicBezTo>
                    <a:pt x="164" y="292"/>
                    <a:pt x="152" y="298"/>
                    <a:pt x="138" y="298"/>
                  </a:cubicBezTo>
                  <a:cubicBezTo>
                    <a:pt x="115" y="298"/>
                    <a:pt x="96" y="279"/>
                    <a:pt x="96" y="256"/>
                  </a:cubicBezTo>
                  <a:cubicBezTo>
                    <a:pt x="96" y="232"/>
                    <a:pt x="115" y="213"/>
                    <a:pt x="138" y="213"/>
                  </a:cubicBezTo>
                  <a:cubicBezTo>
                    <a:pt x="152" y="213"/>
                    <a:pt x="164" y="219"/>
                    <a:pt x="171" y="229"/>
                  </a:cubicBezTo>
                  <a:cubicBezTo>
                    <a:pt x="310" y="167"/>
                    <a:pt x="310" y="167"/>
                    <a:pt x="310" y="167"/>
                  </a:cubicBezTo>
                  <a:cubicBezTo>
                    <a:pt x="309" y="165"/>
                    <a:pt x="309" y="162"/>
                    <a:pt x="309" y="160"/>
                  </a:cubicBezTo>
                  <a:cubicBezTo>
                    <a:pt x="309" y="136"/>
                    <a:pt x="328" y="117"/>
                    <a:pt x="352" y="117"/>
                  </a:cubicBezTo>
                  <a:cubicBezTo>
                    <a:pt x="375" y="117"/>
                    <a:pt x="394" y="136"/>
                    <a:pt x="394" y="160"/>
                  </a:cubicBezTo>
                  <a:cubicBezTo>
                    <a:pt x="394" y="183"/>
                    <a:pt x="375" y="202"/>
                    <a:pt x="352" y="202"/>
                  </a:cubicBezTo>
                  <a:cubicBezTo>
                    <a:pt x="338" y="202"/>
                    <a:pt x="326" y="196"/>
                    <a:pt x="319" y="186"/>
                  </a:cubicBezTo>
                  <a:cubicBezTo>
                    <a:pt x="180" y="248"/>
                    <a:pt x="180" y="248"/>
                    <a:pt x="180" y="248"/>
                  </a:cubicBezTo>
                  <a:cubicBezTo>
                    <a:pt x="181" y="251"/>
                    <a:pt x="181" y="253"/>
                    <a:pt x="181" y="25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21917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dirty="0">
                <a:ln>
                  <a:noFill/>
                </a:ln>
                <a:solidFill>
                  <a:prstClr val="black"/>
                </a:solidFill>
                <a:effectLst/>
                <a:uLnTx/>
                <a:uFillTx/>
                <a:latin typeface="Verdana"/>
              </a:endParaRPr>
            </a:p>
          </p:txBody>
        </p:sp>
      </p:grpSp>
      <p:sp>
        <p:nvSpPr>
          <p:cNvPr id="101" name="Freeform 331">
            <a:extLst>
              <a:ext uri="{FF2B5EF4-FFF2-40B4-BE49-F238E27FC236}">
                <a16:creationId xmlns:a16="http://schemas.microsoft.com/office/drawing/2014/main" id="{91E0676A-56F0-4223-81E0-448EA5503B3E}"/>
              </a:ext>
            </a:extLst>
          </p:cNvPr>
          <p:cNvSpPr>
            <a:spLocks noChangeAspect="1" noEditPoints="1"/>
          </p:cNvSpPr>
          <p:nvPr/>
        </p:nvSpPr>
        <p:spPr bwMode="auto">
          <a:xfrm>
            <a:off x="4777994" y="2323175"/>
            <a:ext cx="548640" cy="550253"/>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397 w 512"/>
              <a:gd name="T11" fmla="*/ 175 h 512"/>
              <a:gd name="T12" fmla="*/ 389 w 512"/>
              <a:gd name="T13" fmla="*/ 178 h 512"/>
              <a:gd name="T14" fmla="*/ 382 w 512"/>
              <a:gd name="T15" fmla="*/ 175 h 512"/>
              <a:gd name="T16" fmla="*/ 367 w 512"/>
              <a:gd name="T17" fmla="*/ 160 h 512"/>
              <a:gd name="T18" fmla="*/ 350 w 512"/>
              <a:gd name="T19" fmla="*/ 176 h 512"/>
              <a:gd name="T20" fmla="*/ 394 w 512"/>
              <a:gd name="T21" fmla="*/ 277 h 512"/>
              <a:gd name="T22" fmla="*/ 256 w 512"/>
              <a:gd name="T23" fmla="*/ 416 h 512"/>
              <a:gd name="T24" fmla="*/ 117 w 512"/>
              <a:gd name="T25" fmla="*/ 277 h 512"/>
              <a:gd name="T26" fmla="*/ 245 w 512"/>
              <a:gd name="T27" fmla="*/ 139 h 512"/>
              <a:gd name="T28" fmla="*/ 245 w 512"/>
              <a:gd name="T29" fmla="*/ 117 h 512"/>
              <a:gd name="T30" fmla="*/ 224 w 512"/>
              <a:gd name="T31" fmla="*/ 117 h 512"/>
              <a:gd name="T32" fmla="*/ 213 w 512"/>
              <a:gd name="T33" fmla="*/ 106 h 512"/>
              <a:gd name="T34" fmla="*/ 224 w 512"/>
              <a:gd name="T35" fmla="*/ 96 h 512"/>
              <a:gd name="T36" fmla="*/ 288 w 512"/>
              <a:gd name="T37" fmla="*/ 96 h 512"/>
              <a:gd name="T38" fmla="*/ 298 w 512"/>
              <a:gd name="T39" fmla="*/ 106 h 512"/>
              <a:gd name="T40" fmla="*/ 288 w 512"/>
              <a:gd name="T41" fmla="*/ 117 h 512"/>
              <a:gd name="T42" fmla="*/ 266 w 512"/>
              <a:gd name="T43" fmla="*/ 117 h 512"/>
              <a:gd name="T44" fmla="*/ 266 w 512"/>
              <a:gd name="T45" fmla="*/ 139 h 512"/>
              <a:gd name="T46" fmla="*/ 334 w 512"/>
              <a:gd name="T47" fmla="*/ 163 h 512"/>
              <a:gd name="T48" fmla="*/ 352 w 512"/>
              <a:gd name="T49" fmla="*/ 145 h 512"/>
              <a:gd name="T50" fmla="*/ 337 w 512"/>
              <a:gd name="T51" fmla="*/ 129 h 512"/>
              <a:gd name="T52" fmla="*/ 337 w 512"/>
              <a:gd name="T53" fmla="*/ 114 h 512"/>
              <a:gd name="T54" fmla="*/ 352 w 512"/>
              <a:gd name="T55" fmla="*/ 114 h 512"/>
              <a:gd name="T56" fmla="*/ 397 w 512"/>
              <a:gd name="T57" fmla="*/ 160 h 512"/>
              <a:gd name="T58" fmla="*/ 397 w 512"/>
              <a:gd name="T59" fmla="*/ 175 h 512"/>
              <a:gd name="T60" fmla="*/ 256 w 512"/>
              <a:gd name="T61" fmla="*/ 160 h 512"/>
              <a:gd name="T62" fmla="*/ 138 w 512"/>
              <a:gd name="T63" fmla="*/ 277 h 512"/>
              <a:gd name="T64" fmla="*/ 256 w 512"/>
              <a:gd name="T65" fmla="*/ 394 h 512"/>
              <a:gd name="T66" fmla="*/ 373 w 512"/>
              <a:gd name="T67" fmla="*/ 277 h 512"/>
              <a:gd name="T68" fmla="*/ 256 w 512"/>
              <a:gd name="T69" fmla="*/ 160 h 512"/>
              <a:gd name="T70" fmla="*/ 266 w 512"/>
              <a:gd name="T71" fmla="*/ 277 h 512"/>
              <a:gd name="T72" fmla="*/ 256 w 512"/>
              <a:gd name="T73" fmla="*/ 288 h 512"/>
              <a:gd name="T74" fmla="*/ 245 w 512"/>
              <a:gd name="T75" fmla="*/ 277 h 512"/>
              <a:gd name="T76" fmla="*/ 245 w 512"/>
              <a:gd name="T77" fmla="*/ 202 h 512"/>
              <a:gd name="T78" fmla="*/ 256 w 512"/>
              <a:gd name="T79" fmla="*/ 192 h 512"/>
              <a:gd name="T80" fmla="*/ 266 w 512"/>
              <a:gd name="T81" fmla="*/ 202 h 512"/>
              <a:gd name="T82" fmla="*/ 266 w 512"/>
              <a:gd name="T83" fmla="*/ 277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97" y="175"/>
                </a:moveTo>
                <a:cubicBezTo>
                  <a:pt x="395" y="177"/>
                  <a:pt x="392" y="178"/>
                  <a:pt x="389" y="178"/>
                </a:cubicBezTo>
                <a:cubicBezTo>
                  <a:pt x="387" y="178"/>
                  <a:pt x="384" y="177"/>
                  <a:pt x="382" y="175"/>
                </a:cubicBezTo>
                <a:cubicBezTo>
                  <a:pt x="367" y="160"/>
                  <a:pt x="367" y="160"/>
                  <a:pt x="367" y="160"/>
                </a:cubicBezTo>
                <a:cubicBezTo>
                  <a:pt x="350" y="176"/>
                  <a:pt x="350" y="176"/>
                  <a:pt x="350" y="176"/>
                </a:cubicBezTo>
                <a:cubicBezTo>
                  <a:pt x="377" y="201"/>
                  <a:pt x="394" y="237"/>
                  <a:pt x="394" y="277"/>
                </a:cubicBezTo>
                <a:cubicBezTo>
                  <a:pt x="394" y="353"/>
                  <a:pt x="332" y="416"/>
                  <a:pt x="256" y="416"/>
                </a:cubicBezTo>
                <a:cubicBezTo>
                  <a:pt x="179" y="416"/>
                  <a:pt x="117" y="353"/>
                  <a:pt x="117" y="277"/>
                </a:cubicBezTo>
                <a:cubicBezTo>
                  <a:pt x="117" y="204"/>
                  <a:pt x="174" y="144"/>
                  <a:pt x="245" y="139"/>
                </a:cubicBezTo>
                <a:cubicBezTo>
                  <a:pt x="245" y="117"/>
                  <a:pt x="245" y="117"/>
                  <a:pt x="245" y="117"/>
                </a:cubicBezTo>
                <a:cubicBezTo>
                  <a:pt x="224" y="117"/>
                  <a:pt x="224" y="117"/>
                  <a:pt x="224" y="117"/>
                </a:cubicBezTo>
                <a:cubicBezTo>
                  <a:pt x="218" y="117"/>
                  <a:pt x="213" y="112"/>
                  <a:pt x="213" y="106"/>
                </a:cubicBezTo>
                <a:cubicBezTo>
                  <a:pt x="213" y="100"/>
                  <a:pt x="218" y="96"/>
                  <a:pt x="224" y="96"/>
                </a:cubicBezTo>
                <a:cubicBezTo>
                  <a:pt x="288" y="96"/>
                  <a:pt x="288" y="96"/>
                  <a:pt x="288" y="96"/>
                </a:cubicBezTo>
                <a:cubicBezTo>
                  <a:pt x="294" y="96"/>
                  <a:pt x="298" y="100"/>
                  <a:pt x="298" y="106"/>
                </a:cubicBezTo>
                <a:cubicBezTo>
                  <a:pt x="298" y="112"/>
                  <a:pt x="294" y="117"/>
                  <a:pt x="288" y="117"/>
                </a:cubicBezTo>
                <a:cubicBezTo>
                  <a:pt x="266" y="117"/>
                  <a:pt x="266" y="117"/>
                  <a:pt x="266" y="117"/>
                </a:cubicBezTo>
                <a:cubicBezTo>
                  <a:pt x="266" y="139"/>
                  <a:pt x="266" y="139"/>
                  <a:pt x="266" y="139"/>
                </a:cubicBezTo>
                <a:cubicBezTo>
                  <a:pt x="291" y="141"/>
                  <a:pt x="314" y="149"/>
                  <a:pt x="334" y="163"/>
                </a:cubicBezTo>
                <a:cubicBezTo>
                  <a:pt x="352" y="145"/>
                  <a:pt x="352" y="145"/>
                  <a:pt x="352" y="145"/>
                </a:cubicBezTo>
                <a:cubicBezTo>
                  <a:pt x="337" y="129"/>
                  <a:pt x="337" y="129"/>
                  <a:pt x="337" y="129"/>
                </a:cubicBezTo>
                <a:cubicBezTo>
                  <a:pt x="332" y="125"/>
                  <a:pt x="332" y="119"/>
                  <a:pt x="337" y="114"/>
                </a:cubicBezTo>
                <a:cubicBezTo>
                  <a:pt x="341" y="110"/>
                  <a:pt x="348" y="110"/>
                  <a:pt x="352" y="114"/>
                </a:cubicBezTo>
                <a:cubicBezTo>
                  <a:pt x="397" y="160"/>
                  <a:pt x="397" y="160"/>
                  <a:pt x="397" y="160"/>
                </a:cubicBezTo>
                <a:cubicBezTo>
                  <a:pt x="401" y="164"/>
                  <a:pt x="401" y="171"/>
                  <a:pt x="397" y="175"/>
                </a:cubicBezTo>
                <a:close/>
                <a:moveTo>
                  <a:pt x="256" y="160"/>
                </a:moveTo>
                <a:cubicBezTo>
                  <a:pt x="191" y="160"/>
                  <a:pt x="138" y="212"/>
                  <a:pt x="138" y="277"/>
                </a:cubicBezTo>
                <a:cubicBezTo>
                  <a:pt x="138" y="342"/>
                  <a:pt x="191" y="394"/>
                  <a:pt x="256" y="394"/>
                </a:cubicBezTo>
                <a:cubicBezTo>
                  <a:pt x="320" y="394"/>
                  <a:pt x="373" y="342"/>
                  <a:pt x="373" y="277"/>
                </a:cubicBezTo>
                <a:cubicBezTo>
                  <a:pt x="373" y="212"/>
                  <a:pt x="320" y="160"/>
                  <a:pt x="256" y="160"/>
                </a:cubicBezTo>
                <a:close/>
                <a:moveTo>
                  <a:pt x="266" y="277"/>
                </a:moveTo>
                <a:cubicBezTo>
                  <a:pt x="266" y="283"/>
                  <a:pt x="262" y="288"/>
                  <a:pt x="256" y="288"/>
                </a:cubicBezTo>
                <a:cubicBezTo>
                  <a:pt x="250" y="288"/>
                  <a:pt x="245" y="283"/>
                  <a:pt x="245" y="277"/>
                </a:cubicBezTo>
                <a:cubicBezTo>
                  <a:pt x="245" y="202"/>
                  <a:pt x="245" y="202"/>
                  <a:pt x="245" y="202"/>
                </a:cubicBezTo>
                <a:cubicBezTo>
                  <a:pt x="245" y="196"/>
                  <a:pt x="250" y="192"/>
                  <a:pt x="256" y="192"/>
                </a:cubicBezTo>
                <a:cubicBezTo>
                  <a:pt x="262" y="192"/>
                  <a:pt x="266" y="196"/>
                  <a:pt x="266" y="202"/>
                </a:cubicBezTo>
                <a:lnTo>
                  <a:pt x="266" y="277"/>
                </a:lnTo>
                <a:close/>
              </a:path>
            </a:pathLst>
          </a:custGeom>
          <a:solidFill>
            <a:srgbClr val="62B5E5"/>
          </a:solidFill>
          <a:ln>
            <a:noFill/>
          </a:ln>
        </p:spPr>
        <p:txBody>
          <a:bodyPr vert="horz" wrap="square" lIns="91440" tIns="45720" rIns="91440" bIns="45720" numCol="1" anchor="t" anchorCtr="0" compatLnSpc="1">
            <a:prstTxWarp prst="textNoShape">
              <a:avLst/>
            </a:prstTxWarp>
          </a:bodyPr>
          <a:lstStyle/>
          <a:p>
            <a:pPr algn="l" defTabSz="1219170" eaLnBrk="1" fontAlgn="auto" hangingPunct="1">
              <a:spcBef>
                <a:spcPts val="0"/>
              </a:spcBef>
              <a:spcAft>
                <a:spcPts val="0"/>
              </a:spcAft>
            </a:pPr>
            <a:endParaRPr lang="en-GB" sz="2400" dirty="0">
              <a:solidFill>
                <a:prstClr val="black"/>
              </a:solidFill>
              <a:latin typeface="Verdana"/>
            </a:endParaRPr>
          </a:p>
        </p:txBody>
      </p:sp>
      <p:sp>
        <p:nvSpPr>
          <p:cNvPr id="102" name="Freeform 598">
            <a:extLst>
              <a:ext uri="{FF2B5EF4-FFF2-40B4-BE49-F238E27FC236}">
                <a16:creationId xmlns:a16="http://schemas.microsoft.com/office/drawing/2014/main" id="{AEBDDD63-5CF7-4103-872D-02DC0E8E3717}"/>
              </a:ext>
            </a:extLst>
          </p:cNvPr>
          <p:cNvSpPr>
            <a:spLocks noChangeAspect="1" noEditPoints="1"/>
          </p:cNvSpPr>
          <p:nvPr/>
        </p:nvSpPr>
        <p:spPr bwMode="auto">
          <a:xfrm>
            <a:off x="4777994" y="3304518"/>
            <a:ext cx="548640" cy="5486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02 w 512"/>
              <a:gd name="T11" fmla="*/ 167 h 512"/>
              <a:gd name="T12" fmla="*/ 189 w 512"/>
              <a:gd name="T13" fmla="*/ 381 h 512"/>
              <a:gd name="T14" fmla="*/ 181 w 512"/>
              <a:gd name="T15" fmla="*/ 384 h 512"/>
              <a:gd name="T16" fmla="*/ 173 w 512"/>
              <a:gd name="T17" fmla="*/ 381 h 512"/>
              <a:gd name="T18" fmla="*/ 99 w 512"/>
              <a:gd name="T19" fmla="*/ 306 h 512"/>
              <a:gd name="T20" fmla="*/ 99 w 512"/>
              <a:gd name="T21" fmla="*/ 291 h 512"/>
              <a:gd name="T22" fmla="*/ 114 w 512"/>
              <a:gd name="T23" fmla="*/ 291 h 512"/>
              <a:gd name="T24" fmla="*/ 181 w 512"/>
              <a:gd name="T25" fmla="*/ 358 h 512"/>
              <a:gd name="T26" fmla="*/ 387 w 512"/>
              <a:gd name="T27" fmla="*/ 152 h 512"/>
              <a:gd name="T28" fmla="*/ 402 w 512"/>
              <a:gd name="T29" fmla="*/ 152 h 512"/>
              <a:gd name="T30" fmla="*/ 402 w 512"/>
              <a:gd name="T31" fmla="*/ 167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02" y="167"/>
                </a:moveTo>
                <a:cubicBezTo>
                  <a:pt x="189" y="381"/>
                  <a:pt x="189" y="381"/>
                  <a:pt x="189" y="381"/>
                </a:cubicBezTo>
                <a:cubicBezTo>
                  <a:pt x="186" y="383"/>
                  <a:pt x="184" y="384"/>
                  <a:pt x="181" y="384"/>
                </a:cubicBezTo>
                <a:cubicBezTo>
                  <a:pt x="178" y="384"/>
                  <a:pt x="176" y="383"/>
                  <a:pt x="173" y="381"/>
                </a:cubicBezTo>
                <a:cubicBezTo>
                  <a:pt x="99" y="306"/>
                  <a:pt x="99" y="306"/>
                  <a:pt x="99" y="306"/>
                </a:cubicBezTo>
                <a:cubicBezTo>
                  <a:pt x="95" y="302"/>
                  <a:pt x="95" y="295"/>
                  <a:pt x="99" y="291"/>
                </a:cubicBezTo>
                <a:cubicBezTo>
                  <a:pt x="103" y="287"/>
                  <a:pt x="110" y="287"/>
                  <a:pt x="114" y="291"/>
                </a:cubicBezTo>
                <a:cubicBezTo>
                  <a:pt x="181" y="358"/>
                  <a:pt x="181" y="358"/>
                  <a:pt x="181" y="358"/>
                </a:cubicBezTo>
                <a:cubicBezTo>
                  <a:pt x="387" y="152"/>
                  <a:pt x="387" y="152"/>
                  <a:pt x="387" y="152"/>
                </a:cubicBezTo>
                <a:cubicBezTo>
                  <a:pt x="391" y="148"/>
                  <a:pt x="398" y="148"/>
                  <a:pt x="402" y="152"/>
                </a:cubicBezTo>
                <a:cubicBezTo>
                  <a:pt x="406" y="156"/>
                  <a:pt x="406" y="163"/>
                  <a:pt x="402" y="167"/>
                </a:cubicBezTo>
                <a:close/>
              </a:path>
            </a:pathLst>
          </a:custGeom>
          <a:solidFill>
            <a:srgbClr val="0097A9"/>
          </a:solidFill>
          <a:ln>
            <a:noFill/>
          </a:ln>
        </p:spPr>
        <p:txBody>
          <a:bodyPr vert="horz" wrap="square" lIns="91440" tIns="45720" rIns="91440" bIns="45720" numCol="1" anchor="t" anchorCtr="0" compatLnSpc="1">
            <a:prstTxWarp prst="textNoShape">
              <a:avLst/>
            </a:prstTxWarp>
          </a:bodyPr>
          <a:lstStyle/>
          <a:p>
            <a:pPr algn="l" defTabSz="1219170" eaLnBrk="1" fontAlgn="auto" hangingPunct="1">
              <a:spcBef>
                <a:spcPts val="0"/>
              </a:spcBef>
              <a:spcAft>
                <a:spcPts val="0"/>
              </a:spcAft>
            </a:pPr>
            <a:endParaRPr lang="en-GB" sz="2400" dirty="0">
              <a:solidFill>
                <a:prstClr val="black"/>
              </a:solidFill>
              <a:latin typeface="Verdana"/>
            </a:endParaRPr>
          </a:p>
        </p:txBody>
      </p:sp>
      <p:sp>
        <p:nvSpPr>
          <p:cNvPr id="103" name="Freeform 988">
            <a:extLst>
              <a:ext uri="{FF2B5EF4-FFF2-40B4-BE49-F238E27FC236}">
                <a16:creationId xmlns:a16="http://schemas.microsoft.com/office/drawing/2014/main" id="{F2AEC096-2136-4DE3-85EF-98793F684660}"/>
              </a:ext>
            </a:extLst>
          </p:cNvPr>
          <p:cNvSpPr>
            <a:spLocks noChangeAspect="1" noEditPoints="1"/>
          </p:cNvSpPr>
          <p:nvPr/>
        </p:nvSpPr>
        <p:spPr bwMode="auto">
          <a:xfrm>
            <a:off x="4751245" y="5285269"/>
            <a:ext cx="548640" cy="548640"/>
          </a:xfrm>
          <a:custGeom>
            <a:avLst/>
            <a:gdLst>
              <a:gd name="T0" fmla="*/ 256 w 512"/>
              <a:gd name="T1" fmla="*/ 117 h 512"/>
              <a:gd name="T2" fmla="*/ 117 w 512"/>
              <a:gd name="T3" fmla="*/ 256 h 512"/>
              <a:gd name="T4" fmla="*/ 256 w 512"/>
              <a:gd name="T5" fmla="*/ 394 h 512"/>
              <a:gd name="T6" fmla="*/ 394 w 512"/>
              <a:gd name="T7" fmla="*/ 256 h 512"/>
              <a:gd name="T8" fmla="*/ 256 w 512"/>
              <a:gd name="T9" fmla="*/ 117 h 512"/>
              <a:gd name="T10" fmla="*/ 245 w 512"/>
              <a:gd name="T11" fmla="*/ 149 h 512"/>
              <a:gd name="T12" fmla="*/ 256 w 512"/>
              <a:gd name="T13" fmla="*/ 138 h 512"/>
              <a:gd name="T14" fmla="*/ 266 w 512"/>
              <a:gd name="T15" fmla="*/ 149 h 512"/>
              <a:gd name="T16" fmla="*/ 266 w 512"/>
              <a:gd name="T17" fmla="*/ 160 h 512"/>
              <a:gd name="T18" fmla="*/ 256 w 512"/>
              <a:gd name="T19" fmla="*/ 170 h 512"/>
              <a:gd name="T20" fmla="*/ 245 w 512"/>
              <a:gd name="T21" fmla="*/ 160 h 512"/>
              <a:gd name="T22" fmla="*/ 245 w 512"/>
              <a:gd name="T23" fmla="*/ 149 h 512"/>
              <a:gd name="T24" fmla="*/ 160 w 512"/>
              <a:gd name="T25" fmla="*/ 266 h 512"/>
              <a:gd name="T26" fmla="*/ 149 w 512"/>
              <a:gd name="T27" fmla="*/ 266 h 512"/>
              <a:gd name="T28" fmla="*/ 138 w 512"/>
              <a:gd name="T29" fmla="*/ 256 h 512"/>
              <a:gd name="T30" fmla="*/ 149 w 512"/>
              <a:gd name="T31" fmla="*/ 245 h 512"/>
              <a:gd name="T32" fmla="*/ 160 w 512"/>
              <a:gd name="T33" fmla="*/ 245 h 512"/>
              <a:gd name="T34" fmla="*/ 170 w 512"/>
              <a:gd name="T35" fmla="*/ 256 h 512"/>
              <a:gd name="T36" fmla="*/ 160 w 512"/>
              <a:gd name="T37" fmla="*/ 266 h 512"/>
              <a:gd name="T38" fmla="*/ 266 w 512"/>
              <a:gd name="T39" fmla="*/ 362 h 512"/>
              <a:gd name="T40" fmla="*/ 256 w 512"/>
              <a:gd name="T41" fmla="*/ 373 h 512"/>
              <a:gd name="T42" fmla="*/ 245 w 512"/>
              <a:gd name="T43" fmla="*/ 362 h 512"/>
              <a:gd name="T44" fmla="*/ 245 w 512"/>
              <a:gd name="T45" fmla="*/ 352 h 512"/>
              <a:gd name="T46" fmla="*/ 256 w 512"/>
              <a:gd name="T47" fmla="*/ 341 h 512"/>
              <a:gd name="T48" fmla="*/ 266 w 512"/>
              <a:gd name="T49" fmla="*/ 352 h 512"/>
              <a:gd name="T50" fmla="*/ 266 w 512"/>
              <a:gd name="T51" fmla="*/ 362 h 512"/>
              <a:gd name="T52" fmla="*/ 306 w 512"/>
              <a:gd name="T53" fmla="*/ 231 h 512"/>
              <a:gd name="T54" fmla="*/ 263 w 512"/>
              <a:gd name="T55" fmla="*/ 274 h 512"/>
              <a:gd name="T56" fmla="*/ 256 w 512"/>
              <a:gd name="T57" fmla="*/ 277 h 512"/>
              <a:gd name="T58" fmla="*/ 248 w 512"/>
              <a:gd name="T59" fmla="*/ 274 h 512"/>
              <a:gd name="T60" fmla="*/ 173 w 512"/>
              <a:gd name="T61" fmla="*/ 199 h 512"/>
              <a:gd name="T62" fmla="*/ 173 w 512"/>
              <a:gd name="T63" fmla="*/ 184 h 512"/>
              <a:gd name="T64" fmla="*/ 189 w 512"/>
              <a:gd name="T65" fmla="*/ 184 h 512"/>
              <a:gd name="T66" fmla="*/ 256 w 512"/>
              <a:gd name="T67" fmla="*/ 251 h 512"/>
              <a:gd name="T68" fmla="*/ 291 w 512"/>
              <a:gd name="T69" fmla="*/ 216 h 512"/>
              <a:gd name="T70" fmla="*/ 306 w 512"/>
              <a:gd name="T71" fmla="*/ 216 h 512"/>
              <a:gd name="T72" fmla="*/ 306 w 512"/>
              <a:gd name="T73" fmla="*/ 231 h 512"/>
              <a:gd name="T74" fmla="*/ 373 w 512"/>
              <a:gd name="T75" fmla="*/ 256 h 512"/>
              <a:gd name="T76" fmla="*/ 362 w 512"/>
              <a:gd name="T77" fmla="*/ 266 h 512"/>
              <a:gd name="T78" fmla="*/ 352 w 512"/>
              <a:gd name="T79" fmla="*/ 266 h 512"/>
              <a:gd name="T80" fmla="*/ 341 w 512"/>
              <a:gd name="T81" fmla="*/ 256 h 512"/>
              <a:gd name="T82" fmla="*/ 352 w 512"/>
              <a:gd name="T83" fmla="*/ 245 h 512"/>
              <a:gd name="T84" fmla="*/ 362 w 512"/>
              <a:gd name="T85" fmla="*/ 245 h 512"/>
              <a:gd name="T86" fmla="*/ 373 w 512"/>
              <a:gd name="T87" fmla="*/ 256 h 512"/>
              <a:gd name="T88" fmla="*/ 256 w 512"/>
              <a:gd name="T89" fmla="*/ 0 h 512"/>
              <a:gd name="T90" fmla="*/ 0 w 512"/>
              <a:gd name="T91" fmla="*/ 256 h 512"/>
              <a:gd name="T92" fmla="*/ 256 w 512"/>
              <a:gd name="T93" fmla="*/ 512 h 512"/>
              <a:gd name="T94" fmla="*/ 512 w 512"/>
              <a:gd name="T95" fmla="*/ 256 h 512"/>
              <a:gd name="T96" fmla="*/ 256 w 512"/>
              <a:gd name="T97" fmla="*/ 0 h 512"/>
              <a:gd name="T98" fmla="*/ 256 w 512"/>
              <a:gd name="T99" fmla="*/ 416 h 512"/>
              <a:gd name="T100" fmla="*/ 96 w 512"/>
              <a:gd name="T101" fmla="*/ 256 h 512"/>
              <a:gd name="T102" fmla="*/ 256 w 512"/>
              <a:gd name="T103" fmla="*/ 96 h 512"/>
              <a:gd name="T104" fmla="*/ 416 w 512"/>
              <a:gd name="T105" fmla="*/ 256 h 512"/>
              <a:gd name="T106" fmla="*/ 256 w 512"/>
              <a:gd name="T107" fmla="*/ 416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12" h="512">
                <a:moveTo>
                  <a:pt x="256" y="117"/>
                </a:moveTo>
                <a:cubicBezTo>
                  <a:pt x="179" y="117"/>
                  <a:pt x="117" y="179"/>
                  <a:pt x="117" y="256"/>
                </a:cubicBezTo>
                <a:cubicBezTo>
                  <a:pt x="117" y="332"/>
                  <a:pt x="179" y="394"/>
                  <a:pt x="256" y="394"/>
                </a:cubicBezTo>
                <a:cubicBezTo>
                  <a:pt x="332" y="394"/>
                  <a:pt x="394" y="332"/>
                  <a:pt x="394" y="256"/>
                </a:cubicBezTo>
                <a:cubicBezTo>
                  <a:pt x="394" y="179"/>
                  <a:pt x="332" y="117"/>
                  <a:pt x="256" y="117"/>
                </a:cubicBezTo>
                <a:close/>
                <a:moveTo>
                  <a:pt x="245" y="149"/>
                </a:moveTo>
                <a:cubicBezTo>
                  <a:pt x="245" y="143"/>
                  <a:pt x="250" y="138"/>
                  <a:pt x="256" y="138"/>
                </a:cubicBezTo>
                <a:cubicBezTo>
                  <a:pt x="262" y="138"/>
                  <a:pt x="266" y="143"/>
                  <a:pt x="266" y="149"/>
                </a:cubicBezTo>
                <a:cubicBezTo>
                  <a:pt x="266" y="160"/>
                  <a:pt x="266" y="160"/>
                  <a:pt x="266" y="160"/>
                </a:cubicBezTo>
                <a:cubicBezTo>
                  <a:pt x="266" y="166"/>
                  <a:pt x="262" y="170"/>
                  <a:pt x="256" y="170"/>
                </a:cubicBezTo>
                <a:cubicBezTo>
                  <a:pt x="250" y="170"/>
                  <a:pt x="245" y="166"/>
                  <a:pt x="245" y="160"/>
                </a:cubicBezTo>
                <a:lnTo>
                  <a:pt x="245" y="149"/>
                </a:lnTo>
                <a:close/>
                <a:moveTo>
                  <a:pt x="160" y="266"/>
                </a:moveTo>
                <a:cubicBezTo>
                  <a:pt x="149" y="266"/>
                  <a:pt x="149" y="266"/>
                  <a:pt x="149" y="266"/>
                </a:cubicBezTo>
                <a:cubicBezTo>
                  <a:pt x="143" y="266"/>
                  <a:pt x="138" y="262"/>
                  <a:pt x="138" y="256"/>
                </a:cubicBezTo>
                <a:cubicBezTo>
                  <a:pt x="138" y="250"/>
                  <a:pt x="143" y="245"/>
                  <a:pt x="149" y="245"/>
                </a:cubicBezTo>
                <a:cubicBezTo>
                  <a:pt x="160" y="245"/>
                  <a:pt x="160" y="245"/>
                  <a:pt x="160" y="245"/>
                </a:cubicBezTo>
                <a:cubicBezTo>
                  <a:pt x="166" y="245"/>
                  <a:pt x="170" y="250"/>
                  <a:pt x="170" y="256"/>
                </a:cubicBezTo>
                <a:cubicBezTo>
                  <a:pt x="170" y="262"/>
                  <a:pt x="166" y="266"/>
                  <a:pt x="160" y="266"/>
                </a:cubicBezTo>
                <a:close/>
                <a:moveTo>
                  <a:pt x="266" y="362"/>
                </a:moveTo>
                <a:cubicBezTo>
                  <a:pt x="266" y="368"/>
                  <a:pt x="262" y="373"/>
                  <a:pt x="256" y="373"/>
                </a:cubicBezTo>
                <a:cubicBezTo>
                  <a:pt x="250" y="373"/>
                  <a:pt x="245" y="368"/>
                  <a:pt x="245" y="362"/>
                </a:cubicBezTo>
                <a:cubicBezTo>
                  <a:pt x="245" y="352"/>
                  <a:pt x="245" y="352"/>
                  <a:pt x="245" y="352"/>
                </a:cubicBezTo>
                <a:cubicBezTo>
                  <a:pt x="245" y="346"/>
                  <a:pt x="250" y="341"/>
                  <a:pt x="256" y="341"/>
                </a:cubicBezTo>
                <a:cubicBezTo>
                  <a:pt x="262" y="341"/>
                  <a:pt x="266" y="346"/>
                  <a:pt x="266" y="352"/>
                </a:cubicBezTo>
                <a:lnTo>
                  <a:pt x="266" y="362"/>
                </a:lnTo>
                <a:close/>
                <a:moveTo>
                  <a:pt x="306" y="231"/>
                </a:moveTo>
                <a:cubicBezTo>
                  <a:pt x="263" y="274"/>
                  <a:pt x="263" y="274"/>
                  <a:pt x="263" y="274"/>
                </a:cubicBezTo>
                <a:cubicBezTo>
                  <a:pt x="261" y="276"/>
                  <a:pt x="258" y="277"/>
                  <a:pt x="256" y="277"/>
                </a:cubicBezTo>
                <a:cubicBezTo>
                  <a:pt x="253" y="277"/>
                  <a:pt x="250" y="276"/>
                  <a:pt x="248" y="274"/>
                </a:cubicBezTo>
                <a:cubicBezTo>
                  <a:pt x="173" y="199"/>
                  <a:pt x="173" y="199"/>
                  <a:pt x="173" y="199"/>
                </a:cubicBezTo>
                <a:cubicBezTo>
                  <a:pt x="169" y="195"/>
                  <a:pt x="169" y="188"/>
                  <a:pt x="173" y="184"/>
                </a:cubicBezTo>
                <a:cubicBezTo>
                  <a:pt x="178" y="180"/>
                  <a:pt x="184" y="180"/>
                  <a:pt x="189" y="184"/>
                </a:cubicBezTo>
                <a:cubicBezTo>
                  <a:pt x="256" y="251"/>
                  <a:pt x="256" y="251"/>
                  <a:pt x="256" y="251"/>
                </a:cubicBezTo>
                <a:cubicBezTo>
                  <a:pt x="291" y="216"/>
                  <a:pt x="291" y="216"/>
                  <a:pt x="291" y="216"/>
                </a:cubicBezTo>
                <a:cubicBezTo>
                  <a:pt x="295" y="212"/>
                  <a:pt x="302" y="212"/>
                  <a:pt x="306" y="216"/>
                </a:cubicBezTo>
                <a:cubicBezTo>
                  <a:pt x="310" y="220"/>
                  <a:pt x="310" y="227"/>
                  <a:pt x="306" y="231"/>
                </a:cubicBezTo>
                <a:close/>
                <a:moveTo>
                  <a:pt x="373" y="256"/>
                </a:moveTo>
                <a:cubicBezTo>
                  <a:pt x="373" y="262"/>
                  <a:pt x="368" y="266"/>
                  <a:pt x="362" y="266"/>
                </a:cubicBezTo>
                <a:cubicBezTo>
                  <a:pt x="352" y="266"/>
                  <a:pt x="352" y="266"/>
                  <a:pt x="352" y="266"/>
                </a:cubicBezTo>
                <a:cubicBezTo>
                  <a:pt x="346" y="266"/>
                  <a:pt x="341" y="262"/>
                  <a:pt x="341" y="256"/>
                </a:cubicBezTo>
                <a:cubicBezTo>
                  <a:pt x="341" y="250"/>
                  <a:pt x="346" y="245"/>
                  <a:pt x="352" y="245"/>
                </a:cubicBezTo>
                <a:cubicBezTo>
                  <a:pt x="362" y="245"/>
                  <a:pt x="362" y="245"/>
                  <a:pt x="362" y="245"/>
                </a:cubicBezTo>
                <a:cubicBezTo>
                  <a:pt x="368" y="245"/>
                  <a:pt x="373" y="250"/>
                  <a:pt x="373" y="256"/>
                </a:cubicBezTo>
                <a:close/>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56" y="416"/>
                </a:moveTo>
                <a:cubicBezTo>
                  <a:pt x="167" y="416"/>
                  <a:pt x="96" y="344"/>
                  <a:pt x="96" y="256"/>
                </a:cubicBezTo>
                <a:cubicBezTo>
                  <a:pt x="96" y="167"/>
                  <a:pt x="167" y="96"/>
                  <a:pt x="256" y="96"/>
                </a:cubicBezTo>
                <a:cubicBezTo>
                  <a:pt x="344" y="96"/>
                  <a:pt x="416" y="167"/>
                  <a:pt x="416" y="256"/>
                </a:cubicBezTo>
                <a:cubicBezTo>
                  <a:pt x="416" y="344"/>
                  <a:pt x="344" y="416"/>
                  <a:pt x="256" y="416"/>
                </a:cubicBezTo>
                <a:close/>
              </a:path>
            </a:pathLst>
          </a:custGeom>
          <a:solidFill>
            <a:srgbClr val="046A38"/>
          </a:solidFill>
          <a:ln>
            <a:noFill/>
          </a:ln>
        </p:spPr>
        <p:txBody>
          <a:bodyPr vert="horz" wrap="square" lIns="91440" tIns="45720" rIns="91440" bIns="45720" numCol="1" anchor="t" anchorCtr="0" compatLnSpc="1">
            <a:prstTxWarp prst="textNoShape">
              <a:avLst/>
            </a:prstTxWarp>
          </a:bodyPr>
          <a:lstStyle/>
          <a:p>
            <a:pPr algn="l" defTabSz="1219170" eaLnBrk="1" fontAlgn="auto" hangingPunct="1">
              <a:spcBef>
                <a:spcPts val="0"/>
              </a:spcBef>
              <a:spcAft>
                <a:spcPts val="0"/>
              </a:spcAft>
            </a:pPr>
            <a:endParaRPr lang="en-GB" sz="2400" dirty="0">
              <a:solidFill>
                <a:prstClr val="black"/>
              </a:solidFill>
              <a:latin typeface="Verdana"/>
            </a:endParaRPr>
          </a:p>
        </p:txBody>
      </p:sp>
    </p:spTree>
    <p:extLst>
      <p:ext uri="{BB962C8B-B14F-4D97-AF65-F5344CB8AC3E}">
        <p14:creationId xmlns:p14="http://schemas.microsoft.com/office/powerpoint/2010/main" val="3285234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663700" y="76200"/>
            <a:ext cx="7143750" cy="1143000"/>
          </a:xfrm>
          <a:prstGeom prst="rect">
            <a:avLst/>
          </a:prstGeom>
        </p:spPr>
        <p:txBody>
          <a:bodyPr anchor="ct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sz="2800" kern="0" dirty="0">
                <a:latin typeface="+mn-lt"/>
                <a:cs typeface="Times New Roman" panose="02020603050405020304" pitchFamily="18" charset="0"/>
              </a:rPr>
              <a:t>Automation Benefits</a:t>
            </a:r>
          </a:p>
          <a:p>
            <a:r>
              <a:rPr lang="en-US" sz="2800" kern="0" dirty="0">
                <a:latin typeface="+mn-lt"/>
                <a:cs typeface="Times New Roman" panose="02020603050405020304" pitchFamily="18" charset="0"/>
              </a:rPr>
              <a:t>(Continued)</a:t>
            </a:r>
          </a:p>
        </p:txBody>
      </p:sp>
      <p:sp>
        <p:nvSpPr>
          <p:cNvPr id="73" name="Slide Number Placeholder 1">
            <a:extLst>
              <a:ext uri="{FF2B5EF4-FFF2-40B4-BE49-F238E27FC236}">
                <a16:creationId xmlns:a16="http://schemas.microsoft.com/office/drawing/2014/main" id="{68E4A382-51F6-4AB3-AB25-87A523A6DA4D}"/>
              </a:ext>
            </a:extLst>
          </p:cNvPr>
          <p:cNvSpPr>
            <a:spLocks noGrp="1"/>
          </p:cNvSpPr>
          <p:nvPr>
            <p:ph type="sldNum" sz="quarter" idx="11"/>
          </p:nvPr>
        </p:nvSpPr>
        <p:spPr>
          <a:xfrm>
            <a:off x="7988300" y="6524625"/>
            <a:ext cx="1143000" cy="304800"/>
          </a:xfrm>
        </p:spPr>
        <p:txBody>
          <a:bodyPr/>
          <a:lstStyle/>
          <a:p>
            <a:pPr>
              <a:defRPr/>
            </a:pPr>
            <a:fld id="{18BB7C03-DE31-4BF9-B6D8-2F5C18C39023}" type="slidenum">
              <a:rPr lang="en-US" smtClean="0"/>
              <a:pPr>
                <a:defRPr/>
              </a:pPr>
              <a:t>5</a:t>
            </a:fld>
            <a:endParaRPr lang="en-US" dirty="0">
              <a:solidFill>
                <a:schemeClr val="bg2"/>
              </a:solidFill>
            </a:endParaRPr>
          </a:p>
        </p:txBody>
      </p:sp>
      <p:sp>
        <p:nvSpPr>
          <p:cNvPr id="95" name="Freeform 54">
            <a:extLst>
              <a:ext uri="{FF2B5EF4-FFF2-40B4-BE49-F238E27FC236}">
                <a16:creationId xmlns:a16="http://schemas.microsoft.com/office/drawing/2014/main" id="{A0BCAEEC-033B-4F73-BBE4-79635DCC0298}"/>
              </a:ext>
            </a:extLst>
          </p:cNvPr>
          <p:cNvSpPr/>
          <p:nvPr/>
        </p:nvSpPr>
        <p:spPr bwMode="gray">
          <a:xfrm flipH="1" flipV="1">
            <a:off x="5131548" y="3530937"/>
            <a:ext cx="3465576" cy="731520"/>
          </a:xfrm>
          <a:custGeom>
            <a:avLst/>
            <a:gdLst>
              <a:gd name="connsiteX0" fmla="*/ 2692400 w 2692400"/>
              <a:gd name="connsiteY0" fmla="*/ 0 h 1276350"/>
              <a:gd name="connsiteX1" fmla="*/ 2044700 w 2692400"/>
              <a:gd name="connsiteY1" fmla="*/ 1276350 h 1276350"/>
              <a:gd name="connsiteX2" fmla="*/ 0 w 2692400"/>
              <a:gd name="connsiteY2" fmla="*/ 1276350 h 1276350"/>
            </a:gdLst>
            <a:ahLst/>
            <a:cxnLst>
              <a:cxn ang="0">
                <a:pos x="connsiteX0" y="connsiteY0"/>
              </a:cxn>
              <a:cxn ang="0">
                <a:pos x="connsiteX1" y="connsiteY1"/>
              </a:cxn>
              <a:cxn ang="0">
                <a:pos x="connsiteX2" y="connsiteY2"/>
              </a:cxn>
            </a:cxnLst>
            <a:rect l="l" t="t" r="r" b="b"/>
            <a:pathLst>
              <a:path w="2692400" h="1276350">
                <a:moveTo>
                  <a:pt x="2692400" y="0"/>
                </a:moveTo>
                <a:lnTo>
                  <a:pt x="2044700" y="1276350"/>
                </a:lnTo>
                <a:lnTo>
                  <a:pt x="0" y="1276350"/>
                </a:lnTo>
              </a:path>
            </a:pathLst>
          </a:custGeom>
          <a:noFill/>
          <a:ln w="9525" algn="ctr">
            <a:solidFill>
              <a:srgbClr val="2D2DB9"/>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a:endParaRPr>
          </a:p>
        </p:txBody>
      </p:sp>
      <p:sp>
        <p:nvSpPr>
          <p:cNvPr id="96" name="Freeform 43">
            <a:extLst>
              <a:ext uri="{FF2B5EF4-FFF2-40B4-BE49-F238E27FC236}">
                <a16:creationId xmlns:a16="http://schemas.microsoft.com/office/drawing/2014/main" id="{38E3A90F-DB0A-4CB7-8118-863F0BFCE0E7}"/>
              </a:ext>
            </a:extLst>
          </p:cNvPr>
          <p:cNvSpPr/>
          <p:nvPr/>
        </p:nvSpPr>
        <p:spPr bwMode="gray">
          <a:xfrm>
            <a:off x="314549" y="4496811"/>
            <a:ext cx="3465830" cy="483519"/>
          </a:xfrm>
          <a:custGeom>
            <a:avLst/>
            <a:gdLst>
              <a:gd name="connsiteX0" fmla="*/ 2692400 w 2692400"/>
              <a:gd name="connsiteY0" fmla="*/ 0 h 1276350"/>
              <a:gd name="connsiteX1" fmla="*/ 2044700 w 2692400"/>
              <a:gd name="connsiteY1" fmla="*/ 1276350 h 1276350"/>
              <a:gd name="connsiteX2" fmla="*/ 0 w 2692400"/>
              <a:gd name="connsiteY2" fmla="*/ 1276350 h 1276350"/>
            </a:gdLst>
            <a:ahLst/>
            <a:cxnLst>
              <a:cxn ang="0">
                <a:pos x="connsiteX0" y="connsiteY0"/>
              </a:cxn>
              <a:cxn ang="0">
                <a:pos x="connsiteX1" y="connsiteY1"/>
              </a:cxn>
              <a:cxn ang="0">
                <a:pos x="connsiteX2" y="connsiteY2"/>
              </a:cxn>
            </a:cxnLst>
            <a:rect l="l" t="t" r="r" b="b"/>
            <a:pathLst>
              <a:path w="2692400" h="1276350">
                <a:moveTo>
                  <a:pt x="2692400" y="0"/>
                </a:moveTo>
                <a:lnTo>
                  <a:pt x="2044700" y="1276350"/>
                </a:lnTo>
                <a:lnTo>
                  <a:pt x="0" y="1276350"/>
                </a:lnTo>
              </a:path>
            </a:pathLst>
          </a:custGeom>
          <a:noFill/>
          <a:ln w="9525" algn="ctr">
            <a:solidFill>
              <a:srgbClr val="2D2DB9"/>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a:endParaRPr>
          </a:p>
        </p:txBody>
      </p:sp>
      <p:sp>
        <p:nvSpPr>
          <p:cNvPr id="97" name="Freeform 51">
            <a:extLst>
              <a:ext uri="{FF2B5EF4-FFF2-40B4-BE49-F238E27FC236}">
                <a16:creationId xmlns:a16="http://schemas.microsoft.com/office/drawing/2014/main" id="{CB885733-E5E9-4DD6-A965-FFBB8E1DF430}"/>
              </a:ext>
            </a:extLst>
          </p:cNvPr>
          <p:cNvSpPr/>
          <p:nvPr/>
        </p:nvSpPr>
        <p:spPr bwMode="gray">
          <a:xfrm flipV="1">
            <a:off x="314549" y="3364103"/>
            <a:ext cx="3803757" cy="731520"/>
          </a:xfrm>
          <a:custGeom>
            <a:avLst/>
            <a:gdLst>
              <a:gd name="connsiteX0" fmla="*/ 2692400 w 2692400"/>
              <a:gd name="connsiteY0" fmla="*/ 0 h 1276350"/>
              <a:gd name="connsiteX1" fmla="*/ 2044700 w 2692400"/>
              <a:gd name="connsiteY1" fmla="*/ 1276350 h 1276350"/>
              <a:gd name="connsiteX2" fmla="*/ 0 w 2692400"/>
              <a:gd name="connsiteY2" fmla="*/ 1276350 h 1276350"/>
            </a:gdLst>
            <a:ahLst/>
            <a:cxnLst>
              <a:cxn ang="0">
                <a:pos x="connsiteX0" y="connsiteY0"/>
              </a:cxn>
              <a:cxn ang="0">
                <a:pos x="connsiteX1" y="connsiteY1"/>
              </a:cxn>
              <a:cxn ang="0">
                <a:pos x="connsiteX2" y="connsiteY2"/>
              </a:cxn>
            </a:cxnLst>
            <a:rect l="l" t="t" r="r" b="b"/>
            <a:pathLst>
              <a:path w="2692400" h="1276350">
                <a:moveTo>
                  <a:pt x="2692400" y="0"/>
                </a:moveTo>
                <a:lnTo>
                  <a:pt x="2044700" y="1276350"/>
                </a:lnTo>
                <a:lnTo>
                  <a:pt x="0" y="1276350"/>
                </a:lnTo>
              </a:path>
            </a:pathLst>
          </a:custGeom>
          <a:noFill/>
          <a:ln w="9525" algn="ctr">
            <a:solidFill>
              <a:srgbClr val="2D2DB9"/>
            </a:solidFill>
            <a:miter lim="800000"/>
            <a:headEnd/>
            <a:tailEnd/>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a:endParaRPr>
          </a:p>
        </p:txBody>
      </p:sp>
      <p:sp>
        <p:nvSpPr>
          <p:cNvPr id="98" name="Content Placeholder 2">
            <a:extLst>
              <a:ext uri="{FF2B5EF4-FFF2-40B4-BE49-F238E27FC236}">
                <a16:creationId xmlns:a16="http://schemas.microsoft.com/office/drawing/2014/main" id="{63572361-AAC7-4507-ACD4-9E4EE9F92A69}"/>
              </a:ext>
            </a:extLst>
          </p:cNvPr>
          <p:cNvSpPr txBox="1">
            <a:spLocks/>
          </p:cNvSpPr>
          <p:nvPr/>
        </p:nvSpPr>
        <p:spPr bwMode="auto">
          <a:xfrm>
            <a:off x="339173" y="1287624"/>
            <a:ext cx="8378826" cy="571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85750" indent="-285750" algn="l" rtl="0" eaLnBrk="0" fontAlgn="base" hangingPunct="0">
              <a:spcBef>
                <a:spcPct val="50000"/>
              </a:spcBef>
              <a:spcAft>
                <a:spcPct val="0"/>
              </a:spcAft>
              <a:buClr>
                <a:srgbClr val="151C77"/>
              </a:buClr>
              <a:buSzPct val="80000"/>
              <a:buFont typeface="Wingdings" pitchFamily="2" charset="2"/>
              <a:buChar char="n"/>
              <a:defRPr sz="28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24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itchFamily="2" charset="2"/>
              <a:buChar char="n"/>
              <a:defRPr sz="18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18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18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18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18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1800">
                <a:solidFill>
                  <a:schemeClr val="tx1"/>
                </a:solidFill>
                <a:latin typeface="+mn-lt"/>
              </a:defRPr>
            </a:lvl9pPr>
          </a:lstStyle>
          <a:p>
            <a:pPr marL="0" marR="0" lvl="0" indent="0" algn="l" defTabSz="914400" rtl="0" eaLnBrk="0" fontAlgn="base" latinLnBrk="0" hangingPunct="0">
              <a:lnSpc>
                <a:spcPct val="100000"/>
              </a:lnSpc>
              <a:spcBef>
                <a:spcPct val="50000"/>
              </a:spcBef>
              <a:spcAft>
                <a:spcPct val="0"/>
              </a:spcAft>
              <a:buClr>
                <a:srgbClr val="151C77"/>
              </a:buClr>
              <a:buSzPct val="80000"/>
              <a:buFont typeface="Wingdings" pitchFamily="2" charset="2"/>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Return on Investment (ROI) for robotic process automations encompasses a range of quantitative and qualitative factors. In order to effectively prioritize RPA candidates and continuously monitor ROI for automations delivered, AFFSO classifies each automation based on the primary </a:t>
            </a:r>
            <a:r>
              <a:rPr kumimoji="0" lang="en-US" sz="1200" b="0" i="0" u="none" strike="noStrike" kern="0" cap="none" spc="0" normalizeH="0" baseline="0" noProof="0" dirty="0" smtClean="0">
                <a:ln>
                  <a:noFill/>
                </a:ln>
                <a:solidFill>
                  <a:srgbClr val="000000"/>
                </a:solidFill>
                <a:effectLst/>
                <a:uLnTx/>
                <a:uFillTx/>
                <a:latin typeface="Arial"/>
                <a:ea typeface="+mn-ea"/>
                <a:cs typeface="+mn-cs"/>
              </a:rPr>
              <a:t>benefit.</a:t>
            </a:r>
            <a:endParaRPr kumimoji="0" lang="en-US" sz="1200" b="0" i="0" u="none" strike="noStrike" kern="0" cap="none" spc="0" normalizeH="0" baseline="0" noProof="0" dirty="0">
              <a:ln>
                <a:noFill/>
              </a:ln>
              <a:solidFill>
                <a:srgbClr val="000000"/>
              </a:solidFill>
              <a:effectLst/>
              <a:uLnTx/>
              <a:uFillTx/>
              <a:latin typeface="Arial"/>
              <a:ea typeface="+mn-ea"/>
              <a:cs typeface="+mn-cs"/>
            </a:endParaRPr>
          </a:p>
        </p:txBody>
      </p:sp>
      <p:sp>
        <p:nvSpPr>
          <p:cNvPr id="99" name="Text Placeholder 12">
            <a:extLst>
              <a:ext uri="{FF2B5EF4-FFF2-40B4-BE49-F238E27FC236}">
                <a16:creationId xmlns:a16="http://schemas.microsoft.com/office/drawing/2014/main" id="{D96FD9F0-65FC-47F4-AE5D-AF5F6E7C47A2}"/>
              </a:ext>
            </a:extLst>
          </p:cNvPr>
          <p:cNvSpPr>
            <a:spLocks/>
          </p:cNvSpPr>
          <p:nvPr>
            <p:custDataLst>
              <p:tags r:id="rId1"/>
            </p:custDataLst>
          </p:nvPr>
        </p:nvSpPr>
        <p:spPr bwMode="auto">
          <a:xfrm>
            <a:off x="2585143" y="2110125"/>
            <a:ext cx="4114800" cy="184666"/>
          </a:xfrm>
          <a:prstGeom prst="rect">
            <a:avLst/>
          </a:prstGeom>
          <a:noFill/>
          <a:ln w="9525">
            <a:noFill/>
            <a:miter lim="800000"/>
            <a:headEnd/>
            <a:tailEnd/>
          </a:ln>
        </p:spPr>
        <p:txBody>
          <a:bodyPr wrap="square" lIns="0" tIns="0" rIns="0" bIns="0">
            <a:noAutofit/>
          </a:bodyPr>
          <a:lstStyle/>
          <a:p>
            <a:pPr eaLnBrk="1" fontAlgn="auto" hangingPunct="1">
              <a:spcBef>
                <a:spcPts val="0"/>
              </a:spcBef>
              <a:spcAft>
                <a:spcPts val="0"/>
              </a:spcAft>
            </a:pPr>
            <a:r>
              <a:rPr lang="en-US" sz="1200" b="1" u="sng" dirty="0">
                <a:solidFill>
                  <a:srgbClr val="151C77"/>
                </a:solidFill>
                <a:latin typeface="Arial"/>
              </a:rPr>
              <a:t>Automations Delivered to Date: </a:t>
            </a:r>
          </a:p>
          <a:p>
            <a:pPr eaLnBrk="1" fontAlgn="auto" hangingPunct="1">
              <a:spcBef>
                <a:spcPts val="0"/>
              </a:spcBef>
              <a:spcAft>
                <a:spcPts val="0"/>
              </a:spcAft>
            </a:pPr>
            <a:r>
              <a:rPr lang="en-US" sz="1200" b="1" u="sng" dirty="0">
                <a:solidFill>
                  <a:srgbClr val="151C77"/>
                </a:solidFill>
                <a:latin typeface="Arial"/>
              </a:rPr>
              <a:t>Primary Benefit Categories </a:t>
            </a:r>
          </a:p>
        </p:txBody>
      </p:sp>
      <p:sp>
        <p:nvSpPr>
          <p:cNvPr id="100" name="Rectangle 99">
            <a:extLst>
              <a:ext uri="{FF2B5EF4-FFF2-40B4-BE49-F238E27FC236}">
                <a16:creationId xmlns:a16="http://schemas.microsoft.com/office/drawing/2014/main" id="{D8B55C7F-2051-462E-98F8-6F97A3B7097A}"/>
              </a:ext>
            </a:extLst>
          </p:cNvPr>
          <p:cNvSpPr/>
          <p:nvPr/>
        </p:nvSpPr>
        <p:spPr>
          <a:xfrm>
            <a:off x="348839" y="4109899"/>
            <a:ext cx="2900236" cy="861774"/>
          </a:xfrm>
          <a:prstGeom prst="rect">
            <a:avLst/>
          </a:prstGeom>
        </p:spPr>
        <p:txBody>
          <a:bodyPr wrap="square" lIns="0" tIns="0" rIns="0" bIns="0" anchor="ctr">
            <a:spAutoFit/>
          </a:bodyPr>
          <a:lstStyle/>
          <a:p>
            <a:pPr algn="l" eaLnBrk="1" fontAlgn="auto" hangingPunct="1">
              <a:spcBef>
                <a:spcPts val="0"/>
              </a:spcBef>
              <a:spcAft>
                <a:spcPts val="0"/>
              </a:spcAft>
            </a:pPr>
            <a:r>
              <a:rPr lang="en-US" sz="1200" b="1" dirty="0">
                <a:solidFill>
                  <a:srgbClr val="000000">
                    <a:lumMod val="50000"/>
                    <a:lumOff val="50000"/>
                  </a:srgbClr>
                </a:solidFill>
                <a:latin typeface="Arial"/>
              </a:rPr>
              <a:t>Process Improvement and Sustainment</a:t>
            </a:r>
          </a:p>
          <a:p>
            <a:pPr algn="l" eaLnBrk="1" fontAlgn="auto" hangingPunct="1">
              <a:spcBef>
                <a:spcPts val="0"/>
              </a:spcBef>
              <a:spcAft>
                <a:spcPts val="0"/>
              </a:spcAft>
            </a:pPr>
            <a:r>
              <a:rPr lang="en-US" sz="1100" i="1" dirty="0">
                <a:solidFill>
                  <a:srgbClr val="000000"/>
                </a:solidFill>
                <a:latin typeface="Arial"/>
              </a:rPr>
              <a:t>Automates processes that are complex and/or prone to human error; enables sustainable process execution to support modernization of FM business operations</a:t>
            </a:r>
            <a:endParaRPr lang="en-US" sz="1000" i="1" dirty="0">
              <a:solidFill>
                <a:srgbClr val="000000"/>
              </a:solidFill>
              <a:latin typeface="Arial"/>
            </a:endParaRPr>
          </a:p>
        </p:txBody>
      </p:sp>
      <p:sp>
        <p:nvSpPr>
          <p:cNvPr id="101" name="Rectangle 100">
            <a:extLst>
              <a:ext uri="{FF2B5EF4-FFF2-40B4-BE49-F238E27FC236}">
                <a16:creationId xmlns:a16="http://schemas.microsoft.com/office/drawing/2014/main" id="{91450E9B-AD51-408D-9FA0-10B7E81C9533}"/>
              </a:ext>
            </a:extLst>
          </p:cNvPr>
          <p:cNvSpPr/>
          <p:nvPr/>
        </p:nvSpPr>
        <p:spPr>
          <a:xfrm>
            <a:off x="554579" y="5055131"/>
            <a:ext cx="2468880" cy="730969"/>
          </a:xfrm>
          <a:prstGeom prst="rect">
            <a:avLst/>
          </a:prstGeom>
        </p:spPr>
        <p:txBody>
          <a:bodyPr wrap="square" lIns="0" tIns="0" rIns="0" bIns="0">
            <a:spAutoFit/>
          </a:bodyPr>
          <a:lstStyle/>
          <a:p>
            <a:pPr marL="228600" indent="-228600" algn="l" eaLnBrk="1" fontAlgn="auto" hangingPunct="1">
              <a:spcBef>
                <a:spcPts val="300"/>
              </a:spcBef>
              <a:spcAft>
                <a:spcPts val="0"/>
              </a:spcAft>
              <a:buFont typeface="+mj-lt"/>
              <a:buAutoNum type="arabicPeriod"/>
            </a:pPr>
            <a:r>
              <a:rPr lang="en-US" sz="1000" dirty="0" err="1">
                <a:solidFill>
                  <a:srgbClr val="000000"/>
                </a:solidFill>
                <a:latin typeface="Arial"/>
              </a:rPr>
              <a:t>UoT</a:t>
            </a:r>
            <a:r>
              <a:rPr lang="en-US" sz="1000" dirty="0">
                <a:solidFill>
                  <a:srgbClr val="000000"/>
                </a:solidFill>
                <a:latin typeface="Arial"/>
              </a:rPr>
              <a:t> Reconciliation Work Flow</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USAF Personnel Leaves (COVID-19)</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DEAMS AFAOC Visualization</a:t>
            </a:r>
          </a:p>
          <a:p>
            <a:pPr marL="228600" indent="-228600" algn="l" eaLnBrk="1" fontAlgn="auto" hangingPunct="1">
              <a:spcBef>
                <a:spcPts val="300"/>
              </a:spcBef>
              <a:spcAft>
                <a:spcPts val="0"/>
              </a:spcAft>
              <a:buFont typeface="+mj-lt"/>
              <a:buAutoNum type="arabicPeriod"/>
            </a:pPr>
            <a:r>
              <a:rPr lang="en-US" sz="1000" dirty="0" err="1">
                <a:solidFill>
                  <a:srgbClr val="000000"/>
                </a:solidFill>
                <a:latin typeface="Arial"/>
              </a:rPr>
              <a:t>FMSuite</a:t>
            </a:r>
            <a:r>
              <a:rPr lang="en-US" sz="1000" dirty="0">
                <a:solidFill>
                  <a:srgbClr val="000000"/>
                </a:solidFill>
                <a:latin typeface="Arial"/>
              </a:rPr>
              <a:t> Metrics</a:t>
            </a:r>
          </a:p>
        </p:txBody>
      </p:sp>
      <p:sp>
        <p:nvSpPr>
          <p:cNvPr id="102" name="Rectangle 101">
            <a:extLst>
              <a:ext uri="{FF2B5EF4-FFF2-40B4-BE49-F238E27FC236}">
                <a16:creationId xmlns:a16="http://schemas.microsoft.com/office/drawing/2014/main" id="{414AFF69-2EC7-4EDA-860A-E7B02CBA7855}"/>
              </a:ext>
            </a:extLst>
          </p:cNvPr>
          <p:cNvSpPr/>
          <p:nvPr/>
        </p:nvSpPr>
        <p:spPr>
          <a:xfrm>
            <a:off x="409717" y="2488478"/>
            <a:ext cx="2839358" cy="861774"/>
          </a:xfrm>
          <a:prstGeom prst="rect">
            <a:avLst/>
          </a:prstGeom>
        </p:spPr>
        <p:txBody>
          <a:bodyPr wrap="square" lIns="0" tIns="0" rIns="0" bIns="0" anchor="ctr">
            <a:spAutoFit/>
          </a:bodyPr>
          <a:lstStyle/>
          <a:p>
            <a:pPr algn="l" eaLnBrk="1" fontAlgn="auto" hangingPunct="1">
              <a:spcBef>
                <a:spcPts val="0"/>
              </a:spcBef>
              <a:spcAft>
                <a:spcPts val="0"/>
              </a:spcAft>
            </a:pPr>
            <a:r>
              <a:rPr lang="en-US" sz="1200" b="1" dirty="0">
                <a:solidFill>
                  <a:srgbClr val="3333CC"/>
                </a:solidFill>
                <a:latin typeface="Arial"/>
              </a:rPr>
              <a:t>Audit Support and NFR Remediation</a:t>
            </a:r>
          </a:p>
          <a:p>
            <a:pPr algn="l" eaLnBrk="1" fontAlgn="auto" hangingPunct="1">
              <a:spcBef>
                <a:spcPts val="0"/>
              </a:spcBef>
              <a:spcAft>
                <a:spcPts val="0"/>
              </a:spcAft>
            </a:pPr>
            <a:r>
              <a:rPr lang="en-US" sz="1100" i="1" dirty="0">
                <a:solidFill>
                  <a:srgbClr val="000000"/>
                </a:solidFill>
                <a:latin typeface="Arial"/>
              </a:rPr>
              <a:t>Automates processes that reoccur in the annual audit cycle; creates processes and/or controls that address NFR(s) and reduce Material Weaknesses </a:t>
            </a:r>
            <a:endParaRPr lang="en-US" sz="1000" i="1" dirty="0">
              <a:solidFill>
                <a:srgbClr val="000000"/>
              </a:solidFill>
              <a:latin typeface="Arial"/>
            </a:endParaRPr>
          </a:p>
        </p:txBody>
      </p:sp>
      <p:sp>
        <p:nvSpPr>
          <p:cNvPr id="103" name="Rectangle 102">
            <a:extLst>
              <a:ext uri="{FF2B5EF4-FFF2-40B4-BE49-F238E27FC236}">
                <a16:creationId xmlns:a16="http://schemas.microsoft.com/office/drawing/2014/main" id="{DB573D5A-1B93-49C4-A915-787A298FEB0F}"/>
              </a:ext>
            </a:extLst>
          </p:cNvPr>
          <p:cNvSpPr/>
          <p:nvPr/>
        </p:nvSpPr>
        <p:spPr>
          <a:xfrm>
            <a:off x="554579" y="3435299"/>
            <a:ext cx="2508891" cy="538609"/>
          </a:xfrm>
          <a:prstGeom prst="rect">
            <a:avLst/>
          </a:prstGeom>
        </p:spPr>
        <p:txBody>
          <a:bodyPr wrap="square" lIns="0" tIns="0" rIns="0" bIns="0">
            <a:spAutoFit/>
          </a:bodyPr>
          <a:lstStyle/>
          <a:p>
            <a:pPr marL="228600" indent="-228600" algn="l" eaLnBrk="1" fontAlgn="auto" hangingPunct="1">
              <a:spcBef>
                <a:spcPts val="300"/>
              </a:spcBef>
              <a:spcAft>
                <a:spcPts val="0"/>
              </a:spcAft>
              <a:buFont typeface="+mj-lt"/>
              <a:buAutoNum type="arabicPeriod"/>
            </a:pPr>
            <a:r>
              <a:rPr lang="en-US" sz="1000" dirty="0" err="1">
                <a:solidFill>
                  <a:srgbClr val="000000"/>
                </a:solidFill>
                <a:latin typeface="Arial"/>
              </a:rPr>
              <a:t>FMSuite</a:t>
            </a:r>
            <a:r>
              <a:rPr lang="en-US" sz="1000" dirty="0">
                <a:solidFill>
                  <a:srgbClr val="000000"/>
                </a:solidFill>
                <a:latin typeface="Arial"/>
              </a:rPr>
              <a:t> Audit</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JOCAS II Security Event Monitoring</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AFM Quarterly Audit</a:t>
            </a:r>
          </a:p>
        </p:txBody>
      </p:sp>
      <p:sp>
        <p:nvSpPr>
          <p:cNvPr id="104" name="Rectangle 103">
            <a:extLst>
              <a:ext uri="{FF2B5EF4-FFF2-40B4-BE49-F238E27FC236}">
                <a16:creationId xmlns:a16="http://schemas.microsoft.com/office/drawing/2014/main" id="{CB072C74-D729-437A-A012-2907F2248F76}"/>
              </a:ext>
            </a:extLst>
          </p:cNvPr>
          <p:cNvSpPr/>
          <p:nvPr/>
        </p:nvSpPr>
        <p:spPr>
          <a:xfrm>
            <a:off x="6155690" y="2648965"/>
            <a:ext cx="2651760" cy="861774"/>
          </a:xfrm>
          <a:prstGeom prst="rect">
            <a:avLst/>
          </a:prstGeom>
        </p:spPr>
        <p:txBody>
          <a:bodyPr wrap="square" lIns="0" tIns="0" rIns="0" bIns="0" anchor="ctr">
            <a:spAutoFit/>
          </a:bodyPr>
          <a:lstStyle/>
          <a:p>
            <a:pPr algn="l" eaLnBrk="1" fontAlgn="auto" hangingPunct="1">
              <a:spcBef>
                <a:spcPts val="0"/>
              </a:spcBef>
              <a:spcAft>
                <a:spcPts val="0"/>
              </a:spcAft>
            </a:pPr>
            <a:r>
              <a:rPr lang="en-US" sz="1200" b="1" dirty="0">
                <a:solidFill>
                  <a:srgbClr val="00CC99"/>
                </a:solidFill>
                <a:latin typeface="Arial"/>
              </a:rPr>
              <a:t>Labor Efficiency and Time Savings</a:t>
            </a:r>
          </a:p>
          <a:p>
            <a:pPr algn="l" eaLnBrk="1" fontAlgn="auto" hangingPunct="1">
              <a:spcBef>
                <a:spcPts val="0"/>
              </a:spcBef>
              <a:spcAft>
                <a:spcPts val="0"/>
              </a:spcAft>
            </a:pPr>
            <a:r>
              <a:rPr lang="en-US" sz="1100" i="1" dirty="0">
                <a:solidFill>
                  <a:srgbClr val="000000"/>
                </a:solidFill>
                <a:latin typeface="Arial"/>
              </a:rPr>
              <a:t>Automates processes that are highly time and labor intensive; current-state processes that are backlogged and/or inefficient, or unstandardized</a:t>
            </a:r>
            <a:endParaRPr lang="en-US" sz="1000" i="1" dirty="0">
              <a:solidFill>
                <a:srgbClr val="000000"/>
              </a:solidFill>
              <a:latin typeface="Arial"/>
            </a:endParaRPr>
          </a:p>
        </p:txBody>
      </p:sp>
      <p:sp>
        <p:nvSpPr>
          <p:cNvPr id="105" name="Rectangle 104">
            <a:extLst>
              <a:ext uri="{FF2B5EF4-FFF2-40B4-BE49-F238E27FC236}">
                <a16:creationId xmlns:a16="http://schemas.microsoft.com/office/drawing/2014/main" id="{6D115B69-B386-4ED5-80EC-0DFA5F465077}"/>
              </a:ext>
            </a:extLst>
          </p:cNvPr>
          <p:cNvSpPr/>
          <p:nvPr/>
        </p:nvSpPr>
        <p:spPr>
          <a:xfrm>
            <a:off x="6361430" y="3589983"/>
            <a:ext cx="2011680" cy="1692771"/>
          </a:xfrm>
          <a:prstGeom prst="rect">
            <a:avLst/>
          </a:prstGeom>
        </p:spPr>
        <p:txBody>
          <a:bodyPr wrap="square" lIns="0" tIns="0" rIns="0" bIns="0">
            <a:spAutoFit/>
          </a:bodyPr>
          <a:lstStyle/>
          <a:p>
            <a:pPr marL="228600" indent="-228600" algn="l" eaLnBrk="1" fontAlgn="auto" hangingPunct="1">
              <a:spcBef>
                <a:spcPts val="300"/>
              </a:spcBef>
              <a:spcAft>
                <a:spcPts val="0"/>
              </a:spcAft>
              <a:buFont typeface="+mj-lt"/>
              <a:buAutoNum type="arabicPeriod"/>
            </a:pPr>
            <a:r>
              <a:rPr lang="en-US" sz="1000" dirty="0" err="1">
                <a:solidFill>
                  <a:srgbClr val="000000"/>
                </a:solidFill>
                <a:latin typeface="Arial"/>
              </a:rPr>
              <a:t>LeaveWeb</a:t>
            </a:r>
            <a:endParaRPr lang="en-US" sz="1000" dirty="0">
              <a:solidFill>
                <a:srgbClr val="000000"/>
              </a:solidFill>
              <a:latin typeface="Arial"/>
            </a:endParaRP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G00 (DEAMS Aged Travel)</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DTS with Leave</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DEAMS AFAOC Reports</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DEAMS DD2875</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CRIS DD2875</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MIS Reports</a:t>
            </a:r>
          </a:p>
          <a:p>
            <a:pPr marL="228600" indent="-228600" algn="l" eaLnBrk="1" fontAlgn="auto" hangingPunct="1">
              <a:spcBef>
                <a:spcPts val="300"/>
              </a:spcBef>
              <a:spcAft>
                <a:spcPts val="0"/>
              </a:spcAft>
              <a:buFont typeface="+mj-lt"/>
              <a:buAutoNum type="arabicPeriod"/>
            </a:pPr>
            <a:r>
              <a:rPr lang="en-US" sz="1000" dirty="0">
                <a:solidFill>
                  <a:srgbClr val="000000"/>
                </a:solidFill>
                <a:latin typeface="Arial"/>
              </a:rPr>
              <a:t>DEAMS Compliance</a:t>
            </a:r>
          </a:p>
          <a:p>
            <a:pPr algn="l" eaLnBrk="1" fontAlgn="auto" hangingPunct="1">
              <a:spcBef>
                <a:spcPts val="300"/>
              </a:spcBef>
              <a:spcAft>
                <a:spcPts val="0"/>
              </a:spcAft>
            </a:pPr>
            <a:endParaRPr lang="en-US" sz="1000" dirty="0">
              <a:solidFill>
                <a:srgbClr val="000000"/>
              </a:solidFill>
              <a:latin typeface="Arial"/>
            </a:endParaRPr>
          </a:p>
        </p:txBody>
      </p:sp>
      <p:graphicFrame>
        <p:nvGraphicFramePr>
          <p:cNvPr id="106" name="Chart 105">
            <a:extLst>
              <a:ext uri="{FF2B5EF4-FFF2-40B4-BE49-F238E27FC236}">
                <a16:creationId xmlns:a16="http://schemas.microsoft.com/office/drawing/2014/main" id="{D75713B7-3770-44F3-A6D2-A9F445817D4E}"/>
              </a:ext>
            </a:extLst>
          </p:cNvPr>
          <p:cNvGraphicFramePr>
            <a:graphicFrameLocks/>
          </p:cNvGraphicFramePr>
          <p:nvPr>
            <p:extLst>
              <p:ext uri="{D42A27DB-BD31-4B8C-83A1-F6EECF244321}">
                <p14:modId xmlns:p14="http://schemas.microsoft.com/office/powerpoint/2010/main" val="2653100664"/>
              </p:ext>
            </p:extLst>
          </p:nvPr>
        </p:nvGraphicFramePr>
        <p:xfrm>
          <a:off x="2356543" y="2756206"/>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2041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1"/>
          <p:cNvSpPr txBox="1">
            <a:spLocks/>
          </p:cNvSpPr>
          <p:nvPr/>
        </p:nvSpPr>
        <p:spPr>
          <a:xfrm>
            <a:off x="1663700" y="76200"/>
            <a:ext cx="7143750" cy="1143000"/>
          </a:xfrm>
          <a:prstGeom prst="rect">
            <a:avLst/>
          </a:prstGeom>
        </p:spPr>
        <p:txBody>
          <a:bodyPr anchor="ct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sz="2800" kern="0" dirty="0">
                <a:latin typeface="+mn-lt"/>
                <a:cs typeface="Times New Roman" panose="02020603050405020304" pitchFamily="18" charset="0"/>
              </a:rPr>
              <a:t>Automation Capabilities</a:t>
            </a:r>
          </a:p>
        </p:txBody>
      </p:sp>
      <p:sp>
        <p:nvSpPr>
          <p:cNvPr id="2" name="Slide Number Placeholder 1"/>
          <p:cNvSpPr>
            <a:spLocks noGrp="1"/>
          </p:cNvSpPr>
          <p:nvPr>
            <p:ph type="sldNum" sz="quarter" idx="11"/>
          </p:nvPr>
        </p:nvSpPr>
        <p:spPr/>
        <p:txBody>
          <a:bodyPr/>
          <a:lstStyle/>
          <a:p>
            <a:pPr>
              <a:defRPr/>
            </a:pPr>
            <a:fld id="{18BB7C03-DE31-4BF9-B6D8-2F5C18C39023}" type="slidenum">
              <a:rPr lang="en-US" smtClean="0"/>
              <a:pPr>
                <a:defRPr/>
              </a:pPr>
              <a:t>6</a:t>
            </a:fld>
            <a:endParaRPr lang="en-US" dirty="0">
              <a:solidFill>
                <a:schemeClr val="bg2"/>
              </a:solidFill>
            </a:endParaRPr>
          </a:p>
        </p:txBody>
      </p:sp>
      <p:sp>
        <p:nvSpPr>
          <p:cNvPr id="83" name="Slide Number Placeholder 1">
            <a:extLst>
              <a:ext uri="{FF2B5EF4-FFF2-40B4-BE49-F238E27FC236}">
                <a16:creationId xmlns:a16="http://schemas.microsoft.com/office/drawing/2014/main" id="{0F0A56A0-0CCD-4F1D-99F5-EE0EFEAACBD8}"/>
              </a:ext>
            </a:extLst>
          </p:cNvPr>
          <p:cNvSpPr txBox="1">
            <a:spLocks/>
          </p:cNvSpPr>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defRPr sz="1000" kern="1200">
                <a:solidFill>
                  <a:srgbClr val="7F7F7F"/>
                </a:solidFill>
                <a:latin typeface="Arial" panose="020B0604020202020204" pitchFamily="34" charset="0"/>
                <a:ea typeface="+mn-ea"/>
                <a:cs typeface="+mn-cs"/>
              </a:defRPr>
            </a:lvl1pPr>
            <a:lvl2pPr marL="457200" algn="ctr"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ctr"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ctr"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ctr"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a:lstStyle>
          <a:p>
            <a:fld id="{21DB6FB3-3156-4B31-BEFD-A154AA9EA53A}" type="slidenum">
              <a:rPr lang="en-US" altLang="en-US" smtClean="0"/>
              <a:pPr/>
              <a:t>6</a:t>
            </a:fld>
            <a:endParaRPr lang="en-US" altLang="en-US" dirty="0">
              <a:solidFill>
                <a:schemeClr val="bg2"/>
              </a:solidFill>
            </a:endParaRPr>
          </a:p>
        </p:txBody>
      </p:sp>
      <p:sp>
        <p:nvSpPr>
          <p:cNvPr id="64" name="Shape 113">
            <a:extLst>
              <a:ext uri="{FF2B5EF4-FFF2-40B4-BE49-F238E27FC236}">
                <a16:creationId xmlns:a16="http://schemas.microsoft.com/office/drawing/2014/main" id="{DCAB24C1-B35A-4739-A6B0-AB9916DD1731}"/>
              </a:ext>
            </a:extLst>
          </p:cNvPr>
          <p:cNvSpPr/>
          <p:nvPr/>
        </p:nvSpPr>
        <p:spPr>
          <a:xfrm>
            <a:off x="1639992" y="3623410"/>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DEAMS</a:t>
            </a:r>
            <a:endParaRPr sz="1049" kern="0" dirty="0">
              <a:solidFill>
                <a:prstClr val="white"/>
              </a:solidFill>
              <a:latin typeface="+mj-lt"/>
              <a:ea typeface="ＭＳ Ｐゴシック" pitchFamily="50" charset="-128"/>
            </a:endParaRPr>
          </a:p>
        </p:txBody>
      </p:sp>
      <p:sp>
        <p:nvSpPr>
          <p:cNvPr id="65" name="Shape 113">
            <a:extLst>
              <a:ext uri="{FF2B5EF4-FFF2-40B4-BE49-F238E27FC236}">
                <a16:creationId xmlns:a16="http://schemas.microsoft.com/office/drawing/2014/main" id="{A577AE34-8C32-4BD7-A4F1-337AC8C24C03}"/>
              </a:ext>
            </a:extLst>
          </p:cNvPr>
          <p:cNvSpPr/>
          <p:nvPr/>
        </p:nvSpPr>
        <p:spPr>
          <a:xfrm>
            <a:off x="1647206" y="4086370"/>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LeaveWeb</a:t>
            </a:r>
            <a:endParaRPr sz="1049" kern="0" dirty="0">
              <a:solidFill>
                <a:prstClr val="white"/>
              </a:solidFill>
              <a:latin typeface="+mj-lt"/>
              <a:ea typeface="ＭＳ Ｐゴシック" pitchFamily="50" charset="-128"/>
            </a:endParaRPr>
          </a:p>
        </p:txBody>
      </p:sp>
      <p:sp>
        <p:nvSpPr>
          <p:cNvPr id="66" name="Shape 113">
            <a:extLst>
              <a:ext uri="{FF2B5EF4-FFF2-40B4-BE49-F238E27FC236}">
                <a16:creationId xmlns:a16="http://schemas.microsoft.com/office/drawing/2014/main" id="{DCAFF2BB-1148-470C-B65F-677BF44AC77B}"/>
              </a:ext>
            </a:extLst>
          </p:cNvPr>
          <p:cNvSpPr/>
          <p:nvPr/>
        </p:nvSpPr>
        <p:spPr>
          <a:xfrm>
            <a:off x="2868563" y="3641082"/>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DTS</a:t>
            </a:r>
            <a:endParaRPr sz="1049" kern="0" dirty="0">
              <a:solidFill>
                <a:prstClr val="white"/>
              </a:solidFill>
              <a:latin typeface="+mj-lt"/>
              <a:ea typeface="ＭＳ Ｐゴシック" pitchFamily="50" charset="-128"/>
            </a:endParaRPr>
          </a:p>
        </p:txBody>
      </p:sp>
      <p:sp>
        <p:nvSpPr>
          <p:cNvPr id="67" name="Shape 113">
            <a:extLst>
              <a:ext uri="{FF2B5EF4-FFF2-40B4-BE49-F238E27FC236}">
                <a16:creationId xmlns:a16="http://schemas.microsoft.com/office/drawing/2014/main" id="{211218A1-10CA-4BBB-B416-7A37633F1B3C}"/>
              </a:ext>
            </a:extLst>
          </p:cNvPr>
          <p:cNvSpPr/>
          <p:nvPr/>
        </p:nvSpPr>
        <p:spPr>
          <a:xfrm>
            <a:off x="2902759" y="4102330"/>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DJMS</a:t>
            </a:r>
            <a:endParaRPr sz="1049" kern="0" dirty="0">
              <a:solidFill>
                <a:prstClr val="white"/>
              </a:solidFill>
              <a:latin typeface="+mj-lt"/>
              <a:ea typeface="ＭＳ Ｐゴシック" pitchFamily="50" charset="-128"/>
            </a:endParaRPr>
          </a:p>
        </p:txBody>
      </p:sp>
      <p:sp>
        <p:nvSpPr>
          <p:cNvPr id="68" name="Shape 113">
            <a:extLst>
              <a:ext uri="{FF2B5EF4-FFF2-40B4-BE49-F238E27FC236}">
                <a16:creationId xmlns:a16="http://schemas.microsoft.com/office/drawing/2014/main" id="{B1E0E792-5EB1-47E3-A833-7B9180A7EA4B}"/>
              </a:ext>
            </a:extLst>
          </p:cNvPr>
          <p:cNvSpPr/>
          <p:nvPr/>
        </p:nvSpPr>
        <p:spPr>
          <a:xfrm>
            <a:off x="4097134" y="3651571"/>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JOCAS II</a:t>
            </a:r>
            <a:endParaRPr sz="1049" kern="0" dirty="0">
              <a:solidFill>
                <a:prstClr val="white"/>
              </a:solidFill>
              <a:latin typeface="+mj-lt"/>
              <a:ea typeface="ＭＳ Ｐゴシック" pitchFamily="50" charset="-128"/>
            </a:endParaRPr>
          </a:p>
        </p:txBody>
      </p:sp>
      <p:sp>
        <p:nvSpPr>
          <p:cNvPr id="69" name="Shape 113">
            <a:extLst>
              <a:ext uri="{FF2B5EF4-FFF2-40B4-BE49-F238E27FC236}">
                <a16:creationId xmlns:a16="http://schemas.microsoft.com/office/drawing/2014/main" id="{ED315FFB-5991-41E7-A139-C7519D4F1FB9}"/>
              </a:ext>
            </a:extLst>
          </p:cNvPr>
          <p:cNvSpPr/>
          <p:nvPr/>
        </p:nvSpPr>
        <p:spPr>
          <a:xfrm>
            <a:off x="4097134" y="4092796"/>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CMS</a:t>
            </a:r>
            <a:endParaRPr sz="1049" kern="0" dirty="0">
              <a:solidFill>
                <a:prstClr val="white"/>
              </a:solidFill>
              <a:latin typeface="+mj-lt"/>
              <a:ea typeface="ＭＳ Ｐゴシック" pitchFamily="50" charset="-128"/>
            </a:endParaRPr>
          </a:p>
        </p:txBody>
      </p:sp>
      <p:sp>
        <p:nvSpPr>
          <p:cNvPr id="70" name="Shape 113">
            <a:extLst>
              <a:ext uri="{FF2B5EF4-FFF2-40B4-BE49-F238E27FC236}">
                <a16:creationId xmlns:a16="http://schemas.microsoft.com/office/drawing/2014/main" id="{1FC9C2CE-BC8C-48F8-8044-EE09369C9C3D}"/>
              </a:ext>
            </a:extLst>
          </p:cNvPr>
          <p:cNvSpPr/>
          <p:nvPr/>
        </p:nvSpPr>
        <p:spPr>
          <a:xfrm>
            <a:off x="5332277" y="3655110"/>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FMSuite</a:t>
            </a:r>
            <a:endParaRPr sz="1049" kern="0" dirty="0">
              <a:solidFill>
                <a:prstClr val="white"/>
              </a:solidFill>
              <a:latin typeface="+mj-lt"/>
              <a:ea typeface="ＭＳ Ｐゴシック" pitchFamily="50" charset="-128"/>
            </a:endParaRPr>
          </a:p>
        </p:txBody>
      </p:sp>
      <p:sp>
        <p:nvSpPr>
          <p:cNvPr id="71" name="Shape 113">
            <a:extLst>
              <a:ext uri="{FF2B5EF4-FFF2-40B4-BE49-F238E27FC236}">
                <a16:creationId xmlns:a16="http://schemas.microsoft.com/office/drawing/2014/main" id="{21EAC620-FD90-4E9A-9E47-0CA46594F57F}"/>
              </a:ext>
            </a:extLst>
          </p:cNvPr>
          <p:cNvSpPr/>
          <p:nvPr/>
        </p:nvSpPr>
        <p:spPr>
          <a:xfrm>
            <a:off x="5332277" y="4090880"/>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WebDMO</a:t>
            </a:r>
            <a:endParaRPr sz="1049" kern="0" dirty="0">
              <a:solidFill>
                <a:prstClr val="white"/>
              </a:solidFill>
              <a:latin typeface="+mj-lt"/>
              <a:ea typeface="ＭＳ Ｐゴシック" pitchFamily="50" charset="-128"/>
            </a:endParaRPr>
          </a:p>
        </p:txBody>
      </p:sp>
      <p:sp>
        <p:nvSpPr>
          <p:cNvPr id="72" name="Rectangle 71">
            <a:extLst>
              <a:ext uri="{FF2B5EF4-FFF2-40B4-BE49-F238E27FC236}">
                <a16:creationId xmlns:a16="http://schemas.microsoft.com/office/drawing/2014/main" id="{38E8CD77-1A92-4C19-A380-BAB25716D4E8}"/>
              </a:ext>
            </a:extLst>
          </p:cNvPr>
          <p:cNvSpPr/>
          <p:nvPr/>
        </p:nvSpPr>
        <p:spPr bwMode="gray">
          <a:xfrm>
            <a:off x="203738" y="3470699"/>
            <a:ext cx="8798748" cy="998760"/>
          </a:xfrm>
          <a:prstGeom prst="rect">
            <a:avLst/>
          </a:prstGeom>
          <a:noFill/>
          <a:ln w="19050" algn="ctr">
            <a:solidFill>
              <a:srgbClr val="D0D0CE">
                <a:lumMod val="90000"/>
              </a:srgbClr>
            </a:solidFill>
            <a:miter lim="800000"/>
            <a:headEnd/>
            <a:tailEnd/>
          </a:ln>
        </p:spPr>
        <p:txBody>
          <a:bodyPr wrap="square" lIns="66674" tIns="66674" rIns="66674" bIns="66674" rtlCol="0" anchor="ctr"/>
          <a:lstStyle/>
          <a:p>
            <a:pPr algn="ctr" defTabSz="914482">
              <a:lnSpc>
                <a:spcPct val="106000"/>
              </a:lnSpc>
              <a:defRPr/>
            </a:pPr>
            <a:endParaRPr lang="en-US" sz="2100" b="1" kern="0" dirty="0">
              <a:solidFill>
                <a:prstClr val="white"/>
              </a:solidFill>
              <a:latin typeface="+mj-lt"/>
            </a:endParaRPr>
          </a:p>
        </p:txBody>
      </p:sp>
      <p:sp>
        <p:nvSpPr>
          <p:cNvPr id="73" name="TextBox 72">
            <a:extLst>
              <a:ext uri="{FF2B5EF4-FFF2-40B4-BE49-F238E27FC236}">
                <a16:creationId xmlns:a16="http://schemas.microsoft.com/office/drawing/2014/main" id="{F7BFEBFC-DB70-4669-87C9-578EE91D79F3}"/>
              </a:ext>
            </a:extLst>
          </p:cNvPr>
          <p:cNvSpPr txBox="1"/>
          <p:nvPr/>
        </p:nvSpPr>
        <p:spPr>
          <a:xfrm>
            <a:off x="3410360" y="3317328"/>
            <a:ext cx="2630628" cy="323165"/>
          </a:xfrm>
          <a:prstGeom prst="rect">
            <a:avLst/>
          </a:prstGeom>
          <a:solidFill>
            <a:sysClr val="window" lastClr="FFFFFF"/>
          </a:solidFill>
        </p:spPr>
        <p:txBody>
          <a:bodyPr wrap="square" lIns="0" rIns="0" rtlCol="0">
            <a:spAutoFit/>
          </a:bodyPr>
          <a:lstStyle/>
          <a:p>
            <a:pPr defTabSz="914482">
              <a:defRPr/>
            </a:pPr>
            <a:r>
              <a:rPr lang="en-US" sz="1500" b="1" kern="0" dirty="0">
                <a:solidFill>
                  <a:srgbClr val="86BC25"/>
                </a:solidFill>
                <a:latin typeface="+mj-lt"/>
                <a:ea typeface="Verdana" panose="020B0604030504040204" pitchFamily="34" charset="0"/>
                <a:cs typeface="Verdana" panose="020B0604030504040204" pitchFamily="34" charset="0"/>
              </a:rPr>
              <a:t> Enterprise FM Systems</a:t>
            </a:r>
          </a:p>
        </p:txBody>
      </p:sp>
      <p:sp>
        <p:nvSpPr>
          <p:cNvPr id="74" name="Shape 113">
            <a:extLst>
              <a:ext uri="{FF2B5EF4-FFF2-40B4-BE49-F238E27FC236}">
                <a16:creationId xmlns:a16="http://schemas.microsoft.com/office/drawing/2014/main" id="{98F98A70-15AC-41C0-ADC9-628CD75B46F7}"/>
              </a:ext>
            </a:extLst>
          </p:cNvPr>
          <p:cNvSpPr/>
          <p:nvPr/>
        </p:nvSpPr>
        <p:spPr>
          <a:xfrm>
            <a:off x="6603260" y="3642880"/>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CRIS</a:t>
            </a:r>
            <a:endParaRPr sz="1049" kern="0" dirty="0">
              <a:solidFill>
                <a:prstClr val="white"/>
              </a:solidFill>
              <a:latin typeface="+mj-lt"/>
              <a:ea typeface="ＭＳ Ｐゴシック" pitchFamily="50" charset="-128"/>
            </a:endParaRPr>
          </a:p>
        </p:txBody>
      </p:sp>
      <p:sp>
        <p:nvSpPr>
          <p:cNvPr id="75" name="Shape 113">
            <a:extLst>
              <a:ext uri="{FF2B5EF4-FFF2-40B4-BE49-F238E27FC236}">
                <a16:creationId xmlns:a16="http://schemas.microsoft.com/office/drawing/2014/main" id="{28722664-1B8C-4127-8956-9EB8A505101C}"/>
              </a:ext>
            </a:extLst>
          </p:cNvPr>
          <p:cNvSpPr/>
          <p:nvPr/>
        </p:nvSpPr>
        <p:spPr>
          <a:xfrm>
            <a:off x="6603260" y="4079845"/>
            <a:ext cx="1030232" cy="294673"/>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MOCAS</a:t>
            </a:r>
            <a:endParaRPr sz="1049" kern="0" dirty="0">
              <a:solidFill>
                <a:prstClr val="white"/>
              </a:solidFill>
              <a:latin typeface="+mj-lt"/>
              <a:ea typeface="ＭＳ Ｐゴシック" pitchFamily="50" charset="-128"/>
            </a:endParaRPr>
          </a:p>
        </p:txBody>
      </p:sp>
      <p:sp>
        <p:nvSpPr>
          <p:cNvPr id="76" name="Rectangle 75">
            <a:extLst>
              <a:ext uri="{FF2B5EF4-FFF2-40B4-BE49-F238E27FC236}">
                <a16:creationId xmlns:a16="http://schemas.microsoft.com/office/drawing/2014/main" id="{20580D0B-6341-42C0-BD49-EEEFD59C8A6E}"/>
              </a:ext>
            </a:extLst>
          </p:cNvPr>
          <p:cNvSpPr/>
          <p:nvPr/>
        </p:nvSpPr>
        <p:spPr bwMode="gray">
          <a:xfrm>
            <a:off x="172627" y="4710549"/>
            <a:ext cx="8798748" cy="1572986"/>
          </a:xfrm>
          <a:prstGeom prst="rect">
            <a:avLst/>
          </a:prstGeom>
          <a:noFill/>
          <a:ln w="19050" algn="ctr">
            <a:solidFill>
              <a:srgbClr val="D0D0CE">
                <a:lumMod val="90000"/>
              </a:srgbClr>
            </a:solidFill>
            <a:miter lim="800000"/>
            <a:headEnd/>
            <a:tailEnd/>
          </a:ln>
        </p:spPr>
        <p:txBody>
          <a:bodyPr wrap="square" lIns="66674" tIns="66674" rIns="66674" bIns="66674" rtlCol="0" anchor="ctr"/>
          <a:lstStyle/>
          <a:p>
            <a:pPr algn="ctr" defTabSz="914482">
              <a:lnSpc>
                <a:spcPct val="106000"/>
              </a:lnSpc>
              <a:defRPr/>
            </a:pPr>
            <a:endParaRPr lang="en-US" sz="2100" b="1" kern="0" dirty="0">
              <a:solidFill>
                <a:prstClr val="white"/>
              </a:solidFill>
              <a:latin typeface="+mj-lt"/>
            </a:endParaRPr>
          </a:p>
        </p:txBody>
      </p:sp>
      <p:sp>
        <p:nvSpPr>
          <p:cNvPr id="77" name="TextBox 76">
            <a:extLst>
              <a:ext uri="{FF2B5EF4-FFF2-40B4-BE49-F238E27FC236}">
                <a16:creationId xmlns:a16="http://schemas.microsoft.com/office/drawing/2014/main" id="{0DEB0EBD-84CD-4F8E-96C6-A049F3847B29}"/>
              </a:ext>
            </a:extLst>
          </p:cNvPr>
          <p:cNvSpPr txBox="1"/>
          <p:nvPr/>
        </p:nvSpPr>
        <p:spPr>
          <a:xfrm>
            <a:off x="3405673" y="4568775"/>
            <a:ext cx="2609603" cy="323165"/>
          </a:xfrm>
          <a:prstGeom prst="rect">
            <a:avLst/>
          </a:prstGeom>
          <a:solidFill>
            <a:sysClr val="window" lastClr="FFFFFF"/>
          </a:solidFill>
        </p:spPr>
        <p:txBody>
          <a:bodyPr wrap="square" lIns="0" rIns="0" rtlCol="0">
            <a:spAutoFit/>
          </a:bodyPr>
          <a:lstStyle/>
          <a:p>
            <a:pPr algn="ctr" defTabSz="914482">
              <a:defRPr/>
            </a:pPr>
            <a:r>
              <a:rPr lang="en-US" sz="1500" b="1" kern="0" dirty="0">
                <a:solidFill>
                  <a:srgbClr val="86BC25"/>
                </a:solidFill>
                <a:latin typeface="+mj-lt"/>
                <a:ea typeface="Verdana" panose="020B0604030504040204" pitchFamily="34" charset="0"/>
                <a:cs typeface="Verdana" panose="020B0604030504040204" pitchFamily="34" charset="0"/>
              </a:rPr>
              <a:t>Applications</a:t>
            </a:r>
          </a:p>
        </p:txBody>
      </p:sp>
      <p:sp>
        <p:nvSpPr>
          <p:cNvPr id="78" name="Rectangle 77">
            <a:extLst>
              <a:ext uri="{FF2B5EF4-FFF2-40B4-BE49-F238E27FC236}">
                <a16:creationId xmlns:a16="http://schemas.microsoft.com/office/drawing/2014/main" id="{D737E62B-9DB9-4EA9-9AA6-1EF3CC2A1D6C}"/>
              </a:ext>
            </a:extLst>
          </p:cNvPr>
          <p:cNvSpPr/>
          <p:nvPr/>
        </p:nvSpPr>
        <p:spPr bwMode="gray">
          <a:xfrm>
            <a:off x="203738" y="1418468"/>
            <a:ext cx="8798748" cy="1761649"/>
          </a:xfrm>
          <a:prstGeom prst="rect">
            <a:avLst/>
          </a:prstGeom>
          <a:noFill/>
          <a:ln w="19050" algn="ctr">
            <a:solidFill>
              <a:srgbClr val="D0D0CE">
                <a:lumMod val="90000"/>
              </a:srgbClr>
            </a:solidFill>
            <a:miter lim="800000"/>
            <a:headEnd/>
            <a:tailEnd/>
          </a:ln>
        </p:spPr>
        <p:txBody>
          <a:bodyPr wrap="square" lIns="66674" tIns="66674" rIns="66674" bIns="66674" rtlCol="0" anchor="ctr"/>
          <a:lstStyle/>
          <a:p>
            <a:pPr algn="ctr" defTabSz="914482">
              <a:lnSpc>
                <a:spcPct val="106000"/>
              </a:lnSpc>
              <a:defRPr/>
            </a:pPr>
            <a:endParaRPr lang="en-US" sz="1500" b="1" kern="0" dirty="0">
              <a:solidFill>
                <a:prstClr val="white"/>
              </a:solidFill>
              <a:latin typeface="+mj-lt"/>
            </a:endParaRPr>
          </a:p>
        </p:txBody>
      </p:sp>
      <p:sp>
        <p:nvSpPr>
          <p:cNvPr id="79" name="TextBox 78">
            <a:extLst>
              <a:ext uri="{FF2B5EF4-FFF2-40B4-BE49-F238E27FC236}">
                <a16:creationId xmlns:a16="http://schemas.microsoft.com/office/drawing/2014/main" id="{F97F2B67-F313-4D75-B5F5-86D898594925}"/>
              </a:ext>
            </a:extLst>
          </p:cNvPr>
          <p:cNvSpPr txBox="1"/>
          <p:nvPr/>
        </p:nvSpPr>
        <p:spPr>
          <a:xfrm>
            <a:off x="3356998" y="1367556"/>
            <a:ext cx="2606042" cy="323165"/>
          </a:xfrm>
          <a:prstGeom prst="rect">
            <a:avLst/>
          </a:prstGeom>
          <a:solidFill>
            <a:sysClr val="window" lastClr="FFFFFF"/>
          </a:solidFill>
        </p:spPr>
        <p:txBody>
          <a:bodyPr wrap="square" lIns="0" rIns="0" rtlCol="0">
            <a:spAutoFit/>
          </a:bodyPr>
          <a:lstStyle/>
          <a:p>
            <a:pPr algn="ctr" defTabSz="914482">
              <a:defRPr/>
            </a:pPr>
            <a:r>
              <a:rPr lang="en-US" sz="1500" b="1" kern="0" dirty="0">
                <a:solidFill>
                  <a:srgbClr val="86BC25"/>
                </a:solidFill>
                <a:latin typeface="+mj-lt"/>
                <a:ea typeface="Verdana" panose="020B0604030504040204" pitchFamily="34" charset="0"/>
                <a:cs typeface="Verdana" panose="020B0604030504040204" pitchFamily="34" charset="0"/>
              </a:rPr>
              <a:t> Business Process Types</a:t>
            </a:r>
          </a:p>
        </p:txBody>
      </p:sp>
      <p:sp>
        <p:nvSpPr>
          <p:cNvPr id="80" name="Shape 113">
            <a:extLst>
              <a:ext uri="{FF2B5EF4-FFF2-40B4-BE49-F238E27FC236}">
                <a16:creationId xmlns:a16="http://schemas.microsoft.com/office/drawing/2014/main" id="{1DCCD3ED-6875-4802-821C-CE8C09C198FF}"/>
              </a:ext>
            </a:extLst>
          </p:cNvPr>
          <p:cNvSpPr/>
          <p:nvPr/>
        </p:nvSpPr>
        <p:spPr>
          <a:xfrm>
            <a:off x="408649" y="3616909"/>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FMWF</a:t>
            </a:r>
            <a:endParaRPr sz="1049" kern="0" dirty="0">
              <a:solidFill>
                <a:prstClr val="white"/>
              </a:solidFill>
              <a:latin typeface="+mj-lt"/>
              <a:ea typeface="ＭＳ Ｐゴシック" pitchFamily="50" charset="-128"/>
            </a:endParaRPr>
          </a:p>
        </p:txBody>
      </p:sp>
      <p:sp>
        <p:nvSpPr>
          <p:cNvPr id="81" name="Shape 113">
            <a:extLst>
              <a:ext uri="{FF2B5EF4-FFF2-40B4-BE49-F238E27FC236}">
                <a16:creationId xmlns:a16="http://schemas.microsoft.com/office/drawing/2014/main" id="{5667C13A-507F-43A4-AE52-49CFC4D20F26}"/>
              </a:ext>
            </a:extLst>
          </p:cNvPr>
          <p:cNvSpPr/>
          <p:nvPr/>
        </p:nvSpPr>
        <p:spPr>
          <a:xfrm>
            <a:off x="411083" y="4079845"/>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AFM</a:t>
            </a:r>
            <a:endParaRPr sz="1049" kern="0" dirty="0">
              <a:solidFill>
                <a:prstClr val="white"/>
              </a:solidFill>
              <a:latin typeface="+mj-lt"/>
              <a:ea typeface="ＭＳ Ｐゴシック" pitchFamily="50" charset="-128"/>
            </a:endParaRPr>
          </a:p>
        </p:txBody>
      </p:sp>
      <p:sp>
        <p:nvSpPr>
          <p:cNvPr id="82" name="Shape 113">
            <a:extLst>
              <a:ext uri="{FF2B5EF4-FFF2-40B4-BE49-F238E27FC236}">
                <a16:creationId xmlns:a16="http://schemas.microsoft.com/office/drawing/2014/main" id="{A79EAECA-7C44-4080-96CB-51B57761EC67}"/>
              </a:ext>
            </a:extLst>
          </p:cNvPr>
          <p:cNvSpPr/>
          <p:nvPr/>
        </p:nvSpPr>
        <p:spPr>
          <a:xfrm>
            <a:off x="7841391" y="3627656"/>
            <a:ext cx="1030232" cy="283638"/>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49" kern="0" dirty="0">
                <a:solidFill>
                  <a:prstClr val="white"/>
                </a:solidFill>
                <a:latin typeface="+mj-lt"/>
                <a:ea typeface="ＭＳ Ｐゴシック" pitchFamily="50" charset="-128"/>
              </a:rPr>
              <a:t>GAFS-R</a:t>
            </a:r>
            <a:endParaRPr sz="1049" kern="0" dirty="0">
              <a:solidFill>
                <a:prstClr val="white"/>
              </a:solidFill>
              <a:latin typeface="+mj-lt"/>
              <a:ea typeface="ＭＳ Ｐゴシック" pitchFamily="50" charset="-128"/>
            </a:endParaRPr>
          </a:p>
        </p:txBody>
      </p:sp>
      <p:sp>
        <p:nvSpPr>
          <p:cNvPr id="86" name="Shape 113">
            <a:extLst>
              <a:ext uri="{FF2B5EF4-FFF2-40B4-BE49-F238E27FC236}">
                <a16:creationId xmlns:a16="http://schemas.microsoft.com/office/drawing/2014/main" id="{D92DE92C-445E-44E0-829C-80472980E7B7}"/>
              </a:ext>
            </a:extLst>
          </p:cNvPr>
          <p:cNvSpPr/>
          <p:nvPr/>
        </p:nvSpPr>
        <p:spPr>
          <a:xfrm>
            <a:off x="7837809" y="4072363"/>
            <a:ext cx="1030232" cy="304904"/>
          </a:xfrm>
          <a:prstGeom prst="rect">
            <a:avLst/>
          </a:prstGeom>
          <a:solidFill>
            <a:srgbClr val="75787B"/>
          </a:solidFill>
          <a:ln w="12700" algn="ctr">
            <a:noFill/>
            <a:miter lim="800000"/>
            <a:headEnd type="none" w="sm" len="sm"/>
            <a:tailEnd/>
          </a:ln>
          <a:extLst>
            <a:ext uri="{C572A759-6A51-4108-AA02-DFA0A04FC94B}">
              <ma14:wrappingTextBoxFlag xmlns:ma14="http://schemas.microsoft.com/office/mac/drawingml/2011/main" xmlns="" val="1"/>
            </a:ext>
          </a:extLst>
        </p:spPr>
        <p:txBody>
          <a:bodyPr wrap="square" lIns="66674" tIns="66674" rIns="66674" bIns="66674" anchor="ctr">
            <a:noAutofit/>
          </a:bodyPr>
          <a:lstStyle/>
          <a:p>
            <a:pPr algn="ctr" defTabSz="914482">
              <a:defRPr/>
            </a:pPr>
            <a:r>
              <a:rPr lang="en-US" sz="1000" kern="0" dirty="0">
                <a:solidFill>
                  <a:prstClr val="white"/>
                </a:solidFill>
                <a:latin typeface="+mj-lt"/>
                <a:ea typeface="ＭＳ Ｐゴシック" pitchFamily="50" charset="-128"/>
              </a:rPr>
              <a:t>Citi Bank Manager</a:t>
            </a:r>
            <a:endParaRPr sz="1000" kern="0" dirty="0">
              <a:solidFill>
                <a:prstClr val="white"/>
              </a:solidFill>
              <a:latin typeface="+mj-lt"/>
              <a:ea typeface="ＭＳ Ｐゴシック" pitchFamily="50" charset="-128"/>
            </a:endParaRPr>
          </a:p>
        </p:txBody>
      </p:sp>
      <p:graphicFrame>
        <p:nvGraphicFramePr>
          <p:cNvPr id="123" name="Table 122">
            <a:extLst>
              <a:ext uri="{FF2B5EF4-FFF2-40B4-BE49-F238E27FC236}">
                <a16:creationId xmlns:a16="http://schemas.microsoft.com/office/drawing/2014/main" id="{5513E706-AD49-427A-AC5D-60CD0676DBCF}"/>
              </a:ext>
            </a:extLst>
          </p:cNvPr>
          <p:cNvGraphicFramePr>
            <a:graphicFrameLocks noGrp="1"/>
          </p:cNvGraphicFramePr>
          <p:nvPr>
            <p:extLst>
              <p:ext uri="{D42A27DB-BD31-4B8C-83A1-F6EECF244321}">
                <p14:modId xmlns:p14="http://schemas.microsoft.com/office/powerpoint/2010/main" val="1945430256"/>
              </p:ext>
            </p:extLst>
          </p:nvPr>
        </p:nvGraphicFramePr>
        <p:xfrm>
          <a:off x="123535" y="4752256"/>
          <a:ext cx="8798750" cy="1476376"/>
        </p:xfrm>
        <a:graphic>
          <a:graphicData uri="http://schemas.openxmlformats.org/drawingml/2006/table">
            <a:tbl>
              <a:tblPr firstRow="1" bandRow="1"/>
              <a:tblGrid>
                <a:gridCol w="798925">
                  <a:extLst>
                    <a:ext uri="{9D8B030D-6E8A-4147-A177-3AD203B41FA5}">
                      <a16:colId xmlns:a16="http://schemas.microsoft.com/office/drawing/2014/main" val="1086257778"/>
                    </a:ext>
                  </a:extLst>
                </a:gridCol>
                <a:gridCol w="876300">
                  <a:extLst>
                    <a:ext uri="{9D8B030D-6E8A-4147-A177-3AD203B41FA5}">
                      <a16:colId xmlns:a16="http://schemas.microsoft.com/office/drawing/2014/main" val="2920498747"/>
                    </a:ext>
                  </a:extLst>
                </a:gridCol>
                <a:gridCol w="466725">
                  <a:extLst>
                    <a:ext uri="{9D8B030D-6E8A-4147-A177-3AD203B41FA5}">
                      <a16:colId xmlns:a16="http://schemas.microsoft.com/office/drawing/2014/main" val="529241115"/>
                    </a:ext>
                  </a:extLst>
                </a:gridCol>
                <a:gridCol w="1152525">
                  <a:extLst>
                    <a:ext uri="{9D8B030D-6E8A-4147-A177-3AD203B41FA5}">
                      <a16:colId xmlns:a16="http://schemas.microsoft.com/office/drawing/2014/main" val="1649268694"/>
                    </a:ext>
                  </a:extLst>
                </a:gridCol>
                <a:gridCol w="457105">
                  <a:extLst>
                    <a:ext uri="{9D8B030D-6E8A-4147-A177-3AD203B41FA5}">
                      <a16:colId xmlns:a16="http://schemas.microsoft.com/office/drawing/2014/main" val="2809594502"/>
                    </a:ext>
                  </a:extLst>
                </a:gridCol>
                <a:gridCol w="1066895">
                  <a:extLst>
                    <a:ext uri="{9D8B030D-6E8A-4147-A177-3AD203B41FA5}">
                      <a16:colId xmlns:a16="http://schemas.microsoft.com/office/drawing/2014/main" val="4098648088"/>
                    </a:ext>
                  </a:extLst>
                </a:gridCol>
                <a:gridCol w="428625">
                  <a:extLst>
                    <a:ext uri="{9D8B030D-6E8A-4147-A177-3AD203B41FA5}">
                      <a16:colId xmlns:a16="http://schemas.microsoft.com/office/drawing/2014/main" val="2746793351"/>
                    </a:ext>
                  </a:extLst>
                </a:gridCol>
                <a:gridCol w="1042957">
                  <a:extLst>
                    <a:ext uri="{9D8B030D-6E8A-4147-A177-3AD203B41FA5}">
                      <a16:colId xmlns:a16="http://schemas.microsoft.com/office/drawing/2014/main" val="1268520307"/>
                    </a:ext>
                  </a:extLst>
                </a:gridCol>
                <a:gridCol w="481043">
                  <a:extLst>
                    <a:ext uri="{9D8B030D-6E8A-4147-A177-3AD203B41FA5}">
                      <a16:colId xmlns:a16="http://schemas.microsoft.com/office/drawing/2014/main" val="2266996621"/>
                    </a:ext>
                  </a:extLst>
                </a:gridCol>
                <a:gridCol w="876300">
                  <a:extLst>
                    <a:ext uri="{9D8B030D-6E8A-4147-A177-3AD203B41FA5}">
                      <a16:colId xmlns:a16="http://schemas.microsoft.com/office/drawing/2014/main" val="548390843"/>
                    </a:ext>
                  </a:extLst>
                </a:gridCol>
                <a:gridCol w="390525">
                  <a:extLst>
                    <a:ext uri="{9D8B030D-6E8A-4147-A177-3AD203B41FA5}">
                      <a16:colId xmlns:a16="http://schemas.microsoft.com/office/drawing/2014/main" val="893494275"/>
                    </a:ext>
                  </a:extLst>
                </a:gridCol>
                <a:gridCol w="760825">
                  <a:extLst>
                    <a:ext uri="{9D8B030D-6E8A-4147-A177-3AD203B41FA5}">
                      <a16:colId xmlns:a16="http://schemas.microsoft.com/office/drawing/2014/main" val="1409054807"/>
                    </a:ext>
                  </a:extLst>
                </a:gridCol>
              </a:tblGrid>
              <a:tr h="73818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Adobe</a:t>
                      </a:r>
                      <a:endParaRPr lang="en-US" sz="1000" kern="1200" dirty="0">
                        <a:solidFill>
                          <a:schemeClr val="tx1"/>
                        </a:solidFill>
                        <a:latin typeface="+mj-lt"/>
                        <a:ea typeface="Verdana" panose="020B0604030504040204" pitchFamily="34" charset="0"/>
                        <a:cs typeface="+mn-cs"/>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Internet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 Explorer</a:t>
                      </a:r>
                      <a:endParaRPr lang="en-US" sz="1000" kern="1200" dirty="0">
                        <a:solidFill>
                          <a:schemeClr val="tx1"/>
                        </a:solidFill>
                        <a:latin typeface="+mj-lt"/>
                        <a:ea typeface="Verdana" panose="020B0604030504040204" pitchFamily="34" charset="0"/>
                        <a:cs typeface="+mn-cs"/>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MS Access</a:t>
                      </a:r>
                      <a:endParaRPr lang="en-US" sz="1000" kern="1200" dirty="0">
                        <a:solidFill>
                          <a:schemeClr val="tx1"/>
                        </a:solidFill>
                        <a:latin typeface="+mj-lt"/>
                        <a:ea typeface="Verdana" panose="020B0604030504040204" pitchFamily="34" charset="0"/>
                        <a:cs typeface="+mn-cs"/>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MS Excel</a:t>
                      </a:r>
                      <a:endParaRPr lang="en-US" sz="1000" kern="1200" dirty="0">
                        <a:solidFill>
                          <a:schemeClr val="tx1"/>
                        </a:solidFill>
                        <a:latin typeface="+mj-lt"/>
                        <a:ea typeface="Verdana" panose="020B0604030504040204" pitchFamily="34" charset="0"/>
                        <a:cs typeface="+mn-cs"/>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latin typeface="+mj-lt"/>
                        <a:ea typeface="Verdana" panose="020B0604030504040204" pitchFamily="34" charset="0"/>
                        <a:cs typeface="+mn-cs"/>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dirty="0">
                          <a:latin typeface="+mj-lt"/>
                          <a:ea typeface="Verdana" panose="020B0604030504040204" pitchFamily="34" charset="0"/>
                        </a:rPr>
                        <a:t>Power BI</a:t>
                      </a: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dirty="0">
                          <a:latin typeface="+mj-lt"/>
                          <a:ea typeface="Verdana" panose="020B0604030504040204" pitchFamily="34" charset="0"/>
                        </a:rPr>
                        <a:t>ACL</a:t>
                      </a: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5169296"/>
                  </a:ext>
                </a:extLst>
              </a:tr>
              <a:tr h="73818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dirty="0">
                          <a:latin typeface="+mj-lt"/>
                          <a:ea typeface="Verdana" panose="020B0604030504040204" pitchFamily="34" charset="0"/>
                        </a:rPr>
                        <a:t>SQL</a:t>
                      </a: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Notepad</a:t>
                      </a:r>
                      <a:endParaRPr lang="en-US" sz="1000" kern="1200" dirty="0">
                        <a:solidFill>
                          <a:schemeClr val="tx1"/>
                        </a:solidFill>
                        <a:latin typeface="+mj-lt"/>
                        <a:ea typeface="Verdana" panose="020B0604030504040204" pitchFamily="34" charset="0"/>
                        <a:cs typeface="+mn-cs"/>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MS Outlook</a:t>
                      </a:r>
                      <a:endParaRPr lang="en-US" sz="1000" kern="1200" dirty="0">
                        <a:solidFill>
                          <a:schemeClr val="tx1"/>
                        </a:solidFill>
                        <a:latin typeface="+mj-lt"/>
                        <a:ea typeface="Verdana" panose="020B0604030504040204" pitchFamily="34" charset="0"/>
                        <a:cs typeface="+mn-cs"/>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SharePoint</a:t>
                      </a:r>
                      <a:endParaRPr lang="en-US" sz="1000" kern="1200" dirty="0">
                        <a:solidFill>
                          <a:schemeClr val="tx1"/>
                        </a:solidFill>
                        <a:latin typeface="+mj-lt"/>
                        <a:ea typeface="Verdana" panose="020B0604030504040204" pitchFamily="34" charset="0"/>
                        <a:cs typeface="+mn-cs"/>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latin typeface="+mj-lt"/>
                        <a:ea typeface="Verdana" panose="020B0604030504040204" pitchFamily="34" charset="0"/>
                        <a:cs typeface="+mn-cs"/>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dirty="0">
                          <a:latin typeface="+mj-lt"/>
                          <a:ea typeface="Verdana" panose="020B0604030504040204" pitchFamily="34" charset="0"/>
                        </a:rPr>
                        <a:t>Power </a:t>
                      </a:r>
                    </a:p>
                    <a:p>
                      <a:pPr algn="ctr"/>
                      <a:r>
                        <a:rPr lang="en-US" sz="1000" dirty="0">
                          <a:latin typeface="+mj-lt"/>
                          <a:ea typeface="Verdana" panose="020B0604030504040204" pitchFamily="34" charset="0"/>
                        </a:rPr>
                        <a:t>Query</a:t>
                      </a: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endParaRPr lang="en-US" sz="1000" dirty="0">
                        <a:latin typeface="+mj-lt"/>
                        <a:ea typeface="Verdana" panose="020B0604030504040204" pitchFamily="34" charset="0"/>
                      </a:endParaRP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dirty="0">
                          <a:latin typeface="+mj-lt"/>
                          <a:ea typeface="Verdana" panose="020B0604030504040204" pitchFamily="34" charset="0"/>
                        </a:rPr>
                        <a:t>JIRA</a:t>
                      </a:r>
                    </a:p>
                  </a:txBody>
                  <a:tcPr marL="68580" marR="68580" marT="34292" marB="34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3514184"/>
                  </a:ext>
                </a:extLst>
              </a:tr>
            </a:tbl>
          </a:graphicData>
        </a:graphic>
      </p:graphicFrame>
      <p:grpSp>
        <p:nvGrpSpPr>
          <p:cNvPr id="124" name="Group 123">
            <a:extLst>
              <a:ext uri="{FF2B5EF4-FFF2-40B4-BE49-F238E27FC236}">
                <a16:creationId xmlns:a16="http://schemas.microsoft.com/office/drawing/2014/main" id="{E57F6254-F2A5-4B54-814F-C30683D0A84A}"/>
              </a:ext>
            </a:extLst>
          </p:cNvPr>
          <p:cNvGrpSpPr/>
          <p:nvPr/>
        </p:nvGrpSpPr>
        <p:grpSpPr>
          <a:xfrm>
            <a:off x="543920" y="4858657"/>
            <a:ext cx="7673573" cy="1284211"/>
            <a:chOff x="574115" y="4884833"/>
            <a:chExt cx="7673573" cy="1284211"/>
          </a:xfrm>
        </p:grpSpPr>
        <p:grpSp>
          <p:nvGrpSpPr>
            <p:cNvPr id="125" name="Group 710">
              <a:extLst>
                <a:ext uri="{FF2B5EF4-FFF2-40B4-BE49-F238E27FC236}">
                  <a16:creationId xmlns:a16="http://schemas.microsoft.com/office/drawing/2014/main" id="{7539A214-CD5E-4A3B-89DA-518668BC3117}"/>
                </a:ext>
              </a:extLst>
            </p:cNvPr>
            <p:cNvGrpSpPr>
              <a:grpSpLocks noChangeAspect="1"/>
            </p:cNvGrpSpPr>
            <p:nvPr/>
          </p:nvGrpSpPr>
          <p:grpSpPr bwMode="auto">
            <a:xfrm>
              <a:off x="588296" y="4884833"/>
              <a:ext cx="480938" cy="482350"/>
              <a:chOff x="2394" y="2789"/>
              <a:chExt cx="340" cy="341"/>
            </a:xfrm>
            <a:solidFill>
              <a:sysClr val="window" lastClr="FFFFFF">
                <a:lumMod val="50000"/>
              </a:sysClr>
            </a:solidFill>
          </p:grpSpPr>
          <p:sp>
            <p:nvSpPr>
              <p:cNvPr id="154" name="Freeform 711">
                <a:extLst>
                  <a:ext uri="{FF2B5EF4-FFF2-40B4-BE49-F238E27FC236}">
                    <a16:creationId xmlns:a16="http://schemas.microsoft.com/office/drawing/2014/main" id="{A1E8E258-58F7-48F0-A4EC-03B938F12D31}"/>
                  </a:ext>
                </a:extLst>
              </p:cNvPr>
              <p:cNvSpPr>
                <a:spLocks/>
              </p:cNvSpPr>
              <p:nvPr/>
            </p:nvSpPr>
            <p:spPr bwMode="auto">
              <a:xfrm>
                <a:off x="2500" y="2867"/>
                <a:ext cx="128" cy="64"/>
              </a:xfrm>
              <a:custGeom>
                <a:avLst/>
                <a:gdLst>
                  <a:gd name="T0" fmla="*/ 192 w 192"/>
                  <a:gd name="T1" fmla="*/ 75 h 96"/>
                  <a:gd name="T2" fmla="*/ 128 w 192"/>
                  <a:gd name="T3" fmla="*/ 75 h 96"/>
                  <a:gd name="T4" fmla="*/ 117 w 192"/>
                  <a:gd name="T5" fmla="*/ 64 h 96"/>
                  <a:gd name="T6" fmla="*/ 117 w 192"/>
                  <a:gd name="T7" fmla="*/ 0 h 96"/>
                  <a:gd name="T8" fmla="*/ 0 w 192"/>
                  <a:gd name="T9" fmla="*/ 0 h 96"/>
                  <a:gd name="T10" fmla="*/ 0 w 192"/>
                  <a:gd name="T11" fmla="*/ 96 h 96"/>
                  <a:gd name="T12" fmla="*/ 192 w 192"/>
                  <a:gd name="T13" fmla="*/ 96 h 96"/>
                  <a:gd name="T14" fmla="*/ 192 w 192"/>
                  <a:gd name="T15" fmla="*/ 75 h 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96">
                    <a:moveTo>
                      <a:pt x="192" y="75"/>
                    </a:moveTo>
                    <a:cubicBezTo>
                      <a:pt x="128" y="75"/>
                      <a:pt x="128" y="75"/>
                      <a:pt x="128" y="75"/>
                    </a:cubicBezTo>
                    <a:cubicBezTo>
                      <a:pt x="122" y="75"/>
                      <a:pt x="117" y="70"/>
                      <a:pt x="117" y="64"/>
                    </a:cubicBezTo>
                    <a:cubicBezTo>
                      <a:pt x="117" y="0"/>
                      <a:pt x="117" y="0"/>
                      <a:pt x="117" y="0"/>
                    </a:cubicBezTo>
                    <a:cubicBezTo>
                      <a:pt x="0" y="0"/>
                      <a:pt x="0" y="0"/>
                      <a:pt x="0" y="0"/>
                    </a:cubicBezTo>
                    <a:cubicBezTo>
                      <a:pt x="0" y="96"/>
                      <a:pt x="0" y="96"/>
                      <a:pt x="0" y="96"/>
                    </a:cubicBezTo>
                    <a:cubicBezTo>
                      <a:pt x="192" y="96"/>
                      <a:pt x="192" y="96"/>
                      <a:pt x="192" y="96"/>
                    </a:cubicBezTo>
                    <a:lnTo>
                      <a:pt x="192" y="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55" name="Freeform 712">
                <a:extLst>
                  <a:ext uri="{FF2B5EF4-FFF2-40B4-BE49-F238E27FC236}">
                    <a16:creationId xmlns:a16="http://schemas.microsoft.com/office/drawing/2014/main" id="{A0C9D979-9342-404B-8EE4-EC2C9157F849}"/>
                  </a:ext>
                </a:extLst>
              </p:cNvPr>
              <p:cNvSpPr>
                <a:spLocks/>
              </p:cNvSpPr>
              <p:nvPr/>
            </p:nvSpPr>
            <p:spPr bwMode="auto">
              <a:xfrm>
                <a:off x="2510" y="2968"/>
                <a:ext cx="13" cy="15"/>
              </a:xfrm>
              <a:custGeom>
                <a:avLst/>
                <a:gdLst>
                  <a:gd name="T0" fmla="*/ 17 w 20"/>
                  <a:gd name="T1" fmla="*/ 19 h 22"/>
                  <a:gd name="T2" fmla="*/ 20 w 20"/>
                  <a:gd name="T3" fmla="*/ 11 h 22"/>
                  <a:gd name="T4" fmla="*/ 17 w 20"/>
                  <a:gd name="T5" fmla="*/ 2 h 22"/>
                  <a:gd name="T6" fmla="*/ 8 w 20"/>
                  <a:gd name="T7" fmla="*/ 0 h 22"/>
                  <a:gd name="T8" fmla="*/ 0 w 20"/>
                  <a:gd name="T9" fmla="*/ 0 h 22"/>
                  <a:gd name="T10" fmla="*/ 0 w 20"/>
                  <a:gd name="T11" fmla="*/ 22 h 22"/>
                  <a:gd name="T12" fmla="*/ 6 w 20"/>
                  <a:gd name="T13" fmla="*/ 22 h 22"/>
                  <a:gd name="T14" fmla="*/ 17 w 20"/>
                  <a:gd name="T15" fmla="*/ 19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22">
                    <a:moveTo>
                      <a:pt x="17" y="19"/>
                    </a:moveTo>
                    <a:cubicBezTo>
                      <a:pt x="19" y="17"/>
                      <a:pt x="20" y="14"/>
                      <a:pt x="20" y="11"/>
                    </a:cubicBezTo>
                    <a:cubicBezTo>
                      <a:pt x="20" y="7"/>
                      <a:pt x="19" y="4"/>
                      <a:pt x="17" y="2"/>
                    </a:cubicBezTo>
                    <a:cubicBezTo>
                      <a:pt x="15" y="1"/>
                      <a:pt x="12" y="0"/>
                      <a:pt x="8" y="0"/>
                    </a:cubicBezTo>
                    <a:cubicBezTo>
                      <a:pt x="0" y="0"/>
                      <a:pt x="0" y="0"/>
                      <a:pt x="0" y="0"/>
                    </a:cubicBezTo>
                    <a:cubicBezTo>
                      <a:pt x="0" y="22"/>
                      <a:pt x="0" y="22"/>
                      <a:pt x="0" y="22"/>
                    </a:cubicBezTo>
                    <a:cubicBezTo>
                      <a:pt x="6" y="22"/>
                      <a:pt x="6" y="22"/>
                      <a:pt x="6" y="22"/>
                    </a:cubicBezTo>
                    <a:cubicBezTo>
                      <a:pt x="11" y="22"/>
                      <a:pt x="14" y="21"/>
                      <a:pt x="17" y="1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56" name="Rectangle 713">
                <a:extLst>
                  <a:ext uri="{FF2B5EF4-FFF2-40B4-BE49-F238E27FC236}">
                    <a16:creationId xmlns:a16="http://schemas.microsoft.com/office/drawing/2014/main" id="{582D9A43-D011-4F61-B65C-813E1F4D4EBE}"/>
                  </a:ext>
                </a:extLst>
              </p:cNvPr>
              <p:cNvSpPr>
                <a:spLocks noChangeArrowheads="1"/>
              </p:cNvSpPr>
              <p:nvPr/>
            </p:nvSpPr>
            <p:spPr bwMode="auto">
              <a:xfrm>
                <a:off x="2500" y="3037"/>
                <a:ext cx="128" cy="14"/>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57" name="Freeform 714">
                <a:extLst>
                  <a:ext uri="{FF2B5EF4-FFF2-40B4-BE49-F238E27FC236}">
                    <a16:creationId xmlns:a16="http://schemas.microsoft.com/office/drawing/2014/main" id="{F1B47ED0-C289-446A-9199-A5C19870DC09}"/>
                  </a:ext>
                </a:extLst>
              </p:cNvPr>
              <p:cNvSpPr>
                <a:spLocks/>
              </p:cNvSpPr>
              <p:nvPr/>
            </p:nvSpPr>
            <p:spPr bwMode="auto">
              <a:xfrm>
                <a:off x="2553" y="2968"/>
                <a:ext cx="19" cy="32"/>
              </a:xfrm>
              <a:custGeom>
                <a:avLst/>
                <a:gdLst>
                  <a:gd name="T0" fmla="*/ 29 w 29"/>
                  <a:gd name="T1" fmla="*/ 24 h 48"/>
                  <a:gd name="T2" fmla="*/ 8 w 29"/>
                  <a:gd name="T3" fmla="*/ 0 h 48"/>
                  <a:gd name="T4" fmla="*/ 0 w 29"/>
                  <a:gd name="T5" fmla="*/ 0 h 48"/>
                  <a:gd name="T6" fmla="*/ 0 w 29"/>
                  <a:gd name="T7" fmla="*/ 48 h 48"/>
                  <a:gd name="T8" fmla="*/ 6 w 29"/>
                  <a:gd name="T9" fmla="*/ 48 h 48"/>
                  <a:gd name="T10" fmla="*/ 29 w 29"/>
                  <a:gd name="T11" fmla="*/ 24 h 48"/>
                </a:gdLst>
                <a:ahLst/>
                <a:cxnLst>
                  <a:cxn ang="0">
                    <a:pos x="T0" y="T1"/>
                  </a:cxn>
                  <a:cxn ang="0">
                    <a:pos x="T2" y="T3"/>
                  </a:cxn>
                  <a:cxn ang="0">
                    <a:pos x="T4" y="T5"/>
                  </a:cxn>
                  <a:cxn ang="0">
                    <a:pos x="T6" y="T7"/>
                  </a:cxn>
                  <a:cxn ang="0">
                    <a:pos x="T8" y="T9"/>
                  </a:cxn>
                  <a:cxn ang="0">
                    <a:pos x="T10" y="T11"/>
                  </a:cxn>
                </a:cxnLst>
                <a:rect l="0" t="0" r="r" b="b"/>
                <a:pathLst>
                  <a:path w="29" h="48">
                    <a:moveTo>
                      <a:pt x="29" y="24"/>
                    </a:moveTo>
                    <a:cubicBezTo>
                      <a:pt x="29" y="8"/>
                      <a:pt x="22" y="0"/>
                      <a:pt x="8" y="0"/>
                    </a:cubicBezTo>
                    <a:cubicBezTo>
                      <a:pt x="0" y="0"/>
                      <a:pt x="0" y="0"/>
                      <a:pt x="0" y="0"/>
                    </a:cubicBezTo>
                    <a:cubicBezTo>
                      <a:pt x="0" y="48"/>
                      <a:pt x="0" y="48"/>
                      <a:pt x="0" y="48"/>
                    </a:cubicBezTo>
                    <a:cubicBezTo>
                      <a:pt x="6" y="48"/>
                      <a:pt x="6" y="48"/>
                      <a:pt x="6" y="48"/>
                    </a:cubicBezTo>
                    <a:cubicBezTo>
                      <a:pt x="22" y="48"/>
                      <a:pt x="29" y="40"/>
                      <a:pt x="29" y="2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58" name="Freeform 715">
                <a:extLst>
                  <a:ext uri="{FF2B5EF4-FFF2-40B4-BE49-F238E27FC236}">
                    <a16:creationId xmlns:a16="http://schemas.microsoft.com/office/drawing/2014/main" id="{F3BE27D5-1089-415D-831B-5141E4906C3D}"/>
                  </a:ext>
                </a:extLst>
              </p:cNvPr>
              <p:cNvSpPr>
                <a:spLocks noEditPoints="1"/>
              </p:cNvSpPr>
              <p:nvPr/>
            </p:nvSpPr>
            <p:spPr bwMode="auto">
              <a:xfrm>
                <a:off x="2394" y="2789"/>
                <a:ext cx="340" cy="341"/>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05 w 512"/>
                  <a:gd name="T11" fmla="*/ 362 h 512"/>
                  <a:gd name="T12" fmla="*/ 394 w 512"/>
                  <a:gd name="T13" fmla="*/ 373 h 512"/>
                  <a:gd name="T14" fmla="*/ 373 w 512"/>
                  <a:gd name="T15" fmla="*/ 373 h 512"/>
                  <a:gd name="T16" fmla="*/ 373 w 512"/>
                  <a:gd name="T17" fmla="*/ 405 h 512"/>
                  <a:gd name="T18" fmla="*/ 362 w 512"/>
                  <a:gd name="T19" fmla="*/ 416 h 512"/>
                  <a:gd name="T20" fmla="*/ 149 w 512"/>
                  <a:gd name="T21" fmla="*/ 416 h 512"/>
                  <a:gd name="T22" fmla="*/ 138 w 512"/>
                  <a:gd name="T23" fmla="*/ 405 h 512"/>
                  <a:gd name="T24" fmla="*/ 138 w 512"/>
                  <a:gd name="T25" fmla="*/ 373 h 512"/>
                  <a:gd name="T26" fmla="*/ 117 w 512"/>
                  <a:gd name="T27" fmla="*/ 373 h 512"/>
                  <a:gd name="T28" fmla="*/ 106 w 512"/>
                  <a:gd name="T29" fmla="*/ 362 h 512"/>
                  <a:gd name="T30" fmla="*/ 106 w 512"/>
                  <a:gd name="T31" fmla="*/ 224 h 512"/>
                  <a:gd name="T32" fmla="*/ 117 w 512"/>
                  <a:gd name="T33" fmla="*/ 213 h 512"/>
                  <a:gd name="T34" fmla="*/ 138 w 512"/>
                  <a:gd name="T35" fmla="*/ 213 h 512"/>
                  <a:gd name="T36" fmla="*/ 138 w 512"/>
                  <a:gd name="T37" fmla="*/ 106 h 512"/>
                  <a:gd name="T38" fmla="*/ 149 w 512"/>
                  <a:gd name="T39" fmla="*/ 96 h 512"/>
                  <a:gd name="T40" fmla="*/ 288 w 512"/>
                  <a:gd name="T41" fmla="*/ 96 h 512"/>
                  <a:gd name="T42" fmla="*/ 292 w 512"/>
                  <a:gd name="T43" fmla="*/ 96 h 512"/>
                  <a:gd name="T44" fmla="*/ 295 w 512"/>
                  <a:gd name="T45" fmla="*/ 99 h 512"/>
                  <a:gd name="T46" fmla="*/ 370 w 512"/>
                  <a:gd name="T47" fmla="*/ 173 h 512"/>
                  <a:gd name="T48" fmla="*/ 372 w 512"/>
                  <a:gd name="T49" fmla="*/ 177 h 512"/>
                  <a:gd name="T50" fmla="*/ 373 w 512"/>
                  <a:gd name="T51" fmla="*/ 181 h 512"/>
                  <a:gd name="T52" fmla="*/ 373 w 512"/>
                  <a:gd name="T53" fmla="*/ 213 h 512"/>
                  <a:gd name="T54" fmla="*/ 394 w 512"/>
                  <a:gd name="T55" fmla="*/ 213 h 512"/>
                  <a:gd name="T56" fmla="*/ 405 w 512"/>
                  <a:gd name="T57" fmla="*/ 224 h 512"/>
                  <a:gd name="T58" fmla="*/ 405 w 512"/>
                  <a:gd name="T59" fmla="*/ 36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05" y="362"/>
                    </a:moveTo>
                    <a:cubicBezTo>
                      <a:pt x="405" y="368"/>
                      <a:pt x="400" y="373"/>
                      <a:pt x="394" y="373"/>
                    </a:cubicBezTo>
                    <a:cubicBezTo>
                      <a:pt x="373" y="373"/>
                      <a:pt x="373" y="373"/>
                      <a:pt x="373" y="373"/>
                    </a:cubicBezTo>
                    <a:cubicBezTo>
                      <a:pt x="373" y="405"/>
                      <a:pt x="373" y="405"/>
                      <a:pt x="373" y="405"/>
                    </a:cubicBezTo>
                    <a:cubicBezTo>
                      <a:pt x="373" y="411"/>
                      <a:pt x="368" y="416"/>
                      <a:pt x="362" y="416"/>
                    </a:cubicBezTo>
                    <a:cubicBezTo>
                      <a:pt x="149" y="416"/>
                      <a:pt x="149" y="416"/>
                      <a:pt x="149" y="416"/>
                    </a:cubicBezTo>
                    <a:cubicBezTo>
                      <a:pt x="143" y="416"/>
                      <a:pt x="138" y="411"/>
                      <a:pt x="138" y="405"/>
                    </a:cubicBezTo>
                    <a:cubicBezTo>
                      <a:pt x="138" y="373"/>
                      <a:pt x="138" y="373"/>
                      <a:pt x="138" y="373"/>
                    </a:cubicBezTo>
                    <a:cubicBezTo>
                      <a:pt x="117" y="373"/>
                      <a:pt x="117" y="373"/>
                      <a:pt x="117" y="373"/>
                    </a:cubicBezTo>
                    <a:cubicBezTo>
                      <a:pt x="111" y="373"/>
                      <a:pt x="106" y="368"/>
                      <a:pt x="106" y="362"/>
                    </a:cubicBezTo>
                    <a:cubicBezTo>
                      <a:pt x="106" y="224"/>
                      <a:pt x="106" y="224"/>
                      <a:pt x="106" y="224"/>
                    </a:cubicBezTo>
                    <a:cubicBezTo>
                      <a:pt x="106" y="218"/>
                      <a:pt x="111" y="213"/>
                      <a:pt x="117" y="213"/>
                    </a:cubicBezTo>
                    <a:cubicBezTo>
                      <a:pt x="138" y="213"/>
                      <a:pt x="138" y="213"/>
                      <a:pt x="138" y="213"/>
                    </a:cubicBezTo>
                    <a:cubicBezTo>
                      <a:pt x="138" y="106"/>
                      <a:pt x="138" y="106"/>
                      <a:pt x="138" y="106"/>
                    </a:cubicBezTo>
                    <a:cubicBezTo>
                      <a:pt x="138" y="100"/>
                      <a:pt x="143" y="96"/>
                      <a:pt x="149" y="96"/>
                    </a:cubicBezTo>
                    <a:cubicBezTo>
                      <a:pt x="288" y="96"/>
                      <a:pt x="288" y="96"/>
                      <a:pt x="288" y="96"/>
                    </a:cubicBezTo>
                    <a:cubicBezTo>
                      <a:pt x="289" y="96"/>
                      <a:pt x="290" y="96"/>
                      <a:pt x="292" y="96"/>
                    </a:cubicBezTo>
                    <a:cubicBezTo>
                      <a:pt x="293" y="97"/>
                      <a:pt x="294" y="98"/>
                      <a:pt x="295" y="99"/>
                    </a:cubicBezTo>
                    <a:cubicBezTo>
                      <a:pt x="370" y="173"/>
                      <a:pt x="370" y="173"/>
                      <a:pt x="370" y="173"/>
                    </a:cubicBezTo>
                    <a:cubicBezTo>
                      <a:pt x="371" y="174"/>
                      <a:pt x="372" y="176"/>
                      <a:pt x="372" y="177"/>
                    </a:cubicBezTo>
                    <a:cubicBezTo>
                      <a:pt x="373" y="178"/>
                      <a:pt x="373" y="180"/>
                      <a:pt x="373" y="181"/>
                    </a:cubicBezTo>
                    <a:cubicBezTo>
                      <a:pt x="373" y="213"/>
                      <a:pt x="373" y="213"/>
                      <a:pt x="373" y="213"/>
                    </a:cubicBezTo>
                    <a:cubicBezTo>
                      <a:pt x="394" y="213"/>
                      <a:pt x="394" y="213"/>
                      <a:pt x="394" y="213"/>
                    </a:cubicBezTo>
                    <a:cubicBezTo>
                      <a:pt x="400" y="213"/>
                      <a:pt x="405" y="218"/>
                      <a:pt x="405" y="224"/>
                    </a:cubicBezTo>
                    <a:lnTo>
                      <a:pt x="405" y="36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59" name="Freeform 716">
                <a:extLst>
                  <a:ext uri="{FF2B5EF4-FFF2-40B4-BE49-F238E27FC236}">
                    <a16:creationId xmlns:a16="http://schemas.microsoft.com/office/drawing/2014/main" id="{22597597-44C9-4500-A4E0-AB564FC2CA46}"/>
                  </a:ext>
                </a:extLst>
              </p:cNvPr>
              <p:cNvSpPr>
                <a:spLocks noEditPoints="1"/>
              </p:cNvSpPr>
              <p:nvPr/>
            </p:nvSpPr>
            <p:spPr bwMode="auto">
              <a:xfrm>
                <a:off x="2479" y="2945"/>
                <a:ext cx="170" cy="78"/>
              </a:xfrm>
              <a:custGeom>
                <a:avLst/>
                <a:gdLst>
                  <a:gd name="T0" fmla="*/ 0 w 256"/>
                  <a:gd name="T1" fmla="*/ 118 h 118"/>
                  <a:gd name="T2" fmla="*/ 256 w 256"/>
                  <a:gd name="T3" fmla="*/ 118 h 118"/>
                  <a:gd name="T4" fmla="*/ 256 w 256"/>
                  <a:gd name="T5" fmla="*/ 0 h 118"/>
                  <a:gd name="T6" fmla="*/ 0 w 256"/>
                  <a:gd name="T7" fmla="*/ 0 h 118"/>
                  <a:gd name="T8" fmla="*/ 0 w 256"/>
                  <a:gd name="T9" fmla="*/ 118 h 118"/>
                  <a:gd name="T10" fmla="*/ 169 w 256"/>
                  <a:gd name="T11" fmla="*/ 22 h 118"/>
                  <a:gd name="T12" fmla="*/ 212 w 256"/>
                  <a:gd name="T13" fmla="*/ 22 h 118"/>
                  <a:gd name="T14" fmla="*/ 212 w 256"/>
                  <a:gd name="T15" fmla="*/ 35 h 118"/>
                  <a:gd name="T16" fmla="*/ 185 w 256"/>
                  <a:gd name="T17" fmla="*/ 35 h 118"/>
                  <a:gd name="T18" fmla="*/ 185 w 256"/>
                  <a:gd name="T19" fmla="*/ 54 h 118"/>
                  <a:gd name="T20" fmla="*/ 210 w 256"/>
                  <a:gd name="T21" fmla="*/ 54 h 118"/>
                  <a:gd name="T22" fmla="*/ 210 w 256"/>
                  <a:gd name="T23" fmla="*/ 67 h 118"/>
                  <a:gd name="T24" fmla="*/ 185 w 256"/>
                  <a:gd name="T25" fmla="*/ 67 h 118"/>
                  <a:gd name="T26" fmla="*/ 185 w 256"/>
                  <a:gd name="T27" fmla="*/ 96 h 118"/>
                  <a:gd name="T28" fmla="*/ 169 w 256"/>
                  <a:gd name="T29" fmla="*/ 96 h 118"/>
                  <a:gd name="T30" fmla="*/ 169 w 256"/>
                  <a:gd name="T31" fmla="*/ 22 h 118"/>
                  <a:gd name="T32" fmla="*/ 95 w 256"/>
                  <a:gd name="T33" fmla="*/ 22 h 118"/>
                  <a:gd name="T34" fmla="*/ 118 w 256"/>
                  <a:gd name="T35" fmla="*/ 22 h 118"/>
                  <a:gd name="T36" fmla="*/ 147 w 256"/>
                  <a:gd name="T37" fmla="*/ 31 h 118"/>
                  <a:gd name="T38" fmla="*/ 157 w 256"/>
                  <a:gd name="T39" fmla="*/ 58 h 118"/>
                  <a:gd name="T40" fmla="*/ 146 w 256"/>
                  <a:gd name="T41" fmla="*/ 87 h 118"/>
                  <a:gd name="T42" fmla="*/ 116 w 256"/>
                  <a:gd name="T43" fmla="*/ 96 h 118"/>
                  <a:gd name="T44" fmla="*/ 95 w 256"/>
                  <a:gd name="T45" fmla="*/ 96 h 118"/>
                  <a:gd name="T46" fmla="*/ 95 w 256"/>
                  <a:gd name="T47" fmla="*/ 22 h 118"/>
                  <a:gd name="T48" fmla="*/ 32 w 256"/>
                  <a:gd name="T49" fmla="*/ 22 h 118"/>
                  <a:gd name="T50" fmla="*/ 56 w 256"/>
                  <a:gd name="T51" fmla="*/ 22 h 118"/>
                  <a:gd name="T52" fmla="*/ 76 w 256"/>
                  <a:gd name="T53" fmla="*/ 28 h 118"/>
                  <a:gd name="T54" fmla="*/ 83 w 256"/>
                  <a:gd name="T55" fmla="*/ 45 h 118"/>
                  <a:gd name="T56" fmla="*/ 76 w 256"/>
                  <a:gd name="T57" fmla="*/ 63 h 118"/>
                  <a:gd name="T58" fmla="*/ 54 w 256"/>
                  <a:gd name="T59" fmla="*/ 70 h 118"/>
                  <a:gd name="T60" fmla="*/ 47 w 256"/>
                  <a:gd name="T61" fmla="*/ 70 h 118"/>
                  <a:gd name="T62" fmla="*/ 47 w 256"/>
                  <a:gd name="T63" fmla="*/ 96 h 118"/>
                  <a:gd name="T64" fmla="*/ 32 w 256"/>
                  <a:gd name="T65" fmla="*/ 96 h 118"/>
                  <a:gd name="T66" fmla="*/ 32 w 256"/>
                  <a:gd name="T67" fmla="*/ 2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6" h="118">
                    <a:moveTo>
                      <a:pt x="0" y="118"/>
                    </a:moveTo>
                    <a:cubicBezTo>
                      <a:pt x="256" y="118"/>
                      <a:pt x="256" y="118"/>
                      <a:pt x="256" y="118"/>
                    </a:cubicBezTo>
                    <a:cubicBezTo>
                      <a:pt x="256" y="0"/>
                      <a:pt x="256" y="0"/>
                      <a:pt x="256" y="0"/>
                    </a:cubicBezTo>
                    <a:cubicBezTo>
                      <a:pt x="0" y="0"/>
                      <a:pt x="0" y="0"/>
                      <a:pt x="0" y="0"/>
                    </a:cubicBezTo>
                    <a:lnTo>
                      <a:pt x="0" y="118"/>
                    </a:lnTo>
                    <a:close/>
                    <a:moveTo>
                      <a:pt x="169" y="22"/>
                    </a:moveTo>
                    <a:cubicBezTo>
                      <a:pt x="212" y="22"/>
                      <a:pt x="212" y="22"/>
                      <a:pt x="212" y="22"/>
                    </a:cubicBezTo>
                    <a:cubicBezTo>
                      <a:pt x="212" y="35"/>
                      <a:pt x="212" y="35"/>
                      <a:pt x="212" y="35"/>
                    </a:cubicBezTo>
                    <a:cubicBezTo>
                      <a:pt x="185" y="35"/>
                      <a:pt x="185" y="35"/>
                      <a:pt x="185" y="35"/>
                    </a:cubicBezTo>
                    <a:cubicBezTo>
                      <a:pt x="185" y="54"/>
                      <a:pt x="185" y="54"/>
                      <a:pt x="185" y="54"/>
                    </a:cubicBezTo>
                    <a:cubicBezTo>
                      <a:pt x="210" y="54"/>
                      <a:pt x="210" y="54"/>
                      <a:pt x="210" y="54"/>
                    </a:cubicBezTo>
                    <a:cubicBezTo>
                      <a:pt x="210" y="67"/>
                      <a:pt x="210" y="67"/>
                      <a:pt x="210" y="67"/>
                    </a:cubicBezTo>
                    <a:cubicBezTo>
                      <a:pt x="185" y="67"/>
                      <a:pt x="185" y="67"/>
                      <a:pt x="185" y="67"/>
                    </a:cubicBezTo>
                    <a:cubicBezTo>
                      <a:pt x="185" y="96"/>
                      <a:pt x="185" y="96"/>
                      <a:pt x="185" y="96"/>
                    </a:cubicBezTo>
                    <a:cubicBezTo>
                      <a:pt x="169" y="96"/>
                      <a:pt x="169" y="96"/>
                      <a:pt x="169" y="96"/>
                    </a:cubicBezTo>
                    <a:lnTo>
                      <a:pt x="169" y="22"/>
                    </a:lnTo>
                    <a:close/>
                    <a:moveTo>
                      <a:pt x="95" y="22"/>
                    </a:moveTo>
                    <a:cubicBezTo>
                      <a:pt x="118" y="22"/>
                      <a:pt x="118" y="22"/>
                      <a:pt x="118" y="22"/>
                    </a:cubicBezTo>
                    <a:cubicBezTo>
                      <a:pt x="130" y="22"/>
                      <a:pt x="140" y="25"/>
                      <a:pt x="147" y="31"/>
                    </a:cubicBezTo>
                    <a:cubicBezTo>
                      <a:pt x="153" y="38"/>
                      <a:pt x="157" y="47"/>
                      <a:pt x="157" y="58"/>
                    </a:cubicBezTo>
                    <a:cubicBezTo>
                      <a:pt x="157" y="71"/>
                      <a:pt x="153" y="80"/>
                      <a:pt x="146" y="87"/>
                    </a:cubicBezTo>
                    <a:cubicBezTo>
                      <a:pt x="139" y="93"/>
                      <a:pt x="129" y="96"/>
                      <a:pt x="116" y="96"/>
                    </a:cubicBezTo>
                    <a:cubicBezTo>
                      <a:pt x="95" y="96"/>
                      <a:pt x="95" y="96"/>
                      <a:pt x="95" y="96"/>
                    </a:cubicBezTo>
                    <a:lnTo>
                      <a:pt x="95" y="22"/>
                    </a:lnTo>
                    <a:close/>
                    <a:moveTo>
                      <a:pt x="32" y="22"/>
                    </a:moveTo>
                    <a:cubicBezTo>
                      <a:pt x="56" y="22"/>
                      <a:pt x="56" y="22"/>
                      <a:pt x="56" y="22"/>
                    </a:cubicBezTo>
                    <a:cubicBezTo>
                      <a:pt x="65" y="22"/>
                      <a:pt x="71" y="24"/>
                      <a:pt x="76" y="28"/>
                    </a:cubicBezTo>
                    <a:cubicBezTo>
                      <a:pt x="81" y="31"/>
                      <a:pt x="83" y="37"/>
                      <a:pt x="83" y="45"/>
                    </a:cubicBezTo>
                    <a:cubicBezTo>
                      <a:pt x="83" y="53"/>
                      <a:pt x="81" y="59"/>
                      <a:pt x="76" y="63"/>
                    </a:cubicBezTo>
                    <a:cubicBezTo>
                      <a:pt x="71" y="68"/>
                      <a:pt x="64" y="70"/>
                      <a:pt x="54" y="70"/>
                    </a:cubicBezTo>
                    <a:cubicBezTo>
                      <a:pt x="47" y="70"/>
                      <a:pt x="47" y="70"/>
                      <a:pt x="47" y="70"/>
                    </a:cubicBezTo>
                    <a:cubicBezTo>
                      <a:pt x="47" y="96"/>
                      <a:pt x="47" y="96"/>
                      <a:pt x="47" y="96"/>
                    </a:cubicBezTo>
                    <a:cubicBezTo>
                      <a:pt x="32" y="96"/>
                      <a:pt x="32" y="96"/>
                      <a:pt x="32" y="96"/>
                    </a:cubicBezTo>
                    <a:lnTo>
                      <a:pt x="32" y="2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60" name="Freeform 717">
                <a:extLst>
                  <a:ext uri="{FF2B5EF4-FFF2-40B4-BE49-F238E27FC236}">
                    <a16:creationId xmlns:a16="http://schemas.microsoft.com/office/drawing/2014/main" id="{2428088A-AD69-48E2-9332-549A6233B797}"/>
                  </a:ext>
                </a:extLst>
              </p:cNvPr>
              <p:cNvSpPr>
                <a:spLocks/>
              </p:cNvSpPr>
              <p:nvPr/>
            </p:nvSpPr>
            <p:spPr bwMode="auto">
              <a:xfrm>
                <a:off x="2592" y="2877"/>
                <a:ext cx="26" cy="25"/>
              </a:xfrm>
              <a:custGeom>
                <a:avLst/>
                <a:gdLst>
                  <a:gd name="T0" fmla="*/ 0 w 26"/>
                  <a:gd name="T1" fmla="*/ 0 h 25"/>
                  <a:gd name="T2" fmla="*/ 0 w 26"/>
                  <a:gd name="T3" fmla="*/ 25 h 25"/>
                  <a:gd name="T4" fmla="*/ 26 w 26"/>
                  <a:gd name="T5" fmla="*/ 25 h 25"/>
                  <a:gd name="T6" fmla="*/ 0 w 26"/>
                  <a:gd name="T7" fmla="*/ 0 h 25"/>
                </a:gdLst>
                <a:ahLst/>
                <a:cxnLst>
                  <a:cxn ang="0">
                    <a:pos x="T0" y="T1"/>
                  </a:cxn>
                  <a:cxn ang="0">
                    <a:pos x="T2" y="T3"/>
                  </a:cxn>
                  <a:cxn ang="0">
                    <a:pos x="T4" y="T5"/>
                  </a:cxn>
                  <a:cxn ang="0">
                    <a:pos x="T6" y="T7"/>
                  </a:cxn>
                </a:cxnLst>
                <a:rect l="0" t="0" r="r" b="b"/>
                <a:pathLst>
                  <a:path w="26" h="25">
                    <a:moveTo>
                      <a:pt x="0" y="0"/>
                    </a:moveTo>
                    <a:lnTo>
                      <a:pt x="0" y="25"/>
                    </a:lnTo>
                    <a:lnTo>
                      <a:pt x="26" y="25"/>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grpSp>
        <p:grpSp>
          <p:nvGrpSpPr>
            <p:cNvPr id="126" name="Group 125">
              <a:extLst>
                <a:ext uri="{FF2B5EF4-FFF2-40B4-BE49-F238E27FC236}">
                  <a16:creationId xmlns:a16="http://schemas.microsoft.com/office/drawing/2014/main" id="{0AE2EFEF-0D3A-42D9-B5FF-D1E960247DDB}"/>
                </a:ext>
              </a:extLst>
            </p:cNvPr>
            <p:cNvGrpSpPr>
              <a:grpSpLocks noChangeAspect="1"/>
            </p:cNvGrpSpPr>
            <p:nvPr/>
          </p:nvGrpSpPr>
          <p:grpSpPr>
            <a:xfrm>
              <a:off x="574115" y="5625391"/>
              <a:ext cx="484784" cy="482350"/>
              <a:chOff x="3148013" y="3436938"/>
              <a:chExt cx="3159125" cy="3143250"/>
            </a:xfrm>
            <a:solidFill>
              <a:srgbClr val="ED7D31"/>
            </a:solidFill>
          </p:grpSpPr>
          <p:sp>
            <p:nvSpPr>
              <p:cNvPr id="151" name="Freeform 22">
                <a:extLst>
                  <a:ext uri="{FF2B5EF4-FFF2-40B4-BE49-F238E27FC236}">
                    <a16:creationId xmlns:a16="http://schemas.microsoft.com/office/drawing/2014/main" id="{B2649AD0-2B5A-40DA-ADE0-3213AC844931}"/>
                  </a:ext>
                </a:extLst>
              </p:cNvPr>
              <p:cNvSpPr>
                <a:spLocks/>
              </p:cNvSpPr>
              <p:nvPr/>
            </p:nvSpPr>
            <p:spPr bwMode="auto">
              <a:xfrm>
                <a:off x="4991101" y="4246563"/>
                <a:ext cx="230188" cy="238125"/>
              </a:xfrm>
              <a:custGeom>
                <a:avLst/>
                <a:gdLst>
                  <a:gd name="T0" fmla="*/ 0 w 145"/>
                  <a:gd name="T1" fmla="*/ 0 h 150"/>
                  <a:gd name="T2" fmla="*/ 0 w 145"/>
                  <a:gd name="T3" fmla="*/ 150 h 150"/>
                  <a:gd name="T4" fmla="*/ 145 w 145"/>
                  <a:gd name="T5" fmla="*/ 150 h 150"/>
                  <a:gd name="T6" fmla="*/ 0 w 145"/>
                  <a:gd name="T7" fmla="*/ 0 h 150"/>
                </a:gdLst>
                <a:ahLst/>
                <a:cxnLst>
                  <a:cxn ang="0">
                    <a:pos x="T0" y="T1"/>
                  </a:cxn>
                  <a:cxn ang="0">
                    <a:pos x="T2" y="T3"/>
                  </a:cxn>
                  <a:cxn ang="0">
                    <a:pos x="T4" y="T5"/>
                  </a:cxn>
                  <a:cxn ang="0">
                    <a:pos x="T6" y="T7"/>
                  </a:cxn>
                </a:cxnLst>
                <a:rect l="0" t="0" r="r" b="b"/>
                <a:pathLst>
                  <a:path w="145" h="150">
                    <a:moveTo>
                      <a:pt x="0" y="0"/>
                    </a:moveTo>
                    <a:lnTo>
                      <a:pt x="0" y="150"/>
                    </a:lnTo>
                    <a:lnTo>
                      <a:pt x="145" y="150"/>
                    </a:lnTo>
                    <a:lnTo>
                      <a:pt x="0" y="0"/>
                    </a:lnTo>
                    <a:close/>
                  </a:path>
                </a:pathLst>
              </a:custGeom>
              <a:solidFill>
                <a:sysClr val="window" lastClr="FFFFFF">
                  <a:lumMod val="50000"/>
                </a:sysClr>
              </a:solidFill>
              <a:ln>
                <a:noFill/>
              </a:ln>
            </p:spPr>
            <p:txBody>
              <a:bodyPr vert="horz" wrap="square" lIns="68580" tIns="34292" rIns="68580" bIns="34292" numCol="1" anchor="t" anchorCtr="0" compatLnSpc="1">
                <a:prstTxWarp prst="textNoShape">
                  <a:avLst/>
                </a:prstTxWarp>
              </a:bodyPr>
              <a:lstStyle/>
              <a:p>
                <a:pPr defTabSz="1974440">
                  <a:defRPr/>
                </a:pPr>
                <a:endParaRPr lang="en-US" sz="912" kern="0" dirty="0">
                  <a:solidFill>
                    <a:prstClr val="black"/>
                  </a:solidFill>
                  <a:latin typeface="+mj-lt"/>
                </a:endParaRPr>
              </a:p>
            </p:txBody>
          </p:sp>
          <p:sp>
            <p:nvSpPr>
              <p:cNvPr id="152" name="Freeform 23">
                <a:extLst>
                  <a:ext uri="{FF2B5EF4-FFF2-40B4-BE49-F238E27FC236}">
                    <a16:creationId xmlns:a16="http://schemas.microsoft.com/office/drawing/2014/main" id="{B13FB1E3-88D6-421F-9207-E521718D5CD8}"/>
                  </a:ext>
                </a:extLst>
              </p:cNvPr>
              <p:cNvSpPr>
                <a:spLocks noEditPoints="1"/>
              </p:cNvSpPr>
              <p:nvPr/>
            </p:nvSpPr>
            <p:spPr bwMode="auto">
              <a:xfrm>
                <a:off x="4135438" y="4157663"/>
                <a:ext cx="1184275" cy="1701800"/>
              </a:xfrm>
              <a:custGeom>
                <a:avLst/>
                <a:gdLst>
                  <a:gd name="T0" fmla="*/ 88 w 144"/>
                  <a:gd name="T1" fmla="*/ 48 h 208"/>
                  <a:gd name="T2" fmla="*/ 88 w 144"/>
                  <a:gd name="T3" fmla="*/ 0 h 208"/>
                  <a:gd name="T4" fmla="*/ 0 w 144"/>
                  <a:gd name="T5" fmla="*/ 0 h 208"/>
                  <a:gd name="T6" fmla="*/ 0 w 144"/>
                  <a:gd name="T7" fmla="*/ 208 h 208"/>
                  <a:gd name="T8" fmla="*/ 144 w 144"/>
                  <a:gd name="T9" fmla="*/ 208 h 208"/>
                  <a:gd name="T10" fmla="*/ 144 w 144"/>
                  <a:gd name="T11" fmla="*/ 56 h 208"/>
                  <a:gd name="T12" fmla="*/ 96 w 144"/>
                  <a:gd name="T13" fmla="*/ 56 h 208"/>
                  <a:gd name="T14" fmla="*/ 88 w 144"/>
                  <a:gd name="T15" fmla="*/ 48 h 208"/>
                  <a:gd name="T16" fmla="*/ 16 w 144"/>
                  <a:gd name="T17" fmla="*/ 96 h 208"/>
                  <a:gd name="T18" fmla="*/ 19 w 144"/>
                  <a:gd name="T19" fmla="*/ 89 h 208"/>
                  <a:gd name="T20" fmla="*/ 43 w 144"/>
                  <a:gd name="T21" fmla="*/ 73 h 208"/>
                  <a:gd name="T22" fmla="*/ 54 w 144"/>
                  <a:gd name="T23" fmla="*/ 75 h 208"/>
                  <a:gd name="T24" fmla="*/ 52 w 144"/>
                  <a:gd name="T25" fmla="*/ 86 h 208"/>
                  <a:gd name="T26" fmla="*/ 38 w 144"/>
                  <a:gd name="T27" fmla="*/ 96 h 208"/>
                  <a:gd name="T28" fmla="*/ 52 w 144"/>
                  <a:gd name="T29" fmla="*/ 105 h 208"/>
                  <a:gd name="T30" fmla="*/ 54 w 144"/>
                  <a:gd name="T31" fmla="*/ 116 h 208"/>
                  <a:gd name="T32" fmla="*/ 48 w 144"/>
                  <a:gd name="T33" fmla="*/ 120 h 208"/>
                  <a:gd name="T34" fmla="*/ 43 w 144"/>
                  <a:gd name="T35" fmla="*/ 118 h 208"/>
                  <a:gd name="T36" fmla="*/ 19 w 144"/>
                  <a:gd name="T37" fmla="*/ 102 h 208"/>
                  <a:gd name="T38" fmla="*/ 16 w 144"/>
                  <a:gd name="T39" fmla="*/ 96 h 208"/>
                  <a:gd name="T40" fmla="*/ 128 w 144"/>
                  <a:gd name="T41" fmla="*/ 152 h 208"/>
                  <a:gd name="T42" fmla="*/ 124 w 144"/>
                  <a:gd name="T43" fmla="*/ 158 h 208"/>
                  <a:gd name="T44" fmla="*/ 100 w 144"/>
                  <a:gd name="T45" fmla="*/ 174 h 208"/>
                  <a:gd name="T46" fmla="*/ 96 w 144"/>
                  <a:gd name="T47" fmla="*/ 176 h 208"/>
                  <a:gd name="T48" fmla="*/ 89 w 144"/>
                  <a:gd name="T49" fmla="*/ 172 h 208"/>
                  <a:gd name="T50" fmla="*/ 91 w 144"/>
                  <a:gd name="T51" fmla="*/ 161 h 208"/>
                  <a:gd name="T52" fmla="*/ 105 w 144"/>
                  <a:gd name="T53" fmla="*/ 152 h 208"/>
                  <a:gd name="T54" fmla="*/ 91 w 144"/>
                  <a:gd name="T55" fmla="*/ 142 h 208"/>
                  <a:gd name="T56" fmla="*/ 89 w 144"/>
                  <a:gd name="T57" fmla="*/ 131 h 208"/>
                  <a:gd name="T58" fmla="*/ 100 w 144"/>
                  <a:gd name="T59" fmla="*/ 129 h 208"/>
                  <a:gd name="T60" fmla="*/ 124 w 144"/>
                  <a:gd name="T61" fmla="*/ 145 h 208"/>
                  <a:gd name="T62" fmla="*/ 128 w 144"/>
                  <a:gd name="T63" fmla="*/ 152 h 208"/>
                  <a:gd name="T64" fmla="*/ 100 w 144"/>
                  <a:gd name="T65" fmla="*/ 81 h 208"/>
                  <a:gd name="T66" fmla="*/ 102 w 144"/>
                  <a:gd name="T67" fmla="*/ 92 h 208"/>
                  <a:gd name="T68" fmla="*/ 54 w 144"/>
                  <a:gd name="T69" fmla="*/ 164 h 208"/>
                  <a:gd name="T70" fmla="*/ 48 w 144"/>
                  <a:gd name="T71" fmla="*/ 168 h 208"/>
                  <a:gd name="T72" fmla="*/ 43 w 144"/>
                  <a:gd name="T73" fmla="*/ 166 h 208"/>
                  <a:gd name="T74" fmla="*/ 41 w 144"/>
                  <a:gd name="T75" fmla="*/ 155 h 208"/>
                  <a:gd name="T76" fmla="*/ 89 w 144"/>
                  <a:gd name="T77" fmla="*/ 83 h 208"/>
                  <a:gd name="T78" fmla="*/ 100 w 144"/>
                  <a:gd name="T79" fmla="*/ 8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4" h="208">
                    <a:moveTo>
                      <a:pt x="88" y="48"/>
                    </a:moveTo>
                    <a:cubicBezTo>
                      <a:pt x="88" y="0"/>
                      <a:pt x="88" y="0"/>
                      <a:pt x="88" y="0"/>
                    </a:cubicBezTo>
                    <a:cubicBezTo>
                      <a:pt x="0" y="0"/>
                      <a:pt x="0" y="0"/>
                      <a:pt x="0" y="0"/>
                    </a:cubicBezTo>
                    <a:cubicBezTo>
                      <a:pt x="0" y="208"/>
                      <a:pt x="0" y="208"/>
                      <a:pt x="0" y="208"/>
                    </a:cubicBezTo>
                    <a:cubicBezTo>
                      <a:pt x="144" y="208"/>
                      <a:pt x="144" y="208"/>
                      <a:pt x="144" y="208"/>
                    </a:cubicBezTo>
                    <a:cubicBezTo>
                      <a:pt x="144" y="56"/>
                      <a:pt x="144" y="56"/>
                      <a:pt x="144" y="56"/>
                    </a:cubicBezTo>
                    <a:cubicBezTo>
                      <a:pt x="96" y="56"/>
                      <a:pt x="96" y="56"/>
                      <a:pt x="96" y="56"/>
                    </a:cubicBezTo>
                    <a:cubicBezTo>
                      <a:pt x="91" y="56"/>
                      <a:pt x="88" y="52"/>
                      <a:pt x="88" y="48"/>
                    </a:cubicBezTo>
                    <a:close/>
                    <a:moveTo>
                      <a:pt x="16" y="96"/>
                    </a:moveTo>
                    <a:cubicBezTo>
                      <a:pt x="16" y="93"/>
                      <a:pt x="17" y="90"/>
                      <a:pt x="19" y="89"/>
                    </a:cubicBezTo>
                    <a:cubicBezTo>
                      <a:pt x="43" y="73"/>
                      <a:pt x="43" y="73"/>
                      <a:pt x="43" y="73"/>
                    </a:cubicBezTo>
                    <a:cubicBezTo>
                      <a:pt x="47" y="71"/>
                      <a:pt x="52" y="72"/>
                      <a:pt x="54" y="75"/>
                    </a:cubicBezTo>
                    <a:cubicBezTo>
                      <a:pt x="57" y="79"/>
                      <a:pt x="56" y="84"/>
                      <a:pt x="52" y="86"/>
                    </a:cubicBezTo>
                    <a:cubicBezTo>
                      <a:pt x="38" y="96"/>
                      <a:pt x="38" y="96"/>
                      <a:pt x="38" y="96"/>
                    </a:cubicBezTo>
                    <a:cubicBezTo>
                      <a:pt x="52" y="105"/>
                      <a:pt x="52" y="105"/>
                      <a:pt x="52" y="105"/>
                    </a:cubicBezTo>
                    <a:cubicBezTo>
                      <a:pt x="56" y="107"/>
                      <a:pt x="57" y="112"/>
                      <a:pt x="54" y="116"/>
                    </a:cubicBezTo>
                    <a:cubicBezTo>
                      <a:pt x="53" y="118"/>
                      <a:pt x="50" y="120"/>
                      <a:pt x="48" y="120"/>
                    </a:cubicBezTo>
                    <a:cubicBezTo>
                      <a:pt x="46" y="120"/>
                      <a:pt x="45" y="119"/>
                      <a:pt x="43" y="118"/>
                    </a:cubicBezTo>
                    <a:cubicBezTo>
                      <a:pt x="19" y="102"/>
                      <a:pt x="19" y="102"/>
                      <a:pt x="19" y="102"/>
                    </a:cubicBezTo>
                    <a:cubicBezTo>
                      <a:pt x="17" y="101"/>
                      <a:pt x="16" y="98"/>
                      <a:pt x="16" y="96"/>
                    </a:cubicBezTo>
                    <a:close/>
                    <a:moveTo>
                      <a:pt x="128" y="152"/>
                    </a:moveTo>
                    <a:cubicBezTo>
                      <a:pt x="128" y="154"/>
                      <a:pt x="126" y="157"/>
                      <a:pt x="124" y="158"/>
                    </a:cubicBezTo>
                    <a:cubicBezTo>
                      <a:pt x="100" y="174"/>
                      <a:pt x="100" y="174"/>
                      <a:pt x="100" y="174"/>
                    </a:cubicBezTo>
                    <a:cubicBezTo>
                      <a:pt x="99" y="175"/>
                      <a:pt x="97" y="176"/>
                      <a:pt x="96" y="176"/>
                    </a:cubicBezTo>
                    <a:cubicBezTo>
                      <a:pt x="93" y="176"/>
                      <a:pt x="91" y="174"/>
                      <a:pt x="89" y="172"/>
                    </a:cubicBezTo>
                    <a:cubicBezTo>
                      <a:pt x="87" y="168"/>
                      <a:pt x="88" y="163"/>
                      <a:pt x="91" y="161"/>
                    </a:cubicBezTo>
                    <a:cubicBezTo>
                      <a:pt x="105" y="152"/>
                      <a:pt x="105" y="152"/>
                      <a:pt x="105" y="152"/>
                    </a:cubicBezTo>
                    <a:cubicBezTo>
                      <a:pt x="91" y="142"/>
                      <a:pt x="91" y="142"/>
                      <a:pt x="91" y="142"/>
                    </a:cubicBezTo>
                    <a:cubicBezTo>
                      <a:pt x="88" y="140"/>
                      <a:pt x="87" y="135"/>
                      <a:pt x="89" y="131"/>
                    </a:cubicBezTo>
                    <a:cubicBezTo>
                      <a:pt x="91" y="128"/>
                      <a:pt x="96" y="127"/>
                      <a:pt x="100" y="129"/>
                    </a:cubicBezTo>
                    <a:cubicBezTo>
                      <a:pt x="124" y="145"/>
                      <a:pt x="124" y="145"/>
                      <a:pt x="124" y="145"/>
                    </a:cubicBezTo>
                    <a:cubicBezTo>
                      <a:pt x="126" y="146"/>
                      <a:pt x="128" y="149"/>
                      <a:pt x="128" y="152"/>
                    </a:cubicBezTo>
                    <a:close/>
                    <a:moveTo>
                      <a:pt x="100" y="81"/>
                    </a:moveTo>
                    <a:cubicBezTo>
                      <a:pt x="104" y="83"/>
                      <a:pt x="105" y="88"/>
                      <a:pt x="102" y="92"/>
                    </a:cubicBezTo>
                    <a:cubicBezTo>
                      <a:pt x="54" y="164"/>
                      <a:pt x="54" y="164"/>
                      <a:pt x="54" y="164"/>
                    </a:cubicBezTo>
                    <a:cubicBezTo>
                      <a:pt x="53" y="166"/>
                      <a:pt x="50" y="168"/>
                      <a:pt x="48" y="168"/>
                    </a:cubicBezTo>
                    <a:cubicBezTo>
                      <a:pt x="46" y="168"/>
                      <a:pt x="45" y="167"/>
                      <a:pt x="43" y="166"/>
                    </a:cubicBezTo>
                    <a:cubicBezTo>
                      <a:pt x="40" y="164"/>
                      <a:pt x="39" y="159"/>
                      <a:pt x="41" y="155"/>
                    </a:cubicBezTo>
                    <a:cubicBezTo>
                      <a:pt x="89" y="83"/>
                      <a:pt x="89" y="83"/>
                      <a:pt x="89" y="83"/>
                    </a:cubicBezTo>
                    <a:cubicBezTo>
                      <a:pt x="91" y="80"/>
                      <a:pt x="96" y="79"/>
                      <a:pt x="100" y="81"/>
                    </a:cubicBezTo>
                    <a:close/>
                  </a:path>
                </a:pathLst>
              </a:custGeom>
              <a:solidFill>
                <a:sysClr val="window" lastClr="FFFFFF">
                  <a:lumMod val="50000"/>
                </a:sysClr>
              </a:solidFill>
              <a:ln>
                <a:noFill/>
              </a:ln>
            </p:spPr>
            <p:txBody>
              <a:bodyPr vert="horz" wrap="square" lIns="68580" tIns="34292" rIns="68580" bIns="34292" numCol="1" anchor="t" anchorCtr="0" compatLnSpc="1">
                <a:prstTxWarp prst="textNoShape">
                  <a:avLst/>
                </a:prstTxWarp>
              </a:bodyPr>
              <a:lstStyle/>
              <a:p>
                <a:pPr defTabSz="1974440">
                  <a:defRPr/>
                </a:pPr>
                <a:endParaRPr lang="en-US" sz="912" kern="0" dirty="0">
                  <a:solidFill>
                    <a:prstClr val="black"/>
                  </a:solidFill>
                  <a:latin typeface="+mj-lt"/>
                </a:endParaRPr>
              </a:p>
            </p:txBody>
          </p:sp>
          <p:sp>
            <p:nvSpPr>
              <p:cNvPr id="153" name="Freeform 24">
                <a:extLst>
                  <a:ext uri="{FF2B5EF4-FFF2-40B4-BE49-F238E27FC236}">
                    <a16:creationId xmlns:a16="http://schemas.microsoft.com/office/drawing/2014/main" id="{BE0E5915-B36D-48D3-B4A5-5754C218209B}"/>
                  </a:ext>
                </a:extLst>
              </p:cNvPr>
              <p:cNvSpPr>
                <a:spLocks noEditPoints="1"/>
              </p:cNvSpPr>
              <p:nvPr/>
            </p:nvSpPr>
            <p:spPr bwMode="auto">
              <a:xfrm>
                <a:off x="3148013" y="3436938"/>
                <a:ext cx="3159125" cy="3143250"/>
              </a:xfrm>
              <a:custGeom>
                <a:avLst/>
                <a:gdLst>
                  <a:gd name="T0" fmla="*/ 192 w 384"/>
                  <a:gd name="T1" fmla="*/ 0 h 384"/>
                  <a:gd name="T2" fmla="*/ 0 w 384"/>
                  <a:gd name="T3" fmla="*/ 192 h 384"/>
                  <a:gd name="T4" fmla="*/ 192 w 384"/>
                  <a:gd name="T5" fmla="*/ 384 h 384"/>
                  <a:gd name="T6" fmla="*/ 384 w 384"/>
                  <a:gd name="T7" fmla="*/ 192 h 384"/>
                  <a:gd name="T8" fmla="*/ 192 w 384"/>
                  <a:gd name="T9" fmla="*/ 0 h 384"/>
                  <a:gd name="T10" fmla="*/ 280 w 384"/>
                  <a:gd name="T11" fmla="*/ 136 h 384"/>
                  <a:gd name="T12" fmla="*/ 280 w 384"/>
                  <a:gd name="T13" fmla="*/ 304 h 384"/>
                  <a:gd name="T14" fmla="*/ 272 w 384"/>
                  <a:gd name="T15" fmla="*/ 312 h 384"/>
                  <a:gd name="T16" fmla="*/ 112 w 384"/>
                  <a:gd name="T17" fmla="*/ 312 h 384"/>
                  <a:gd name="T18" fmla="*/ 104 w 384"/>
                  <a:gd name="T19" fmla="*/ 304 h 384"/>
                  <a:gd name="T20" fmla="*/ 104 w 384"/>
                  <a:gd name="T21" fmla="*/ 80 h 384"/>
                  <a:gd name="T22" fmla="*/ 112 w 384"/>
                  <a:gd name="T23" fmla="*/ 72 h 384"/>
                  <a:gd name="T24" fmla="*/ 216 w 384"/>
                  <a:gd name="T25" fmla="*/ 72 h 384"/>
                  <a:gd name="T26" fmla="*/ 221 w 384"/>
                  <a:gd name="T27" fmla="*/ 74 h 384"/>
                  <a:gd name="T28" fmla="*/ 221 w 384"/>
                  <a:gd name="T29" fmla="*/ 74 h 384"/>
                  <a:gd name="T30" fmla="*/ 221 w 384"/>
                  <a:gd name="T31" fmla="*/ 74 h 384"/>
                  <a:gd name="T32" fmla="*/ 221 w 384"/>
                  <a:gd name="T33" fmla="*/ 74 h 384"/>
                  <a:gd name="T34" fmla="*/ 277 w 384"/>
                  <a:gd name="T35" fmla="*/ 130 h 384"/>
                  <a:gd name="T36" fmla="*/ 279 w 384"/>
                  <a:gd name="T37" fmla="*/ 133 h 384"/>
                  <a:gd name="T38" fmla="*/ 280 w 384"/>
                  <a:gd name="T39" fmla="*/ 136 h 384"/>
                  <a:gd name="T40" fmla="*/ 280 w 384"/>
                  <a:gd name="T41" fmla="*/ 136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84" h="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280" y="136"/>
                    </a:moveTo>
                    <a:cubicBezTo>
                      <a:pt x="280" y="304"/>
                      <a:pt x="280" y="304"/>
                      <a:pt x="280" y="304"/>
                    </a:cubicBezTo>
                    <a:cubicBezTo>
                      <a:pt x="280" y="308"/>
                      <a:pt x="276" y="312"/>
                      <a:pt x="272" y="312"/>
                    </a:cubicBezTo>
                    <a:cubicBezTo>
                      <a:pt x="112" y="312"/>
                      <a:pt x="112" y="312"/>
                      <a:pt x="112" y="312"/>
                    </a:cubicBezTo>
                    <a:cubicBezTo>
                      <a:pt x="107" y="312"/>
                      <a:pt x="104" y="308"/>
                      <a:pt x="104" y="304"/>
                    </a:cubicBezTo>
                    <a:cubicBezTo>
                      <a:pt x="104" y="80"/>
                      <a:pt x="104" y="80"/>
                      <a:pt x="104" y="80"/>
                    </a:cubicBezTo>
                    <a:cubicBezTo>
                      <a:pt x="104" y="75"/>
                      <a:pt x="107" y="72"/>
                      <a:pt x="112" y="72"/>
                    </a:cubicBezTo>
                    <a:cubicBezTo>
                      <a:pt x="216" y="72"/>
                      <a:pt x="216" y="72"/>
                      <a:pt x="216" y="72"/>
                    </a:cubicBezTo>
                    <a:cubicBezTo>
                      <a:pt x="218" y="72"/>
                      <a:pt x="220" y="73"/>
                      <a:pt x="221" y="74"/>
                    </a:cubicBezTo>
                    <a:cubicBezTo>
                      <a:pt x="221" y="74"/>
                      <a:pt x="221" y="74"/>
                      <a:pt x="221" y="74"/>
                    </a:cubicBezTo>
                    <a:cubicBezTo>
                      <a:pt x="221" y="74"/>
                      <a:pt x="221" y="74"/>
                      <a:pt x="221" y="74"/>
                    </a:cubicBezTo>
                    <a:cubicBezTo>
                      <a:pt x="221" y="74"/>
                      <a:pt x="221" y="74"/>
                      <a:pt x="221" y="74"/>
                    </a:cubicBezTo>
                    <a:cubicBezTo>
                      <a:pt x="277" y="130"/>
                      <a:pt x="277" y="130"/>
                      <a:pt x="277" y="130"/>
                    </a:cubicBezTo>
                    <a:cubicBezTo>
                      <a:pt x="278" y="131"/>
                      <a:pt x="279" y="132"/>
                      <a:pt x="279" y="133"/>
                    </a:cubicBezTo>
                    <a:cubicBezTo>
                      <a:pt x="279" y="134"/>
                      <a:pt x="280" y="135"/>
                      <a:pt x="280" y="136"/>
                    </a:cubicBezTo>
                    <a:cubicBezTo>
                      <a:pt x="280" y="136"/>
                      <a:pt x="280" y="136"/>
                      <a:pt x="280" y="136"/>
                    </a:cubicBezTo>
                    <a:close/>
                  </a:path>
                </a:pathLst>
              </a:custGeom>
              <a:solidFill>
                <a:sysClr val="window" lastClr="FFFFFF">
                  <a:lumMod val="50000"/>
                </a:sysClr>
              </a:solidFill>
              <a:ln>
                <a:noFill/>
              </a:ln>
            </p:spPr>
            <p:txBody>
              <a:bodyPr vert="horz" wrap="square" lIns="68580" tIns="34292" rIns="68580" bIns="34292" numCol="1" anchor="t" anchorCtr="0" compatLnSpc="1">
                <a:prstTxWarp prst="textNoShape">
                  <a:avLst/>
                </a:prstTxWarp>
              </a:bodyPr>
              <a:lstStyle/>
              <a:p>
                <a:pPr defTabSz="1974440">
                  <a:defRPr/>
                </a:pPr>
                <a:endParaRPr lang="en-US" sz="912" kern="0" dirty="0">
                  <a:solidFill>
                    <a:prstClr val="black"/>
                  </a:solidFill>
                  <a:latin typeface="+mj-lt"/>
                </a:endParaRPr>
              </a:p>
            </p:txBody>
          </p:sp>
        </p:grpSp>
        <p:sp>
          <p:nvSpPr>
            <p:cNvPr id="127" name="Freeform 680">
              <a:extLst>
                <a:ext uri="{FF2B5EF4-FFF2-40B4-BE49-F238E27FC236}">
                  <a16:creationId xmlns:a16="http://schemas.microsoft.com/office/drawing/2014/main" id="{3CA83DAC-951F-4B1E-A855-A9C7E5834833}"/>
                </a:ext>
              </a:extLst>
            </p:cNvPr>
            <p:cNvSpPr>
              <a:spLocks noChangeAspect="1" noEditPoints="1"/>
            </p:cNvSpPr>
            <p:nvPr/>
          </p:nvSpPr>
          <p:spPr bwMode="auto">
            <a:xfrm>
              <a:off x="1861276" y="5663331"/>
              <a:ext cx="484784" cy="484784"/>
            </a:xfrm>
            <a:custGeom>
              <a:avLst/>
              <a:gdLst>
                <a:gd name="T0" fmla="*/ 337 w 512"/>
                <a:gd name="T1" fmla="*/ 202 h 512"/>
                <a:gd name="T2" fmla="*/ 309 w 512"/>
                <a:gd name="T3" fmla="*/ 175 h 512"/>
                <a:gd name="T4" fmla="*/ 215 w 512"/>
                <a:gd name="T5" fmla="*/ 312 h 512"/>
                <a:gd name="T6" fmla="*/ 226 w 512"/>
                <a:gd name="T7" fmla="*/ 300 h 512"/>
                <a:gd name="T8" fmla="*/ 138 w 512"/>
                <a:gd name="T9" fmla="*/ 207 h 512"/>
                <a:gd name="T10" fmla="*/ 197 w 512"/>
                <a:gd name="T11" fmla="*/ 299 h 512"/>
                <a:gd name="T12" fmla="*/ 512 w 512"/>
                <a:gd name="T13" fmla="*/ 256 h 512"/>
                <a:gd name="T14" fmla="*/ 0 w 512"/>
                <a:gd name="T15" fmla="*/ 256 h 512"/>
                <a:gd name="T16" fmla="*/ 512 w 512"/>
                <a:gd name="T17" fmla="*/ 256 h 512"/>
                <a:gd name="T18" fmla="*/ 195 w 512"/>
                <a:gd name="T19" fmla="*/ 327 h 512"/>
                <a:gd name="T20" fmla="*/ 242 w 512"/>
                <a:gd name="T21" fmla="*/ 341 h 512"/>
                <a:gd name="T22" fmla="*/ 253 w 512"/>
                <a:gd name="T23" fmla="*/ 338 h 512"/>
                <a:gd name="T24" fmla="*/ 245 w 512"/>
                <a:gd name="T25" fmla="*/ 285 h 512"/>
                <a:gd name="T26" fmla="*/ 146 w 512"/>
                <a:gd name="T27" fmla="*/ 184 h 512"/>
                <a:gd name="T28" fmla="*/ 99 w 512"/>
                <a:gd name="T29" fmla="*/ 216 h 512"/>
                <a:gd name="T30" fmla="*/ 373 w 512"/>
                <a:gd name="T31" fmla="*/ 213 h 512"/>
                <a:gd name="T32" fmla="*/ 372 w 512"/>
                <a:gd name="T33" fmla="*/ 209 h 512"/>
                <a:gd name="T34" fmla="*/ 306 w 512"/>
                <a:gd name="T35" fmla="*/ 141 h 512"/>
                <a:gd name="T36" fmla="*/ 298 w 512"/>
                <a:gd name="T37" fmla="*/ 138 h 512"/>
                <a:gd name="T38" fmla="*/ 170 w 512"/>
                <a:gd name="T39" fmla="*/ 149 h 512"/>
                <a:gd name="T40" fmla="*/ 181 w 512"/>
                <a:gd name="T41" fmla="*/ 192 h 512"/>
                <a:gd name="T42" fmla="*/ 192 w 512"/>
                <a:gd name="T43" fmla="*/ 160 h 512"/>
                <a:gd name="T44" fmla="*/ 288 w 512"/>
                <a:gd name="T45" fmla="*/ 213 h 512"/>
                <a:gd name="T46" fmla="*/ 352 w 512"/>
                <a:gd name="T47" fmla="*/ 224 h 512"/>
                <a:gd name="T48" fmla="*/ 192 w 512"/>
                <a:gd name="T49" fmla="*/ 394 h 512"/>
                <a:gd name="T50" fmla="*/ 181 w 512"/>
                <a:gd name="T51" fmla="*/ 341 h 512"/>
                <a:gd name="T52" fmla="*/ 170 w 512"/>
                <a:gd name="T53" fmla="*/ 405 h 512"/>
                <a:gd name="T54" fmla="*/ 362 w 512"/>
                <a:gd name="T55" fmla="*/ 416 h 512"/>
                <a:gd name="T56" fmla="*/ 373 w 512"/>
                <a:gd name="T57" fmla="*/ 213 h 512"/>
                <a:gd name="T58" fmla="*/ 320 w 512"/>
                <a:gd name="T59" fmla="*/ 277 h 512"/>
                <a:gd name="T60" fmla="*/ 266 w 512"/>
                <a:gd name="T61" fmla="*/ 288 h 512"/>
                <a:gd name="T62" fmla="*/ 320 w 512"/>
                <a:gd name="T63" fmla="*/ 298 h 512"/>
                <a:gd name="T64" fmla="*/ 320 w 512"/>
                <a:gd name="T65" fmla="*/ 320 h 512"/>
                <a:gd name="T66" fmla="*/ 277 w 512"/>
                <a:gd name="T67" fmla="*/ 330 h 512"/>
                <a:gd name="T68" fmla="*/ 320 w 512"/>
                <a:gd name="T69" fmla="*/ 341 h 512"/>
                <a:gd name="T70" fmla="*/ 320 w 512"/>
                <a:gd name="T71" fmla="*/ 32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12" h="512">
                  <a:moveTo>
                    <a:pt x="309" y="175"/>
                  </a:moveTo>
                  <a:cubicBezTo>
                    <a:pt x="337" y="202"/>
                    <a:pt x="337" y="202"/>
                    <a:pt x="337" y="202"/>
                  </a:cubicBezTo>
                  <a:cubicBezTo>
                    <a:pt x="309" y="202"/>
                    <a:pt x="309" y="202"/>
                    <a:pt x="309" y="202"/>
                  </a:cubicBezTo>
                  <a:lnTo>
                    <a:pt x="309" y="175"/>
                  </a:lnTo>
                  <a:close/>
                  <a:moveTo>
                    <a:pt x="226" y="300"/>
                  </a:moveTo>
                  <a:cubicBezTo>
                    <a:pt x="215" y="312"/>
                    <a:pt x="215" y="312"/>
                    <a:pt x="215" y="312"/>
                  </a:cubicBezTo>
                  <a:cubicBezTo>
                    <a:pt x="230" y="316"/>
                    <a:pt x="230" y="316"/>
                    <a:pt x="230" y="316"/>
                  </a:cubicBezTo>
                  <a:lnTo>
                    <a:pt x="226" y="300"/>
                  </a:lnTo>
                  <a:close/>
                  <a:moveTo>
                    <a:pt x="214" y="282"/>
                  </a:moveTo>
                  <a:cubicBezTo>
                    <a:pt x="138" y="207"/>
                    <a:pt x="138" y="207"/>
                    <a:pt x="138" y="207"/>
                  </a:cubicBezTo>
                  <a:cubicBezTo>
                    <a:pt x="121" y="224"/>
                    <a:pt x="121" y="224"/>
                    <a:pt x="121" y="224"/>
                  </a:cubicBezTo>
                  <a:cubicBezTo>
                    <a:pt x="197" y="299"/>
                    <a:pt x="197" y="299"/>
                    <a:pt x="197" y="299"/>
                  </a:cubicBezTo>
                  <a:lnTo>
                    <a:pt x="214" y="282"/>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99" y="231"/>
                  </a:moveTo>
                  <a:cubicBezTo>
                    <a:pt x="195" y="327"/>
                    <a:pt x="195" y="327"/>
                    <a:pt x="195" y="327"/>
                  </a:cubicBezTo>
                  <a:cubicBezTo>
                    <a:pt x="196" y="329"/>
                    <a:pt x="198" y="330"/>
                    <a:pt x="200" y="330"/>
                  </a:cubicBezTo>
                  <a:cubicBezTo>
                    <a:pt x="242" y="341"/>
                    <a:pt x="242" y="341"/>
                    <a:pt x="242" y="341"/>
                  </a:cubicBezTo>
                  <a:cubicBezTo>
                    <a:pt x="243" y="341"/>
                    <a:pt x="244" y="341"/>
                    <a:pt x="245" y="341"/>
                  </a:cubicBezTo>
                  <a:cubicBezTo>
                    <a:pt x="248" y="341"/>
                    <a:pt x="251" y="340"/>
                    <a:pt x="253" y="338"/>
                  </a:cubicBezTo>
                  <a:cubicBezTo>
                    <a:pt x="255" y="335"/>
                    <a:pt x="256" y="331"/>
                    <a:pt x="255" y="328"/>
                  </a:cubicBezTo>
                  <a:cubicBezTo>
                    <a:pt x="245" y="285"/>
                    <a:pt x="245" y="285"/>
                    <a:pt x="245" y="285"/>
                  </a:cubicBezTo>
                  <a:cubicBezTo>
                    <a:pt x="244" y="283"/>
                    <a:pt x="243" y="281"/>
                    <a:pt x="242" y="280"/>
                  </a:cubicBezTo>
                  <a:cubicBezTo>
                    <a:pt x="146" y="184"/>
                    <a:pt x="146" y="184"/>
                    <a:pt x="146" y="184"/>
                  </a:cubicBezTo>
                  <a:cubicBezTo>
                    <a:pt x="142" y="180"/>
                    <a:pt x="135" y="180"/>
                    <a:pt x="131" y="184"/>
                  </a:cubicBezTo>
                  <a:cubicBezTo>
                    <a:pt x="99" y="216"/>
                    <a:pt x="99" y="216"/>
                    <a:pt x="99" y="216"/>
                  </a:cubicBezTo>
                  <a:cubicBezTo>
                    <a:pt x="95" y="220"/>
                    <a:pt x="95" y="227"/>
                    <a:pt x="99" y="231"/>
                  </a:cubicBezTo>
                  <a:close/>
                  <a:moveTo>
                    <a:pt x="373" y="213"/>
                  </a:moveTo>
                  <a:cubicBezTo>
                    <a:pt x="373" y="213"/>
                    <a:pt x="373" y="213"/>
                    <a:pt x="373" y="213"/>
                  </a:cubicBezTo>
                  <a:cubicBezTo>
                    <a:pt x="373" y="211"/>
                    <a:pt x="373" y="210"/>
                    <a:pt x="372" y="209"/>
                  </a:cubicBezTo>
                  <a:cubicBezTo>
                    <a:pt x="372" y="208"/>
                    <a:pt x="371" y="206"/>
                    <a:pt x="370" y="205"/>
                  </a:cubicBezTo>
                  <a:cubicBezTo>
                    <a:pt x="306" y="141"/>
                    <a:pt x="306" y="141"/>
                    <a:pt x="306" y="141"/>
                  </a:cubicBezTo>
                  <a:cubicBezTo>
                    <a:pt x="305" y="140"/>
                    <a:pt x="304" y="140"/>
                    <a:pt x="302" y="139"/>
                  </a:cubicBezTo>
                  <a:cubicBezTo>
                    <a:pt x="301" y="139"/>
                    <a:pt x="300" y="138"/>
                    <a:pt x="298" y="138"/>
                  </a:cubicBezTo>
                  <a:cubicBezTo>
                    <a:pt x="181" y="138"/>
                    <a:pt x="181" y="138"/>
                    <a:pt x="181" y="138"/>
                  </a:cubicBezTo>
                  <a:cubicBezTo>
                    <a:pt x="175" y="138"/>
                    <a:pt x="170" y="143"/>
                    <a:pt x="170" y="149"/>
                  </a:cubicBezTo>
                  <a:cubicBezTo>
                    <a:pt x="170" y="181"/>
                    <a:pt x="170" y="181"/>
                    <a:pt x="170" y="181"/>
                  </a:cubicBezTo>
                  <a:cubicBezTo>
                    <a:pt x="170" y="187"/>
                    <a:pt x="175" y="192"/>
                    <a:pt x="181" y="192"/>
                  </a:cubicBezTo>
                  <a:cubicBezTo>
                    <a:pt x="187" y="192"/>
                    <a:pt x="192" y="187"/>
                    <a:pt x="192" y="181"/>
                  </a:cubicBezTo>
                  <a:cubicBezTo>
                    <a:pt x="192" y="160"/>
                    <a:pt x="192" y="160"/>
                    <a:pt x="192" y="160"/>
                  </a:cubicBezTo>
                  <a:cubicBezTo>
                    <a:pt x="288" y="160"/>
                    <a:pt x="288" y="160"/>
                    <a:pt x="288" y="160"/>
                  </a:cubicBezTo>
                  <a:cubicBezTo>
                    <a:pt x="288" y="213"/>
                    <a:pt x="288" y="213"/>
                    <a:pt x="288" y="213"/>
                  </a:cubicBezTo>
                  <a:cubicBezTo>
                    <a:pt x="288" y="219"/>
                    <a:pt x="292" y="224"/>
                    <a:pt x="298" y="224"/>
                  </a:cubicBezTo>
                  <a:cubicBezTo>
                    <a:pt x="352" y="224"/>
                    <a:pt x="352" y="224"/>
                    <a:pt x="352" y="224"/>
                  </a:cubicBezTo>
                  <a:cubicBezTo>
                    <a:pt x="352" y="394"/>
                    <a:pt x="352" y="394"/>
                    <a:pt x="352" y="394"/>
                  </a:cubicBezTo>
                  <a:cubicBezTo>
                    <a:pt x="192" y="394"/>
                    <a:pt x="192" y="394"/>
                    <a:pt x="192" y="394"/>
                  </a:cubicBezTo>
                  <a:cubicBezTo>
                    <a:pt x="192" y="352"/>
                    <a:pt x="192" y="352"/>
                    <a:pt x="192" y="352"/>
                  </a:cubicBezTo>
                  <a:cubicBezTo>
                    <a:pt x="192" y="346"/>
                    <a:pt x="187" y="341"/>
                    <a:pt x="181" y="341"/>
                  </a:cubicBezTo>
                  <a:cubicBezTo>
                    <a:pt x="175" y="341"/>
                    <a:pt x="170" y="346"/>
                    <a:pt x="170" y="352"/>
                  </a:cubicBezTo>
                  <a:cubicBezTo>
                    <a:pt x="170" y="405"/>
                    <a:pt x="170" y="405"/>
                    <a:pt x="170" y="405"/>
                  </a:cubicBezTo>
                  <a:cubicBezTo>
                    <a:pt x="170" y="411"/>
                    <a:pt x="175" y="416"/>
                    <a:pt x="181" y="416"/>
                  </a:cubicBezTo>
                  <a:cubicBezTo>
                    <a:pt x="362" y="416"/>
                    <a:pt x="362" y="416"/>
                    <a:pt x="362" y="416"/>
                  </a:cubicBezTo>
                  <a:cubicBezTo>
                    <a:pt x="368" y="416"/>
                    <a:pt x="373" y="411"/>
                    <a:pt x="373" y="405"/>
                  </a:cubicBezTo>
                  <a:lnTo>
                    <a:pt x="373" y="213"/>
                  </a:lnTo>
                  <a:close/>
                  <a:moveTo>
                    <a:pt x="330" y="288"/>
                  </a:moveTo>
                  <a:cubicBezTo>
                    <a:pt x="330" y="282"/>
                    <a:pt x="326" y="277"/>
                    <a:pt x="320" y="277"/>
                  </a:cubicBezTo>
                  <a:cubicBezTo>
                    <a:pt x="277" y="277"/>
                    <a:pt x="277" y="277"/>
                    <a:pt x="277" y="277"/>
                  </a:cubicBezTo>
                  <a:cubicBezTo>
                    <a:pt x="271" y="277"/>
                    <a:pt x="266" y="282"/>
                    <a:pt x="266" y="288"/>
                  </a:cubicBezTo>
                  <a:cubicBezTo>
                    <a:pt x="266" y="294"/>
                    <a:pt x="271" y="298"/>
                    <a:pt x="277" y="298"/>
                  </a:cubicBezTo>
                  <a:cubicBezTo>
                    <a:pt x="320" y="298"/>
                    <a:pt x="320" y="298"/>
                    <a:pt x="320" y="298"/>
                  </a:cubicBezTo>
                  <a:cubicBezTo>
                    <a:pt x="326" y="298"/>
                    <a:pt x="330" y="294"/>
                    <a:pt x="330" y="288"/>
                  </a:cubicBezTo>
                  <a:close/>
                  <a:moveTo>
                    <a:pt x="320" y="320"/>
                  </a:moveTo>
                  <a:cubicBezTo>
                    <a:pt x="288" y="320"/>
                    <a:pt x="288" y="320"/>
                    <a:pt x="288" y="320"/>
                  </a:cubicBezTo>
                  <a:cubicBezTo>
                    <a:pt x="282" y="320"/>
                    <a:pt x="277" y="324"/>
                    <a:pt x="277" y="330"/>
                  </a:cubicBezTo>
                  <a:cubicBezTo>
                    <a:pt x="277" y="336"/>
                    <a:pt x="282" y="341"/>
                    <a:pt x="288" y="341"/>
                  </a:cubicBezTo>
                  <a:cubicBezTo>
                    <a:pt x="320" y="341"/>
                    <a:pt x="320" y="341"/>
                    <a:pt x="320" y="341"/>
                  </a:cubicBezTo>
                  <a:cubicBezTo>
                    <a:pt x="326" y="341"/>
                    <a:pt x="330" y="336"/>
                    <a:pt x="330" y="330"/>
                  </a:cubicBezTo>
                  <a:cubicBezTo>
                    <a:pt x="330" y="324"/>
                    <a:pt x="326" y="320"/>
                    <a:pt x="320" y="320"/>
                  </a:cubicBezTo>
                  <a:close/>
                </a:path>
              </a:pathLst>
            </a:custGeom>
            <a:solidFill>
              <a:sysClr val="window" lastClr="FFFFFF">
                <a:lumMod val="50000"/>
              </a:sysClr>
            </a:solidFill>
            <a:ln>
              <a:noFill/>
            </a:ln>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grpSp>
          <p:nvGrpSpPr>
            <p:cNvPr id="128" name="Group 749">
              <a:extLst>
                <a:ext uri="{FF2B5EF4-FFF2-40B4-BE49-F238E27FC236}">
                  <a16:creationId xmlns:a16="http://schemas.microsoft.com/office/drawing/2014/main" id="{6A18F9D1-25FB-4838-A602-8DC2DDEA14F7}"/>
                </a:ext>
              </a:extLst>
            </p:cNvPr>
            <p:cNvGrpSpPr>
              <a:grpSpLocks noChangeAspect="1"/>
            </p:cNvGrpSpPr>
            <p:nvPr/>
          </p:nvGrpSpPr>
          <p:grpSpPr bwMode="auto">
            <a:xfrm>
              <a:off x="4948004" y="4920677"/>
              <a:ext cx="480938" cy="479549"/>
              <a:chOff x="4963" y="3130"/>
              <a:chExt cx="346" cy="345"/>
            </a:xfrm>
            <a:solidFill>
              <a:sysClr val="window" lastClr="FFFFFF">
                <a:lumMod val="50000"/>
              </a:sysClr>
            </a:solidFill>
          </p:grpSpPr>
          <p:sp>
            <p:nvSpPr>
              <p:cNvPr id="146" name="Rectangle 750">
                <a:extLst>
                  <a:ext uri="{FF2B5EF4-FFF2-40B4-BE49-F238E27FC236}">
                    <a16:creationId xmlns:a16="http://schemas.microsoft.com/office/drawing/2014/main" id="{E80C9A67-BA9C-45CA-BE6D-6B2D17B8E15A}"/>
                  </a:ext>
                </a:extLst>
              </p:cNvPr>
              <p:cNvSpPr>
                <a:spLocks noChangeArrowheads="1"/>
              </p:cNvSpPr>
              <p:nvPr/>
            </p:nvSpPr>
            <p:spPr bwMode="auto">
              <a:xfrm>
                <a:off x="5075" y="3378"/>
                <a:ext cx="128" cy="14"/>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47" name="Freeform 751">
                <a:extLst>
                  <a:ext uri="{FF2B5EF4-FFF2-40B4-BE49-F238E27FC236}">
                    <a16:creationId xmlns:a16="http://schemas.microsoft.com/office/drawing/2014/main" id="{32D54EF3-35D2-41DB-AFD1-8F54EAF0F480}"/>
                  </a:ext>
                </a:extLst>
              </p:cNvPr>
              <p:cNvSpPr>
                <a:spLocks/>
              </p:cNvSpPr>
              <p:nvPr/>
            </p:nvSpPr>
            <p:spPr bwMode="auto">
              <a:xfrm>
                <a:off x="5075" y="3208"/>
                <a:ext cx="128" cy="63"/>
              </a:xfrm>
              <a:custGeom>
                <a:avLst/>
                <a:gdLst>
                  <a:gd name="T0" fmla="*/ 192 w 192"/>
                  <a:gd name="T1" fmla="*/ 75 h 96"/>
                  <a:gd name="T2" fmla="*/ 128 w 192"/>
                  <a:gd name="T3" fmla="*/ 75 h 96"/>
                  <a:gd name="T4" fmla="*/ 117 w 192"/>
                  <a:gd name="T5" fmla="*/ 64 h 96"/>
                  <a:gd name="T6" fmla="*/ 117 w 192"/>
                  <a:gd name="T7" fmla="*/ 0 h 96"/>
                  <a:gd name="T8" fmla="*/ 0 w 192"/>
                  <a:gd name="T9" fmla="*/ 0 h 96"/>
                  <a:gd name="T10" fmla="*/ 0 w 192"/>
                  <a:gd name="T11" fmla="*/ 96 h 96"/>
                  <a:gd name="T12" fmla="*/ 192 w 192"/>
                  <a:gd name="T13" fmla="*/ 96 h 96"/>
                  <a:gd name="T14" fmla="*/ 192 w 192"/>
                  <a:gd name="T15" fmla="*/ 75 h 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96">
                    <a:moveTo>
                      <a:pt x="192" y="75"/>
                    </a:moveTo>
                    <a:cubicBezTo>
                      <a:pt x="128" y="75"/>
                      <a:pt x="128" y="75"/>
                      <a:pt x="128" y="75"/>
                    </a:cubicBezTo>
                    <a:cubicBezTo>
                      <a:pt x="122" y="75"/>
                      <a:pt x="117" y="70"/>
                      <a:pt x="117" y="64"/>
                    </a:cubicBezTo>
                    <a:cubicBezTo>
                      <a:pt x="117" y="0"/>
                      <a:pt x="117" y="0"/>
                      <a:pt x="117" y="0"/>
                    </a:cubicBezTo>
                    <a:cubicBezTo>
                      <a:pt x="0" y="0"/>
                      <a:pt x="0" y="0"/>
                      <a:pt x="0" y="0"/>
                    </a:cubicBezTo>
                    <a:cubicBezTo>
                      <a:pt x="0" y="96"/>
                      <a:pt x="0" y="96"/>
                      <a:pt x="0" y="96"/>
                    </a:cubicBezTo>
                    <a:cubicBezTo>
                      <a:pt x="192" y="96"/>
                      <a:pt x="192" y="96"/>
                      <a:pt x="192" y="96"/>
                    </a:cubicBezTo>
                    <a:lnTo>
                      <a:pt x="192" y="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48" name="Freeform 752">
                <a:extLst>
                  <a:ext uri="{FF2B5EF4-FFF2-40B4-BE49-F238E27FC236}">
                    <a16:creationId xmlns:a16="http://schemas.microsoft.com/office/drawing/2014/main" id="{0EABD608-95BE-4C39-94D4-B4119F429341}"/>
                  </a:ext>
                </a:extLst>
              </p:cNvPr>
              <p:cNvSpPr>
                <a:spLocks/>
              </p:cNvSpPr>
              <p:nvPr/>
            </p:nvSpPr>
            <p:spPr bwMode="auto">
              <a:xfrm>
                <a:off x="5167" y="3218"/>
                <a:ext cx="26" cy="25"/>
              </a:xfrm>
              <a:custGeom>
                <a:avLst/>
                <a:gdLst>
                  <a:gd name="T0" fmla="*/ 0 w 26"/>
                  <a:gd name="T1" fmla="*/ 0 h 25"/>
                  <a:gd name="T2" fmla="*/ 0 w 26"/>
                  <a:gd name="T3" fmla="*/ 25 h 25"/>
                  <a:gd name="T4" fmla="*/ 26 w 26"/>
                  <a:gd name="T5" fmla="*/ 25 h 25"/>
                  <a:gd name="T6" fmla="*/ 0 w 26"/>
                  <a:gd name="T7" fmla="*/ 0 h 25"/>
                </a:gdLst>
                <a:ahLst/>
                <a:cxnLst>
                  <a:cxn ang="0">
                    <a:pos x="T0" y="T1"/>
                  </a:cxn>
                  <a:cxn ang="0">
                    <a:pos x="T2" y="T3"/>
                  </a:cxn>
                  <a:cxn ang="0">
                    <a:pos x="T4" y="T5"/>
                  </a:cxn>
                  <a:cxn ang="0">
                    <a:pos x="T6" y="T7"/>
                  </a:cxn>
                </a:cxnLst>
                <a:rect l="0" t="0" r="r" b="b"/>
                <a:pathLst>
                  <a:path w="26" h="25">
                    <a:moveTo>
                      <a:pt x="0" y="0"/>
                    </a:moveTo>
                    <a:lnTo>
                      <a:pt x="0" y="25"/>
                    </a:lnTo>
                    <a:lnTo>
                      <a:pt x="26" y="25"/>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49" name="Freeform 753">
                <a:extLst>
                  <a:ext uri="{FF2B5EF4-FFF2-40B4-BE49-F238E27FC236}">
                    <a16:creationId xmlns:a16="http://schemas.microsoft.com/office/drawing/2014/main" id="{BAC797FA-3494-4EA9-A6F2-3C89587D499D}"/>
                  </a:ext>
                </a:extLst>
              </p:cNvPr>
              <p:cNvSpPr>
                <a:spLocks noEditPoints="1"/>
              </p:cNvSpPr>
              <p:nvPr/>
            </p:nvSpPr>
            <p:spPr bwMode="auto">
              <a:xfrm>
                <a:off x="4963" y="3130"/>
                <a:ext cx="346" cy="345"/>
              </a:xfrm>
              <a:custGeom>
                <a:avLst/>
                <a:gdLst>
                  <a:gd name="T0" fmla="*/ 265 w 521"/>
                  <a:gd name="T1" fmla="*/ 0 h 520"/>
                  <a:gd name="T2" fmla="*/ 9 w 521"/>
                  <a:gd name="T3" fmla="*/ 272 h 520"/>
                  <a:gd name="T4" fmla="*/ 248 w 521"/>
                  <a:gd name="T5" fmla="*/ 511 h 520"/>
                  <a:gd name="T6" fmla="*/ 521 w 521"/>
                  <a:gd name="T7" fmla="*/ 256 h 520"/>
                  <a:gd name="T8" fmla="*/ 265 w 521"/>
                  <a:gd name="T9" fmla="*/ 0 h 520"/>
                  <a:gd name="T10" fmla="*/ 414 w 521"/>
                  <a:gd name="T11" fmla="*/ 362 h 520"/>
                  <a:gd name="T12" fmla="*/ 403 w 521"/>
                  <a:gd name="T13" fmla="*/ 373 h 520"/>
                  <a:gd name="T14" fmla="*/ 382 w 521"/>
                  <a:gd name="T15" fmla="*/ 373 h 520"/>
                  <a:gd name="T16" fmla="*/ 382 w 521"/>
                  <a:gd name="T17" fmla="*/ 405 h 520"/>
                  <a:gd name="T18" fmla="*/ 371 w 521"/>
                  <a:gd name="T19" fmla="*/ 416 h 520"/>
                  <a:gd name="T20" fmla="*/ 158 w 521"/>
                  <a:gd name="T21" fmla="*/ 416 h 520"/>
                  <a:gd name="T22" fmla="*/ 147 w 521"/>
                  <a:gd name="T23" fmla="*/ 405 h 520"/>
                  <a:gd name="T24" fmla="*/ 147 w 521"/>
                  <a:gd name="T25" fmla="*/ 373 h 520"/>
                  <a:gd name="T26" fmla="*/ 126 w 521"/>
                  <a:gd name="T27" fmla="*/ 373 h 520"/>
                  <a:gd name="T28" fmla="*/ 115 w 521"/>
                  <a:gd name="T29" fmla="*/ 362 h 520"/>
                  <a:gd name="T30" fmla="*/ 115 w 521"/>
                  <a:gd name="T31" fmla="*/ 224 h 520"/>
                  <a:gd name="T32" fmla="*/ 126 w 521"/>
                  <a:gd name="T33" fmla="*/ 213 h 520"/>
                  <a:gd name="T34" fmla="*/ 147 w 521"/>
                  <a:gd name="T35" fmla="*/ 213 h 520"/>
                  <a:gd name="T36" fmla="*/ 147 w 521"/>
                  <a:gd name="T37" fmla="*/ 106 h 520"/>
                  <a:gd name="T38" fmla="*/ 158 w 521"/>
                  <a:gd name="T39" fmla="*/ 96 h 520"/>
                  <a:gd name="T40" fmla="*/ 297 w 521"/>
                  <a:gd name="T41" fmla="*/ 96 h 520"/>
                  <a:gd name="T42" fmla="*/ 301 w 521"/>
                  <a:gd name="T43" fmla="*/ 96 h 520"/>
                  <a:gd name="T44" fmla="*/ 304 w 521"/>
                  <a:gd name="T45" fmla="*/ 99 h 520"/>
                  <a:gd name="T46" fmla="*/ 379 w 521"/>
                  <a:gd name="T47" fmla="*/ 173 h 520"/>
                  <a:gd name="T48" fmla="*/ 381 w 521"/>
                  <a:gd name="T49" fmla="*/ 177 h 520"/>
                  <a:gd name="T50" fmla="*/ 382 w 521"/>
                  <a:gd name="T51" fmla="*/ 181 h 520"/>
                  <a:gd name="T52" fmla="*/ 382 w 521"/>
                  <a:gd name="T53" fmla="*/ 213 h 520"/>
                  <a:gd name="T54" fmla="*/ 403 w 521"/>
                  <a:gd name="T55" fmla="*/ 213 h 520"/>
                  <a:gd name="T56" fmla="*/ 414 w 521"/>
                  <a:gd name="T57" fmla="*/ 224 h 520"/>
                  <a:gd name="T58" fmla="*/ 414 w 521"/>
                  <a:gd name="T59" fmla="*/ 362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1" h="520">
                    <a:moveTo>
                      <a:pt x="265" y="0"/>
                    </a:moveTo>
                    <a:cubicBezTo>
                      <a:pt x="118" y="0"/>
                      <a:pt x="0" y="123"/>
                      <a:pt x="9" y="272"/>
                    </a:cubicBezTo>
                    <a:cubicBezTo>
                      <a:pt x="17" y="399"/>
                      <a:pt x="121" y="503"/>
                      <a:pt x="248" y="511"/>
                    </a:cubicBezTo>
                    <a:cubicBezTo>
                      <a:pt x="397" y="520"/>
                      <a:pt x="521" y="402"/>
                      <a:pt x="521" y="256"/>
                    </a:cubicBezTo>
                    <a:cubicBezTo>
                      <a:pt x="521" y="114"/>
                      <a:pt x="406" y="0"/>
                      <a:pt x="265" y="0"/>
                    </a:cubicBezTo>
                    <a:close/>
                    <a:moveTo>
                      <a:pt x="414" y="362"/>
                    </a:moveTo>
                    <a:cubicBezTo>
                      <a:pt x="414" y="368"/>
                      <a:pt x="409" y="373"/>
                      <a:pt x="403" y="373"/>
                    </a:cubicBezTo>
                    <a:cubicBezTo>
                      <a:pt x="382" y="373"/>
                      <a:pt x="382" y="373"/>
                      <a:pt x="382" y="373"/>
                    </a:cubicBezTo>
                    <a:cubicBezTo>
                      <a:pt x="382" y="405"/>
                      <a:pt x="382" y="405"/>
                      <a:pt x="382" y="405"/>
                    </a:cubicBezTo>
                    <a:cubicBezTo>
                      <a:pt x="382" y="411"/>
                      <a:pt x="377" y="416"/>
                      <a:pt x="371" y="416"/>
                    </a:cubicBezTo>
                    <a:cubicBezTo>
                      <a:pt x="158" y="416"/>
                      <a:pt x="158" y="416"/>
                      <a:pt x="158" y="416"/>
                    </a:cubicBezTo>
                    <a:cubicBezTo>
                      <a:pt x="152" y="416"/>
                      <a:pt x="147" y="411"/>
                      <a:pt x="147" y="405"/>
                    </a:cubicBezTo>
                    <a:cubicBezTo>
                      <a:pt x="147" y="373"/>
                      <a:pt x="147" y="373"/>
                      <a:pt x="147" y="373"/>
                    </a:cubicBezTo>
                    <a:cubicBezTo>
                      <a:pt x="126" y="373"/>
                      <a:pt x="126" y="373"/>
                      <a:pt x="126" y="373"/>
                    </a:cubicBezTo>
                    <a:cubicBezTo>
                      <a:pt x="120" y="373"/>
                      <a:pt x="115" y="368"/>
                      <a:pt x="115" y="362"/>
                    </a:cubicBezTo>
                    <a:cubicBezTo>
                      <a:pt x="115" y="224"/>
                      <a:pt x="115" y="224"/>
                      <a:pt x="115" y="224"/>
                    </a:cubicBezTo>
                    <a:cubicBezTo>
                      <a:pt x="115" y="218"/>
                      <a:pt x="120" y="213"/>
                      <a:pt x="126" y="213"/>
                    </a:cubicBezTo>
                    <a:cubicBezTo>
                      <a:pt x="147" y="213"/>
                      <a:pt x="147" y="213"/>
                      <a:pt x="147" y="213"/>
                    </a:cubicBezTo>
                    <a:cubicBezTo>
                      <a:pt x="147" y="106"/>
                      <a:pt x="147" y="106"/>
                      <a:pt x="147" y="106"/>
                    </a:cubicBezTo>
                    <a:cubicBezTo>
                      <a:pt x="147" y="100"/>
                      <a:pt x="152" y="96"/>
                      <a:pt x="158" y="96"/>
                    </a:cubicBezTo>
                    <a:cubicBezTo>
                      <a:pt x="297" y="96"/>
                      <a:pt x="297" y="96"/>
                      <a:pt x="297" y="96"/>
                    </a:cubicBezTo>
                    <a:cubicBezTo>
                      <a:pt x="298" y="96"/>
                      <a:pt x="299" y="96"/>
                      <a:pt x="301" y="96"/>
                    </a:cubicBezTo>
                    <a:cubicBezTo>
                      <a:pt x="302" y="97"/>
                      <a:pt x="303" y="98"/>
                      <a:pt x="304" y="99"/>
                    </a:cubicBezTo>
                    <a:cubicBezTo>
                      <a:pt x="379" y="173"/>
                      <a:pt x="379" y="173"/>
                      <a:pt x="379" y="173"/>
                    </a:cubicBezTo>
                    <a:cubicBezTo>
                      <a:pt x="380" y="174"/>
                      <a:pt x="381" y="176"/>
                      <a:pt x="381" y="177"/>
                    </a:cubicBezTo>
                    <a:cubicBezTo>
                      <a:pt x="382" y="178"/>
                      <a:pt x="382" y="180"/>
                      <a:pt x="382" y="181"/>
                    </a:cubicBezTo>
                    <a:cubicBezTo>
                      <a:pt x="382" y="213"/>
                      <a:pt x="382" y="213"/>
                      <a:pt x="382" y="213"/>
                    </a:cubicBezTo>
                    <a:cubicBezTo>
                      <a:pt x="403" y="213"/>
                      <a:pt x="403" y="213"/>
                      <a:pt x="403" y="213"/>
                    </a:cubicBezTo>
                    <a:cubicBezTo>
                      <a:pt x="409" y="213"/>
                      <a:pt x="414" y="218"/>
                      <a:pt x="414" y="224"/>
                    </a:cubicBezTo>
                    <a:lnTo>
                      <a:pt x="414" y="36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50" name="Freeform 754">
                <a:extLst>
                  <a:ext uri="{FF2B5EF4-FFF2-40B4-BE49-F238E27FC236}">
                    <a16:creationId xmlns:a16="http://schemas.microsoft.com/office/drawing/2014/main" id="{41AF8BAC-DC4F-4180-B764-F9F49A67386A}"/>
                  </a:ext>
                </a:extLst>
              </p:cNvPr>
              <p:cNvSpPr>
                <a:spLocks noEditPoints="1"/>
              </p:cNvSpPr>
              <p:nvPr/>
            </p:nvSpPr>
            <p:spPr bwMode="auto">
              <a:xfrm>
                <a:off x="5054" y="3285"/>
                <a:ext cx="170" cy="79"/>
              </a:xfrm>
              <a:custGeom>
                <a:avLst/>
                <a:gdLst>
                  <a:gd name="T0" fmla="*/ 0 w 256"/>
                  <a:gd name="T1" fmla="*/ 118 h 118"/>
                  <a:gd name="T2" fmla="*/ 256 w 256"/>
                  <a:gd name="T3" fmla="*/ 118 h 118"/>
                  <a:gd name="T4" fmla="*/ 256 w 256"/>
                  <a:gd name="T5" fmla="*/ 0 h 118"/>
                  <a:gd name="T6" fmla="*/ 0 w 256"/>
                  <a:gd name="T7" fmla="*/ 0 h 118"/>
                  <a:gd name="T8" fmla="*/ 0 w 256"/>
                  <a:gd name="T9" fmla="*/ 118 h 118"/>
                  <a:gd name="T10" fmla="*/ 165 w 256"/>
                  <a:gd name="T11" fmla="*/ 78 h 118"/>
                  <a:gd name="T12" fmla="*/ 178 w 256"/>
                  <a:gd name="T13" fmla="*/ 83 h 118"/>
                  <a:gd name="T14" fmla="*/ 188 w 256"/>
                  <a:gd name="T15" fmla="*/ 84 h 118"/>
                  <a:gd name="T16" fmla="*/ 196 w 256"/>
                  <a:gd name="T17" fmla="*/ 82 h 118"/>
                  <a:gd name="T18" fmla="*/ 198 w 256"/>
                  <a:gd name="T19" fmla="*/ 76 h 118"/>
                  <a:gd name="T20" fmla="*/ 197 w 256"/>
                  <a:gd name="T21" fmla="*/ 72 h 118"/>
                  <a:gd name="T22" fmla="*/ 194 w 256"/>
                  <a:gd name="T23" fmla="*/ 69 h 118"/>
                  <a:gd name="T24" fmla="*/ 184 w 256"/>
                  <a:gd name="T25" fmla="*/ 64 h 118"/>
                  <a:gd name="T26" fmla="*/ 174 w 256"/>
                  <a:gd name="T27" fmla="*/ 58 h 118"/>
                  <a:gd name="T28" fmla="*/ 168 w 256"/>
                  <a:gd name="T29" fmla="*/ 51 h 118"/>
                  <a:gd name="T30" fmla="*/ 166 w 256"/>
                  <a:gd name="T31" fmla="*/ 42 h 118"/>
                  <a:gd name="T32" fmla="*/ 173 w 256"/>
                  <a:gd name="T33" fmla="*/ 26 h 118"/>
                  <a:gd name="T34" fmla="*/ 191 w 256"/>
                  <a:gd name="T35" fmla="*/ 21 h 118"/>
                  <a:gd name="T36" fmla="*/ 203 w 256"/>
                  <a:gd name="T37" fmla="*/ 22 h 118"/>
                  <a:gd name="T38" fmla="*/ 214 w 256"/>
                  <a:gd name="T39" fmla="*/ 26 h 118"/>
                  <a:gd name="T40" fmla="*/ 208 w 256"/>
                  <a:gd name="T41" fmla="*/ 38 h 118"/>
                  <a:gd name="T42" fmla="*/ 199 w 256"/>
                  <a:gd name="T43" fmla="*/ 35 h 118"/>
                  <a:gd name="T44" fmla="*/ 191 w 256"/>
                  <a:gd name="T45" fmla="*/ 34 h 118"/>
                  <a:gd name="T46" fmla="*/ 184 w 256"/>
                  <a:gd name="T47" fmla="*/ 36 h 118"/>
                  <a:gd name="T48" fmla="*/ 182 w 256"/>
                  <a:gd name="T49" fmla="*/ 41 h 118"/>
                  <a:gd name="T50" fmla="*/ 183 w 256"/>
                  <a:gd name="T51" fmla="*/ 45 h 118"/>
                  <a:gd name="T52" fmla="*/ 186 w 256"/>
                  <a:gd name="T53" fmla="*/ 48 h 118"/>
                  <a:gd name="T54" fmla="*/ 196 w 256"/>
                  <a:gd name="T55" fmla="*/ 53 h 118"/>
                  <a:gd name="T56" fmla="*/ 210 w 256"/>
                  <a:gd name="T57" fmla="*/ 63 h 118"/>
                  <a:gd name="T58" fmla="*/ 214 w 256"/>
                  <a:gd name="T59" fmla="*/ 76 h 118"/>
                  <a:gd name="T60" fmla="*/ 207 w 256"/>
                  <a:gd name="T61" fmla="*/ 92 h 118"/>
                  <a:gd name="T62" fmla="*/ 186 w 256"/>
                  <a:gd name="T63" fmla="*/ 97 h 118"/>
                  <a:gd name="T64" fmla="*/ 165 w 256"/>
                  <a:gd name="T65" fmla="*/ 93 h 118"/>
                  <a:gd name="T66" fmla="*/ 165 w 256"/>
                  <a:gd name="T67" fmla="*/ 78 h 118"/>
                  <a:gd name="T68" fmla="*/ 111 w 256"/>
                  <a:gd name="T69" fmla="*/ 22 h 118"/>
                  <a:gd name="T70" fmla="*/ 127 w 256"/>
                  <a:gd name="T71" fmla="*/ 22 h 118"/>
                  <a:gd name="T72" fmla="*/ 127 w 256"/>
                  <a:gd name="T73" fmla="*/ 83 h 118"/>
                  <a:gd name="T74" fmla="*/ 157 w 256"/>
                  <a:gd name="T75" fmla="*/ 83 h 118"/>
                  <a:gd name="T76" fmla="*/ 157 w 256"/>
                  <a:gd name="T77" fmla="*/ 96 h 118"/>
                  <a:gd name="T78" fmla="*/ 111 w 256"/>
                  <a:gd name="T79" fmla="*/ 96 h 118"/>
                  <a:gd name="T80" fmla="*/ 111 w 256"/>
                  <a:gd name="T81" fmla="*/ 22 h 118"/>
                  <a:gd name="T82" fmla="*/ 33 w 256"/>
                  <a:gd name="T83" fmla="*/ 22 h 118"/>
                  <a:gd name="T84" fmla="*/ 51 w 256"/>
                  <a:gd name="T85" fmla="*/ 22 h 118"/>
                  <a:gd name="T86" fmla="*/ 67 w 256"/>
                  <a:gd name="T87" fmla="*/ 49 h 118"/>
                  <a:gd name="T88" fmla="*/ 83 w 256"/>
                  <a:gd name="T89" fmla="*/ 22 h 118"/>
                  <a:gd name="T90" fmla="*/ 100 w 256"/>
                  <a:gd name="T91" fmla="*/ 22 h 118"/>
                  <a:gd name="T92" fmla="*/ 76 w 256"/>
                  <a:gd name="T93" fmla="*/ 59 h 118"/>
                  <a:gd name="T94" fmla="*/ 101 w 256"/>
                  <a:gd name="T95" fmla="*/ 96 h 118"/>
                  <a:gd name="T96" fmla="*/ 83 w 256"/>
                  <a:gd name="T97" fmla="*/ 96 h 118"/>
                  <a:gd name="T98" fmla="*/ 66 w 256"/>
                  <a:gd name="T99" fmla="*/ 68 h 118"/>
                  <a:gd name="T100" fmla="*/ 49 w 256"/>
                  <a:gd name="T101" fmla="*/ 96 h 118"/>
                  <a:gd name="T102" fmla="*/ 32 w 256"/>
                  <a:gd name="T103" fmla="*/ 96 h 118"/>
                  <a:gd name="T104" fmla="*/ 56 w 256"/>
                  <a:gd name="T105" fmla="*/ 58 h 118"/>
                  <a:gd name="T106" fmla="*/ 33 w 256"/>
                  <a:gd name="T107" fmla="*/ 2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6" h="118">
                    <a:moveTo>
                      <a:pt x="0" y="118"/>
                    </a:moveTo>
                    <a:cubicBezTo>
                      <a:pt x="256" y="118"/>
                      <a:pt x="256" y="118"/>
                      <a:pt x="256" y="118"/>
                    </a:cubicBezTo>
                    <a:cubicBezTo>
                      <a:pt x="256" y="0"/>
                      <a:pt x="256" y="0"/>
                      <a:pt x="256" y="0"/>
                    </a:cubicBezTo>
                    <a:cubicBezTo>
                      <a:pt x="0" y="0"/>
                      <a:pt x="0" y="0"/>
                      <a:pt x="0" y="0"/>
                    </a:cubicBezTo>
                    <a:lnTo>
                      <a:pt x="0" y="118"/>
                    </a:lnTo>
                    <a:close/>
                    <a:moveTo>
                      <a:pt x="165" y="78"/>
                    </a:moveTo>
                    <a:cubicBezTo>
                      <a:pt x="170" y="80"/>
                      <a:pt x="175" y="82"/>
                      <a:pt x="178" y="83"/>
                    </a:cubicBezTo>
                    <a:cubicBezTo>
                      <a:pt x="182" y="84"/>
                      <a:pt x="185" y="84"/>
                      <a:pt x="188" y="84"/>
                    </a:cubicBezTo>
                    <a:cubicBezTo>
                      <a:pt x="191" y="84"/>
                      <a:pt x="194" y="84"/>
                      <a:pt x="196" y="82"/>
                    </a:cubicBezTo>
                    <a:cubicBezTo>
                      <a:pt x="197" y="81"/>
                      <a:pt x="198" y="79"/>
                      <a:pt x="198" y="76"/>
                    </a:cubicBezTo>
                    <a:cubicBezTo>
                      <a:pt x="198" y="75"/>
                      <a:pt x="198" y="74"/>
                      <a:pt x="197" y="72"/>
                    </a:cubicBezTo>
                    <a:cubicBezTo>
                      <a:pt x="196" y="71"/>
                      <a:pt x="195" y="70"/>
                      <a:pt x="194" y="69"/>
                    </a:cubicBezTo>
                    <a:cubicBezTo>
                      <a:pt x="192" y="68"/>
                      <a:pt x="189" y="66"/>
                      <a:pt x="184" y="64"/>
                    </a:cubicBezTo>
                    <a:cubicBezTo>
                      <a:pt x="179" y="62"/>
                      <a:pt x="176" y="60"/>
                      <a:pt x="174" y="58"/>
                    </a:cubicBezTo>
                    <a:cubicBezTo>
                      <a:pt x="171" y="56"/>
                      <a:pt x="170" y="54"/>
                      <a:pt x="168" y="51"/>
                    </a:cubicBezTo>
                    <a:cubicBezTo>
                      <a:pt x="167" y="48"/>
                      <a:pt x="166" y="45"/>
                      <a:pt x="166" y="42"/>
                    </a:cubicBezTo>
                    <a:cubicBezTo>
                      <a:pt x="166" y="35"/>
                      <a:pt x="168" y="30"/>
                      <a:pt x="173" y="26"/>
                    </a:cubicBezTo>
                    <a:cubicBezTo>
                      <a:pt x="177" y="23"/>
                      <a:pt x="184" y="21"/>
                      <a:pt x="191" y="21"/>
                    </a:cubicBezTo>
                    <a:cubicBezTo>
                      <a:pt x="195" y="21"/>
                      <a:pt x="199" y="21"/>
                      <a:pt x="203" y="22"/>
                    </a:cubicBezTo>
                    <a:cubicBezTo>
                      <a:pt x="206" y="23"/>
                      <a:pt x="210" y="24"/>
                      <a:pt x="214" y="26"/>
                    </a:cubicBezTo>
                    <a:cubicBezTo>
                      <a:pt x="208" y="38"/>
                      <a:pt x="208" y="38"/>
                      <a:pt x="208" y="38"/>
                    </a:cubicBezTo>
                    <a:cubicBezTo>
                      <a:pt x="204" y="37"/>
                      <a:pt x="201" y="35"/>
                      <a:pt x="199" y="35"/>
                    </a:cubicBezTo>
                    <a:cubicBezTo>
                      <a:pt x="196" y="34"/>
                      <a:pt x="193" y="34"/>
                      <a:pt x="191" y="34"/>
                    </a:cubicBezTo>
                    <a:cubicBezTo>
                      <a:pt x="188" y="34"/>
                      <a:pt x="186" y="35"/>
                      <a:pt x="184" y="36"/>
                    </a:cubicBezTo>
                    <a:cubicBezTo>
                      <a:pt x="182" y="37"/>
                      <a:pt x="182" y="39"/>
                      <a:pt x="182" y="41"/>
                    </a:cubicBezTo>
                    <a:cubicBezTo>
                      <a:pt x="182" y="43"/>
                      <a:pt x="182" y="44"/>
                      <a:pt x="183" y="45"/>
                    </a:cubicBezTo>
                    <a:cubicBezTo>
                      <a:pt x="183" y="46"/>
                      <a:pt x="184" y="47"/>
                      <a:pt x="186" y="48"/>
                    </a:cubicBezTo>
                    <a:cubicBezTo>
                      <a:pt x="187" y="49"/>
                      <a:pt x="190" y="51"/>
                      <a:pt x="196" y="53"/>
                    </a:cubicBezTo>
                    <a:cubicBezTo>
                      <a:pt x="203" y="57"/>
                      <a:pt x="207" y="60"/>
                      <a:pt x="210" y="63"/>
                    </a:cubicBezTo>
                    <a:cubicBezTo>
                      <a:pt x="213" y="67"/>
                      <a:pt x="214" y="71"/>
                      <a:pt x="214" y="76"/>
                    </a:cubicBezTo>
                    <a:cubicBezTo>
                      <a:pt x="214" y="82"/>
                      <a:pt x="211" y="88"/>
                      <a:pt x="207" y="92"/>
                    </a:cubicBezTo>
                    <a:cubicBezTo>
                      <a:pt x="202" y="95"/>
                      <a:pt x="195" y="97"/>
                      <a:pt x="186" y="97"/>
                    </a:cubicBezTo>
                    <a:cubicBezTo>
                      <a:pt x="178" y="97"/>
                      <a:pt x="171" y="96"/>
                      <a:pt x="165" y="93"/>
                    </a:cubicBezTo>
                    <a:lnTo>
                      <a:pt x="165" y="78"/>
                    </a:lnTo>
                    <a:close/>
                    <a:moveTo>
                      <a:pt x="111" y="22"/>
                    </a:moveTo>
                    <a:cubicBezTo>
                      <a:pt x="127" y="22"/>
                      <a:pt x="127" y="22"/>
                      <a:pt x="127" y="22"/>
                    </a:cubicBezTo>
                    <a:cubicBezTo>
                      <a:pt x="127" y="83"/>
                      <a:pt x="127" y="83"/>
                      <a:pt x="127" y="83"/>
                    </a:cubicBezTo>
                    <a:cubicBezTo>
                      <a:pt x="157" y="83"/>
                      <a:pt x="157" y="83"/>
                      <a:pt x="157" y="83"/>
                    </a:cubicBezTo>
                    <a:cubicBezTo>
                      <a:pt x="157" y="96"/>
                      <a:pt x="157" y="96"/>
                      <a:pt x="157" y="96"/>
                    </a:cubicBezTo>
                    <a:cubicBezTo>
                      <a:pt x="111" y="96"/>
                      <a:pt x="111" y="96"/>
                      <a:pt x="111" y="96"/>
                    </a:cubicBezTo>
                    <a:lnTo>
                      <a:pt x="111" y="22"/>
                    </a:lnTo>
                    <a:close/>
                    <a:moveTo>
                      <a:pt x="33" y="22"/>
                    </a:moveTo>
                    <a:cubicBezTo>
                      <a:pt x="51" y="22"/>
                      <a:pt x="51" y="22"/>
                      <a:pt x="51" y="22"/>
                    </a:cubicBezTo>
                    <a:cubicBezTo>
                      <a:pt x="67" y="49"/>
                      <a:pt x="67" y="49"/>
                      <a:pt x="67" y="49"/>
                    </a:cubicBezTo>
                    <a:cubicBezTo>
                      <a:pt x="83" y="22"/>
                      <a:pt x="83" y="22"/>
                      <a:pt x="83" y="22"/>
                    </a:cubicBezTo>
                    <a:cubicBezTo>
                      <a:pt x="100" y="22"/>
                      <a:pt x="100" y="22"/>
                      <a:pt x="100" y="22"/>
                    </a:cubicBezTo>
                    <a:cubicBezTo>
                      <a:pt x="76" y="59"/>
                      <a:pt x="76" y="59"/>
                      <a:pt x="76" y="59"/>
                    </a:cubicBezTo>
                    <a:cubicBezTo>
                      <a:pt x="101" y="96"/>
                      <a:pt x="101" y="96"/>
                      <a:pt x="101" y="96"/>
                    </a:cubicBezTo>
                    <a:cubicBezTo>
                      <a:pt x="83" y="96"/>
                      <a:pt x="83" y="96"/>
                      <a:pt x="83" y="96"/>
                    </a:cubicBezTo>
                    <a:cubicBezTo>
                      <a:pt x="66" y="68"/>
                      <a:pt x="66" y="68"/>
                      <a:pt x="66" y="68"/>
                    </a:cubicBezTo>
                    <a:cubicBezTo>
                      <a:pt x="49" y="96"/>
                      <a:pt x="49" y="96"/>
                      <a:pt x="49" y="96"/>
                    </a:cubicBezTo>
                    <a:cubicBezTo>
                      <a:pt x="32" y="96"/>
                      <a:pt x="32" y="96"/>
                      <a:pt x="32" y="96"/>
                    </a:cubicBezTo>
                    <a:cubicBezTo>
                      <a:pt x="56" y="58"/>
                      <a:pt x="56" y="58"/>
                      <a:pt x="56" y="58"/>
                    </a:cubicBezTo>
                    <a:lnTo>
                      <a:pt x="33" y="2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grpSp>
        <p:sp>
          <p:nvSpPr>
            <p:cNvPr id="129" name="Freeform 705">
              <a:extLst>
                <a:ext uri="{FF2B5EF4-FFF2-40B4-BE49-F238E27FC236}">
                  <a16:creationId xmlns:a16="http://schemas.microsoft.com/office/drawing/2014/main" id="{52511411-23FF-4D67-B00C-D82D12B55735}"/>
                </a:ext>
              </a:extLst>
            </p:cNvPr>
            <p:cNvSpPr>
              <a:spLocks noChangeAspect="1" noEditPoints="1"/>
            </p:cNvSpPr>
            <p:nvPr/>
          </p:nvSpPr>
          <p:spPr bwMode="auto">
            <a:xfrm>
              <a:off x="3498065" y="5684260"/>
              <a:ext cx="484784" cy="484784"/>
            </a:xfrm>
            <a:custGeom>
              <a:avLst/>
              <a:gdLst>
                <a:gd name="T0" fmla="*/ 283 w 512"/>
                <a:gd name="T1" fmla="*/ 309 h 512"/>
                <a:gd name="T2" fmla="*/ 347 w 512"/>
                <a:gd name="T3" fmla="*/ 373 h 512"/>
                <a:gd name="T4" fmla="*/ 164 w 512"/>
                <a:gd name="T5" fmla="*/ 373 h 512"/>
                <a:gd name="T6" fmla="*/ 228 w 512"/>
                <a:gd name="T7" fmla="*/ 309 h 512"/>
                <a:gd name="T8" fmla="*/ 283 w 512"/>
                <a:gd name="T9" fmla="*/ 309 h 512"/>
                <a:gd name="T10" fmla="*/ 149 w 512"/>
                <a:gd name="T11" fmla="*/ 247 h 512"/>
                <a:gd name="T12" fmla="*/ 149 w 512"/>
                <a:gd name="T13" fmla="*/ 358 h 512"/>
                <a:gd name="T14" fmla="*/ 208 w 512"/>
                <a:gd name="T15" fmla="*/ 299 h 512"/>
                <a:gd name="T16" fmla="*/ 149 w 512"/>
                <a:gd name="T17" fmla="*/ 247 h 512"/>
                <a:gd name="T18" fmla="*/ 228 w 512"/>
                <a:gd name="T19" fmla="*/ 288 h 512"/>
                <a:gd name="T20" fmla="*/ 154 w 512"/>
                <a:gd name="T21" fmla="*/ 223 h 512"/>
                <a:gd name="T22" fmla="*/ 256 w 512"/>
                <a:gd name="T23" fmla="*/ 121 h 512"/>
                <a:gd name="T24" fmla="*/ 357 w 512"/>
                <a:gd name="T25" fmla="*/ 223 h 512"/>
                <a:gd name="T26" fmla="*/ 284 w 512"/>
                <a:gd name="T27" fmla="*/ 288 h 512"/>
                <a:gd name="T28" fmla="*/ 228 w 512"/>
                <a:gd name="T29" fmla="*/ 288 h 512"/>
                <a:gd name="T30" fmla="*/ 224 w 512"/>
                <a:gd name="T31" fmla="*/ 213 h 512"/>
                <a:gd name="T32" fmla="*/ 231 w 512"/>
                <a:gd name="T33" fmla="*/ 210 h 512"/>
                <a:gd name="T34" fmla="*/ 245 w 512"/>
                <a:gd name="T35" fmla="*/ 196 h 512"/>
                <a:gd name="T36" fmla="*/ 245 w 512"/>
                <a:gd name="T37" fmla="*/ 256 h 512"/>
                <a:gd name="T38" fmla="*/ 256 w 512"/>
                <a:gd name="T39" fmla="*/ 266 h 512"/>
                <a:gd name="T40" fmla="*/ 266 w 512"/>
                <a:gd name="T41" fmla="*/ 256 h 512"/>
                <a:gd name="T42" fmla="*/ 266 w 512"/>
                <a:gd name="T43" fmla="*/ 196 h 512"/>
                <a:gd name="T44" fmla="*/ 280 w 512"/>
                <a:gd name="T45" fmla="*/ 210 h 512"/>
                <a:gd name="T46" fmla="*/ 288 w 512"/>
                <a:gd name="T47" fmla="*/ 213 h 512"/>
                <a:gd name="T48" fmla="*/ 295 w 512"/>
                <a:gd name="T49" fmla="*/ 210 h 512"/>
                <a:gd name="T50" fmla="*/ 295 w 512"/>
                <a:gd name="T51" fmla="*/ 195 h 512"/>
                <a:gd name="T52" fmla="*/ 263 w 512"/>
                <a:gd name="T53" fmla="*/ 163 h 512"/>
                <a:gd name="T54" fmla="*/ 260 w 512"/>
                <a:gd name="T55" fmla="*/ 160 h 512"/>
                <a:gd name="T56" fmla="*/ 252 w 512"/>
                <a:gd name="T57" fmla="*/ 160 h 512"/>
                <a:gd name="T58" fmla="*/ 248 w 512"/>
                <a:gd name="T59" fmla="*/ 163 h 512"/>
                <a:gd name="T60" fmla="*/ 216 w 512"/>
                <a:gd name="T61" fmla="*/ 195 h 512"/>
                <a:gd name="T62" fmla="*/ 216 w 512"/>
                <a:gd name="T63" fmla="*/ 210 h 512"/>
                <a:gd name="T64" fmla="*/ 224 w 512"/>
                <a:gd name="T65" fmla="*/ 213 h 512"/>
                <a:gd name="T66" fmla="*/ 512 w 512"/>
                <a:gd name="T67" fmla="*/ 256 h 512"/>
                <a:gd name="T68" fmla="*/ 256 w 512"/>
                <a:gd name="T69" fmla="*/ 512 h 512"/>
                <a:gd name="T70" fmla="*/ 0 w 512"/>
                <a:gd name="T71" fmla="*/ 256 h 512"/>
                <a:gd name="T72" fmla="*/ 256 w 512"/>
                <a:gd name="T73" fmla="*/ 0 h 512"/>
                <a:gd name="T74" fmla="*/ 512 w 512"/>
                <a:gd name="T75" fmla="*/ 256 h 512"/>
                <a:gd name="T76" fmla="*/ 384 w 512"/>
                <a:gd name="T77" fmla="*/ 224 h 512"/>
                <a:gd name="T78" fmla="*/ 381 w 512"/>
                <a:gd name="T79" fmla="*/ 216 h 512"/>
                <a:gd name="T80" fmla="*/ 263 w 512"/>
                <a:gd name="T81" fmla="*/ 99 h 512"/>
                <a:gd name="T82" fmla="*/ 248 w 512"/>
                <a:gd name="T83" fmla="*/ 99 h 512"/>
                <a:gd name="T84" fmla="*/ 131 w 512"/>
                <a:gd name="T85" fmla="*/ 216 h 512"/>
                <a:gd name="T86" fmla="*/ 128 w 512"/>
                <a:gd name="T87" fmla="*/ 224 h 512"/>
                <a:gd name="T88" fmla="*/ 128 w 512"/>
                <a:gd name="T89" fmla="*/ 384 h 512"/>
                <a:gd name="T90" fmla="*/ 138 w 512"/>
                <a:gd name="T91" fmla="*/ 394 h 512"/>
                <a:gd name="T92" fmla="*/ 373 w 512"/>
                <a:gd name="T93" fmla="*/ 394 h 512"/>
                <a:gd name="T94" fmla="*/ 384 w 512"/>
                <a:gd name="T95" fmla="*/ 384 h 512"/>
                <a:gd name="T96" fmla="*/ 384 w 512"/>
                <a:gd name="T97" fmla="*/ 224 h 512"/>
                <a:gd name="T98" fmla="*/ 362 w 512"/>
                <a:gd name="T99" fmla="*/ 358 h 512"/>
                <a:gd name="T100" fmla="*/ 362 w 512"/>
                <a:gd name="T101" fmla="*/ 247 h 512"/>
                <a:gd name="T102" fmla="*/ 303 w 512"/>
                <a:gd name="T103" fmla="*/ 299 h 512"/>
                <a:gd name="T104" fmla="*/ 362 w 512"/>
                <a:gd name="T105" fmla="*/ 358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2" h="512">
                  <a:moveTo>
                    <a:pt x="283" y="309"/>
                  </a:moveTo>
                  <a:cubicBezTo>
                    <a:pt x="347" y="373"/>
                    <a:pt x="347" y="373"/>
                    <a:pt x="347" y="373"/>
                  </a:cubicBezTo>
                  <a:cubicBezTo>
                    <a:pt x="164" y="373"/>
                    <a:pt x="164" y="373"/>
                    <a:pt x="164" y="373"/>
                  </a:cubicBezTo>
                  <a:cubicBezTo>
                    <a:pt x="228" y="309"/>
                    <a:pt x="228" y="309"/>
                    <a:pt x="228" y="309"/>
                  </a:cubicBezTo>
                  <a:lnTo>
                    <a:pt x="283" y="309"/>
                  </a:lnTo>
                  <a:close/>
                  <a:moveTo>
                    <a:pt x="149" y="247"/>
                  </a:moveTo>
                  <a:cubicBezTo>
                    <a:pt x="149" y="358"/>
                    <a:pt x="149" y="358"/>
                    <a:pt x="149" y="358"/>
                  </a:cubicBezTo>
                  <a:cubicBezTo>
                    <a:pt x="208" y="299"/>
                    <a:pt x="208" y="299"/>
                    <a:pt x="208" y="299"/>
                  </a:cubicBezTo>
                  <a:lnTo>
                    <a:pt x="149" y="247"/>
                  </a:lnTo>
                  <a:close/>
                  <a:moveTo>
                    <a:pt x="228" y="288"/>
                  </a:moveTo>
                  <a:cubicBezTo>
                    <a:pt x="154" y="223"/>
                    <a:pt x="154" y="223"/>
                    <a:pt x="154" y="223"/>
                  </a:cubicBezTo>
                  <a:cubicBezTo>
                    <a:pt x="256" y="121"/>
                    <a:pt x="256" y="121"/>
                    <a:pt x="256" y="121"/>
                  </a:cubicBezTo>
                  <a:cubicBezTo>
                    <a:pt x="357" y="223"/>
                    <a:pt x="357" y="223"/>
                    <a:pt x="357" y="223"/>
                  </a:cubicBezTo>
                  <a:cubicBezTo>
                    <a:pt x="284" y="288"/>
                    <a:pt x="284" y="288"/>
                    <a:pt x="284" y="288"/>
                  </a:cubicBezTo>
                  <a:lnTo>
                    <a:pt x="228" y="288"/>
                  </a:lnTo>
                  <a:close/>
                  <a:moveTo>
                    <a:pt x="224" y="213"/>
                  </a:moveTo>
                  <a:cubicBezTo>
                    <a:pt x="226" y="213"/>
                    <a:pt x="229" y="212"/>
                    <a:pt x="231" y="210"/>
                  </a:cubicBezTo>
                  <a:cubicBezTo>
                    <a:pt x="245" y="196"/>
                    <a:pt x="245" y="196"/>
                    <a:pt x="245" y="196"/>
                  </a:cubicBezTo>
                  <a:cubicBezTo>
                    <a:pt x="245" y="256"/>
                    <a:pt x="245" y="256"/>
                    <a:pt x="245" y="256"/>
                  </a:cubicBezTo>
                  <a:cubicBezTo>
                    <a:pt x="245" y="262"/>
                    <a:pt x="250" y="266"/>
                    <a:pt x="256" y="266"/>
                  </a:cubicBezTo>
                  <a:cubicBezTo>
                    <a:pt x="262" y="266"/>
                    <a:pt x="266" y="262"/>
                    <a:pt x="266" y="256"/>
                  </a:cubicBezTo>
                  <a:cubicBezTo>
                    <a:pt x="266" y="196"/>
                    <a:pt x="266" y="196"/>
                    <a:pt x="266" y="196"/>
                  </a:cubicBezTo>
                  <a:cubicBezTo>
                    <a:pt x="280" y="210"/>
                    <a:pt x="280" y="210"/>
                    <a:pt x="280" y="210"/>
                  </a:cubicBezTo>
                  <a:cubicBezTo>
                    <a:pt x="282" y="212"/>
                    <a:pt x="285" y="213"/>
                    <a:pt x="288" y="213"/>
                  </a:cubicBezTo>
                  <a:cubicBezTo>
                    <a:pt x="290" y="213"/>
                    <a:pt x="293" y="212"/>
                    <a:pt x="295" y="210"/>
                  </a:cubicBezTo>
                  <a:cubicBezTo>
                    <a:pt x="299" y="206"/>
                    <a:pt x="299" y="199"/>
                    <a:pt x="295" y="195"/>
                  </a:cubicBezTo>
                  <a:cubicBezTo>
                    <a:pt x="263" y="163"/>
                    <a:pt x="263" y="163"/>
                    <a:pt x="263" y="163"/>
                  </a:cubicBezTo>
                  <a:cubicBezTo>
                    <a:pt x="262" y="162"/>
                    <a:pt x="261" y="161"/>
                    <a:pt x="260" y="160"/>
                  </a:cubicBezTo>
                  <a:cubicBezTo>
                    <a:pt x="257" y="159"/>
                    <a:pt x="254" y="159"/>
                    <a:pt x="252" y="160"/>
                  </a:cubicBezTo>
                  <a:cubicBezTo>
                    <a:pt x="250" y="161"/>
                    <a:pt x="249" y="162"/>
                    <a:pt x="248" y="163"/>
                  </a:cubicBezTo>
                  <a:cubicBezTo>
                    <a:pt x="216" y="195"/>
                    <a:pt x="216" y="195"/>
                    <a:pt x="216" y="195"/>
                  </a:cubicBezTo>
                  <a:cubicBezTo>
                    <a:pt x="212" y="199"/>
                    <a:pt x="212" y="206"/>
                    <a:pt x="216" y="210"/>
                  </a:cubicBezTo>
                  <a:cubicBezTo>
                    <a:pt x="218" y="212"/>
                    <a:pt x="221" y="213"/>
                    <a:pt x="224" y="213"/>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84" y="224"/>
                  </a:moveTo>
                  <a:cubicBezTo>
                    <a:pt x="384" y="221"/>
                    <a:pt x="383" y="218"/>
                    <a:pt x="381" y="216"/>
                  </a:cubicBezTo>
                  <a:cubicBezTo>
                    <a:pt x="263" y="99"/>
                    <a:pt x="263" y="99"/>
                    <a:pt x="263" y="99"/>
                  </a:cubicBezTo>
                  <a:cubicBezTo>
                    <a:pt x="259" y="95"/>
                    <a:pt x="252" y="95"/>
                    <a:pt x="248" y="99"/>
                  </a:cubicBezTo>
                  <a:cubicBezTo>
                    <a:pt x="131" y="216"/>
                    <a:pt x="131" y="216"/>
                    <a:pt x="131" y="216"/>
                  </a:cubicBezTo>
                  <a:cubicBezTo>
                    <a:pt x="129" y="218"/>
                    <a:pt x="128" y="221"/>
                    <a:pt x="128" y="224"/>
                  </a:cubicBezTo>
                  <a:cubicBezTo>
                    <a:pt x="128" y="384"/>
                    <a:pt x="128" y="384"/>
                    <a:pt x="128" y="384"/>
                  </a:cubicBezTo>
                  <a:cubicBezTo>
                    <a:pt x="128" y="390"/>
                    <a:pt x="132" y="394"/>
                    <a:pt x="138" y="394"/>
                  </a:cubicBezTo>
                  <a:cubicBezTo>
                    <a:pt x="373" y="394"/>
                    <a:pt x="373" y="394"/>
                    <a:pt x="373" y="394"/>
                  </a:cubicBezTo>
                  <a:cubicBezTo>
                    <a:pt x="379" y="394"/>
                    <a:pt x="384" y="390"/>
                    <a:pt x="384" y="384"/>
                  </a:cubicBezTo>
                  <a:lnTo>
                    <a:pt x="384" y="224"/>
                  </a:lnTo>
                  <a:close/>
                  <a:moveTo>
                    <a:pt x="362" y="358"/>
                  </a:moveTo>
                  <a:cubicBezTo>
                    <a:pt x="362" y="247"/>
                    <a:pt x="362" y="247"/>
                    <a:pt x="362" y="247"/>
                  </a:cubicBezTo>
                  <a:cubicBezTo>
                    <a:pt x="303" y="299"/>
                    <a:pt x="303" y="299"/>
                    <a:pt x="303" y="299"/>
                  </a:cubicBezTo>
                  <a:lnTo>
                    <a:pt x="362" y="358"/>
                  </a:lnTo>
                  <a:close/>
                </a:path>
              </a:pathLst>
            </a:custGeom>
            <a:solidFill>
              <a:sysClr val="window" lastClr="FFFFFF">
                <a:lumMod val="50000"/>
              </a:sysClr>
            </a:solidFill>
            <a:ln>
              <a:noFill/>
            </a:ln>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30" name="Freeform 59">
              <a:extLst>
                <a:ext uri="{FF2B5EF4-FFF2-40B4-BE49-F238E27FC236}">
                  <a16:creationId xmlns:a16="http://schemas.microsoft.com/office/drawing/2014/main" id="{2A24B931-B77A-4807-A134-A291534C8E08}"/>
                </a:ext>
              </a:extLst>
            </p:cNvPr>
            <p:cNvSpPr>
              <a:spLocks noChangeAspect="1" noEditPoints="1"/>
            </p:cNvSpPr>
            <p:nvPr/>
          </p:nvSpPr>
          <p:spPr bwMode="auto">
            <a:xfrm>
              <a:off x="1862664" y="4917876"/>
              <a:ext cx="480938" cy="482350"/>
            </a:xfrm>
            <a:custGeom>
              <a:avLst/>
              <a:gdLst>
                <a:gd name="T0" fmla="*/ 147 w 512"/>
                <a:gd name="T1" fmla="*/ 170 h 512"/>
                <a:gd name="T2" fmla="*/ 201 w 512"/>
                <a:gd name="T3" fmla="*/ 170 h 512"/>
                <a:gd name="T4" fmla="*/ 223 w 512"/>
                <a:gd name="T5" fmla="*/ 170 h 512"/>
                <a:gd name="T6" fmla="*/ 256 w 512"/>
                <a:gd name="T7" fmla="*/ 117 h 512"/>
                <a:gd name="T8" fmla="*/ 133 w 512"/>
                <a:gd name="T9" fmla="*/ 192 h 512"/>
                <a:gd name="T10" fmla="*/ 192 w 512"/>
                <a:gd name="T11" fmla="*/ 245 h 512"/>
                <a:gd name="T12" fmla="*/ 218 w 512"/>
                <a:gd name="T13" fmla="*/ 320 h 512"/>
                <a:gd name="T14" fmla="*/ 298 w 512"/>
                <a:gd name="T15" fmla="*/ 266 h 512"/>
                <a:gd name="T16" fmla="*/ 218 w 512"/>
                <a:gd name="T17" fmla="*/ 320 h 512"/>
                <a:gd name="T18" fmla="*/ 292 w 512"/>
                <a:gd name="T19" fmla="*/ 122 h 512"/>
                <a:gd name="T20" fmla="*/ 365 w 512"/>
                <a:gd name="T21" fmla="*/ 170 h 512"/>
                <a:gd name="T22" fmla="*/ 218 w 512"/>
                <a:gd name="T23" fmla="*/ 192 h 512"/>
                <a:gd name="T24" fmla="*/ 298 w 512"/>
                <a:gd name="T25" fmla="*/ 245 h 512"/>
                <a:gd name="T26" fmla="*/ 192 w 512"/>
                <a:gd name="T27" fmla="*/ 266 h 512"/>
                <a:gd name="T28" fmla="*/ 133 w 512"/>
                <a:gd name="T29" fmla="*/ 320 h 512"/>
                <a:gd name="T30" fmla="*/ 192 w 512"/>
                <a:gd name="T31" fmla="*/ 266 h 512"/>
                <a:gd name="T32" fmla="*/ 394 w 512"/>
                <a:gd name="T33" fmla="*/ 245 h 512"/>
                <a:gd name="T34" fmla="*/ 314 w 512"/>
                <a:gd name="T35" fmla="*/ 192 h 512"/>
                <a:gd name="T36" fmla="*/ 512 w 512"/>
                <a:gd name="T37" fmla="*/ 256 h 512"/>
                <a:gd name="T38" fmla="*/ 0 w 512"/>
                <a:gd name="T39" fmla="*/ 256 h 512"/>
                <a:gd name="T40" fmla="*/ 512 w 512"/>
                <a:gd name="T41" fmla="*/ 256 h 512"/>
                <a:gd name="T42" fmla="*/ 256 w 512"/>
                <a:gd name="T43" fmla="*/ 96 h 512"/>
                <a:gd name="T44" fmla="*/ 256 w 512"/>
                <a:gd name="T45" fmla="*/ 416 h 512"/>
                <a:gd name="T46" fmla="*/ 314 w 512"/>
                <a:gd name="T47" fmla="*/ 320 h 512"/>
                <a:gd name="T48" fmla="*/ 394 w 512"/>
                <a:gd name="T49" fmla="*/ 266 h 512"/>
                <a:gd name="T50" fmla="*/ 314 w 512"/>
                <a:gd name="T51" fmla="*/ 320 h 512"/>
                <a:gd name="T52" fmla="*/ 220 w 512"/>
                <a:gd name="T53" fmla="*/ 389 h 512"/>
                <a:gd name="T54" fmla="*/ 147 w 512"/>
                <a:gd name="T55" fmla="*/ 341 h 512"/>
                <a:gd name="T56" fmla="*/ 365 w 512"/>
                <a:gd name="T57" fmla="*/ 341 h 512"/>
                <a:gd name="T58" fmla="*/ 292 w 512"/>
                <a:gd name="T59" fmla="*/ 389 h 512"/>
                <a:gd name="T60" fmla="*/ 288 w 512"/>
                <a:gd name="T61" fmla="*/ 341 h 512"/>
                <a:gd name="T62" fmla="*/ 256 w 512"/>
                <a:gd name="T63" fmla="*/ 39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12" h="512">
                  <a:moveTo>
                    <a:pt x="201" y="170"/>
                  </a:moveTo>
                  <a:cubicBezTo>
                    <a:pt x="147" y="170"/>
                    <a:pt x="147" y="170"/>
                    <a:pt x="147" y="170"/>
                  </a:cubicBezTo>
                  <a:cubicBezTo>
                    <a:pt x="165" y="147"/>
                    <a:pt x="190" y="130"/>
                    <a:pt x="220" y="122"/>
                  </a:cubicBezTo>
                  <a:cubicBezTo>
                    <a:pt x="212" y="135"/>
                    <a:pt x="206" y="151"/>
                    <a:pt x="201" y="170"/>
                  </a:cubicBezTo>
                  <a:close/>
                  <a:moveTo>
                    <a:pt x="256" y="117"/>
                  </a:moveTo>
                  <a:cubicBezTo>
                    <a:pt x="245" y="117"/>
                    <a:pt x="232" y="137"/>
                    <a:pt x="223" y="170"/>
                  </a:cubicBezTo>
                  <a:cubicBezTo>
                    <a:pt x="288" y="170"/>
                    <a:pt x="288" y="170"/>
                    <a:pt x="288" y="170"/>
                  </a:cubicBezTo>
                  <a:cubicBezTo>
                    <a:pt x="279" y="137"/>
                    <a:pt x="266" y="117"/>
                    <a:pt x="256" y="117"/>
                  </a:cubicBezTo>
                  <a:close/>
                  <a:moveTo>
                    <a:pt x="197" y="192"/>
                  </a:moveTo>
                  <a:cubicBezTo>
                    <a:pt x="133" y="192"/>
                    <a:pt x="133" y="192"/>
                    <a:pt x="133" y="192"/>
                  </a:cubicBezTo>
                  <a:cubicBezTo>
                    <a:pt x="124" y="208"/>
                    <a:pt x="119" y="226"/>
                    <a:pt x="118" y="245"/>
                  </a:cubicBezTo>
                  <a:cubicBezTo>
                    <a:pt x="192" y="245"/>
                    <a:pt x="192" y="245"/>
                    <a:pt x="192" y="245"/>
                  </a:cubicBezTo>
                  <a:cubicBezTo>
                    <a:pt x="192" y="227"/>
                    <a:pt x="194" y="209"/>
                    <a:pt x="197" y="192"/>
                  </a:cubicBezTo>
                  <a:close/>
                  <a:moveTo>
                    <a:pt x="218" y="320"/>
                  </a:moveTo>
                  <a:cubicBezTo>
                    <a:pt x="293" y="320"/>
                    <a:pt x="293" y="320"/>
                    <a:pt x="293" y="320"/>
                  </a:cubicBezTo>
                  <a:cubicBezTo>
                    <a:pt x="296" y="304"/>
                    <a:pt x="298" y="286"/>
                    <a:pt x="298" y="266"/>
                  </a:cubicBezTo>
                  <a:cubicBezTo>
                    <a:pt x="213" y="266"/>
                    <a:pt x="213" y="266"/>
                    <a:pt x="213" y="266"/>
                  </a:cubicBezTo>
                  <a:cubicBezTo>
                    <a:pt x="214" y="286"/>
                    <a:pt x="216" y="304"/>
                    <a:pt x="218" y="320"/>
                  </a:cubicBezTo>
                  <a:close/>
                  <a:moveTo>
                    <a:pt x="365" y="170"/>
                  </a:moveTo>
                  <a:cubicBezTo>
                    <a:pt x="347" y="147"/>
                    <a:pt x="321" y="130"/>
                    <a:pt x="292" y="122"/>
                  </a:cubicBezTo>
                  <a:cubicBezTo>
                    <a:pt x="299" y="135"/>
                    <a:pt x="306" y="151"/>
                    <a:pt x="310" y="170"/>
                  </a:cubicBezTo>
                  <a:lnTo>
                    <a:pt x="365" y="170"/>
                  </a:lnTo>
                  <a:close/>
                  <a:moveTo>
                    <a:pt x="293" y="192"/>
                  </a:moveTo>
                  <a:cubicBezTo>
                    <a:pt x="218" y="192"/>
                    <a:pt x="218" y="192"/>
                    <a:pt x="218" y="192"/>
                  </a:cubicBezTo>
                  <a:cubicBezTo>
                    <a:pt x="216" y="207"/>
                    <a:pt x="214" y="225"/>
                    <a:pt x="213" y="245"/>
                  </a:cubicBezTo>
                  <a:cubicBezTo>
                    <a:pt x="298" y="245"/>
                    <a:pt x="298" y="245"/>
                    <a:pt x="298" y="245"/>
                  </a:cubicBezTo>
                  <a:cubicBezTo>
                    <a:pt x="298" y="225"/>
                    <a:pt x="296" y="207"/>
                    <a:pt x="293" y="192"/>
                  </a:cubicBezTo>
                  <a:close/>
                  <a:moveTo>
                    <a:pt x="192" y="266"/>
                  </a:moveTo>
                  <a:cubicBezTo>
                    <a:pt x="118" y="266"/>
                    <a:pt x="118" y="266"/>
                    <a:pt x="118" y="266"/>
                  </a:cubicBezTo>
                  <a:cubicBezTo>
                    <a:pt x="119" y="285"/>
                    <a:pt x="124" y="303"/>
                    <a:pt x="133" y="320"/>
                  </a:cubicBezTo>
                  <a:cubicBezTo>
                    <a:pt x="197" y="320"/>
                    <a:pt x="197" y="320"/>
                    <a:pt x="197" y="320"/>
                  </a:cubicBezTo>
                  <a:cubicBezTo>
                    <a:pt x="194" y="303"/>
                    <a:pt x="192" y="284"/>
                    <a:pt x="192" y="266"/>
                  </a:cubicBezTo>
                  <a:close/>
                  <a:moveTo>
                    <a:pt x="319" y="245"/>
                  </a:moveTo>
                  <a:cubicBezTo>
                    <a:pt x="394" y="245"/>
                    <a:pt x="394" y="245"/>
                    <a:pt x="394" y="245"/>
                  </a:cubicBezTo>
                  <a:cubicBezTo>
                    <a:pt x="392" y="226"/>
                    <a:pt x="387" y="208"/>
                    <a:pt x="379" y="192"/>
                  </a:cubicBezTo>
                  <a:cubicBezTo>
                    <a:pt x="314" y="192"/>
                    <a:pt x="314" y="192"/>
                    <a:pt x="314" y="192"/>
                  </a:cubicBezTo>
                  <a:cubicBezTo>
                    <a:pt x="317" y="209"/>
                    <a:pt x="319" y="227"/>
                    <a:pt x="319" y="245"/>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16" y="256"/>
                  </a:moveTo>
                  <a:cubicBezTo>
                    <a:pt x="416" y="167"/>
                    <a:pt x="344" y="96"/>
                    <a:pt x="256" y="96"/>
                  </a:cubicBezTo>
                  <a:cubicBezTo>
                    <a:pt x="167" y="96"/>
                    <a:pt x="96" y="167"/>
                    <a:pt x="96" y="256"/>
                  </a:cubicBezTo>
                  <a:cubicBezTo>
                    <a:pt x="96" y="344"/>
                    <a:pt x="167" y="416"/>
                    <a:pt x="256" y="416"/>
                  </a:cubicBezTo>
                  <a:cubicBezTo>
                    <a:pt x="344" y="416"/>
                    <a:pt x="416" y="344"/>
                    <a:pt x="416" y="256"/>
                  </a:cubicBezTo>
                  <a:close/>
                  <a:moveTo>
                    <a:pt x="314" y="320"/>
                  </a:moveTo>
                  <a:cubicBezTo>
                    <a:pt x="379" y="320"/>
                    <a:pt x="379" y="320"/>
                    <a:pt x="379" y="320"/>
                  </a:cubicBezTo>
                  <a:cubicBezTo>
                    <a:pt x="387" y="303"/>
                    <a:pt x="392" y="285"/>
                    <a:pt x="394" y="266"/>
                  </a:cubicBezTo>
                  <a:cubicBezTo>
                    <a:pt x="319" y="266"/>
                    <a:pt x="319" y="266"/>
                    <a:pt x="319" y="266"/>
                  </a:cubicBezTo>
                  <a:cubicBezTo>
                    <a:pt x="319" y="284"/>
                    <a:pt x="317" y="303"/>
                    <a:pt x="314" y="320"/>
                  </a:cubicBezTo>
                  <a:close/>
                  <a:moveTo>
                    <a:pt x="147" y="341"/>
                  </a:moveTo>
                  <a:cubicBezTo>
                    <a:pt x="165" y="364"/>
                    <a:pt x="190" y="381"/>
                    <a:pt x="220" y="389"/>
                  </a:cubicBezTo>
                  <a:cubicBezTo>
                    <a:pt x="212" y="377"/>
                    <a:pt x="206" y="360"/>
                    <a:pt x="201" y="341"/>
                  </a:cubicBezTo>
                  <a:lnTo>
                    <a:pt x="147" y="341"/>
                  </a:lnTo>
                  <a:close/>
                  <a:moveTo>
                    <a:pt x="292" y="389"/>
                  </a:moveTo>
                  <a:cubicBezTo>
                    <a:pt x="321" y="381"/>
                    <a:pt x="347" y="364"/>
                    <a:pt x="365" y="341"/>
                  </a:cubicBezTo>
                  <a:cubicBezTo>
                    <a:pt x="310" y="341"/>
                    <a:pt x="310" y="341"/>
                    <a:pt x="310" y="341"/>
                  </a:cubicBezTo>
                  <a:cubicBezTo>
                    <a:pt x="306" y="360"/>
                    <a:pt x="299" y="377"/>
                    <a:pt x="292" y="389"/>
                  </a:cubicBezTo>
                  <a:close/>
                  <a:moveTo>
                    <a:pt x="256" y="394"/>
                  </a:moveTo>
                  <a:cubicBezTo>
                    <a:pt x="266" y="394"/>
                    <a:pt x="279" y="375"/>
                    <a:pt x="288" y="341"/>
                  </a:cubicBezTo>
                  <a:cubicBezTo>
                    <a:pt x="223" y="341"/>
                    <a:pt x="223" y="341"/>
                    <a:pt x="223" y="341"/>
                  </a:cubicBezTo>
                  <a:cubicBezTo>
                    <a:pt x="232" y="375"/>
                    <a:pt x="245" y="394"/>
                    <a:pt x="256" y="394"/>
                  </a:cubicBezTo>
                  <a:close/>
                </a:path>
              </a:pathLst>
            </a:custGeom>
            <a:solidFill>
              <a:sysClr val="window" lastClr="FFFFFF">
                <a:lumMod val="50000"/>
              </a:sysClr>
            </a:solidFill>
            <a:ln>
              <a:noFill/>
            </a:ln>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grpSp>
          <p:nvGrpSpPr>
            <p:cNvPr id="131" name="Group 447">
              <a:extLst>
                <a:ext uri="{FF2B5EF4-FFF2-40B4-BE49-F238E27FC236}">
                  <a16:creationId xmlns:a16="http://schemas.microsoft.com/office/drawing/2014/main" id="{63584B57-078E-4C60-A0B6-149A3EDA60D2}"/>
                </a:ext>
              </a:extLst>
            </p:cNvPr>
            <p:cNvGrpSpPr>
              <a:grpSpLocks noChangeAspect="1"/>
            </p:cNvGrpSpPr>
            <p:nvPr/>
          </p:nvGrpSpPr>
          <p:grpSpPr bwMode="auto">
            <a:xfrm>
              <a:off x="3474591" y="4932939"/>
              <a:ext cx="480938" cy="480938"/>
              <a:chOff x="5601" y="1820"/>
              <a:chExt cx="340" cy="340"/>
            </a:xfrm>
            <a:solidFill>
              <a:srgbClr val="4472C4"/>
            </a:solidFill>
          </p:grpSpPr>
          <p:sp>
            <p:nvSpPr>
              <p:cNvPr id="144" name="Freeform 448">
                <a:extLst>
                  <a:ext uri="{FF2B5EF4-FFF2-40B4-BE49-F238E27FC236}">
                    <a16:creationId xmlns:a16="http://schemas.microsoft.com/office/drawing/2014/main" id="{CDFF42EF-1F6B-46D8-B6B6-D8DA6ABDA298}"/>
                  </a:ext>
                </a:extLst>
              </p:cNvPr>
              <p:cNvSpPr>
                <a:spLocks noEditPoints="1"/>
              </p:cNvSpPr>
              <p:nvPr/>
            </p:nvSpPr>
            <p:spPr bwMode="auto">
              <a:xfrm>
                <a:off x="5679" y="1948"/>
                <a:ext cx="182" cy="85"/>
              </a:xfrm>
              <a:custGeom>
                <a:avLst/>
                <a:gdLst>
                  <a:gd name="T0" fmla="*/ 131 w 275"/>
                  <a:gd name="T1" fmla="*/ 43 h 128"/>
                  <a:gd name="T2" fmla="*/ 122 w 275"/>
                  <a:gd name="T3" fmla="*/ 37 h 128"/>
                  <a:gd name="T4" fmla="*/ 64 w 275"/>
                  <a:gd name="T5" fmla="*/ 0 h 128"/>
                  <a:gd name="T6" fmla="*/ 0 w 275"/>
                  <a:gd name="T7" fmla="*/ 64 h 128"/>
                  <a:gd name="T8" fmla="*/ 64 w 275"/>
                  <a:gd name="T9" fmla="*/ 128 h 128"/>
                  <a:gd name="T10" fmla="*/ 122 w 275"/>
                  <a:gd name="T11" fmla="*/ 92 h 128"/>
                  <a:gd name="T12" fmla="*/ 131 w 275"/>
                  <a:gd name="T13" fmla="*/ 86 h 128"/>
                  <a:gd name="T14" fmla="*/ 177 w 275"/>
                  <a:gd name="T15" fmla="*/ 86 h 128"/>
                  <a:gd name="T16" fmla="*/ 195 w 275"/>
                  <a:gd name="T17" fmla="*/ 67 h 128"/>
                  <a:gd name="T18" fmla="*/ 210 w 275"/>
                  <a:gd name="T19" fmla="*/ 67 h 128"/>
                  <a:gd name="T20" fmla="*/ 224 w 275"/>
                  <a:gd name="T21" fmla="*/ 81 h 128"/>
                  <a:gd name="T22" fmla="*/ 238 w 275"/>
                  <a:gd name="T23" fmla="*/ 67 h 128"/>
                  <a:gd name="T24" fmla="*/ 253 w 275"/>
                  <a:gd name="T25" fmla="*/ 67 h 128"/>
                  <a:gd name="T26" fmla="*/ 265 w 275"/>
                  <a:gd name="T27" fmla="*/ 79 h 128"/>
                  <a:gd name="T28" fmla="*/ 275 w 275"/>
                  <a:gd name="T29" fmla="*/ 64 h 128"/>
                  <a:gd name="T30" fmla="*/ 261 w 275"/>
                  <a:gd name="T31" fmla="*/ 43 h 128"/>
                  <a:gd name="T32" fmla="*/ 131 w 275"/>
                  <a:gd name="T33" fmla="*/ 43 h 128"/>
                  <a:gd name="T34" fmla="*/ 53 w 275"/>
                  <a:gd name="T35" fmla="*/ 85 h 128"/>
                  <a:gd name="T36" fmla="*/ 32 w 275"/>
                  <a:gd name="T37" fmla="*/ 64 h 128"/>
                  <a:gd name="T38" fmla="*/ 53 w 275"/>
                  <a:gd name="T39" fmla="*/ 43 h 128"/>
                  <a:gd name="T40" fmla="*/ 75 w 275"/>
                  <a:gd name="T41" fmla="*/ 64 h 128"/>
                  <a:gd name="T42" fmla="*/ 53 w 275"/>
                  <a:gd name="T43" fmla="*/ 85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5" h="128">
                    <a:moveTo>
                      <a:pt x="131" y="43"/>
                    </a:moveTo>
                    <a:cubicBezTo>
                      <a:pt x="127" y="43"/>
                      <a:pt x="124" y="41"/>
                      <a:pt x="122" y="37"/>
                    </a:cubicBezTo>
                    <a:cubicBezTo>
                      <a:pt x="111" y="15"/>
                      <a:pt x="89" y="0"/>
                      <a:pt x="64" y="0"/>
                    </a:cubicBezTo>
                    <a:cubicBezTo>
                      <a:pt x="29" y="0"/>
                      <a:pt x="0" y="29"/>
                      <a:pt x="0" y="64"/>
                    </a:cubicBezTo>
                    <a:cubicBezTo>
                      <a:pt x="0" y="99"/>
                      <a:pt x="29" y="128"/>
                      <a:pt x="64" y="128"/>
                    </a:cubicBezTo>
                    <a:cubicBezTo>
                      <a:pt x="89" y="128"/>
                      <a:pt x="111" y="114"/>
                      <a:pt x="122" y="92"/>
                    </a:cubicBezTo>
                    <a:cubicBezTo>
                      <a:pt x="124" y="88"/>
                      <a:pt x="127" y="86"/>
                      <a:pt x="131" y="86"/>
                    </a:cubicBezTo>
                    <a:cubicBezTo>
                      <a:pt x="177" y="86"/>
                      <a:pt x="177" y="86"/>
                      <a:pt x="177" y="86"/>
                    </a:cubicBezTo>
                    <a:cubicBezTo>
                      <a:pt x="195" y="67"/>
                      <a:pt x="195" y="67"/>
                      <a:pt x="195" y="67"/>
                    </a:cubicBezTo>
                    <a:cubicBezTo>
                      <a:pt x="199" y="63"/>
                      <a:pt x="206" y="63"/>
                      <a:pt x="210" y="67"/>
                    </a:cubicBezTo>
                    <a:cubicBezTo>
                      <a:pt x="224" y="81"/>
                      <a:pt x="224" y="81"/>
                      <a:pt x="224" y="81"/>
                    </a:cubicBezTo>
                    <a:cubicBezTo>
                      <a:pt x="238" y="67"/>
                      <a:pt x="238" y="67"/>
                      <a:pt x="238" y="67"/>
                    </a:cubicBezTo>
                    <a:cubicBezTo>
                      <a:pt x="242" y="63"/>
                      <a:pt x="249" y="63"/>
                      <a:pt x="253" y="67"/>
                    </a:cubicBezTo>
                    <a:cubicBezTo>
                      <a:pt x="265" y="79"/>
                      <a:pt x="265" y="79"/>
                      <a:pt x="265" y="79"/>
                    </a:cubicBezTo>
                    <a:cubicBezTo>
                      <a:pt x="275" y="64"/>
                      <a:pt x="275" y="64"/>
                      <a:pt x="275" y="64"/>
                    </a:cubicBezTo>
                    <a:cubicBezTo>
                      <a:pt x="261" y="43"/>
                      <a:pt x="261" y="43"/>
                      <a:pt x="261" y="43"/>
                    </a:cubicBezTo>
                    <a:lnTo>
                      <a:pt x="131" y="43"/>
                    </a:lnTo>
                    <a:close/>
                    <a:moveTo>
                      <a:pt x="53" y="85"/>
                    </a:moveTo>
                    <a:cubicBezTo>
                      <a:pt x="42" y="85"/>
                      <a:pt x="32" y="76"/>
                      <a:pt x="32" y="64"/>
                    </a:cubicBezTo>
                    <a:cubicBezTo>
                      <a:pt x="32" y="52"/>
                      <a:pt x="42" y="43"/>
                      <a:pt x="53" y="43"/>
                    </a:cubicBezTo>
                    <a:cubicBezTo>
                      <a:pt x="65" y="43"/>
                      <a:pt x="75" y="52"/>
                      <a:pt x="75" y="64"/>
                    </a:cubicBezTo>
                    <a:cubicBezTo>
                      <a:pt x="75" y="76"/>
                      <a:pt x="65" y="85"/>
                      <a:pt x="53" y="85"/>
                    </a:cubicBezTo>
                    <a:close/>
                  </a:path>
                </a:pathLst>
              </a:custGeom>
              <a:solidFill>
                <a:sysClr val="window" lastClr="FFFFFF">
                  <a:lumMod val="50000"/>
                </a:sys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45" name="Freeform 449">
                <a:extLst>
                  <a:ext uri="{FF2B5EF4-FFF2-40B4-BE49-F238E27FC236}">
                    <a16:creationId xmlns:a16="http://schemas.microsoft.com/office/drawing/2014/main" id="{D588D564-A0B6-488B-AC58-F7112AAF71AA}"/>
                  </a:ext>
                </a:extLst>
              </p:cNvPr>
              <p:cNvSpPr>
                <a:spLocks noEditPoints="1"/>
              </p:cNvSpPr>
              <p:nvPr/>
            </p:nvSpPr>
            <p:spPr bwMode="auto">
              <a:xfrm>
                <a:off x="5601" y="1820"/>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14 w 512"/>
                  <a:gd name="T11" fmla="*/ 262 h 512"/>
                  <a:gd name="T12" fmla="*/ 393 w 512"/>
                  <a:gd name="T13" fmla="*/ 294 h 512"/>
                  <a:gd name="T14" fmla="*/ 385 w 512"/>
                  <a:gd name="T15" fmla="*/ 299 h 512"/>
                  <a:gd name="T16" fmla="*/ 376 w 512"/>
                  <a:gd name="T17" fmla="*/ 296 h 512"/>
                  <a:gd name="T18" fmla="*/ 362 w 512"/>
                  <a:gd name="T19" fmla="*/ 282 h 512"/>
                  <a:gd name="T20" fmla="*/ 349 w 512"/>
                  <a:gd name="T21" fmla="*/ 296 h 512"/>
                  <a:gd name="T22" fmla="*/ 333 w 512"/>
                  <a:gd name="T23" fmla="*/ 296 h 512"/>
                  <a:gd name="T24" fmla="*/ 320 w 512"/>
                  <a:gd name="T25" fmla="*/ 282 h 512"/>
                  <a:gd name="T26" fmla="*/ 306 w 512"/>
                  <a:gd name="T27" fmla="*/ 296 h 512"/>
                  <a:gd name="T28" fmla="*/ 298 w 512"/>
                  <a:gd name="T29" fmla="*/ 299 h 512"/>
                  <a:gd name="T30" fmla="*/ 255 w 512"/>
                  <a:gd name="T31" fmla="*/ 299 h 512"/>
                  <a:gd name="T32" fmla="*/ 181 w 512"/>
                  <a:gd name="T33" fmla="*/ 342 h 512"/>
                  <a:gd name="T34" fmla="*/ 96 w 512"/>
                  <a:gd name="T35" fmla="*/ 256 h 512"/>
                  <a:gd name="T36" fmla="*/ 181 w 512"/>
                  <a:gd name="T37" fmla="*/ 171 h 512"/>
                  <a:gd name="T38" fmla="*/ 255 w 512"/>
                  <a:gd name="T39" fmla="*/ 214 h 512"/>
                  <a:gd name="T40" fmla="*/ 384 w 512"/>
                  <a:gd name="T41" fmla="*/ 214 h 512"/>
                  <a:gd name="T42" fmla="*/ 393 w 512"/>
                  <a:gd name="T43" fmla="*/ 218 h 512"/>
                  <a:gd name="T44" fmla="*/ 414 w 512"/>
                  <a:gd name="T45" fmla="*/ 250 h 512"/>
                  <a:gd name="T46" fmla="*/ 414 w 512"/>
                  <a:gd name="T47" fmla="*/ 26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12" h="512">
                    <a:moveTo>
                      <a:pt x="256" y="0"/>
                    </a:moveTo>
                    <a:cubicBezTo>
                      <a:pt x="114" y="0"/>
                      <a:pt x="0" y="115"/>
                      <a:pt x="0" y="256"/>
                    </a:cubicBezTo>
                    <a:cubicBezTo>
                      <a:pt x="0" y="397"/>
                      <a:pt x="114" y="512"/>
                      <a:pt x="256" y="512"/>
                    </a:cubicBezTo>
                    <a:cubicBezTo>
                      <a:pt x="397" y="512"/>
                      <a:pt x="512" y="397"/>
                      <a:pt x="512" y="256"/>
                    </a:cubicBezTo>
                    <a:cubicBezTo>
                      <a:pt x="512" y="115"/>
                      <a:pt x="397" y="0"/>
                      <a:pt x="256" y="0"/>
                    </a:cubicBezTo>
                    <a:close/>
                    <a:moveTo>
                      <a:pt x="414" y="262"/>
                    </a:moveTo>
                    <a:cubicBezTo>
                      <a:pt x="393" y="294"/>
                      <a:pt x="393" y="294"/>
                      <a:pt x="393" y="294"/>
                    </a:cubicBezTo>
                    <a:cubicBezTo>
                      <a:pt x="391" y="297"/>
                      <a:pt x="388" y="298"/>
                      <a:pt x="385" y="299"/>
                    </a:cubicBezTo>
                    <a:cubicBezTo>
                      <a:pt x="381" y="299"/>
                      <a:pt x="378" y="298"/>
                      <a:pt x="376" y="296"/>
                    </a:cubicBezTo>
                    <a:cubicBezTo>
                      <a:pt x="362" y="282"/>
                      <a:pt x="362" y="282"/>
                      <a:pt x="362" y="282"/>
                    </a:cubicBezTo>
                    <a:cubicBezTo>
                      <a:pt x="349" y="296"/>
                      <a:pt x="349" y="296"/>
                      <a:pt x="349" y="296"/>
                    </a:cubicBezTo>
                    <a:cubicBezTo>
                      <a:pt x="344" y="300"/>
                      <a:pt x="338" y="300"/>
                      <a:pt x="333" y="296"/>
                    </a:cubicBezTo>
                    <a:cubicBezTo>
                      <a:pt x="320" y="282"/>
                      <a:pt x="320" y="282"/>
                      <a:pt x="320" y="282"/>
                    </a:cubicBezTo>
                    <a:cubicBezTo>
                      <a:pt x="306" y="296"/>
                      <a:pt x="306" y="296"/>
                      <a:pt x="306" y="296"/>
                    </a:cubicBezTo>
                    <a:cubicBezTo>
                      <a:pt x="304" y="298"/>
                      <a:pt x="301" y="299"/>
                      <a:pt x="298" y="299"/>
                    </a:cubicBezTo>
                    <a:cubicBezTo>
                      <a:pt x="255" y="299"/>
                      <a:pt x="255" y="299"/>
                      <a:pt x="255" y="299"/>
                    </a:cubicBezTo>
                    <a:cubicBezTo>
                      <a:pt x="240" y="325"/>
                      <a:pt x="211" y="342"/>
                      <a:pt x="181" y="342"/>
                    </a:cubicBezTo>
                    <a:cubicBezTo>
                      <a:pt x="134" y="342"/>
                      <a:pt x="96" y="303"/>
                      <a:pt x="96" y="256"/>
                    </a:cubicBezTo>
                    <a:cubicBezTo>
                      <a:pt x="96" y="209"/>
                      <a:pt x="134" y="171"/>
                      <a:pt x="181" y="171"/>
                    </a:cubicBezTo>
                    <a:cubicBezTo>
                      <a:pt x="211" y="171"/>
                      <a:pt x="240" y="187"/>
                      <a:pt x="255" y="214"/>
                    </a:cubicBezTo>
                    <a:cubicBezTo>
                      <a:pt x="384" y="214"/>
                      <a:pt x="384" y="214"/>
                      <a:pt x="384" y="214"/>
                    </a:cubicBezTo>
                    <a:cubicBezTo>
                      <a:pt x="387" y="214"/>
                      <a:pt x="391" y="215"/>
                      <a:pt x="393" y="218"/>
                    </a:cubicBezTo>
                    <a:cubicBezTo>
                      <a:pt x="414" y="250"/>
                      <a:pt x="414" y="250"/>
                      <a:pt x="414" y="250"/>
                    </a:cubicBezTo>
                    <a:cubicBezTo>
                      <a:pt x="416" y="254"/>
                      <a:pt x="416" y="258"/>
                      <a:pt x="414" y="262"/>
                    </a:cubicBezTo>
                    <a:close/>
                  </a:path>
                </a:pathLst>
              </a:custGeom>
              <a:solidFill>
                <a:sysClr val="window" lastClr="FFFFFF">
                  <a:lumMod val="50000"/>
                </a:sys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grpSp>
        <p:sp>
          <p:nvSpPr>
            <p:cNvPr id="132" name="Freeform 792">
              <a:extLst>
                <a:ext uri="{FF2B5EF4-FFF2-40B4-BE49-F238E27FC236}">
                  <a16:creationId xmlns:a16="http://schemas.microsoft.com/office/drawing/2014/main" id="{58DA4C21-6101-4E57-B731-FB447FABDE23}"/>
                </a:ext>
              </a:extLst>
            </p:cNvPr>
            <p:cNvSpPr>
              <a:spLocks noChangeAspect="1" noEditPoints="1"/>
            </p:cNvSpPr>
            <p:nvPr/>
          </p:nvSpPr>
          <p:spPr bwMode="auto">
            <a:xfrm>
              <a:off x="4948038" y="5641523"/>
              <a:ext cx="484784" cy="484784"/>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163 w 512"/>
                <a:gd name="T11" fmla="*/ 184 h 512"/>
                <a:gd name="T12" fmla="*/ 248 w 512"/>
                <a:gd name="T13" fmla="*/ 99 h 512"/>
                <a:gd name="T14" fmla="*/ 252 w 512"/>
                <a:gd name="T15" fmla="*/ 96 h 512"/>
                <a:gd name="T16" fmla="*/ 260 w 512"/>
                <a:gd name="T17" fmla="*/ 96 h 512"/>
                <a:gd name="T18" fmla="*/ 263 w 512"/>
                <a:gd name="T19" fmla="*/ 99 h 512"/>
                <a:gd name="T20" fmla="*/ 349 w 512"/>
                <a:gd name="T21" fmla="*/ 184 h 512"/>
                <a:gd name="T22" fmla="*/ 349 w 512"/>
                <a:gd name="T23" fmla="*/ 199 h 512"/>
                <a:gd name="T24" fmla="*/ 341 w 512"/>
                <a:gd name="T25" fmla="*/ 202 h 512"/>
                <a:gd name="T26" fmla="*/ 333 w 512"/>
                <a:gd name="T27" fmla="*/ 199 h 512"/>
                <a:gd name="T28" fmla="*/ 266 w 512"/>
                <a:gd name="T29" fmla="*/ 132 h 512"/>
                <a:gd name="T30" fmla="*/ 266 w 512"/>
                <a:gd name="T31" fmla="*/ 362 h 512"/>
                <a:gd name="T32" fmla="*/ 256 w 512"/>
                <a:gd name="T33" fmla="*/ 373 h 512"/>
                <a:gd name="T34" fmla="*/ 245 w 512"/>
                <a:gd name="T35" fmla="*/ 362 h 512"/>
                <a:gd name="T36" fmla="*/ 245 w 512"/>
                <a:gd name="T37" fmla="*/ 132 h 512"/>
                <a:gd name="T38" fmla="*/ 178 w 512"/>
                <a:gd name="T39" fmla="*/ 199 h 512"/>
                <a:gd name="T40" fmla="*/ 170 w 512"/>
                <a:gd name="T41" fmla="*/ 202 h 512"/>
                <a:gd name="T42" fmla="*/ 163 w 512"/>
                <a:gd name="T43" fmla="*/ 199 h 512"/>
                <a:gd name="T44" fmla="*/ 163 w 512"/>
                <a:gd name="T45" fmla="*/ 184 h 512"/>
                <a:gd name="T46" fmla="*/ 373 w 512"/>
                <a:gd name="T47" fmla="*/ 405 h 512"/>
                <a:gd name="T48" fmla="*/ 362 w 512"/>
                <a:gd name="T49" fmla="*/ 416 h 512"/>
                <a:gd name="T50" fmla="*/ 149 w 512"/>
                <a:gd name="T51" fmla="*/ 416 h 512"/>
                <a:gd name="T52" fmla="*/ 138 w 512"/>
                <a:gd name="T53" fmla="*/ 405 h 512"/>
                <a:gd name="T54" fmla="*/ 138 w 512"/>
                <a:gd name="T55" fmla="*/ 362 h 512"/>
                <a:gd name="T56" fmla="*/ 149 w 512"/>
                <a:gd name="T57" fmla="*/ 352 h 512"/>
                <a:gd name="T58" fmla="*/ 160 w 512"/>
                <a:gd name="T59" fmla="*/ 362 h 512"/>
                <a:gd name="T60" fmla="*/ 160 w 512"/>
                <a:gd name="T61" fmla="*/ 394 h 512"/>
                <a:gd name="T62" fmla="*/ 352 w 512"/>
                <a:gd name="T63" fmla="*/ 394 h 512"/>
                <a:gd name="T64" fmla="*/ 352 w 512"/>
                <a:gd name="T65" fmla="*/ 362 h 512"/>
                <a:gd name="T66" fmla="*/ 362 w 512"/>
                <a:gd name="T67" fmla="*/ 352 h 512"/>
                <a:gd name="T68" fmla="*/ 373 w 512"/>
                <a:gd name="T69" fmla="*/ 362 h 512"/>
                <a:gd name="T70" fmla="*/ 373 w 512"/>
                <a:gd name="T71" fmla="*/ 40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63" y="184"/>
                  </a:moveTo>
                  <a:cubicBezTo>
                    <a:pt x="248" y="99"/>
                    <a:pt x="248" y="99"/>
                    <a:pt x="248" y="99"/>
                  </a:cubicBezTo>
                  <a:cubicBezTo>
                    <a:pt x="249" y="98"/>
                    <a:pt x="250" y="97"/>
                    <a:pt x="252" y="96"/>
                  </a:cubicBezTo>
                  <a:cubicBezTo>
                    <a:pt x="254" y="95"/>
                    <a:pt x="257" y="95"/>
                    <a:pt x="260" y="96"/>
                  </a:cubicBezTo>
                  <a:cubicBezTo>
                    <a:pt x="261" y="97"/>
                    <a:pt x="262" y="98"/>
                    <a:pt x="263" y="99"/>
                  </a:cubicBezTo>
                  <a:cubicBezTo>
                    <a:pt x="349" y="184"/>
                    <a:pt x="349" y="184"/>
                    <a:pt x="349" y="184"/>
                  </a:cubicBezTo>
                  <a:cubicBezTo>
                    <a:pt x="353" y="188"/>
                    <a:pt x="353" y="195"/>
                    <a:pt x="349" y="199"/>
                  </a:cubicBezTo>
                  <a:cubicBezTo>
                    <a:pt x="346" y="201"/>
                    <a:pt x="344" y="202"/>
                    <a:pt x="341" y="202"/>
                  </a:cubicBezTo>
                  <a:cubicBezTo>
                    <a:pt x="338" y="202"/>
                    <a:pt x="336" y="201"/>
                    <a:pt x="333" y="199"/>
                  </a:cubicBezTo>
                  <a:cubicBezTo>
                    <a:pt x="266" y="132"/>
                    <a:pt x="266" y="132"/>
                    <a:pt x="266" y="132"/>
                  </a:cubicBezTo>
                  <a:cubicBezTo>
                    <a:pt x="266" y="362"/>
                    <a:pt x="266" y="362"/>
                    <a:pt x="266" y="362"/>
                  </a:cubicBezTo>
                  <a:cubicBezTo>
                    <a:pt x="266" y="368"/>
                    <a:pt x="262" y="373"/>
                    <a:pt x="256" y="373"/>
                  </a:cubicBezTo>
                  <a:cubicBezTo>
                    <a:pt x="250" y="373"/>
                    <a:pt x="245" y="368"/>
                    <a:pt x="245" y="362"/>
                  </a:cubicBezTo>
                  <a:cubicBezTo>
                    <a:pt x="245" y="132"/>
                    <a:pt x="245" y="132"/>
                    <a:pt x="245" y="132"/>
                  </a:cubicBezTo>
                  <a:cubicBezTo>
                    <a:pt x="178" y="199"/>
                    <a:pt x="178" y="199"/>
                    <a:pt x="178" y="199"/>
                  </a:cubicBezTo>
                  <a:cubicBezTo>
                    <a:pt x="176" y="201"/>
                    <a:pt x="173" y="202"/>
                    <a:pt x="170" y="202"/>
                  </a:cubicBezTo>
                  <a:cubicBezTo>
                    <a:pt x="168" y="202"/>
                    <a:pt x="165" y="201"/>
                    <a:pt x="163" y="199"/>
                  </a:cubicBezTo>
                  <a:cubicBezTo>
                    <a:pt x="159" y="195"/>
                    <a:pt x="159" y="188"/>
                    <a:pt x="163" y="184"/>
                  </a:cubicBezTo>
                  <a:close/>
                  <a:moveTo>
                    <a:pt x="373" y="405"/>
                  </a:moveTo>
                  <a:cubicBezTo>
                    <a:pt x="373" y="411"/>
                    <a:pt x="368" y="416"/>
                    <a:pt x="362" y="416"/>
                  </a:cubicBezTo>
                  <a:cubicBezTo>
                    <a:pt x="149" y="416"/>
                    <a:pt x="149" y="416"/>
                    <a:pt x="149" y="416"/>
                  </a:cubicBezTo>
                  <a:cubicBezTo>
                    <a:pt x="143" y="416"/>
                    <a:pt x="138" y="411"/>
                    <a:pt x="138" y="405"/>
                  </a:cubicBezTo>
                  <a:cubicBezTo>
                    <a:pt x="138" y="362"/>
                    <a:pt x="138" y="362"/>
                    <a:pt x="138" y="362"/>
                  </a:cubicBezTo>
                  <a:cubicBezTo>
                    <a:pt x="138" y="356"/>
                    <a:pt x="143" y="352"/>
                    <a:pt x="149" y="352"/>
                  </a:cubicBezTo>
                  <a:cubicBezTo>
                    <a:pt x="155" y="352"/>
                    <a:pt x="160" y="356"/>
                    <a:pt x="160" y="362"/>
                  </a:cubicBezTo>
                  <a:cubicBezTo>
                    <a:pt x="160" y="394"/>
                    <a:pt x="160" y="394"/>
                    <a:pt x="160" y="394"/>
                  </a:cubicBezTo>
                  <a:cubicBezTo>
                    <a:pt x="352" y="394"/>
                    <a:pt x="352" y="394"/>
                    <a:pt x="352" y="394"/>
                  </a:cubicBezTo>
                  <a:cubicBezTo>
                    <a:pt x="352" y="362"/>
                    <a:pt x="352" y="362"/>
                    <a:pt x="352" y="362"/>
                  </a:cubicBezTo>
                  <a:cubicBezTo>
                    <a:pt x="352" y="356"/>
                    <a:pt x="356" y="352"/>
                    <a:pt x="362" y="352"/>
                  </a:cubicBezTo>
                  <a:cubicBezTo>
                    <a:pt x="368" y="352"/>
                    <a:pt x="373" y="356"/>
                    <a:pt x="373" y="362"/>
                  </a:cubicBezTo>
                  <a:lnTo>
                    <a:pt x="373" y="405"/>
                  </a:lnTo>
                  <a:close/>
                </a:path>
              </a:pathLst>
            </a:custGeom>
            <a:solidFill>
              <a:sysClr val="window" lastClr="FFFFFF">
                <a:lumMod val="50000"/>
              </a:sysClr>
            </a:solidFill>
            <a:ln>
              <a:noFill/>
            </a:ln>
          </p:spPr>
          <p:txBody>
            <a:bodyPr vert="horz" wrap="square" lIns="68580" tIns="34292" rIns="68580" bIns="34292" numCol="1" anchor="t" anchorCtr="0" compatLnSpc="1">
              <a:prstTxWarp prst="textNoShape">
                <a:avLst/>
              </a:prstTxWarp>
            </a:bodyPr>
            <a:lstStyle/>
            <a:p>
              <a:pPr defTabSz="1974440">
                <a:defRPr/>
              </a:pPr>
              <a:endParaRPr lang="en-GB" sz="912" kern="0" dirty="0">
                <a:solidFill>
                  <a:prstClr val="black"/>
                </a:solidFill>
                <a:latin typeface="+mj-lt"/>
              </a:endParaRPr>
            </a:p>
          </p:txBody>
        </p:sp>
        <p:sp>
          <p:nvSpPr>
            <p:cNvPr id="133" name="Education_Fill_9">
              <a:extLst>
                <a:ext uri="{FF2B5EF4-FFF2-40B4-BE49-F238E27FC236}">
                  <a16:creationId xmlns:a16="http://schemas.microsoft.com/office/drawing/2014/main" id="{985B700F-0B7E-4AAE-A40B-0D26BDCC1BCE}"/>
                </a:ext>
              </a:extLst>
            </p:cNvPr>
            <p:cNvSpPr>
              <a:spLocks noChangeAspect="1" noEditPoints="1"/>
            </p:cNvSpPr>
            <p:nvPr/>
          </p:nvSpPr>
          <p:spPr bwMode="auto">
            <a:xfrm>
              <a:off x="6488536" y="4911487"/>
              <a:ext cx="484784" cy="484784"/>
            </a:xfrm>
            <a:custGeom>
              <a:avLst/>
              <a:gdLst>
                <a:gd name="T0" fmla="*/ 275 w 512"/>
                <a:gd name="T1" fmla="*/ 330 h 512"/>
                <a:gd name="T2" fmla="*/ 271 w 512"/>
                <a:gd name="T3" fmla="*/ 342 h 512"/>
                <a:gd name="T4" fmla="*/ 269 w 512"/>
                <a:gd name="T5" fmla="*/ 348 h 512"/>
                <a:gd name="T6" fmla="*/ 256 w 512"/>
                <a:gd name="T7" fmla="*/ 352 h 512"/>
                <a:gd name="T8" fmla="*/ 253 w 512"/>
                <a:gd name="T9" fmla="*/ 350 h 512"/>
                <a:gd name="T10" fmla="*/ 250 w 512"/>
                <a:gd name="T11" fmla="*/ 349 h 512"/>
                <a:gd name="T12" fmla="*/ 243 w 512"/>
                <a:gd name="T13" fmla="*/ 348 h 512"/>
                <a:gd name="T14" fmla="*/ 234 w 512"/>
                <a:gd name="T15" fmla="*/ 338 h 512"/>
                <a:gd name="T16" fmla="*/ 235 w 512"/>
                <a:gd name="T17" fmla="*/ 324 h 512"/>
                <a:gd name="T18" fmla="*/ 243 w 512"/>
                <a:gd name="T19" fmla="*/ 313 h 512"/>
                <a:gd name="T20" fmla="*/ 256 w 512"/>
                <a:gd name="T21" fmla="*/ 309 h 512"/>
                <a:gd name="T22" fmla="*/ 258 w 512"/>
                <a:gd name="T23" fmla="*/ 310 h 512"/>
                <a:gd name="T24" fmla="*/ 262 w 512"/>
                <a:gd name="T25" fmla="*/ 312 h 512"/>
                <a:gd name="T26" fmla="*/ 268 w 512"/>
                <a:gd name="T27" fmla="*/ 313 h 512"/>
                <a:gd name="T28" fmla="*/ 277 w 512"/>
                <a:gd name="T29" fmla="*/ 324 h 512"/>
                <a:gd name="T30" fmla="*/ 352 w 512"/>
                <a:gd name="T31" fmla="*/ 117 h 512"/>
                <a:gd name="T32" fmla="*/ 160 w 512"/>
                <a:gd name="T33" fmla="*/ 394 h 512"/>
                <a:gd name="T34" fmla="*/ 297 w 512"/>
                <a:gd name="T35" fmla="*/ 330 h 512"/>
                <a:gd name="T36" fmla="*/ 298 w 512"/>
                <a:gd name="T37" fmla="*/ 317 h 512"/>
                <a:gd name="T38" fmla="*/ 289 w 512"/>
                <a:gd name="T39" fmla="*/ 306 h 512"/>
                <a:gd name="T40" fmla="*/ 282 w 512"/>
                <a:gd name="T41" fmla="*/ 294 h 512"/>
                <a:gd name="T42" fmla="*/ 268 w 512"/>
                <a:gd name="T43" fmla="*/ 291 h 512"/>
                <a:gd name="T44" fmla="*/ 256 w 512"/>
                <a:gd name="T45" fmla="*/ 286 h 512"/>
                <a:gd name="T46" fmla="*/ 243 w 512"/>
                <a:gd name="T47" fmla="*/ 291 h 512"/>
                <a:gd name="T48" fmla="*/ 229 w 512"/>
                <a:gd name="T49" fmla="*/ 294 h 512"/>
                <a:gd name="T50" fmla="*/ 223 w 512"/>
                <a:gd name="T51" fmla="*/ 306 h 512"/>
                <a:gd name="T52" fmla="*/ 213 w 512"/>
                <a:gd name="T53" fmla="*/ 317 h 512"/>
                <a:gd name="T54" fmla="*/ 215 w 512"/>
                <a:gd name="T55" fmla="*/ 330 h 512"/>
                <a:gd name="T56" fmla="*/ 213 w 512"/>
                <a:gd name="T57" fmla="*/ 344 h 512"/>
                <a:gd name="T58" fmla="*/ 223 w 512"/>
                <a:gd name="T59" fmla="*/ 354 h 512"/>
                <a:gd name="T60" fmla="*/ 229 w 512"/>
                <a:gd name="T61" fmla="*/ 366 h 512"/>
                <a:gd name="T62" fmla="*/ 243 w 512"/>
                <a:gd name="T63" fmla="*/ 369 h 512"/>
                <a:gd name="T64" fmla="*/ 256 w 512"/>
                <a:gd name="T65" fmla="*/ 375 h 512"/>
                <a:gd name="T66" fmla="*/ 268 w 512"/>
                <a:gd name="T67" fmla="*/ 369 h 512"/>
                <a:gd name="T68" fmla="*/ 282 w 512"/>
                <a:gd name="T69" fmla="*/ 366 h 512"/>
                <a:gd name="T70" fmla="*/ 289 w 512"/>
                <a:gd name="T71" fmla="*/ 354 h 512"/>
                <a:gd name="T72" fmla="*/ 298 w 512"/>
                <a:gd name="T73" fmla="*/ 344 h 512"/>
                <a:gd name="T74" fmla="*/ 297 w 512"/>
                <a:gd name="T75" fmla="*/ 330 h 512"/>
                <a:gd name="T76" fmla="*/ 192 w 512"/>
                <a:gd name="T77" fmla="*/ 170 h 512"/>
                <a:gd name="T78" fmla="*/ 330 w 512"/>
                <a:gd name="T79" fmla="*/ 160 h 512"/>
                <a:gd name="T80" fmla="*/ 192 w 512"/>
                <a:gd name="T81" fmla="*/ 149 h 512"/>
                <a:gd name="T82" fmla="*/ 181 w 512"/>
                <a:gd name="T83" fmla="*/ 202 h 512"/>
                <a:gd name="T84" fmla="*/ 320 w 512"/>
                <a:gd name="T85" fmla="*/ 213 h 512"/>
                <a:gd name="T86" fmla="*/ 320 w 512"/>
                <a:gd name="T87" fmla="*/ 192 h 512"/>
                <a:gd name="T88" fmla="*/ 181 w 512"/>
                <a:gd name="T89" fmla="*/ 202 h 512"/>
                <a:gd name="T90" fmla="*/ 192 w 512"/>
                <a:gd name="T91" fmla="*/ 256 h 512"/>
                <a:gd name="T92" fmla="*/ 330 w 512"/>
                <a:gd name="T93" fmla="*/ 245 h 512"/>
                <a:gd name="T94" fmla="*/ 192 w 512"/>
                <a:gd name="T95" fmla="*/ 234 h 512"/>
                <a:gd name="T96" fmla="*/ 512 w 512"/>
                <a:gd name="T97" fmla="*/ 256 h 512"/>
                <a:gd name="T98" fmla="*/ 0 w 512"/>
                <a:gd name="T99" fmla="*/ 256 h 512"/>
                <a:gd name="T100" fmla="*/ 512 w 512"/>
                <a:gd name="T101" fmla="*/ 256 h 512"/>
                <a:gd name="T102" fmla="*/ 362 w 512"/>
                <a:gd name="T103" fmla="*/ 96 h 512"/>
                <a:gd name="T104" fmla="*/ 138 w 512"/>
                <a:gd name="T105" fmla="*/ 106 h 512"/>
                <a:gd name="T106" fmla="*/ 149 w 512"/>
                <a:gd name="T107" fmla="*/ 416 h 512"/>
                <a:gd name="T108" fmla="*/ 373 w 512"/>
                <a:gd name="T109" fmla="*/ 40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12" h="512">
                  <a:moveTo>
                    <a:pt x="277" y="324"/>
                  </a:moveTo>
                  <a:cubicBezTo>
                    <a:pt x="277" y="325"/>
                    <a:pt x="275" y="327"/>
                    <a:pt x="275" y="330"/>
                  </a:cubicBezTo>
                  <a:cubicBezTo>
                    <a:pt x="275" y="333"/>
                    <a:pt x="276" y="335"/>
                    <a:pt x="277" y="337"/>
                  </a:cubicBezTo>
                  <a:cubicBezTo>
                    <a:pt x="275" y="338"/>
                    <a:pt x="273" y="340"/>
                    <a:pt x="271" y="342"/>
                  </a:cubicBezTo>
                  <a:cubicBezTo>
                    <a:pt x="270" y="344"/>
                    <a:pt x="269" y="346"/>
                    <a:pt x="269" y="348"/>
                  </a:cubicBezTo>
                  <a:cubicBezTo>
                    <a:pt x="269" y="348"/>
                    <a:pt x="269" y="348"/>
                    <a:pt x="269" y="348"/>
                  </a:cubicBezTo>
                  <a:cubicBezTo>
                    <a:pt x="267" y="348"/>
                    <a:pt x="264" y="348"/>
                    <a:pt x="262" y="349"/>
                  </a:cubicBezTo>
                  <a:cubicBezTo>
                    <a:pt x="259" y="350"/>
                    <a:pt x="257" y="351"/>
                    <a:pt x="256" y="352"/>
                  </a:cubicBezTo>
                  <a:cubicBezTo>
                    <a:pt x="255" y="352"/>
                    <a:pt x="255" y="351"/>
                    <a:pt x="254" y="351"/>
                  </a:cubicBezTo>
                  <a:cubicBezTo>
                    <a:pt x="254" y="351"/>
                    <a:pt x="253" y="351"/>
                    <a:pt x="253" y="350"/>
                  </a:cubicBezTo>
                  <a:cubicBezTo>
                    <a:pt x="252" y="350"/>
                    <a:pt x="251" y="349"/>
                    <a:pt x="250" y="349"/>
                  </a:cubicBezTo>
                  <a:cubicBezTo>
                    <a:pt x="250" y="349"/>
                    <a:pt x="250" y="349"/>
                    <a:pt x="250" y="349"/>
                  </a:cubicBezTo>
                  <a:cubicBezTo>
                    <a:pt x="249" y="349"/>
                    <a:pt x="249" y="349"/>
                    <a:pt x="248" y="348"/>
                  </a:cubicBezTo>
                  <a:cubicBezTo>
                    <a:pt x="246" y="348"/>
                    <a:pt x="244" y="348"/>
                    <a:pt x="243" y="348"/>
                  </a:cubicBezTo>
                  <a:cubicBezTo>
                    <a:pt x="242" y="346"/>
                    <a:pt x="241" y="344"/>
                    <a:pt x="240" y="342"/>
                  </a:cubicBezTo>
                  <a:cubicBezTo>
                    <a:pt x="238" y="340"/>
                    <a:pt x="236" y="339"/>
                    <a:pt x="234" y="338"/>
                  </a:cubicBezTo>
                  <a:cubicBezTo>
                    <a:pt x="235" y="336"/>
                    <a:pt x="236" y="333"/>
                    <a:pt x="236" y="331"/>
                  </a:cubicBezTo>
                  <a:cubicBezTo>
                    <a:pt x="236" y="328"/>
                    <a:pt x="235" y="326"/>
                    <a:pt x="235" y="324"/>
                  </a:cubicBezTo>
                  <a:cubicBezTo>
                    <a:pt x="236" y="323"/>
                    <a:pt x="238" y="321"/>
                    <a:pt x="239" y="319"/>
                  </a:cubicBezTo>
                  <a:cubicBezTo>
                    <a:pt x="241" y="317"/>
                    <a:pt x="242" y="315"/>
                    <a:pt x="243" y="313"/>
                  </a:cubicBezTo>
                  <a:cubicBezTo>
                    <a:pt x="245" y="313"/>
                    <a:pt x="247" y="313"/>
                    <a:pt x="250" y="312"/>
                  </a:cubicBezTo>
                  <a:cubicBezTo>
                    <a:pt x="252" y="311"/>
                    <a:pt x="254" y="310"/>
                    <a:pt x="256" y="309"/>
                  </a:cubicBezTo>
                  <a:cubicBezTo>
                    <a:pt x="256" y="309"/>
                    <a:pt x="257" y="309"/>
                    <a:pt x="257" y="310"/>
                  </a:cubicBezTo>
                  <a:cubicBezTo>
                    <a:pt x="258" y="310"/>
                    <a:pt x="258" y="310"/>
                    <a:pt x="258" y="310"/>
                  </a:cubicBezTo>
                  <a:cubicBezTo>
                    <a:pt x="259" y="311"/>
                    <a:pt x="260" y="311"/>
                    <a:pt x="261" y="312"/>
                  </a:cubicBezTo>
                  <a:cubicBezTo>
                    <a:pt x="261" y="312"/>
                    <a:pt x="261" y="312"/>
                    <a:pt x="262" y="312"/>
                  </a:cubicBezTo>
                  <a:cubicBezTo>
                    <a:pt x="262" y="312"/>
                    <a:pt x="263" y="312"/>
                    <a:pt x="263" y="312"/>
                  </a:cubicBezTo>
                  <a:cubicBezTo>
                    <a:pt x="265" y="313"/>
                    <a:pt x="267" y="313"/>
                    <a:pt x="268" y="313"/>
                  </a:cubicBezTo>
                  <a:cubicBezTo>
                    <a:pt x="269" y="315"/>
                    <a:pt x="270" y="317"/>
                    <a:pt x="271" y="319"/>
                  </a:cubicBezTo>
                  <a:cubicBezTo>
                    <a:pt x="273" y="321"/>
                    <a:pt x="276" y="322"/>
                    <a:pt x="277" y="324"/>
                  </a:cubicBezTo>
                  <a:close/>
                  <a:moveTo>
                    <a:pt x="160" y="117"/>
                  </a:moveTo>
                  <a:cubicBezTo>
                    <a:pt x="352" y="117"/>
                    <a:pt x="352" y="117"/>
                    <a:pt x="352" y="117"/>
                  </a:cubicBezTo>
                  <a:cubicBezTo>
                    <a:pt x="352" y="394"/>
                    <a:pt x="352" y="394"/>
                    <a:pt x="352" y="394"/>
                  </a:cubicBezTo>
                  <a:cubicBezTo>
                    <a:pt x="160" y="394"/>
                    <a:pt x="160" y="394"/>
                    <a:pt x="160" y="394"/>
                  </a:cubicBezTo>
                  <a:lnTo>
                    <a:pt x="160" y="117"/>
                  </a:lnTo>
                  <a:close/>
                  <a:moveTo>
                    <a:pt x="297" y="330"/>
                  </a:moveTo>
                  <a:cubicBezTo>
                    <a:pt x="297" y="330"/>
                    <a:pt x="297" y="330"/>
                    <a:pt x="297" y="329"/>
                  </a:cubicBezTo>
                  <a:cubicBezTo>
                    <a:pt x="298" y="327"/>
                    <a:pt x="300" y="322"/>
                    <a:pt x="298" y="317"/>
                  </a:cubicBezTo>
                  <a:cubicBezTo>
                    <a:pt x="296" y="311"/>
                    <a:pt x="292" y="308"/>
                    <a:pt x="289" y="307"/>
                  </a:cubicBezTo>
                  <a:cubicBezTo>
                    <a:pt x="289" y="307"/>
                    <a:pt x="289" y="306"/>
                    <a:pt x="289" y="306"/>
                  </a:cubicBezTo>
                  <a:cubicBezTo>
                    <a:pt x="289" y="306"/>
                    <a:pt x="289" y="306"/>
                    <a:pt x="289" y="306"/>
                  </a:cubicBezTo>
                  <a:cubicBezTo>
                    <a:pt x="288" y="303"/>
                    <a:pt x="286" y="298"/>
                    <a:pt x="282" y="294"/>
                  </a:cubicBezTo>
                  <a:cubicBezTo>
                    <a:pt x="277" y="291"/>
                    <a:pt x="272" y="291"/>
                    <a:pt x="269" y="291"/>
                  </a:cubicBezTo>
                  <a:cubicBezTo>
                    <a:pt x="269" y="291"/>
                    <a:pt x="269" y="291"/>
                    <a:pt x="268" y="291"/>
                  </a:cubicBezTo>
                  <a:cubicBezTo>
                    <a:pt x="268" y="291"/>
                    <a:pt x="268" y="291"/>
                    <a:pt x="268" y="291"/>
                  </a:cubicBezTo>
                  <a:cubicBezTo>
                    <a:pt x="265" y="289"/>
                    <a:pt x="261" y="286"/>
                    <a:pt x="256" y="286"/>
                  </a:cubicBezTo>
                  <a:cubicBezTo>
                    <a:pt x="250" y="286"/>
                    <a:pt x="246" y="289"/>
                    <a:pt x="243" y="291"/>
                  </a:cubicBezTo>
                  <a:cubicBezTo>
                    <a:pt x="243" y="291"/>
                    <a:pt x="243" y="291"/>
                    <a:pt x="243" y="291"/>
                  </a:cubicBezTo>
                  <a:cubicBezTo>
                    <a:pt x="243" y="291"/>
                    <a:pt x="242" y="291"/>
                    <a:pt x="242" y="291"/>
                  </a:cubicBezTo>
                  <a:cubicBezTo>
                    <a:pt x="239" y="291"/>
                    <a:pt x="234" y="291"/>
                    <a:pt x="229" y="294"/>
                  </a:cubicBezTo>
                  <a:cubicBezTo>
                    <a:pt x="225" y="298"/>
                    <a:pt x="224" y="303"/>
                    <a:pt x="223" y="306"/>
                  </a:cubicBezTo>
                  <a:cubicBezTo>
                    <a:pt x="223" y="306"/>
                    <a:pt x="223" y="306"/>
                    <a:pt x="223" y="306"/>
                  </a:cubicBezTo>
                  <a:cubicBezTo>
                    <a:pt x="222" y="306"/>
                    <a:pt x="222" y="307"/>
                    <a:pt x="222" y="307"/>
                  </a:cubicBezTo>
                  <a:cubicBezTo>
                    <a:pt x="219" y="308"/>
                    <a:pt x="215" y="311"/>
                    <a:pt x="213" y="317"/>
                  </a:cubicBezTo>
                  <a:cubicBezTo>
                    <a:pt x="212" y="322"/>
                    <a:pt x="213" y="327"/>
                    <a:pt x="214" y="329"/>
                  </a:cubicBezTo>
                  <a:cubicBezTo>
                    <a:pt x="215" y="330"/>
                    <a:pt x="215" y="330"/>
                    <a:pt x="215" y="330"/>
                  </a:cubicBezTo>
                  <a:cubicBezTo>
                    <a:pt x="215" y="331"/>
                    <a:pt x="215" y="331"/>
                    <a:pt x="214" y="331"/>
                  </a:cubicBezTo>
                  <a:cubicBezTo>
                    <a:pt x="213" y="334"/>
                    <a:pt x="212" y="339"/>
                    <a:pt x="213" y="344"/>
                  </a:cubicBezTo>
                  <a:cubicBezTo>
                    <a:pt x="215" y="350"/>
                    <a:pt x="219" y="352"/>
                    <a:pt x="222" y="354"/>
                  </a:cubicBezTo>
                  <a:cubicBezTo>
                    <a:pt x="222" y="354"/>
                    <a:pt x="222" y="354"/>
                    <a:pt x="223" y="354"/>
                  </a:cubicBezTo>
                  <a:cubicBezTo>
                    <a:pt x="223" y="355"/>
                    <a:pt x="223" y="355"/>
                    <a:pt x="223" y="355"/>
                  </a:cubicBezTo>
                  <a:cubicBezTo>
                    <a:pt x="224" y="358"/>
                    <a:pt x="225" y="363"/>
                    <a:pt x="229" y="366"/>
                  </a:cubicBezTo>
                  <a:cubicBezTo>
                    <a:pt x="234" y="370"/>
                    <a:pt x="239" y="370"/>
                    <a:pt x="242" y="369"/>
                  </a:cubicBezTo>
                  <a:cubicBezTo>
                    <a:pt x="242" y="369"/>
                    <a:pt x="243" y="369"/>
                    <a:pt x="243" y="369"/>
                  </a:cubicBezTo>
                  <a:cubicBezTo>
                    <a:pt x="243" y="369"/>
                    <a:pt x="243" y="370"/>
                    <a:pt x="243" y="370"/>
                  </a:cubicBezTo>
                  <a:cubicBezTo>
                    <a:pt x="246" y="372"/>
                    <a:pt x="250" y="375"/>
                    <a:pt x="256" y="375"/>
                  </a:cubicBezTo>
                  <a:cubicBezTo>
                    <a:pt x="261" y="375"/>
                    <a:pt x="265" y="372"/>
                    <a:pt x="268" y="370"/>
                  </a:cubicBezTo>
                  <a:cubicBezTo>
                    <a:pt x="268" y="370"/>
                    <a:pt x="268" y="369"/>
                    <a:pt x="268" y="369"/>
                  </a:cubicBezTo>
                  <a:cubicBezTo>
                    <a:pt x="269" y="369"/>
                    <a:pt x="269" y="369"/>
                    <a:pt x="269" y="369"/>
                  </a:cubicBezTo>
                  <a:cubicBezTo>
                    <a:pt x="272" y="370"/>
                    <a:pt x="277" y="370"/>
                    <a:pt x="282" y="366"/>
                  </a:cubicBezTo>
                  <a:cubicBezTo>
                    <a:pt x="286" y="363"/>
                    <a:pt x="288" y="358"/>
                    <a:pt x="289" y="355"/>
                  </a:cubicBezTo>
                  <a:cubicBezTo>
                    <a:pt x="289" y="355"/>
                    <a:pt x="289" y="355"/>
                    <a:pt x="289" y="354"/>
                  </a:cubicBezTo>
                  <a:cubicBezTo>
                    <a:pt x="289" y="354"/>
                    <a:pt x="289" y="354"/>
                    <a:pt x="289" y="354"/>
                  </a:cubicBezTo>
                  <a:cubicBezTo>
                    <a:pt x="292" y="352"/>
                    <a:pt x="296" y="350"/>
                    <a:pt x="298" y="344"/>
                  </a:cubicBezTo>
                  <a:cubicBezTo>
                    <a:pt x="300" y="339"/>
                    <a:pt x="298" y="334"/>
                    <a:pt x="297" y="331"/>
                  </a:cubicBezTo>
                  <a:cubicBezTo>
                    <a:pt x="297" y="331"/>
                    <a:pt x="297" y="331"/>
                    <a:pt x="297" y="330"/>
                  </a:cubicBezTo>
                  <a:close/>
                  <a:moveTo>
                    <a:pt x="181" y="160"/>
                  </a:moveTo>
                  <a:cubicBezTo>
                    <a:pt x="181" y="166"/>
                    <a:pt x="186" y="170"/>
                    <a:pt x="192" y="170"/>
                  </a:cubicBezTo>
                  <a:cubicBezTo>
                    <a:pt x="320" y="170"/>
                    <a:pt x="320" y="170"/>
                    <a:pt x="320" y="170"/>
                  </a:cubicBezTo>
                  <a:cubicBezTo>
                    <a:pt x="326" y="170"/>
                    <a:pt x="330" y="166"/>
                    <a:pt x="330" y="160"/>
                  </a:cubicBezTo>
                  <a:cubicBezTo>
                    <a:pt x="330" y="154"/>
                    <a:pt x="326" y="149"/>
                    <a:pt x="320" y="149"/>
                  </a:cubicBezTo>
                  <a:cubicBezTo>
                    <a:pt x="192" y="149"/>
                    <a:pt x="192" y="149"/>
                    <a:pt x="192" y="149"/>
                  </a:cubicBezTo>
                  <a:cubicBezTo>
                    <a:pt x="186" y="149"/>
                    <a:pt x="181" y="154"/>
                    <a:pt x="181" y="160"/>
                  </a:cubicBezTo>
                  <a:close/>
                  <a:moveTo>
                    <a:pt x="181" y="202"/>
                  </a:moveTo>
                  <a:cubicBezTo>
                    <a:pt x="181" y="208"/>
                    <a:pt x="186" y="213"/>
                    <a:pt x="192" y="213"/>
                  </a:cubicBezTo>
                  <a:cubicBezTo>
                    <a:pt x="320" y="213"/>
                    <a:pt x="320" y="213"/>
                    <a:pt x="320" y="213"/>
                  </a:cubicBezTo>
                  <a:cubicBezTo>
                    <a:pt x="326" y="213"/>
                    <a:pt x="330" y="208"/>
                    <a:pt x="330" y="202"/>
                  </a:cubicBezTo>
                  <a:cubicBezTo>
                    <a:pt x="330" y="196"/>
                    <a:pt x="326" y="192"/>
                    <a:pt x="320" y="192"/>
                  </a:cubicBezTo>
                  <a:cubicBezTo>
                    <a:pt x="192" y="192"/>
                    <a:pt x="192" y="192"/>
                    <a:pt x="192" y="192"/>
                  </a:cubicBezTo>
                  <a:cubicBezTo>
                    <a:pt x="186" y="192"/>
                    <a:pt x="181" y="196"/>
                    <a:pt x="181" y="202"/>
                  </a:cubicBezTo>
                  <a:close/>
                  <a:moveTo>
                    <a:pt x="181" y="245"/>
                  </a:moveTo>
                  <a:cubicBezTo>
                    <a:pt x="181" y="251"/>
                    <a:pt x="186" y="256"/>
                    <a:pt x="192" y="256"/>
                  </a:cubicBezTo>
                  <a:cubicBezTo>
                    <a:pt x="320" y="256"/>
                    <a:pt x="320" y="256"/>
                    <a:pt x="320" y="256"/>
                  </a:cubicBezTo>
                  <a:cubicBezTo>
                    <a:pt x="326" y="256"/>
                    <a:pt x="330" y="251"/>
                    <a:pt x="330" y="245"/>
                  </a:cubicBezTo>
                  <a:cubicBezTo>
                    <a:pt x="330" y="239"/>
                    <a:pt x="326" y="234"/>
                    <a:pt x="320" y="234"/>
                  </a:cubicBezTo>
                  <a:cubicBezTo>
                    <a:pt x="192" y="234"/>
                    <a:pt x="192" y="234"/>
                    <a:pt x="192" y="234"/>
                  </a:cubicBezTo>
                  <a:cubicBezTo>
                    <a:pt x="186" y="234"/>
                    <a:pt x="181" y="239"/>
                    <a:pt x="181" y="245"/>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73" y="106"/>
                  </a:moveTo>
                  <a:cubicBezTo>
                    <a:pt x="373" y="100"/>
                    <a:pt x="368" y="96"/>
                    <a:pt x="362" y="96"/>
                  </a:cubicBezTo>
                  <a:cubicBezTo>
                    <a:pt x="149" y="96"/>
                    <a:pt x="149" y="96"/>
                    <a:pt x="149" y="96"/>
                  </a:cubicBezTo>
                  <a:cubicBezTo>
                    <a:pt x="143" y="96"/>
                    <a:pt x="138" y="100"/>
                    <a:pt x="138" y="106"/>
                  </a:cubicBezTo>
                  <a:cubicBezTo>
                    <a:pt x="138" y="405"/>
                    <a:pt x="138" y="405"/>
                    <a:pt x="138" y="405"/>
                  </a:cubicBezTo>
                  <a:cubicBezTo>
                    <a:pt x="138" y="411"/>
                    <a:pt x="143" y="416"/>
                    <a:pt x="149" y="416"/>
                  </a:cubicBezTo>
                  <a:cubicBezTo>
                    <a:pt x="362" y="416"/>
                    <a:pt x="362" y="416"/>
                    <a:pt x="362" y="416"/>
                  </a:cubicBezTo>
                  <a:cubicBezTo>
                    <a:pt x="368" y="416"/>
                    <a:pt x="373" y="411"/>
                    <a:pt x="373" y="405"/>
                  </a:cubicBezTo>
                  <a:lnTo>
                    <a:pt x="373" y="106"/>
                  </a:ln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sz="1200" dirty="0"/>
            </a:p>
          </p:txBody>
        </p:sp>
        <p:grpSp>
          <p:nvGrpSpPr>
            <p:cNvPr id="134" name="Media_Technology_Fill_76">
              <a:extLst>
                <a:ext uri="{FF2B5EF4-FFF2-40B4-BE49-F238E27FC236}">
                  <a16:creationId xmlns:a16="http://schemas.microsoft.com/office/drawing/2014/main" id="{382EB945-45FC-4D93-9794-8F92CC8026A2}"/>
                </a:ext>
              </a:extLst>
            </p:cNvPr>
            <p:cNvGrpSpPr>
              <a:grpSpLocks noChangeAspect="1"/>
            </p:cNvGrpSpPr>
            <p:nvPr/>
          </p:nvGrpSpPr>
          <p:grpSpPr bwMode="auto">
            <a:xfrm>
              <a:off x="6482825" y="5684260"/>
              <a:ext cx="484784" cy="484784"/>
              <a:chOff x="4963" y="3130"/>
              <a:chExt cx="346" cy="345"/>
            </a:xfrm>
            <a:solidFill>
              <a:schemeClr val="bg1">
                <a:lumMod val="50000"/>
              </a:schemeClr>
            </a:solidFill>
          </p:grpSpPr>
          <p:sp>
            <p:nvSpPr>
              <p:cNvPr id="139" name="Rectangle 750">
                <a:extLst>
                  <a:ext uri="{FF2B5EF4-FFF2-40B4-BE49-F238E27FC236}">
                    <a16:creationId xmlns:a16="http://schemas.microsoft.com/office/drawing/2014/main" id="{7B5C5EE5-8C6A-49DD-A18E-A341CC90E864}"/>
                  </a:ext>
                </a:extLst>
              </p:cNvPr>
              <p:cNvSpPr>
                <a:spLocks noChangeArrowheads="1"/>
              </p:cNvSpPr>
              <p:nvPr/>
            </p:nvSpPr>
            <p:spPr bwMode="auto">
              <a:xfrm>
                <a:off x="5075" y="3378"/>
                <a:ext cx="128" cy="14"/>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sp>
            <p:nvSpPr>
              <p:cNvPr id="140" name="Freeform 751">
                <a:extLst>
                  <a:ext uri="{FF2B5EF4-FFF2-40B4-BE49-F238E27FC236}">
                    <a16:creationId xmlns:a16="http://schemas.microsoft.com/office/drawing/2014/main" id="{2EC0F964-199E-4DAF-8B28-122ACE424284}"/>
                  </a:ext>
                </a:extLst>
              </p:cNvPr>
              <p:cNvSpPr>
                <a:spLocks/>
              </p:cNvSpPr>
              <p:nvPr/>
            </p:nvSpPr>
            <p:spPr bwMode="auto">
              <a:xfrm>
                <a:off x="5075" y="3208"/>
                <a:ext cx="128" cy="63"/>
              </a:xfrm>
              <a:custGeom>
                <a:avLst/>
                <a:gdLst>
                  <a:gd name="T0" fmla="*/ 192 w 192"/>
                  <a:gd name="T1" fmla="*/ 75 h 96"/>
                  <a:gd name="T2" fmla="*/ 128 w 192"/>
                  <a:gd name="T3" fmla="*/ 75 h 96"/>
                  <a:gd name="T4" fmla="*/ 117 w 192"/>
                  <a:gd name="T5" fmla="*/ 64 h 96"/>
                  <a:gd name="T6" fmla="*/ 117 w 192"/>
                  <a:gd name="T7" fmla="*/ 0 h 96"/>
                  <a:gd name="T8" fmla="*/ 0 w 192"/>
                  <a:gd name="T9" fmla="*/ 0 h 96"/>
                  <a:gd name="T10" fmla="*/ 0 w 192"/>
                  <a:gd name="T11" fmla="*/ 96 h 96"/>
                  <a:gd name="T12" fmla="*/ 192 w 192"/>
                  <a:gd name="T13" fmla="*/ 96 h 96"/>
                  <a:gd name="T14" fmla="*/ 192 w 192"/>
                  <a:gd name="T15" fmla="*/ 75 h 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96">
                    <a:moveTo>
                      <a:pt x="192" y="75"/>
                    </a:moveTo>
                    <a:cubicBezTo>
                      <a:pt x="128" y="75"/>
                      <a:pt x="128" y="75"/>
                      <a:pt x="128" y="75"/>
                    </a:cubicBezTo>
                    <a:cubicBezTo>
                      <a:pt x="122" y="75"/>
                      <a:pt x="117" y="70"/>
                      <a:pt x="117" y="64"/>
                    </a:cubicBezTo>
                    <a:cubicBezTo>
                      <a:pt x="117" y="0"/>
                      <a:pt x="117" y="0"/>
                      <a:pt x="117" y="0"/>
                    </a:cubicBezTo>
                    <a:cubicBezTo>
                      <a:pt x="0" y="0"/>
                      <a:pt x="0" y="0"/>
                      <a:pt x="0" y="0"/>
                    </a:cubicBezTo>
                    <a:cubicBezTo>
                      <a:pt x="0" y="96"/>
                      <a:pt x="0" y="96"/>
                      <a:pt x="0" y="96"/>
                    </a:cubicBezTo>
                    <a:cubicBezTo>
                      <a:pt x="192" y="96"/>
                      <a:pt x="192" y="96"/>
                      <a:pt x="192" y="96"/>
                    </a:cubicBezTo>
                    <a:lnTo>
                      <a:pt x="192"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sp>
            <p:nvSpPr>
              <p:cNvPr id="141" name="Freeform 752">
                <a:extLst>
                  <a:ext uri="{FF2B5EF4-FFF2-40B4-BE49-F238E27FC236}">
                    <a16:creationId xmlns:a16="http://schemas.microsoft.com/office/drawing/2014/main" id="{FA65F8AA-C971-430B-A7A8-432C8A4FEEA4}"/>
                  </a:ext>
                </a:extLst>
              </p:cNvPr>
              <p:cNvSpPr>
                <a:spLocks/>
              </p:cNvSpPr>
              <p:nvPr/>
            </p:nvSpPr>
            <p:spPr bwMode="auto">
              <a:xfrm>
                <a:off x="5167" y="3218"/>
                <a:ext cx="26" cy="25"/>
              </a:xfrm>
              <a:custGeom>
                <a:avLst/>
                <a:gdLst>
                  <a:gd name="T0" fmla="*/ 0 w 26"/>
                  <a:gd name="T1" fmla="*/ 0 h 25"/>
                  <a:gd name="T2" fmla="*/ 0 w 26"/>
                  <a:gd name="T3" fmla="*/ 25 h 25"/>
                  <a:gd name="T4" fmla="*/ 26 w 26"/>
                  <a:gd name="T5" fmla="*/ 25 h 25"/>
                  <a:gd name="T6" fmla="*/ 0 w 26"/>
                  <a:gd name="T7" fmla="*/ 0 h 25"/>
                </a:gdLst>
                <a:ahLst/>
                <a:cxnLst>
                  <a:cxn ang="0">
                    <a:pos x="T0" y="T1"/>
                  </a:cxn>
                  <a:cxn ang="0">
                    <a:pos x="T2" y="T3"/>
                  </a:cxn>
                  <a:cxn ang="0">
                    <a:pos x="T4" y="T5"/>
                  </a:cxn>
                  <a:cxn ang="0">
                    <a:pos x="T6" y="T7"/>
                  </a:cxn>
                </a:cxnLst>
                <a:rect l="0" t="0" r="r" b="b"/>
                <a:pathLst>
                  <a:path w="26" h="25">
                    <a:moveTo>
                      <a:pt x="0" y="0"/>
                    </a:moveTo>
                    <a:lnTo>
                      <a:pt x="0" y="25"/>
                    </a:lnTo>
                    <a:lnTo>
                      <a:pt x="26" y="25"/>
                    </a:lnTo>
                    <a:lnTo>
                      <a:pt x="0"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sp>
            <p:nvSpPr>
              <p:cNvPr id="142" name="Freeform 753">
                <a:extLst>
                  <a:ext uri="{FF2B5EF4-FFF2-40B4-BE49-F238E27FC236}">
                    <a16:creationId xmlns:a16="http://schemas.microsoft.com/office/drawing/2014/main" id="{586107B1-7A84-48FC-A833-D5C7EB9C093B}"/>
                  </a:ext>
                </a:extLst>
              </p:cNvPr>
              <p:cNvSpPr>
                <a:spLocks noEditPoints="1"/>
              </p:cNvSpPr>
              <p:nvPr/>
            </p:nvSpPr>
            <p:spPr bwMode="auto">
              <a:xfrm>
                <a:off x="4963" y="3130"/>
                <a:ext cx="346" cy="345"/>
              </a:xfrm>
              <a:custGeom>
                <a:avLst/>
                <a:gdLst>
                  <a:gd name="T0" fmla="*/ 265 w 521"/>
                  <a:gd name="T1" fmla="*/ 0 h 520"/>
                  <a:gd name="T2" fmla="*/ 9 w 521"/>
                  <a:gd name="T3" fmla="*/ 272 h 520"/>
                  <a:gd name="T4" fmla="*/ 248 w 521"/>
                  <a:gd name="T5" fmla="*/ 511 h 520"/>
                  <a:gd name="T6" fmla="*/ 521 w 521"/>
                  <a:gd name="T7" fmla="*/ 256 h 520"/>
                  <a:gd name="T8" fmla="*/ 265 w 521"/>
                  <a:gd name="T9" fmla="*/ 0 h 520"/>
                  <a:gd name="T10" fmla="*/ 414 w 521"/>
                  <a:gd name="T11" fmla="*/ 362 h 520"/>
                  <a:gd name="T12" fmla="*/ 403 w 521"/>
                  <a:gd name="T13" fmla="*/ 373 h 520"/>
                  <a:gd name="T14" fmla="*/ 382 w 521"/>
                  <a:gd name="T15" fmla="*/ 373 h 520"/>
                  <a:gd name="T16" fmla="*/ 382 w 521"/>
                  <a:gd name="T17" fmla="*/ 405 h 520"/>
                  <a:gd name="T18" fmla="*/ 371 w 521"/>
                  <a:gd name="T19" fmla="*/ 416 h 520"/>
                  <a:gd name="T20" fmla="*/ 158 w 521"/>
                  <a:gd name="T21" fmla="*/ 416 h 520"/>
                  <a:gd name="T22" fmla="*/ 147 w 521"/>
                  <a:gd name="T23" fmla="*/ 405 h 520"/>
                  <a:gd name="T24" fmla="*/ 147 w 521"/>
                  <a:gd name="T25" fmla="*/ 373 h 520"/>
                  <a:gd name="T26" fmla="*/ 126 w 521"/>
                  <a:gd name="T27" fmla="*/ 373 h 520"/>
                  <a:gd name="T28" fmla="*/ 115 w 521"/>
                  <a:gd name="T29" fmla="*/ 362 h 520"/>
                  <a:gd name="T30" fmla="*/ 115 w 521"/>
                  <a:gd name="T31" fmla="*/ 224 h 520"/>
                  <a:gd name="T32" fmla="*/ 126 w 521"/>
                  <a:gd name="T33" fmla="*/ 213 h 520"/>
                  <a:gd name="T34" fmla="*/ 147 w 521"/>
                  <a:gd name="T35" fmla="*/ 213 h 520"/>
                  <a:gd name="T36" fmla="*/ 147 w 521"/>
                  <a:gd name="T37" fmla="*/ 106 h 520"/>
                  <a:gd name="T38" fmla="*/ 158 w 521"/>
                  <a:gd name="T39" fmla="*/ 96 h 520"/>
                  <a:gd name="T40" fmla="*/ 297 w 521"/>
                  <a:gd name="T41" fmla="*/ 96 h 520"/>
                  <a:gd name="T42" fmla="*/ 301 w 521"/>
                  <a:gd name="T43" fmla="*/ 96 h 520"/>
                  <a:gd name="T44" fmla="*/ 304 w 521"/>
                  <a:gd name="T45" fmla="*/ 99 h 520"/>
                  <a:gd name="T46" fmla="*/ 379 w 521"/>
                  <a:gd name="T47" fmla="*/ 173 h 520"/>
                  <a:gd name="T48" fmla="*/ 381 w 521"/>
                  <a:gd name="T49" fmla="*/ 177 h 520"/>
                  <a:gd name="T50" fmla="*/ 382 w 521"/>
                  <a:gd name="T51" fmla="*/ 181 h 520"/>
                  <a:gd name="T52" fmla="*/ 382 w 521"/>
                  <a:gd name="T53" fmla="*/ 213 h 520"/>
                  <a:gd name="T54" fmla="*/ 403 w 521"/>
                  <a:gd name="T55" fmla="*/ 213 h 520"/>
                  <a:gd name="T56" fmla="*/ 414 w 521"/>
                  <a:gd name="T57" fmla="*/ 224 h 520"/>
                  <a:gd name="T58" fmla="*/ 414 w 521"/>
                  <a:gd name="T59" fmla="*/ 362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1" h="520">
                    <a:moveTo>
                      <a:pt x="265" y="0"/>
                    </a:moveTo>
                    <a:cubicBezTo>
                      <a:pt x="118" y="0"/>
                      <a:pt x="0" y="123"/>
                      <a:pt x="9" y="272"/>
                    </a:cubicBezTo>
                    <a:cubicBezTo>
                      <a:pt x="17" y="399"/>
                      <a:pt x="121" y="503"/>
                      <a:pt x="248" y="511"/>
                    </a:cubicBezTo>
                    <a:cubicBezTo>
                      <a:pt x="397" y="520"/>
                      <a:pt x="521" y="402"/>
                      <a:pt x="521" y="256"/>
                    </a:cubicBezTo>
                    <a:cubicBezTo>
                      <a:pt x="521" y="114"/>
                      <a:pt x="406" y="0"/>
                      <a:pt x="265" y="0"/>
                    </a:cubicBezTo>
                    <a:close/>
                    <a:moveTo>
                      <a:pt x="414" y="362"/>
                    </a:moveTo>
                    <a:cubicBezTo>
                      <a:pt x="414" y="368"/>
                      <a:pt x="409" y="373"/>
                      <a:pt x="403" y="373"/>
                    </a:cubicBezTo>
                    <a:cubicBezTo>
                      <a:pt x="382" y="373"/>
                      <a:pt x="382" y="373"/>
                      <a:pt x="382" y="373"/>
                    </a:cubicBezTo>
                    <a:cubicBezTo>
                      <a:pt x="382" y="405"/>
                      <a:pt x="382" y="405"/>
                      <a:pt x="382" y="405"/>
                    </a:cubicBezTo>
                    <a:cubicBezTo>
                      <a:pt x="382" y="411"/>
                      <a:pt x="377" y="416"/>
                      <a:pt x="371" y="416"/>
                    </a:cubicBezTo>
                    <a:cubicBezTo>
                      <a:pt x="158" y="416"/>
                      <a:pt x="158" y="416"/>
                      <a:pt x="158" y="416"/>
                    </a:cubicBezTo>
                    <a:cubicBezTo>
                      <a:pt x="152" y="416"/>
                      <a:pt x="147" y="411"/>
                      <a:pt x="147" y="405"/>
                    </a:cubicBezTo>
                    <a:cubicBezTo>
                      <a:pt x="147" y="373"/>
                      <a:pt x="147" y="373"/>
                      <a:pt x="147" y="373"/>
                    </a:cubicBezTo>
                    <a:cubicBezTo>
                      <a:pt x="126" y="373"/>
                      <a:pt x="126" y="373"/>
                      <a:pt x="126" y="373"/>
                    </a:cubicBezTo>
                    <a:cubicBezTo>
                      <a:pt x="120" y="373"/>
                      <a:pt x="115" y="368"/>
                      <a:pt x="115" y="362"/>
                    </a:cubicBezTo>
                    <a:cubicBezTo>
                      <a:pt x="115" y="224"/>
                      <a:pt x="115" y="224"/>
                      <a:pt x="115" y="224"/>
                    </a:cubicBezTo>
                    <a:cubicBezTo>
                      <a:pt x="115" y="218"/>
                      <a:pt x="120" y="213"/>
                      <a:pt x="126" y="213"/>
                    </a:cubicBezTo>
                    <a:cubicBezTo>
                      <a:pt x="147" y="213"/>
                      <a:pt x="147" y="213"/>
                      <a:pt x="147" y="213"/>
                    </a:cubicBezTo>
                    <a:cubicBezTo>
                      <a:pt x="147" y="106"/>
                      <a:pt x="147" y="106"/>
                      <a:pt x="147" y="106"/>
                    </a:cubicBezTo>
                    <a:cubicBezTo>
                      <a:pt x="147" y="100"/>
                      <a:pt x="152" y="96"/>
                      <a:pt x="158" y="96"/>
                    </a:cubicBezTo>
                    <a:cubicBezTo>
                      <a:pt x="297" y="96"/>
                      <a:pt x="297" y="96"/>
                      <a:pt x="297" y="96"/>
                    </a:cubicBezTo>
                    <a:cubicBezTo>
                      <a:pt x="298" y="96"/>
                      <a:pt x="299" y="96"/>
                      <a:pt x="301" y="96"/>
                    </a:cubicBezTo>
                    <a:cubicBezTo>
                      <a:pt x="302" y="97"/>
                      <a:pt x="303" y="98"/>
                      <a:pt x="304" y="99"/>
                    </a:cubicBezTo>
                    <a:cubicBezTo>
                      <a:pt x="379" y="173"/>
                      <a:pt x="379" y="173"/>
                      <a:pt x="379" y="173"/>
                    </a:cubicBezTo>
                    <a:cubicBezTo>
                      <a:pt x="380" y="174"/>
                      <a:pt x="381" y="176"/>
                      <a:pt x="381" y="177"/>
                    </a:cubicBezTo>
                    <a:cubicBezTo>
                      <a:pt x="382" y="178"/>
                      <a:pt x="382" y="180"/>
                      <a:pt x="382" y="181"/>
                    </a:cubicBezTo>
                    <a:cubicBezTo>
                      <a:pt x="382" y="213"/>
                      <a:pt x="382" y="213"/>
                      <a:pt x="382" y="213"/>
                    </a:cubicBezTo>
                    <a:cubicBezTo>
                      <a:pt x="403" y="213"/>
                      <a:pt x="403" y="213"/>
                      <a:pt x="403" y="213"/>
                    </a:cubicBezTo>
                    <a:cubicBezTo>
                      <a:pt x="409" y="213"/>
                      <a:pt x="414" y="218"/>
                      <a:pt x="414" y="224"/>
                    </a:cubicBezTo>
                    <a:lnTo>
                      <a:pt x="414" y="36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sp>
            <p:nvSpPr>
              <p:cNvPr id="143" name="Freeform 754">
                <a:extLst>
                  <a:ext uri="{FF2B5EF4-FFF2-40B4-BE49-F238E27FC236}">
                    <a16:creationId xmlns:a16="http://schemas.microsoft.com/office/drawing/2014/main" id="{E2432EF2-4778-48F9-8EC0-22C49B63611C}"/>
                  </a:ext>
                </a:extLst>
              </p:cNvPr>
              <p:cNvSpPr>
                <a:spLocks noEditPoints="1"/>
              </p:cNvSpPr>
              <p:nvPr/>
            </p:nvSpPr>
            <p:spPr bwMode="auto">
              <a:xfrm>
                <a:off x="5054" y="3285"/>
                <a:ext cx="170" cy="79"/>
              </a:xfrm>
              <a:custGeom>
                <a:avLst/>
                <a:gdLst>
                  <a:gd name="T0" fmla="*/ 0 w 256"/>
                  <a:gd name="T1" fmla="*/ 118 h 118"/>
                  <a:gd name="T2" fmla="*/ 256 w 256"/>
                  <a:gd name="T3" fmla="*/ 118 h 118"/>
                  <a:gd name="T4" fmla="*/ 256 w 256"/>
                  <a:gd name="T5" fmla="*/ 0 h 118"/>
                  <a:gd name="T6" fmla="*/ 0 w 256"/>
                  <a:gd name="T7" fmla="*/ 0 h 118"/>
                  <a:gd name="T8" fmla="*/ 0 w 256"/>
                  <a:gd name="T9" fmla="*/ 118 h 118"/>
                  <a:gd name="T10" fmla="*/ 165 w 256"/>
                  <a:gd name="T11" fmla="*/ 78 h 118"/>
                  <a:gd name="T12" fmla="*/ 178 w 256"/>
                  <a:gd name="T13" fmla="*/ 83 h 118"/>
                  <a:gd name="T14" fmla="*/ 188 w 256"/>
                  <a:gd name="T15" fmla="*/ 84 h 118"/>
                  <a:gd name="T16" fmla="*/ 196 w 256"/>
                  <a:gd name="T17" fmla="*/ 82 h 118"/>
                  <a:gd name="T18" fmla="*/ 198 w 256"/>
                  <a:gd name="T19" fmla="*/ 76 h 118"/>
                  <a:gd name="T20" fmla="*/ 197 w 256"/>
                  <a:gd name="T21" fmla="*/ 72 h 118"/>
                  <a:gd name="T22" fmla="*/ 194 w 256"/>
                  <a:gd name="T23" fmla="*/ 69 h 118"/>
                  <a:gd name="T24" fmla="*/ 184 w 256"/>
                  <a:gd name="T25" fmla="*/ 64 h 118"/>
                  <a:gd name="T26" fmla="*/ 174 w 256"/>
                  <a:gd name="T27" fmla="*/ 58 h 118"/>
                  <a:gd name="T28" fmla="*/ 168 w 256"/>
                  <a:gd name="T29" fmla="*/ 51 h 118"/>
                  <a:gd name="T30" fmla="*/ 166 w 256"/>
                  <a:gd name="T31" fmla="*/ 42 h 118"/>
                  <a:gd name="T32" fmla="*/ 173 w 256"/>
                  <a:gd name="T33" fmla="*/ 26 h 118"/>
                  <a:gd name="T34" fmla="*/ 191 w 256"/>
                  <a:gd name="T35" fmla="*/ 21 h 118"/>
                  <a:gd name="T36" fmla="*/ 203 w 256"/>
                  <a:gd name="T37" fmla="*/ 22 h 118"/>
                  <a:gd name="T38" fmla="*/ 214 w 256"/>
                  <a:gd name="T39" fmla="*/ 26 h 118"/>
                  <a:gd name="T40" fmla="*/ 208 w 256"/>
                  <a:gd name="T41" fmla="*/ 38 h 118"/>
                  <a:gd name="T42" fmla="*/ 199 w 256"/>
                  <a:gd name="T43" fmla="*/ 35 h 118"/>
                  <a:gd name="T44" fmla="*/ 191 w 256"/>
                  <a:gd name="T45" fmla="*/ 34 h 118"/>
                  <a:gd name="T46" fmla="*/ 184 w 256"/>
                  <a:gd name="T47" fmla="*/ 36 h 118"/>
                  <a:gd name="T48" fmla="*/ 182 w 256"/>
                  <a:gd name="T49" fmla="*/ 41 h 118"/>
                  <a:gd name="T50" fmla="*/ 183 w 256"/>
                  <a:gd name="T51" fmla="*/ 45 h 118"/>
                  <a:gd name="T52" fmla="*/ 186 w 256"/>
                  <a:gd name="T53" fmla="*/ 48 h 118"/>
                  <a:gd name="T54" fmla="*/ 196 w 256"/>
                  <a:gd name="T55" fmla="*/ 53 h 118"/>
                  <a:gd name="T56" fmla="*/ 210 w 256"/>
                  <a:gd name="T57" fmla="*/ 63 h 118"/>
                  <a:gd name="T58" fmla="*/ 214 w 256"/>
                  <a:gd name="T59" fmla="*/ 76 h 118"/>
                  <a:gd name="T60" fmla="*/ 207 w 256"/>
                  <a:gd name="T61" fmla="*/ 92 h 118"/>
                  <a:gd name="T62" fmla="*/ 186 w 256"/>
                  <a:gd name="T63" fmla="*/ 97 h 118"/>
                  <a:gd name="T64" fmla="*/ 165 w 256"/>
                  <a:gd name="T65" fmla="*/ 93 h 118"/>
                  <a:gd name="T66" fmla="*/ 165 w 256"/>
                  <a:gd name="T67" fmla="*/ 78 h 118"/>
                  <a:gd name="T68" fmla="*/ 111 w 256"/>
                  <a:gd name="T69" fmla="*/ 22 h 118"/>
                  <a:gd name="T70" fmla="*/ 127 w 256"/>
                  <a:gd name="T71" fmla="*/ 22 h 118"/>
                  <a:gd name="T72" fmla="*/ 127 w 256"/>
                  <a:gd name="T73" fmla="*/ 83 h 118"/>
                  <a:gd name="T74" fmla="*/ 157 w 256"/>
                  <a:gd name="T75" fmla="*/ 83 h 118"/>
                  <a:gd name="T76" fmla="*/ 157 w 256"/>
                  <a:gd name="T77" fmla="*/ 96 h 118"/>
                  <a:gd name="T78" fmla="*/ 111 w 256"/>
                  <a:gd name="T79" fmla="*/ 96 h 118"/>
                  <a:gd name="T80" fmla="*/ 111 w 256"/>
                  <a:gd name="T81" fmla="*/ 22 h 118"/>
                  <a:gd name="T82" fmla="*/ 33 w 256"/>
                  <a:gd name="T83" fmla="*/ 22 h 118"/>
                  <a:gd name="T84" fmla="*/ 51 w 256"/>
                  <a:gd name="T85" fmla="*/ 22 h 118"/>
                  <a:gd name="T86" fmla="*/ 67 w 256"/>
                  <a:gd name="T87" fmla="*/ 49 h 118"/>
                  <a:gd name="T88" fmla="*/ 83 w 256"/>
                  <a:gd name="T89" fmla="*/ 22 h 118"/>
                  <a:gd name="T90" fmla="*/ 100 w 256"/>
                  <a:gd name="T91" fmla="*/ 22 h 118"/>
                  <a:gd name="T92" fmla="*/ 76 w 256"/>
                  <a:gd name="T93" fmla="*/ 59 h 118"/>
                  <a:gd name="T94" fmla="*/ 101 w 256"/>
                  <a:gd name="T95" fmla="*/ 96 h 118"/>
                  <a:gd name="T96" fmla="*/ 83 w 256"/>
                  <a:gd name="T97" fmla="*/ 96 h 118"/>
                  <a:gd name="T98" fmla="*/ 66 w 256"/>
                  <a:gd name="T99" fmla="*/ 68 h 118"/>
                  <a:gd name="T100" fmla="*/ 49 w 256"/>
                  <a:gd name="T101" fmla="*/ 96 h 118"/>
                  <a:gd name="T102" fmla="*/ 32 w 256"/>
                  <a:gd name="T103" fmla="*/ 96 h 118"/>
                  <a:gd name="T104" fmla="*/ 56 w 256"/>
                  <a:gd name="T105" fmla="*/ 58 h 118"/>
                  <a:gd name="T106" fmla="*/ 33 w 256"/>
                  <a:gd name="T107" fmla="*/ 2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6" h="118">
                    <a:moveTo>
                      <a:pt x="0" y="118"/>
                    </a:moveTo>
                    <a:cubicBezTo>
                      <a:pt x="256" y="118"/>
                      <a:pt x="256" y="118"/>
                      <a:pt x="256" y="118"/>
                    </a:cubicBezTo>
                    <a:cubicBezTo>
                      <a:pt x="256" y="0"/>
                      <a:pt x="256" y="0"/>
                      <a:pt x="256" y="0"/>
                    </a:cubicBezTo>
                    <a:cubicBezTo>
                      <a:pt x="0" y="0"/>
                      <a:pt x="0" y="0"/>
                      <a:pt x="0" y="0"/>
                    </a:cubicBezTo>
                    <a:lnTo>
                      <a:pt x="0" y="118"/>
                    </a:lnTo>
                    <a:close/>
                    <a:moveTo>
                      <a:pt x="165" y="78"/>
                    </a:moveTo>
                    <a:cubicBezTo>
                      <a:pt x="170" y="80"/>
                      <a:pt x="175" y="82"/>
                      <a:pt x="178" y="83"/>
                    </a:cubicBezTo>
                    <a:cubicBezTo>
                      <a:pt x="182" y="84"/>
                      <a:pt x="185" y="84"/>
                      <a:pt x="188" y="84"/>
                    </a:cubicBezTo>
                    <a:cubicBezTo>
                      <a:pt x="191" y="84"/>
                      <a:pt x="194" y="84"/>
                      <a:pt x="196" y="82"/>
                    </a:cubicBezTo>
                    <a:cubicBezTo>
                      <a:pt x="197" y="81"/>
                      <a:pt x="198" y="79"/>
                      <a:pt x="198" y="76"/>
                    </a:cubicBezTo>
                    <a:cubicBezTo>
                      <a:pt x="198" y="75"/>
                      <a:pt x="198" y="74"/>
                      <a:pt x="197" y="72"/>
                    </a:cubicBezTo>
                    <a:cubicBezTo>
                      <a:pt x="196" y="71"/>
                      <a:pt x="195" y="70"/>
                      <a:pt x="194" y="69"/>
                    </a:cubicBezTo>
                    <a:cubicBezTo>
                      <a:pt x="192" y="68"/>
                      <a:pt x="189" y="66"/>
                      <a:pt x="184" y="64"/>
                    </a:cubicBezTo>
                    <a:cubicBezTo>
                      <a:pt x="179" y="62"/>
                      <a:pt x="176" y="60"/>
                      <a:pt x="174" y="58"/>
                    </a:cubicBezTo>
                    <a:cubicBezTo>
                      <a:pt x="171" y="56"/>
                      <a:pt x="170" y="54"/>
                      <a:pt x="168" y="51"/>
                    </a:cubicBezTo>
                    <a:cubicBezTo>
                      <a:pt x="167" y="48"/>
                      <a:pt x="166" y="45"/>
                      <a:pt x="166" y="42"/>
                    </a:cubicBezTo>
                    <a:cubicBezTo>
                      <a:pt x="166" y="35"/>
                      <a:pt x="168" y="30"/>
                      <a:pt x="173" y="26"/>
                    </a:cubicBezTo>
                    <a:cubicBezTo>
                      <a:pt x="177" y="23"/>
                      <a:pt x="184" y="21"/>
                      <a:pt x="191" y="21"/>
                    </a:cubicBezTo>
                    <a:cubicBezTo>
                      <a:pt x="195" y="21"/>
                      <a:pt x="199" y="21"/>
                      <a:pt x="203" y="22"/>
                    </a:cubicBezTo>
                    <a:cubicBezTo>
                      <a:pt x="206" y="23"/>
                      <a:pt x="210" y="24"/>
                      <a:pt x="214" y="26"/>
                    </a:cubicBezTo>
                    <a:cubicBezTo>
                      <a:pt x="208" y="38"/>
                      <a:pt x="208" y="38"/>
                      <a:pt x="208" y="38"/>
                    </a:cubicBezTo>
                    <a:cubicBezTo>
                      <a:pt x="204" y="37"/>
                      <a:pt x="201" y="35"/>
                      <a:pt x="199" y="35"/>
                    </a:cubicBezTo>
                    <a:cubicBezTo>
                      <a:pt x="196" y="34"/>
                      <a:pt x="193" y="34"/>
                      <a:pt x="191" y="34"/>
                    </a:cubicBezTo>
                    <a:cubicBezTo>
                      <a:pt x="188" y="34"/>
                      <a:pt x="186" y="35"/>
                      <a:pt x="184" y="36"/>
                    </a:cubicBezTo>
                    <a:cubicBezTo>
                      <a:pt x="182" y="37"/>
                      <a:pt x="182" y="39"/>
                      <a:pt x="182" y="41"/>
                    </a:cubicBezTo>
                    <a:cubicBezTo>
                      <a:pt x="182" y="43"/>
                      <a:pt x="182" y="44"/>
                      <a:pt x="183" y="45"/>
                    </a:cubicBezTo>
                    <a:cubicBezTo>
                      <a:pt x="183" y="46"/>
                      <a:pt x="184" y="47"/>
                      <a:pt x="186" y="48"/>
                    </a:cubicBezTo>
                    <a:cubicBezTo>
                      <a:pt x="187" y="49"/>
                      <a:pt x="190" y="51"/>
                      <a:pt x="196" y="53"/>
                    </a:cubicBezTo>
                    <a:cubicBezTo>
                      <a:pt x="203" y="57"/>
                      <a:pt x="207" y="60"/>
                      <a:pt x="210" y="63"/>
                    </a:cubicBezTo>
                    <a:cubicBezTo>
                      <a:pt x="213" y="67"/>
                      <a:pt x="214" y="71"/>
                      <a:pt x="214" y="76"/>
                    </a:cubicBezTo>
                    <a:cubicBezTo>
                      <a:pt x="214" y="82"/>
                      <a:pt x="211" y="88"/>
                      <a:pt x="207" y="92"/>
                    </a:cubicBezTo>
                    <a:cubicBezTo>
                      <a:pt x="202" y="95"/>
                      <a:pt x="195" y="97"/>
                      <a:pt x="186" y="97"/>
                    </a:cubicBezTo>
                    <a:cubicBezTo>
                      <a:pt x="178" y="97"/>
                      <a:pt x="171" y="96"/>
                      <a:pt x="165" y="93"/>
                    </a:cubicBezTo>
                    <a:lnTo>
                      <a:pt x="165" y="78"/>
                    </a:lnTo>
                    <a:close/>
                    <a:moveTo>
                      <a:pt x="111" y="22"/>
                    </a:moveTo>
                    <a:cubicBezTo>
                      <a:pt x="127" y="22"/>
                      <a:pt x="127" y="22"/>
                      <a:pt x="127" y="22"/>
                    </a:cubicBezTo>
                    <a:cubicBezTo>
                      <a:pt x="127" y="83"/>
                      <a:pt x="127" y="83"/>
                      <a:pt x="127" y="83"/>
                    </a:cubicBezTo>
                    <a:cubicBezTo>
                      <a:pt x="157" y="83"/>
                      <a:pt x="157" y="83"/>
                      <a:pt x="157" y="83"/>
                    </a:cubicBezTo>
                    <a:cubicBezTo>
                      <a:pt x="157" y="96"/>
                      <a:pt x="157" y="96"/>
                      <a:pt x="157" y="96"/>
                    </a:cubicBezTo>
                    <a:cubicBezTo>
                      <a:pt x="111" y="96"/>
                      <a:pt x="111" y="96"/>
                      <a:pt x="111" y="96"/>
                    </a:cubicBezTo>
                    <a:lnTo>
                      <a:pt x="111" y="22"/>
                    </a:lnTo>
                    <a:close/>
                    <a:moveTo>
                      <a:pt x="33" y="22"/>
                    </a:moveTo>
                    <a:cubicBezTo>
                      <a:pt x="51" y="22"/>
                      <a:pt x="51" y="22"/>
                      <a:pt x="51" y="22"/>
                    </a:cubicBezTo>
                    <a:cubicBezTo>
                      <a:pt x="67" y="49"/>
                      <a:pt x="67" y="49"/>
                      <a:pt x="67" y="49"/>
                    </a:cubicBezTo>
                    <a:cubicBezTo>
                      <a:pt x="83" y="22"/>
                      <a:pt x="83" y="22"/>
                      <a:pt x="83" y="22"/>
                    </a:cubicBezTo>
                    <a:cubicBezTo>
                      <a:pt x="100" y="22"/>
                      <a:pt x="100" y="22"/>
                      <a:pt x="100" y="22"/>
                    </a:cubicBezTo>
                    <a:cubicBezTo>
                      <a:pt x="76" y="59"/>
                      <a:pt x="76" y="59"/>
                      <a:pt x="76" y="59"/>
                    </a:cubicBezTo>
                    <a:cubicBezTo>
                      <a:pt x="101" y="96"/>
                      <a:pt x="101" y="96"/>
                      <a:pt x="101" y="96"/>
                    </a:cubicBezTo>
                    <a:cubicBezTo>
                      <a:pt x="83" y="96"/>
                      <a:pt x="83" y="96"/>
                      <a:pt x="83" y="96"/>
                    </a:cubicBezTo>
                    <a:cubicBezTo>
                      <a:pt x="66" y="68"/>
                      <a:pt x="66" y="68"/>
                      <a:pt x="66" y="68"/>
                    </a:cubicBezTo>
                    <a:cubicBezTo>
                      <a:pt x="49" y="96"/>
                      <a:pt x="49" y="96"/>
                      <a:pt x="49" y="96"/>
                    </a:cubicBezTo>
                    <a:cubicBezTo>
                      <a:pt x="32" y="96"/>
                      <a:pt x="32" y="96"/>
                      <a:pt x="32" y="96"/>
                    </a:cubicBezTo>
                    <a:cubicBezTo>
                      <a:pt x="56" y="58"/>
                      <a:pt x="56" y="58"/>
                      <a:pt x="56" y="58"/>
                    </a:cubicBezTo>
                    <a:lnTo>
                      <a:pt x="33" y="2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grpSp>
        <p:grpSp>
          <p:nvGrpSpPr>
            <p:cNvPr id="135" name="Media_Technology_Fill_109">
              <a:extLst>
                <a:ext uri="{FF2B5EF4-FFF2-40B4-BE49-F238E27FC236}">
                  <a16:creationId xmlns:a16="http://schemas.microsoft.com/office/drawing/2014/main" id="{887EC971-E3B4-4D9B-9591-D07ECF76B314}"/>
                </a:ext>
              </a:extLst>
            </p:cNvPr>
            <p:cNvGrpSpPr>
              <a:grpSpLocks noChangeAspect="1"/>
            </p:cNvGrpSpPr>
            <p:nvPr/>
          </p:nvGrpSpPr>
          <p:grpSpPr bwMode="auto">
            <a:xfrm>
              <a:off x="7762904" y="4915513"/>
              <a:ext cx="484784" cy="484784"/>
              <a:chOff x="3891" y="3479"/>
              <a:chExt cx="340" cy="340"/>
            </a:xfrm>
            <a:solidFill>
              <a:schemeClr val="bg1">
                <a:lumMod val="50000"/>
              </a:schemeClr>
            </a:solidFill>
          </p:grpSpPr>
          <p:sp>
            <p:nvSpPr>
              <p:cNvPr id="137" name="Freeform 898">
                <a:extLst>
                  <a:ext uri="{FF2B5EF4-FFF2-40B4-BE49-F238E27FC236}">
                    <a16:creationId xmlns:a16="http://schemas.microsoft.com/office/drawing/2014/main" id="{2690BDE2-507E-4F18-A8BC-D0AB49D54E24}"/>
                  </a:ext>
                </a:extLst>
              </p:cNvPr>
              <p:cNvSpPr>
                <a:spLocks noEditPoints="1"/>
              </p:cNvSpPr>
              <p:nvPr/>
            </p:nvSpPr>
            <p:spPr bwMode="auto">
              <a:xfrm>
                <a:off x="3891" y="3479"/>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381 w 512"/>
                  <a:gd name="T11" fmla="*/ 381 h 512"/>
                  <a:gd name="T12" fmla="*/ 373 w 512"/>
                  <a:gd name="T13" fmla="*/ 384 h 512"/>
                  <a:gd name="T14" fmla="*/ 365 w 512"/>
                  <a:gd name="T15" fmla="*/ 381 h 512"/>
                  <a:gd name="T16" fmla="*/ 270 w 512"/>
                  <a:gd name="T17" fmla="*/ 285 h 512"/>
                  <a:gd name="T18" fmla="*/ 202 w 512"/>
                  <a:gd name="T19" fmla="*/ 309 h 512"/>
                  <a:gd name="T20" fmla="*/ 96 w 512"/>
                  <a:gd name="T21" fmla="*/ 202 h 512"/>
                  <a:gd name="T22" fmla="*/ 202 w 512"/>
                  <a:gd name="T23" fmla="*/ 96 h 512"/>
                  <a:gd name="T24" fmla="*/ 309 w 512"/>
                  <a:gd name="T25" fmla="*/ 202 h 512"/>
                  <a:gd name="T26" fmla="*/ 285 w 512"/>
                  <a:gd name="T27" fmla="*/ 270 h 512"/>
                  <a:gd name="T28" fmla="*/ 381 w 512"/>
                  <a:gd name="T29" fmla="*/ 365 h 512"/>
                  <a:gd name="T30" fmla="*/ 381 w 512"/>
                  <a:gd name="T31" fmla="*/ 381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81" y="381"/>
                    </a:moveTo>
                    <a:cubicBezTo>
                      <a:pt x="378" y="383"/>
                      <a:pt x="376" y="384"/>
                      <a:pt x="373" y="384"/>
                    </a:cubicBezTo>
                    <a:cubicBezTo>
                      <a:pt x="370" y="384"/>
                      <a:pt x="368" y="383"/>
                      <a:pt x="365" y="381"/>
                    </a:cubicBezTo>
                    <a:cubicBezTo>
                      <a:pt x="270" y="285"/>
                      <a:pt x="270" y="285"/>
                      <a:pt x="270" y="285"/>
                    </a:cubicBezTo>
                    <a:cubicBezTo>
                      <a:pt x="251" y="300"/>
                      <a:pt x="228" y="309"/>
                      <a:pt x="202" y="309"/>
                    </a:cubicBezTo>
                    <a:cubicBezTo>
                      <a:pt x="144" y="309"/>
                      <a:pt x="96" y="261"/>
                      <a:pt x="96" y="202"/>
                    </a:cubicBezTo>
                    <a:cubicBezTo>
                      <a:pt x="96" y="144"/>
                      <a:pt x="144" y="96"/>
                      <a:pt x="202" y="96"/>
                    </a:cubicBezTo>
                    <a:cubicBezTo>
                      <a:pt x="261" y="96"/>
                      <a:pt x="309" y="144"/>
                      <a:pt x="309" y="202"/>
                    </a:cubicBezTo>
                    <a:cubicBezTo>
                      <a:pt x="309" y="228"/>
                      <a:pt x="300" y="251"/>
                      <a:pt x="285" y="270"/>
                    </a:cubicBezTo>
                    <a:cubicBezTo>
                      <a:pt x="381" y="365"/>
                      <a:pt x="381" y="365"/>
                      <a:pt x="381" y="365"/>
                    </a:cubicBezTo>
                    <a:cubicBezTo>
                      <a:pt x="385" y="370"/>
                      <a:pt x="385" y="376"/>
                      <a:pt x="381" y="38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sp>
            <p:nvSpPr>
              <p:cNvPr id="138" name="Oval 899">
                <a:extLst>
                  <a:ext uri="{FF2B5EF4-FFF2-40B4-BE49-F238E27FC236}">
                    <a16:creationId xmlns:a16="http://schemas.microsoft.com/office/drawing/2014/main" id="{85840640-5311-4317-AC44-C63C49F60F7A}"/>
                  </a:ext>
                </a:extLst>
              </p:cNvPr>
              <p:cNvSpPr>
                <a:spLocks noChangeArrowheads="1"/>
              </p:cNvSpPr>
              <p:nvPr/>
            </p:nvSpPr>
            <p:spPr bwMode="auto">
              <a:xfrm>
                <a:off x="3969" y="3533"/>
                <a:ext cx="113" cy="113"/>
              </a:xfrm>
              <a:prstGeom prst="ellipse">
                <a:avLst/>
              </a:pr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200" dirty="0"/>
              </a:p>
            </p:txBody>
          </p:sp>
        </p:grpSp>
        <p:sp>
          <p:nvSpPr>
            <p:cNvPr id="136" name="General_Fill_44">
              <a:extLst>
                <a:ext uri="{FF2B5EF4-FFF2-40B4-BE49-F238E27FC236}">
                  <a16:creationId xmlns:a16="http://schemas.microsoft.com/office/drawing/2014/main" id="{10AB2FFF-C6E3-4279-9F6B-F445A7C7E525}"/>
                </a:ext>
              </a:extLst>
            </p:cNvPr>
            <p:cNvSpPr>
              <a:spLocks noChangeAspect="1" noEditPoints="1"/>
            </p:cNvSpPr>
            <p:nvPr/>
          </p:nvSpPr>
          <p:spPr bwMode="auto">
            <a:xfrm>
              <a:off x="7762904" y="5684260"/>
              <a:ext cx="484784" cy="484784"/>
            </a:xfrm>
            <a:custGeom>
              <a:avLst/>
              <a:gdLst>
                <a:gd name="T0" fmla="*/ 324 w 512"/>
                <a:gd name="T1" fmla="*/ 194 h 512"/>
                <a:gd name="T2" fmla="*/ 330 w 512"/>
                <a:gd name="T3" fmla="*/ 167 h 512"/>
                <a:gd name="T4" fmla="*/ 400 w 512"/>
                <a:gd name="T5" fmla="*/ 182 h 512"/>
                <a:gd name="T6" fmla="*/ 386 w 512"/>
                <a:gd name="T7" fmla="*/ 223 h 512"/>
                <a:gd name="T8" fmla="*/ 351 w 512"/>
                <a:gd name="T9" fmla="*/ 247 h 512"/>
                <a:gd name="T10" fmla="*/ 312 w 512"/>
                <a:gd name="T11" fmla="*/ 243 h 512"/>
                <a:gd name="T12" fmla="*/ 278 w 512"/>
                <a:gd name="T13" fmla="*/ 222 h 512"/>
                <a:gd name="T14" fmla="*/ 264 w 512"/>
                <a:gd name="T15" fmla="*/ 183 h 512"/>
                <a:gd name="T16" fmla="*/ 275 w 512"/>
                <a:gd name="T17" fmla="*/ 144 h 512"/>
                <a:gd name="T18" fmla="*/ 308 w 512"/>
                <a:gd name="T19" fmla="*/ 119 h 512"/>
                <a:gd name="T20" fmla="*/ 331 w 512"/>
                <a:gd name="T21" fmla="*/ 128 h 512"/>
                <a:gd name="T22" fmla="*/ 364 w 512"/>
                <a:gd name="T23" fmla="*/ 136 h 512"/>
                <a:gd name="T24" fmla="*/ 384 w 512"/>
                <a:gd name="T25" fmla="*/ 164 h 512"/>
                <a:gd name="T26" fmla="*/ 320 w 512"/>
                <a:gd name="T27" fmla="*/ 147 h 512"/>
                <a:gd name="T28" fmla="*/ 330 w 512"/>
                <a:gd name="T29" fmla="*/ 217 h 512"/>
                <a:gd name="T30" fmla="*/ 512 w 512"/>
                <a:gd name="T31" fmla="*/ 256 h 512"/>
                <a:gd name="T32" fmla="*/ 512 w 512"/>
                <a:gd name="T33" fmla="*/ 256 h 512"/>
                <a:gd name="T34" fmla="*/ 268 w 512"/>
                <a:gd name="T35" fmla="*/ 290 h 512"/>
                <a:gd name="T36" fmla="*/ 236 w 512"/>
                <a:gd name="T37" fmla="*/ 251 h 512"/>
                <a:gd name="T38" fmla="*/ 187 w 512"/>
                <a:gd name="T39" fmla="*/ 238 h 512"/>
                <a:gd name="T40" fmla="*/ 140 w 512"/>
                <a:gd name="T41" fmla="*/ 256 h 512"/>
                <a:gd name="T42" fmla="*/ 113 w 512"/>
                <a:gd name="T43" fmla="*/ 299 h 512"/>
                <a:gd name="T44" fmla="*/ 115 w 512"/>
                <a:gd name="T45" fmla="*/ 350 h 512"/>
                <a:gd name="T46" fmla="*/ 147 w 512"/>
                <a:gd name="T47" fmla="*/ 388 h 512"/>
                <a:gd name="T48" fmla="*/ 196 w 512"/>
                <a:gd name="T49" fmla="*/ 401 h 512"/>
                <a:gd name="T50" fmla="*/ 237 w 512"/>
                <a:gd name="T51" fmla="*/ 383 h 512"/>
                <a:gd name="T52" fmla="*/ 266 w 512"/>
                <a:gd name="T53" fmla="*/ 345 h 512"/>
                <a:gd name="T54" fmla="*/ 410 w 512"/>
                <a:gd name="T55" fmla="*/ 163 h 512"/>
                <a:gd name="T56" fmla="*/ 384 w 512"/>
                <a:gd name="T57" fmla="*/ 119 h 512"/>
                <a:gd name="T58" fmla="*/ 337 w 512"/>
                <a:gd name="T59" fmla="*/ 99 h 512"/>
                <a:gd name="T60" fmla="*/ 288 w 512"/>
                <a:gd name="T61" fmla="*/ 111 h 512"/>
                <a:gd name="T62" fmla="*/ 255 w 512"/>
                <a:gd name="T63" fmla="*/ 149 h 512"/>
                <a:gd name="T64" fmla="*/ 251 w 512"/>
                <a:gd name="T65" fmla="*/ 199 h 512"/>
                <a:gd name="T66" fmla="*/ 277 w 512"/>
                <a:gd name="T67" fmla="*/ 243 h 512"/>
                <a:gd name="T68" fmla="*/ 323 w 512"/>
                <a:gd name="T69" fmla="*/ 263 h 512"/>
                <a:gd name="T70" fmla="*/ 358 w 512"/>
                <a:gd name="T71" fmla="*/ 270 h 512"/>
                <a:gd name="T72" fmla="*/ 405 w 512"/>
                <a:gd name="T73" fmla="*/ 237 h 512"/>
                <a:gd name="T74" fmla="*/ 423 w 512"/>
                <a:gd name="T75" fmla="*/ 182 h 512"/>
                <a:gd name="T76" fmla="*/ 179 w 512"/>
                <a:gd name="T77" fmla="*/ 313 h 512"/>
                <a:gd name="T78" fmla="*/ 204 w 512"/>
                <a:gd name="T79" fmla="*/ 326 h 512"/>
                <a:gd name="T80" fmla="*/ 262 w 512"/>
                <a:gd name="T81" fmla="*/ 321 h 512"/>
                <a:gd name="T82" fmla="*/ 248 w 512"/>
                <a:gd name="T83" fmla="*/ 361 h 512"/>
                <a:gd name="T84" fmla="*/ 212 w 512"/>
                <a:gd name="T85" fmla="*/ 386 h 512"/>
                <a:gd name="T86" fmla="*/ 173 w 512"/>
                <a:gd name="T87" fmla="*/ 382 h 512"/>
                <a:gd name="T88" fmla="*/ 139 w 512"/>
                <a:gd name="T89" fmla="*/ 360 h 512"/>
                <a:gd name="T90" fmla="*/ 125 w 512"/>
                <a:gd name="T91" fmla="*/ 321 h 512"/>
                <a:gd name="T92" fmla="*/ 137 w 512"/>
                <a:gd name="T93" fmla="*/ 282 h 512"/>
                <a:gd name="T94" fmla="*/ 169 w 512"/>
                <a:gd name="T95" fmla="*/ 258 h 512"/>
                <a:gd name="T96" fmla="*/ 193 w 512"/>
                <a:gd name="T97" fmla="*/ 266 h 512"/>
                <a:gd name="T98" fmla="*/ 226 w 512"/>
                <a:gd name="T99" fmla="*/ 274 h 512"/>
                <a:gd name="T100" fmla="*/ 246 w 512"/>
                <a:gd name="T101" fmla="*/ 303 h 512"/>
                <a:gd name="T102" fmla="*/ 181 w 512"/>
                <a:gd name="T103" fmla="*/ 286 h 512"/>
                <a:gd name="T104" fmla="*/ 192 w 512"/>
                <a:gd name="T105" fmla="*/ 35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2" h="512">
                  <a:moveTo>
                    <a:pt x="344" y="177"/>
                  </a:moveTo>
                  <a:cubicBezTo>
                    <a:pt x="345" y="180"/>
                    <a:pt x="345" y="184"/>
                    <a:pt x="343" y="188"/>
                  </a:cubicBezTo>
                  <a:cubicBezTo>
                    <a:pt x="341" y="191"/>
                    <a:pt x="338" y="193"/>
                    <a:pt x="335" y="195"/>
                  </a:cubicBezTo>
                  <a:cubicBezTo>
                    <a:pt x="331" y="196"/>
                    <a:pt x="327" y="195"/>
                    <a:pt x="324" y="194"/>
                  </a:cubicBezTo>
                  <a:cubicBezTo>
                    <a:pt x="320" y="192"/>
                    <a:pt x="318" y="189"/>
                    <a:pt x="317" y="185"/>
                  </a:cubicBezTo>
                  <a:cubicBezTo>
                    <a:pt x="316" y="182"/>
                    <a:pt x="316" y="178"/>
                    <a:pt x="318" y="174"/>
                  </a:cubicBezTo>
                  <a:cubicBezTo>
                    <a:pt x="320" y="171"/>
                    <a:pt x="322" y="169"/>
                    <a:pt x="326" y="167"/>
                  </a:cubicBezTo>
                  <a:cubicBezTo>
                    <a:pt x="328" y="167"/>
                    <a:pt x="329" y="167"/>
                    <a:pt x="330" y="167"/>
                  </a:cubicBezTo>
                  <a:cubicBezTo>
                    <a:pt x="333" y="167"/>
                    <a:pt x="335" y="167"/>
                    <a:pt x="337" y="168"/>
                  </a:cubicBezTo>
                  <a:cubicBezTo>
                    <a:pt x="340" y="170"/>
                    <a:pt x="343" y="173"/>
                    <a:pt x="344" y="177"/>
                  </a:cubicBezTo>
                  <a:close/>
                  <a:moveTo>
                    <a:pt x="397" y="179"/>
                  </a:moveTo>
                  <a:cubicBezTo>
                    <a:pt x="398" y="180"/>
                    <a:pt x="399" y="181"/>
                    <a:pt x="400" y="182"/>
                  </a:cubicBezTo>
                  <a:cubicBezTo>
                    <a:pt x="399" y="183"/>
                    <a:pt x="398" y="184"/>
                    <a:pt x="397" y="185"/>
                  </a:cubicBezTo>
                  <a:cubicBezTo>
                    <a:pt x="392" y="189"/>
                    <a:pt x="386" y="193"/>
                    <a:pt x="384" y="199"/>
                  </a:cubicBezTo>
                  <a:cubicBezTo>
                    <a:pt x="382" y="206"/>
                    <a:pt x="384" y="212"/>
                    <a:pt x="385" y="218"/>
                  </a:cubicBezTo>
                  <a:cubicBezTo>
                    <a:pt x="386" y="220"/>
                    <a:pt x="386" y="221"/>
                    <a:pt x="386" y="223"/>
                  </a:cubicBezTo>
                  <a:cubicBezTo>
                    <a:pt x="385" y="223"/>
                    <a:pt x="383" y="223"/>
                    <a:pt x="382" y="223"/>
                  </a:cubicBezTo>
                  <a:cubicBezTo>
                    <a:pt x="376" y="223"/>
                    <a:pt x="369" y="223"/>
                    <a:pt x="363" y="227"/>
                  </a:cubicBezTo>
                  <a:cubicBezTo>
                    <a:pt x="357" y="231"/>
                    <a:pt x="355" y="237"/>
                    <a:pt x="353" y="243"/>
                  </a:cubicBezTo>
                  <a:cubicBezTo>
                    <a:pt x="352" y="244"/>
                    <a:pt x="352" y="246"/>
                    <a:pt x="351" y="247"/>
                  </a:cubicBezTo>
                  <a:cubicBezTo>
                    <a:pt x="350" y="246"/>
                    <a:pt x="348" y="244"/>
                    <a:pt x="347" y="244"/>
                  </a:cubicBezTo>
                  <a:cubicBezTo>
                    <a:pt x="342" y="240"/>
                    <a:pt x="336" y="234"/>
                    <a:pt x="330" y="234"/>
                  </a:cubicBezTo>
                  <a:cubicBezTo>
                    <a:pt x="329" y="234"/>
                    <a:pt x="329" y="234"/>
                    <a:pt x="329" y="234"/>
                  </a:cubicBezTo>
                  <a:cubicBezTo>
                    <a:pt x="322" y="234"/>
                    <a:pt x="317" y="240"/>
                    <a:pt x="312" y="243"/>
                  </a:cubicBezTo>
                  <a:cubicBezTo>
                    <a:pt x="311" y="244"/>
                    <a:pt x="309" y="246"/>
                    <a:pt x="308" y="247"/>
                  </a:cubicBezTo>
                  <a:cubicBezTo>
                    <a:pt x="307" y="246"/>
                    <a:pt x="307" y="244"/>
                    <a:pt x="306" y="243"/>
                  </a:cubicBezTo>
                  <a:cubicBezTo>
                    <a:pt x="304" y="237"/>
                    <a:pt x="302" y="230"/>
                    <a:pt x="296" y="226"/>
                  </a:cubicBezTo>
                  <a:cubicBezTo>
                    <a:pt x="291" y="222"/>
                    <a:pt x="284" y="222"/>
                    <a:pt x="278" y="222"/>
                  </a:cubicBezTo>
                  <a:cubicBezTo>
                    <a:pt x="277" y="222"/>
                    <a:pt x="275" y="222"/>
                    <a:pt x="273" y="221"/>
                  </a:cubicBezTo>
                  <a:cubicBezTo>
                    <a:pt x="274" y="220"/>
                    <a:pt x="274" y="218"/>
                    <a:pt x="274" y="217"/>
                  </a:cubicBezTo>
                  <a:cubicBezTo>
                    <a:pt x="276" y="211"/>
                    <a:pt x="278" y="204"/>
                    <a:pt x="276" y="198"/>
                  </a:cubicBezTo>
                  <a:cubicBezTo>
                    <a:pt x="274" y="191"/>
                    <a:pt x="269" y="187"/>
                    <a:pt x="264" y="183"/>
                  </a:cubicBezTo>
                  <a:cubicBezTo>
                    <a:pt x="263" y="182"/>
                    <a:pt x="261" y="181"/>
                    <a:pt x="260" y="180"/>
                  </a:cubicBezTo>
                  <a:cubicBezTo>
                    <a:pt x="262" y="179"/>
                    <a:pt x="263" y="178"/>
                    <a:pt x="264" y="177"/>
                  </a:cubicBezTo>
                  <a:cubicBezTo>
                    <a:pt x="269" y="173"/>
                    <a:pt x="275" y="169"/>
                    <a:pt x="277" y="163"/>
                  </a:cubicBezTo>
                  <a:cubicBezTo>
                    <a:pt x="279" y="156"/>
                    <a:pt x="277" y="150"/>
                    <a:pt x="275" y="144"/>
                  </a:cubicBezTo>
                  <a:cubicBezTo>
                    <a:pt x="275" y="142"/>
                    <a:pt x="275" y="141"/>
                    <a:pt x="274" y="139"/>
                  </a:cubicBezTo>
                  <a:cubicBezTo>
                    <a:pt x="276" y="139"/>
                    <a:pt x="278" y="139"/>
                    <a:pt x="279" y="139"/>
                  </a:cubicBezTo>
                  <a:cubicBezTo>
                    <a:pt x="285" y="139"/>
                    <a:pt x="292" y="139"/>
                    <a:pt x="298" y="135"/>
                  </a:cubicBezTo>
                  <a:cubicBezTo>
                    <a:pt x="303" y="131"/>
                    <a:pt x="306" y="125"/>
                    <a:pt x="308" y="119"/>
                  </a:cubicBezTo>
                  <a:cubicBezTo>
                    <a:pt x="308" y="118"/>
                    <a:pt x="309" y="116"/>
                    <a:pt x="310" y="115"/>
                  </a:cubicBezTo>
                  <a:cubicBezTo>
                    <a:pt x="311" y="116"/>
                    <a:pt x="313" y="118"/>
                    <a:pt x="314" y="118"/>
                  </a:cubicBezTo>
                  <a:cubicBezTo>
                    <a:pt x="319" y="122"/>
                    <a:pt x="324" y="128"/>
                    <a:pt x="331" y="128"/>
                  </a:cubicBezTo>
                  <a:cubicBezTo>
                    <a:pt x="331" y="128"/>
                    <a:pt x="331" y="128"/>
                    <a:pt x="331" y="128"/>
                  </a:cubicBezTo>
                  <a:cubicBezTo>
                    <a:pt x="338" y="128"/>
                    <a:pt x="344" y="122"/>
                    <a:pt x="349" y="119"/>
                  </a:cubicBezTo>
                  <a:cubicBezTo>
                    <a:pt x="350" y="118"/>
                    <a:pt x="352" y="116"/>
                    <a:pt x="353" y="115"/>
                  </a:cubicBezTo>
                  <a:cubicBezTo>
                    <a:pt x="353" y="116"/>
                    <a:pt x="354" y="118"/>
                    <a:pt x="354" y="119"/>
                  </a:cubicBezTo>
                  <a:cubicBezTo>
                    <a:pt x="356" y="125"/>
                    <a:pt x="359" y="132"/>
                    <a:pt x="364" y="136"/>
                  </a:cubicBezTo>
                  <a:cubicBezTo>
                    <a:pt x="370" y="140"/>
                    <a:pt x="377" y="140"/>
                    <a:pt x="383" y="140"/>
                  </a:cubicBezTo>
                  <a:cubicBezTo>
                    <a:pt x="384" y="140"/>
                    <a:pt x="386" y="140"/>
                    <a:pt x="387" y="141"/>
                  </a:cubicBezTo>
                  <a:cubicBezTo>
                    <a:pt x="387" y="142"/>
                    <a:pt x="387" y="144"/>
                    <a:pt x="386" y="145"/>
                  </a:cubicBezTo>
                  <a:cubicBezTo>
                    <a:pt x="384" y="151"/>
                    <a:pt x="382" y="158"/>
                    <a:pt x="384" y="164"/>
                  </a:cubicBezTo>
                  <a:cubicBezTo>
                    <a:pt x="386" y="171"/>
                    <a:pt x="392" y="175"/>
                    <a:pt x="397" y="179"/>
                  </a:cubicBezTo>
                  <a:close/>
                  <a:moveTo>
                    <a:pt x="364" y="170"/>
                  </a:moveTo>
                  <a:cubicBezTo>
                    <a:pt x="361" y="161"/>
                    <a:pt x="355" y="154"/>
                    <a:pt x="347" y="150"/>
                  </a:cubicBezTo>
                  <a:cubicBezTo>
                    <a:pt x="338" y="145"/>
                    <a:pt x="329" y="144"/>
                    <a:pt x="320" y="147"/>
                  </a:cubicBezTo>
                  <a:cubicBezTo>
                    <a:pt x="311" y="150"/>
                    <a:pt x="303" y="156"/>
                    <a:pt x="299" y="164"/>
                  </a:cubicBezTo>
                  <a:cubicBezTo>
                    <a:pt x="294" y="173"/>
                    <a:pt x="294" y="182"/>
                    <a:pt x="296" y="192"/>
                  </a:cubicBezTo>
                  <a:cubicBezTo>
                    <a:pt x="299" y="201"/>
                    <a:pt x="305" y="208"/>
                    <a:pt x="314" y="212"/>
                  </a:cubicBezTo>
                  <a:cubicBezTo>
                    <a:pt x="319" y="215"/>
                    <a:pt x="325" y="217"/>
                    <a:pt x="330" y="217"/>
                  </a:cubicBezTo>
                  <a:cubicBezTo>
                    <a:pt x="334" y="217"/>
                    <a:pt x="337" y="216"/>
                    <a:pt x="341" y="215"/>
                  </a:cubicBezTo>
                  <a:cubicBezTo>
                    <a:pt x="350" y="212"/>
                    <a:pt x="357" y="206"/>
                    <a:pt x="362" y="198"/>
                  </a:cubicBezTo>
                  <a:cubicBezTo>
                    <a:pt x="366" y="189"/>
                    <a:pt x="367" y="180"/>
                    <a:pt x="364" y="170"/>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284" y="321"/>
                  </a:moveTo>
                  <a:cubicBezTo>
                    <a:pt x="285" y="312"/>
                    <a:pt x="277" y="306"/>
                    <a:pt x="271" y="301"/>
                  </a:cubicBezTo>
                  <a:cubicBezTo>
                    <a:pt x="270" y="300"/>
                    <a:pt x="267" y="298"/>
                    <a:pt x="266" y="297"/>
                  </a:cubicBezTo>
                  <a:cubicBezTo>
                    <a:pt x="266" y="295"/>
                    <a:pt x="267" y="292"/>
                    <a:pt x="268" y="290"/>
                  </a:cubicBezTo>
                  <a:cubicBezTo>
                    <a:pt x="270" y="283"/>
                    <a:pt x="273" y="274"/>
                    <a:pt x="267" y="266"/>
                  </a:cubicBezTo>
                  <a:cubicBezTo>
                    <a:pt x="262" y="258"/>
                    <a:pt x="252" y="258"/>
                    <a:pt x="245" y="258"/>
                  </a:cubicBezTo>
                  <a:cubicBezTo>
                    <a:pt x="243" y="258"/>
                    <a:pt x="240" y="257"/>
                    <a:pt x="238" y="257"/>
                  </a:cubicBezTo>
                  <a:cubicBezTo>
                    <a:pt x="238" y="256"/>
                    <a:pt x="237" y="253"/>
                    <a:pt x="236" y="251"/>
                  </a:cubicBezTo>
                  <a:cubicBezTo>
                    <a:pt x="234" y="244"/>
                    <a:pt x="231" y="235"/>
                    <a:pt x="222" y="232"/>
                  </a:cubicBezTo>
                  <a:cubicBezTo>
                    <a:pt x="213" y="229"/>
                    <a:pt x="204" y="234"/>
                    <a:pt x="199" y="238"/>
                  </a:cubicBezTo>
                  <a:cubicBezTo>
                    <a:pt x="197" y="239"/>
                    <a:pt x="194" y="241"/>
                    <a:pt x="193" y="242"/>
                  </a:cubicBezTo>
                  <a:cubicBezTo>
                    <a:pt x="191" y="241"/>
                    <a:pt x="189" y="239"/>
                    <a:pt x="187" y="238"/>
                  </a:cubicBezTo>
                  <a:cubicBezTo>
                    <a:pt x="182" y="234"/>
                    <a:pt x="173" y="228"/>
                    <a:pt x="164" y="231"/>
                  </a:cubicBezTo>
                  <a:cubicBezTo>
                    <a:pt x="155" y="234"/>
                    <a:pt x="152" y="243"/>
                    <a:pt x="149" y="250"/>
                  </a:cubicBezTo>
                  <a:cubicBezTo>
                    <a:pt x="148" y="252"/>
                    <a:pt x="147" y="255"/>
                    <a:pt x="147" y="256"/>
                  </a:cubicBezTo>
                  <a:cubicBezTo>
                    <a:pt x="145" y="256"/>
                    <a:pt x="142" y="256"/>
                    <a:pt x="140" y="256"/>
                  </a:cubicBezTo>
                  <a:cubicBezTo>
                    <a:pt x="133" y="256"/>
                    <a:pt x="123" y="257"/>
                    <a:pt x="117" y="264"/>
                  </a:cubicBezTo>
                  <a:cubicBezTo>
                    <a:pt x="112" y="272"/>
                    <a:pt x="114" y="281"/>
                    <a:pt x="116" y="288"/>
                  </a:cubicBezTo>
                  <a:cubicBezTo>
                    <a:pt x="117" y="290"/>
                    <a:pt x="118" y="293"/>
                    <a:pt x="118" y="295"/>
                  </a:cubicBezTo>
                  <a:cubicBezTo>
                    <a:pt x="117" y="296"/>
                    <a:pt x="114" y="298"/>
                    <a:pt x="113" y="299"/>
                  </a:cubicBezTo>
                  <a:cubicBezTo>
                    <a:pt x="107" y="303"/>
                    <a:pt x="99" y="309"/>
                    <a:pt x="99" y="318"/>
                  </a:cubicBezTo>
                  <a:cubicBezTo>
                    <a:pt x="99" y="328"/>
                    <a:pt x="106" y="334"/>
                    <a:pt x="112" y="338"/>
                  </a:cubicBezTo>
                  <a:cubicBezTo>
                    <a:pt x="114" y="340"/>
                    <a:pt x="117" y="342"/>
                    <a:pt x="117" y="342"/>
                  </a:cubicBezTo>
                  <a:cubicBezTo>
                    <a:pt x="117" y="344"/>
                    <a:pt x="116" y="347"/>
                    <a:pt x="115" y="350"/>
                  </a:cubicBezTo>
                  <a:cubicBezTo>
                    <a:pt x="113" y="357"/>
                    <a:pt x="110" y="366"/>
                    <a:pt x="116" y="373"/>
                  </a:cubicBezTo>
                  <a:cubicBezTo>
                    <a:pt x="121" y="381"/>
                    <a:pt x="131" y="381"/>
                    <a:pt x="138" y="382"/>
                  </a:cubicBezTo>
                  <a:cubicBezTo>
                    <a:pt x="140" y="382"/>
                    <a:pt x="143" y="382"/>
                    <a:pt x="145" y="382"/>
                  </a:cubicBezTo>
                  <a:cubicBezTo>
                    <a:pt x="146" y="384"/>
                    <a:pt x="147" y="387"/>
                    <a:pt x="147" y="388"/>
                  </a:cubicBezTo>
                  <a:cubicBezTo>
                    <a:pt x="150" y="395"/>
                    <a:pt x="153" y="404"/>
                    <a:pt x="162" y="408"/>
                  </a:cubicBezTo>
                  <a:cubicBezTo>
                    <a:pt x="171" y="411"/>
                    <a:pt x="179" y="405"/>
                    <a:pt x="185" y="401"/>
                  </a:cubicBezTo>
                  <a:cubicBezTo>
                    <a:pt x="186" y="400"/>
                    <a:pt x="189" y="398"/>
                    <a:pt x="191" y="398"/>
                  </a:cubicBezTo>
                  <a:cubicBezTo>
                    <a:pt x="192" y="398"/>
                    <a:pt x="194" y="400"/>
                    <a:pt x="196" y="401"/>
                  </a:cubicBezTo>
                  <a:cubicBezTo>
                    <a:pt x="201" y="405"/>
                    <a:pt x="207" y="409"/>
                    <a:pt x="214" y="409"/>
                  </a:cubicBezTo>
                  <a:cubicBezTo>
                    <a:pt x="216" y="409"/>
                    <a:pt x="217" y="409"/>
                    <a:pt x="219" y="408"/>
                  </a:cubicBezTo>
                  <a:cubicBezTo>
                    <a:pt x="228" y="405"/>
                    <a:pt x="232" y="396"/>
                    <a:pt x="234" y="389"/>
                  </a:cubicBezTo>
                  <a:cubicBezTo>
                    <a:pt x="235" y="387"/>
                    <a:pt x="236" y="385"/>
                    <a:pt x="237" y="383"/>
                  </a:cubicBezTo>
                  <a:cubicBezTo>
                    <a:pt x="238" y="383"/>
                    <a:pt x="241" y="383"/>
                    <a:pt x="244" y="383"/>
                  </a:cubicBezTo>
                  <a:cubicBezTo>
                    <a:pt x="251" y="383"/>
                    <a:pt x="260" y="383"/>
                    <a:pt x="266" y="375"/>
                  </a:cubicBezTo>
                  <a:cubicBezTo>
                    <a:pt x="272" y="368"/>
                    <a:pt x="269" y="358"/>
                    <a:pt x="267" y="351"/>
                  </a:cubicBezTo>
                  <a:cubicBezTo>
                    <a:pt x="267" y="349"/>
                    <a:pt x="266" y="346"/>
                    <a:pt x="266" y="345"/>
                  </a:cubicBezTo>
                  <a:cubicBezTo>
                    <a:pt x="267" y="344"/>
                    <a:pt x="269" y="342"/>
                    <a:pt x="271" y="341"/>
                  </a:cubicBezTo>
                  <a:cubicBezTo>
                    <a:pt x="276" y="336"/>
                    <a:pt x="284" y="331"/>
                    <a:pt x="284" y="321"/>
                  </a:cubicBezTo>
                  <a:close/>
                  <a:moveTo>
                    <a:pt x="423" y="182"/>
                  </a:moveTo>
                  <a:cubicBezTo>
                    <a:pt x="423" y="173"/>
                    <a:pt x="416" y="167"/>
                    <a:pt x="410" y="163"/>
                  </a:cubicBezTo>
                  <a:cubicBezTo>
                    <a:pt x="408" y="161"/>
                    <a:pt x="406" y="159"/>
                    <a:pt x="405" y="158"/>
                  </a:cubicBezTo>
                  <a:cubicBezTo>
                    <a:pt x="405" y="156"/>
                    <a:pt x="406" y="153"/>
                    <a:pt x="407" y="151"/>
                  </a:cubicBezTo>
                  <a:cubicBezTo>
                    <a:pt x="409" y="144"/>
                    <a:pt x="412" y="135"/>
                    <a:pt x="406" y="127"/>
                  </a:cubicBezTo>
                  <a:cubicBezTo>
                    <a:pt x="401" y="120"/>
                    <a:pt x="391" y="119"/>
                    <a:pt x="384" y="119"/>
                  </a:cubicBezTo>
                  <a:cubicBezTo>
                    <a:pt x="382" y="119"/>
                    <a:pt x="379" y="119"/>
                    <a:pt x="377" y="118"/>
                  </a:cubicBezTo>
                  <a:cubicBezTo>
                    <a:pt x="376" y="117"/>
                    <a:pt x="375" y="114"/>
                    <a:pt x="375" y="112"/>
                  </a:cubicBezTo>
                  <a:cubicBezTo>
                    <a:pt x="372" y="105"/>
                    <a:pt x="369" y="96"/>
                    <a:pt x="360" y="93"/>
                  </a:cubicBezTo>
                  <a:cubicBezTo>
                    <a:pt x="351" y="90"/>
                    <a:pt x="343" y="95"/>
                    <a:pt x="337" y="99"/>
                  </a:cubicBezTo>
                  <a:cubicBezTo>
                    <a:pt x="336" y="101"/>
                    <a:pt x="333" y="102"/>
                    <a:pt x="331" y="103"/>
                  </a:cubicBezTo>
                  <a:cubicBezTo>
                    <a:pt x="330" y="102"/>
                    <a:pt x="328" y="101"/>
                    <a:pt x="326" y="99"/>
                  </a:cubicBezTo>
                  <a:cubicBezTo>
                    <a:pt x="320" y="95"/>
                    <a:pt x="312" y="89"/>
                    <a:pt x="303" y="92"/>
                  </a:cubicBezTo>
                  <a:cubicBezTo>
                    <a:pt x="294" y="95"/>
                    <a:pt x="290" y="105"/>
                    <a:pt x="288" y="111"/>
                  </a:cubicBezTo>
                  <a:cubicBezTo>
                    <a:pt x="287" y="113"/>
                    <a:pt x="286" y="116"/>
                    <a:pt x="285" y="117"/>
                  </a:cubicBezTo>
                  <a:cubicBezTo>
                    <a:pt x="284" y="118"/>
                    <a:pt x="281" y="118"/>
                    <a:pt x="279" y="118"/>
                  </a:cubicBezTo>
                  <a:cubicBezTo>
                    <a:pt x="271" y="118"/>
                    <a:pt x="262" y="118"/>
                    <a:pt x="256" y="125"/>
                  </a:cubicBezTo>
                  <a:cubicBezTo>
                    <a:pt x="250" y="133"/>
                    <a:pt x="253" y="142"/>
                    <a:pt x="255" y="149"/>
                  </a:cubicBezTo>
                  <a:cubicBezTo>
                    <a:pt x="255" y="151"/>
                    <a:pt x="256" y="154"/>
                    <a:pt x="256" y="156"/>
                  </a:cubicBezTo>
                  <a:cubicBezTo>
                    <a:pt x="255" y="157"/>
                    <a:pt x="253" y="159"/>
                    <a:pt x="251" y="160"/>
                  </a:cubicBezTo>
                  <a:cubicBezTo>
                    <a:pt x="246" y="164"/>
                    <a:pt x="238" y="170"/>
                    <a:pt x="238" y="180"/>
                  </a:cubicBezTo>
                  <a:cubicBezTo>
                    <a:pt x="237" y="189"/>
                    <a:pt x="245" y="195"/>
                    <a:pt x="251" y="199"/>
                  </a:cubicBezTo>
                  <a:cubicBezTo>
                    <a:pt x="252" y="201"/>
                    <a:pt x="255" y="203"/>
                    <a:pt x="256" y="204"/>
                  </a:cubicBezTo>
                  <a:cubicBezTo>
                    <a:pt x="256" y="205"/>
                    <a:pt x="255" y="209"/>
                    <a:pt x="254" y="211"/>
                  </a:cubicBezTo>
                  <a:cubicBezTo>
                    <a:pt x="252" y="218"/>
                    <a:pt x="249" y="227"/>
                    <a:pt x="255" y="235"/>
                  </a:cubicBezTo>
                  <a:cubicBezTo>
                    <a:pt x="260" y="242"/>
                    <a:pt x="270" y="243"/>
                    <a:pt x="277" y="243"/>
                  </a:cubicBezTo>
                  <a:cubicBezTo>
                    <a:pt x="279" y="243"/>
                    <a:pt x="282" y="243"/>
                    <a:pt x="284" y="244"/>
                  </a:cubicBezTo>
                  <a:cubicBezTo>
                    <a:pt x="284" y="245"/>
                    <a:pt x="285" y="248"/>
                    <a:pt x="286" y="250"/>
                  </a:cubicBezTo>
                  <a:cubicBezTo>
                    <a:pt x="288" y="257"/>
                    <a:pt x="291" y="266"/>
                    <a:pt x="300" y="269"/>
                  </a:cubicBezTo>
                  <a:cubicBezTo>
                    <a:pt x="309" y="272"/>
                    <a:pt x="317" y="267"/>
                    <a:pt x="323" y="263"/>
                  </a:cubicBezTo>
                  <a:cubicBezTo>
                    <a:pt x="325" y="261"/>
                    <a:pt x="328" y="260"/>
                    <a:pt x="329" y="259"/>
                  </a:cubicBezTo>
                  <a:cubicBezTo>
                    <a:pt x="331" y="260"/>
                    <a:pt x="333" y="261"/>
                    <a:pt x="335" y="263"/>
                  </a:cubicBezTo>
                  <a:cubicBezTo>
                    <a:pt x="339" y="266"/>
                    <a:pt x="346" y="270"/>
                    <a:pt x="353" y="270"/>
                  </a:cubicBezTo>
                  <a:cubicBezTo>
                    <a:pt x="354" y="270"/>
                    <a:pt x="356" y="270"/>
                    <a:pt x="358" y="270"/>
                  </a:cubicBezTo>
                  <a:cubicBezTo>
                    <a:pt x="367" y="267"/>
                    <a:pt x="370" y="257"/>
                    <a:pt x="373" y="251"/>
                  </a:cubicBezTo>
                  <a:cubicBezTo>
                    <a:pt x="374" y="249"/>
                    <a:pt x="375" y="246"/>
                    <a:pt x="375" y="245"/>
                  </a:cubicBezTo>
                  <a:cubicBezTo>
                    <a:pt x="377" y="244"/>
                    <a:pt x="380" y="244"/>
                    <a:pt x="382" y="244"/>
                  </a:cubicBezTo>
                  <a:cubicBezTo>
                    <a:pt x="389" y="244"/>
                    <a:pt x="399" y="244"/>
                    <a:pt x="405" y="237"/>
                  </a:cubicBezTo>
                  <a:cubicBezTo>
                    <a:pt x="410" y="229"/>
                    <a:pt x="408" y="220"/>
                    <a:pt x="406" y="213"/>
                  </a:cubicBezTo>
                  <a:cubicBezTo>
                    <a:pt x="405" y="211"/>
                    <a:pt x="404" y="208"/>
                    <a:pt x="404" y="206"/>
                  </a:cubicBezTo>
                  <a:cubicBezTo>
                    <a:pt x="405" y="205"/>
                    <a:pt x="408" y="203"/>
                    <a:pt x="409" y="202"/>
                  </a:cubicBezTo>
                  <a:cubicBezTo>
                    <a:pt x="415" y="198"/>
                    <a:pt x="423" y="192"/>
                    <a:pt x="423" y="182"/>
                  </a:cubicBezTo>
                  <a:close/>
                  <a:moveTo>
                    <a:pt x="198" y="307"/>
                  </a:moveTo>
                  <a:cubicBezTo>
                    <a:pt x="196" y="306"/>
                    <a:pt x="194" y="305"/>
                    <a:pt x="192" y="305"/>
                  </a:cubicBezTo>
                  <a:cubicBezTo>
                    <a:pt x="190" y="305"/>
                    <a:pt x="189" y="306"/>
                    <a:pt x="187" y="306"/>
                  </a:cubicBezTo>
                  <a:cubicBezTo>
                    <a:pt x="184" y="307"/>
                    <a:pt x="181" y="310"/>
                    <a:pt x="179" y="313"/>
                  </a:cubicBezTo>
                  <a:cubicBezTo>
                    <a:pt x="177" y="316"/>
                    <a:pt x="177" y="320"/>
                    <a:pt x="178" y="324"/>
                  </a:cubicBezTo>
                  <a:cubicBezTo>
                    <a:pt x="179" y="328"/>
                    <a:pt x="182" y="330"/>
                    <a:pt x="185" y="332"/>
                  </a:cubicBezTo>
                  <a:cubicBezTo>
                    <a:pt x="188" y="334"/>
                    <a:pt x="192" y="334"/>
                    <a:pt x="196" y="333"/>
                  </a:cubicBezTo>
                  <a:cubicBezTo>
                    <a:pt x="200" y="332"/>
                    <a:pt x="202" y="330"/>
                    <a:pt x="204" y="326"/>
                  </a:cubicBezTo>
                  <a:cubicBezTo>
                    <a:pt x="206" y="323"/>
                    <a:pt x="206" y="319"/>
                    <a:pt x="205" y="315"/>
                  </a:cubicBezTo>
                  <a:cubicBezTo>
                    <a:pt x="204" y="312"/>
                    <a:pt x="202" y="309"/>
                    <a:pt x="198" y="307"/>
                  </a:cubicBezTo>
                  <a:close/>
                  <a:moveTo>
                    <a:pt x="258" y="318"/>
                  </a:moveTo>
                  <a:cubicBezTo>
                    <a:pt x="259" y="319"/>
                    <a:pt x="261" y="320"/>
                    <a:pt x="262" y="321"/>
                  </a:cubicBezTo>
                  <a:cubicBezTo>
                    <a:pt x="260" y="322"/>
                    <a:pt x="259" y="323"/>
                    <a:pt x="258" y="324"/>
                  </a:cubicBezTo>
                  <a:cubicBezTo>
                    <a:pt x="253" y="327"/>
                    <a:pt x="247" y="331"/>
                    <a:pt x="245" y="338"/>
                  </a:cubicBezTo>
                  <a:cubicBezTo>
                    <a:pt x="243" y="344"/>
                    <a:pt x="245" y="351"/>
                    <a:pt x="247" y="357"/>
                  </a:cubicBezTo>
                  <a:cubicBezTo>
                    <a:pt x="247" y="358"/>
                    <a:pt x="247" y="360"/>
                    <a:pt x="248" y="361"/>
                  </a:cubicBezTo>
                  <a:cubicBezTo>
                    <a:pt x="246" y="362"/>
                    <a:pt x="244" y="362"/>
                    <a:pt x="243" y="362"/>
                  </a:cubicBezTo>
                  <a:cubicBezTo>
                    <a:pt x="237" y="362"/>
                    <a:pt x="230" y="362"/>
                    <a:pt x="224" y="366"/>
                  </a:cubicBezTo>
                  <a:cubicBezTo>
                    <a:pt x="219" y="370"/>
                    <a:pt x="216" y="376"/>
                    <a:pt x="214" y="382"/>
                  </a:cubicBezTo>
                  <a:cubicBezTo>
                    <a:pt x="214" y="383"/>
                    <a:pt x="213" y="384"/>
                    <a:pt x="212" y="386"/>
                  </a:cubicBezTo>
                  <a:cubicBezTo>
                    <a:pt x="211" y="385"/>
                    <a:pt x="209" y="383"/>
                    <a:pt x="208" y="382"/>
                  </a:cubicBezTo>
                  <a:cubicBezTo>
                    <a:pt x="203" y="379"/>
                    <a:pt x="198" y="373"/>
                    <a:pt x="191" y="373"/>
                  </a:cubicBezTo>
                  <a:cubicBezTo>
                    <a:pt x="191" y="373"/>
                    <a:pt x="191" y="373"/>
                    <a:pt x="191" y="373"/>
                  </a:cubicBezTo>
                  <a:cubicBezTo>
                    <a:pt x="184" y="373"/>
                    <a:pt x="178" y="378"/>
                    <a:pt x="173" y="382"/>
                  </a:cubicBezTo>
                  <a:cubicBezTo>
                    <a:pt x="172" y="383"/>
                    <a:pt x="170" y="385"/>
                    <a:pt x="169" y="386"/>
                  </a:cubicBezTo>
                  <a:cubicBezTo>
                    <a:pt x="169" y="385"/>
                    <a:pt x="168" y="383"/>
                    <a:pt x="168" y="382"/>
                  </a:cubicBezTo>
                  <a:cubicBezTo>
                    <a:pt x="166" y="376"/>
                    <a:pt x="163" y="369"/>
                    <a:pt x="158" y="365"/>
                  </a:cubicBezTo>
                  <a:cubicBezTo>
                    <a:pt x="152" y="361"/>
                    <a:pt x="145" y="361"/>
                    <a:pt x="139" y="360"/>
                  </a:cubicBezTo>
                  <a:cubicBezTo>
                    <a:pt x="138" y="360"/>
                    <a:pt x="136" y="360"/>
                    <a:pt x="135" y="360"/>
                  </a:cubicBezTo>
                  <a:cubicBezTo>
                    <a:pt x="135" y="359"/>
                    <a:pt x="135" y="357"/>
                    <a:pt x="136" y="356"/>
                  </a:cubicBezTo>
                  <a:cubicBezTo>
                    <a:pt x="138" y="350"/>
                    <a:pt x="140" y="343"/>
                    <a:pt x="138" y="336"/>
                  </a:cubicBezTo>
                  <a:cubicBezTo>
                    <a:pt x="136" y="330"/>
                    <a:pt x="130" y="325"/>
                    <a:pt x="125" y="321"/>
                  </a:cubicBezTo>
                  <a:cubicBezTo>
                    <a:pt x="124" y="321"/>
                    <a:pt x="123" y="320"/>
                    <a:pt x="122" y="319"/>
                  </a:cubicBezTo>
                  <a:cubicBezTo>
                    <a:pt x="123" y="318"/>
                    <a:pt x="124" y="317"/>
                    <a:pt x="125" y="316"/>
                  </a:cubicBezTo>
                  <a:cubicBezTo>
                    <a:pt x="130" y="312"/>
                    <a:pt x="136" y="308"/>
                    <a:pt x="138" y="302"/>
                  </a:cubicBezTo>
                  <a:cubicBezTo>
                    <a:pt x="140" y="295"/>
                    <a:pt x="138" y="288"/>
                    <a:pt x="137" y="282"/>
                  </a:cubicBezTo>
                  <a:cubicBezTo>
                    <a:pt x="136" y="281"/>
                    <a:pt x="136" y="279"/>
                    <a:pt x="136" y="278"/>
                  </a:cubicBezTo>
                  <a:cubicBezTo>
                    <a:pt x="137" y="278"/>
                    <a:pt x="139" y="278"/>
                    <a:pt x="140" y="278"/>
                  </a:cubicBezTo>
                  <a:cubicBezTo>
                    <a:pt x="146" y="278"/>
                    <a:pt x="153" y="278"/>
                    <a:pt x="159" y="274"/>
                  </a:cubicBezTo>
                  <a:cubicBezTo>
                    <a:pt x="165" y="270"/>
                    <a:pt x="167" y="263"/>
                    <a:pt x="169" y="258"/>
                  </a:cubicBezTo>
                  <a:cubicBezTo>
                    <a:pt x="170" y="256"/>
                    <a:pt x="170" y="255"/>
                    <a:pt x="171" y="253"/>
                  </a:cubicBezTo>
                  <a:cubicBezTo>
                    <a:pt x="172" y="254"/>
                    <a:pt x="174" y="256"/>
                    <a:pt x="175" y="257"/>
                  </a:cubicBezTo>
                  <a:cubicBezTo>
                    <a:pt x="180" y="261"/>
                    <a:pt x="186" y="266"/>
                    <a:pt x="192" y="266"/>
                  </a:cubicBezTo>
                  <a:cubicBezTo>
                    <a:pt x="193" y="266"/>
                    <a:pt x="193" y="266"/>
                    <a:pt x="193" y="266"/>
                  </a:cubicBezTo>
                  <a:cubicBezTo>
                    <a:pt x="200" y="266"/>
                    <a:pt x="205" y="261"/>
                    <a:pt x="210" y="257"/>
                  </a:cubicBezTo>
                  <a:cubicBezTo>
                    <a:pt x="211" y="257"/>
                    <a:pt x="213" y="254"/>
                    <a:pt x="214" y="253"/>
                  </a:cubicBezTo>
                  <a:cubicBezTo>
                    <a:pt x="215" y="255"/>
                    <a:pt x="215" y="257"/>
                    <a:pt x="216" y="258"/>
                  </a:cubicBezTo>
                  <a:cubicBezTo>
                    <a:pt x="218" y="264"/>
                    <a:pt x="220" y="270"/>
                    <a:pt x="226" y="274"/>
                  </a:cubicBezTo>
                  <a:cubicBezTo>
                    <a:pt x="231" y="278"/>
                    <a:pt x="238" y="279"/>
                    <a:pt x="244" y="279"/>
                  </a:cubicBezTo>
                  <a:cubicBezTo>
                    <a:pt x="245" y="279"/>
                    <a:pt x="247" y="279"/>
                    <a:pt x="249" y="279"/>
                  </a:cubicBezTo>
                  <a:cubicBezTo>
                    <a:pt x="248" y="281"/>
                    <a:pt x="248" y="282"/>
                    <a:pt x="248" y="283"/>
                  </a:cubicBezTo>
                  <a:cubicBezTo>
                    <a:pt x="246" y="289"/>
                    <a:pt x="244" y="296"/>
                    <a:pt x="246" y="303"/>
                  </a:cubicBezTo>
                  <a:cubicBezTo>
                    <a:pt x="248" y="310"/>
                    <a:pt x="253" y="314"/>
                    <a:pt x="258" y="318"/>
                  </a:cubicBezTo>
                  <a:close/>
                  <a:moveTo>
                    <a:pt x="226" y="309"/>
                  </a:moveTo>
                  <a:cubicBezTo>
                    <a:pt x="223" y="300"/>
                    <a:pt x="217" y="293"/>
                    <a:pt x="208" y="288"/>
                  </a:cubicBezTo>
                  <a:cubicBezTo>
                    <a:pt x="200" y="284"/>
                    <a:pt x="190" y="283"/>
                    <a:pt x="181" y="286"/>
                  </a:cubicBezTo>
                  <a:cubicBezTo>
                    <a:pt x="172" y="289"/>
                    <a:pt x="165" y="295"/>
                    <a:pt x="160" y="303"/>
                  </a:cubicBezTo>
                  <a:cubicBezTo>
                    <a:pt x="156" y="312"/>
                    <a:pt x="155" y="321"/>
                    <a:pt x="158" y="330"/>
                  </a:cubicBezTo>
                  <a:cubicBezTo>
                    <a:pt x="161" y="339"/>
                    <a:pt x="167" y="347"/>
                    <a:pt x="175" y="351"/>
                  </a:cubicBezTo>
                  <a:cubicBezTo>
                    <a:pt x="180" y="354"/>
                    <a:pt x="186" y="355"/>
                    <a:pt x="192" y="355"/>
                  </a:cubicBezTo>
                  <a:cubicBezTo>
                    <a:pt x="195" y="355"/>
                    <a:pt x="199" y="355"/>
                    <a:pt x="202" y="354"/>
                  </a:cubicBezTo>
                  <a:cubicBezTo>
                    <a:pt x="211" y="351"/>
                    <a:pt x="219" y="345"/>
                    <a:pt x="223" y="336"/>
                  </a:cubicBezTo>
                  <a:cubicBezTo>
                    <a:pt x="228" y="328"/>
                    <a:pt x="228" y="318"/>
                    <a:pt x="226" y="309"/>
                  </a:cubicBez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sz="1200" dirty="0"/>
            </a:p>
          </p:txBody>
        </p:sp>
      </p:grpSp>
      <p:graphicFrame>
        <p:nvGraphicFramePr>
          <p:cNvPr id="161" name="Table 18">
            <a:extLst>
              <a:ext uri="{FF2B5EF4-FFF2-40B4-BE49-F238E27FC236}">
                <a16:creationId xmlns:a16="http://schemas.microsoft.com/office/drawing/2014/main" id="{FB181F29-BE17-41BA-A648-EA4CCCFC10BF}"/>
              </a:ext>
            </a:extLst>
          </p:cNvPr>
          <p:cNvGraphicFramePr>
            <a:graphicFrameLocks noGrp="1"/>
          </p:cNvGraphicFramePr>
          <p:nvPr>
            <p:extLst>
              <p:ext uri="{D42A27DB-BD31-4B8C-83A1-F6EECF244321}">
                <p14:modId xmlns:p14="http://schemas.microsoft.com/office/powerpoint/2010/main" val="266695713"/>
              </p:ext>
            </p:extLst>
          </p:nvPr>
        </p:nvGraphicFramePr>
        <p:xfrm>
          <a:off x="283080" y="1691554"/>
          <a:ext cx="8640063" cy="1409392"/>
        </p:xfrm>
        <a:graphic>
          <a:graphicData uri="http://schemas.openxmlformats.org/drawingml/2006/table">
            <a:tbl>
              <a:tblPr firstRow="1" bandRow="1">
                <a:tableStyleId>{C083E6E3-FA7D-4D7B-A595-EF9225AFEA82}</a:tableStyleId>
              </a:tblPr>
              <a:tblGrid>
                <a:gridCol w="4117533">
                  <a:extLst>
                    <a:ext uri="{9D8B030D-6E8A-4147-A177-3AD203B41FA5}">
                      <a16:colId xmlns:a16="http://schemas.microsoft.com/office/drawing/2014/main" val="1238203282"/>
                    </a:ext>
                  </a:extLst>
                </a:gridCol>
                <a:gridCol w="4522530">
                  <a:extLst>
                    <a:ext uri="{9D8B030D-6E8A-4147-A177-3AD203B41FA5}">
                      <a16:colId xmlns:a16="http://schemas.microsoft.com/office/drawing/2014/main" val="1018210584"/>
                    </a:ext>
                  </a:extLst>
                </a:gridCol>
              </a:tblGrid>
              <a:tr h="310601">
                <a:tc>
                  <a:txBody>
                    <a:bodyPr/>
                    <a:lstStyle/>
                    <a:p>
                      <a:pPr algn="l"/>
                      <a:r>
                        <a:rPr lang="en-US" sz="1050" b="1" dirty="0"/>
                        <a:t>Periodic Reconciliations (Accounting/Financial)</a:t>
                      </a:r>
                    </a:p>
                  </a:txBody>
                  <a:tcPr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l"/>
                      <a:r>
                        <a:rPr lang="en-US" sz="1050" b="1" dirty="0"/>
                        <a:t>Completeness and Accuracy of Review Controls </a:t>
                      </a:r>
                      <a:r>
                        <a:rPr lang="en-US" sz="1050" b="1" dirty="0" smtClean="0"/>
                        <a:t>(</a:t>
                      </a:r>
                      <a:r>
                        <a:rPr lang="en-US" sz="1050" b="1" dirty="0"/>
                        <a:t>multiple systems)</a:t>
                      </a:r>
                    </a:p>
                  </a:txBody>
                  <a:tcPr anchor="ct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39810446"/>
                  </a:ext>
                </a:extLst>
              </a:tr>
              <a:tr h="321551">
                <a:tc>
                  <a:txBody>
                    <a:bodyPr/>
                    <a:lstStyle/>
                    <a:p>
                      <a:pPr algn="l"/>
                      <a:r>
                        <a:rPr lang="en-US" sz="1050" b="1" dirty="0"/>
                        <a:t>Data Collection, Aggregation, Consolidation, and Reporting </a:t>
                      </a:r>
                    </a:p>
                  </a:txBody>
                  <a:tcPr anchor="ctr">
                    <a:lnL>
                      <a:noFill/>
                    </a:lnL>
                    <a:lnT w="12700" cmpd="sng">
                      <a:noFill/>
                    </a:lnT>
                    <a:lnB>
                      <a:noFill/>
                    </a:lnB>
                  </a:tcPr>
                </a:tc>
                <a:tc>
                  <a:txBody>
                    <a:bodyPr/>
                    <a:lstStyle/>
                    <a:p>
                      <a:pPr algn="l"/>
                      <a:r>
                        <a:rPr lang="en-US" sz="1050" b="1" dirty="0"/>
                        <a:t>User Account Disabling and Termination</a:t>
                      </a:r>
                    </a:p>
                  </a:txBody>
                  <a:tcPr anchor="ctr">
                    <a:lnR>
                      <a:noFill/>
                    </a:lnR>
                    <a:lnT w="12700" cmpd="sng">
                      <a:noFill/>
                    </a:lnT>
                    <a:lnB>
                      <a:noFill/>
                    </a:lnB>
                  </a:tcPr>
                </a:tc>
                <a:extLst>
                  <a:ext uri="{0D108BD9-81ED-4DB2-BD59-A6C34878D82A}">
                    <a16:rowId xmlns:a16="http://schemas.microsoft.com/office/drawing/2014/main" val="2409066209"/>
                  </a:ext>
                </a:extLst>
              </a:tr>
              <a:tr h="259080">
                <a:tc>
                  <a:txBody>
                    <a:bodyPr/>
                    <a:lstStyle/>
                    <a:p>
                      <a:pPr algn="l"/>
                      <a:r>
                        <a:rPr lang="en-US" sz="1050" b="1" dirty="0"/>
                        <a:t>NFR Remediation/Tracking</a:t>
                      </a:r>
                    </a:p>
                  </a:txBody>
                  <a:tcPr anchor="ctr">
                    <a:lnL>
                      <a:noFill/>
                    </a:lnL>
                    <a:lnT>
                      <a:noFill/>
                    </a:lnT>
                    <a:lnB>
                      <a:noFill/>
                    </a:lnB>
                  </a:tcPr>
                </a:tc>
                <a:tc>
                  <a:txBody>
                    <a:bodyPr/>
                    <a:lstStyle/>
                    <a:p>
                      <a:pPr algn="l"/>
                      <a:r>
                        <a:rPr lang="en-US" sz="1050" b="1" dirty="0"/>
                        <a:t>Access Revalidation</a:t>
                      </a:r>
                    </a:p>
                  </a:txBody>
                  <a:tcPr anchor="ctr">
                    <a:lnR>
                      <a:noFill/>
                    </a:lnR>
                    <a:lnT>
                      <a:noFill/>
                    </a:lnT>
                    <a:lnB>
                      <a:noFill/>
                    </a:lnB>
                  </a:tcPr>
                </a:tc>
                <a:extLst>
                  <a:ext uri="{0D108BD9-81ED-4DB2-BD59-A6C34878D82A}">
                    <a16:rowId xmlns:a16="http://schemas.microsoft.com/office/drawing/2014/main" val="3594864374"/>
                  </a:ext>
                </a:extLst>
              </a:tr>
              <a:tr h="259080">
                <a:tc>
                  <a:txBody>
                    <a:bodyPr/>
                    <a:lstStyle/>
                    <a:p>
                      <a:pPr algn="l"/>
                      <a:r>
                        <a:rPr lang="en-US" sz="1050" b="1" dirty="0"/>
                        <a:t>Segregation of Duties (SOD) Checks</a:t>
                      </a:r>
                    </a:p>
                  </a:txBody>
                  <a:tcPr anchor="ctr">
                    <a:lnL>
                      <a:noFill/>
                    </a:lnL>
                    <a:lnT>
                      <a:noFill/>
                    </a:lnT>
                    <a:lnB>
                      <a:noFill/>
                    </a:lnB>
                  </a:tcPr>
                </a:tc>
                <a:tc>
                  <a:txBody>
                    <a:bodyPr/>
                    <a:lstStyle/>
                    <a:p>
                      <a:pPr algn="l"/>
                      <a:r>
                        <a:rPr lang="en-US" sz="1050" b="1" dirty="0"/>
                        <a:t>User Account Provisioning </a:t>
                      </a:r>
                    </a:p>
                  </a:txBody>
                  <a:tcPr anchor="ctr">
                    <a:lnR>
                      <a:noFill/>
                    </a:lnR>
                    <a:lnT>
                      <a:noFill/>
                    </a:lnT>
                    <a:lnB>
                      <a:noFill/>
                    </a:lnB>
                  </a:tcPr>
                </a:tc>
                <a:extLst>
                  <a:ext uri="{0D108BD9-81ED-4DB2-BD59-A6C34878D82A}">
                    <a16:rowId xmlns:a16="http://schemas.microsoft.com/office/drawing/2014/main" val="318161798"/>
                  </a:ext>
                </a:extLst>
              </a:tr>
              <a:tr h="259080">
                <a:tc>
                  <a:txBody>
                    <a:bodyPr/>
                    <a:lstStyle/>
                    <a:p>
                      <a:pPr algn="l"/>
                      <a:r>
                        <a:rPr lang="en-US" sz="1050" b="1" dirty="0"/>
                        <a:t>Auditing and Monitoring of Security Event Logs </a:t>
                      </a:r>
                    </a:p>
                  </a:txBody>
                  <a:tcPr anchor="ctr">
                    <a:lnL>
                      <a:noFill/>
                    </a:lnL>
                    <a:lnT>
                      <a:noFill/>
                    </a:lnT>
                    <a:lnB w="12700" cmpd="sng">
                      <a:noFill/>
                    </a:lnB>
                  </a:tcPr>
                </a:tc>
                <a:tc>
                  <a:txBody>
                    <a:bodyPr/>
                    <a:lstStyle/>
                    <a:p>
                      <a:pPr algn="l"/>
                      <a:r>
                        <a:rPr lang="en-US" sz="1050" b="1" kern="1200" dirty="0"/>
                        <a:t>Financial Record Creation</a:t>
                      </a:r>
                      <a:endParaRPr lang="en-US" sz="1050" b="1" kern="1200" dirty="0">
                        <a:solidFill>
                          <a:srgbClr val="1F497D"/>
                        </a:solidFill>
                        <a:latin typeface="Calibri" panose="020F0502020204030204" pitchFamily="34" charset="0"/>
                        <a:cs typeface="+mn-cs"/>
                      </a:endParaRPr>
                    </a:p>
                  </a:txBody>
                  <a:tcPr anchor="ctr">
                    <a:lnR>
                      <a:noFill/>
                    </a:lnR>
                    <a:lnT>
                      <a:noFill/>
                    </a:lnT>
                    <a:lnB w="12700" cmpd="sng">
                      <a:noFill/>
                    </a:lnB>
                  </a:tcPr>
                </a:tc>
                <a:extLst>
                  <a:ext uri="{0D108BD9-81ED-4DB2-BD59-A6C34878D82A}">
                    <a16:rowId xmlns:a16="http://schemas.microsoft.com/office/drawing/2014/main" val="507564653"/>
                  </a:ext>
                </a:extLst>
              </a:tr>
            </a:tbl>
          </a:graphicData>
        </a:graphic>
      </p:graphicFrame>
    </p:spTree>
    <p:extLst>
      <p:ext uri="{BB962C8B-B14F-4D97-AF65-F5344CB8AC3E}">
        <p14:creationId xmlns:p14="http://schemas.microsoft.com/office/powerpoint/2010/main" val="1313217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663700" y="76200"/>
            <a:ext cx="7143750" cy="1143000"/>
          </a:xfrm>
          <a:prstGeom prst="rect">
            <a:avLst/>
          </a:prstGeom>
        </p:spPr>
        <p:txBody>
          <a:bodyPr anchor="ctr"/>
          <a:lst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a:lstStyle>
          <a:p>
            <a:r>
              <a:rPr lang="en-US" sz="2800" kern="0" dirty="0">
                <a:latin typeface="+mn-lt"/>
                <a:cs typeface="Times New Roman" panose="02020603050405020304" pitchFamily="18" charset="0"/>
              </a:rPr>
              <a:t>How RPA Can Help FM</a:t>
            </a:r>
          </a:p>
        </p:txBody>
      </p:sp>
      <p:sp>
        <p:nvSpPr>
          <p:cNvPr id="73" name="Slide Number Placeholder 1">
            <a:extLst>
              <a:ext uri="{FF2B5EF4-FFF2-40B4-BE49-F238E27FC236}">
                <a16:creationId xmlns:a16="http://schemas.microsoft.com/office/drawing/2014/main" id="{68E4A382-51F6-4AB3-AB25-87A523A6DA4D}"/>
              </a:ext>
            </a:extLst>
          </p:cNvPr>
          <p:cNvSpPr>
            <a:spLocks noGrp="1"/>
          </p:cNvSpPr>
          <p:nvPr>
            <p:ph type="sldNum" sz="quarter" idx="11"/>
          </p:nvPr>
        </p:nvSpPr>
        <p:spPr>
          <a:xfrm>
            <a:off x="7848600" y="6524625"/>
            <a:ext cx="1143000" cy="304800"/>
          </a:xfrm>
        </p:spPr>
        <p:txBody>
          <a:bodyPr/>
          <a:lstStyle/>
          <a:p>
            <a:pPr>
              <a:defRPr/>
            </a:pPr>
            <a:fld id="{18BB7C03-DE31-4BF9-B6D8-2F5C18C39023}" type="slidenum">
              <a:rPr lang="en-US" smtClean="0"/>
              <a:pPr>
                <a:defRPr/>
              </a:pPr>
              <a:t>7</a:t>
            </a:fld>
            <a:endParaRPr lang="en-US" dirty="0">
              <a:solidFill>
                <a:schemeClr val="bg2"/>
              </a:solidFill>
            </a:endParaRPr>
          </a:p>
        </p:txBody>
      </p:sp>
      <p:sp>
        <p:nvSpPr>
          <p:cNvPr id="38" name="TextBox 37">
            <a:extLst>
              <a:ext uri="{FF2B5EF4-FFF2-40B4-BE49-F238E27FC236}">
                <a16:creationId xmlns:a16="http://schemas.microsoft.com/office/drawing/2014/main" id="{935C9B6E-26B0-42C5-9099-EEAD1ABFBE6C}"/>
              </a:ext>
            </a:extLst>
          </p:cNvPr>
          <p:cNvSpPr txBox="1"/>
          <p:nvPr/>
        </p:nvSpPr>
        <p:spPr>
          <a:xfrm>
            <a:off x="457899" y="1271576"/>
            <a:ext cx="8349552" cy="520960"/>
          </a:xfrm>
          <a:prstGeom prst="rect">
            <a:avLst/>
          </a:prstGeom>
          <a:noFill/>
        </p:spPr>
        <p:txBody>
          <a:bodyPr wrap="square" rtlCol="0">
            <a:spAutoFit/>
          </a:bodyPr>
          <a:lstStyle/>
          <a:p>
            <a:pPr algn="l"/>
            <a:r>
              <a:rPr lang="en-US" dirty="0"/>
              <a:t>As part of the FY20 Audit Strategy, AF leadership has invested in RPA as an innovative capability that enables and supports audit remediation and sustainment activities.</a:t>
            </a:r>
          </a:p>
        </p:txBody>
      </p:sp>
      <p:graphicFrame>
        <p:nvGraphicFramePr>
          <p:cNvPr id="6" name="Table 5">
            <a:extLst>
              <a:ext uri="{FF2B5EF4-FFF2-40B4-BE49-F238E27FC236}">
                <a16:creationId xmlns:a16="http://schemas.microsoft.com/office/drawing/2014/main" id="{AC127461-2B20-4EA0-8579-997673834A4C}"/>
              </a:ext>
            </a:extLst>
          </p:cNvPr>
          <p:cNvGraphicFramePr>
            <a:graphicFrameLocks noGrp="1"/>
          </p:cNvGraphicFramePr>
          <p:nvPr>
            <p:extLst>
              <p:ext uri="{D42A27DB-BD31-4B8C-83A1-F6EECF244321}">
                <p14:modId xmlns:p14="http://schemas.microsoft.com/office/powerpoint/2010/main" val="3863444159"/>
              </p:ext>
            </p:extLst>
          </p:nvPr>
        </p:nvGraphicFramePr>
        <p:xfrm>
          <a:off x="4655910" y="1885470"/>
          <a:ext cx="4389120" cy="4444622"/>
        </p:xfrm>
        <a:graphic>
          <a:graphicData uri="http://schemas.openxmlformats.org/drawingml/2006/table">
            <a:tbl>
              <a:tblPr firstRow="1" bandRow="1">
                <a:tableStyleId>{5C22544A-7EE6-4342-B048-85BDC9FD1C3A}</a:tableStyleId>
              </a:tblPr>
              <a:tblGrid>
                <a:gridCol w="4389120">
                  <a:extLst>
                    <a:ext uri="{9D8B030D-6E8A-4147-A177-3AD203B41FA5}">
                      <a16:colId xmlns:a16="http://schemas.microsoft.com/office/drawing/2014/main" val="3887529567"/>
                    </a:ext>
                  </a:extLst>
                </a:gridCol>
              </a:tblGrid>
              <a:tr h="322580">
                <a:tc>
                  <a:txBody>
                    <a:bodyP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100" u="none" strike="noStrike" kern="1200" cap="none" spc="0" normalizeH="0" baseline="0" noProof="0" dirty="0">
                          <a:ln>
                            <a:noFill/>
                          </a:ln>
                          <a:effectLst/>
                          <a:uLnTx/>
                          <a:uFillTx/>
                          <a:latin typeface="Verdana" panose="020B0604030504040204" pitchFamily="34" charset="0"/>
                          <a:ea typeface="Verdana" panose="020B0604030504040204" pitchFamily="34" charset="0"/>
                        </a:rPr>
                        <a:t>How RPA Addresses Them</a:t>
                      </a:r>
                      <a:endParaRPr kumimoji="0" lang="en-US" sz="11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a:txBody>
                  <a:tcPr anchor="ctr">
                    <a:solidFill>
                      <a:schemeClr val="accent3"/>
                    </a:solidFill>
                  </a:tcPr>
                </a:tc>
                <a:extLst>
                  <a:ext uri="{0D108BD9-81ED-4DB2-BD59-A6C34878D82A}">
                    <a16:rowId xmlns:a16="http://schemas.microsoft.com/office/drawing/2014/main" val="2593541163"/>
                  </a:ext>
                </a:extLst>
              </a:tr>
              <a:tr h="687007">
                <a:tc>
                  <a:txBody>
                    <a:bodyPr/>
                    <a:lstStyle/>
                    <a:p>
                      <a:pPr marL="457200" indent="0" defTabSz="914400">
                        <a:spcAft>
                          <a:spcPts val="1000"/>
                        </a:spcAft>
                        <a:buSzPct val="100000"/>
                        <a:defRPr/>
                      </a:pPr>
                      <a:r>
                        <a:rPr lang="en-US" sz="1100" b="1" dirty="0">
                          <a:solidFill>
                            <a:prstClr val="black"/>
                          </a:solidFill>
                          <a:latin typeface="Verdana" panose="020B0604030504040204" pitchFamily="34" charset="0"/>
                          <a:ea typeface="Verdana" panose="020B0604030504040204" pitchFamily="34" charset="0"/>
                          <a:cs typeface="Verdana" panose="020B0604030504040204" pitchFamily="34" charset="0"/>
                        </a:rPr>
                        <a:t>Executes </a:t>
                      </a:r>
                      <a:r>
                        <a:rPr lang="en-US" sz="11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Consistently and</a:t>
                      </a:r>
                      <a:r>
                        <a:rPr lang="en-US" sz="1100" b="1" baseline="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sz="11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Accurately</a:t>
                      </a:r>
                      <a:r>
                        <a:rPr lang="en-US" sz="1100" b="1" dirty="0">
                          <a:solidFill>
                            <a:prstClr val="black"/>
                          </a:solidFill>
                          <a:latin typeface="Verdana" panose="020B0604030504040204" pitchFamily="34" charset="0"/>
                          <a:ea typeface="Verdana" panose="020B0604030504040204" pitchFamily="34" charset="0"/>
                          <a:cs typeface="Verdana" panose="020B0604030504040204" pitchFamily="34" charset="0"/>
                        </a:rPr>
                        <a:t/>
                      </a:r>
                      <a:br>
                        <a:rPr lang="en-US" sz="1100" b="1" dirty="0">
                          <a:solidFill>
                            <a:prstClr val="black"/>
                          </a:solidFill>
                          <a:latin typeface="Verdana" panose="020B0604030504040204" pitchFamily="34" charset="0"/>
                          <a:ea typeface="Verdana" panose="020B0604030504040204" pitchFamily="34" charset="0"/>
                          <a:cs typeface="Verdana" panose="020B0604030504040204" pitchFamily="34" charset="0"/>
                        </a:rPr>
                      </a:br>
                      <a:r>
                        <a:rPr lang="en-US" sz="1100" b="0" dirty="0">
                          <a:solidFill>
                            <a:prstClr val="black"/>
                          </a:solidFill>
                          <a:latin typeface="Verdana" panose="020B0604030504040204" pitchFamily="34" charset="0"/>
                          <a:ea typeface="Verdana" panose="020B0604030504040204" pitchFamily="34" charset="0"/>
                          <a:cs typeface="Verdana" panose="020B0604030504040204" pitchFamily="34" charset="0"/>
                        </a:rPr>
                        <a:t>Executes business processes consistently, based on defined rules and exception handling</a:t>
                      </a:r>
                    </a:p>
                  </a:txBody>
                  <a:tcPr anchor="ctr"/>
                </a:tc>
                <a:extLst>
                  <a:ext uri="{0D108BD9-81ED-4DB2-BD59-A6C34878D82A}">
                    <a16:rowId xmlns:a16="http://schemas.microsoft.com/office/drawing/2014/main" val="2984597596"/>
                  </a:ext>
                </a:extLst>
              </a:tr>
              <a:tr h="687007">
                <a:tc>
                  <a:txBody>
                    <a:bodyPr/>
                    <a:lstStyle/>
                    <a:p>
                      <a:pPr marL="457200" lvl="0" indent="-65088" defTabSz="914400">
                        <a:spcAft>
                          <a:spcPts val="1000"/>
                        </a:spcAft>
                        <a:buSzPct val="100000"/>
                        <a:defRPr/>
                      </a:pPr>
                      <a:r>
                        <a:rPr lang="en-US" sz="1100" b="1"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sz="11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Performs Workflows </a:t>
                      </a:r>
                      <a:r>
                        <a:rPr lang="en-US" sz="1100" b="1" dirty="0">
                          <a:solidFill>
                            <a:prstClr val="black"/>
                          </a:solidFill>
                          <a:latin typeface="Verdana" panose="020B0604030504040204" pitchFamily="34" charset="0"/>
                          <a:ea typeface="Verdana" panose="020B0604030504040204" pitchFamily="34" charset="0"/>
                          <a:cs typeface="Verdana" panose="020B0604030504040204" pitchFamily="34" charset="0"/>
                        </a:rPr>
                        <a:t>Over Multiple </a:t>
                      </a:r>
                      <a:r>
                        <a:rPr lang="en-US" sz="11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Applications</a:t>
                      </a:r>
                      <a:r>
                        <a:rPr lang="en-US" sz="1100" b="1" dirty="0">
                          <a:solidFill>
                            <a:prstClr val="black"/>
                          </a:solidFill>
                          <a:latin typeface="Verdana" panose="020B0604030504040204" pitchFamily="34" charset="0"/>
                          <a:ea typeface="Verdana" panose="020B0604030504040204" pitchFamily="34" charset="0"/>
                          <a:cs typeface="Verdana" panose="020B0604030504040204" pitchFamily="34" charset="0"/>
                        </a:rPr>
                        <a:t/>
                      </a:r>
                      <a:br>
                        <a:rPr lang="en-US" sz="1100" b="1" dirty="0">
                          <a:solidFill>
                            <a:prstClr val="black"/>
                          </a:solidFill>
                          <a:latin typeface="Verdana" panose="020B0604030504040204" pitchFamily="34" charset="0"/>
                          <a:ea typeface="Verdana" panose="020B0604030504040204" pitchFamily="34" charset="0"/>
                          <a:cs typeface="Verdana" panose="020B0604030504040204" pitchFamily="34" charset="0"/>
                        </a:rPr>
                      </a:br>
                      <a:r>
                        <a:rPr lang="en-US" sz="1100" b="0" dirty="0">
                          <a:solidFill>
                            <a:prstClr val="black"/>
                          </a:solidFill>
                          <a:latin typeface="Verdana" panose="020B0604030504040204" pitchFamily="34" charset="0"/>
                          <a:ea typeface="Verdana" panose="020B0604030504040204" pitchFamily="34" charset="0"/>
                          <a:cs typeface="Verdana" panose="020B0604030504040204" pitchFamily="34" charset="0"/>
                        </a:rPr>
                        <a:t>Interacts with Multiple FM systems and Windows</a:t>
                      </a:r>
                      <a:r>
                        <a:rPr lang="en-US" sz="1100" b="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Office </a:t>
                      </a:r>
                      <a:r>
                        <a:rPr lang="en-US" sz="1100" b="0" dirty="0">
                          <a:solidFill>
                            <a:prstClr val="black"/>
                          </a:solidFill>
                          <a:latin typeface="Verdana" panose="020B0604030504040204" pitchFamily="34" charset="0"/>
                          <a:ea typeface="Verdana" panose="020B0604030504040204" pitchFamily="34" charset="0"/>
                          <a:cs typeface="Verdana" panose="020B0604030504040204" pitchFamily="34" charset="0"/>
                        </a:rPr>
                        <a:t>programs, allowing for seamless </a:t>
                      </a:r>
                      <a:r>
                        <a:rPr lang="en-US" sz="1100" b="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execution</a:t>
                      </a:r>
                      <a:endParaRPr lang="en-US" sz="1100" b="0" dirty="0">
                        <a:solidFill>
                          <a:prstClr val="black"/>
                        </a:solidFill>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val="3556425793"/>
                  </a:ext>
                </a:extLst>
              </a:tr>
              <a:tr h="687007">
                <a:tc>
                  <a:txBody>
                    <a:bodyPr/>
                    <a:lstStyle/>
                    <a:p>
                      <a:pPr marL="457200" indent="0" defTabSz="914400">
                        <a:spcAft>
                          <a:spcPts val="1000"/>
                        </a:spcAft>
                        <a:buSzPct val="100000"/>
                        <a:defRPr/>
                      </a:pPr>
                      <a:r>
                        <a:rPr lang="en-US" sz="1100" b="1" dirty="0">
                          <a:solidFill>
                            <a:prstClr val="black"/>
                          </a:solidFill>
                          <a:latin typeface="Verdana" panose="020B0604030504040204" pitchFamily="34" charset="0"/>
                          <a:ea typeface="Verdana" panose="020B0604030504040204" pitchFamily="34" charset="0"/>
                          <a:cs typeface="Verdana" panose="020B0604030504040204" pitchFamily="34" charset="0"/>
                        </a:rPr>
                        <a:t>Allows Implementation of Analytics Functions</a:t>
                      </a:r>
                      <a:br>
                        <a:rPr lang="en-US" sz="1100" b="1" dirty="0">
                          <a:solidFill>
                            <a:prstClr val="black"/>
                          </a:solidFill>
                          <a:latin typeface="Verdana" panose="020B0604030504040204" pitchFamily="34" charset="0"/>
                          <a:ea typeface="Verdana" panose="020B0604030504040204" pitchFamily="34" charset="0"/>
                          <a:cs typeface="Verdana" panose="020B0604030504040204" pitchFamily="34" charset="0"/>
                        </a:rPr>
                      </a:br>
                      <a:r>
                        <a:rPr lang="en-US" sz="1100" b="0" dirty="0">
                          <a:solidFill>
                            <a:prstClr val="black"/>
                          </a:solidFill>
                          <a:latin typeface="Verdana" panose="020B0604030504040204" pitchFamily="34" charset="0"/>
                          <a:ea typeface="Verdana" panose="020B0604030504040204" pitchFamily="34" charset="0"/>
                          <a:cs typeface="Verdana" panose="020B0604030504040204" pitchFamily="34" charset="0"/>
                        </a:rPr>
                        <a:t>Can perform data management and analytics functions to accommodate complex business rules</a:t>
                      </a:r>
                    </a:p>
                  </a:txBody>
                  <a:tcPr anchor="ctr"/>
                </a:tc>
                <a:extLst>
                  <a:ext uri="{0D108BD9-81ED-4DB2-BD59-A6C34878D82A}">
                    <a16:rowId xmlns:a16="http://schemas.microsoft.com/office/drawing/2014/main" val="4278513757"/>
                  </a:ext>
                </a:extLst>
              </a:tr>
              <a:tr h="687007">
                <a:tc>
                  <a:txBody>
                    <a:bodyPr/>
                    <a:lstStyle/>
                    <a:p>
                      <a:pPr marL="457200" marR="0" lvl="1" indent="0" algn="l" defTabSz="850900" rtl="0" eaLnBrk="1" fontAlgn="auto" latinLnBrk="0" hangingPunct="1">
                        <a:lnSpc>
                          <a:spcPct val="100000"/>
                        </a:lnSpc>
                        <a:spcBef>
                          <a:spcPts val="0"/>
                        </a:spcBef>
                        <a:spcAft>
                          <a:spcPts val="0"/>
                        </a:spcAft>
                        <a:buClrTx/>
                        <a:buSzPct val="100000"/>
                        <a:buFontTx/>
                        <a:buNone/>
                        <a:tabLst/>
                        <a:defRPr/>
                      </a:pPr>
                      <a:r>
                        <a:rPr kumimoji="0" lang="en-US" sz="1100" b="1" u="none" strike="noStrike" kern="1200" cap="none" spc="0" normalizeH="0" baseline="0" noProof="0" dirty="0">
                          <a:ln>
                            <a:noFill/>
                          </a:ln>
                          <a:effectLst/>
                          <a:uLnTx/>
                          <a:uFillTx/>
                          <a:latin typeface="Verdana" panose="020B0604030504040204" pitchFamily="34" charset="0"/>
                          <a:ea typeface="Verdana" panose="020B0604030504040204" pitchFamily="34" charset="0"/>
                        </a:rPr>
                        <a:t>Easy to Scale and Integrate</a:t>
                      </a:r>
                      <a:br>
                        <a:rPr kumimoji="0" lang="en-US" sz="1100" b="1" u="none" strike="noStrike" kern="1200" cap="none" spc="0" normalizeH="0" baseline="0" noProof="0" dirty="0">
                          <a:ln>
                            <a:noFill/>
                          </a:ln>
                          <a:effectLst/>
                          <a:uLnTx/>
                          <a:uFillTx/>
                          <a:latin typeface="Verdana" panose="020B0604030504040204" pitchFamily="34" charset="0"/>
                          <a:ea typeface="Verdana" panose="020B0604030504040204" pitchFamily="34" charset="0"/>
                        </a:rPr>
                      </a:br>
                      <a:r>
                        <a:rPr kumimoji="0" lang="en-US" sz="1100" b="0" u="none" strike="noStrike" kern="1200" cap="none" spc="0" normalizeH="0" baseline="0" noProof="0" dirty="0">
                          <a:ln>
                            <a:noFill/>
                          </a:ln>
                          <a:effectLst/>
                          <a:uLnTx/>
                          <a:uFillTx/>
                          <a:latin typeface="Verdana" panose="020B0604030504040204" pitchFamily="34" charset="0"/>
                          <a:ea typeface="Verdana" panose="020B0604030504040204" pitchFamily="34" charset="0"/>
                        </a:rPr>
                        <a:t>Can scale across </a:t>
                      </a:r>
                      <a:r>
                        <a:rPr kumimoji="0" lang="en-US" sz="1100" b="0" u="none" strike="noStrike" kern="1200" cap="none" spc="0" normalizeH="0" baseline="0" noProof="0" dirty="0" smtClean="0">
                          <a:ln>
                            <a:noFill/>
                          </a:ln>
                          <a:effectLst/>
                          <a:uLnTx/>
                          <a:uFillTx/>
                          <a:latin typeface="Verdana" panose="020B0604030504040204" pitchFamily="34" charset="0"/>
                          <a:ea typeface="Verdana" panose="020B0604030504040204" pitchFamily="34" charset="0"/>
                        </a:rPr>
                        <a:t>applications</a:t>
                      </a:r>
                      <a:r>
                        <a:rPr kumimoji="0" lang="en-US" sz="1100" b="0" u="none" strike="noStrike" kern="1200" cap="none" spc="0" normalizeH="0" baseline="0" noProof="0" dirty="0">
                          <a:ln>
                            <a:noFill/>
                          </a:ln>
                          <a:effectLst/>
                          <a:uLnTx/>
                          <a:uFillTx/>
                          <a:latin typeface="Verdana" panose="020B0604030504040204" pitchFamily="34" charset="0"/>
                          <a:ea typeface="Verdana" panose="020B0604030504040204" pitchFamily="34" charset="0"/>
                        </a:rPr>
                        <a:t>, streamlining processes </a:t>
                      </a:r>
                      <a:r>
                        <a:rPr kumimoji="0" lang="en-US" sz="1100" b="0" u="none" strike="noStrike" kern="1200" cap="none" spc="0" normalizeH="0" baseline="0" noProof="0" dirty="0" smtClean="0">
                          <a:ln>
                            <a:noFill/>
                          </a:ln>
                          <a:effectLst/>
                          <a:uLnTx/>
                          <a:uFillTx/>
                          <a:latin typeface="Verdana" panose="020B0604030504040204" pitchFamily="34" charset="0"/>
                          <a:ea typeface="Verdana" panose="020B0604030504040204" pitchFamily="34" charset="0"/>
                        </a:rPr>
                        <a:t>by connecting </a:t>
                      </a:r>
                      <a:r>
                        <a:rPr kumimoji="0" lang="en-US" sz="1100" b="0" u="none" strike="noStrike" kern="1200" cap="none" spc="0" normalizeH="0" baseline="0" noProof="0" dirty="0">
                          <a:ln>
                            <a:noFill/>
                          </a:ln>
                          <a:effectLst/>
                          <a:uLnTx/>
                          <a:uFillTx/>
                          <a:latin typeface="Verdana" panose="020B0604030504040204" pitchFamily="34" charset="0"/>
                          <a:ea typeface="Verdana" panose="020B0604030504040204" pitchFamily="34" charset="0"/>
                        </a:rPr>
                        <a:t>human and bot workflows</a:t>
                      </a:r>
                    </a:p>
                  </a:txBody>
                  <a:tcPr anchor="ctr"/>
                </a:tc>
                <a:extLst>
                  <a:ext uri="{0D108BD9-81ED-4DB2-BD59-A6C34878D82A}">
                    <a16:rowId xmlns:a16="http://schemas.microsoft.com/office/drawing/2014/main" val="3964874606"/>
                  </a:ext>
                </a:extLst>
              </a:tr>
              <a:tr h="687007">
                <a:tc>
                  <a:txBody>
                    <a:bodyPr/>
                    <a:lstStyle/>
                    <a:p>
                      <a:pPr marL="4572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1" u="none" strike="noStrike" kern="1200" cap="none" spc="0" normalizeH="0" baseline="0" noProof="0" dirty="0">
                          <a:ln>
                            <a:noFill/>
                          </a:ln>
                          <a:effectLst/>
                          <a:uLnTx/>
                          <a:uFillTx/>
                          <a:latin typeface="Verdana" panose="020B0604030504040204" pitchFamily="34" charset="0"/>
                          <a:ea typeface="Verdana" panose="020B0604030504040204" pitchFamily="34" charset="0"/>
                        </a:rPr>
                        <a:t>Reallocates </a:t>
                      </a:r>
                      <a:r>
                        <a:rPr kumimoji="0" lang="en-US" sz="1100" b="1" u="none" strike="noStrike" kern="1200" cap="none" spc="0" normalizeH="0" baseline="0" noProof="0" dirty="0" smtClean="0">
                          <a:ln>
                            <a:noFill/>
                          </a:ln>
                          <a:effectLst/>
                          <a:uLnTx/>
                          <a:uFillTx/>
                          <a:latin typeface="Verdana" panose="020B0604030504040204" pitchFamily="34" charset="0"/>
                          <a:ea typeface="Verdana" panose="020B0604030504040204" pitchFamily="34" charset="0"/>
                        </a:rPr>
                        <a:t>Time to </a:t>
                      </a:r>
                      <a:r>
                        <a:rPr kumimoji="0" lang="en-US" sz="1100" b="1" u="none" strike="noStrike" kern="1200" cap="none" spc="0" normalizeH="0" baseline="0" noProof="0" dirty="0">
                          <a:ln>
                            <a:noFill/>
                          </a:ln>
                          <a:effectLst/>
                          <a:uLnTx/>
                          <a:uFillTx/>
                          <a:latin typeface="Verdana" panose="020B0604030504040204" pitchFamily="34" charset="0"/>
                          <a:ea typeface="Verdana" panose="020B0604030504040204" pitchFamily="34" charset="0"/>
                        </a:rPr>
                        <a:t>High Value Activities</a:t>
                      </a:r>
                      <a:br>
                        <a:rPr kumimoji="0" lang="en-US" sz="1100" b="1" u="none" strike="noStrike" kern="1200" cap="none" spc="0" normalizeH="0" baseline="0" noProof="0" dirty="0">
                          <a:ln>
                            <a:noFill/>
                          </a:ln>
                          <a:effectLst/>
                          <a:uLnTx/>
                          <a:uFillTx/>
                          <a:latin typeface="Verdana" panose="020B0604030504040204" pitchFamily="34" charset="0"/>
                          <a:ea typeface="Verdana" panose="020B0604030504040204" pitchFamily="34" charset="0"/>
                        </a:rPr>
                      </a:br>
                      <a:r>
                        <a:rPr kumimoji="0" lang="en-US" sz="1100" b="0" u="none" strike="noStrike" kern="1200" cap="none" spc="0" normalizeH="0" baseline="0" noProof="0" dirty="0">
                          <a:ln>
                            <a:noFill/>
                          </a:ln>
                          <a:effectLst/>
                          <a:uLnTx/>
                          <a:uFillTx/>
                          <a:latin typeface="Verdana" panose="020B0604030504040204" pitchFamily="34" charset="0"/>
                          <a:ea typeface="Verdana" panose="020B0604030504040204" pitchFamily="34" charset="0"/>
                        </a:rPr>
                        <a:t>Relieves workforce of non-mission critical tasks, enabling deeper insights and </a:t>
                      </a:r>
                      <a:r>
                        <a:rPr kumimoji="0" lang="en-US" sz="1100" b="0" u="none" strike="noStrike" kern="1200" cap="none" spc="0" normalizeH="0" baseline="0" noProof="0" dirty="0" smtClean="0">
                          <a:ln>
                            <a:noFill/>
                          </a:ln>
                          <a:effectLst/>
                          <a:uLnTx/>
                          <a:uFillTx/>
                          <a:latin typeface="Verdana" panose="020B0604030504040204" pitchFamily="34" charset="0"/>
                          <a:ea typeface="Verdana" panose="020B0604030504040204" pitchFamily="34" charset="0"/>
                        </a:rPr>
                        <a:t>decision-making</a:t>
                      </a:r>
                      <a:endParaRPr kumimoji="0" lang="en-US" sz="1100" b="0" u="none" strike="noStrike" kern="1200" cap="none" spc="0" normalizeH="0" baseline="0" noProof="0" dirty="0">
                        <a:ln>
                          <a:noFill/>
                        </a:ln>
                        <a:effectLst/>
                        <a:uLnTx/>
                        <a:uFillTx/>
                        <a:latin typeface="Verdana" panose="020B0604030504040204" pitchFamily="34" charset="0"/>
                        <a:ea typeface="Verdana" panose="020B0604030504040204" pitchFamily="34" charset="0"/>
                      </a:endParaRPr>
                    </a:p>
                  </a:txBody>
                  <a:tcPr anchor="ctr"/>
                </a:tc>
                <a:extLst>
                  <a:ext uri="{0D108BD9-81ED-4DB2-BD59-A6C34878D82A}">
                    <a16:rowId xmlns:a16="http://schemas.microsoft.com/office/drawing/2014/main" val="976501602"/>
                  </a:ext>
                </a:extLst>
              </a:tr>
              <a:tr h="687007">
                <a:tc>
                  <a:txBody>
                    <a:bodyPr/>
                    <a:lstStyle/>
                    <a:p>
                      <a:pPr marL="4572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1" u="none" strike="noStrike" kern="1200" cap="none" spc="0" normalizeH="0" baseline="0" noProof="0" dirty="0">
                          <a:ln>
                            <a:noFill/>
                          </a:ln>
                          <a:effectLst/>
                          <a:uLnTx/>
                          <a:uFillTx/>
                          <a:latin typeface="Verdana" panose="020B0604030504040204" pitchFamily="34" charset="0"/>
                          <a:ea typeface="Verdana" panose="020B0604030504040204" pitchFamily="34" charset="0"/>
                        </a:rPr>
                        <a:t>Improves Throughput </a:t>
                      </a:r>
                      <a:r>
                        <a:rPr kumimoji="0" lang="en-US" sz="1100" b="1" u="none" strike="noStrike" kern="1200" cap="none" spc="0" normalizeH="0" baseline="0" noProof="0" dirty="0" smtClean="0">
                          <a:ln>
                            <a:noFill/>
                          </a:ln>
                          <a:effectLst/>
                          <a:uLnTx/>
                          <a:uFillTx/>
                          <a:latin typeface="Verdana" panose="020B0604030504040204" pitchFamily="34" charset="0"/>
                          <a:ea typeface="Verdana" panose="020B0604030504040204" pitchFamily="34" charset="0"/>
                        </a:rPr>
                        <a:t>and Cuts Cycle </a:t>
                      </a:r>
                      <a:r>
                        <a:rPr kumimoji="0" lang="en-US" sz="1100" b="1" u="none" strike="noStrike" kern="1200" cap="none" spc="0" normalizeH="0" baseline="0" noProof="0" dirty="0">
                          <a:ln>
                            <a:noFill/>
                          </a:ln>
                          <a:effectLst/>
                          <a:uLnTx/>
                          <a:uFillTx/>
                          <a:latin typeface="Verdana" panose="020B0604030504040204" pitchFamily="34" charset="0"/>
                          <a:ea typeface="Verdana" panose="020B0604030504040204" pitchFamily="34" charset="0"/>
                        </a:rPr>
                        <a:t>Times</a:t>
                      </a:r>
                      <a:br>
                        <a:rPr kumimoji="0" lang="en-US" sz="1100" b="1" u="none" strike="noStrike" kern="1200" cap="none" spc="0" normalizeH="0" baseline="0" noProof="0" dirty="0">
                          <a:ln>
                            <a:noFill/>
                          </a:ln>
                          <a:effectLst/>
                          <a:uLnTx/>
                          <a:uFillTx/>
                          <a:latin typeface="Verdana" panose="020B0604030504040204" pitchFamily="34" charset="0"/>
                          <a:ea typeface="Verdana" panose="020B0604030504040204" pitchFamily="34" charset="0"/>
                        </a:rPr>
                      </a:br>
                      <a:r>
                        <a:rPr kumimoji="0" lang="en-US" sz="1100" b="0" u="none" strike="noStrike" kern="1200" cap="none" spc="0" normalizeH="0" baseline="0" noProof="0" dirty="0">
                          <a:ln>
                            <a:noFill/>
                          </a:ln>
                          <a:effectLst/>
                          <a:uLnTx/>
                          <a:uFillTx/>
                          <a:latin typeface="Verdana" panose="020B0604030504040204" pitchFamily="34" charset="0"/>
                          <a:ea typeface="Verdana" panose="020B0604030504040204" pitchFamily="34" charset="0"/>
                        </a:rPr>
                        <a:t>Can run on pre-defined schedules 24/7/365 with server-side architecture to run unattended bot runs</a:t>
                      </a:r>
                    </a:p>
                  </a:txBody>
                  <a:tcPr anchor="ctr"/>
                </a:tc>
                <a:extLst>
                  <a:ext uri="{0D108BD9-81ED-4DB2-BD59-A6C34878D82A}">
                    <a16:rowId xmlns:a16="http://schemas.microsoft.com/office/drawing/2014/main" val="3904601703"/>
                  </a:ext>
                </a:extLst>
              </a:tr>
            </a:tbl>
          </a:graphicData>
        </a:graphic>
      </p:graphicFrame>
      <p:graphicFrame>
        <p:nvGraphicFramePr>
          <p:cNvPr id="8" name="Table 7">
            <a:extLst>
              <a:ext uri="{FF2B5EF4-FFF2-40B4-BE49-F238E27FC236}">
                <a16:creationId xmlns:a16="http://schemas.microsoft.com/office/drawing/2014/main" id="{5FDABEA8-15BD-40E0-8F9D-8C0801B4C7EF}"/>
              </a:ext>
            </a:extLst>
          </p:cNvPr>
          <p:cNvGraphicFramePr>
            <a:graphicFrameLocks noGrp="1"/>
          </p:cNvGraphicFramePr>
          <p:nvPr>
            <p:extLst>
              <p:ext uri="{D42A27DB-BD31-4B8C-83A1-F6EECF244321}">
                <p14:modId xmlns:p14="http://schemas.microsoft.com/office/powerpoint/2010/main" val="3492138095"/>
              </p:ext>
            </p:extLst>
          </p:nvPr>
        </p:nvGraphicFramePr>
        <p:xfrm>
          <a:off x="114300" y="1885470"/>
          <a:ext cx="4389120" cy="4444621"/>
        </p:xfrm>
        <a:graphic>
          <a:graphicData uri="http://schemas.openxmlformats.org/drawingml/2006/table">
            <a:tbl>
              <a:tblPr firstRow="1" bandRow="1">
                <a:tableStyleId>{F5AB1C69-6EDB-4FF4-983F-18BD219EF322}</a:tableStyleId>
              </a:tblPr>
              <a:tblGrid>
                <a:gridCol w="4389120">
                  <a:extLst>
                    <a:ext uri="{9D8B030D-6E8A-4147-A177-3AD203B41FA5}">
                      <a16:colId xmlns:a16="http://schemas.microsoft.com/office/drawing/2014/main" val="3887529567"/>
                    </a:ext>
                  </a:extLst>
                </a:gridCol>
              </a:tblGrid>
              <a:tr h="284101">
                <a:tc>
                  <a:txBody>
                    <a:bodyP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1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rPr>
                        <a:t>Common Audit and FM Challenges</a:t>
                      </a:r>
                    </a:p>
                  </a:txBody>
                  <a:tcPr anchor="ctr"/>
                </a:tc>
                <a:extLst>
                  <a:ext uri="{0D108BD9-81ED-4DB2-BD59-A6C34878D82A}">
                    <a16:rowId xmlns:a16="http://schemas.microsoft.com/office/drawing/2014/main" val="2593541163"/>
                  </a:ext>
                </a:extLst>
              </a:tr>
              <a:tr h="552419">
                <a:tc>
                  <a:txBody>
                    <a:bodyPr/>
                    <a:lstStyle/>
                    <a:p>
                      <a:pPr marL="574675"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Variance in Performance of Complex Tasks</a:t>
                      </a:r>
                    </a:p>
                    <a:p>
                      <a:pPr marL="574675"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Humans may perform actions differently based on institutional knowledge or lack of SOPs</a:t>
                      </a:r>
                    </a:p>
                  </a:txBody>
                  <a:tcPr anchor="ctr"/>
                </a:tc>
                <a:extLst>
                  <a:ext uri="{0D108BD9-81ED-4DB2-BD59-A6C34878D82A}">
                    <a16:rowId xmlns:a16="http://schemas.microsoft.com/office/drawing/2014/main" val="2984597596"/>
                  </a:ext>
                </a:extLst>
              </a:tr>
              <a:tr h="552419">
                <a:tc>
                  <a:txBody>
                    <a:bodyPr/>
                    <a:lstStyle/>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Cognitive Demand of FM Systems</a:t>
                      </a:r>
                    </a:p>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Systems are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complex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with complicated rule sets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&amp; high-volume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repetitive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tasks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prone to human error</a:t>
                      </a:r>
                    </a:p>
                  </a:txBody>
                  <a:tcPr anchor="ctr"/>
                </a:tc>
                <a:extLst>
                  <a:ext uri="{0D108BD9-81ED-4DB2-BD59-A6C34878D82A}">
                    <a16:rowId xmlns:a16="http://schemas.microsoft.com/office/drawing/2014/main" val="3556425793"/>
                  </a:ext>
                </a:extLst>
              </a:tr>
              <a:tr h="552419">
                <a:tc>
                  <a:txBody>
                    <a:bodyPr/>
                    <a:lstStyle/>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Multiple Accounting Systems              </a:t>
                      </a:r>
                    </a:p>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FM operates in multiple systems; manual effort required to reconcile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across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GL &amp; sub-GL systems</a:t>
                      </a:r>
                    </a:p>
                  </a:txBody>
                  <a:tcPr anchor="ctr"/>
                </a:tc>
                <a:extLst>
                  <a:ext uri="{0D108BD9-81ED-4DB2-BD59-A6C34878D82A}">
                    <a16:rowId xmlns:a16="http://schemas.microsoft.com/office/drawing/2014/main" val="4278513757"/>
                  </a:ext>
                </a:extLst>
              </a:tr>
              <a:tr h="552419">
                <a:tc>
                  <a:txBody>
                    <a:bodyPr/>
                    <a:lstStyle/>
                    <a:p>
                      <a:pPr marL="571500" marR="0" lvl="1" indent="0" algn="l" defTabSz="850900" rtl="0" eaLnBrk="1" fontAlgn="auto" latinLnBrk="0" hangingPunct="1">
                        <a:lnSpc>
                          <a:spcPct val="100000"/>
                        </a:lnSpc>
                        <a:spcBef>
                          <a:spcPts val="0"/>
                        </a:spcBef>
                        <a:spcAft>
                          <a:spcPts val="0"/>
                        </a:spcAft>
                        <a:buClrTx/>
                        <a:buSzPct val="100000"/>
                        <a:buFontTx/>
                        <a:buNone/>
                        <a:tabLst/>
                        <a:defRPr/>
                      </a:pPr>
                      <a:r>
                        <a:rPr kumimoji="0" lang="en-US" sz="11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Auditability for System Access &amp; User </a:t>
                      </a:r>
                      <a:r>
                        <a:rPr kumimoji="0" lang="en-US" sz="11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Roles</a:t>
                      </a:r>
                      <a:endParaRPr kumimoji="0" lang="en-US" sz="11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571500" marR="0" lvl="1" indent="0" algn="l" defTabSz="8509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Systems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require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cross-checks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of user roles,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SOD,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access revalidation, and account deactivation</a:t>
                      </a:r>
                    </a:p>
                  </a:txBody>
                  <a:tcPr anchor="ctr"/>
                </a:tc>
                <a:extLst>
                  <a:ext uri="{0D108BD9-81ED-4DB2-BD59-A6C34878D82A}">
                    <a16:rowId xmlns:a16="http://schemas.microsoft.com/office/drawing/2014/main" val="3964874606"/>
                  </a:ext>
                </a:extLst>
              </a:tr>
              <a:tr h="552419">
                <a:tc>
                  <a:txBody>
                    <a:bodyPr/>
                    <a:lstStyle/>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Auditability for Reportable Security Events</a:t>
                      </a:r>
                    </a:p>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Systems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require </a:t>
                      </a: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processes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for identifying unusual activity, analyzing logs and reporting findings</a:t>
                      </a:r>
                    </a:p>
                  </a:txBody>
                  <a:tcPr anchor="ctr"/>
                </a:tc>
                <a:extLst>
                  <a:ext uri="{0D108BD9-81ED-4DB2-BD59-A6C34878D82A}">
                    <a16:rowId xmlns:a16="http://schemas.microsoft.com/office/drawing/2014/main" val="976501602"/>
                  </a:ext>
                </a:extLst>
              </a:tr>
              <a:tr h="552419">
                <a:tc>
                  <a:txBody>
                    <a:bodyPr/>
                    <a:lstStyle/>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Aging of Open Obligations for </a:t>
                      </a:r>
                      <a:r>
                        <a:rPr kumimoji="0" lang="en-US" sz="1100" b="1"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Accounts</a:t>
                      </a:r>
                      <a:endParaRPr kumimoji="0" lang="en-US" sz="11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Multiple </a:t>
                      </a: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systems contain backlogs of aging obligations; can be de-obligated for specific criteria</a:t>
                      </a:r>
                    </a:p>
                  </a:txBody>
                  <a:tcPr anchor="ctr"/>
                </a:tc>
                <a:extLst>
                  <a:ext uri="{0D108BD9-81ED-4DB2-BD59-A6C34878D82A}">
                    <a16:rowId xmlns:a16="http://schemas.microsoft.com/office/drawing/2014/main" val="3904601703"/>
                  </a:ext>
                </a:extLst>
              </a:tr>
              <a:tr h="552419">
                <a:tc>
                  <a:txBody>
                    <a:bodyPr/>
                    <a:lstStyle/>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Cost and Resource Constraints</a:t>
                      </a:r>
                    </a:p>
                    <a:p>
                      <a:pPr marL="571500" marR="0" lvl="1" indent="0" algn="l" defTabSz="914400" rtl="0" eaLnBrk="1" fontAlgn="auto" latinLnBrk="0" hangingPunct="1">
                        <a:lnSpc>
                          <a:spcPct val="100000"/>
                        </a:lnSpc>
                        <a:spcBef>
                          <a:spcPts val="0"/>
                        </a:spcBef>
                        <a:spcAft>
                          <a:spcPts val="0"/>
                        </a:spcAft>
                        <a:buClrTx/>
                        <a:buSzPct val="100000"/>
                        <a:buFontTx/>
                        <a:buNone/>
                        <a:tabLst/>
                        <a:defRPr/>
                      </a:pPr>
                      <a:r>
                        <a:rPr kumimoji="0" lang="en-US" sz="11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Supply of lower-cost labor with required skills and expertise in FM financial systems is limited</a:t>
                      </a:r>
                    </a:p>
                  </a:txBody>
                  <a:tcPr anchor="ctr"/>
                </a:tc>
                <a:extLst>
                  <a:ext uri="{0D108BD9-81ED-4DB2-BD59-A6C34878D82A}">
                    <a16:rowId xmlns:a16="http://schemas.microsoft.com/office/drawing/2014/main" val="3202629114"/>
                  </a:ext>
                </a:extLst>
              </a:tr>
            </a:tbl>
          </a:graphicData>
        </a:graphic>
      </p:graphicFrame>
      <p:sp>
        <p:nvSpPr>
          <p:cNvPr id="9" name="Freeform 756">
            <a:extLst>
              <a:ext uri="{FF2B5EF4-FFF2-40B4-BE49-F238E27FC236}">
                <a16:creationId xmlns:a16="http://schemas.microsoft.com/office/drawing/2014/main" id="{D3BE6483-7618-4A61-BFF0-14B18A407EA6}"/>
              </a:ext>
            </a:extLst>
          </p:cNvPr>
          <p:cNvSpPr>
            <a:spLocks noChangeAspect="1" noEditPoints="1"/>
          </p:cNvSpPr>
          <p:nvPr/>
        </p:nvSpPr>
        <p:spPr bwMode="auto">
          <a:xfrm>
            <a:off x="258466" y="2274350"/>
            <a:ext cx="365760" cy="365760"/>
          </a:xfrm>
          <a:custGeom>
            <a:avLst/>
            <a:gdLst>
              <a:gd name="T0" fmla="*/ 0 w 512"/>
              <a:gd name="T1" fmla="*/ 256 h 512"/>
              <a:gd name="T2" fmla="*/ 512 w 512"/>
              <a:gd name="T3" fmla="*/ 256 h 512"/>
              <a:gd name="T4" fmla="*/ 308 w 512"/>
              <a:gd name="T5" fmla="*/ 356 h 512"/>
              <a:gd name="T6" fmla="*/ 294 w 512"/>
              <a:gd name="T7" fmla="*/ 361 h 512"/>
              <a:gd name="T8" fmla="*/ 240 w 512"/>
              <a:gd name="T9" fmla="*/ 350 h 512"/>
              <a:gd name="T10" fmla="*/ 221 w 512"/>
              <a:gd name="T11" fmla="*/ 290 h 512"/>
              <a:gd name="T12" fmla="*/ 235 w 512"/>
              <a:gd name="T13" fmla="*/ 191 h 512"/>
              <a:gd name="T14" fmla="*/ 202 w 512"/>
              <a:gd name="T15" fmla="*/ 176 h 512"/>
              <a:gd name="T16" fmla="*/ 170 w 512"/>
              <a:gd name="T17" fmla="*/ 191 h 512"/>
              <a:gd name="T18" fmla="*/ 184 w 512"/>
              <a:gd name="T19" fmla="*/ 290 h 512"/>
              <a:gd name="T20" fmla="*/ 165 w 512"/>
              <a:gd name="T21" fmla="*/ 350 h 512"/>
              <a:gd name="T22" fmla="*/ 111 w 512"/>
              <a:gd name="T23" fmla="*/ 361 h 512"/>
              <a:gd name="T24" fmla="*/ 97 w 512"/>
              <a:gd name="T25" fmla="*/ 356 h 512"/>
              <a:gd name="T26" fmla="*/ 139 w 512"/>
              <a:gd name="T27" fmla="*/ 334 h 512"/>
              <a:gd name="T28" fmla="*/ 166 w 512"/>
              <a:gd name="T29" fmla="*/ 302 h 512"/>
              <a:gd name="T30" fmla="*/ 153 w 512"/>
              <a:gd name="T31" fmla="*/ 177 h 512"/>
              <a:gd name="T32" fmla="*/ 251 w 512"/>
              <a:gd name="T33" fmla="*/ 177 h 512"/>
              <a:gd name="T34" fmla="*/ 239 w 512"/>
              <a:gd name="T35" fmla="*/ 302 h 512"/>
              <a:gd name="T36" fmla="*/ 265 w 512"/>
              <a:gd name="T37" fmla="*/ 334 h 512"/>
              <a:gd name="T38" fmla="*/ 308 w 512"/>
              <a:gd name="T39" fmla="*/ 356 h 512"/>
              <a:gd name="T40" fmla="*/ 405 w 512"/>
              <a:gd name="T41" fmla="*/ 342 h 512"/>
              <a:gd name="T42" fmla="*/ 380 w 512"/>
              <a:gd name="T43" fmla="*/ 335 h 512"/>
              <a:gd name="T44" fmla="*/ 356 w 512"/>
              <a:gd name="T45" fmla="*/ 328 h 512"/>
              <a:gd name="T46" fmla="*/ 360 w 512"/>
              <a:gd name="T47" fmla="*/ 248 h 512"/>
              <a:gd name="T48" fmla="*/ 330 w 512"/>
              <a:gd name="T49" fmla="*/ 197 h 512"/>
              <a:gd name="T50" fmla="*/ 301 w 512"/>
              <a:gd name="T51" fmla="*/ 248 h 512"/>
              <a:gd name="T52" fmla="*/ 305 w 512"/>
              <a:gd name="T53" fmla="*/ 328 h 512"/>
              <a:gd name="T54" fmla="*/ 290 w 512"/>
              <a:gd name="T55" fmla="*/ 326 h 512"/>
              <a:gd name="T56" fmla="*/ 298 w 512"/>
              <a:gd name="T57" fmla="*/ 293 h 512"/>
              <a:gd name="T58" fmla="*/ 288 w 512"/>
              <a:gd name="T59" fmla="*/ 195 h 512"/>
              <a:gd name="T60" fmla="*/ 373 w 512"/>
              <a:gd name="T61" fmla="*/ 195 h 512"/>
              <a:gd name="T62" fmla="*/ 363 w 512"/>
              <a:gd name="T63" fmla="*/ 293 h 512"/>
              <a:gd name="T64" fmla="*/ 383 w 512"/>
              <a:gd name="T65" fmla="*/ 314 h 512"/>
              <a:gd name="T66" fmla="*/ 414 w 512"/>
              <a:gd name="T67" fmla="*/ 337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08" y="356"/>
                </a:moveTo>
                <a:cubicBezTo>
                  <a:pt x="306" y="360"/>
                  <a:pt x="302" y="362"/>
                  <a:pt x="298" y="362"/>
                </a:cubicBezTo>
                <a:cubicBezTo>
                  <a:pt x="297" y="362"/>
                  <a:pt x="295" y="362"/>
                  <a:pt x="294" y="361"/>
                </a:cubicBezTo>
                <a:cubicBezTo>
                  <a:pt x="283" y="356"/>
                  <a:pt x="273" y="356"/>
                  <a:pt x="264" y="355"/>
                </a:cubicBezTo>
                <a:cubicBezTo>
                  <a:pt x="256" y="355"/>
                  <a:pt x="248" y="355"/>
                  <a:pt x="240" y="350"/>
                </a:cubicBezTo>
                <a:cubicBezTo>
                  <a:pt x="226" y="343"/>
                  <a:pt x="220" y="323"/>
                  <a:pt x="219" y="317"/>
                </a:cubicBezTo>
                <a:cubicBezTo>
                  <a:pt x="217" y="308"/>
                  <a:pt x="216" y="297"/>
                  <a:pt x="221" y="290"/>
                </a:cubicBezTo>
                <a:cubicBezTo>
                  <a:pt x="228" y="280"/>
                  <a:pt x="236" y="261"/>
                  <a:pt x="240" y="246"/>
                </a:cubicBezTo>
                <a:cubicBezTo>
                  <a:pt x="246" y="221"/>
                  <a:pt x="244" y="202"/>
                  <a:pt x="235" y="191"/>
                </a:cubicBezTo>
                <a:cubicBezTo>
                  <a:pt x="223" y="176"/>
                  <a:pt x="203" y="177"/>
                  <a:pt x="203" y="177"/>
                </a:cubicBezTo>
                <a:cubicBezTo>
                  <a:pt x="202" y="177"/>
                  <a:pt x="202" y="176"/>
                  <a:pt x="202" y="176"/>
                </a:cubicBezTo>
                <a:cubicBezTo>
                  <a:pt x="202" y="176"/>
                  <a:pt x="202" y="177"/>
                  <a:pt x="202" y="177"/>
                </a:cubicBezTo>
                <a:cubicBezTo>
                  <a:pt x="202" y="177"/>
                  <a:pt x="181" y="176"/>
                  <a:pt x="170" y="191"/>
                </a:cubicBezTo>
                <a:cubicBezTo>
                  <a:pt x="160" y="202"/>
                  <a:pt x="159" y="221"/>
                  <a:pt x="165" y="246"/>
                </a:cubicBezTo>
                <a:cubicBezTo>
                  <a:pt x="168" y="261"/>
                  <a:pt x="176" y="280"/>
                  <a:pt x="184" y="290"/>
                </a:cubicBezTo>
                <a:cubicBezTo>
                  <a:pt x="189" y="297"/>
                  <a:pt x="187" y="308"/>
                  <a:pt x="185" y="317"/>
                </a:cubicBezTo>
                <a:cubicBezTo>
                  <a:pt x="184" y="323"/>
                  <a:pt x="179" y="343"/>
                  <a:pt x="165" y="350"/>
                </a:cubicBezTo>
                <a:cubicBezTo>
                  <a:pt x="157" y="355"/>
                  <a:pt x="149" y="355"/>
                  <a:pt x="140" y="355"/>
                </a:cubicBezTo>
                <a:cubicBezTo>
                  <a:pt x="131" y="356"/>
                  <a:pt x="122" y="356"/>
                  <a:pt x="111" y="361"/>
                </a:cubicBezTo>
                <a:cubicBezTo>
                  <a:pt x="109" y="362"/>
                  <a:pt x="108" y="362"/>
                  <a:pt x="106" y="362"/>
                </a:cubicBezTo>
                <a:cubicBezTo>
                  <a:pt x="102" y="362"/>
                  <a:pt x="98" y="360"/>
                  <a:pt x="97" y="356"/>
                </a:cubicBezTo>
                <a:cubicBezTo>
                  <a:pt x="94" y="351"/>
                  <a:pt x="96" y="344"/>
                  <a:pt x="102" y="342"/>
                </a:cubicBezTo>
                <a:cubicBezTo>
                  <a:pt x="116" y="335"/>
                  <a:pt x="129" y="335"/>
                  <a:pt x="139" y="334"/>
                </a:cubicBezTo>
                <a:cubicBezTo>
                  <a:pt x="146" y="334"/>
                  <a:pt x="151" y="334"/>
                  <a:pt x="155" y="332"/>
                </a:cubicBezTo>
                <a:cubicBezTo>
                  <a:pt x="161" y="328"/>
                  <a:pt x="167" y="308"/>
                  <a:pt x="166" y="302"/>
                </a:cubicBezTo>
                <a:cubicBezTo>
                  <a:pt x="157" y="289"/>
                  <a:pt x="148" y="269"/>
                  <a:pt x="144" y="251"/>
                </a:cubicBezTo>
                <a:cubicBezTo>
                  <a:pt x="136" y="219"/>
                  <a:pt x="139" y="194"/>
                  <a:pt x="153" y="177"/>
                </a:cubicBezTo>
                <a:cubicBezTo>
                  <a:pt x="171" y="155"/>
                  <a:pt x="200" y="155"/>
                  <a:pt x="202" y="155"/>
                </a:cubicBezTo>
                <a:cubicBezTo>
                  <a:pt x="205" y="155"/>
                  <a:pt x="233" y="155"/>
                  <a:pt x="251" y="177"/>
                </a:cubicBezTo>
                <a:cubicBezTo>
                  <a:pt x="265" y="194"/>
                  <a:pt x="268" y="219"/>
                  <a:pt x="261" y="251"/>
                </a:cubicBezTo>
                <a:cubicBezTo>
                  <a:pt x="256" y="269"/>
                  <a:pt x="247" y="289"/>
                  <a:pt x="239" y="302"/>
                </a:cubicBezTo>
                <a:cubicBezTo>
                  <a:pt x="237" y="308"/>
                  <a:pt x="243" y="328"/>
                  <a:pt x="250" y="332"/>
                </a:cubicBezTo>
                <a:cubicBezTo>
                  <a:pt x="253" y="334"/>
                  <a:pt x="259" y="334"/>
                  <a:pt x="265" y="334"/>
                </a:cubicBezTo>
                <a:cubicBezTo>
                  <a:pt x="276" y="335"/>
                  <a:pt x="288" y="335"/>
                  <a:pt x="303" y="342"/>
                </a:cubicBezTo>
                <a:cubicBezTo>
                  <a:pt x="308" y="344"/>
                  <a:pt x="310" y="351"/>
                  <a:pt x="308" y="356"/>
                </a:cubicBezTo>
                <a:close/>
                <a:moveTo>
                  <a:pt x="414" y="337"/>
                </a:moveTo>
                <a:cubicBezTo>
                  <a:pt x="412" y="340"/>
                  <a:pt x="408" y="342"/>
                  <a:pt x="405" y="342"/>
                </a:cubicBezTo>
                <a:cubicBezTo>
                  <a:pt x="403" y="342"/>
                  <a:pt x="401" y="341"/>
                  <a:pt x="399" y="340"/>
                </a:cubicBezTo>
                <a:cubicBezTo>
                  <a:pt x="395" y="337"/>
                  <a:pt x="387" y="336"/>
                  <a:pt x="380" y="335"/>
                </a:cubicBezTo>
                <a:cubicBezTo>
                  <a:pt x="372" y="334"/>
                  <a:pt x="364" y="333"/>
                  <a:pt x="357" y="329"/>
                </a:cubicBezTo>
                <a:cubicBezTo>
                  <a:pt x="357" y="329"/>
                  <a:pt x="356" y="328"/>
                  <a:pt x="356" y="328"/>
                </a:cubicBezTo>
                <a:cubicBezTo>
                  <a:pt x="341" y="317"/>
                  <a:pt x="337" y="293"/>
                  <a:pt x="345" y="282"/>
                </a:cubicBezTo>
                <a:cubicBezTo>
                  <a:pt x="351" y="274"/>
                  <a:pt x="357" y="260"/>
                  <a:pt x="360" y="248"/>
                </a:cubicBezTo>
                <a:cubicBezTo>
                  <a:pt x="364" y="230"/>
                  <a:pt x="363" y="217"/>
                  <a:pt x="356" y="208"/>
                </a:cubicBezTo>
                <a:cubicBezTo>
                  <a:pt x="347" y="197"/>
                  <a:pt x="332" y="197"/>
                  <a:pt x="330" y="197"/>
                </a:cubicBezTo>
                <a:cubicBezTo>
                  <a:pt x="329" y="197"/>
                  <a:pt x="313" y="197"/>
                  <a:pt x="305" y="208"/>
                </a:cubicBezTo>
                <a:cubicBezTo>
                  <a:pt x="298" y="217"/>
                  <a:pt x="297" y="230"/>
                  <a:pt x="301" y="248"/>
                </a:cubicBezTo>
                <a:cubicBezTo>
                  <a:pt x="304" y="260"/>
                  <a:pt x="310" y="274"/>
                  <a:pt x="315" y="282"/>
                </a:cubicBezTo>
                <a:cubicBezTo>
                  <a:pt x="323" y="293"/>
                  <a:pt x="319" y="317"/>
                  <a:pt x="305" y="328"/>
                </a:cubicBezTo>
                <a:cubicBezTo>
                  <a:pt x="303" y="330"/>
                  <a:pt x="300" y="330"/>
                  <a:pt x="298" y="330"/>
                </a:cubicBezTo>
                <a:cubicBezTo>
                  <a:pt x="295" y="330"/>
                  <a:pt x="292" y="329"/>
                  <a:pt x="290" y="326"/>
                </a:cubicBezTo>
                <a:cubicBezTo>
                  <a:pt x="286" y="321"/>
                  <a:pt x="287" y="315"/>
                  <a:pt x="292" y="311"/>
                </a:cubicBezTo>
                <a:cubicBezTo>
                  <a:pt x="298" y="307"/>
                  <a:pt x="299" y="296"/>
                  <a:pt x="298" y="293"/>
                </a:cubicBezTo>
                <a:cubicBezTo>
                  <a:pt x="291" y="284"/>
                  <a:pt x="284" y="268"/>
                  <a:pt x="280" y="253"/>
                </a:cubicBezTo>
                <a:cubicBezTo>
                  <a:pt x="274" y="228"/>
                  <a:pt x="277" y="209"/>
                  <a:pt x="288" y="195"/>
                </a:cubicBezTo>
                <a:cubicBezTo>
                  <a:pt x="304" y="175"/>
                  <a:pt x="328" y="176"/>
                  <a:pt x="330" y="176"/>
                </a:cubicBezTo>
                <a:cubicBezTo>
                  <a:pt x="332" y="176"/>
                  <a:pt x="357" y="175"/>
                  <a:pt x="373" y="195"/>
                </a:cubicBezTo>
                <a:cubicBezTo>
                  <a:pt x="384" y="209"/>
                  <a:pt x="386" y="228"/>
                  <a:pt x="380" y="253"/>
                </a:cubicBezTo>
                <a:cubicBezTo>
                  <a:pt x="377" y="268"/>
                  <a:pt x="370" y="284"/>
                  <a:pt x="363" y="293"/>
                </a:cubicBezTo>
                <a:cubicBezTo>
                  <a:pt x="362" y="296"/>
                  <a:pt x="363" y="306"/>
                  <a:pt x="369" y="311"/>
                </a:cubicBezTo>
                <a:cubicBezTo>
                  <a:pt x="372" y="312"/>
                  <a:pt x="378" y="313"/>
                  <a:pt x="383" y="314"/>
                </a:cubicBezTo>
                <a:cubicBezTo>
                  <a:pt x="392" y="315"/>
                  <a:pt x="402" y="317"/>
                  <a:pt x="410" y="322"/>
                </a:cubicBezTo>
                <a:cubicBezTo>
                  <a:pt x="415" y="325"/>
                  <a:pt x="417" y="332"/>
                  <a:pt x="414" y="337"/>
                </a:cubicBez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Verdana"/>
            </a:endParaRPr>
          </a:p>
        </p:txBody>
      </p:sp>
      <p:sp>
        <p:nvSpPr>
          <p:cNvPr id="10" name="Freeform 787">
            <a:extLst>
              <a:ext uri="{FF2B5EF4-FFF2-40B4-BE49-F238E27FC236}">
                <a16:creationId xmlns:a16="http://schemas.microsoft.com/office/drawing/2014/main" id="{22D88127-8683-437F-8D0A-5A54802AE716}"/>
              </a:ext>
            </a:extLst>
          </p:cNvPr>
          <p:cNvSpPr>
            <a:spLocks noChangeAspect="1" noEditPoints="1"/>
          </p:cNvSpPr>
          <p:nvPr/>
        </p:nvSpPr>
        <p:spPr bwMode="auto">
          <a:xfrm>
            <a:off x="258466" y="2890682"/>
            <a:ext cx="365760" cy="365760"/>
          </a:xfrm>
          <a:custGeom>
            <a:avLst/>
            <a:gdLst>
              <a:gd name="T0" fmla="*/ 0 w 512"/>
              <a:gd name="T1" fmla="*/ 256 h 512"/>
              <a:gd name="T2" fmla="*/ 512 w 512"/>
              <a:gd name="T3" fmla="*/ 256 h 512"/>
              <a:gd name="T4" fmla="*/ 330 w 512"/>
              <a:gd name="T5" fmla="*/ 96 h 512"/>
              <a:gd name="T6" fmla="*/ 330 w 512"/>
              <a:gd name="T7" fmla="*/ 138 h 512"/>
              <a:gd name="T8" fmla="*/ 330 w 512"/>
              <a:gd name="T9" fmla="*/ 96 h 512"/>
              <a:gd name="T10" fmla="*/ 351 w 512"/>
              <a:gd name="T11" fmla="*/ 192 h 512"/>
              <a:gd name="T12" fmla="*/ 309 w 512"/>
              <a:gd name="T13" fmla="*/ 192 h 512"/>
              <a:gd name="T14" fmla="*/ 330 w 512"/>
              <a:gd name="T15" fmla="*/ 245 h 512"/>
              <a:gd name="T16" fmla="*/ 330 w 512"/>
              <a:gd name="T17" fmla="*/ 287 h 512"/>
              <a:gd name="T18" fmla="*/ 330 w 512"/>
              <a:gd name="T19" fmla="*/ 245 h 512"/>
              <a:gd name="T20" fmla="*/ 277 w 512"/>
              <a:gd name="T21" fmla="*/ 117 h 512"/>
              <a:gd name="T22" fmla="*/ 235 w 512"/>
              <a:gd name="T23" fmla="*/ 117 h 512"/>
              <a:gd name="T24" fmla="*/ 256 w 512"/>
              <a:gd name="T25" fmla="*/ 171 h 512"/>
              <a:gd name="T26" fmla="*/ 256 w 512"/>
              <a:gd name="T27" fmla="*/ 213 h 512"/>
              <a:gd name="T28" fmla="*/ 256 w 512"/>
              <a:gd name="T29" fmla="*/ 171 h 512"/>
              <a:gd name="T30" fmla="*/ 202 w 512"/>
              <a:gd name="T31" fmla="*/ 117 h 512"/>
              <a:gd name="T32" fmla="*/ 160 w 512"/>
              <a:gd name="T33" fmla="*/ 117 h 512"/>
              <a:gd name="T34" fmla="*/ 181 w 512"/>
              <a:gd name="T35" fmla="*/ 171 h 512"/>
              <a:gd name="T36" fmla="*/ 181 w 512"/>
              <a:gd name="T37" fmla="*/ 213 h 512"/>
              <a:gd name="T38" fmla="*/ 181 w 512"/>
              <a:gd name="T39" fmla="*/ 171 h 512"/>
              <a:gd name="T40" fmla="*/ 202 w 512"/>
              <a:gd name="T41" fmla="*/ 266 h 512"/>
              <a:gd name="T42" fmla="*/ 160 w 512"/>
              <a:gd name="T43" fmla="*/ 266 h 512"/>
              <a:gd name="T44" fmla="*/ 373 w 512"/>
              <a:gd name="T45" fmla="*/ 373 h 512"/>
              <a:gd name="T46" fmla="*/ 352 w 512"/>
              <a:gd name="T47" fmla="*/ 373 h 512"/>
              <a:gd name="T48" fmla="*/ 341 w 512"/>
              <a:gd name="T49" fmla="*/ 341 h 512"/>
              <a:gd name="T50" fmla="*/ 330 w 512"/>
              <a:gd name="T51" fmla="*/ 362 h 512"/>
              <a:gd name="T52" fmla="*/ 309 w 512"/>
              <a:gd name="T53" fmla="*/ 362 h 512"/>
              <a:gd name="T54" fmla="*/ 298 w 512"/>
              <a:gd name="T55" fmla="*/ 320 h 512"/>
              <a:gd name="T56" fmla="*/ 288 w 512"/>
              <a:gd name="T57" fmla="*/ 362 h 512"/>
              <a:gd name="T58" fmla="*/ 266 w 512"/>
              <a:gd name="T59" fmla="*/ 362 h 512"/>
              <a:gd name="T60" fmla="*/ 256 w 512"/>
              <a:gd name="T61" fmla="*/ 256 h 512"/>
              <a:gd name="T62" fmla="*/ 245 w 512"/>
              <a:gd name="T63" fmla="*/ 394 h 512"/>
              <a:gd name="T64" fmla="*/ 239 w 512"/>
              <a:gd name="T65" fmla="*/ 408 h 512"/>
              <a:gd name="T66" fmla="*/ 210 w 512"/>
              <a:gd name="T67" fmla="*/ 371 h 512"/>
              <a:gd name="T68" fmla="*/ 188 w 512"/>
              <a:gd name="T69" fmla="*/ 352 h 512"/>
              <a:gd name="T70" fmla="*/ 182 w 512"/>
              <a:gd name="T71" fmla="*/ 356 h 512"/>
              <a:gd name="T72" fmla="*/ 189 w 512"/>
              <a:gd name="T73" fmla="*/ 380 h 512"/>
              <a:gd name="T74" fmla="*/ 193 w 512"/>
              <a:gd name="T75" fmla="*/ 415 h 512"/>
              <a:gd name="T76" fmla="*/ 179 w 512"/>
              <a:gd name="T77" fmla="*/ 410 h 512"/>
              <a:gd name="T78" fmla="*/ 162 w 512"/>
              <a:gd name="T79" fmla="*/ 348 h 512"/>
              <a:gd name="T80" fmla="*/ 206 w 512"/>
              <a:gd name="T81" fmla="*/ 335 h 512"/>
              <a:gd name="T82" fmla="*/ 224 w 512"/>
              <a:gd name="T83" fmla="*/ 266 h 512"/>
              <a:gd name="T84" fmla="*/ 288 w 512"/>
              <a:gd name="T85" fmla="*/ 266 h 512"/>
              <a:gd name="T86" fmla="*/ 298 w 512"/>
              <a:gd name="T87" fmla="*/ 298 h 512"/>
              <a:gd name="T88" fmla="*/ 341 w 512"/>
              <a:gd name="T89" fmla="*/ 320 h 512"/>
              <a:gd name="T90" fmla="*/ 373 w 512"/>
              <a:gd name="T91" fmla="*/ 37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30" y="96"/>
                </a:moveTo>
                <a:cubicBezTo>
                  <a:pt x="342" y="96"/>
                  <a:pt x="351" y="105"/>
                  <a:pt x="351" y="117"/>
                </a:cubicBezTo>
                <a:cubicBezTo>
                  <a:pt x="351" y="129"/>
                  <a:pt x="342" y="138"/>
                  <a:pt x="330" y="138"/>
                </a:cubicBezTo>
                <a:cubicBezTo>
                  <a:pt x="319" y="138"/>
                  <a:pt x="309" y="129"/>
                  <a:pt x="309" y="117"/>
                </a:cubicBezTo>
                <a:cubicBezTo>
                  <a:pt x="309" y="105"/>
                  <a:pt x="319" y="96"/>
                  <a:pt x="330" y="96"/>
                </a:cubicBezTo>
                <a:close/>
                <a:moveTo>
                  <a:pt x="330" y="171"/>
                </a:moveTo>
                <a:cubicBezTo>
                  <a:pt x="342" y="171"/>
                  <a:pt x="351" y="180"/>
                  <a:pt x="351" y="192"/>
                </a:cubicBezTo>
                <a:cubicBezTo>
                  <a:pt x="351" y="203"/>
                  <a:pt x="342" y="213"/>
                  <a:pt x="330" y="213"/>
                </a:cubicBezTo>
                <a:cubicBezTo>
                  <a:pt x="319" y="213"/>
                  <a:pt x="309" y="203"/>
                  <a:pt x="309" y="192"/>
                </a:cubicBezTo>
                <a:cubicBezTo>
                  <a:pt x="309" y="180"/>
                  <a:pt x="319" y="171"/>
                  <a:pt x="330" y="171"/>
                </a:cubicBezTo>
                <a:close/>
                <a:moveTo>
                  <a:pt x="330" y="245"/>
                </a:moveTo>
                <a:cubicBezTo>
                  <a:pt x="342" y="245"/>
                  <a:pt x="351" y="255"/>
                  <a:pt x="351" y="266"/>
                </a:cubicBezTo>
                <a:cubicBezTo>
                  <a:pt x="351" y="278"/>
                  <a:pt x="342" y="287"/>
                  <a:pt x="330" y="287"/>
                </a:cubicBezTo>
                <a:cubicBezTo>
                  <a:pt x="319" y="287"/>
                  <a:pt x="309" y="278"/>
                  <a:pt x="309" y="266"/>
                </a:cubicBezTo>
                <a:cubicBezTo>
                  <a:pt x="309" y="255"/>
                  <a:pt x="319" y="245"/>
                  <a:pt x="330" y="245"/>
                </a:cubicBezTo>
                <a:close/>
                <a:moveTo>
                  <a:pt x="256" y="96"/>
                </a:moveTo>
                <a:cubicBezTo>
                  <a:pt x="267" y="96"/>
                  <a:pt x="277" y="105"/>
                  <a:pt x="277" y="117"/>
                </a:cubicBezTo>
                <a:cubicBezTo>
                  <a:pt x="277" y="129"/>
                  <a:pt x="267" y="138"/>
                  <a:pt x="256" y="138"/>
                </a:cubicBezTo>
                <a:cubicBezTo>
                  <a:pt x="244" y="138"/>
                  <a:pt x="235" y="129"/>
                  <a:pt x="235" y="117"/>
                </a:cubicBezTo>
                <a:cubicBezTo>
                  <a:pt x="235" y="105"/>
                  <a:pt x="244" y="96"/>
                  <a:pt x="256" y="96"/>
                </a:cubicBezTo>
                <a:close/>
                <a:moveTo>
                  <a:pt x="256" y="171"/>
                </a:moveTo>
                <a:cubicBezTo>
                  <a:pt x="267" y="171"/>
                  <a:pt x="277" y="180"/>
                  <a:pt x="277" y="192"/>
                </a:cubicBezTo>
                <a:cubicBezTo>
                  <a:pt x="277" y="203"/>
                  <a:pt x="267" y="213"/>
                  <a:pt x="256" y="213"/>
                </a:cubicBezTo>
                <a:cubicBezTo>
                  <a:pt x="244" y="213"/>
                  <a:pt x="235" y="203"/>
                  <a:pt x="235" y="192"/>
                </a:cubicBezTo>
                <a:cubicBezTo>
                  <a:pt x="235" y="180"/>
                  <a:pt x="244" y="171"/>
                  <a:pt x="256" y="171"/>
                </a:cubicBezTo>
                <a:close/>
                <a:moveTo>
                  <a:pt x="181" y="96"/>
                </a:moveTo>
                <a:cubicBezTo>
                  <a:pt x="193" y="96"/>
                  <a:pt x="202" y="105"/>
                  <a:pt x="202" y="117"/>
                </a:cubicBezTo>
                <a:cubicBezTo>
                  <a:pt x="202" y="129"/>
                  <a:pt x="193" y="138"/>
                  <a:pt x="181" y="138"/>
                </a:cubicBezTo>
                <a:cubicBezTo>
                  <a:pt x="169" y="138"/>
                  <a:pt x="160" y="129"/>
                  <a:pt x="160" y="117"/>
                </a:cubicBezTo>
                <a:cubicBezTo>
                  <a:pt x="160" y="105"/>
                  <a:pt x="169" y="96"/>
                  <a:pt x="181" y="96"/>
                </a:cubicBezTo>
                <a:close/>
                <a:moveTo>
                  <a:pt x="181" y="171"/>
                </a:moveTo>
                <a:cubicBezTo>
                  <a:pt x="193" y="171"/>
                  <a:pt x="202" y="180"/>
                  <a:pt x="202" y="192"/>
                </a:cubicBezTo>
                <a:cubicBezTo>
                  <a:pt x="202" y="203"/>
                  <a:pt x="193" y="213"/>
                  <a:pt x="181" y="213"/>
                </a:cubicBezTo>
                <a:cubicBezTo>
                  <a:pt x="169" y="213"/>
                  <a:pt x="160" y="203"/>
                  <a:pt x="160" y="192"/>
                </a:cubicBezTo>
                <a:cubicBezTo>
                  <a:pt x="160" y="180"/>
                  <a:pt x="169" y="171"/>
                  <a:pt x="181" y="171"/>
                </a:cubicBezTo>
                <a:close/>
                <a:moveTo>
                  <a:pt x="181" y="245"/>
                </a:moveTo>
                <a:cubicBezTo>
                  <a:pt x="193" y="245"/>
                  <a:pt x="202" y="255"/>
                  <a:pt x="202" y="266"/>
                </a:cubicBezTo>
                <a:cubicBezTo>
                  <a:pt x="202" y="278"/>
                  <a:pt x="193" y="287"/>
                  <a:pt x="181" y="287"/>
                </a:cubicBezTo>
                <a:cubicBezTo>
                  <a:pt x="169" y="287"/>
                  <a:pt x="160" y="278"/>
                  <a:pt x="160" y="266"/>
                </a:cubicBezTo>
                <a:cubicBezTo>
                  <a:pt x="160" y="255"/>
                  <a:pt x="169" y="245"/>
                  <a:pt x="181" y="245"/>
                </a:cubicBezTo>
                <a:close/>
                <a:moveTo>
                  <a:pt x="373" y="373"/>
                </a:moveTo>
                <a:cubicBezTo>
                  <a:pt x="373" y="379"/>
                  <a:pt x="368" y="384"/>
                  <a:pt x="362" y="384"/>
                </a:cubicBezTo>
                <a:cubicBezTo>
                  <a:pt x="356" y="384"/>
                  <a:pt x="352" y="379"/>
                  <a:pt x="352" y="373"/>
                </a:cubicBezTo>
                <a:cubicBezTo>
                  <a:pt x="352" y="352"/>
                  <a:pt x="352" y="352"/>
                  <a:pt x="352" y="352"/>
                </a:cubicBezTo>
                <a:cubicBezTo>
                  <a:pt x="352" y="346"/>
                  <a:pt x="347" y="341"/>
                  <a:pt x="341" y="341"/>
                </a:cubicBezTo>
                <a:cubicBezTo>
                  <a:pt x="335" y="341"/>
                  <a:pt x="330" y="346"/>
                  <a:pt x="330" y="352"/>
                </a:cubicBezTo>
                <a:cubicBezTo>
                  <a:pt x="330" y="362"/>
                  <a:pt x="330" y="362"/>
                  <a:pt x="330" y="362"/>
                </a:cubicBezTo>
                <a:cubicBezTo>
                  <a:pt x="330" y="368"/>
                  <a:pt x="326" y="373"/>
                  <a:pt x="320" y="373"/>
                </a:cubicBezTo>
                <a:cubicBezTo>
                  <a:pt x="314" y="373"/>
                  <a:pt x="309" y="368"/>
                  <a:pt x="309" y="362"/>
                </a:cubicBezTo>
                <a:cubicBezTo>
                  <a:pt x="309" y="330"/>
                  <a:pt x="309" y="330"/>
                  <a:pt x="309" y="330"/>
                </a:cubicBezTo>
                <a:cubicBezTo>
                  <a:pt x="309" y="324"/>
                  <a:pt x="304" y="320"/>
                  <a:pt x="298" y="320"/>
                </a:cubicBezTo>
                <a:cubicBezTo>
                  <a:pt x="292" y="320"/>
                  <a:pt x="288" y="324"/>
                  <a:pt x="288" y="330"/>
                </a:cubicBezTo>
                <a:cubicBezTo>
                  <a:pt x="288" y="362"/>
                  <a:pt x="288" y="362"/>
                  <a:pt x="288" y="362"/>
                </a:cubicBezTo>
                <a:cubicBezTo>
                  <a:pt x="288" y="368"/>
                  <a:pt x="283" y="373"/>
                  <a:pt x="277" y="373"/>
                </a:cubicBezTo>
                <a:cubicBezTo>
                  <a:pt x="271" y="373"/>
                  <a:pt x="266" y="368"/>
                  <a:pt x="266" y="362"/>
                </a:cubicBezTo>
                <a:cubicBezTo>
                  <a:pt x="266" y="266"/>
                  <a:pt x="266" y="266"/>
                  <a:pt x="266" y="266"/>
                </a:cubicBezTo>
                <a:cubicBezTo>
                  <a:pt x="266" y="260"/>
                  <a:pt x="262" y="256"/>
                  <a:pt x="256" y="256"/>
                </a:cubicBezTo>
                <a:cubicBezTo>
                  <a:pt x="250" y="256"/>
                  <a:pt x="245" y="260"/>
                  <a:pt x="245" y="266"/>
                </a:cubicBezTo>
                <a:cubicBezTo>
                  <a:pt x="245" y="394"/>
                  <a:pt x="245" y="394"/>
                  <a:pt x="245" y="394"/>
                </a:cubicBezTo>
                <a:cubicBezTo>
                  <a:pt x="245" y="395"/>
                  <a:pt x="245" y="395"/>
                  <a:pt x="245" y="396"/>
                </a:cubicBezTo>
                <a:cubicBezTo>
                  <a:pt x="246" y="401"/>
                  <a:pt x="244" y="406"/>
                  <a:pt x="239" y="408"/>
                </a:cubicBezTo>
                <a:cubicBezTo>
                  <a:pt x="234" y="410"/>
                  <a:pt x="227" y="408"/>
                  <a:pt x="225" y="403"/>
                </a:cubicBezTo>
                <a:cubicBezTo>
                  <a:pt x="210" y="371"/>
                  <a:pt x="210" y="371"/>
                  <a:pt x="210" y="371"/>
                </a:cubicBezTo>
                <a:cubicBezTo>
                  <a:pt x="207" y="365"/>
                  <a:pt x="203" y="358"/>
                  <a:pt x="195" y="354"/>
                </a:cubicBezTo>
                <a:cubicBezTo>
                  <a:pt x="193" y="353"/>
                  <a:pt x="190" y="351"/>
                  <a:pt x="188" y="352"/>
                </a:cubicBezTo>
                <a:cubicBezTo>
                  <a:pt x="188" y="352"/>
                  <a:pt x="187" y="352"/>
                  <a:pt x="186" y="353"/>
                </a:cubicBezTo>
                <a:cubicBezTo>
                  <a:pt x="183" y="353"/>
                  <a:pt x="182" y="355"/>
                  <a:pt x="182" y="356"/>
                </a:cubicBezTo>
                <a:cubicBezTo>
                  <a:pt x="180" y="360"/>
                  <a:pt x="181" y="368"/>
                  <a:pt x="188" y="379"/>
                </a:cubicBezTo>
                <a:cubicBezTo>
                  <a:pt x="188" y="379"/>
                  <a:pt x="189" y="379"/>
                  <a:pt x="189" y="380"/>
                </a:cubicBezTo>
                <a:cubicBezTo>
                  <a:pt x="198" y="401"/>
                  <a:pt x="198" y="401"/>
                  <a:pt x="198" y="401"/>
                </a:cubicBezTo>
                <a:cubicBezTo>
                  <a:pt x="201" y="406"/>
                  <a:pt x="199" y="412"/>
                  <a:pt x="193" y="415"/>
                </a:cubicBezTo>
                <a:cubicBezTo>
                  <a:pt x="192" y="415"/>
                  <a:pt x="190" y="416"/>
                  <a:pt x="189" y="416"/>
                </a:cubicBezTo>
                <a:cubicBezTo>
                  <a:pt x="185" y="416"/>
                  <a:pt x="181" y="413"/>
                  <a:pt x="179" y="410"/>
                </a:cubicBezTo>
                <a:cubicBezTo>
                  <a:pt x="170" y="389"/>
                  <a:pt x="170" y="389"/>
                  <a:pt x="170" y="389"/>
                </a:cubicBezTo>
                <a:cubicBezTo>
                  <a:pt x="160" y="374"/>
                  <a:pt x="157" y="359"/>
                  <a:pt x="162" y="348"/>
                </a:cubicBezTo>
                <a:cubicBezTo>
                  <a:pt x="165" y="340"/>
                  <a:pt x="172" y="334"/>
                  <a:pt x="180" y="332"/>
                </a:cubicBezTo>
                <a:cubicBezTo>
                  <a:pt x="188" y="329"/>
                  <a:pt x="197" y="330"/>
                  <a:pt x="206" y="335"/>
                </a:cubicBezTo>
                <a:cubicBezTo>
                  <a:pt x="213" y="339"/>
                  <a:pt x="218" y="345"/>
                  <a:pt x="224" y="352"/>
                </a:cubicBezTo>
                <a:cubicBezTo>
                  <a:pt x="224" y="266"/>
                  <a:pt x="224" y="266"/>
                  <a:pt x="224" y="266"/>
                </a:cubicBezTo>
                <a:cubicBezTo>
                  <a:pt x="224" y="249"/>
                  <a:pt x="238" y="234"/>
                  <a:pt x="256" y="234"/>
                </a:cubicBezTo>
                <a:cubicBezTo>
                  <a:pt x="273" y="234"/>
                  <a:pt x="288" y="249"/>
                  <a:pt x="288" y="266"/>
                </a:cubicBezTo>
                <a:cubicBezTo>
                  <a:pt x="288" y="300"/>
                  <a:pt x="288" y="300"/>
                  <a:pt x="288" y="300"/>
                </a:cubicBezTo>
                <a:cubicBezTo>
                  <a:pt x="292" y="299"/>
                  <a:pt x="295" y="298"/>
                  <a:pt x="298" y="298"/>
                </a:cubicBezTo>
                <a:cubicBezTo>
                  <a:pt x="313" y="298"/>
                  <a:pt x="325" y="308"/>
                  <a:pt x="329" y="322"/>
                </a:cubicBezTo>
                <a:cubicBezTo>
                  <a:pt x="333" y="321"/>
                  <a:pt x="337" y="320"/>
                  <a:pt x="341" y="320"/>
                </a:cubicBezTo>
                <a:cubicBezTo>
                  <a:pt x="359" y="320"/>
                  <a:pt x="373" y="334"/>
                  <a:pt x="373" y="352"/>
                </a:cubicBezTo>
                <a:lnTo>
                  <a:pt x="373" y="373"/>
                </a:ln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Verdana"/>
            </a:endParaRPr>
          </a:p>
        </p:txBody>
      </p:sp>
      <p:grpSp>
        <p:nvGrpSpPr>
          <p:cNvPr id="11" name="Group 294">
            <a:extLst>
              <a:ext uri="{FF2B5EF4-FFF2-40B4-BE49-F238E27FC236}">
                <a16:creationId xmlns:a16="http://schemas.microsoft.com/office/drawing/2014/main" id="{2453F286-F4D4-48C3-936A-D2768C164BB9}"/>
              </a:ext>
            </a:extLst>
          </p:cNvPr>
          <p:cNvGrpSpPr>
            <a:grpSpLocks noChangeAspect="1"/>
          </p:cNvGrpSpPr>
          <p:nvPr/>
        </p:nvGrpSpPr>
        <p:grpSpPr bwMode="auto">
          <a:xfrm>
            <a:off x="258466" y="3507014"/>
            <a:ext cx="365760" cy="365760"/>
            <a:chOff x="799" y="1118"/>
            <a:chExt cx="340" cy="340"/>
          </a:xfrm>
          <a:solidFill>
            <a:srgbClr val="5B9BD5"/>
          </a:solidFill>
        </p:grpSpPr>
        <p:sp>
          <p:nvSpPr>
            <p:cNvPr id="12" name="Freeform 295">
              <a:extLst>
                <a:ext uri="{FF2B5EF4-FFF2-40B4-BE49-F238E27FC236}">
                  <a16:creationId xmlns:a16="http://schemas.microsoft.com/office/drawing/2014/main" id="{CDCBA18B-1AC7-495B-9CE8-FA0E3F1E5D1B}"/>
                </a:ext>
              </a:extLst>
            </p:cNvPr>
            <p:cNvSpPr>
              <a:spLocks noEditPoints="1"/>
            </p:cNvSpPr>
            <p:nvPr/>
          </p:nvSpPr>
          <p:spPr bwMode="auto">
            <a:xfrm>
              <a:off x="799" y="1118"/>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16 w 512"/>
                <a:gd name="T11" fmla="*/ 341 h 512"/>
                <a:gd name="T12" fmla="*/ 405 w 512"/>
                <a:gd name="T13" fmla="*/ 352 h 512"/>
                <a:gd name="T14" fmla="*/ 266 w 512"/>
                <a:gd name="T15" fmla="*/ 352 h 512"/>
                <a:gd name="T16" fmla="*/ 266 w 512"/>
                <a:gd name="T17" fmla="*/ 373 h 512"/>
                <a:gd name="T18" fmla="*/ 309 w 512"/>
                <a:gd name="T19" fmla="*/ 373 h 512"/>
                <a:gd name="T20" fmla="*/ 320 w 512"/>
                <a:gd name="T21" fmla="*/ 384 h 512"/>
                <a:gd name="T22" fmla="*/ 309 w 512"/>
                <a:gd name="T23" fmla="*/ 394 h 512"/>
                <a:gd name="T24" fmla="*/ 202 w 512"/>
                <a:gd name="T25" fmla="*/ 394 h 512"/>
                <a:gd name="T26" fmla="*/ 192 w 512"/>
                <a:gd name="T27" fmla="*/ 384 h 512"/>
                <a:gd name="T28" fmla="*/ 202 w 512"/>
                <a:gd name="T29" fmla="*/ 373 h 512"/>
                <a:gd name="T30" fmla="*/ 245 w 512"/>
                <a:gd name="T31" fmla="*/ 373 h 512"/>
                <a:gd name="T32" fmla="*/ 245 w 512"/>
                <a:gd name="T33" fmla="*/ 352 h 512"/>
                <a:gd name="T34" fmla="*/ 106 w 512"/>
                <a:gd name="T35" fmla="*/ 352 h 512"/>
                <a:gd name="T36" fmla="*/ 96 w 512"/>
                <a:gd name="T37" fmla="*/ 341 h 512"/>
                <a:gd name="T38" fmla="*/ 96 w 512"/>
                <a:gd name="T39" fmla="*/ 149 h 512"/>
                <a:gd name="T40" fmla="*/ 106 w 512"/>
                <a:gd name="T41" fmla="*/ 138 h 512"/>
                <a:gd name="T42" fmla="*/ 405 w 512"/>
                <a:gd name="T43" fmla="*/ 138 h 512"/>
                <a:gd name="T44" fmla="*/ 416 w 512"/>
                <a:gd name="T45" fmla="*/ 149 h 512"/>
                <a:gd name="T46" fmla="*/ 416 w 512"/>
                <a:gd name="T47" fmla="*/ 341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41"/>
                  </a:moveTo>
                  <a:cubicBezTo>
                    <a:pt x="416" y="347"/>
                    <a:pt x="411" y="352"/>
                    <a:pt x="405" y="352"/>
                  </a:cubicBezTo>
                  <a:cubicBezTo>
                    <a:pt x="266" y="352"/>
                    <a:pt x="266" y="352"/>
                    <a:pt x="266" y="352"/>
                  </a:cubicBezTo>
                  <a:cubicBezTo>
                    <a:pt x="266" y="373"/>
                    <a:pt x="266" y="373"/>
                    <a:pt x="266" y="373"/>
                  </a:cubicBezTo>
                  <a:cubicBezTo>
                    <a:pt x="309" y="373"/>
                    <a:pt x="309" y="373"/>
                    <a:pt x="309" y="373"/>
                  </a:cubicBezTo>
                  <a:cubicBezTo>
                    <a:pt x="315" y="373"/>
                    <a:pt x="320" y="378"/>
                    <a:pt x="320" y="384"/>
                  </a:cubicBezTo>
                  <a:cubicBezTo>
                    <a:pt x="320" y="390"/>
                    <a:pt x="315" y="394"/>
                    <a:pt x="309" y="394"/>
                  </a:cubicBezTo>
                  <a:cubicBezTo>
                    <a:pt x="202" y="394"/>
                    <a:pt x="202" y="394"/>
                    <a:pt x="202" y="394"/>
                  </a:cubicBezTo>
                  <a:cubicBezTo>
                    <a:pt x="196" y="394"/>
                    <a:pt x="192" y="390"/>
                    <a:pt x="192" y="384"/>
                  </a:cubicBezTo>
                  <a:cubicBezTo>
                    <a:pt x="192" y="378"/>
                    <a:pt x="196" y="373"/>
                    <a:pt x="202" y="373"/>
                  </a:cubicBezTo>
                  <a:cubicBezTo>
                    <a:pt x="245" y="373"/>
                    <a:pt x="245" y="373"/>
                    <a:pt x="245" y="373"/>
                  </a:cubicBezTo>
                  <a:cubicBezTo>
                    <a:pt x="245" y="352"/>
                    <a:pt x="245" y="352"/>
                    <a:pt x="245" y="352"/>
                  </a:cubicBezTo>
                  <a:cubicBezTo>
                    <a:pt x="106" y="352"/>
                    <a:pt x="106" y="352"/>
                    <a:pt x="106" y="352"/>
                  </a:cubicBezTo>
                  <a:cubicBezTo>
                    <a:pt x="100" y="352"/>
                    <a:pt x="96" y="347"/>
                    <a:pt x="96" y="341"/>
                  </a:cubicBezTo>
                  <a:cubicBezTo>
                    <a:pt x="96" y="149"/>
                    <a:pt x="96" y="149"/>
                    <a:pt x="96" y="149"/>
                  </a:cubicBezTo>
                  <a:cubicBezTo>
                    <a:pt x="96" y="143"/>
                    <a:pt x="100" y="138"/>
                    <a:pt x="106" y="138"/>
                  </a:cubicBezTo>
                  <a:cubicBezTo>
                    <a:pt x="405" y="138"/>
                    <a:pt x="405" y="138"/>
                    <a:pt x="405" y="138"/>
                  </a:cubicBezTo>
                  <a:cubicBezTo>
                    <a:pt x="411" y="138"/>
                    <a:pt x="416" y="143"/>
                    <a:pt x="416" y="149"/>
                  </a:cubicBezTo>
                  <a:lnTo>
                    <a:pt x="416" y="3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a:ln>
                  <a:noFill/>
                </a:ln>
                <a:solidFill>
                  <a:prstClr val="black"/>
                </a:solidFill>
                <a:effectLst/>
                <a:uLnTx/>
                <a:uFillTx/>
                <a:latin typeface="Verdana"/>
              </a:endParaRPr>
            </a:p>
          </p:txBody>
        </p:sp>
        <p:sp>
          <p:nvSpPr>
            <p:cNvPr id="13" name="Rectangle 296">
              <a:extLst>
                <a:ext uri="{FF2B5EF4-FFF2-40B4-BE49-F238E27FC236}">
                  <a16:creationId xmlns:a16="http://schemas.microsoft.com/office/drawing/2014/main" id="{06BCC1A1-51CC-427D-8AC2-1CFD72A78302}"/>
                </a:ext>
              </a:extLst>
            </p:cNvPr>
            <p:cNvSpPr>
              <a:spLocks noChangeArrowheads="1"/>
            </p:cNvSpPr>
            <p:nvPr/>
          </p:nvSpPr>
          <p:spPr bwMode="auto">
            <a:xfrm>
              <a:off x="877" y="1224"/>
              <a:ext cx="184" cy="1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a:ln>
                  <a:noFill/>
                </a:ln>
                <a:solidFill>
                  <a:prstClr val="black"/>
                </a:solidFill>
                <a:effectLst/>
                <a:uLnTx/>
                <a:uFillTx/>
                <a:latin typeface="Verdana"/>
              </a:endParaRPr>
            </a:p>
          </p:txBody>
        </p:sp>
      </p:grpSp>
      <p:sp>
        <p:nvSpPr>
          <p:cNvPr id="14" name="Freeform 899">
            <a:extLst>
              <a:ext uri="{FF2B5EF4-FFF2-40B4-BE49-F238E27FC236}">
                <a16:creationId xmlns:a16="http://schemas.microsoft.com/office/drawing/2014/main" id="{070B36D3-215A-41DE-B4CB-FC3C4A95F94C}"/>
              </a:ext>
            </a:extLst>
          </p:cNvPr>
          <p:cNvSpPr>
            <a:spLocks noChangeAspect="1" noEditPoints="1"/>
          </p:cNvSpPr>
          <p:nvPr/>
        </p:nvSpPr>
        <p:spPr bwMode="auto">
          <a:xfrm>
            <a:off x="258466" y="4072546"/>
            <a:ext cx="365760" cy="365760"/>
          </a:xfrm>
          <a:custGeom>
            <a:avLst/>
            <a:gdLst>
              <a:gd name="T0" fmla="*/ 138 w 512"/>
              <a:gd name="T1" fmla="*/ 160 h 512"/>
              <a:gd name="T2" fmla="*/ 341 w 512"/>
              <a:gd name="T3" fmla="*/ 160 h 512"/>
              <a:gd name="T4" fmla="*/ 341 w 512"/>
              <a:gd name="T5" fmla="*/ 212 h 512"/>
              <a:gd name="T6" fmla="*/ 236 w 512"/>
              <a:gd name="T7" fmla="*/ 304 h 512"/>
              <a:gd name="T8" fmla="*/ 189 w 512"/>
              <a:gd name="T9" fmla="*/ 249 h 512"/>
              <a:gd name="T10" fmla="*/ 174 w 512"/>
              <a:gd name="T11" fmla="*/ 247 h 512"/>
              <a:gd name="T12" fmla="*/ 173 w 512"/>
              <a:gd name="T13" fmla="*/ 263 h 512"/>
              <a:gd name="T14" fmla="*/ 226 w 512"/>
              <a:gd name="T15" fmla="*/ 327 h 512"/>
              <a:gd name="T16" fmla="*/ 226 w 512"/>
              <a:gd name="T17" fmla="*/ 327 h 512"/>
              <a:gd name="T18" fmla="*/ 234 w 512"/>
              <a:gd name="T19" fmla="*/ 330 h 512"/>
              <a:gd name="T20" fmla="*/ 241 w 512"/>
              <a:gd name="T21" fmla="*/ 328 h 512"/>
              <a:gd name="T22" fmla="*/ 341 w 512"/>
              <a:gd name="T23" fmla="*/ 241 h 512"/>
              <a:gd name="T24" fmla="*/ 341 w 512"/>
              <a:gd name="T25" fmla="*/ 362 h 512"/>
              <a:gd name="T26" fmla="*/ 138 w 512"/>
              <a:gd name="T27" fmla="*/ 362 h 512"/>
              <a:gd name="T28" fmla="*/ 138 w 512"/>
              <a:gd name="T29" fmla="*/ 160 h 512"/>
              <a:gd name="T30" fmla="*/ 512 w 512"/>
              <a:gd name="T31" fmla="*/ 256 h 512"/>
              <a:gd name="T32" fmla="*/ 256 w 512"/>
              <a:gd name="T33" fmla="*/ 512 h 512"/>
              <a:gd name="T34" fmla="*/ 0 w 512"/>
              <a:gd name="T35" fmla="*/ 256 h 512"/>
              <a:gd name="T36" fmla="*/ 256 w 512"/>
              <a:gd name="T37" fmla="*/ 0 h 512"/>
              <a:gd name="T38" fmla="*/ 512 w 512"/>
              <a:gd name="T39" fmla="*/ 256 h 512"/>
              <a:gd name="T40" fmla="*/ 413 w 512"/>
              <a:gd name="T41" fmla="*/ 163 h 512"/>
              <a:gd name="T42" fmla="*/ 398 w 512"/>
              <a:gd name="T43" fmla="*/ 162 h 512"/>
              <a:gd name="T44" fmla="*/ 362 w 512"/>
              <a:gd name="T45" fmla="*/ 193 h 512"/>
              <a:gd name="T46" fmla="*/ 362 w 512"/>
              <a:gd name="T47" fmla="*/ 149 h 512"/>
              <a:gd name="T48" fmla="*/ 352 w 512"/>
              <a:gd name="T49" fmla="*/ 138 h 512"/>
              <a:gd name="T50" fmla="*/ 128 w 512"/>
              <a:gd name="T51" fmla="*/ 138 h 512"/>
              <a:gd name="T52" fmla="*/ 117 w 512"/>
              <a:gd name="T53" fmla="*/ 149 h 512"/>
              <a:gd name="T54" fmla="*/ 117 w 512"/>
              <a:gd name="T55" fmla="*/ 373 h 512"/>
              <a:gd name="T56" fmla="*/ 128 w 512"/>
              <a:gd name="T57" fmla="*/ 384 h 512"/>
              <a:gd name="T58" fmla="*/ 352 w 512"/>
              <a:gd name="T59" fmla="*/ 384 h 512"/>
              <a:gd name="T60" fmla="*/ 362 w 512"/>
              <a:gd name="T61" fmla="*/ 373 h 512"/>
              <a:gd name="T62" fmla="*/ 362 w 512"/>
              <a:gd name="T63" fmla="*/ 222 h 512"/>
              <a:gd name="T64" fmla="*/ 412 w 512"/>
              <a:gd name="T65" fmla="*/ 178 h 512"/>
              <a:gd name="T66" fmla="*/ 413 w 512"/>
              <a:gd name="T67" fmla="*/ 16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12" h="512">
                <a:moveTo>
                  <a:pt x="138" y="160"/>
                </a:moveTo>
                <a:cubicBezTo>
                  <a:pt x="341" y="160"/>
                  <a:pt x="341" y="160"/>
                  <a:pt x="341" y="160"/>
                </a:cubicBezTo>
                <a:cubicBezTo>
                  <a:pt x="341" y="212"/>
                  <a:pt x="341" y="212"/>
                  <a:pt x="341" y="212"/>
                </a:cubicBezTo>
                <a:cubicBezTo>
                  <a:pt x="236" y="304"/>
                  <a:pt x="236" y="304"/>
                  <a:pt x="236" y="304"/>
                </a:cubicBezTo>
                <a:cubicBezTo>
                  <a:pt x="189" y="249"/>
                  <a:pt x="189" y="249"/>
                  <a:pt x="189" y="249"/>
                </a:cubicBezTo>
                <a:cubicBezTo>
                  <a:pt x="185" y="244"/>
                  <a:pt x="179" y="244"/>
                  <a:pt x="174" y="247"/>
                </a:cubicBezTo>
                <a:cubicBezTo>
                  <a:pt x="170" y="251"/>
                  <a:pt x="169" y="258"/>
                  <a:pt x="173" y="263"/>
                </a:cubicBezTo>
                <a:cubicBezTo>
                  <a:pt x="226" y="327"/>
                  <a:pt x="226" y="327"/>
                  <a:pt x="226" y="327"/>
                </a:cubicBezTo>
                <a:cubicBezTo>
                  <a:pt x="226" y="327"/>
                  <a:pt x="226" y="327"/>
                  <a:pt x="226" y="327"/>
                </a:cubicBezTo>
                <a:cubicBezTo>
                  <a:pt x="228" y="329"/>
                  <a:pt x="231" y="330"/>
                  <a:pt x="234" y="330"/>
                </a:cubicBezTo>
                <a:cubicBezTo>
                  <a:pt x="237" y="330"/>
                  <a:pt x="239" y="329"/>
                  <a:pt x="241" y="328"/>
                </a:cubicBezTo>
                <a:cubicBezTo>
                  <a:pt x="341" y="241"/>
                  <a:pt x="341" y="241"/>
                  <a:pt x="341" y="241"/>
                </a:cubicBezTo>
                <a:cubicBezTo>
                  <a:pt x="341" y="362"/>
                  <a:pt x="341" y="362"/>
                  <a:pt x="341" y="362"/>
                </a:cubicBezTo>
                <a:cubicBezTo>
                  <a:pt x="138" y="362"/>
                  <a:pt x="138" y="362"/>
                  <a:pt x="138" y="362"/>
                </a:cubicBezTo>
                <a:lnTo>
                  <a:pt x="138" y="160"/>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13" y="163"/>
                </a:moveTo>
                <a:cubicBezTo>
                  <a:pt x="409" y="159"/>
                  <a:pt x="402" y="158"/>
                  <a:pt x="398" y="162"/>
                </a:cubicBezTo>
                <a:cubicBezTo>
                  <a:pt x="362" y="193"/>
                  <a:pt x="362" y="193"/>
                  <a:pt x="362" y="193"/>
                </a:cubicBezTo>
                <a:cubicBezTo>
                  <a:pt x="362" y="149"/>
                  <a:pt x="362" y="149"/>
                  <a:pt x="362" y="149"/>
                </a:cubicBezTo>
                <a:cubicBezTo>
                  <a:pt x="362" y="143"/>
                  <a:pt x="358" y="138"/>
                  <a:pt x="352" y="138"/>
                </a:cubicBezTo>
                <a:cubicBezTo>
                  <a:pt x="128" y="138"/>
                  <a:pt x="128" y="138"/>
                  <a:pt x="128" y="138"/>
                </a:cubicBezTo>
                <a:cubicBezTo>
                  <a:pt x="122" y="138"/>
                  <a:pt x="117" y="143"/>
                  <a:pt x="117" y="149"/>
                </a:cubicBezTo>
                <a:cubicBezTo>
                  <a:pt x="117" y="373"/>
                  <a:pt x="117" y="373"/>
                  <a:pt x="117" y="373"/>
                </a:cubicBezTo>
                <a:cubicBezTo>
                  <a:pt x="117" y="379"/>
                  <a:pt x="122" y="384"/>
                  <a:pt x="128" y="384"/>
                </a:cubicBezTo>
                <a:cubicBezTo>
                  <a:pt x="352" y="384"/>
                  <a:pt x="352" y="384"/>
                  <a:pt x="352" y="384"/>
                </a:cubicBezTo>
                <a:cubicBezTo>
                  <a:pt x="358" y="384"/>
                  <a:pt x="362" y="379"/>
                  <a:pt x="362" y="373"/>
                </a:cubicBezTo>
                <a:cubicBezTo>
                  <a:pt x="362" y="222"/>
                  <a:pt x="362" y="222"/>
                  <a:pt x="362" y="222"/>
                </a:cubicBezTo>
                <a:cubicBezTo>
                  <a:pt x="412" y="178"/>
                  <a:pt x="412" y="178"/>
                  <a:pt x="412" y="178"/>
                </a:cubicBezTo>
                <a:cubicBezTo>
                  <a:pt x="416" y="174"/>
                  <a:pt x="417" y="168"/>
                  <a:pt x="413" y="163"/>
                </a:cubicBez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a:ln>
                <a:noFill/>
              </a:ln>
              <a:solidFill>
                <a:prstClr val="black"/>
              </a:solidFill>
              <a:effectLst/>
              <a:uLnTx/>
              <a:uFillTx/>
              <a:latin typeface="Verdana"/>
            </a:endParaRPr>
          </a:p>
        </p:txBody>
      </p:sp>
      <p:sp>
        <p:nvSpPr>
          <p:cNvPr id="15" name="Freeform 611">
            <a:extLst>
              <a:ext uri="{FF2B5EF4-FFF2-40B4-BE49-F238E27FC236}">
                <a16:creationId xmlns:a16="http://schemas.microsoft.com/office/drawing/2014/main" id="{B093031F-B770-4346-8F54-E2E71C3B19E0}"/>
              </a:ext>
            </a:extLst>
          </p:cNvPr>
          <p:cNvSpPr>
            <a:spLocks noChangeAspect="1" noEditPoints="1"/>
          </p:cNvSpPr>
          <p:nvPr/>
        </p:nvSpPr>
        <p:spPr bwMode="auto">
          <a:xfrm>
            <a:off x="258466" y="4663478"/>
            <a:ext cx="365760" cy="36576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149 w 512"/>
              <a:gd name="T11" fmla="*/ 362 h 512"/>
              <a:gd name="T12" fmla="*/ 128 w 512"/>
              <a:gd name="T13" fmla="*/ 362 h 512"/>
              <a:gd name="T14" fmla="*/ 117 w 512"/>
              <a:gd name="T15" fmla="*/ 352 h 512"/>
              <a:gd name="T16" fmla="*/ 128 w 512"/>
              <a:gd name="T17" fmla="*/ 341 h 512"/>
              <a:gd name="T18" fmla="*/ 149 w 512"/>
              <a:gd name="T19" fmla="*/ 341 h 512"/>
              <a:gd name="T20" fmla="*/ 160 w 512"/>
              <a:gd name="T21" fmla="*/ 352 h 512"/>
              <a:gd name="T22" fmla="*/ 149 w 512"/>
              <a:gd name="T23" fmla="*/ 362 h 512"/>
              <a:gd name="T24" fmla="*/ 149 w 512"/>
              <a:gd name="T25" fmla="*/ 298 h 512"/>
              <a:gd name="T26" fmla="*/ 128 w 512"/>
              <a:gd name="T27" fmla="*/ 298 h 512"/>
              <a:gd name="T28" fmla="*/ 117 w 512"/>
              <a:gd name="T29" fmla="*/ 288 h 512"/>
              <a:gd name="T30" fmla="*/ 128 w 512"/>
              <a:gd name="T31" fmla="*/ 277 h 512"/>
              <a:gd name="T32" fmla="*/ 149 w 512"/>
              <a:gd name="T33" fmla="*/ 277 h 512"/>
              <a:gd name="T34" fmla="*/ 160 w 512"/>
              <a:gd name="T35" fmla="*/ 288 h 512"/>
              <a:gd name="T36" fmla="*/ 149 w 512"/>
              <a:gd name="T37" fmla="*/ 298 h 512"/>
              <a:gd name="T38" fmla="*/ 149 w 512"/>
              <a:gd name="T39" fmla="*/ 234 h 512"/>
              <a:gd name="T40" fmla="*/ 128 w 512"/>
              <a:gd name="T41" fmla="*/ 234 h 512"/>
              <a:gd name="T42" fmla="*/ 117 w 512"/>
              <a:gd name="T43" fmla="*/ 224 h 512"/>
              <a:gd name="T44" fmla="*/ 128 w 512"/>
              <a:gd name="T45" fmla="*/ 213 h 512"/>
              <a:gd name="T46" fmla="*/ 149 w 512"/>
              <a:gd name="T47" fmla="*/ 213 h 512"/>
              <a:gd name="T48" fmla="*/ 160 w 512"/>
              <a:gd name="T49" fmla="*/ 224 h 512"/>
              <a:gd name="T50" fmla="*/ 149 w 512"/>
              <a:gd name="T51" fmla="*/ 234 h 512"/>
              <a:gd name="T52" fmla="*/ 149 w 512"/>
              <a:gd name="T53" fmla="*/ 170 h 512"/>
              <a:gd name="T54" fmla="*/ 128 w 512"/>
              <a:gd name="T55" fmla="*/ 170 h 512"/>
              <a:gd name="T56" fmla="*/ 117 w 512"/>
              <a:gd name="T57" fmla="*/ 160 h 512"/>
              <a:gd name="T58" fmla="*/ 128 w 512"/>
              <a:gd name="T59" fmla="*/ 149 h 512"/>
              <a:gd name="T60" fmla="*/ 149 w 512"/>
              <a:gd name="T61" fmla="*/ 149 h 512"/>
              <a:gd name="T62" fmla="*/ 160 w 512"/>
              <a:gd name="T63" fmla="*/ 160 h 512"/>
              <a:gd name="T64" fmla="*/ 149 w 512"/>
              <a:gd name="T65" fmla="*/ 170 h 512"/>
              <a:gd name="T66" fmla="*/ 384 w 512"/>
              <a:gd name="T67" fmla="*/ 362 h 512"/>
              <a:gd name="T68" fmla="*/ 202 w 512"/>
              <a:gd name="T69" fmla="*/ 362 h 512"/>
              <a:gd name="T70" fmla="*/ 192 w 512"/>
              <a:gd name="T71" fmla="*/ 352 h 512"/>
              <a:gd name="T72" fmla="*/ 202 w 512"/>
              <a:gd name="T73" fmla="*/ 341 h 512"/>
              <a:gd name="T74" fmla="*/ 384 w 512"/>
              <a:gd name="T75" fmla="*/ 341 h 512"/>
              <a:gd name="T76" fmla="*/ 394 w 512"/>
              <a:gd name="T77" fmla="*/ 352 h 512"/>
              <a:gd name="T78" fmla="*/ 384 w 512"/>
              <a:gd name="T79" fmla="*/ 362 h 512"/>
              <a:gd name="T80" fmla="*/ 384 w 512"/>
              <a:gd name="T81" fmla="*/ 298 h 512"/>
              <a:gd name="T82" fmla="*/ 202 w 512"/>
              <a:gd name="T83" fmla="*/ 298 h 512"/>
              <a:gd name="T84" fmla="*/ 192 w 512"/>
              <a:gd name="T85" fmla="*/ 288 h 512"/>
              <a:gd name="T86" fmla="*/ 202 w 512"/>
              <a:gd name="T87" fmla="*/ 277 h 512"/>
              <a:gd name="T88" fmla="*/ 384 w 512"/>
              <a:gd name="T89" fmla="*/ 277 h 512"/>
              <a:gd name="T90" fmla="*/ 394 w 512"/>
              <a:gd name="T91" fmla="*/ 288 h 512"/>
              <a:gd name="T92" fmla="*/ 384 w 512"/>
              <a:gd name="T93" fmla="*/ 298 h 512"/>
              <a:gd name="T94" fmla="*/ 384 w 512"/>
              <a:gd name="T95" fmla="*/ 234 h 512"/>
              <a:gd name="T96" fmla="*/ 202 w 512"/>
              <a:gd name="T97" fmla="*/ 234 h 512"/>
              <a:gd name="T98" fmla="*/ 192 w 512"/>
              <a:gd name="T99" fmla="*/ 224 h 512"/>
              <a:gd name="T100" fmla="*/ 202 w 512"/>
              <a:gd name="T101" fmla="*/ 213 h 512"/>
              <a:gd name="T102" fmla="*/ 384 w 512"/>
              <a:gd name="T103" fmla="*/ 213 h 512"/>
              <a:gd name="T104" fmla="*/ 394 w 512"/>
              <a:gd name="T105" fmla="*/ 224 h 512"/>
              <a:gd name="T106" fmla="*/ 384 w 512"/>
              <a:gd name="T107" fmla="*/ 234 h 512"/>
              <a:gd name="T108" fmla="*/ 384 w 512"/>
              <a:gd name="T109" fmla="*/ 170 h 512"/>
              <a:gd name="T110" fmla="*/ 202 w 512"/>
              <a:gd name="T111" fmla="*/ 170 h 512"/>
              <a:gd name="T112" fmla="*/ 192 w 512"/>
              <a:gd name="T113" fmla="*/ 160 h 512"/>
              <a:gd name="T114" fmla="*/ 202 w 512"/>
              <a:gd name="T115" fmla="*/ 149 h 512"/>
              <a:gd name="T116" fmla="*/ 384 w 512"/>
              <a:gd name="T117" fmla="*/ 149 h 512"/>
              <a:gd name="T118" fmla="*/ 394 w 512"/>
              <a:gd name="T119" fmla="*/ 160 h 512"/>
              <a:gd name="T120" fmla="*/ 384 w 512"/>
              <a:gd name="T121" fmla="*/ 17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49" y="362"/>
                </a:moveTo>
                <a:cubicBezTo>
                  <a:pt x="128" y="362"/>
                  <a:pt x="128" y="362"/>
                  <a:pt x="128" y="362"/>
                </a:cubicBezTo>
                <a:cubicBezTo>
                  <a:pt x="122" y="362"/>
                  <a:pt x="117" y="358"/>
                  <a:pt x="117" y="352"/>
                </a:cubicBezTo>
                <a:cubicBezTo>
                  <a:pt x="117" y="346"/>
                  <a:pt x="122" y="341"/>
                  <a:pt x="128" y="341"/>
                </a:cubicBezTo>
                <a:cubicBezTo>
                  <a:pt x="149" y="341"/>
                  <a:pt x="149" y="341"/>
                  <a:pt x="149" y="341"/>
                </a:cubicBezTo>
                <a:cubicBezTo>
                  <a:pt x="155" y="341"/>
                  <a:pt x="160" y="346"/>
                  <a:pt x="160" y="352"/>
                </a:cubicBezTo>
                <a:cubicBezTo>
                  <a:pt x="160" y="358"/>
                  <a:pt x="155" y="362"/>
                  <a:pt x="149" y="362"/>
                </a:cubicBezTo>
                <a:close/>
                <a:moveTo>
                  <a:pt x="149" y="298"/>
                </a:moveTo>
                <a:cubicBezTo>
                  <a:pt x="128" y="298"/>
                  <a:pt x="128" y="298"/>
                  <a:pt x="128" y="298"/>
                </a:cubicBezTo>
                <a:cubicBezTo>
                  <a:pt x="122" y="298"/>
                  <a:pt x="117" y="294"/>
                  <a:pt x="117" y="288"/>
                </a:cubicBezTo>
                <a:cubicBezTo>
                  <a:pt x="117" y="282"/>
                  <a:pt x="122" y="277"/>
                  <a:pt x="128" y="277"/>
                </a:cubicBezTo>
                <a:cubicBezTo>
                  <a:pt x="149" y="277"/>
                  <a:pt x="149" y="277"/>
                  <a:pt x="149" y="277"/>
                </a:cubicBezTo>
                <a:cubicBezTo>
                  <a:pt x="155" y="277"/>
                  <a:pt x="160" y="282"/>
                  <a:pt x="160" y="288"/>
                </a:cubicBezTo>
                <a:cubicBezTo>
                  <a:pt x="160" y="294"/>
                  <a:pt x="155" y="298"/>
                  <a:pt x="149" y="298"/>
                </a:cubicBezTo>
                <a:close/>
                <a:moveTo>
                  <a:pt x="149" y="234"/>
                </a:moveTo>
                <a:cubicBezTo>
                  <a:pt x="128" y="234"/>
                  <a:pt x="128" y="234"/>
                  <a:pt x="128" y="234"/>
                </a:cubicBezTo>
                <a:cubicBezTo>
                  <a:pt x="122" y="234"/>
                  <a:pt x="117" y="230"/>
                  <a:pt x="117" y="224"/>
                </a:cubicBezTo>
                <a:cubicBezTo>
                  <a:pt x="117" y="218"/>
                  <a:pt x="122" y="213"/>
                  <a:pt x="128" y="213"/>
                </a:cubicBezTo>
                <a:cubicBezTo>
                  <a:pt x="149" y="213"/>
                  <a:pt x="149" y="213"/>
                  <a:pt x="149" y="213"/>
                </a:cubicBezTo>
                <a:cubicBezTo>
                  <a:pt x="155" y="213"/>
                  <a:pt x="160" y="218"/>
                  <a:pt x="160" y="224"/>
                </a:cubicBezTo>
                <a:cubicBezTo>
                  <a:pt x="160" y="230"/>
                  <a:pt x="155" y="234"/>
                  <a:pt x="149" y="234"/>
                </a:cubicBezTo>
                <a:close/>
                <a:moveTo>
                  <a:pt x="149" y="170"/>
                </a:moveTo>
                <a:cubicBezTo>
                  <a:pt x="128" y="170"/>
                  <a:pt x="128" y="170"/>
                  <a:pt x="128" y="170"/>
                </a:cubicBezTo>
                <a:cubicBezTo>
                  <a:pt x="122" y="170"/>
                  <a:pt x="117" y="166"/>
                  <a:pt x="117" y="160"/>
                </a:cubicBezTo>
                <a:cubicBezTo>
                  <a:pt x="117" y="154"/>
                  <a:pt x="122" y="149"/>
                  <a:pt x="128" y="149"/>
                </a:cubicBezTo>
                <a:cubicBezTo>
                  <a:pt x="149" y="149"/>
                  <a:pt x="149" y="149"/>
                  <a:pt x="149" y="149"/>
                </a:cubicBezTo>
                <a:cubicBezTo>
                  <a:pt x="155" y="149"/>
                  <a:pt x="160" y="154"/>
                  <a:pt x="160" y="160"/>
                </a:cubicBezTo>
                <a:cubicBezTo>
                  <a:pt x="160" y="166"/>
                  <a:pt x="155" y="170"/>
                  <a:pt x="149" y="170"/>
                </a:cubicBezTo>
                <a:close/>
                <a:moveTo>
                  <a:pt x="384" y="362"/>
                </a:moveTo>
                <a:cubicBezTo>
                  <a:pt x="202" y="362"/>
                  <a:pt x="202" y="362"/>
                  <a:pt x="202" y="362"/>
                </a:cubicBezTo>
                <a:cubicBezTo>
                  <a:pt x="196" y="362"/>
                  <a:pt x="192" y="358"/>
                  <a:pt x="192" y="352"/>
                </a:cubicBezTo>
                <a:cubicBezTo>
                  <a:pt x="192" y="346"/>
                  <a:pt x="196" y="341"/>
                  <a:pt x="202" y="341"/>
                </a:cubicBezTo>
                <a:cubicBezTo>
                  <a:pt x="384" y="341"/>
                  <a:pt x="384" y="341"/>
                  <a:pt x="384" y="341"/>
                </a:cubicBezTo>
                <a:cubicBezTo>
                  <a:pt x="390" y="341"/>
                  <a:pt x="394" y="346"/>
                  <a:pt x="394" y="352"/>
                </a:cubicBezTo>
                <a:cubicBezTo>
                  <a:pt x="394" y="358"/>
                  <a:pt x="390" y="362"/>
                  <a:pt x="384" y="362"/>
                </a:cubicBezTo>
                <a:close/>
                <a:moveTo>
                  <a:pt x="384" y="298"/>
                </a:moveTo>
                <a:cubicBezTo>
                  <a:pt x="202" y="298"/>
                  <a:pt x="202" y="298"/>
                  <a:pt x="202" y="298"/>
                </a:cubicBezTo>
                <a:cubicBezTo>
                  <a:pt x="196" y="298"/>
                  <a:pt x="192" y="294"/>
                  <a:pt x="192" y="288"/>
                </a:cubicBezTo>
                <a:cubicBezTo>
                  <a:pt x="192" y="282"/>
                  <a:pt x="196" y="277"/>
                  <a:pt x="202" y="277"/>
                </a:cubicBezTo>
                <a:cubicBezTo>
                  <a:pt x="384" y="277"/>
                  <a:pt x="384" y="277"/>
                  <a:pt x="384" y="277"/>
                </a:cubicBezTo>
                <a:cubicBezTo>
                  <a:pt x="390" y="277"/>
                  <a:pt x="394" y="282"/>
                  <a:pt x="394" y="288"/>
                </a:cubicBezTo>
                <a:cubicBezTo>
                  <a:pt x="394" y="294"/>
                  <a:pt x="390" y="298"/>
                  <a:pt x="384" y="298"/>
                </a:cubicBezTo>
                <a:close/>
                <a:moveTo>
                  <a:pt x="384" y="234"/>
                </a:moveTo>
                <a:cubicBezTo>
                  <a:pt x="202" y="234"/>
                  <a:pt x="202" y="234"/>
                  <a:pt x="202" y="234"/>
                </a:cubicBezTo>
                <a:cubicBezTo>
                  <a:pt x="196" y="234"/>
                  <a:pt x="192" y="230"/>
                  <a:pt x="192" y="224"/>
                </a:cubicBezTo>
                <a:cubicBezTo>
                  <a:pt x="192" y="218"/>
                  <a:pt x="196" y="213"/>
                  <a:pt x="202" y="213"/>
                </a:cubicBezTo>
                <a:cubicBezTo>
                  <a:pt x="384" y="213"/>
                  <a:pt x="384" y="213"/>
                  <a:pt x="384" y="213"/>
                </a:cubicBezTo>
                <a:cubicBezTo>
                  <a:pt x="390" y="213"/>
                  <a:pt x="394" y="218"/>
                  <a:pt x="394" y="224"/>
                </a:cubicBezTo>
                <a:cubicBezTo>
                  <a:pt x="394" y="230"/>
                  <a:pt x="390" y="234"/>
                  <a:pt x="384" y="234"/>
                </a:cubicBezTo>
                <a:close/>
                <a:moveTo>
                  <a:pt x="384" y="170"/>
                </a:moveTo>
                <a:cubicBezTo>
                  <a:pt x="202" y="170"/>
                  <a:pt x="202" y="170"/>
                  <a:pt x="202" y="170"/>
                </a:cubicBezTo>
                <a:cubicBezTo>
                  <a:pt x="196" y="170"/>
                  <a:pt x="192" y="166"/>
                  <a:pt x="192" y="160"/>
                </a:cubicBezTo>
                <a:cubicBezTo>
                  <a:pt x="192" y="154"/>
                  <a:pt x="196" y="149"/>
                  <a:pt x="202" y="149"/>
                </a:cubicBezTo>
                <a:cubicBezTo>
                  <a:pt x="384" y="149"/>
                  <a:pt x="384" y="149"/>
                  <a:pt x="384" y="149"/>
                </a:cubicBezTo>
                <a:cubicBezTo>
                  <a:pt x="390" y="149"/>
                  <a:pt x="394" y="154"/>
                  <a:pt x="394" y="160"/>
                </a:cubicBezTo>
                <a:cubicBezTo>
                  <a:pt x="394" y="166"/>
                  <a:pt x="390" y="170"/>
                  <a:pt x="384" y="170"/>
                </a:cubicBez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a:ln>
                <a:noFill/>
              </a:ln>
              <a:solidFill>
                <a:prstClr val="black"/>
              </a:solidFill>
              <a:effectLst/>
              <a:uLnTx/>
              <a:uFillTx/>
              <a:latin typeface="Verdana"/>
            </a:endParaRPr>
          </a:p>
        </p:txBody>
      </p:sp>
      <p:sp>
        <p:nvSpPr>
          <p:cNvPr id="16" name="Freeform 910">
            <a:extLst>
              <a:ext uri="{FF2B5EF4-FFF2-40B4-BE49-F238E27FC236}">
                <a16:creationId xmlns:a16="http://schemas.microsoft.com/office/drawing/2014/main" id="{F821E582-9E88-4613-9A15-A24549F32F97}"/>
              </a:ext>
            </a:extLst>
          </p:cNvPr>
          <p:cNvSpPr>
            <a:spLocks noChangeAspect="1" noEditPoints="1"/>
          </p:cNvSpPr>
          <p:nvPr/>
        </p:nvSpPr>
        <p:spPr bwMode="auto">
          <a:xfrm>
            <a:off x="258466" y="5858041"/>
            <a:ext cx="365760" cy="365760"/>
          </a:xfrm>
          <a:custGeom>
            <a:avLst/>
            <a:gdLst>
              <a:gd name="T0" fmla="*/ 207 w 512"/>
              <a:gd name="T1" fmla="*/ 107 h 512"/>
              <a:gd name="T2" fmla="*/ 260 w 512"/>
              <a:gd name="T3" fmla="*/ 116 h 512"/>
              <a:gd name="T4" fmla="*/ 305 w 512"/>
              <a:gd name="T5" fmla="*/ 106 h 512"/>
              <a:gd name="T6" fmla="*/ 237 w 512"/>
              <a:gd name="T7" fmla="*/ 138 h 512"/>
              <a:gd name="T8" fmla="*/ 346 w 512"/>
              <a:gd name="T9" fmla="*/ 373 h 512"/>
              <a:gd name="T10" fmla="*/ 181 w 512"/>
              <a:gd name="T11" fmla="*/ 320 h 512"/>
              <a:gd name="T12" fmla="*/ 236 w 512"/>
              <a:gd name="T13" fmla="*/ 160 h 512"/>
              <a:gd name="T14" fmla="*/ 331 w 512"/>
              <a:gd name="T15" fmla="*/ 315 h 512"/>
              <a:gd name="T16" fmla="*/ 294 w 512"/>
              <a:gd name="T17" fmla="*/ 297 h 512"/>
              <a:gd name="T18" fmla="*/ 282 w 512"/>
              <a:gd name="T19" fmla="*/ 276 h 512"/>
              <a:gd name="T20" fmla="*/ 250 w 512"/>
              <a:gd name="T21" fmla="*/ 262 h 512"/>
              <a:gd name="T22" fmla="*/ 240 w 512"/>
              <a:gd name="T23" fmla="*/ 252 h 512"/>
              <a:gd name="T24" fmla="*/ 256 w 512"/>
              <a:gd name="T25" fmla="*/ 243 h 512"/>
              <a:gd name="T26" fmla="*/ 285 w 512"/>
              <a:gd name="T27" fmla="*/ 249 h 512"/>
              <a:gd name="T28" fmla="*/ 261 w 512"/>
              <a:gd name="T29" fmla="*/ 224 h 512"/>
              <a:gd name="T30" fmla="*/ 250 w 512"/>
              <a:gd name="T31" fmla="*/ 213 h 512"/>
              <a:gd name="T32" fmla="*/ 226 w 512"/>
              <a:gd name="T33" fmla="*/ 233 h 512"/>
              <a:gd name="T34" fmla="*/ 223 w 512"/>
              <a:gd name="T35" fmla="*/ 269 h 512"/>
              <a:gd name="T36" fmla="*/ 250 w 512"/>
              <a:gd name="T37" fmla="*/ 284 h 512"/>
              <a:gd name="T38" fmla="*/ 268 w 512"/>
              <a:gd name="T39" fmla="*/ 293 h 512"/>
              <a:gd name="T40" fmla="*/ 261 w 512"/>
              <a:gd name="T41" fmla="*/ 307 h 512"/>
              <a:gd name="T42" fmla="*/ 250 w 512"/>
              <a:gd name="T43" fmla="*/ 308 h 512"/>
              <a:gd name="T44" fmla="*/ 217 w 512"/>
              <a:gd name="T45" fmla="*/ 299 h 512"/>
              <a:gd name="T46" fmla="*/ 250 w 512"/>
              <a:gd name="T47" fmla="*/ 326 h 512"/>
              <a:gd name="T48" fmla="*/ 261 w 512"/>
              <a:gd name="T49" fmla="*/ 341 h 512"/>
              <a:gd name="T50" fmla="*/ 285 w 512"/>
              <a:gd name="T51" fmla="*/ 316 h 512"/>
              <a:gd name="T52" fmla="*/ 512 w 512"/>
              <a:gd name="T53" fmla="*/ 256 h 512"/>
              <a:gd name="T54" fmla="*/ 0 w 512"/>
              <a:gd name="T55" fmla="*/ 256 h 512"/>
              <a:gd name="T56" fmla="*/ 512 w 512"/>
              <a:gd name="T57" fmla="*/ 256 h 512"/>
              <a:gd name="T58" fmla="*/ 352 w 512"/>
              <a:gd name="T59" fmla="*/ 322 h 512"/>
              <a:gd name="T60" fmla="*/ 327 w 512"/>
              <a:gd name="T61" fmla="*/ 114 h 512"/>
              <a:gd name="T62" fmla="*/ 316 w 512"/>
              <a:gd name="T63" fmla="*/ 88 h 512"/>
              <a:gd name="T64" fmla="*/ 195 w 512"/>
              <a:gd name="T65" fmla="*/ 88 h 512"/>
              <a:gd name="T66" fmla="*/ 184 w 512"/>
              <a:gd name="T67" fmla="*/ 114 h 512"/>
              <a:gd name="T68" fmla="*/ 160 w 512"/>
              <a:gd name="T69" fmla="*/ 322 h 512"/>
              <a:gd name="T70" fmla="*/ 140 w 512"/>
              <a:gd name="T71" fmla="*/ 389 h 512"/>
              <a:gd name="T72" fmla="*/ 362 w 512"/>
              <a:gd name="T73" fmla="*/ 394 h 512"/>
              <a:gd name="T74" fmla="*/ 372 w 512"/>
              <a:gd name="T75" fmla="*/ 379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12" h="512">
                <a:moveTo>
                  <a:pt x="237" y="138"/>
                </a:moveTo>
                <a:cubicBezTo>
                  <a:pt x="207" y="107"/>
                  <a:pt x="207" y="107"/>
                  <a:pt x="207" y="107"/>
                </a:cubicBezTo>
                <a:cubicBezTo>
                  <a:pt x="212" y="105"/>
                  <a:pt x="225" y="104"/>
                  <a:pt x="251" y="116"/>
                </a:cubicBezTo>
                <a:cubicBezTo>
                  <a:pt x="254" y="117"/>
                  <a:pt x="257" y="117"/>
                  <a:pt x="260" y="116"/>
                </a:cubicBezTo>
                <a:cubicBezTo>
                  <a:pt x="260" y="116"/>
                  <a:pt x="260" y="116"/>
                  <a:pt x="260" y="116"/>
                </a:cubicBezTo>
                <a:cubicBezTo>
                  <a:pt x="285" y="105"/>
                  <a:pt x="299" y="105"/>
                  <a:pt x="305" y="106"/>
                </a:cubicBezTo>
                <a:cubicBezTo>
                  <a:pt x="275" y="138"/>
                  <a:pt x="275" y="138"/>
                  <a:pt x="275" y="138"/>
                </a:cubicBezTo>
                <a:lnTo>
                  <a:pt x="237" y="138"/>
                </a:lnTo>
                <a:close/>
                <a:moveTo>
                  <a:pt x="330" y="320"/>
                </a:moveTo>
                <a:cubicBezTo>
                  <a:pt x="330" y="334"/>
                  <a:pt x="339" y="357"/>
                  <a:pt x="346" y="373"/>
                </a:cubicBezTo>
                <a:cubicBezTo>
                  <a:pt x="165" y="373"/>
                  <a:pt x="165" y="373"/>
                  <a:pt x="165" y="373"/>
                </a:cubicBezTo>
                <a:cubicBezTo>
                  <a:pt x="172" y="357"/>
                  <a:pt x="181" y="334"/>
                  <a:pt x="181" y="320"/>
                </a:cubicBezTo>
                <a:cubicBezTo>
                  <a:pt x="181" y="318"/>
                  <a:pt x="181" y="316"/>
                  <a:pt x="180" y="315"/>
                </a:cubicBezTo>
                <a:cubicBezTo>
                  <a:pt x="178" y="312"/>
                  <a:pt x="143" y="237"/>
                  <a:pt x="236" y="160"/>
                </a:cubicBezTo>
                <a:cubicBezTo>
                  <a:pt x="275" y="160"/>
                  <a:pt x="275" y="160"/>
                  <a:pt x="275" y="160"/>
                </a:cubicBezTo>
                <a:cubicBezTo>
                  <a:pt x="368" y="237"/>
                  <a:pt x="333" y="312"/>
                  <a:pt x="331" y="315"/>
                </a:cubicBezTo>
                <a:cubicBezTo>
                  <a:pt x="331" y="316"/>
                  <a:pt x="330" y="318"/>
                  <a:pt x="330" y="320"/>
                </a:cubicBezTo>
                <a:close/>
                <a:moveTo>
                  <a:pt x="294" y="297"/>
                </a:moveTo>
                <a:cubicBezTo>
                  <a:pt x="294" y="292"/>
                  <a:pt x="293" y="289"/>
                  <a:pt x="291" y="285"/>
                </a:cubicBezTo>
                <a:cubicBezTo>
                  <a:pt x="289" y="282"/>
                  <a:pt x="286" y="279"/>
                  <a:pt x="282" y="276"/>
                </a:cubicBezTo>
                <a:cubicBezTo>
                  <a:pt x="278" y="273"/>
                  <a:pt x="271" y="270"/>
                  <a:pt x="261" y="266"/>
                </a:cubicBezTo>
                <a:cubicBezTo>
                  <a:pt x="250" y="262"/>
                  <a:pt x="250" y="262"/>
                  <a:pt x="250" y="262"/>
                </a:cubicBezTo>
                <a:cubicBezTo>
                  <a:pt x="247" y="260"/>
                  <a:pt x="244" y="259"/>
                  <a:pt x="243" y="257"/>
                </a:cubicBezTo>
                <a:cubicBezTo>
                  <a:pt x="241" y="256"/>
                  <a:pt x="240" y="254"/>
                  <a:pt x="240" y="252"/>
                </a:cubicBezTo>
                <a:cubicBezTo>
                  <a:pt x="240" y="247"/>
                  <a:pt x="244" y="245"/>
                  <a:pt x="250" y="244"/>
                </a:cubicBezTo>
                <a:cubicBezTo>
                  <a:pt x="250" y="244"/>
                  <a:pt x="253" y="243"/>
                  <a:pt x="256" y="243"/>
                </a:cubicBezTo>
                <a:cubicBezTo>
                  <a:pt x="259" y="243"/>
                  <a:pt x="261" y="243"/>
                  <a:pt x="261" y="243"/>
                </a:cubicBezTo>
                <a:cubicBezTo>
                  <a:pt x="269" y="244"/>
                  <a:pt x="277" y="246"/>
                  <a:pt x="285" y="249"/>
                </a:cubicBezTo>
                <a:cubicBezTo>
                  <a:pt x="292" y="231"/>
                  <a:pt x="292" y="231"/>
                  <a:pt x="292" y="231"/>
                </a:cubicBezTo>
                <a:cubicBezTo>
                  <a:pt x="283" y="227"/>
                  <a:pt x="272" y="225"/>
                  <a:pt x="261" y="224"/>
                </a:cubicBezTo>
                <a:cubicBezTo>
                  <a:pt x="261" y="213"/>
                  <a:pt x="261" y="213"/>
                  <a:pt x="261" y="213"/>
                </a:cubicBezTo>
                <a:cubicBezTo>
                  <a:pt x="250" y="213"/>
                  <a:pt x="250" y="213"/>
                  <a:pt x="250" y="213"/>
                </a:cubicBezTo>
                <a:cubicBezTo>
                  <a:pt x="250" y="225"/>
                  <a:pt x="250" y="225"/>
                  <a:pt x="250" y="225"/>
                </a:cubicBezTo>
                <a:cubicBezTo>
                  <a:pt x="240" y="226"/>
                  <a:pt x="232" y="229"/>
                  <a:pt x="226" y="233"/>
                </a:cubicBezTo>
                <a:cubicBezTo>
                  <a:pt x="220" y="238"/>
                  <a:pt x="217" y="244"/>
                  <a:pt x="217" y="252"/>
                </a:cubicBezTo>
                <a:cubicBezTo>
                  <a:pt x="217" y="259"/>
                  <a:pt x="219" y="264"/>
                  <a:pt x="223" y="269"/>
                </a:cubicBezTo>
                <a:cubicBezTo>
                  <a:pt x="228" y="274"/>
                  <a:pt x="235" y="278"/>
                  <a:pt x="245" y="282"/>
                </a:cubicBezTo>
                <a:cubicBezTo>
                  <a:pt x="250" y="284"/>
                  <a:pt x="250" y="284"/>
                  <a:pt x="250" y="284"/>
                </a:cubicBezTo>
                <a:cubicBezTo>
                  <a:pt x="261" y="288"/>
                  <a:pt x="261" y="288"/>
                  <a:pt x="261" y="288"/>
                </a:cubicBezTo>
                <a:cubicBezTo>
                  <a:pt x="264" y="290"/>
                  <a:pt x="267" y="291"/>
                  <a:pt x="268" y="293"/>
                </a:cubicBezTo>
                <a:cubicBezTo>
                  <a:pt x="270" y="294"/>
                  <a:pt x="271" y="296"/>
                  <a:pt x="271" y="298"/>
                </a:cubicBezTo>
                <a:cubicBezTo>
                  <a:pt x="271" y="303"/>
                  <a:pt x="268" y="306"/>
                  <a:pt x="261" y="307"/>
                </a:cubicBezTo>
                <a:cubicBezTo>
                  <a:pt x="261" y="307"/>
                  <a:pt x="258" y="308"/>
                  <a:pt x="256" y="308"/>
                </a:cubicBezTo>
                <a:cubicBezTo>
                  <a:pt x="253" y="308"/>
                  <a:pt x="250" y="308"/>
                  <a:pt x="250" y="308"/>
                </a:cubicBezTo>
                <a:cubicBezTo>
                  <a:pt x="245" y="307"/>
                  <a:pt x="240" y="306"/>
                  <a:pt x="233" y="305"/>
                </a:cubicBezTo>
                <a:cubicBezTo>
                  <a:pt x="227" y="303"/>
                  <a:pt x="222" y="301"/>
                  <a:pt x="217" y="299"/>
                </a:cubicBezTo>
                <a:cubicBezTo>
                  <a:pt x="217" y="319"/>
                  <a:pt x="217" y="319"/>
                  <a:pt x="217" y="319"/>
                </a:cubicBezTo>
                <a:cubicBezTo>
                  <a:pt x="227" y="323"/>
                  <a:pt x="238" y="325"/>
                  <a:pt x="250" y="326"/>
                </a:cubicBezTo>
                <a:cubicBezTo>
                  <a:pt x="250" y="341"/>
                  <a:pt x="250" y="341"/>
                  <a:pt x="250" y="341"/>
                </a:cubicBezTo>
                <a:cubicBezTo>
                  <a:pt x="261" y="341"/>
                  <a:pt x="261" y="341"/>
                  <a:pt x="261" y="341"/>
                </a:cubicBezTo>
                <a:cubicBezTo>
                  <a:pt x="261" y="325"/>
                  <a:pt x="261" y="325"/>
                  <a:pt x="261" y="325"/>
                </a:cubicBezTo>
                <a:cubicBezTo>
                  <a:pt x="271" y="324"/>
                  <a:pt x="279" y="321"/>
                  <a:pt x="285" y="316"/>
                </a:cubicBezTo>
                <a:cubicBezTo>
                  <a:pt x="291" y="312"/>
                  <a:pt x="294" y="305"/>
                  <a:pt x="294" y="297"/>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72" y="379"/>
                </a:moveTo>
                <a:cubicBezTo>
                  <a:pt x="365" y="363"/>
                  <a:pt x="353" y="335"/>
                  <a:pt x="352" y="322"/>
                </a:cubicBezTo>
                <a:cubicBezTo>
                  <a:pt x="358" y="306"/>
                  <a:pt x="384" y="227"/>
                  <a:pt x="295" y="148"/>
                </a:cubicBezTo>
                <a:cubicBezTo>
                  <a:pt x="327" y="114"/>
                  <a:pt x="327" y="114"/>
                  <a:pt x="327" y="114"/>
                </a:cubicBezTo>
                <a:cubicBezTo>
                  <a:pt x="330" y="111"/>
                  <a:pt x="331" y="107"/>
                  <a:pt x="330" y="104"/>
                </a:cubicBezTo>
                <a:cubicBezTo>
                  <a:pt x="330" y="102"/>
                  <a:pt x="327" y="93"/>
                  <a:pt x="316" y="88"/>
                </a:cubicBezTo>
                <a:cubicBezTo>
                  <a:pt x="302" y="82"/>
                  <a:pt x="282" y="84"/>
                  <a:pt x="256" y="95"/>
                </a:cubicBezTo>
                <a:cubicBezTo>
                  <a:pt x="229" y="84"/>
                  <a:pt x="209" y="82"/>
                  <a:pt x="195" y="88"/>
                </a:cubicBezTo>
                <a:cubicBezTo>
                  <a:pt x="185" y="93"/>
                  <a:pt x="182" y="102"/>
                  <a:pt x="181" y="104"/>
                </a:cubicBezTo>
                <a:cubicBezTo>
                  <a:pt x="180" y="107"/>
                  <a:pt x="181" y="111"/>
                  <a:pt x="184" y="114"/>
                </a:cubicBezTo>
                <a:cubicBezTo>
                  <a:pt x="217" y="148"/>
                  <a:pt x="217" y="148"/>
                  <a:pt x="217" y="148"/>
                </a:cubicBezTo>
                <a:cubicBezTo>
                  <a:pt x="128" y="227"/>
                  <a:pt x="153" y="306"/>
                  <a:pt x="160" y="322"/>
                </a:cubicBezTo>
                <a:cubicBezTo>
                  <a:pt x="158" y="335"/>
                  <a:pt x="147" y="363"/>
                  <a:pt x="139" y="379"/>
                </a:cubicBezTo>
                <a:cubicBezTo>
                  <a:pt x="138" y="382"/>
                  <a:pt x="138" y="386"/>
                  <a:pt x="140" y="389"/>
                </a:cubicBezTo>
                <a:cubicBezTo>
                  <a:pt x="142" y="392"/>
                  <a:pt x="145" y="394"/>
                  <a:pt x="149" y="394"/>
                </a:cubicBezTo>
                <a:cubicBezTo>
                  <a:pt x="362" y="394"/>
                  <a:pt x="362" y="394"/>
                  <a:pt x="362" y="394"/>
                </a:cubicBezTo>
                <a:cubicBezTo>
                  <a:pt x="366" y="394"/>
                  <a:pt x="369" y="392"/>
                  <a:pt x="371" y="389"/>
                </a:cubicBezTo>
                <a:cubicBezTo>
                  <a:pt x="373" y="386"/>
                  <a:pt x="374" y="382"/>
                  <a:pt x="372" y="379"/>
                </a:cubicBez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Verdana"/>
            </a:endParaRPr>
          </a:p>
        </p:txBody>
      </p:sp>
      <p:sp>
        <p:nvSpPr>
          <p:cNvPr id="17" name="Freeform 375">
            <a:extLst>
              <a:ext uri="{FF2B5EF4-FFF2-40B4-BE49-F238E27FC236}">
                <a16:creationId xmlns:a16="http://schemas.microsoft.com/office/drawing/2014/main" id="{D4A9D86F-EB4F-4FE6-85E5-F3FB746183CD}"/>
              </a:ext>
            </a:extLst>
          </p:cNvPr>
          <p:cNvSpPr>
            <a:spLocks noChangeAspect="1" noEditPoints="1"/>
          </p:cNvSpPr>
          <p:nvPr/>
        </p:nvSpPr>
        <p:spPr bwMode="auto">
          <a:xfrm>
            <a:off x="4746033" y="2356980"/>
            <a:ext cx="365760" cy="365760"/>
          </a:xfrm>
          <a:custGeom>
            <a:avLst/>
            <a:gdLst>
              <a:gd name="T0" fmla="*/ 297 w 512"/>
              <a:gd name="T1" fmla="*/ 213 h 512"/>
              <a:gd name="T2" fmla="*/ 382 w 512"/>
              <a:gd name="T3" fmla="*/ 221 h 512"/>
              <a:gd name="T4" fmla="*/ 323 w 512"/>
              <a:gd name="T5" fmla="*/ 280 h 512"/>
              <a:gd name="T6" fmla="*/ 320 w 512"/>
              <a:gd name="T7" fmla="*/ 290 h 512"/>
              <a:gd name="T8" fmla="*/ 337 w 512"/>
              <a:gd name="T9" fmla="*/ 374 h 512"/>
              <a:gd name="T10" fmla="*/ 261 w 512"/>
              <a:gd name="T11" fmla="*/ 332 h 512"/>
              <a:gd name="T12" fmla="*/ 256 w 512"/>
              <a:gd name="T13" fmla="*/ 330 h 512"/>
              <a:gd name="T14" fmla="*/ 250 w 512"/>
              <a:gd name="T15" fmla="*/ 332 h 512"/>
              <a:gd name="T16" fmla="*/ 175 w 512"/>
              <a:gd name="T17" fmla="*/ 374 h 512"/>
              <a:gd name="T18" fmla="*/ 191 w 512"/>
              <a:gd name="T19" fmla="*/ 290 h 512"/>
              <a:gd name="T20" fmla="*/ 189 w 512"/>
              <a:gd name="T21" fmla="*/ 280 h 512"/>
              <a:gd name="T22" fmla="*/ 130 w 512"/>
              <a:gd name="T23" fmla="*/ 221 h 512"/>
              <a:gd name="T24" fmla="*/ 214 w 512"/>
              <a:gd name="T25" fmla="*/ 213 h 512"/>
              <a:gd name="T26" fmla="*/ 223 w 512"/>
              <a:gd name="T27" fmla="*/ 207 h 512"/>
              <a:gd name="T28" fmla="*/ 256 w 512"/>
              <a:gd name="T29" fmla="*/ 133 h 512"/>
              <a:gd name="T30" fmla="*/ 289 w 512"/>
              <a:gd name="T31" fmla="*/ 207 h 512"/>
              <a:gd name="T32" fmla="*/ 297 w 512"/>
              <a:gd name="T33" fmla="*/ 213 h 512"/>
              <a:gd name="T34" fmla="*/ 512 w 512"/>
              <a:gd name="T35" fmla="*/ 256 h 512"/>
              <a:gd name="T36" fmla="*/ 256 w 512"/>
              <a:gd name="T37" fmla="*/ 512 h 512"/>
              <a:gd name="T38" fmla="*/ 0 w 512"/>
              <a:gd name="T39" fmla="*/ 256 h 512"/>
              <a:gd name="T40" fmla="*/ 256 w 512"/>
              <a:gd name="T41" fmla="*/ 0 h 512"/>
              <a:gd name="T42" fmla="*/ 512 w 512"/>
              <a:gd name="T43" fmla="*/ 256 h 512"/>
              <a:gd name="T44" fmla="*/ 415 w 512"/>
              <a:gd name="T45" fmla="*/ 209 h 512"/>
              <a:gd name="T46" fmla="*/ 406 w 512"/>
              <a:gd name="T47" fmla="*/ 202 h 512"/>
              <a:gd name="T48" fmla="*/ 306 w 512"/>
              <a:gd name="T49" fmla="*/ 192 h 512"/>
              <a:gd name="T50" fmla="*/ 265 w 512"/>
              <a:gd name="T51" fmla="*/ 102 h 512"/>
              <a:gd name="T52" fmla="*/ 256 w 512"/>
              <a:gd name="T53" fmla="*/ 96 h 512"/>
              <a:gd name="T54" fmla="*/ 246 w 512"/>
              <a:gd name="T55" fmla="*/ 102 h 512"/>
              <a:gd name="T56" fmla="*/ 206 w 512"/>
              <a:gd name="T57" fmla="*/ 192 h 512"/>
              <a:gd name="T58" fmla="*/ 105 w 512"/>
              <a:gd name="T59" fmla="*/ 202 h 512"/>
              <a:gd name="T60" fmla="*/ 96 w 512"/>
              <a:gd name="T61" fmla="*/ 209 h 512"/>
              <a:gd name="T62" fmla="*/ 99 w 512"/>
              <a:gd name="T63" fmla="*/ 221 h 512"/>
              <a:gd name="T64" fmla="*/ 169 w 512"/>
              <a:gd name="T65" fmla="*/ 291 h 512"/>
              <a:gd name="T66" fmla="*/ 149 w 512"/>
              <a:gd name="T67" fmla="*/ 392 h 512"/>
              <a:gd name="T68" fmla="*/ 153 w 512"/>
              <a:gd name="T69" fmla="*/ 403 h 512"/>
              <a:gd name="T70" fmla="*/ 165 w 512"/>
              <a:gd name="T71" fmla="*/ 404 h 512"/>
              <a:gd name="T72" fmla="*/ 256 w 512"/>
              <a:gd name="T73" fmla="*/ 353 h 512"/>
              <a:gd name="T74" fmla="*/ 346 w 512"/>
              <a:gd name="T75" fmla="*/ 404 h 512"/>
              <a:gd name="T76" fmla="*/ 352 w 512"/>
              <a:gd name="T77" fmla="*/ 405 h 512"/>
              <a:gd name="T78" fmla="*/ 358 w 512"/>
              <a:gd name="T79" fmla="*/ 403 h 512"/>
              <a:gd name="T80" fmla="*/ 362 w 512"/>
              <a:gd name="T81" fmla="*/ 392 h 512"/>
              <a:gd name="T82" fmla="*/ 342 w 512"/>
              <a:gd name="T83" fmla="*/ 291 h 512"/>
              <a:gd name="T84" fmla="*/ 413 w 512"/>
              <a:gd name="T85" fmla="*/ 221 h 512"/>
              <a:gd name="T86" fmla="*/ 415 w 512"/>
              <a:gd name="T87" fmla="*/ 209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2" h="512">
                <a:moveTo>
                  <a:pt x="297" y="213"/>
                </a:moveTo>
                <a:cubicBezTo>
                  <a:pt x="382" y="221"/>
                  <a:pt x="382" y="221"/>
                  <a:pt x="382" y="221"/>
                </a:cubicBezTo>
                <a:cubicBezTo>
                  <a:pt x="323" y="280"/>
                  <a:pt x="323" y="280"/>
                  <a:pt x="323" y="280"/>
                </a:cubicBezTo>
                <a:cubicBezTo>
                  <a:pt x="320" y="283"/>
                  <a:pt x="319" y="286"/>
                  <a:pt x="320" y="290"/>
                </a:cubicBezTo>
                <a:cubicBezTo>
                  <a:pt x="337" y="374"/>
                  <a:pt x="337" y="374"/>
                  <a:pt x="337" y="374"/>
                </a:cubicBezTo>
                <a:cubicBezTo>
                  <a:pt x="261" y="332"/>
                  <a:pt x="261" y="332"/>
                  <a:pt x="261" y="332"/>
                </a:cubicBezTo>
                <a:cubicBezTo>
                  <a:pt x="259" y="331"/>
                  <a:pt x="257" y="330"/>
                  <a:pt x="256" y="330"/>
                </a:cubicBezTo>
                <a:cubicBezTo>
                  <a:pt x="254" y="330"/>
                  <a:pt x="252" y="331"/>
                  <a:pt x="250" y="332"/>
                </a:cubicBezTo>
                <a:cubicBezTo>
                  <a:pt x="175" y="374"/>
                  <a:pt x="175" y="374"/>
                  <a:pt x="175" y="374"/>
                </a:cubicBezTo>
                <a:cubicBezTo>
                  <a:pt x="191" y="290"/>
                  <a:pt x="191" y="290"/>
                  <a:pt x="191" y="290"/>
                </a:cubicBezTo>
                <a:cubicBezTo>
                  <a:pt x="192" y="286"/>
                  <a:pt x="191" y="283"/>
                  <a:pt x="189" y="280"/>
                </a:cubicBezTo>
                <a:cubicBezTo>
                  <a:pt x="130" y="221"/>
                  <a:pt x="130" y="221"/>
                  <a:pt x="130" y="221"/>
                </a:cubicBezTo>
                <a:cubicBezTo>
                  <a:pt x="214" y="213"/>
                  <a:pt x="214" y="213"/>
                  <a:pt x="214" y="213"/>
                </a:cubicBezTo>
                <a:cubicBezTo>
                  <a:pt x="218" y="213"/>
                  <a:pt x="221" y="210"/>
                  <a:pt x="223" y="207"/>
                </a:cubicBezTo>
                <a:cubicBezTo>
                  <a:pt x="256" y="133"/>
                  <a:pt x="256" y="133"/>
                  <a:pt x="256" y="133"/>
                </a:cubicBezTo>
                <a:cubicBezTo>
                  <a:pt x="289" y="207"/>
                  <a:pt x="289" y="207"/>
                  <a:pt x="289" y="207"/>
                </a:cubicBezTo>
                <a:cubicBezTo>
                  <a:pt x="290" y="210"/>
                  <a:pt x="293" y="213"/>
                  <a:pt x="297" y="213"/>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15" y="209"/>
                </a:moveTo>
                <a:cubicBezTo>
                  <a:pt x="414" y="206"/>
                  <a:pt x="410" y="203"/>
                  <a:pt x="406" y="202"/>
                </a:cubicBezTo>
                <a:cubicBezTo>
                  <a:pt x="306" y="192"/>
                  <a:pt x="306" y="192"/>
                  <a:pt x="306" y="192"/>
                </a:cubicBezTo>
                <a:cubicBezTo>
                  <a:pt x="265" y="102"/>
                  <a:pt x="265" y="102"/>
                  <a:pt x="265" y="102"/>
                </a:cubicBezTo>
                <a:cubicBezTo>
                  <a:pt x="264" y="98"/>
                  <a:pt x="260" y="96"/>
                  <a:pt x="256" y="96"/>
                </a:cubicBezTo>
                <a:cubicBezTo>
                  <a:pt x="251" y="96"/>
                  <a:pt x="248" y="98"/>
                  <a:pt x="246" y="102"/>
                </a:cubicBezTo>
                <a:cubicBezTo>
                  <a:pt x="206" y="192"/>
                  <a:pt x="206" y="192"/>
                  <a:pt x="206" y="192"/>
                </a:cubicBezTo>
                <a:cubicBezTo>
                  <a:pt x="105" y="202"/>
                  <a:pt x="105" y="202"/>
                  <a:pt x="105" y="202"/>
                </a:cubicBezTo>
                <a:cubicBezTo>
                  <a:pt x="101" y="203"/>
                  <a:pt x="98" y="206"/>
                  <a:pt x="96" y="209"/>
                </a:cubicBezTo>
                <a:cubicBezTo>
                  <a:pt x="95" y="213"/>
                  <a:pt x="96" y="218"/>
                  <a:pt x="99" y="221"/>
                </a:cubicBezTo>
                <a:cubicBezTo>
                  <a:pt x="169" y="291"/>
                  <a:pt x="169" y="291"/>
                  <a:pt x="169" y="291"/>
                </a:cubicBezTo>
                <a:cubicBezTo>
                  <a:pt x="149" y="392"/>
                  <a:pt x="149" y="392"/>
                  <a:pt x="149" y="392"/>
                </a:cubicBezTo>
                <a:cubicBezTo>
                  <a:pt x="148" y="396"/>
                  <a:pt x="150" y="401"/>
                  <a:pt x="153" y="403"/>
                </a:cubicBezTo>
                <a:cubicBezTo>
                  <a:pt x="157" y="405"/>
                  <a:pt x="161" y="406"/>
                  <a:pt x="165" y="404"/>
                </a:cubicBezTo>
                <a:cubicBezTo>
                  <a:pt x="256" y="353"/>
                  <a:pt x="256" y="353"/>
                  <a:pt x="256" y="353"/>
                </a:cubicBezTo>
                <a:cubicBezTo>
                  <a:pt x="346" y="404"/>
                  <a:pt x="346" y="404"/>
                  <a:pt x="346" y="404"/>
                </a:cubicBezTo>
                <a:cubicBezTo>
                  <a:pt x="348" y="405"/>
                  <a:pt x="350" y="405"/>
                  <a:pt x="352" y="405"/>
                </a:cubicBezTo>
                <a:cubicBezTo>
                  <a:pt x="354" y="405"/>
                  <a:pt x="356" y="404"/>
                  <a:pt x="358" y="403"/>
                </a:cubicBezTo>
                <a:cubicBezTo>
                  <a:pt x="361" y="401"/>
                  <a:pt x="363" y="396"/>
                  <a:pt x="362" y="392"/>
                </a:cubicBezTo>
                <a:cubicBezTo>
                  <a:pt x="342" y="291"/>
                  <a:pt x="342" y="291"/>
                  <a:pt x="342" y="291"/>
                </a:cubicBezTo>
                <a:cubicBezTo>
                  <a:pt x="413" y="221"/>
                  <a:pt x="413" y="221"/>
                  <a:pt x="413" y="221"/>
                </a:cubicBezTo>
                <a:cubicBezTo>
                  <a:pt x="415" y="218"/>
                  <a:pt x="416" y="213"/>
                  <a:pt x="415" y="209"/>
                </a:cubicBez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a:ln>
                <a:noFill/>
              </a:ln>
              <a:solidFill>
                <a:prstClr val="black"/>
              </a:solidFill>
              <a:effectLst/>
              <a:uLnTx/>
              <a:uFillTx/>
              <a:latin typeface="Verdana"/>
            </a:endParaRPr>
          </a:p>
        </p:txBody>
      </p:sp>
      <p:sp>
        <p:nvSpPr>
          <p:cNvPr id="18" name="Freeform 984">
            <a:extLst>
              <a:ext uri="{FF2B5EF4-FFF2-40B4-BE49-F238E27FC236}">
                <a16:creationId xmlns:a16="http://schemas.microsoft.com/office/drawing/2014/main" id="{9BF5233B-F392-4429-AA07-1550BA749AB5}"/>
              </a:ext>
            </a:extLst>
          </p:cNvPr>
          <p:cNvSpPr>
            <a:spLocks noChangeAspect="1" noEditPoints="1"/>
          </p:cNvSpPr>
          <p:nvPr/>
        </p:nvSpPr>
        <p:spPr bwMode="auto">
          <a:xfrm>
            <a:off x="4746033" y="3042661"/>
            <a:ext cx="365760" cy="364687"/>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393 w 512"/>
              <a:gd name="T11" fmla="*/ 132 h 512"/>
              <a:gd name="T12" fmla="*/ 255 w 512"/>
              <a:gd name="T13" fmla="*/ 410 h 512"/>
              <a:gd name="T14" fmla="*/ 245 w 512"/>
              <a:gd name="T15" fmla="*/ 416 h 512"/>
              <a:gd name="T16" fmla="*/ 244 w 512"/>
              <a:gd name="T17" fmla="*/ 416 h 512"/>
              <a:gd name="T18" fmla="*/ 235 w 512"/>
              <a:gd name="T19" fmla="*/ 409 h 512"/>
              <a:gd name="T20" fmla="*/ 200 w 512"/>
              <a:gd name="T21" fmla="*/ 312 h 512"/>
              <a:gd name="T22" fmla="*/ 103 w 512"/>
              <a:gd name="T23" fmla="*/ 276 h 512"/>
              <a:gd name="T24" fmla="*/ 96 w 512"/>
              <a:gd name="T25" fmla="*/ 267 h 512"/>
              <a:gd name="T26" fmla="*/ 102 w 512"/>
              <a:gd name="T27" fmla="*/ 257 h 512"/>
              <a:gd name="T28" fmla="*/ 379 w 512"/>
              <a:gd name="T29" fmla="*/ 118 h 512"/>
              <a:gd name="T30" fmla="*/ 391 w 512"/>
              <a:gd name="T31" fmla="*/ 120 h 512"/>
              <a:gd name="T32" fmla="*/ 393 w 512"/>
              <a:gd name="T33" fmla="*/ 132 h 512"/>
              <a:gd name="T34" fmla="*/ 133 w 512"/>
              <a:gd name="T35" fmla="*/ 265 h 512"/>
              <a:gd name="T36" fmla="*/ 360 w 512"/>
              <a:gd name="T37" fmla="*/ 152 h 512"/>
              <a:gd name="T38" fmla="*/ 247 w 512"/>
              <a:gd name="T39" fmla="*/ 378 h 512"/>
              <a:gd name="T40" fmla="*/ 218 w 512"/>
              <a:gd name="T41" fmla="*/ 300 h 512"/>
              <a:gd name="T42" fmla="*/ 212 w 512"/>
              <a:gd name="T43" fmla="*/ 294 h 512"/>
              <a:gd name="T44" fmla="*/ 133 w 512"/>
              <a:gd name="T45" fmla="*/ 26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93" y="132"/>
                </a:moveTo>
                <a:cubicBezTo>
                  <a:pt x="255" y="410"/>
                  <a:pt x="255" y="410"/>
                  <a:pt x="255" y="410"/>
                </a:cubicBezTo>
                <a:cubicBezTo>
                  <a:pt x="253" y="413"/>
                  <a:pt x="249" y="416"/>
                  <a:pt x="245" y="416"/>
                </a:cubicBezTo>
                <a:cubicBezTo>
                  <a:pt x="245" y="416"/>
                  <a:pt x="245" y="416"/>
                  <a:pt x="244" y="416"/>
                </a:cubicBezTo>
                <a:cubicBezTo>
                  <a:pt x="240" y="415"/>
                  <a:pt x="236" y="413"/>
                  <a:pt x="235" y="409"/>
                </a:cubicBezTo>
                <a:cubicBezTo>
                  <a:pt x="200" y="312"/>
                  <a:pt x="200" y="312"/>
                  <a:pt x="200" y="312"/>
                </a:cubicBezTo>
                <a:cubicBezTo>
                  <a:pt x="103" y="276"/>
                  <a:pt x="103" y="276"/>
                  <a:pt x="103" y="276"/>
                </a:cubicBezTo>
                <a:cubicBezTo>
                  <a:pt x="99" y="275"/>
                  <a:pt x="96" y="271"/>
                  <a:pt x="96" y="267"/>
                </a:cubicBezTo>
                <a:cubicBezTo>
                  <a:pt x="95" y="263"/>
                  <a:pt x="98" y="259"/>
                  <a:pt x="102" y="257"/>
                </a:cubicBezTo>
                <a:cubicBezTo>
                  <a:pt x="379" y="118"/>
                  <a:pt x="379" y="118"/>
                  <a:pt x="379" y="118"/>
                </a:cubicBezTo>
                <a:cubicBezTo>
                  <a:pt x="383" y="116"/>
                  <a:pt x="388" y="117"/>
                  <a:pt x="391" y="120"/>
                </a:cubicBezTo>
                <a:cubicBezTo>
                  <a:pt x="394" y="123"/>
                  <a:pt x="395" y="128"/>
                  <a:pt x="393" y="132"/>
                </a:cubicBezTo>
                <a:close/>
                <a:moveTo>
                  <a:pt x="133" y="265"/>
                </a:moveTo>
                <a:cubicBezTo>
                  <a:pt x="360" y="152"/>
                  <a:pt x="360" y="152"/>
                  <a:pt x="360" y="152"/>
                </a:cubicBezTo>
                <a:cubicBezTo>
                  <a:pt x="247" y="378"/>
                  <a:pt x="247" y="378"/>
                  <a:pt x="247" y="378"/>
                </a:cubicBezTo>
                <a:cubicBezTo>
                  <a:pt x="218" y="300"/>
                  <a:pt x="218" y="300"/>
                  <a:pt x="218" y="300"/>
                </a:cubicBezTo>
                <a:cubicBezTo>
                  <a:pt x="217" y="297"/>
                  <a:pt x="215" y="295"/>
                  <a:pt x="212" y="294"/>
                </a:cubicBezTo>
                <a:lnTo>
                  <a:pt x="133" y="265"/>
                </a:ln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a:ln>
                <a:noFill/>
              </a:ln>
              <a:solidFill>
                <a:prstClr val="black"/>
              </a:solidFill>
              <a:effectLst/>
              <a:uLnTx/>
              <a:uFillTx/>
              <a:latin typeface="Verdana"/>
            </a:endParaRPr>
          </a:p>
        </p:txBody>
      </p:sp>
      <p:sp>
        <p:nvSpPr>
          <p:cNvPr id="19" name="Freeform 564">
            <a:extLst>
              <a:ext uri="{FF2B5EF4-FFF2-40B4-BE49-F238E27FC236}">
                <a16:creationId xmlns:a16="http://schemas.microsoft.com/office/drawing/2014/main" id="{FF54A233-DAC0-4868-BC90-B52CADA81629}"/>
              </a:ext>
            </a:extLst>
          </p:cNvPr>
          <p:cNvSpPr>
            <a:spLocks noChangeAspect="1" noEditPoints="1"/>
          </p:cNvSpPr>
          <p:nvPr/>
        </p:nvSpPr>
        <p:spPr bwMode="auto">
          <a:xfrm>
            <a:off x="4746033" y="3727269"/>
            <a:ext cx="365760" cy="364687"/>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308 w 512"/>
              <a:gd name="T11" fmla="*/ 357 h 512"/>
              <a:gd name="T12" fmla="*/ 298 w 512"/>
              <a:gd name="T13" fmla="*/ 362 h 512"/>
              <a:gd name="T14" fmla="*/ 293 w 512"/>
              <a:gd name="T15" fmla="*/ 361 h 512"/>
              <a:gd name="T16" fmla="*/ 265 w 512"/>
              <a:gd name="T17" fmla="*/ 356 h 512"/>
              <a:gd name="T18" fmla="*/ 240 w 512"/>
              <a:gd name="T19" fmla="*/ 351 h 512"/>
              <a:gd name="T20" fmla="*/ 219 w 512"/>
              <a:gd name="T21" fmla="*/ 318 h 512"/>
              <a:gd name="T22" fmla="*/ 221 w 512"/>
              <a:gd name="T23" fmla="*/ 290 h 512"/>
              <a:gd name="T24" fmla="*/ 240 w 512"/>
              <a:gd name="T25" fmla="*/ 246 h 512"/>
              <a:gd name="T26" fmla="*/ 235 w 512"/>
              <a:gd name="T27" fmla="*/ 191 h 512"/>
              <a:gd name="T28" fmla="*/ 203 w 512"/>
              <a:gd name="T29" fmla="*/ 177 h 512"/>
              <a:gd name="T30" fmla="*/ 170 w 512"/>
              <a:gd name="T31" fmla="*/ 191 h 512"/>
              <a:gd name="T32" fmla="*/ 165 w 512"/>
              <a:gd name="T33" fmla="*/ 246 h 512"/>
              <a:gd name="T34" fmla="*/ 184 w 512"/>
              <a:gd name="T35" fmla="*/ 290 h 512"/>
              <a:gd name="T36" fmla="*/ 185 w 512"/>
              <a:gd name="T37" fmla="*/ 318 h 512"/>
              <a:gd name="T38" fmla="*/ 164 w 512"/>
              <a:gd name="T39" fmla="*/ 351 h 512"/>
              <a:gd name="T40" fmla="*/ 139 w 512"/>
              <a:gd name="T41" fmla="*/ 356 h 512"/>
              <a:gd name="T42" fmla="*/ 111 w 512"/>
              <a:gd name="T43" fmla="*/ 361 h 512"/>
              <a:gd name="T44" fmla="*/ 97 w 512"/>
              <a:gd name="T45" fmla="*/ 357 h 512"/>
              <a:gd name="T46" fmla="*/ 101 w 512"/>
              <a:gd name="T47" fmla="*/ 342 h 512"/>
              <a:gd name="T48" fmla="*/ 137 w 512"/>
              <a:gd name="T49" fmla="*/ 334 h 512"/>
              <a:gd name="T50" fmla="*/ 155 w 512"/>
              <a:gd name="T51" fmla="*/ 331 h 512"/>
              <a:gd name="T52" fmla="*/ 166 w 512"/>
              <a:gd name="T53" fmla="*/ 302 h 512"/>
              <a:gd name="T54" fmla="*/ 144 w 512"/>
              <a:gd name="T55" fmla="*/ 251 h 512"/>
              <a:gd name="T56" fmla="*/ 153 w 512"/>
              <a:gd name="T57" fmla="*/ 177 h 512"/>
              <a:gd name="T58" fmla="*/ 203 w 512"/>
              <a:gd name="T59" fmla="*/ 155 h 512"/>
              <a:gd name="T60" fmla="*/ 251 w 512"/>
              <a:gd name="T61" fmla="*/ 177 h 512"/>
              <a:gd name="T62" fmla="*/ 261 w 512"/>
              <a:gd name="T63" fmla="*/ 251 h 512"/>
              <a:gd name="T64" fmla="*/ 239 w 512"/>
              <a:gd name="T65" fmla="*/ 302 h 512"/>
              <a:gd name="T66" fmla="*/ 250 w 512"/>
              <a:gd name="T67" fmla="*/ 331 h 512"/>
              <a:gd name="T68" fmla="*/ 267 w 512"/>
              <a:gd name="T69" fmla="*/ 334 h 512"/>
              <a:gd name="T70" fmla="*/ 303 w 512"/>
              <a:gd name="T71" fmla="*/ 342 h 512"/>
              <a:gd name="T72" fmla="*/ 308 w 512"/>
              <a:gd name="T73" fmla="*/ 357 h 512"/>
              <a:gd name="T74" fmla="*/ 405 w 512"/>
              <a:gd name="T75" fmla="*/ 288 h 512"/>
              <a:gd name="T76" fmla="*/ 298 w 512"/>
              <a:gd name="T77" fmla="*/ 288 h 512"/>
              <a:gd name="T78" fmla="*/ 288 w 512"/>
              <a:gd name="T79" fmla="*/ 277 h 512"/>
              <a:gd name="T80" fmla="*/ 298 w 512"/>
              <a:gd name="T81" fmla="*/ 266 h 512"/>
              <a:gd name="T82" fmla="*/ 405 w 512"/>
              <a:gd name="T83" fmla="*/ 266 h 512"/>
              <a:gd name="T84" fmla="*/ 416 w 512"/>
              <a:gd name="T85" fmla="*/ 277 h 512"/>
              <a:gd name="T86" fmla="*/ 405 w 512"/>
              <a:gd name="T87" fmla="*/ 288 h 512"/>
              <a:gd name="T88" fmla="*/ 405 w 512"/>
              <a:gd name="T89" fmla="*/ 245 h 512"/>
              <a:gd name="T90" fmla="*/ 298 w 512"/>
              <a:gd name="T91" fmla="*/ 245 h 512"/>
              <a:gd name="T92" fmla="*/ 288 w 512"/>
              <a:gd name="T93" fmla="*/ 234 h 512"/>
              <a:gd name="T94" fmla="*/ 298 w 512"/>
              <a:gd name="T95" fmla="*/ 224 h 512"/>
              <a:gd name="T96" fmla="*/ 405 w 512"/>
              <a:gd name="T97" fmla="*/ 224 h 512"/>
              <a:gd name="T98" fmla="*/ 416 w 512"/>
              <a:gd name="T99" fmla="*/ 234 h 512"/>
              <a:gd name="T100" fmla="*/ 405 w 512"/>
              <a:gd name="T101" fmla="*/ 245 h 512"/>
              <a:gd name="T102" fmla="*/ 405 w 512"/>
              <a:gd name="T103" fmla="*/ 202 h 512"/>
              <a:gd name="T104" fmla="*/ 298 w 512"/>
              <a:gd name="T105" fmla="*/ 202 h 512"/>
              <a:gd name="T106" fmla="*/ 288 w 512"/>
              <a:gd name="T107" fmla="*/ 192 h 512"/>
              <a:gd name="T108" fmla="*/ 298 w 512"/>
              <a:gd name="T109" fmla="*/ 181 h 512"/>
              <a:gd name="T110" fmla="*/ 405 w 512"/>
              <a:gd name="T111" fmla="*/ 181 h 512"/>
              <a:gd name="T112" fmla="*/ 416 w 512"/>
              <a:gd name="T113" fmla="*/ 192 h 512"/>
              <a:gd name="T114" fmla="*/ 405 w 512"/>
              <a:gd name="T115" fmla="*/ 20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08" y="357"/>
                </a:moveTo>
                <a:cubicBezTo>
                  <a:pt x="306" y="360"/>
                  <a:pt x="302" y="362"/>
                  <a:pt x="298" y="362"/>
                </a:cubicBezTo>
                <a:cubicBezTo>
                  <a:pt x="296" y="362"/>
                  <a:pt x="295" y="362"/>
                  <a:pt x="293" y="361"/>
                </a:cubicBezTo>
                <a:cubicBezTo>
                  <a:pt x="286" y="357"/>
                  <a:pt x="275" y="356"/>
                  <a:pt x="265" y="356"/>
                </a:cubicBezTo>
                <a:cubicBezTo>
                  <a:pt x="255" y="355"/>
                  <a:pt x="247" y="354"/>
                  <a:pt x="240" y="351"/>
                </a:cubicBezTo>
                <a:cubicBezTo>
                  <a:pt x="227" y="344"/>
                  <a:pt x="221" y="324"/>
                  <a:pt x="219" y="318"/>
                </a:cubicBezTo>
                <a:cubicBezTo>
                  <a:pt x="217" y="309"/>
                  <a:pt x="216" y="297"/>
                  <a:pt x="221" y="290"/>
                </a:cubicBezTo>
                <a:cubicBezTo>
                  <a:pt x="228" y="280"/>
                  <a:pt x="236" y="261"/>
                  <a:pt x="240" y="246"/>
                </a:cubicBezTo>
                <a:cubicBezTo>
                  <a:pt x="246" y="221"/>
                  <a:pt x="244" y="202"/>
                  <a:pt x="235" y="191"/>
                </a:cubicBezTo>
                <a:cubicBezTo>
                  <a:pt x="223" y="176"/>
                  <a:pt x="203" y="176"/>
                  <a:pt x="203" y="177"/>
                </a:cubicBezTo>
                <a:cubicBezTo>
                  <a:pt x="202" y="176"/>
                  <a:pt x="181" y="176"/>
                  <a:pt x="170" y="191"/>
                </a:cubicBezTo>
                <a:cubicBezTo>
                  <a:pt x="160" y="202"/>
                  <a:pt x="159" y="221"/>
                  <a:pt x="165" y="246"/>
                </a:cubicBezTo>
                <a:cubicBezTo>
                  <a:pt x="168" y="261"/>
                  <a:pt x="176" y="280"/>
                  <a:pt x="184" y="290"/>
                </a:cubicBezTo>
                <a:cubicBezTo>
                  <a:pt x="189" y="297"/>
                  <a:pt x="187" y="309"/>
                  <a:pt x="185" y="318"/>
                </a:cubicBezTo>
                <a:cubicBezTo>
                  <a:pt x="184" y="324"/>
                  <a:pt x="178" y="344"/>
                  <a:pt x="164" y="351"/>
                </a:cubicBezTo>
                <a:cubicBezTo>
                  <a:pt x="158" y="354"/>
                  <a:pt x="149" y="355"/>
                  <a:pt x="139" y="356"/>
                </a:cubicBezTo>
                <a:cubicBezTo>
                  <a:pt x="129" y="356"/>
                  <a:pt x="118" y="357"/>
                  <a:pt x="111" y="361"/>
                </a:cubicBezTo>
                <a:cubicBezTo>
                  <a:pt x="106" y="364"/>
                  <a:pt x="100" y="362"/>
                  <a:pt x="97" y="357"/>
                </a:cubicBezTo>
                <a:cubicBezTo>
                  <a:pt x="94" y="351"/>
                  <a:pt x="96" y="345"/>
                  <a:pt x="101" y="342"/>
                </a:cubicBezTo>
                <a:cubicBezTo>
                  <a:pt x="112" y="337"/>
                  <a:pt x="125" y="335"/>
                  <a:pt x="137" y="334"/>
                </a:cubicBezTo>
                <a:cubicBezTo>
                  <a:pt x="144" y="334"/>
                  <a:pt x="152" y="333"/>
                  <a:pt x="155" y="331"/>
                </a:cubicBezTo>
                <a:cubicBezTo>
                  <a:pt x="161" y="328"/>
                  <a:pt x="167" y="308"/>
                  <a:pt x="166" y="302"/>
                </a:cubicBezTo>
                <a:cubicBezTo>
                  <a:pt x="157" y="289"/>
                  <a:pt x="148" y="269"/>
                  <a:pt x="144" y="251"/>
                </a:cubicBezTo>
                <a:cubicBezTo>
                  <a:pt x="136" y="219"/>
                  <a:pt x="139" y="194"/>
                  <a:pt x="153" y="177"/>
                </a:cubicBezTo>
                <a:cubicBezTo>
                  <a:pt x="172" y="155"/>
                  <a:pt x="201" y="155"/>
                  <a:pt x="203" y="155"/>
                </a:cubicBezTo>
                <a:cubicBezTo>
                  <a:pt x="203" y="155"/>
                  <a:pt x="233" y="155"/>
                  <a:pt x="251" y="177"/>
                </a:cubicBezTo>
                <a:cubicBezTo>
                  <a:pt x="265" y="194"/>
                  <a:pt x="268" y="219"/>
                  <a:pt x="261" y="251"/>
                </a:cubicBezTo>
                <a:cubicBezTo>
                  <a:pt x="256" y="269"/>
                  <a:pt x="247" y="289"/>
                  <a:pt x="239" y="302"/>
                </a:cubicBezTo>
                <a:cubicBezTo>
                  <a:pt x="237" y="308"/>
                  <a:pt x="243" y="328"/>
                  <a:pt x="250" y="331"/>
                </a:cubicBezTo>
                <a:cubicBezTo>
                  <a:pt x="252" y="333"/>
                  <a:pt x="260" y="334"/>
                  <a:pt x="267" y="334"/>
                </a:cubicBezTo>
                <a:cubicBezTo>
                  <a:pt x="279" y="335"/>
                  <a:pt x="293" y="337"/>
                  <a:pt x="303" y="342"/>
                </a:cubicBezTo>
                <a:cubicBezTo>
                  <a:pt x="308" y="345"/>
                  <a:pt x="310" y="351"/>
                  <a:pt x="308" y="357"/>
                </a:cubicBezTo>
                <a:close/>
                <a:moveTo>
                  <a:pt x="405" y="288"/>
                </a:moveTo>
                <a:cubicBezTo>
                  <a:pt x="298" y="288"/>
                  <a:pt x="298" y="288"/>
                  <a:pt x="298" y="288"/>
                </a:cubicBezTo>
                <a:cubicBezTo>
                  <a:pt x="292" y="288"/>
                  <a:pt x="288" y="283"/>
                  <a:pt x="288" y="277"/>
                </a:cubicBezTo>
                <a:cubicBezTo>
                  <a:pt x="288" y="271"/>
                  <a:pt x="292" y="266"/>
                  <a:pt x="298" y="266"/>
                </a:cubicBezTo>
                <a:cubicBezTo>
                  <a:pt x="405" y="266"/>
                  <a:pt x="405" y="266"/>
                  <a:pt x="405" y="266"/>
                </a:cubicBezTo>
                <a:cubicBezTo>
                  <a:pt x="411" y="266"/>
                  <a:pt x="416" y="271"/>
                  <a:pt x="416" y="277"/>
                </a:cubicBezTo>
                <a:cubicBezTo>
                  <a:pt x="416" y="283"/>
                  <a:pt x="411" y="288"/>
                  <a:pt x="405" y="288"/>
                </a:cubicBezTo>
                <a:close/>
                <a:moveTo>
                  <a:pt x="405" y="245"/>
                </a:moveTo>
                <a:cubicBezTo>
                  <a:pt x="298" y="245"/>
                  <a:pt x="298" y="245"/>
                  <a:pt x="298" y="245"/>
                </a:cubicBezTo>
                <a:cubicBezTo>
                  <a:pt x="292" y="245"/>
                  <a:pt x="288" y="240"/>
                  <a:pt x="288" y="234"/>
                </a:cubicBezTo>
                <a:cubicBezTo>
                  <a:pt x="288" y="228"/>
                  <a:pt x="292" y="224"/>
                  <a:pt x="298" y="224"/>
                </a:cubicBezTo>
                <a:cubicBezTo>
                  <a:pt x="405" y="224"/>
                  <a:pt x="405" y="224"/>
                  <a:pt x="405" y="224"/>
                </a:cubicBezTo>
                <a:cubicBezTo>
                  <a:pt x="411" y="224"/>
                  <a:pt x="416" y="228"/>
                  <a:pt x="416" y="234"/>
                </a:cubicBezTo>
                <a:cubicBezTo>
                  <a:pt x="416" y="240"/>
                  <a:pt x="411" y="245"/>
                  <a:pt x="405" y="245"/>
                </a:cubicBezTo>
                <a:close/>
                <a:moveTo>
                  <a:pt x="405" y="202"/>
                </a:moveTo>
                <a:cubicBezTo>
                  <a:pt x="298" y="202"/>
                  <a:pt x="298" y="202"/>
                  <a:pt x="298" y="202"/>
                </a:cubicBezTo>
                <a:cubicBezTo>
                  <a:pt x="292" y="202"/>
                  <a:pt x="288" y="198"/>
                  <a:pt x="288" y="192"/>
                </a:cubicBezTo>
                <a:cubicBezTo>
                  <a:pt x="288" y="186"/>
                  <a:pt x="292" y="181"/>
                  <a:pt x="298" y="181"/>
                </a:cubicBezTo>
                <a:cubicBezTo>
                  <a:pt x="405" y="181"/>
                  <a:pt x="405" y="181"/>
                  <a:pt x="405" y="181"/>
                </a:cubicBezTo>
                <a:cubicBezTo>
                  <a:pt x="411" y="181"/>
                  <a:pt x="416" y="186"/>
                  <a:pt x="416" y="192"/>
                </a:cubicBezTo>
                <a:cubicBezTo>
                  <a:pt x="416" y="198"/>
                  <a:pt x="411" y="202"/>
                  <a:pt x="405" y="202"/>
                </a:cubicBez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Verdana"/>
            </a:endParaRPr>
          </a:p>
        </p:txBody>
      </p:sp>
      <p:sp>
        <p:nvSpPr>
          <p:cNvPr id="20" name="Freeform 5">
            <a:extLst>
              <a:ext uri="{FF2B5EF4-FFF2-40B4-BE49-F238E27FC236}">
                <a16:creationId xmlns:a16="http://schemas.microsoft.com/office/drawing/2014/main" id="{93A104F9-E144-43CD-8B0A-65AD7712876A}"/>
              </a:ext>
            </a:extLst>
          </p:cNvPr>
          <p:cNvSpPr>
            <a:spLocks noChangeAspect="1" noEditPoints="1"/>
          </p:cNvSpPr>
          <p:nvPr/>
        </p:nvSpPr>
        <p:spPr bwMode="auto">
          <a:xfrm>
            <a:off x="4746033" y="4411877"/>
            <a:ext cx="365760" cy="363736"/>
          </a:xfrm>
          <a:custGeom>
            <a:avLst/>
            <a:gdLst>
              <a:gd name="T0" fmla="*/ 120 w 384"/>
              <a:gd name="T1" fmla="*/ 184 h 384"/>
              <a:gd name="T2" fmla="*/ 136 w 384"/>
              <a:gd name="T3" fmla="*/ 168 h 384"/>
              <a:gd name="T4" fmla="*/ 152 w 384"/>
              <a:gd name="T5" fmla="*/ 184 h 384"/>
              <a:gd name="T6" fmla="*/ 136 w 384"/>
              <a:gd name="T7" fmla="*/ 200 h 384"/>
              <a:gd name="T8" fmla="*/ 120 w 384"/>
              <a:gd name="T9" fmla="*/ 184 h 384"/>
              <a:gd name="T10" fmla="*/ 384 w 384"/>
              <a:gd name="T11" fmla="*/ 192 h 384"/>
              <a:gd name="T12" fmla="*/ 192 w 384"/>
              <a:gd name="T13" fmla="*/ 384 h 384"/>
              <a:gd name="T14" fmla="*/ 0 w 384"/>
              <a:gd name="T15" fmla="*/ 192 h 384"/>
              <a:gd name="T16" fmla="*/ 192 w 384"/>
              <a:gd name="T17" fmla="*/ 0 h 384"/>
              <a:gd name="T18" fmla="*/ 384 w 384"/>
              <a:gd name="T19" fmla="*/ 192 h 384"/>
              <a:gd name="T20" fmla="*/ 104 w 384"/>
              <a:gd name="T21" fmla="*/ 184 h 384"/>
              <a:gd name="T22" fmla="*/ 136 w 384"/>
              <a:gd name="T23" fmla="*/ 216 h 384"/>
              <a:gd name="T24" fmla="*/ 168 w 384"/>
              <a:gd name="T25" fmla="*/ 184 h 384"/>
              <a:gd name="T26" fmla="*/ 136 w 384"/>
              <a:gd name="T27" fmla="*/ 152 h 384"/>
              <a:gd name="T28" fmla="*/ 104 w 384"/>
              <a:gd name="T29" fmla="*/ 184 h 384"/>
              <a:gd name="T30" fmla="*/ 192 w 384"/>
              <a:gd name="T31" fmla="*/ 240 h 384"/>
              <a:gd name="T32" fmla="*/ 184 w 384"/>
              <a:gd name="T33" fmla="*/ 232 h 384"/>
              <a:gd name="T34" fmla="*/ 88 w 384"/>
              <a:gd name="T35" fmla="*/ 232 h 384"/>
              <a:gd name="T36" fmla="*/ 80 w 384"/>
              <a:gd name="T37" fmla="*/ 240 h 384"/>
              <a:gd name="T38" fmla="*/ 80 w 384"/>
              <a:gd name="T39" fmla="*/ 264 h 384"/>
              <a:gd name="T40" fmla="*/ 88 w 384"/>
              <a:gd name="T41" fmla="*/ 272 h 384"/>
              <a:gd name="T42" fmla="*/ 96 w 384"/>
              <a:gd name="T43" fmla="*/ 264 h 384"/>
              <a:gd name="T44" fmla="*/ 96 w 384"/>
              <a:gd name="T45" fmla="*/ 248 h 384"/>
              <a:gd name="T46" fmla="*/ 176 w 384"/>
              <a:gd name="T47" fmla="*/ 248 h 384"/>
              <a:gd name="T48" fmla="*/ 176 w 384"/>
              <a:gd name="T49" fmla="*/ 264 h 384"/>
              <a:gd name="T50" fmla="*/ 184 w 384"/>
              <a:gd name="T51" fmla="*/ 272 h 384"/>
              <a:gd name="T52" fmla="*/ 192 w 384"/>
              <a:gd name="T53" fmla="*/ 264 h 384"/>
              <a:gd name="T54" fmla="*/ 192 w 384"/>
              <a:gd name="T55" fmla="*/ 240 h 384"/>
              <a:gd name="T56" fmla="*/ 216 w 384"/>
              <a:gd name="T57" fmla="*/ 183 h 384"/>
              <a:gd name="T58" fmla="*/ 207 w 384"/>
              <a:gd name="T59" fmla="*/ 162 h 384"/>
              <a:gd name="T60" fmla="*/ 196 w 384"/>
              <a:gd name="T61" fmla="*/ 161 h 384"/>
              <a:gd name="T62" fmla="*/ 196 w 384"/>
              <a:gd name="T63" fmla="*/ 172 h 384"/>
              <a:gd name="T64" fmla="*/ 200 w 384"/>
              <a:gd name="T65" fmla="*/ 183 h 384"/>
              <a:gd name="T66" fmla="*/ 196 w 384"/>
              <a:gd name="T67" fmla="*/ 194 h 384"/>
              <a:gd name="T68" fmla="*/ 196 w 384"/>
              <a:gd name="T69" fmla="*/ 205 h 384"/>
              <a:gd name="T70" fmla="*/ 202 w 384"/>
              <a:gd name="T71" fmla="*/ 207 h 384"/>
              <a:gd name="T72" fmla="*/ 207 w 384"/>
              <a:gd name="T73" fmla="*/ 205 h 384"/>
              <a:gd name="T74" fmla="*/ 216 w 384"/>
              <a:gd name="T75" fmla="*/ 183 h 384"/>
              <a:gd name="T76" fmla="*/ 258 w 384"/>
              <a:gd name="T77" fmla="*/ 183 h 384"/>
              <a:gd name="T78" fmla="*/ 233 w 384"/>
              <a:gd name="T79" fmla="*/ 129 h 384"/>
              <a:gd name="T80" fmla="*/ 221 w 384"/>
              <a:gd name="T81" fmla="*/ 130 h 384"/>
              <a:gd name="T82" fmla="*/ 222 w 384"/>
              <a:gd name="T83" fmla="*/ 141 h 384"/>
              <a:gd name="T84" fmla="*/ 242 w 384"/>
              <a:gd name="T85" fmla="*/ 183 h 384"/>
              <a:gd name="T86" fmla="*/ 222 w 384"/>
              <a:gd name="T87" fmla="*/ 225 h 384"/>
              <a:gd name="T88" fmla="*/ 221 w 384"/>
              <a:gd name="T89" fmla="*/ 237 h 384"/>
              <a:gd name="T90" fmla="*/ 227 w 384"/>
              <a:gd name="T91" fmla="*/ 239 h 384"/>
              <a:gd name="T92" fmla="*/ 233 w 384"/>
              <a:gd name="T93" fmla="*/ 238 h 384"/>
              <a:gd name="T94" fmla="*/ 258 w 384"/>
              <a:gd name="T95" fmla="*/ 183 h 384"/>
              <a:gd name="T96" fmla="*/ 301 w 384"/>
              <a:gd name="T97" fmla="*/ 183 h 384"/>
              <a:gd name="T98" fmla="*/ 258 w 384"/>
              <a:gd name="T99" fmla="*/ 96 h 384"/>
              <a:gd name="T100" fmla="*/ 247 w 384"/>
              <a:gd name="T101" fmla="*/ 98 h 384"/>
              <a:gd name="T102" fmla="*/ 248 w 384"/>
              <a:gd name="T103" fmla="*/ 109 h 384"/>
              <a:gd name="T104" fmla="*/ 285 w 384"/>
              <a:gd name="T105" fmla="*/ 183 h 384"/>
              <a:gd name="T106" fmla="*/ 248 w 384"/>
              <a:gd name="T107" fmla="*/ 257 h 384"/>
              <a:gd name="T108" fmla="*/ 247 w 384"/>
              <a:gd name="T109" fmla="*/ 269 h 384"/>
              <a:gd name="T110" fmla="*/ 253 w 384"/>
              <a:gd name="T111" fmla="*/ 272 h 384"/>
              <a:gd name="T112" fmla="*/ 258 w 384"/>
              <a:gd name="T113" fmla="*/ 270 h 384"/>
              <a:gd name="T114" fmla="*/ 301 w 384"/>
              <a:gd name="T115" fmla="*/ 183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4" h="384">
                <a:moveTo>
                  <a:pt x="120" y="184"/>
                </a:moveTo>
                <a:cubicBezTo>
                  <a:pt x="120" y="175"/>
                  <a:pt x="127" y="168"/>
                  <a:pt x="136" y="168"/>
                </a:cubicBezTo>
                <a:cubicBezTo>
                  <a:pt x="144" y="168"/>
                  <a:pt x="152" y="175"/>
                  <a:pt x="152" y="184"/>
                </a:cubicBezTo>
                <a:cubicBezTo>
                  <a:pt x="152" y="192"/>
                  <a:pt x="144" y="200"/>
                  <a:pt x="136" y="200"/>
                </a:cubicBezTo>
                <a:cubicBezTo>
                  <a:pt x="127" y="200"/>
                  <a:pt x="120" y="192"/>
                  <a:pt x="120" y="184"/>
                </a:cubicBezTo>
                <a:close/>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104" y="184"/>
                </a:moveTo>
                <a:cubicBezTo>
                  <a:pt x="104" y="201"/>
                  <a:pt x="118" y="216"/>
                  <a:pt x="136" y="216"/>
                </a:cubicBezTo>
                <a:cubicBezTo>
                  <a:pt x="153" y="216"/>
                  <a:pt x="168" y="201"/>
                  <a:pt x="168" y="184"/>
                </a:cubicBezTo>
                <a:cubicBezTo>
                  <a:pt x="168" y="166"/>
                  <a:pt x="153" y="152"/>
                  <a:pt x="136" y="152"/>
                </a:cubicBezTo>
                <a:cubicBezTo>
                  <a:pt x="118" y="152"/>
                  <a:pt x="104" y="166"/>
                  <a:pt x="104" y="184"/>
                </a:cubicBezTo>
                <a:close/>
                <a:moveTo>
                  <a:pt x="192" y="240"/>
                </a:moveTo>
                <a:cubicBezTo>
                  <a:pt x="192" y="235"/>
                  <a:pt x="188" y="232"/>
                  <a:pt x="184" y="232"/>
                </a:cubicBezTo>
                <a:cubicBezTo>
                  <a:pt x="88" y="232"/>
                  <a:pt x="88" y="232"/>
                  <a:pt x="88" y="232"/>
                </a:cubicBezTo>
                <a:cubicBezTo>
                  <a:pt x="83" y="232"/>
                  <a:pt x="80" y="235"/>
                  <a:pt x="80" y="240"/>
                </a:cubicBezTo>
                <a:cubicBezTo>
                  <a:pt x="80" y="264"/>
                  <a:pt x="80" y="264"/>
                  <a:pt x="80" y="264"/>
                </a:cubicBezTo>
                <a:cubicBezTo>
                  <a:pt x="80" y="268"/>
                  <a:pt x="83" y="272"/>
                  <a:pt x="88" y="272"/>
                </a:cubicBezTo>
                <a:cubicBezTo>
                  <a:pt x="92" y="272"/>
                  <a:pt x="96" y="268"/>
                  <a:pt x="96" y="264"/>
                </a:cubicBezTo>
                <a:cubicBezTo>
                  <a:pt x="96" y="248"/>
                  <a:pt x="96" y="248"/>
                  <a:pt x="96" y="248"/>
                </a:cubicBezTo>
                <a:cubicBezTo>
                  <a:pt x="176" y="248"/>
                  <a:pt x="176" y="248"/>
                  <a:pt x="176" y="248"/>
                </a:cubicBezTo>
                <a:cubicBezTo>
                  <a:pt x="176" y="264"/>
                  <a:pt x="176" y="264"/>
                  <a:pt x="176" y="264"/>
                </a:cubicBezTo>
                <a:cubicBezTo>
                  <a:pt x="176" y="268"/>
                  <a:pt x="179" y="272"/>
                  <a:pt x="184" y="272"/>
                </a:cubicBezTo>
                <a:cubicBezTo>
                  <a:pt x="188" y="272"/>
                  <a:pt x="192" y="268"/>
                  <a:pt x="192" y="264"/>
                </a:cubicBezTo>
                <a:lnTo>
                  <a:pt x="192" y="240"/>
                </a:lnTo>
                <a:close/>
                <a:moveTo>
                  <a:pt x="216" y="183"/>
                </a:moveTo>
                <a:cubicBezTo>
                  <a:pt x="216" y="175"/>
                  <a:pt x="213" y="167"/>
                  <a:pt x="207" y="162"/>
                </a:cubicBezTo>
                <a:cubicBezTo>
                  <a:pt x="204" y="158"/>
                  <a:pt x="199" y="158"/>
                  <a:pt x="196" y="161"/>
                </a:cubicBezTo>
                <a:cubicBezTo>
                  <a:pt x="193" y="164"/>
                  <a:pt x="193" y="169"/>
                  <a:pt x="196" y="172"/>
                </a:cubicBezTo>
                <a:cubicBezTo>
                  <a:pt x="198" y="175"/>
                  <a:pt x="200" y="179"/>
                  <a:pt x="200" y="183"/>
                </a:cubicBezTo>
                <a:cubicBezTo>
                  <a:pt x="200" y="187"/>
                  <a:pt x="198" y="191"/>
                  <a:pt x="196" y="194"/>
                </a:cubicBezTo>
                <a:cubicBezTo>
                  <a:pt x="193" y="197"/>
                  <a:pt x="193" y="202"/>
                  <a:pt x="196" y="205"/>
                </a:cubicBezTo>
                <a:cubicBezTo>
                  <a:pt x="198" y="206"/>
                  <a:pt x="200" y="207"/>
                  <a:pt x="202" y="207"/>
                </a:cubicBezTo>
                <a:cubicBezTo>
                  <a:pt x="204" y="207"/>
                  <a:pt x="206" y="206"/>
                  <a:pt x="207" y="205"/>
                </a:cubicBezTo>
                <a:cubicBezTo>
                  <a:pt x="213" y="199"/>
                  <a:pt x="216" y="191"/>
                  <a:pt x="216" y="183"/>
                </a:cubicBezTo>
                <a:close/>
                <a:moveTo>
                  <a:pt x="258" y="183"/>
                </a:moveTo>
                <a:cubicBezTo>
                  <a:pt x="258" y="162"/>
                  <a:pt x="249" y="142"/>
                  <a:pt x="233" y="129"/>
                </a:cubicBezTo>
                <a:cubicBezTo>
                  <a:pt x="229" y="126"/>
                  <a:pt x="224" y="126"/>
                  <a:pt x="221" y="130"/>
                </a:cubicBezTo>
                <a:cubicBezTo>
                  <a:pt x="218" y="133"/>
                  <a:pt x="219" y="138"/>
                  <a:pt x="222" y="141"/>
                </a:cubicBezTo>
                <a:cubicBezTo>
                  <a:pt x="235" y="152"/>
                  <a:pt x="242" y="167"/>
                  <a:pt x="242" y="183"/>
                </a:cubicBezTo>
                <a:cubicBezTo>
                  <a:pt x="242" y="199"/>
                  <a:pt x="235" y="215"/>
                  <a:pt x="222" y="225"/>
                </a:cubicBezTo>
                <a:cubicBezTo>
                  <a:pt x="219" y="228"/>
                  <a:pt x="218" y="233"/>
                  <a:pt x="221" y="237"/>
                </a:cubicBezTo>
                <a:cubicBezTo>
                  <a:pt x="223" y="238"/>
                  <a:pt x="225" y="239"/>
                  <a:pt x="227" y="239"/>
                </a:cubicBezTo>
                <a:cubicBezTo>
                  <a:pt x="229" y="239"/>
                  <a:pt x="231" y="239"/>
                  <a:pt x="233" y="238"/>
                </a:cubicBezTo>
                <a:cubicBezTo>
                  <a:pt x="249" y="224"/>
                  <a:pt x="258" y="204"/>
                  <a:pt x="258" y="183"/>
                </a:cubicBezTo>
                <a:close/>
                <a:moveTo>
                  <a:pt x="301" y="183"/>
                </a:moveTo>
                <a:cubicBezTo>
                  <a:pt x="301" y="149"/>
                  <a:pt x="285" y="118"/>
                  <a:pt x="258" y="96"/>
                </a:cubicBezTo>
                <a:cubicBezTo>
                  <a:pt x="254" y="94"/>
                  <a:pt x="249" y="94"/>
                  <a:pt x="247" y="98"/>
                </a:cubicBezTo>
                <a:cubicBezTo>
                  <a:pt x="244" y="101"/>
                  <a:pt x="244" y="106"/>
                  <a:pt x="248" y="109"/>
                </a:cubicBezTo>
                <a:cubicBezTo>
                  <a:pt x="271" y="127"/>
                  <a:pt x="285" y="154"/>
                  <a:pt x="285" y="183"/>
                </a:cubicBezTo>
                <a:cubicBezTo>
                  <a:pt x="285" y="212"/>
                  <a:pt x="271" y="239"/>
                  <a:pt x="248" y="257"/>
                </a:cubicBezTo>
                <a:cubicBezTo>
                  <a:pt x="244" y="260"/>
                  <a:pt x="244" y="265"/>
                  <a:pt x="247" y="269"/>
                </a:cubicBezTo>
                <a:cubicBezTo>
                  <a:pt x="248" y="271"/>
                  <a:pt x="251" y="272"/>
                  <a:pt x="253" y="272"/>
                </a:cubicBezTo>
                <a:cubicBezTo>
                  <a:pt x="255" y="272"/>
                  <a:pt x="256" y="271"/>
                  <a:pt x="258" y="270"/>
                </a:cubicBezTo>
                <a:cubicBezTo>
                  <a:pt x="285" y="248"/>
                  <a:pt x="301" y="217"/>
                  <a:pt x="301" y="183"/>
                </a:cubicBez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black"/>
              </a:solidFill>
              <a:effectLst/>
              <a:uLnTx/>
              <a:uFillTx/>
              <a:latin typeface="Verdana"/>
            </a:endParaRPr>
          </a:p>
        </p:txBody>
      </p:sp>
      <p:sp>
        <p:nvSpPr>
          <p:cNvPr id="21" name="Freeform 338">
            <a:extLst>
              <a:ext uri="{FF2B5EF4-FFF2-40B4-BE49-F238E27FC236}">
                <a16:creationId xmlns:a16="http://schemas.microsoft.com/office/drawing/2014/main" id="{8381F35B-CD6F-435C-AFC1-B1B8465CA739}"/>
              </a:ext>
            </a:extLst>
          </p:cNvPr>
          <p:cNvSpPr>
            <a:spLocks noChangeAspect="1" noEditPoints="1"/>
          </p:cNvSpPr>
          <p:nvPr/>
        </p:nvSpPr>
        <p:spPr bwMode="auto">
          <a:xfrm>
            <a:off x="4746033" y="5095534"/>
            <a:ext cx="365760" cy="36576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352 w 512"/>
              <a:gd name="T11" fmla="*/ 384 h 512"/>
              <a:gd name="T12" fmla="*/ 341 w 512"/>
              <a:gd name="T13" fmla="*/ 394 h 512"/>
              <a:gd name="T14" fmla="*/ 330 w 512"/>
              <a:gd name="T15" fmla="*/ 384 h 512"/>
              <a:gd name="T16" fmla="*/ 330 w 512"/>
              <a:gd name="T17" fmla="*/ 359 h 512"/>
              <a:gd name="T18" fmla="*/ 256 w 512"/>
              <a:gd name="T19" fmla="*/ 384 h 512"/>
              <a:gd name="T20" fmla="*/ 128 w 512"/>
              <a:gd name="T21" fmla="*/ 256 h 512"/>
              <a:gd name="T22" fmla="*/ 138 w 512"/>
              <a:gd name="T23" fmla="*/ 245 h 512"/>
              <a:gd name="T24" fmla="*/ 149 w 512"/>
              <a:gd name="T25" fmla="*/ 256 h 512"/>
              <a:gd name="T26" fmla="*/ 256 w 512"/>
              <a:gd name="T27" fmla="*/ 362 h 512"/>
              <a:gd name="T28" fmla="*/ 320 w 512"/>
              <a:gd name="T29" fmla="*/ 341 h 512"/>
              <a:gd name="T30" fmla="*/ 288 w 512"/>
              <a:gd name="T31" fmla="*/ 341 h 512"/>
              <a:gd name="T32" fmla="*/ 277 w 512"/>
              <a:gd name="T33" fmla="*/ 330 h 512"/>
              <a:gd name="T34" fmla="*/ 288 w 512"/>
              <a:gd name="T35" fmla="*/ 320 h 512"/>
              <a:gd name="T36" fmla="*/ 341 w 512"/>
              <a:gd name="T37" fmla="*/ 320 h 512"/>
              <a:gd name="T38" fmla="*/ 352 w 512"/>
              <a:gd name="T39" fmla="*/ 330 h 512"/>
              <a:gd name="T40" fmla="*/ 352 w 512"/>
              <a:gd name="T41" fmla="*/ 384 h 512"/>
              <a:gd name="T42" fmla="*/ 205 w 512"/>
              <a:gd name="T43" fmla="*/ 248 h 512"/>
              <a:gd name="T44" fmla="*/ 221 w 512"/>
              <a:gd name="T45" fmla="*/ 248 h 512"/>
              <a:gd name="T46" fmla="*/ 245 w 512"/>
              <a:gd name="T47" fmla="*/ 273 h 512"/>
              <a:gd name="T48" fmla="*/ 301 w 512"/>
              <a:gd name="T49" fmla="*/ 216 h 512"/>
              <a:gd name="T50" fmla="*/ 317 w 512"/>
              <a:gd name="T51" fmla="*/ 216 h 512"/>
              <a:gd name="T52" fmla="*/ 317 w 512"/>
              <a:gd name="T53" fmla="*/ 231 h 512"/>
              <a:gd name="T54" fmla="*/ 253 w 512"/>
              <a:gd name="T55" fmla="*/ 295 h 512"/>
              <a:gd name="T56" fmla="*/ 245 w 512"/>
              <a:gd name="T57" fmla="*/ 298 h 512"/>
              <a:gd name="T58" fmla="*/ 237 w 512"/>
              <a:gd name="T59" fmla="*/ 295 h 512"/>
              <a:gd name="T60" fmla="*/ 205 w 512"/>
              <a:gd name="T61" fmla="*/ 263 h 512"/>
              <a:gd name="T62" fmla="*/ 205 w 512"/>
              <a:gd name="T63" fmla="*/ 248 h 512"/>
              <a:gd name="T64" fmla="*/ 373 w 512"/>
              <a:gd name="T65" fmla="*/ 266 h 512"/>
              <a:gd name="T66" fmla="*/ 362 w 512"/>
              <a:gd name="T67" fmla="*/ 256 h 512"/>
              <a:gd name="T68" fmla="*/ 256 w 512"/>
              <a:gd name="T69" fmla="*/ 149 h 512"/>
              <a:gd name="T70" fmla="*/ 192 w 512"/>
              <a:gd name="T71" fmla="*/ 170 h 512"/>
              <a:gd name="T72" fmla="*/ 224 w 512"/>
              <a:gd name="T73" fmla="*/ 170 h 512"/>
              <a:gd name="T74" fmla="*/ 234 w 512"/>
              <a:gd name="T75" fmla="*/ 181 h 512"/>
              <a:gd name="T76" fmla="*/ 224 w 512"/>
              <a:gd name="T77" fmla="*/ 192 h 512"/>
              <a:gd name="T78" fmla="*/ 170 w 512"/>
              <a:gd name="T79" fmla="*/ 192 h 512"/>
              <a:gd name="T80" fmla="*/ 160 w 512"/>
              <a:gd name="T81" fmla="*/ 181 h 512"/>
              <a:gd name="T82" fmla="*/ 160 w 512"/>
              <a:gd name="T83" fmla="*/ 128 h 512"/>
              <a:gd name="T84" fmla="*/ 170 w 512"/>
              <a:gd name="T85" fmla="*/ 117 h 512"/>
              <a:gd name="T86" fmla="*/ 181 w 512"/>
              <a:gd name="T87" fmla="*/ 128 h 512"/>
              <a:gd name="T88" fmla="*/ 181 w 512"/>
              <a:gd name="T89" fmla="*/ 152 h 512"/>
              <a:gd name="T90" fmla="*/ 256 w 512"/>
              <a:gd name="T91" fmla="*/ 128 h 512"/>
              <a:gd name="T92" fmla="*/ 384 w 512"/>
              <a:gd name="T93" fmla="*/ 256 h 512"/>
              <a:gd name="T94" fmla="*/ 373 w 512"/>
              <a:gd name="T95" fmla="*/ 266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52" y="384"/>
                </a:moveTo>
                <a:cubicBezTo>
                  <a:pt x="352" y="390"/>
                  <a:pt x="347" y="394"/>
                  <a:pt x="341" y="394"/>
                </a:cubicBezTo>
                <a:cubicBezTo>
                  <a:pt x="335" y="394"/>
                  <a:pt x="330" y="390"/>
                  <a:pt x="330" y="384"/>
                </a:cubicBezTo>
                <a:cubicBezTo>
                  <a:pt x="330" y="359"/>
                  <a:pt x="330" y="359"/>
                  <a:pt x="330" y="359"/>
                </a:cubicBezTo>
                <a:cubicBezTo>
                  <a:pt x="309" y="375"/>
                  <a:pt x="283" y="384"/>
                  <a:pt x="256" y="384"/>
                </a:cubicBezTo>
                <a:cubicBezTo>
                  <a:pt x="185" y="384"/>
                  <a:pt x="128" y="326"/>
                  <a:pt x="128" y="256"/>
                </a:cubicBezTo>
                <a:cubicBezTo>
                  <a:pt x="128" y="250"/>
                  <a:pt x="132" y="245"/>
                  <a:pt x="138" y="245"/>
                </a:cubicBezTo>
                <a:cubicBezTo>
                  <a:pt x="144" y="245"/>
                  <a:pt x="149" y="250"/>
                  <a:pt x="149" y="256"/>
                </a:cubicBezTo>
                <a:cubicBezTo>
                  <a:pt x="149" y="314"/>
                  <a:pt x="197" y="362"/>
                  <a:pt x="256" y="362"/>
                </a:cubicBezTo>
                <a:cubicBezTo>
                  <a:pt x="279" y="362"/>
                  <a:pt x="301" y="355"/>
                  <a:pt x="320" y="341"/>
                </a:cubicBezTo>
                <a:cubicBezTo>
                  <a:pt x="288" y="341"/>
                  <a:pt x="288" y="341"/>
                  <a:pt x="288" y="341"/>
                </a:cubicBezTo>
                <a:cubicBezTo>
                  <a:pt x="282" y="341"/>
                  <a:pt x="277" y="336"/>
                  <a:pt x="277" y="330"/>
                </a:cubicBezTo>
                <a:cubicBezTo>
                  <a:pt x="277" y="324"/>
                  <a:pt x="282" y="320"/>
                  <a:pt x="288" y="320"/>
                </a:cubicBezTo>
                <a:cubicBezTo>
                  <a:pt x="341" y="320"/>
                  <a:pt x="341" y="320"/>
                  <a:pt x="341" y="320"/>
                </a:cubicBezTo>
                <a:cubicBezTo>
                  <a:pt x="347" y="320"/>
                  <a:pt x="352" y="324"/>
                  <a:pt x="352" y="330"/>
                </a:cubicBezTo>
                <a:lnTo>
                  <a:pt x="352" y="384"/>
                </a:lnTo>
                <a:close/>
                <a:moveTo>
                  <a:pt x="205" y="248"/>
                </a:moveTo>
                <a:cubicBezTo>
                  <a:pt x="210" y="244"/>
                  <a:pt x="216" y="244"/>
                  <a:pt x="221" y="248"/>
                </a:cubicBezTo>
                <a:cubicBezTo>
                  <a:pt x="245" y="273"/>
                  <a:pt x="245" y="273"/>
                  <a:pt x="245" y="273"/>
                </a:cubicBezTo>
                <a:cubicBezTo>
                  <a:pt x="301" y="216"/>
                  <a:pt x="301" y="216"/>
                  <a:pt x="301" y="216"/>
                </a:cubicBezTo>
                <a:cubicBezTo>
                  <a:pt x="306" y="212"/>
                  <a:pt x="312" y="212"/>
                  <a:pt x="317" y="216"/>
                </a:cubicBezTo>
                <a:cubicBezTo>
                  <a:pt x="321" y="220"/>
                  <a:pt x="321" y="227"/>
                  <a:pt x="317" y="231"/>
                </a:cubicBezTo>
                <a:cubicBezTo>
                  <a:pt x="253" y="295"/>
                  <a:pt x="253" y="295"/>
                  <a:pt x="253" y="295"/>
                </a:cubicBezTo>
                <a:cubicBezTo>
                  <a:pt x="250" y="297"/>
                  <a:pt x="248" y="298"/>
                  <a:pt x="245" y="298"/>
                </a:cubicBezTo>
                <a:cubicBezTo>
                  <a:pt x="242" y="298"/>
                  <a:pt x="240" y="297"/>
                  <a:pt x="237" y="295"/>
                </a:cubicBezTo>
                <a:cubicBezTo>
                  <a:pt x="205" y="263"/>
                  <a:pt x="205" y="263"/>
                  <a:pt x="205" y="263"/>
                </a:cubicBezTo>
                <a:cubicBezTo>
                  <a:pt x="201" y="259"/>
                  <a:pt x="201" y="252"/>
                  <a:pt x="205" y="248"/>
                </a:cubicBezTo>
                <a:close/>
                <a:moveTo>
                  <a:pt x="373" y="266"/>
                </a:moveTo>
                <a:cubicBezTo>
                  <a:pt x="367" y="266"/>
                  <a:pt x="362" y="262"/>
                  <a:pt x="362" y="256"/>
                </a:cubicBezTo>
                <a:cubicBezTo>
                  <a:pt x="362" y="197"/>
                  <a:pt x="314" y="149"/>
                  <a:pt x="256" y="149"/>
                </a:cubicBezTo>
                <a:cubicBezTo>
                  <a:pt x="232" y="149"/>
                  <a:pt x="210" y="157"/>
                  <a:pt x="192" y="170"/>
                </a:cubicBezTo>
                <a:cubicBezTo>
                  <a:pt x="224" y="170"/>
                  <a:pt x="224" y="170"/>
                  <a:pt x="224" y="170"/>
                </a:cubicBezTo>
                <a:cubicBezTo>
                  <a:pt x="230" y="170"/>
                  <a:pt x="234" y="175"/>
                  <a:pt x="234" y="181"/>
                </a:cubicBezTo>
                <a:cubicBezTo>
                  <a:pt x="234" y="187"/>
                  <a:pt x="230" y="192"/>
                  <a:pt x="224" y="192"/>
                </a:cubicBezTo>
                <a:cubicBezTo>
                  <a:pt x="170" y="192"/>
                  <a:pt x="170" y="192"/>
                  <a:pt x="170" y="192"/>
                </a:cubicBezTo>
                <a:cubicBezTo>
                  <a:pt x="164" y="192"/>
                  <a:pt x="160" y="187"/>
                  <a:pt x="160" y="181"/>
                </a:cubicBezTo>
                <a:cubicBezTo>
                  <a:pt x="160" y="128"/>
                  <a:pt x="160" y="128"/>
                  <a:pt x="160" y="128"/>
                </a:cubicBezTo>
                <a:cubicBezTo>
                  <a:pt x="160" y="122"/>
                  <a:pt x="164" y="117"/>
                  <a:pt x="170" y="117"/>
                </a:cubicBezTo>
                <a:cubicBezTo>
                  <a:pt x="176" y="117"/>
                  <a:pt x="181" y="122"/>
                  <a:pt x="181" y="128"/>
                </a:cubicBezTo>
                <a:cubicBezTo>
                  <a:pt x="181" y="152"/>
                  <a:pt x="181" y="152"/>
                  <a:pt x="181" y="152"/>
                </a:cubicBezTo>
                <a:cubicBezTo>
                  <a:pt x="203" y="136"/>
                  <a:pt x="229" y="128"/>
                  <a:pt x="256" y="128"/>
                </a:cubicBezTo>
                <a:cubicBezTo>
                  <a:pt x="326" y="128"/>
                  <a:pt x="384" y="185"/>
                  <a:pt x="384" y="256"/>
                </a:cubicBezTo>
                <a:cubicBezTo>
                  <a:pt x="384" y="262"/>
                  <a:pt x="379" y="266"/>
                  <a:pt x="373" y="266"/>
                </a:cubicBez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Verdana"/>
            </a:endParaRPr>
          </a:p>
        </p:txBody>
      </p:sp>
      <p:sp>
        <p:nvSpPr>
          <p:cNvPr id="22" name="Freeform 364">
            <a:extLst>
              <a:ext uri="{FF2B5EF4-FFF2-40B4-BE49-F238E27FC236}">
                <a16:creationId xmlns:a16="http://schemas.microsoft.com/office/drawing/2014/main" id="{E1247F9E-E53B-4D0B-B617-3A24B84EB34F}"/>
              </a:ext>
            </a:extLst>
          </p:cNvPr>
          <p:cNvSpPr>
            <a:spLocks noChangeAspect="1" noEditPoints="1"/>
          </p:cNvSpPr>
          <p:nvPr/>
        </p:nvSpPr>
        <p:spPr bwMode="auto">
          <a:xfrm>
            <a:off x="4746033" y="5781214"/>
            <a:ext cx="365760" cy="364687"/>
          </a:xfrm>
          <a:custGeom>
            <a:avLst/>
            <a:gdLst>
              <a:gd name="T0" fmla="*/ 0 w 512"/>
              <a:gd name="T1" fmla="*/ 256 h 512"/>
              <a:gd name="T2" fmla="*/ 512 w 512"/>
              <a:gd name="T3" fmla="*/ 256 h 512"/>
              <a:gd name="T4" fmla="*/ 117 w 512"/>
              <a:gd name="T5" fmla="*/ 362 h 512"/>
              <a:gd name="T6" fmla="*/ 96 w 512"/>
              <a:gd name="T7" fmla="*/ 362 h 512"/>
              <a:gd name="T8" fmla="*/ 106 w 512"/>
              <a:gd name="T9" fmla="*/ 330 h 512"/>
              <a:gd name="T10" fmla="*/ 117 w 512"/>
              <a:gd name="T11" fmla="*/ 362 h 512"/>
              <a:gd name="T12" fmla="*/ 149 w 512"/>
              <a:gd name="T13" fmla="*/ 373 h 512"/>
              <a:gd name="T14" fmla="*/ 138 w 512"/>
              <a:gd name="T15" fmla="*/ 320 h 512"/>
              <a:gd name="T16" fmla="*/ 160 w 512"/>
              <a:gd name="T17" fmla="*/ 320 h 512"/>
              <a:gd name="T18" fmla="*/ 202 w 512"/>
              <a:gd name="T19" fmla="*/ 362 h 512"/>
              <a:gd name="T20" fmla="*/ 181 w 512"/>
              <a:gd name="T21" fmla="*/ 362 h 512"/>
              <a:gd name="T22" fmla="*/ 192 w 512"/>
              <a:gd name="T23" fmla="*/ 277 h 512"/>
              <a:gd name="T24" fmla="*/ 202 w 512"/>
              <a:gd name="T25" fmla="*/ 362 h 512"/>
              <a:gd name="T26" fmla="*/ 234 w 512"/>
              <a:gd name="T27" fmla="*/ 373 h 512"/>
              <a:gd name="T28" fmla="*/ 224 w 512"/>
              <a:gd name="T29" fmla="*/ 277 h 512"/>
              <a:gd name="T30" fmla="*/ 245 w 512"/>
              <a:gd name="T31" fmla="*/ 277 h 512"/>
              <a:gd name="T32" fmla="*/ 288 w 512"/>
              <a:gd name="T33" fmla="*/ 362 h 512"/>
              <a:gd name="T34" fmla="*/ 266 w 512"/>
              <a:gd name="T35" fmla="*/ 362 h 512"/>
              <a:gd name="T36" fmla="*/ 277 w 512"/>
              <a:gd name="T37" fmla="*/ 266 h 512"/>
              <a:gd name="T38" fmla="*/ 288 w 512"/>
              <a:gd name="T39" fmla="*/ 362 h 512"/>
              <a:gd name="T40" fmla="*/ 320 w 512"/>
              <a:gd name="T41" fmla="*/ 373 h 512"/>
              <a:gd name="T42" fmla="*/ 309 w 512"/>
              <a:gd name="T43" fmla="*/ 245 h 512"/>
              <a:gd name="T44" fmla="*/ 330 w 512"/>
              <a:gd name="T45" fmla="*/ 245 h 512"/>
              <a:gd name="T46" fmla="*/ 373 w 512"/>
              <a:gd name="T47" fmla="*/ 362 h 512"/>
              <a:gd name="T48" fmla="*/ 352 w 512"/>
              <a:gd name="T49" fmla="*/ 362 h 512"/>
              <a:gd name="T50" fmla="*/ 362 w 512"/>
              <a:gd name="T51" fmla="*/ 202 h 512"/>
              <a:gd name="T52" fmla="*/ 373 w 512"/>
              <a:gd name="T53" fmla="*/ 362 h 512"/>
              <a:gd name="T54" fmla="*/ 384 w 512"/>
              <a:gd name="T55" fmla="*/ 181 h 512"/>
              <a:gd name="T56" fmla="*/ 373 w 512"/>
              <a:gd name="T57" fmla="*/ 153 h 512"/>
              <a:gd name="T58" fmla="*/ 277 w 512"/>
              <a:gd name="T59" fmla="*/ 245 h 512"/>
              <a:gd name="T60" fmla="*/ 113 w 512"/>
              <a:gd name="T61" fmla="*/ 307 h 512"/>
              <a:gd name="T62" fmla="*/ 98 w 512"/>
              <a:gd name="T63" fmla="*/ 305 h 512"/>
              <a:gd name="T64" fmla="*/ 185 w 512"/>
              <a:gd name="T65" fmla="*/ 226 h 512"/>
              <a:gd name="T66" fmla="*/ 273 w 512"/>
              <a:gd name="T67" fmla="*/ 224 h 512"/>
              <a:gd name="T68" fmla="*/ 341 w 512"/>
              <a:gd name="T69" fmla="*/ 138 h 512"/>
              <a:gd name="T70" fmla="*/ 341 w 512"/>
              <a:gd name="T71" fmla="*/ 117 h 512"/>
              <a:gd name="T72" fmla="*/ 388 w 512"/>
              <a:gd name="T73" fmla="*/ 118 h 512"/>
              <a:gd name="T74" fmla="*/ 394 w 512"/>
              <a:gd name="T75" fmla="*/ 128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117" y="362"/>
                </a:moveTo>
                <a:cubicBezTo>
                  <a:pt x="117" y="368"/>
                  <a:pt x="112" y="373"/>
                  <a:pt x="106" y="373"/>
                </a:cubicBezTo>
                <a:cubicBezTo>
                  <a:pt x="100" y="373"/>
                  <a:pt x="96" y="368"/>
                  <a:pt x="96" y="362"/>
                </a:cubicBezTo>
                <a:cubicBezTo>
                  <a:pt x="96" y="341"/>
                  <a:pt x="96" y="341"/>
                  <a:pt x="96" y="341"/>
                </a:cubicBezTo>
                <a:cubicBezTo>
                  <a:pt x="96" y="335"/>
                  <a:pt x="100" y="330"/>
                  <a:pt x="106" y="330"/>
                </a:cubicBezTo>
                <a:cubicBezTo>
                  <a:pt x="112" y="330"/>
                  <a:pt x="117" y="335"/>
                  <a:pt x="117" y="341"/>
                </a:cubicBezTo>
                <a:lnTo>
                  <a:pt x="117" y="362"/>
                </a:lnTo>
                <a:close/>
                <a:moveTo>
                  <a:pt x="160" y="362"/>
                </a:moveTo>
                <a:cubicBezTo>
                  <a:pt x="160" y="368"/>
                  <a:pt x="155" y="373"/>
                  <a:pt x="149" y="373"/>
                </a:cubicBezTo>
                <a:cubicBezTo>
                  <a:pt x="143" y="373"/>
                  <a:pt x="138" y="368"/>
                  <a:pt x="138" y="362"/>
                </a:cubicBezTo>
                <a:cubicBezTo>
                  <a:pt x="138" y="320"/>
                  <a:pt x="138" y="320"/>
                  <a:pt x="138" y="320"/>
                </a:cubicBezTo>
                <a:cubicBezTo>
                  <a:pt x="138" y="314"/>
                  <a:pt x="143" y="309"/>
                  <a:pt x="149" y="309"/>
                </a:cubicBezTo>
                <a:cubicBezTo>
                  <a:pt x="155" y="309"/>
                  <a:pt x="160" y="314"/>
                  <a:pt x="160" y="320"/>
                </a:cubicBezTo>
                <a:lnTo>
                  <a:pt x="160" y="362"/>
                </a:lnTo>
                <a:close/>
                <a:moveTo>
                  <a:pt x="202" y="362"/>
                </a:moveTo>
                <a:cubicBezTo>
                  <a:pt x="202" y="368"/>
                  <a:pt x="198" y="373"/>
                  <a:pt x="192" y="373"/>
                </a:cubicBezTo>
                <a:cubicBezTo>
                  <a:pt x="186" y="373"/>
                  <a:pt x="181" y="368"/>
                  <a:pt x="181" y="362"/>
                </a:cubicBezTo>
                <a:cubicBezTo>
                  <a:pt x="181" y="288"/>
                  <a:pt x="181" y="288"/>
                  <a:pt x="181" y="288"/>
                </a:cubicBezTo>
                <a:cubicBezTo>
                  <a:pt x="181" y="282"/>
                  <a:pt x="186" y="277"/>
                  <a:pt x="192" y="277"/>
                </a:cubicBezTo>
                <a:cubicBezTo>
                  <a:pt x="198" y="277"/>
                  <a:pt x="202" y="282"/>
                  <a:pt x="202" y="288"/>
                </a:cubicBezTo>
                <a:lnTo>
                  <a:pt x="202" y="362"/>
                </a:lnTo>
                <a:close/>
                <a:moveTo>
                  <a:pt x="245" y="362"/>
                </a:moveTo>
                <a:cubicBezTo>
                  <a:pt x="245" y="368"/>
                  <a:pt x="240" y="373"/>
                  <a:pt x="234" y="373"/>
                </a:cubicBezTo>
                <a:cubicBezTo>
                  <a:pt x="228" y="373"/>
                  <a:pt x="224" y="368"/>
                  <a:pt x="224" y="362"/>
                </a:cubicBezTo>
                <a:cubicBezTo>
                  <a:pt x="224" y="277"/>
                  <a:pt x="224" y="277"/>
                  <a:pt x="224" y="277"/>
                </a:cubicBezTo>
                <a:cubicBezTo>
                  <a:pt x="224" y="271"/>
                  <a:pt x="228" y="266"/>
                  <a:pt x="234" y="266"/>
                </a:cubicBezTo>
                <a:cubicBezTo>
                  <a:pt x="240" y="266"/>
                  <a:pt x="245" y="271"/>
                  <a:pt x="245" y="277"/>
                </a:cubicBezTo>
                <a:lnTo>
                  <a:pt x="245" y="362"/>
                </a:lnTo>
                <a:close/>
                <a:moveTo>
                  <a:pt x="288" y="362"/>
                </a:moveTo>
                <a:cubicBezTo>
                  <a:pt x="288" y="368"/>
                  <a:pt x="283" y="373"/>
                  <a:pt x="277" y="373"/>
                </a:cubicBezTo>
                <a:cubicBezTo>
                  <a:pt x="271" y="373"/>
                  <a:pt x="266" y="368"/>
                  <a:pt x="266" y="362"/>
                </a:cubicBezTo>
                <a:cubicBezTo>
                  <a:pt x="266" y="277"/>
                  <a:pt x="266" y="277"/>
                  <a:pt x="266" y="277"/>
                </a:cubicBezTo>
                <a:cubicBezTo>
                  <a:pt x="266" y="271"/>
                  <a:pt x="271" y="266"/>
                  <a:pt x="277" y="266"/>
                </a:cubicBezTo>
                <a:cubicBezTo>
                  <a:pt x="283" y="266"/>
                  <a:pt x="288" y="271"/>
                  <a:pt x="288" y="277"/>
                </a:cubicBezTo>
                <a:lnTo>
                  <a:pt x="288" y="362"/>
                </a:lnTo>
                <a:close/>
                <a:moveTo>
                  <a:pt x="330" y="362"/>
                </a:moveTo>
                <a:cubicBezTo>
                  <a:pt x="330" y="368"/>
                  <a:pt x="326" y="373"/>
                  <a:pt x="320" y="373"/>
                </a:cubicBezTo>
                <a:cubicBezTo>
                  <a:pt x="314" y="373"/>
                  <a:pt x="309" y="368"/>
                  <a:pt x="309" y="362"/>
                </a:cubicBezTo>
                <a:cubicBezTo>
                  <a:pt x="309" y="245"/>
                  <a:pt x="309" y="245"/>
                  <a:pt x="309" y="245"/>
                </a:cubicBezTo>
                <a:cubicBezTo>
                  <a:pt x="309" y="239"/>
                  <a:pt x="314" y="234"/>
                  <a:pt x="320" y="234"/>
                </a:cubicBezTo>
                <a:cubicBezTo>
                  <a:pt x="326" y="234"/>
                  <a:pt x="330" y="239"/>
                  <a:pt x="330" y="245"/>
                </a:cubicBezTo>
                <a:lnTo>
                  <a:pt x="330" y="362"/>
                </a:lnTo>
                <a:close/>
                <a:moveTo>
                  <a:pt x="373" y="362"/>
                </a:moveTo>
                <a:cubicBezTo>
                  <a:pt x="373" y="368"/>
                  <a:pt x="368" y="373"/>
                  <a:pt x="362" y="373"/>
                </a:cubicBezTo>
                <a:cubicBezTo>
                  <a:pt x="356" y="373"/>
                  <a:pt x="352" y="368"/>
                  <a:pt x="352" y="362"/>
                </a:cubicBezTo>
                <a:cubicBezTo>
                  <a:pt x="352" y="213"/>
                  <a:pt x="352" y="213"/>
                  <a:pt x="352" y="213"/>
                </a:cubicBezTo>
                <a:cubicBezTo>
                  <a:pt x="352" y="207"/>
                  <a:pt x="356" y="202"/>
                  <a:pt x="362" y="202"/>
                </a:cubicBezTo>
                <a:cubicBezTo>
                  <a:pt x="368" y="202"/>
                  <a:pt x="373" y="207"/>
                  <a:pt x="373" y="213"/>
                </a:cubicBezTo>
                <a:lnTo>
                  <a:pt x="373" y="362"/>
                </a:lnTo>
                <a:close/>
                <a:moveTo>
                  <a:pt x="394" y="170"/>
                </a:moveTo>
                <a:cubicBezTo>
                  <a:pt x="394" y="176"/>
                  <a:pt x="390" y="181"/>
                  <a:pt x="384" y="181"/>
                </a:cubicBezTo>
                <a:cubicBezTo>
                  <a:pt x="378" y="181"/>
                  <a:pt x="373" y="176"/>
                  <a:pt x="373" y="170"/>
                </a:cubicBezTo>
                <a:cubicBezTo>
                  <a:pt x="373" y="153"/>
                  <a:pt x="373" y="153"/>
                  <a:pt x="373" y="153"/>
                </a:cubicBezTo>
                <a:cubicBezTo>
                  <a:pt x="285" y="242"/>
                  <a:pt x="285" y="242"/>
                  <a:pt x="285" y="242"/>
                </a:cubicBezTo>
                <a:cubicBezTo>
                  <a:pt x="283" y="244"/>
                  <a:pt x="280" y="245"/>
                  <a:pt x="277" y="245"/>
                </a:cubicBezTo>
                <a:cubicBezTo>
                  <a:pt x="195" y="245"/>
                  <a:pt x="195" y="245"/>
                  <a:pt x="195" y="245"/>
                </a:cubicBezTo>
                <a:cubicBezTo>
                  <a:pt x="113" y="307"/>
                  <a:pt x="113" y="307"/>
                  <a:pt x="113" y="307"/>
                </a:cubicBezTo>
                <a:cubicBezTo>
                  <a:pt x="111" y="308"/>
                  <a:pt x="109" y="309"/>
                  <a:pt x="106" y="309"/>
                </a:cubicBezTo>
                <a:cubicBezTo>
                  <a:pt x="103" y="309"/>
                  <a:pt x="100" y="308"/>
                  <a:pt x="98" y="305"/>
                </a:cubicBezTo>
                <a:cubicBezTo>
                  <a:pt x="94" y="300"/>
                  <a:pt x="95" y="293"/>
                  <a:pt x="100" y="290"/>
                </a:cubicBezTo>
                <a:cubicBezTo>
                  <a:pt x="185" y="226"/>
                  <a:pt x="185" y="226"/>
                  <a:pt x="185" y="226"/>
                </a:cubicBezTo>
                <a:cubicBezTo>
                  <a:pt x="187" y="224"/>
                  <a:pt x="189" y="224"/>
                  <a:pt x="192" y="224"/>
                </a:cubicBezTo>
                <a:cubicBezTo>
                  <a:pt x="273" y="224"/>
                  <a:pt x="273" y="224"/>
                  <a:pt x="273" y="224"/>
                </a:cubicBezTo>
                <a:cubicBezTo>
                  <a:pt x="358" y="138"/>
                  <a:pt x="358" y="138"/>
                  <a:pt x="358" y="138"/>
                </a:cubicBezTo>
                <a:cubicBezTo>
                  <a:pt x="341" y="138"/>
                  <a:pt x="341" y="138"/>
                  <a:pt x="341" y="138"/>
                </a:cubicBezTo>
                <a:cubicBezTo>
                  <a:pt x="335" y="138"/>
                  <a:pt x="330" y="134"/>
                  <a:pt x="330" y="128"/>
                </a:cubicBezTo>
                <a:cubicBezTo>
                  <a:pt x="330" y="122"/>
                  <a:pt x="335" y="117"/>
                  <a:pt x="341" y="117"/>
                </a:cubicBezTo>
                <a:cubicBezTo>
                  <a:pt x="384" y="117"/>
                  <a:pt x="384" y="117"/>
                  <a:pt x="384" y="117"/>
                </a:cubicBezTo>
                <a:cubicBezTo>
                  <a:pt x="385" y="117"/>
                  <a:pt x="386" y="117"/>
                  <a:pt x="388" y="118"/>
                </a:cubicBezTo>
                <a:cubicBezTo>
                  <a:pt x="390" y="119"/>
                  <a:pt x="392" y="121"/>
                  <a:pt x="394" y="124"/>
                </a:cubicBezTo>
                <a:cubicBezTo>
                  <a:pt x="394" y="125"/>
                  <a:pt x="394" y="126"/>
                  <a:pt x="394" y="128"/>
                </a:cubicBezTo>
                <a:lnTo>
                  <a:pt x="394" y="170"/>
                </a:ln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a:ln>
                <a:noFill/>
              </a:ln>
              <a:solidFill>
                <a:prstClr val="black"/>
              </a:solidFill>
              <a:effectLst/>
              <a:uLnTx/>
              <a:uFillTx/>
              <a:latin typeface="Verdana"/>
            </a:endParaRPr>
          </a:p>
        </p:txBody>
      </p:sp>
      <p:sp>
        <p:nvSpPr>
          <p:cNvPr id="23" name="Freeform 384">
            <a:extLst>
              <a:ext uri="{FF2B5EF4-FFF2-40B4-BE49-F238E27FC236}">
                <a16:creationId xmlns:a16="http://schemas.microsoft.com/office/drawing/2014/main" id="{B53F0AEC-D71D-475D-9F7B-9C2E83F565BF}"/>
              </a:ext>
            </a:extLst>
          </p:cNvPr>
          <p:cNvSpPr>
            <a:spLocks noChangeAspect="1" noEditPoints="1"/>
          </p:cNvSpPr>
          <p:nvPr/>
        </p:nvSpPr>
        <p:spPr bwMode="auto">
          <a:xfrm>
            <a:off x="258466" y="5254410"/>
            <a:ext cx="365760" cy="36576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206 w 512"/>
              <a:gd name="T11" fmla="*/ 152 h 512"/>
              <a:gd name="T12" fmla="*/ 220 w 512"/>
              <a:gd name="T13" fmla="*/ 145 h 512"/>
              <a:gd name="T14" fmla="*/ 340 w 512"/>
              <a:gd name="T15" fmla="*/ 189 h 512"/>
              <a:gd name="T16" fmla="*/ 347 w 512"/>
              <a:gd name="T17" fmla="*/ 202 h 512"/>
              <a:gd name="T18" fmla="*/ 337 w 512"/>
              <a:gd name="T19" fmla="*/ 209 h 512"/>
              <a:gd name="T20" fmla="*/ 333 w 512"/>
              <a:gd name="T21" fmla="*/ 209 h 512"/>
              <a:gd name="T22" fmla="*/ 213 w 512"/>
              <a:gd name="T23" fmla="*/ 166 h 512"/>
              <a:gd name="T24" fmla="*/ 206 w 512"/>
              <a:gd name="T25" fmla="*/ 152 h 512"/>
              <a:gd name="T26" fmla="*/ 190 w 512"/>
              <a:gd name="T27" fmla="*/ 209 h 512"/>
              <a:gd name="T28" fmla="*/ 202 w 512"/>
              <a:gd name="T29" fmla="*/ 201 h 512"/>
              <a:gd name="T30" fmla="*/ 328 w 512"/>
              <a:gd name="T31" fmla="*/ 226 h 512"/>
              <a:gd name="T32" fmla="*/ 336 w 512"/>
              <a:gd name="T33" fmla="*/ 239 h 512"/>
              <a:gd name="T34" fmla="*/ 325 w 512"/>
              <a:gd name="T35" fmla="*/ 247 h 512"/>
              <a:gd name="T36" fmla="*/ 323 w 512"/>
              <a:gd name="T37" fmla="*/ 247 h 512"/>
              <a:gd name="T38" fmla="*/ 198 w 512"/>
              <a:gd name="T39" fmla="*/ 221 h 512"/>
              <a:gd name="T40" fmla="*/ 190 w 512"/>
              <a:gd name="T41" fmla="*/ 209 h 512"/>
              <a:gd name="T42" fmla="*/ 193 w 512"/>
              <a:gd name="T43" fmla="*/ 254 h 512"/>
              <a:gd name="T44" fmla="*/ 321 w 512"/>
              <a:gd name="T45" fmla="*/ 266 h 512"/>
              <a:gd name="T46" fmla="*/ 330 w 512"/>
              <a:gd name="T47" fmla="*/ 278 h 512"/>
              <a:gd name="T48" fmla="*/ 320 w 512"/>
              <a:gd name="T49" fmla="*/ 288 h 512"/>
              <a:gd name="T50" fmla="*/ 319 w 512"/>
              <a:gd name="T51" fmla="*/ 288 h 512"/>
              <a:gd name="T52" fmla="*/ 191 w 512"/>
              <a:gd name="T53" fmla="*/ 275 h 512"/>
              <a:gd name="T54" fmla="*/ 182 w 512"/>
              <a:gd name="T55" fmla="*/ 263 h 512"/>
              <a:gd name="T56" fmla="*/ 193 w 512"/>
              <a:gd name="T57" fmla="*/ 254 h 512"/>
              <a:gd name="T58" fmla="*/ 192 w 512"/>
              <a:gd name="T59" fmla="*/ 309 h 512"/>
              <a:gd name="T60" fmla="*/ 320 w 512"/>
              <a:gd name="T61" fmla="*/ 309 h 512"/>
              <a:gd name="T62" fmla="*/ 330 w 512"/>
              <a:gd name="T63" fmla="*/ 320 h 512"/>
              <a:gd name="T64" fmla="*/ 320 w 512"/>
              <a:gd name="T65" fmla="*/ 330 h 512"/>
              <a:gd name="T66" fmla="*/ 192 w 512"/>
              <a:gd name="T67" fmla="*/ 330 h 512"/>
              <a:gd name="T68" fmla="*/ 181 w 512"/>
              <a:gd name="T69" fmla="*/ 320 h 512"/>
              <a:gd name="T70" fmla="*/ 192 w 512"/>
              <a:gd name="T71" fmla="*/ 309 h 512"/>
              <a:gd name="T72" fmla="*/ 373 w 512"/>
              <a:gd name="T73" fmla="*/ 362 h 512"/>
              <a:gd name="T74" fmla="*/ 362 w 512"/>
              <a:gd name="T75" fmla="*/ 373 h 512"/>
              <a:gd name="T76" fmla="*/ 149 w 512"/>
              <a:gd name="T77" fmla="*/ 373 h 512"/>
              <a:gd name="T78" fmla="*/ 138 w 512"/>
              <a:gd name="T79" fmla="*/ 362 h 512"/>
              <a:gd name="T80" fmla="*/ 138 w 512"/>
              <a:gd name="T81" fmla="*/ 298 h 512"/>
              <a:gd name="T82" fmla="*/ 149 w 512"/>
              <a:gd name="T83" fmla="*/ 288 h 512"/>
              <a:gd name="T84" fmla="*/ 160 w 512"/>
              <a:gd name="T85" fmla="*/ 298 h 512"/>
              <a:gd name="T86" fmla="*/ 160 w 512"/>
              <a:gd name="T87" fmla="*/ 352 h 512"/>
              <a:gd name="T88" fmla="*/ 352 w 512"/>
              <a:gd name="T89" fmla="*/ 352 h 512"/>
              <a:gd name="T90" fmla="*/ 352 w 512"/>
              <a:gd name="T91" fmla="*/ 298 h 512"/>
              <a:gd name="T92" fmla="*/ 362 w 512"/>
              <a:gd name="T93" fmla="*/ 288 h 512"/>
              <a:gd name="T94" fmla="*/ 373 w 512"/>
              <a:gd name="T95" fmla="*/ 298 h 512"/>
              <a:gd name="T96" fmla="*/ 373 w 512"/>
              <a:gd name="T97" fmla="*/ 36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06" y="152"/>
                </a:moveTo>
                <a:cubicBezTo>
                  <a:pt x="208" y="146"/>
                  <a:pt x="214" y="143"/>
                  <a:pt x="220" y="145"/>
                </a:cubicBezTo>
                <a:cubicBezTo>
                  <a:pt x="340" y="189"/>
                  <a:pt x="340" y="189"/>
                  <a:pt x="340" y="189"/>
                </a:cubicBezTo>
                <a:cubicBezTo>
                  <a:pt x="346" y="191"/>
                  <a:pt x="349" y="197"/>
                  <a:pt x="347" y="202"/>
                </a:cubicBezTo>
                <a:cubicBezTo>
                  <a:pt x="345" y="207"/>
                  <a:pt x="341" y="209"/>
                  <a:pt x="337" y="209"/>
                </a:cubicBezTo>
                <a:cubicBezTo>
                  <a:pt x="336" y="209"/>
                  <a:pt x="334" y="209"/>
                  <a:pt x="333" y="209"/>
                </a:cubicBezTo>
                <a:cubicBezTo>
                  <a:pt x="213" y="166"/>
                  <a:pt x="213" y="166"/>
                  <a:pt x="213" y="166"/>
                </a:cubicBezTo>
                <a:cubicBezTo>
                  <a:pt x="207" y="164"/>
                  <a:pt x="204" y="157"/>
                  <a:pt x="206" y="152"/>
                </a:cubicBezTo>
                <a:close/>
                <a:moveTo>
                  <a:pt x="190" y="209"/>
                </a:moveTo>
                <a:cubicBezTo>
                  <a:pt x="191" y="203"/>
                  <a:pt x="196" y="199"/>
                  <a:pt x="202" y="201"/>
                </a:cubicBezTo>
                <a:cubicBezTo>
                  <a:pt x="328" y="226"/>
                  <a:pt x="328" y="226"/>
                  <a:pt x="328" y="226"/>
                </a:cubicBezTo>
                <a:cubicBezTo>
                  <a:pt x="333" y="227"/>
                  <a:pt x="337" y="233"/>
                  <a:pt x="336" y="239"/>
                </a:cubicBezTo>
                <a:cubicBezTo>
                  <a:pt x="335" y="244"/>
                  <a:pt x="330" y="247"/>
                  <a:pt x="325" y="247"/>
                </a:cubicBezTo>
                <a:cubicBezTo>
                  <a:pt x="325" y="247"/>
                  <a:pt x="324" y="247"/>
                  <a:pt x="323" y="247"/>
                </a:cubicBezTo>
                <a:cubicBezTo>
                  <a:pt x="198" y="221"/>
                  <a:pt x="198" y="221"/>
                  <a:pt x="198" y="221"/>
                </a:cubicBezTo>
                <a:cubicBezTo>
                  <a:pt x="192" y="220"/>
                  <a:pt x="188" y="215"/>
                  <a:pt x="190" y="209"/>
                </a:cubicBezTo>
                <a:close/>
                <a:moveTo>
                  <a:pt x="193" y="254"/>
                </a:moveTo>
                <a:cubicBezTo>
                  <a:pt x="321" y="266"/>
                  <a:pt x="321" y="266"/>
                  <a:pt x="321" y="266"/>
                </a:cubicBezTo>
                <a:cubicBezTo>
                  <a:pt x="327" y="267"/>
                  <a:pt x="331" y="272"/>
                  <a:pt x="330" y="278"/>
                </a:cubicBezTo>
                <a:cubicBezTo>
                  <a:pt x="330" y="284"/>
                  <a:pt x="325" y="288"/>
                  <a:pt x="320" y="288"/>
                </a:cubicBezTo>
                <a:cubicBezTo>
                  <a:pt x="319" y="288"/>
                  <a:pt x="319" y="288"/>
                  <a:pt x="319" y="288"/>
                </a:cubicBezTo>
                <a:cubicBezTo>
                  <a:pt x="191" y="275"/>
                  <a:pt x="191" y="275"/>
                  <a:pt x="191" y="275"/>
                </a:cubicBezTo>
                <a:cubicBezTo>
                  <a:pt x="185" y="274"/>
                  <a:pt x="181" y="269"/>
                  <a:pt x="182" y="263"/>
                </a:cubicBezTo>
                <a:cubicBezTo>
                  <a:pt x="182" y="257"/>
                  <a:pt x="187" y="253"/>
                  <a:pt x="193" y="254"/>
                </a:cubicBezTo>
                <a:close/>
                <a:moveTo>
                  <a:pt x="192" y="309"/>
                </a:moveTo>
                <a:cubicBezTo>
                  <a:pt x="320" y="309"/>
                  <a:pt x="320" y="309"/>
                  <a:pt x="320" y="309"/>
                </a:cubicBezTo>
                <a:cubicBezTo>
                  <a:pt x="326" y="309"/>
                  <a:pt x="330" y="314"/>
                  <a:pt x="330" y="320"/>
                </a:cubicBezTo>
                <a:cubicBezTo>
                  <a:pt x="330" y="326"/>
                  <a:pt x="326" y="330"/>
                  <a:pt x="320" y="330"/>
                </a:cubicBezTo>
                <a:cubicBezTo>
                  <a:pt x="192" y="330"/>
                  <a:pt x="192" y="330"/>
                  <a:pt x="192" y="330"/>
                </a:cubicBezTo>
                <a:cubicBezTo>
                  <a:pt x="186" y="330"/>
                  <a:pt x="181" y="326"/>
                  <a:pt x="181" y="320"/>
                </a:cubicBezTo>
                <a:cubicBezTo>
                  <a:pt x="181" y="314"/>
                  <a:pt x="186" y="309"/>
                  <a:pt x="192" y="309"/>
                </a:cubicBezTo>
                <a:close/>
                <a:moveTo>
                  <a:pt x="373" y="362"/>
                </a:moveTo>
                <a:cubicBezTo>
                  <a:pt x="373" y="368"/>
                  <a:pt x="368" y="373"/>
                  <a:pt x="362" y="373"/>
                </a:cubicBezTo>
                <a:cubicBezTo>
                  <a:pt x="149" y="373"/>
                  <a:pt x="149" y="373"/>
                  <a:pt x="149" y="373"/>
                </a:cubicBezTo>
                <a:cubicBezTo>
                  <a:pt x="143" y="373"/>
                  <a:pt x="138" y="368"/>
                  <a:pt x="138" y="362"/>
                </a:cubicBezTo>
                <a:cubicBezTo>
                  <a:pt x="138" y="298"/>
                  <a:pt x="138" y="298"/>
                  <a:pt x="138" y="298"/>
                </a:cubicBezTo>
                <a:cubicBezTo>
                  <a:pt x="138" y="292"/>
                  <a:pt x="143" y="288"/>
                  <a:pt x="149" y="288"/>
                </a:cubicBezTo>
                <a:cubicBezTo>
                  <a:pt x="155" y="288"/>
                  <a:pt x="160" y="292"/>
                  <a:pt x="160" y="298"/>
                </a:cubicBezTo>
                <a:cubicBezTo>
                  <a:pt x="160" y="352"/>
                  <a:pt x="160" y="352"/>
                  <a:pt x="160" y="352"/>
                </a:cubicBezTo>
                <a:cubicBezTo>
                  <a:pt x="352" y="352"/>
                  <a:pt x="352" y="352"/>
                  <a:pt x="352" y="352"/>
                </a:cubicBezTo>
                <a:cubicBezTo>
                  <a:pt x="352" y="298"/>
                  <a:pt x="352" y="298"/>
                  <a:pt x="352" y="298"/>
                </a:cubicBezTo>
                <a:cubicBezTo>
                  <a:pt x="352" y="292"/>
                  <a:pt x="356" y="288"/>
                  <a:pt x="362" y="288"/>
                </a:cubicBezTo>
                <a:cubicBezTo>
                  <a:pt x="368" y="288"/>
                  <a:pt x="373" y="292"/>
                  <a:pt x="373" y="298"/>
                </a:cubicBezTo>
                <a:lnTo>
                  <a:pt x="373" y="362"/>
                </a:lnTo>
                <a:close/>
              </a:path>
            </a:pathLst>
          </a:custGeom>
          <a:solidFill>
            <a:srgbClr val="5B9BD5"/>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Verdana"/>
            </a:endParaRPr>
          </a:p>
        </p:txBody>
      </p:sp>
    </p:spTree>
    <p:extLst>
      <p:ext uri="{BB962C8B-B14F-4D97-AF65-F5344CB8AC3E}">
        <p14:creationId xmlns:p14="http://schemas.microsoft.com/office/powerpoint/2010/main" val="3169490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965715C-E16D-4CC7-8E1A-930D944E4023}"/>
              </a:ext>
            </a:extLst>
          </p:cNvPr>
          <p:cNvSpPr>
            <a:spLocks noGrp="1"/>
          </p:cNvSpPr>
          <p:nvPr>
            <p:ph type="title"/>
          </p:nvPr>
        </p:nvSpPr>
        <p:spPr>
          <a:xfrm>
            <a:off x="1663700" y="76200"/>
            <a:ext cx="7143750" cy="1143000"/>
          </a:xfrm>
        </p:spPr>
        <p:txBody>
          <a:bodyPr wrap="square" anchor="ctr">
            <a:normAutofit/>
          </a:bodyPr>
          <a:lstStyle/>
          <a:p>
            <a:r>
              <a:rPr lang="en-US" sz="2800" dirty="0"/>
              <a:t>AFFSO Automation Examples </a:t>
            </a:r>
            <a:br>
              <a:rPr lang="en-US" sz="2800" dirty="0"/>
            </a:br>
            <a:r>
              <a:rPr lang="en-US" sz="2800" dirty="0"/>
              <a:t>and Impact</a:t>
            </a:r>
          </a:p>
        </p:txBody>
      </p:sp>
      <p:sp>
        <p:nvSpPr>
          <p:cNvPr id="4" name="Slide Number Placeholder 3"/>
          <p:cNvSpPr>
            <a:spLocks noGrp="1"/>
          </p:cNvSpPr>
          <p:nvPr>
            <p:ph type="sldNum" sz="quarter" idx="11"/>
          </p:nvPr>
        </p:nvSpPr>
        <p:spPr>
          <a:xfrm>
            <a:off x="7988300" y="6524625"/>
            <a:ext cx="1143000" cy="304800"/>
          </a:xfrm>
        </p:spPr>
        <p:txBody>
          <a:bodyPr wrap="square" anchor="t">
            <a:normAutofit/>
          </a:bodyPr>
          <a:lstStyle/>
          <a:p>
            <a:pPr>
              <a:spcAft>
                <a:spcPts val="600"/>
              </a:spcAft>
            </a:pPr>
            <a:fld id="{045FB3B2-2887-471B-9904-4909C2A73A8B}" type="slidenum">
              <a:rPr lang="en-US" altLang="en-US" smtClean="0"/>
              <a:pPr>
                <a:spcAft>
                  <a:spcPts val="600"/>
                </a:spcAft>
              </a:pPr>
              <a:t>8</a:t>
            </a:fld>
            <a:endParaRPr lang="en-US" altLang="en-US" dirty="0"/>
          </a:p>
        </p:txBody>
      </p:sp>
      <p:graphicFrame>
        <p:nvGraphicFramePr>
          <p:cNvPr id="6" name="Table 5">
            <a:extLst>
              <a:ext uri="{FF2B5EF4-FFF2-40B4-BE49-F238E27FC236}">
                <a16:creationId xmlns:a16="http://schemas.microsoft.com/office/drawing/2014/main" id="{481456C9-4713-42CB-B5ED-0DD7C4188A18}"/>
              </a:ext>
            </a:extLst>
          </p:cNvPr>
          <p:cNvGraphicFramePr>
            <a:graphicFrameLocks noGrp="1"/>
          </p:cNvGraphicFramePr>
          <p:nvPr>
            <p:extLst>
              <p:ext uri="{D42A27DB-BD31-4B8C-83A1-F6EECF244321}">
                <p14:modId xmlns:p14="http://schemas.microsoft.com/office/powerpoint/2010/main" val="1653291920"/>
              </p:ext>
            </p:extLst>
          </p:nvPr>
        </p:nvGraphicFramePr>
        <p:xfrm>
          <a:off x="282575" y="1376342"/>
          <a:ext cx="8578851" cy="4247472"/>
        </p:xfrm>
        <a:graphic>
          <a:graphicData uri="http://schemas.openxmlformats.org/drawingml/2006/table">
            <a:tbl>
              <a:tblPr firstRow="1" bandRow="1">
                <a:tableStyleId>{2D5ABB26-0587-4C30-8999-92F81FD0307C}</a:tableStyleId>
              </a:tblPr>
              <a:tblGrid>
                <a:gridCol w="2038983">
                  <a:extLst>
                    <a:ext uri="{9D8B030D-6E8A-4147-A177-3AD203B41FA5}">
                      <a16:colId xmlns:a16="http://schemas.microsoft.com/office/drawing/2014/main" val="4251166560"/>
                    </a:ext>
                  </a:extLst>
                </a:gridCol>
                <a:gridCol w="3867479">
                  <a:extLst>
                    <a:ext uri="{9D8B030D-6E8A-4147-A177-3AD203B41FA5}">
                      <a16:colId xmlns:a16="http://schemas.microsoft.com/office/drawing/2014/main" val="2265909801"/>
                    </a:ext>
                  </a:extLst>
                </a:gridCol>
                <a:gridCol w="2672389">
                  <a:extLst>
                    <a:ext uri="{9D8B030D-6E8A-4147-A177-3AD203B41FA5}">
                      <a16:colId xmlns:a16="http://schemas.microsoft.com/office/drawing/2014/main" val="4219014224"/>
                    </a:ext>
                  </a:extLst>
                </a:gridCol>
              </a:tblGrid>
              <a:tr h="270880">
                <a:tc>
                  <a:txBody>
                    <a:bodyPr/>
                    <a:lstStyle/>
                    <a:p>
                      <a:pPr algn="ctr"/>
                      <a:r>
                        <a:rPr lang="en-US" sz="1100" b="1" dirty="0">
                          <a:solidFill>
                            <a:schemeClr val="bg1"/>
                          </a:solidFill>
                          <a:latin typeface="+mj-lt"/>
                          <a:ea typeface="Verdana" panose="020B0604030504040204" pitchFamily="34" charset="0"/>
                        </a:rPr>
                        <a:t>Automation</a:t>
                      </a:r>
                    </a:p>
                  </a:txBody>
                  <a:tcPr marL="72128" marR="72128" marT="36064" marB="36064">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100" b="1" dirty="0">
                          <a:solidFill>
                            <a:schemeClr val="bg1"/>
                          </a:solidFill>
                          <a:latin typeface="+mj-lt"/>
                          <a:ea typeface="Verdana" panose="020B0604030504040204" pitchFamily="34" charset="0"/>
                        </a:rPr>
                        <a:t>Description</a:t>
                      </a:r>
                    </a:p>
                  </a:txBody>
                  <a:tcPr marL="72128" marR="72128" marT="36064" marB="36064">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100" b="1" dirty="0">
                          <a:solidFill>
                            <a:schemeClr val="bg1"/>
                          </a:solidFill>
                          <a:latin typeface="+mj-lt"/>
                          <a:ea typeface="Verdana" panose="020B0604030504040204" pitchFamily="34" charset="0"/>
                        </a:rPr>
                        <a:t>Impact</a:t>
                      </a:r>
                    </a:p>
                  </a:txBody>
                  <a:tcPr marL="72128" marR="72128" marT="36064" marB="36064">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419410782"/>
                  </a:ext>
                </a:extLst>
              </a:tr>
              <a:tr h="591448">
                <a:tc>
                  <a:txBody>
                    <a:bodyPr/>
                    <a:lstStyle/>
                    <a:p>
                      <a:r>
                        <a:rPr lang="en-US" sz="1100" b="1" dirty="0">
                          <a:latin typeface="+mj-lt"/>
                          <a:ea typeface="Verdana" panose="020B0604030504040204" pitchFamily="34" charset="0"/>
                        </a:rPr>
                        <a:t>JOCAS II Security Event Monitoring</a:t>
                      </a: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a:latin typeface="+mj-lt"/>
                          <a:ea typeface="Verdana" panose="020B0604030504040204" pitchFamily="34" charset="0"/>
                        </a:rPr>
                        <a:t>Reviews audit logs on 10 query conditions for security events at 9 base locations; compiles and e-mails findings to process owners</a:t>
                      </a:r>
                      <a:endParaRPr lang="en-US" sz="1100" b="1" dirty="0">
                        <a:latin typeface="+mj-lt"/>
                        <a:ea typeface="Verdana" panose="020B0604030504040204" pitchFamily="34" charset="0"/>
                      </a:endParaRP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smtClean="0">
                          <a:solidFill>
                            <a:schemeClr val="tx1"/>
                          </a:solidFill>
                          <a:latin typeface="+mn-lt"/>
                          <a:ea typeface="Verdana" panose="020B0604030504040204" pitchFamily="34" charset="0"/>
                          <a:cs typeface="+mn-cs"/>
                        </a:rPr>
                        <a:t>Addresses </a:t>
                      </a:r>
                      <a:r>
                        <a:rPr lang="en-US" sz="1100" b="0" kern="1200" dirty="0">
                          <a:solidFill>
                            <a:schemeClr val="tx1"/>
                          </a:solidFill>
                          <a:latin typeface="+mn-lt"/>
                          <a:ea typeface="Verdana" panose="020B0604030504040204" pitchFamily="34" charset="0"/>
                          <a:cs typeface="+mn-cs"/>
                        </a:rPr>
                        <a:t>2 NFRs</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normalizeH="0" baseline="0" dirty="0">
                          <a:ln>
                            <a:noFill/>
                          </a:ln>
                          <a:solidFill>
                            <a:schemeClr val="tx1"/>
                          </a:solidFill>
                          <a:effectLst/>
                          <a:latin typeface="+mn-lt"/>
                          <a:ea typeface="+mn-ea"/>
                          <a:cs typeface="+mn-cs"/>
                        </a:rPr>
                        <a:t>JOCAS II Information Security Office and PMO can reallocate time to other high value tasks</a:t>
                      </a: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3551"/>
                  </a:ext>
                </a:extLst>
              </a:tr>
              <a:tr h="591448">
                <a:tc>
                  <a:txBody>
                    <a:bodyPr/>
                    <a:lstStyle/>
                    <a:p>
                      <a:r>
                        <a:rPr lang="en-US" sz="1100" b="1" dirty="0">
                          <a:latin typeface="+mj-lt"/>
                          <a:ea typeface="Verdana" panose="020B0604030504040204" pitchFamily="34" charset="0"/>
                        </a:rPr>
                        <a:t>Defense Travel System (DTS) Management Information Systems (MIS) Reports</a:t>
                      </a: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a:latin typeface="+mj-lt"/>
                          <a:ea typeface="Verdana" panose="020B0604030504040204" pitchFamily="34" charset="0"/>
                        </a:rPr>
                        <a:t>Aggregates data from Cognos and DTS; validates files; gathers, formats, and separates data into tables, uses PowerShell script to update power query enabled excel templates that filter data by base; uploads data to a secured SharePoint site with folders for each base</a:t>
                      </a:r>
                      <a:endParaRPr lang="en-US" sz="1100" b="1" dirty="0">
                        <a:latin typeface="+mj-lt"/>
                        <a:ea typeface="Verdana" panose="020B0604030504040204" pitchFamily="34" charset="0"/>
                      </a:endParaRP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normalizeH="0" baseline="0" dirty="0" smtClean="0">
                          <a:ln>
                            <a:noFill/>
                          </a:ln>
                          <a:solidFill>
                            <a:schemeClr val="tx1"/>
                          </a:solidFill>
                          <a:effectLst/>
                          <a:latin typeface="+mn-lt"/>
                          <a:ea typeface="+mn-ea"/>
                          <a:cs typeface="+mn-cs"/>
                        </a:rPr>
                        <a:t>AF </a:t>
                      </a:r>
                      <a:r>
                        <a:rPr kumimoji="0" lang="en-US" sz="1100" b="0" i="0" u="none" strike="noStrike" kern="1200" cap="none" normalizeH="0" baseline="0" dirty="0">
                          <a:ln>
                            <a:noFill/>
                          </a:ln>
                          <a:solidFill>
                            <a:schemeClr val="tx1"/>
                          </a:solidFill>
                          <a:effectLst/>
                          <a:latin typeface="+mn-lt"/>
                          <a:ea typeface="+mn-ea"/>
                          <a:cs typeface="+mn-cs"/>
                        </a:rPr>
                        <a:t>wide impact - allows base units to focus on field support and research</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normalizeH="0" baseline="0" dirty="0">
                          <a:ln>
                            <a:noFill/>
                          </a:ln>
                          <a:solidFill>
                            <a:schemeClr val="tx1"/>
                          </a:solidFill>
                          <a:effectLst/>
                          <a:latin typeface="+mn-lt"/>
                          <a:ea typeface="+mn-ea"/>
                          <a:cs typeface="+mn-cs"/>
                        </a:rPr>
                        <a:t>Increases efficiency by gathering and formatting MIS reports for individual bases, allowing process owners to spend time on research</a:t>
                      </a:r>
                    </a:p>
                  </a:txBody>
                  <a:tcPr marL="72128" marR="72128" marT="36064" marB="3606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6913395"/>
                  </a:ext>
                </a:extLst>
              </a:tr>
              <a:tr h="591448">
                <a:tc>
                  <a:txBody>
                    <a:bodyPr/>
                    <a:lstStyle/>
                    <a:p>
                      <a:r>
                        <a:rPr lang="en-US" sz="1100" b="1" dirty="0">
                          <a:latin typeface="+mj-lt"/>
                          <a:ea typeface="Verdana" panose="020B0604030504040204" pitchFamily="34" charset="0"/>
                        </a:rPr>
                        <a:t>GTC Delinquency </a:t>
                      </a: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a:latin typeface="+mj-lt"/>
                          <a:ea typeface="Verdana" panose="020B0604030504040204" pitchFamily="34" charset="0"/>
                        </a:rPr>
                        <a:t>Automation will </a:t>
                      </a:r>
                      <a:r>
                        <a:rPr lang="en-US" sz="1100" b="0" dirty="0" smtClean="0">
                          <a:latin typeface="+mj-lt"/>
                          <a:ea typeface="Verdana" panose="020B0604030504040204" pitchFamily="34" charset="0"/>
                        </a:rPr>
                        <a:t>pull, aggregate and create a visualization</a:t>
                      </a:r>
                      <a:r>
                        <a:rPr lang="en-US" sz="1100" b="0" baseline="0" dirty="0" smtClean="0">
                          <a:latin typeface="+mj-lt"/>
                          <a:ea typeface="Verdana" panose="020B0604030504040204" pitchFamily="34" charset="0"/>
                        </a:rPr>
                        <a:t> of required monthly delinquency </a:t>
                      </a:r>
                      <a:r>
                        <a:rPr lang="en-US" sz="1100" b="0" dirty="0" smtClean="0">
                          <a:latin typeface="+mj-lt"/>
                          <a:ea typeface="Verdana" panose="020B0604030504040204" pitchFamily="34" charset="0"/>
                        </a:rPr>
                        <a:t>data </a:t>
                      </a:r>
                      <a:r>
                        <a:rPr lang="en-US" sz="1100" b="0" dirty="0">
                          <a:latin typeface="+mj-lt"/>
                          <a:ea typeface="Verdana" panose="020B0604030504040204" pitchFamily="34" charset="0"/>
                        </a:rPr>
                        <a:t>from CITI </a:t>
                      </a:r>
                      <a:r>
                        <a:rPr lang="en-US" sz="1100" b="0" dirty="0" smtClean="0">
                          <a:latin typeface="+mj-lt"/>
                          <a:ea typeface="Verdana" panose="020B0604030504040204" pitchFamily="34" charset="0"/>
                        </a:rPr>
                        <a:t>Bank</a:t>
                      </a:r>
                      <a:endParaRPr lang="en-US" sz="1100" b="0" dirty="0">
                        <a:latin typeface="+mj-lt"/>
                        <a:ea typeface="Verdana" panose="020B0604030504040204" pitchFamily="34" charset="0"/>
                      </a:endParaRP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normalizeH="0" baseline="0" dirty="0">
                          <a:ln>
                            <a:noFill/>
                          </a:ln>
                          <a:solidFill>
                            <a:schemeClr val="tx1"/>
                          </a:solidFill>
                          <a:effectLst/>
                          <a:latin typeface="+mn-lt"/>
                          <a:ea typeface="+mn-ea"/>
                          <a:cs typeface="+mn-cs"/>
                        </a:rPr>
                        <a:t>AF-wide impact </a:t>
                      </a:r>
                      <a:r>
                        <a:rPr kumimoji="0" lang="en-US" sz="1100" b="0" i="0" u="none" strike="noStrike" kern="1200" cap="none" normalizeH="0" baseline="0" dirty="0" smtClean="0">
                          <a:ln>
                            <a:noFill/>
                          </a:ln>
                          <a:solidFill>
                            <a:schemeClr val="tx1"/>
                          </a:solidFill>
                          <a:effectLst/>
                          <a:latin typeface="+mn-lt"/>
                          <a:ea typeface="+mn-ea"/>
                          <a:cs typeface="+mn-cs"/>
                        </a:rPr>
                        <a:t>– potential to </a:t>
                      </a:r>
                      <a:r>
                        <a:rPr kumimoji="0" lang="en-US" sz="1100" b="0" i="0" u="none" strike="noStrike" kern="1200" cap="none" normalizeH="0" baseline="0" dirty="0">
                          <a:ln>
                            <a:noFill/>
                          </a:ln>
                          <a:solidFill>
                            <a:schemeClr val="tx1"/>
                          </a:solidFill>
                          <a:effectLst/>
                          <a:latin typeface="+mn-lt"/>
                          <a:ea typeface="+mn-ea"/>
                          <a:cs typeface="+mn-cs"/>
                        </a:rPr>
                        <a:t>provide visualization for </a:t>
                      </a:r>
                      <a:r>
                        <a:rPr kumimoji="0" lang="en-US" sz="1100" b="0" i="0" u="none" strike="noStrike" kern="1200" cap="none" normalizeH="0" baseline="0" dirty="0" smtClean="0">
                          <a:ln>
                            <a:noFill/>
                          </a:ln>
                          <a:solidFill>
                            <a:schemeClr val="tx1"/>
                          </a:solidFill>
                          <a:effectLst/>
                          <a:latin typeface="+mn-lt"/>
                          <a:ea typeface="+mn-ea"/>
                          <a:cs typeface="+mn-cs"/>
                        </a:rPr>
                        <a:t>commanders </a:t>
                      </a:r>
                      <a:r>
                        <a:rPr kumimoji="0" lang="en-US" sz="1100" b="0" i="0" u="none" strike="noStrike" kern="1200" cap="none" normalizeH="0" baseline="0" dirty="0">
                          <a:ln>
                            <a:noFill/>
                          </a:ln>
                          <a:solidFill>
                            <a:schemeClr val="tx1"/>
                          </a:solidFill>
                          <a:effectLst/>
                          <a:latin typeface="+mn-lt"/>
                          <a:ea typeface="+mn-ea"/>
                          <a:cs typeface="+mn-cs"/>
                        </a:rPr>
                        <a:t>at each </a:t>
                      </a:r>
                      <a:r>
                        <a:rPr kumimoji="0" lang="en-US" sz="1100" b="0" i="0" u="none" strike="noStrike" kern="1200" cap="none" normalizeH="0" baseline="0" dirty="0" smtClean="0">
                          <a:ln>
                            <a:noFill/>
                          </a:ln>
                          <a:solidFill>
                            <a:schemeClr val="tx1"/>
                          </a:solidFill>
                          <a:effectLst/>
                          <a:latin typeface="+mn-lt"/>
                          <a:ea typeface="+mn-ea"/>
                          <a:cs typeface="+mn-cs"/>
                        </a:rPr>
                        <a:t>base in order to satisfy monthly GTC program requirements</a:t>
                      </a:r>
                      <a:endParaRPr kumimoji="0" lang="en-US" sz="1100" b="0" i="0" u="none" strike="noStrike" kern="1200" cap="none" normalizeH="0" baseline="0" dirty="0">
                        <a:ln>
                          <a:noFill/>
                        </a:ln>
                        <a:solidFill>
                          <a:schemeClr val="tx1"/>
                        </a:solidFill>
                        <a:effectLst/>
                        <a:latin typeface="+mn-lt"/>
                        <a:ea typeface="+mn-ea"/>
                        <a:cs typeface="+mn-cs"/>
                      </a:endParaRPr>
                    </a:p>
                  </a:txBody>
                  <a:tcPr marL="72128" marR="72128" marT="36064" marB="3606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2112970"/>
                  </a:ext>
                </a:extLst>
              </a:tr>
              <a:tr h="0">
                <a:tc>
                  <a:txBody>
                    <a:bodyPr/>
                    <a:lstStyle/>
                    <a:p>
                      <a:r>
                        <a:rPr lang="en-US" sz="1100" b="1" dirty="0">
                          <a:latin typeface="+mj-lt"/>
                          <a:ea typeface="Verdana" panose="020B0604030504040204" pitchFamily="34" charset="0"/>
                        </a:rPr>
                        <a:t>DTS with Leave</a:t>
                      </a: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latin typeface="+mj-lt"/>
                          <a:ea typeface="Verdana" panose="020B0604030504040204" pitchFamily="34" charset="0"/>
                        </a:rPr>
                        <a:t>Automates download of DTS vouchers and information for analysis based on set requirements to identify members requiring leave entries. Comparison is performed against leaves retrieved from Cognos through the LeaveWeb process and checked against DTS. Automation performs reconciliation and generates consolidated report for further analysis by process owner. Works in conjunction with the </a:t>
                      </a:r>
                      <a:r>
                        <a:rPr lang="en-US" sz="1100" b="0" dirty="0" err="1">
                          <a:latin typeface="+mj-lt"/>
                          <a:ea typeface="Verdana" panose="020B0604030504040204" pitchFamily="34" charset="0"/>
                        </a:rPr>
                        <a:t>LeaveWeb</a:t>
                      </a:r>
                      <a:r>
                        <a:rPr lang="en-US" sz="1100" b="0" dirty="0">
                          <a:latin typeface="+mj-lt"/>
                          <a:ea typeface="Verdana" panose="020B0604030504040204" pitchFamily="34" charset="0"/>
                        </a:rPr>
                        <a:t> automation.</a:t>
                      </a:r>
                      <a:endParaRPr lang="en-US" sz="1100" dirty="0">
                        <a:solidFill>
                          <a:schemeClr val="tx1"/>
                        </a:solidFill>
                      </a:endParaRP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normalizeH="0" baseline="0" dirty="0" smtClean="0">
                          <a:ln>
                            <a:noFill/>
                          </a:ln>
                          <a:solidFill>
                            <a:schemeClr val="tx1"/>
                          </a:solidFill>
                          <a:effectLst/>
                          <a:latin typeface="+mn-lt"/>
                          <a:ea typeface="+mn-ea"/>
                          <a:cs typeface="+mn-cs"/>
                        </a:rPr>
                        <a:t>Manually </a:t>
                      </a:r>
                      <a:r>
                        <a:rPr kumimoji="0" lang="en-US" sz="1100" b="0" i="0" u="none" strike="noStrike" kern="1200" cap="none" normalizeH="0" baseline="0" dirty="0">
                          <a:ln>
                            <a:noFill/>
                          </a:ln>
                          <a:solidFill>
                            <a:schemeClr val="tx1"/>
                          </a:solidFill>
                          <a:effectLst/>
                          <a:latin typeface="+mn-lt"/>
                          <a:ea typeface="+mn-ea"/>
                          <a:cs typeface="+mn-cs"/>
                        </a:rPr>
                        <a:t>identifying and reviewing the number of unaccounted leaves between DJMS and DTS is time and labor intensive </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normalizeH="0" baseline="0" dirty="0">
                          <a:ln>
                            <a:noFill/>
                          </a:ln>
                          <a:solidFill>
                            <a:schemeClr val="tx1"/>
                          </a:solidFill>
                          <a:effectLst/>
                          <a:latin typeface="+mn-lt"/>
                          <a:ea typeface="+mn-ea"/>
                          <a:cs typeface="+mn-cs"/>
                        </a:rPr>
                        <a:t>Multiple SAF/FM Comptroller Squadrons can reallocate time to other high value tasks</a:t>
                      </a:r>
                    </a:p>
                  </a:txBody>
                  <a:tcPr marL="72128" marR="72128" marT="36064" marB="3606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0474762"/>
                  </a:ext>
                </a:extLst>
              </a:tr>
            </a:tbl>
          </a:graphicData>
        </a:graphic>
      </p:graphicFrame>
    </p:spTree>
    <p:extLst>
      <p:ext uri="{BB962C8B-B14F-4D97-AF65-F5344CB8AC3E}">
        <p14:creationId xmlns:p14="http://schemas.microsoft.com/office/powerpoint/2010/main" val="2731316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965715C-E16D-4CC7-8E1A-930D944E4023}"/>
              </a:ext>
            </a:extLst>
          </p:cNvPr>
          <p:cNvSpPr>
            <a:spLocks noGrp="1"/>
          </p:cNvSpPr>
          <p:nvPr>
            <p:ph type="title"/>
          </p:nvPr>
        </p:nvSpPr>
        <p:spPr>
          <a:xfrm>
            <a:off x="1663700" y="76200"/>
            <a:ext cx="7143750" cy="1143000"/>
          </a:xfrm>
        </p:spPr>
        <p:txBody>
          <a:bodyPr wrap="square" anchor="ctr">
            <a:normAutofit/>
          </a:bodyPr>
          <a:lstStyle/>
          <a:p>
            <a:r>
              <a:rPr lang="en-US" sz="2800" dirty="0"/>
              <a:t>AFFSO Automation Examples </a:t>
            </a:r>
            <a:br>
              <a:rPr lang="en-US" sz="2800" dirty="0"/>
            </a:br>
            <a:r>
              <a:rPr lang="en-US" sz="2800" dirty="0"/>
              <a:t>and Impact (Continued)</a:t>
            </a:r>
          </a:p>
        </p:txBody>
      </p:sp>
      <p:sp>
        <p:nvSpPr>
          <p:cNvPr id="4" name="Slide Number Placeholder 3"/>
          <p:cNvSpPr>
            <a:spLocks noGrp="1"/>
          </p:cNvSpPr>
          <p:nvPr>
            <p:ph type="sldNum" sz="quarter" idx="11"/>
          </p:nvPr>
        </p:nvSpPr>
        <p:spPr>
          <a:xfrm>
            <a:off x="7988300" y="6524625"/>
            <a:ext cx="1143000" cy="304800"/>
          </a:xfrm>
        </p:spPr>
        <p:txBody>
          <a:bodyPr wrap="square" anchor="t">
            <a:normAutofit/>
          </a:bodyPr>
          <a:lstStyle/>
          <a:p>
            <a:pPr>
              <a:spcAft>
                <a:spcPts val="600"/>
              </a:spcAft>
            </a:pPr>
            <a:fld id="{045FB3B2-2887-471B-9904-4909C2A73A8B}" type="slidenum">
              <a:rPr lang="en-US" altLang="en-US" smtClean="0"/>
              <a:pPr>
                <a:spcAft>
                  <a:spcPts val="600"/>
                </a:spcAft>
              </a:pPr>
              <a:t>9</a:t>
            </a:fld>
            <a:endParaRPr lang="en-US" altLang="en-US" dirty="0"/>
          </a:p>
        </p:txBody>
      </p:sp>
      <p:graphicFrame>
        <p:nvGraphicFramePr>
          <p:cNvPr id="6" name="Table 5">
            <a:extLst>
              <a:ext uri="{FF2B5EF4-FFF2-40B4-BE49-F238E27FC236}">
                <a16:creationId xmlns:a16="http://schemas.microsoft.com/office/drawing/2014/main" id="{481456C9-4713-42CB-B5ED-0DD7C4188A18}"/>
              </a:ext>
            </a:extLst>
          </p:cNvPr>
          <p:cNvGraphicFramePr>
            <a:graphicFrameLocks noGrp="1"/>
          </p:cNvGraphicFramePr>
          <p:nvPr>
            <p:extLst>
              <p:ext uri="{D42A27DB-BD31-4B8C-83A1-F6EECF244321}">
                <p14:modId xmlns:p14="http://schemas.microsoft.com/office/powerpoint/2010/main" val="1125164639"/>
              </p:ext>
            </p:extLst>
          </p:nvPr>
        </p:nvGraphicFramePr>
        <p:xfrm>
          <a:off x="283464" y="1481118"/>
          <a:ext cx="8577072" cy="3736824"/>
        </p:xfrm>
        <a:graphic>
          <a:graphicData uri="http://schemas.openxmlformats.org/drawingml/2006/table">
            <a:tbl>
              <a:tblPr firstRow="1" bandRow="1">
                <a:tableStyleId>{2D5ABB26-0587-4C30-8999-92F81FD0307C}</a:tableStyleId>
              </a:tblPr>
              <a:tblGrid>
                <a:gridCol w="2039112">
                  <a:extLst>
                    <a:ext uri="{9D8B030D-6E8A-4147-A177-3AD203B41FA5}">
                      <a16:colId xmlns:a16="http://schemas.microsoft.com/office/drawing/2014/main" val="4251166560"/>
                    </a:ext>
                  </a:extLst>
                </a:gridCol>
                <a:gridCol w="3867912">
                  <a:extLst>
                    <a:ext uri="{9D8B030D-6E8A-4147-A177-3AD203B41FA5}">
                      <a16:colId xmlns:a16="http://schemas.microsoft.com/office/drawing/2014/main" val="2265909801"/>
                    </a:ext>
                  </a:extLst>
                </a:gridCol>
                <a:gridCol w="2670048">
                  <a:extLst>
                    <a:ext uri="{9D8B030D-6E8A-4147-A177-3AD203B41FA5}">
                      <a16:colId xmlns:a16="http://schemas.microsoft.com/office/drawing/2014/main" val="4219014224"/>
                    </a:ext>
                  </a:extLst>
                </a:gridCol>
              </a:tblGrid>
              <a:tr h="212306">
                <a:tc>
                  <a:txBody>
                    <a:bodyPr/>
                    <a:lstStyle/>
                    <a:p>
                      <a:pPr algn="ctr"/>
                      <a:r>
                        <a:rPr lang="en-US" sz="1100" b="1" dirty="0">
                          <a:solidFill>
                            <a:schemeClr val="bg1"/>
                          </a:solidFill>
                          <a:latin typeface="+mj-lt"/>
                          <a:ea typeface="Verdana" panose="020B0604030504040204" pitchFamily="34" charset="0"/>
                        </a:rPr>
                        <a:t>Automation</a:t>
                      </a:r>
                    </a:p>
                  </a:txBody>
                  <a:tcPr marL="72128" marR="72128" marT="36064" marB="36064">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100" b="1" dirty="0">
                          <a:solidFill>
                            <a:schemeClr val="bg1"/>
                          </a:solidFill>
                          <a:latin typeface="+mj-lt"/>
                          <a:ea typeface="Verdana" panose="020B0604030504040204" pitchFamily="34" charset="0"/>
                        </a:rPr>
                        <a:t>Description</a:t>
                      </a:r>
                    </a:p>
                  </a:txBody>
                  <a:tcPr marL="72128" marR="72128" marT="36064" marB="36064">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100" b="1" dirty="0">
                          <a:solidFill>
                            <a:schemeClr val="bg1"/>
                          </a:solidFill>
                          <a:latin typeface="+mj-lt"/>
                          <a:ea typeface="Verdana" panose="020B0604030504040204" pitchFamily="34" charset="0"/>
                        </a:rPr>
                        <a:t>Impact</a:t>
                      </a:r>
                    </a:p>
                  </a:txBody>
                  <a:tcPr marL="72128" marR="72128" marT="36064" marB="36064">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419410782"/>
                  </a:ext>
                </a:extLst>
              </a:tr>
              <a:tr h="2115031">
                <a:tc>
                  <a:txBody>
                    <a:bodyPr/>
                    <a:lstStyle/>
                    <a:p>
                      <a:r>
                        <a:rPr lang="en-US" sz="1100" b="1" kern="1200" dirty="0">
                          <a:solidFill>
                            <a:schemeClr val="tx1"/>
                          </a:solidFill>
                          <a:latin typeface="+mj-lt"/>
                          <a:ea typeface="Verdana" panose="020B0604030504040204" pitchFamily="34" charset="0"/>
                          <a:cs typeface="+mn-cs"/>
                        </a:rPr>
                        <a:t>USAF Personal Leaves (COVID-19)</a:t>
                      </a: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chemeClr val="tx1"/>
                          </a:solidFill>
                          <a:latin typeface="+mj-lt"/>
                          <a:ea typeface="Verdana" panose="020B0604030504040204" pitchFamily="34" charset="0"/>
                          <a:cs typeface="+mn-cs"/>
                        </a:rPr>
                        <a:t>Runs query against LeaveWeb to retrieve current, historical, and planned leaves; processes data via SQL to produce formatted Excel workbook to display leave metric (by origin/destination country/state). Automation runs on an ad hoc basis; can be run on-demand. </a:t>
                      </a:r>
                    </a:p>
                    <a:p>
                      <a:endParaRPr lang="en-US" sz="1100" i="0" dirty="0"/>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0" lang="en-US" sz="1100" b="0" i="0" u="none" strike="noStrike" kern="1200" cap="none" normalizeH="0" baseline="0" dirty="0">
                          <a:ln>
                            <a:noFill/>
                          </a:ln>
                          <a:solidFill>
                            <a:schemeClr val="tx1"/>
                          </a:solidFill>
                          <a:effectLst/>
                          <a:latin typeface="+mn-lt"/>
                          <a:ea typeface="+mn-ea"/>
                          <a:cs typeface="+mn-cs"/>
                        </a:rPr>
                        <a:t>Automation developed in response to COVID-19 crisis and ad hoc queries from Congress and SAF; process had not been previously performed</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normalizeH="0" baseline="0" dirty="0">
                          <a:ln>
                            <a:noFill/>
                          </a:ln>
                          <a:solidFill>
                            <a:schemeClr val="tx1"/>
                          </a:solidFill>
                          <a:effectLst/>
                          <a:latin typeface="+mn-lt"/>
                          <a:ea typeface="+mn-ea"/>
                          <a:cs typeface="+mn-cs"/>
                        </a:rPr>
                        <a:t>Provided active duty members, supervisors, AF Leadership, and Congress actionable intelligence on whereabouts of military personnel traveling in CONUS/OCONUS </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normalizeH="0" baseline="0" dirty="0">
                          <a:ln>
                            <a:noFill/>
                          </a:ln>
                          <a:solidFill>
                            <a:schemeClr val="tx1"/>
                          </a:solidFill>
                          <a:effectLst/>
                          <a:latin typeface="+mn-lt"/>
                          <a:ea typeface="+mn-ea"/>
                          <a:cs typeface="+mn-cs"/>
                        </a:rPr>
                        <a:t>Supported tracking of potential spread of COVID-19 and impact on military forces worldwide</a:t>
                      </a:r>
                    </a:p>
                    <a:p>
                      <a:pPr marL="171450" indent="-171450">
                        <a:buFont typeface="Arial" panose="020B0604020202020204" pitchFamily="34" charset="0"/>
                        <a:buChar char="•"/>
                      </a:pPr>
                      <a:endParaRPr lang="en-US" sz="1100" baseline="0" dirty="0">
                        <a:latin typeface="+mn-lt"/>
                      </a:endParaRPr>
                    </a:p>
                    <a:p>
                      <a:pPr marL="285750" marR="0" lvl="0" indent="-285750" algn="just" defTabSz="292608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dirty="0">
                        <a:solidFill>
                          <a:schemeClr val="tx1"/>
                        </a:solidFill>
                        <a:latin typeface="+mj-lt"/>
                      </a:endParaRP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2455838"/>
                  </a:ext>
                </a:extLst>
              </a:tr>
              <a:tr h="227289">
                <a:tc>
                  <a:txBody>
                    <a:bodyPr/>
                    <a:lstStyle/>
                    <a:p>
                      <a:r>
                        <a:rPr lang="en-US" sz="1100" b="1" kern="1200" dirty="0">
                          <a:solidFill>
                            <a:schemeClr val="tx1"/>
                          </a:solidFill>
                          <a:latin typeface="+mj-lt"/>
                          <a:ea typeface="Verdana" panose="020B0604030504040204" pitchFamily="34" charset="0"/>
                          <a:cs typeface="+mn-cs"/>
                        </a:rPr>
                        <a:t>D</a:t>
                      </a:r>
                      <a:r>
                        <a:rPr lang="en-US" sz="1100" b="1" kern="1200" dirty="0" smtClean="0">
                          <a:solidFill>
                            <a:schemeClr val="tx1"/>
                          </a:solidFill>
                          <a:latin typeface="+mj-lt"/>
                          <a:ea typeface="Verdana" panose="020B0604030504040204" pitchFamily="34" charset="0"/>
                          <a:cs typeface="+mn-cs"/>
                        </a:rPr>
                        <a:t>TS </a:t>
                      </a:r>
                      <a:r>
                        <a:rPr lang="en-US" sz="1100" b="1" kern="1200" dirty="0">
                          <a:solidFill>
                            <a:schemeClr val="tx1"/>
                          </a:solidFill>
                          <a:latin typeface="+mj-lt"/>
                          <a:ea typeface="Verdana" panose="020B0604030504040204" pitchFamily="34" charset="0"/>
                          <a:cs typeface="+mn-cs"/>
                        </a:rPr>
                        <a:t>Debt Payment Delinquency</a:t>
                      </a: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kern="1200" dirty="0" smtClean="0">
                        <a:solidFill>
                          <a:schemeClr val="tx1"/>
                        </a:solidFill>
                        <a:latin typeface="+mj-lt"/>
                        <a:ea typeface="Verdana" panose="020B060403050404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smtClean="0">
                          <a:solidFill>
                            <a:schemeClr val="tx1"/>
                          </a:solidFill>
                          <a:latin typeface="+mj-lt"/>
                          <a:ea typeface="Verdana" panose="020B0604030504040204" pitchFamily="34" charset="0"/>
                          <a:cs typeface="+mn-cs"/>
                        </a:rPr>
                        <a:t>Automation will be designed to enhance the FM Debt Management program by pulling and aggregating data from different systems and providing consolidated reports for FM debt payment processing</a:t>
                      </a:r>
                    </a:p>
                    <a:p>
                      <a:endParaRPr lang="en-US" sz="1100" i="0" dirty="0"/>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292608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normalizeH="0" baseline="0" dirty="0" smtClean="0">
                          <a:ln>
                            <a:noFill/>
                          </a:ln>
                          <a:solidFill>
                            <a:schemeClr val="tx1"/>
                          </a:solidFill>
                          <a:effectLst/>
                          <a:latin typeface="+mn-lt"/>
                          <a:ea typeface="+mn-ea"/>
                          <a:cs typeface="+mn-cs"/>
                        </a:rPr>
                        <a:t>Automation will save FM professionals time that is usually spent tailoring data and researching members; delinquency data will be presented in a single spreadsheet for immediate use</a:t>
                      </a:r>
                      <a:endParaRPr kumimoji="0" lang="en-US" sz="1100" b="0" i="0" u="none" strike="noStrike" kern="1200" cap="none" normalizeH="0" baseline="0" dirty="0">
                        <a:ln>
                          <a:noFill/>
                        </a:ln>
                        <a:solidFill>
                          <a:schemeClr val="tx1"/>
                        </a:solidFill>
                        <a:effectLst/>
                        <a:latin typeface="+mn-lt"/>
                        <a:ea typeface="+mn-ea"/>
                        <a:cs typeface="+mn-cs"/>
                      </a:endParaRPr>
                    </a:p>
                  </a:txBody>
                  <a:tcPr marL="72128" marR="72128" marT="36064" marB="36064"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7215505"/>
                  </a:ext>
                </a:extLst>
              </a:tr>
            </a:tbl>
          </a:graphicData>
        </a:graphic>
      </p:graphicFrame>
    </p:spTree>
    <p:extLst>
      <p:ext uri="{BB962C8B-B14F-4D97-AF65-F5344CB8AC3E}">
        <p14:creationId xmlns:p14="http://schemas.microsoft.com/office/powerpoint/2010/main" val="390238605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aH4Npqag8ESMrCAv3xFb0A"/>
</p:tagLst>
</file>

<file path=ppt/theme/theme1.xml><?xml version="1.0" encoding="utf-8"?>
<a:theme xmlns:a="http://schemas.openxmlformats.org/drawingml/2006/main" name="USAF(Unclas)">
  <a:themeElements>
    <a:clrScheme name="Deloitte US Color1">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226E9155AB754092267518F92994AC" ma:contentTypeVersion="0" ma:contentTypeDescription="Create a new document." ma:contentTypeScope="" ma:versionID="86696e0d3e6fa238a9aea01c9f592e75">
  <xsd:schema xmlns:xsd="http://www.w3.org/2001/XMLSchema" xmlns:xs="http://www.w3.org/2001/XMLSchema" xmlns:p="http://schemas.microsoft.com/office/2006/metadata/properties" targetNamespace="http://schemas.microsoft.com/office/2006/metadata/properties" ma:root="true" ma:fieldsID="5ec179db16cea33c663c5b69226dacc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745A3D-27E2-411B-9ED5-3178250DA1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8C1D187-AF8E-4408-8604-8CC93CF72790}">
  <ds:schemaRefs>
    <ds:schemaRef ds:uri="http://schemas.microsoft.com/sharepoint/v3/contenttype/forms"/>
  </ds:schemaRefs>
</ds:datastoreItem>
</file>

<file path=customXml/itemProps3.xml><?xml version="1.0" encoding="utf-8"?>
<ds:datastoreItem xmlns:ds="http://schemas.openxmlformats.org/officeDocument/2006/customXml" ds:itemID="{1CC6E3D3-0AB3-4375-B1D8-C8704978695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538</TotalTime>
  <Words>1819</Words>
  <Application>Microsoft Office PowerPoint</Application>
  <PresentationFormat>On-screen Show (4:3)</PresentationFormat>
  <Paragraphs>251</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ＭＳ Ｐゴシック</vt:lpstr>
      <vt:lpstr>Arial</vt:lpstr>
      <vt:lpstr>Calibri</vt:lpstr>
      <vt:lpstr>Century Schoolbook</vt:lpstr>
      <vt:lpstr>Symbol</vt:lpstr>
      <vt:lpstr>Times New Roman</vt:lpstr>
      <vt:lpstr>Verdana</vt:lpstr>
      <vt:lpstr>Wingdings</vt:lpstr>
      <vt:lpstr>Wingdings 2</vt:lpstr>
      <vt:lpstr>USAF(Unclas)</vt:lpstr>
      <vt:lpstr>PowerPoint Presentation</vt:lpstr>
      <vt:lpstr>Agenda</vt:lpstr>
      <vt:lpstr>What is RPA?</vt:lpstr>
      <vt:lpstr>PowerPoint Presentation</vt:lpstr>
      <vt:lpstr>PowerPoint Presentation</vt:lpstr>
      <vt:lpstr>PowerPoint Presentation</vt:lpstr>
      <vt:lpstr>PowerPoint Presentation</vt:lpstr>
      <vt:lpstr>AFFSO Automation Examples  and Impact</vt:lpstr>
      <vt:lpstr>AFFSO Automation Examples  and Impact (Continued)</vt:lpstr>
      <vt:lpstr>Get Involved!</vt:lpstr>
      <vt:lpstr>Contact and Automation Submissions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Sparnell, Emily</dc:creator>
  <cp:lastModifiedBy>ANE GRAHAM</cp:lastModifiedBy>
  <cp:revision>60</cp:revision>
  <dcterms:created xsi:type="dcterms:W3CDTF">2020-07-15T16:14:38Z</dcterms:created>
  <dcterms:modified xsi:type="dcterms:W3CDTF">2020-07-16T20:48:37Z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0x0101003A226E9155AB754092267518F92994AC</vt:lpwstr>
  </property>
</Properties>
</file>