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27.xml" ContentType="application/vnd.openxmlformats-officedocument.presentationml.slide+xml"/>
  <Override PartName="/ppt/slides/slide44.xml" ContentType="application/vnd.openxmlformats-officedocument.presentationml.slide+xml"/>
  <Override PartName="/ppt/slides/slide41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9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3" r:id="rId12"/>
    <p:sldId id="277" r:id="rId13"/>
    <p:sldId id="278" r:id="rId14"/>
    <p:sldId id="279" r:id="rId15"/>
    <p:sldId id="300" r:id="rId16"/>
    <p:sldId id="287" r:id="rId17"/>
    <p:sldId id="292" r:id="rId18"/>
    <p:sldId id="320" r:id="rId19"/>
    <p:sldId id="314" r:id="rId20"/>
    <p:sldId id="289" r:id="rId21"/>
    <p:sldId id="311" r:id="rId22"/>
    <p:sldId id="298" r:id="rId23"/>
    <p:sldId id="313" r:id="rId24"/>
    <p:sldId id="319" r:id="rId25"/>
    <p:sldId id="321" r:id="rId26"/>
    <p:sldId id="322" r:id="rId27"/>
    <p:sldId id="264" r:id="rId28"/>
    <p:sldId id="327" r:id="rId29"/>
    <p:sldId id="330" r:id="rId30"/>
    <p:sldId id="329" r:id="rId31"/>
    <p:sldId id="333" r:id="rId32"/>
    <p:sldId id="334" r:id="rId33"/>
    <p:sldId id="331" r:id="rId34"/>
    <p:sldId id="332" r:id="rId35"/>
    <p:sldId id="304" r:id="rId36"/>
    <p:sldId id="335" r:id="rId37"/>
    <p:sldId id="275" r:id="rId38"/>
    <p:sldId id="276" r:id="rId39"/>
    <p:sldId id="315" r:id="rId40"/>
    <p:sldId id="337" r:id="rId41"/>
    <p:sldId id="338" r:id="rId42"/>
    <p:sldId id="323" r:id="rId43"/>
    <p:sldId id="310" r:id="rId44"/>
    <p:sldId id="294" r:id="rId45"/>
    <p:sldId id="295" r:id="rId46"/>
    <p:sldId id="326" r:id="rId47"/>
    <p:sldId id="336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444" autoAdjust="0"/>
  </p:normalViewPr>
  <p:slideViewPr>
    <p:cSldViewPr snapToGrid="0">
      <p:cViewPr>
        <p:scale>
          <a:sx n="73" d="100"/>
          <a:sy n="73" d="100"/>
        </p:scale>
        <p:origin x="949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341" y="3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876B4D-4C4C-4E76-A6A4-E9B71D36C0E3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D94FA-BDFF-47F9-B479-665A046CC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0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5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10C-3153-4AAB-9159-C7141FBBA1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7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baseline="0" dirty="0" smtClean="0">
              <a:sym typeface="Wingdings" panose="05000000000000000000" pitchFamily="2" charset="2"/>
            </a:endParaRPr>
          </a:p>
          <a:p>
            <a:pPr lvl="1"/>
            <a:r>
              <a:rPr lang="en-US" baseline="0" dirty="0" smtClean="0">
                <a:sym typeface="Wingdings" panose="05000000000000000000" pitchFamily="2" charset="2"/>
              </a:rPr>
              <a:t>	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  <a:p>
            <a:pPr marL="174708" indent="-174708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0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0376-1B38-414B-80D1-43802717894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91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8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D062-EC03-4766-8616-05E72D1DD967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9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92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0376-1B38-414B-80D1-43802717894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7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09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37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3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6" lvl="1"/>
            <a:endParaRPr lang="en-US" baseline="0" dirty="0" smtClean="0"/>
          </a:p>
          <a:p>
            <a:pPr marL="640594" lvl="1" indent="-174708">
              <a:buFontTx/>
              <a:buChar char="-"/>
            </a:pPr>
            <a:endParaRPr lang="en-US" baseline="0" dirty="0" smtClean="0"/>
          </a:p>
          <a:p>
            <a:pPr marL="640594" lvl="1" indent="-1747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D062-EC03-4766-8616-05E72D1DD9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6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5886" lvl="1" defTabSz="931774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640594" lvl="1" indent="-174708" defTabSz="931774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5CD062-EC03-4766-8616-05E72D1DD9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D518-0FCA-4F0A-AF39-98BFBF5CEB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98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73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6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3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2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4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5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55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9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75025C-EA3F-4170-8E52-883D0DE32C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555" y="4415790"/>
            <a:ext cx="5143293" cy="4181789"/>
          </a:xfrm>
          <a:noFill/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992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06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6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9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29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9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14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15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464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0376-1B38-414B-80D1-43802717894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06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80376-1B38-414B-80D1-43802717894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008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94FA-BDFF-47F9-B479-665A046CCCC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793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78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AFB367-A91B-4104-84A5-D3A5149F3468}" type="slidenum">
              <a:rPr lang="en-US">
                <a:solidFill>
                  <a:srgbClr val="000000"/>
                </a:solidFill>
                <a:latin typeface="Arial" charset="0"/>
              </a:rPr>
              <a:pPr defTabSz="93878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1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963B6-6F9B-4214-BC01-0FCECE23B0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1675"/>
            <a:ext cx="4784725" cy="35877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47" y="4523373"/>
            <a:ext cx="5275470" cy="4212643"/>
          </a:xfrm>
          <a:noFill/>
          <a:ln w="9525"/>
        </p:spPr>
        <p:txBody>
          <a:bodyPr/>
          <a:lstStyle/>
          <a:p>
            <a:pPr marL="698830" lvl="1" indent="-232943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95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10C-3153-4AAB-9159-C7141FBBA1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7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10C-3153-4AAB-9159-C7141FBBA1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6495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AF10C-3153-4AAB-9159-C7141FBBA1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9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AA33-DDD5-4FD0-9B78-867DAC491C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680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B35C-AD8E-4CF4-BD40-634A71481E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0783631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4" y="76200"/>
            <a:ext cx="1938337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551" y="76200"/>
            <a:ext cx="5662613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5236-880D-4BF3-926A-A04C764BF0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16572224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63676" y="76200"/>
            <a:ext cx="71961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6027"/>
            <a:ext cx="4191000" cy="171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16027"/>
            <a:ext cx="4191000" cy="171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086102"/>
            <a:ext cx="4191000" cy="171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3086102"/>
            <a:ext cx="4191000" cy="171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7E6F6-79FD-496D-BCF9-E1935F5FC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23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12219052A\AppData\Local\Microsoft\Windows\Temporary Internet Files\Content.Outlook\42L04G95\Official-AFLCMC-FM-FZ-Logo-3-copy-2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86" y="1005842"/>
            <a:ext cx="4351782" cy="53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9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62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3550" y="1257300"/>
            <a:ext cx="7753350" cy="45529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834CF5-E772-459D-BFCF-ADD4D4BD3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059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1" y="1214846"/>
            <a:ext cx="8314690" cy="5368834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EBC09-8728-46F0-99E6-7C066CF6A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1508009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AC77-68E0-41D0-AB0F-632A4A476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9730728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1257300"/>
            <a:ext cx="3800475" cy="455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5629F-F686-4C7F-ADF6-A12ACFE2DB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8671739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0"/>
            <a:ext cx="8229600" cy="9578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57" y="1234668"/>
            <a:ext cx="423145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58" y="1933303"/>
            <a:ext cx="4236131" cy="419286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089" y="1234668"/>
            <a:ext cx="4250781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3303"/>
            <a:ext cx="4250781" cy="419286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9407-2F13-4A47-9D9E-F1870556F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21593005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BEA2432C-9675-4518-A7D3-A1EBD246DC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19536100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4149D-CA84-4E68-827D-ABA46180E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7859009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AFC08-DED1-4268-A5B8-C84F4A8B28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10459259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ECE6-D885-4B51-8A37-AC3009C68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24668724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00" y="76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3550" y="1257300"/>
            <a:ext cx="77533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218C2E-65CB-4471-B8A9-3704A852BB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03" name="Text Box 79"/>
          <p:cNvSpPr txBox="1">
            <a:spLocks noChangeArrowheads="1"/>
          </p:cNvSpPr>
          <p:nvPr/>
        </p:nvSpPr>
        <p:spPr bwMode="auto">
          <a:xfrm>
            <a:off x="2947989" y="85407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i="1" dirty="0">
              <a:solidFill>
                <a:srgbClr val="3333CC"/>
              </a:solidFill>
            </a:endParaRPr>
          </a:p>
        </p:txBody>
      </p:sp>
      <p:pic>
        <p:nvPicPr>
          <p:cNvPr id="13" name="Picture 1037" descr="afsymbo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34" y="36700"/>
            <a:ext cx="1144718" cy="904468"/>
          </a:xfrm>
          <a:prstGeom prst="rect">
            <a:avLst/>
          </a:prstGeom>
          <a:noFill/>
        </p:spPr>
      </p:pic>
      <p:sp>
        <p:nvSpPr>
          <p:cNvPr id="15" name="Rectangle 205"/>
          <p:cNvSpPr>
            <a:spLocks noChangeArrowheads="1"/>
          </p:cNvSpPr>
          <p:nvPr/>
        </p:nvSpPr>
        <p:spPr bwMode="auto">
          <a:xfrm flipV="1">
            <a:off x="0" y="961697"/>
            <a:ext cx="9144000" cy="76916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chemeClr val="accent2"/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ft4dwph\AppData\Local\Microsoft\Windows\Temporary Internet Files\Content.Outlook\LELKI7OT\Atch 2 AFLCMC Emblem - Color 2012 (2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38160" y="45721"/>
            <a:ext cx="914400" cy="9023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2627085" y="868367"/>
            <a:ext cx="3888013" cy="2154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0033CC"/>
                </a:solidFill>
              </a:rPr>
              <a:t>AFLCMC… Providing the Warfighter’s Edge</a:t>
            </a:r>
          </a:p>
        </p:txBody>
      </p:sp>
    </p:spTree>
    <p:extLst>
      <p:ext uri="{BB962C8B-B14F-4D97-AF65-F5344CB8AC3E}">
        <p14:creationId xmlns:p14="http://schemas.microsoft.com/office/powerpoint/2010/main" val="31408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ida.mitre.org/agile/agile-cost-estimation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FM Challenges as AFLCMC Innovates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36080" cy="1752600"/>
          </a:xfrm>
        </p:spPr>
        <p:txBody>
          <a:bodyPr/>
          <a:lstStyle/>
          <a:p>
            <a:r>
              <a:rPr lang="en-US" dirty="0" smtClean="0"/>
              <a:t>ASMC Aviation Chapter 2019 Mini-PDI</a:t>
            </a:r>
          </a:p>
          <a:p>
            <a:r>
              <a:rPr lang="en-US" dirty="0" smtClean="0"/>
              <a:t>Col Tina Nguyen</a:t>
            </a:r>
          </a:p>
          <a:p>
            <a:r>
              <a:rPr lang="en-US" dirty="0" smtClean="0"/>
              <a:t>16 May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466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2156" b="9194"/>
          <a:stretch/>
        </p:blipFill>
        <p:spPr>
          <a:xfrm flipH="1" flipV="1">
            <a:off x="0" y="1257255"/>
            <a:ext cx="9134856" cy="559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63" y="94858"/>
            <a:ext cx="7165417" cy="758582"/>
          </a:xfrm>
        </p:spPr>
        <p:txBody>
          <a:bodyPr>
            <a:noAutofit/>
          </a:bodyPr>
          <a:lstStyle/>
          <a:p>
            <a:r>
              <a:rPr lang="en-US" dirty="0" smtClean="0"/>
              <a:t>Automation and Lasers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1856" y="6544321"/>
            <a:ext cx="1143000" cy="304800"/>
          </a:xfrm>
        </p:spPr>
        <p:txBody>
          <a:bodyPr/>
          <a:lstStyle/>
          <a:p>
            <a:fld id="{34614C6F-EFAB-42A6-8216-541C2E5AA1BF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32553" y="1848546"/>
            <a:ext cx="4037647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Robotics enable integrated process flow using common components</a:t>
            </a:r>
          </a:p>
          <a:p>
            <a:pPr marL="285750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When teamed with Lasers, an advanced approach to coatings removal and surface prep results</a:t>
            </a:r>
          </a:p>
          <a:p>
            <a:pPr marL="285750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The same robotics system can be multi-purposed to offer additional functionality, including painting and cleaning</a:t>
            </a:r>
            <a:endParaRPr lang="en-US" sz="1600" b="1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99" y="1997651"/>
            <a:ext cx="3975554" cy="2951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3971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FM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73" y="1119834"/>
            <a:ext cx="8680449" cy="5368834"/>
          </a:xfrm>
        </p:spPr>
        <p:txBody>
          <a:bodyPr/>
          <a:lstStyle/>
          <a:p>
            <a:r>
              <a:rPr lang="en-US" dirty="0" smtClean="0"/>
              <a:t>How much are we willing to waste to fail fast?</a:t>
            </a:r>
          </a:p>
          <a:p>
            <a:r>
              <a:rPr lang="en-US" dirty="0" smtClean="0"/>
              <a:t>Budget through corporate process</a:t>
            </a:r>
          </a:p>
          <a:p>
            <a:pPr lvl="1"/>
            <a:r>
              <a:rPr lang="en-US" dirty="0"/>
              <a:t>Trying to find $500M in next 18 </a:t>
            </a:r>
            <a:r>
              <a:rPr lang="en-US" dirty="0" smtClean="0"/>
              <a:t>months</a:t>
            </a:r>
          </a:p>
          <a:p>
            <a:pPr lvl="1"/>
            <a:r>
              <a:rPr lang="en-US" dirty="0"/>
              <a:t>Struggle to get funding in FY21 </a:t>
            </a:r>
            <a:r>
              <a:rPr lang="en-US" dirty="0" smtClean="0"/>
              <a:t>POM</a:t>
            </a:r>
          </a:p>
          <a:p>
            <a:r>
              <a:rPr lang="en-US" dirty="0" smtClean="0"/>
              <a:t>Budget phasing can be out of whack</a:t>
            </a:r>
            <a:endParaRPr lang="en-US" dirty="0"/>
          </a:p>
          <a:p>
            <a:r>
              <a:rPr lang="en-US" dirty="0" smtClean="0"/>
              <a:t>Need funding, but need ROI to get funding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Which appropriation should fund RSO innovations?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Could make argument for RDT&amp;E, Production, O&amp;M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RSO currently funded w/O&amp;M for Sustaining Engineering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Biggest budget challenge:  getting Air Force to approve funding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21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FM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Additive Manufacturing</a:t>
            </a:r>
          </a:p>
          <a:p>
            <a:pPr lvl="1"/>
            <a:r>
              <a:rPr lang="en-US" dirty="0" smtClean="0"/>
              <a:t>Data:  what is candidate list </a:t>
            </a:r>
            <a:r>
              <a:rPr lang="en-US" dirty="0" smtClean="0">
                <a:sym typeface="Wingdings" panose="05000000000000000000" pitchFamily="2" charset="2"/>
              </a:rPr>
              <a:t> universe of the possible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expensive to print huge quantities of same part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Automation and Lasers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MILCON:  build new facility to house robot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079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Cost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Calculus for AF is always lethality</a:t>
            </a:r>
          </a:p>
          <a:p>
            <a:r>
              <a:rPr lang="en-US" dirty="0" smtClean="0"/>
              <a:t>Difficult to estimate new ways of doing business</a:t>
            </a:r>
          </a:p>
          <a:p>
            <a:r>
              <a:rPr lang="en-US" dirty="0" smtClean="0"/>
              <a:t>Don’t have visibility at lower levels, i.e. CAM</a:t>
            </a:r>
          </a:p>
          <a:p>
            <a:r>
              <a:rPr lang="en-US" dirty="0" smtClean="0"/>
              <a:t>Have to make assumptions</a:t>
            </a:r>
          </a:p>
          <a:p>
            <a:r>
              <a:rPr lang="en-US" dirty="0" smtClean="0"/>
              <a:t>User determine what we’re going to do because they have the money</a:t>
            </a:r>
          </a:p>
          <a:p>
            <a:pPr lvl="1"/>
            <a:r>
              <a:rPr lang="en-US" dirty="0" smtClean="0"/>
              <a:t>How do you estimate/capture what the user says?</a:t>
            </a:r>
          </a:p>
          <a:p>
            <a:pPr lvl="1"/>
            <a:r>
              <a:rPr lang="en-US" dirty="0" smtClean="0"/>
              <a:t>User wants more than the business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do we determine valuation of our mission?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296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Cost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Overarching pressure at top:  act like a business</a:t>
            </a:r>
          </a:p>
          <a:p>
            <a:r>
              <a:rPr lang="en-US" dirty="0" smtClean="0"/>
              <a:t>Risk </a:t>
            </a:r>
            <a:r>
              <a:rPr lang="en-US" dirty="0"/>
              <a:t>aversion high because somebody’s life is on the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May overestimate cost to mitigate risk </a:t>
            </a:r>
            <a:r>
              <a:rPr lang="en-US" dirty="0" smtClean="0">
                <a:sym typeface="Wingdings" panose="05000000000000000000" pitchFamily="2" charset="2"/>
              </a:rPr>
              <a:t> break another program to fund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Biggest cost challenge:  data availability and understanding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2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888" y="2930527"/>
            <a:ext cx="7772400" cy="1362075"/>
          </a:xfrm>
        </p:spPr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Agile Development Operations (Agile Dev Ops)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2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129302"/>
            <a:ext cx="91439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1350" dirty="0">
                <a:solidFill>
                  <a:srgbClr val="000000"/>
                </a:solidFill>
              </a:rPr>
              <a:t>DoD-STD-2167A Software Development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6255" y="1415818"/>
            <a:ext cx="8824106" cy="3594932"/>
            <a:chOff x="933450" y="2255245"/>
            <a:chExt cx="9984759" cy="27177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0655" t="21428" r="61756" b="45951"/>
            <a:stretch/>
          </p:blipFill>
          <p:spPr>
            <a:xfrm>
              <a:off x="933450" y="2255245"/>
              <a:ext cx="6048375" cy="22348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7976" t="39143" r="62470" b="36000"/>
            <a:stretch/>
          </p:blipFill>
          <p:spPr>
            <a:xfrm>
              <a:off x="6981825" y="3409215"/>
              <a:ext cx="3936384" cy="156376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640749" y="1419223"/>
            <a:ext cx="336108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 defTabSz="342900"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rgbClr val="000000"/>
                </a:solidFill>
              </a:rPr>
              <a:t>In 1985, DoD mandated all IT programs use a DoD SW Development Model (DoD STD 2167A) based on the Waterfall Model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1631" y="38674"/>
            <a:ext cx="6858000" cy="838200"/>
          </a:xfrm>
        </p:spPr>
        <p:txBody>
          <a:bodyPr/>
          <a:lstStyle/>
          <a:p>
            <a:r>
              <a:rPr lang="en-US" dirty="0" smtClean="0"/>
              <a:t>Software Life Cycle Models</a:t>
            </a:r>
            <a:br>
              <a:rPr lang="en-US" dirty="0" smtClean="0"/>
            </a:br>
            <a:r>
              <a:rPr lang="en-US" dirty="0" smtClean="0"/>
              <a:t>Waterfall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129495" y="5549694"/>
            <a:ext cx="3014504" cy="1308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1218C2E-65CB-4471-B8A9-3704A852BB21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32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Acquisition and Practices (SWAP)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approach to software development broken; leading source of risk to DoD</a:t>
            </a:r>
          </a:p>
          <a:p>
            <a:pPr lvl="1"/>
            <a:r>
              <a:rPr lang="en-US" dirty="0" smtClean="0"/>
              <a:t>Takes too long</a:t>
            </a:r>
          </a:p>
          <a:p>
            <a:pPr lvl="1"/>
            <a:r>
              <a:rPr lang="en-US" dirty="0" smtClean="0"/>
              <a:t>Too expensive</a:t>
            </a:r>
          </a:p>
          <a:p>
            <a:pPr lvl="1"/>
            <a:r>
              <a:rPr lang="en-US" dirty="0" smtClean="0"/>
              <a:t>Exposes warfighters to unacceptable risk</a:t>
            </a:r>
          </a:p>
          <a:p>
            <a:r>
              <a:rPr lang="en-US" dirty="0" smtClean="0"/>
              <a:t>DoD develops software like hardware </a:t>
            </a:r>
            <a:r>
              <a:rPr lang="en-US" dirty="0" smtClean="0">
                <a:sym typeface="Wingdings" panose="05000000000000000000" pitchFamily="2" charset="2"/>
              </a:rPr>
              <a:t> linearly</a:t>
            </a:r>
            <a:endParaRPr lang="en-US" dirty="0" smtClean="0"/>
          </a:p>
          <a:p>
            <a:pPr lvl="1"/>
            <a:r>
              <a:rPr lang="en-US" dirty="0" smtClean="0"/>
              <a:t>Fixed set of specifications</a:t>
            </a:r>
          </a:p>
          <a:p>
            <a:pPr lvl="1"/>
            <a:r>
              <a:rPr lang="en-US" dirty="0" smtClean="0"/>
              <a:t>Procured after meeting specifications</a:t>
            </a:r>
          </a:p>
          <a:p>
            <a:pPr lvl="1"/>
            <a:r>
              <a:rPr lang="en-US" dirty="0" smtClean="0"/>
              <a:t>Maintained by block upgrades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DoD’s current approach is major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driver of cost and schedule overruns for MDAPs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630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435101" y="3706263"/>
            <a:ext cx="4470717" cy="1847878"/>
          </a:xfrm>
          <a:prstGeom prst="rect">
            <a:avLst/>
          </a:prstGeom>
          <a:solidFill>
            <a:srgbClr val="B1E5C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800" b="1" u="sng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1085" y="3706264"/>
            <a:ext cx="4234016" cy="1847878"/>
          </a:xfrm>
          <a:prstGeom prst="rect">
            <a:avLst/>
          </a:prstGeom>
          <a:solidFill>
            <a:srgbClr val="FFA3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algn="ctr" defTabSz="887413"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400" b="1" u="sng" ker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Cultural Processes at Odds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97D96-C9B4-4029-A3D4-E32C7D5DB2B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7" name="Content Placeholder 5"/>
          <p:cNvGraphicFramePr>
            <a:graphicFrameLocks/>
          </p:cNvGraphicFramePr>
          <p:nvPr>
            <p:extLst/>
          </p:nvPr>
        </p:nvGraphicFramePr>
        <p:xfrm>
          <a:off x="201085" y="1335722"/>
          <a:ext cx="8704733" cy="22358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934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4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3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Traditional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“Industrial</a:t>
                      </a:r>
                      <a:r>
                        <a:rPr lang="en-US" sz="1200" baseline="0" dirty="0" smtClean="0"/>
                        <a:t> Age”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vs.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Agile “Informational Age”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52">
                <a:tc row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u="sng" dirty="0" smtClean="0"/>
                        <a:t>ATTRIBUTES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Long Risk Burndown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Push Decision Higher</a:t>
                      </a:r>
                    </a:p>
                    <a:p>
                      <a:pPr algn="ctr"/>
                      <a:r>
                        <a:rPr lang="en-US" sz="1100" dirty="0" smtClean="0"/>
                        <a:t>Cost Driven</a:t>
                      </a:r>
                      <a:r>
                        <a:rPr lang="en-US" sz="1100" baseline="0" dirty="0" smtClean="0"/>
                        <a:t> Tradeoffs</a:t>
                      </a:r>
                      <a:endParaRPr lang="en-US" sz="1100" dirty="0"/>
                    </a:p>
                  </a:txBody>
                  <a:tcPr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Defined / Rigid / Static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Requirements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Fluid (Late-Breaking)</a:t>
                      </a:r>
                      <a:endParaRPr lang="en-US" sz="12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b="1" u="sng" dirty="0" smtClean="0"/>
                        <a:t>ATTRIBUTES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Short Risk Burndown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Autonomy – Fail Fast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Value Driven Tradeoffs</a:t>
                      </a:r>
                      <a:endParaRPr lang="en-US" sz="1100" dirty="0"/>
                    </a:p>
                  </a:txBody>
                  <a:tcPr vert="vert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8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Single</a:t>
                      </a:r>
                      <a:r>
                        <a:rPr lang="en-US" sz="1200" baseline="0" dirty="0" smtClean="0"/>
                        <a:t> Release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Delivery</a:t>
                      </a:r>
                      <a:r>
                        <a:rPr lang="en-US" sz="1200" b="1" baseline="0" dirty="0" smtClean="0"/>
                        <a:t> Cycles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Short</a:t>
                      </a:r>
                      <a:r>
                        <a:rPr lang="en-US" sz="1200" baseline="0" dirty="0" smtClean="0"/>
                        <a:t> / Iterative Releases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52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Deviation</a:t>
                      </a:r>
                      <a:r>
                        <a:rPr lang="en-US" sz="1200" baseline="0" dirty="0" smtClean="0"/>
                        <a:t> From Baseline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Perspective of Change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Expected</a:t>
                      </a:r>
                      <a:r>
                        <a:rPr lang="en-US" sz="1200" baseline="0" dirty="0" smtClean="0"/>
                        <a:t> Part of Iteration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52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Firm Fixed</a:t>
                      </a:r>
                      <a:r>
                        <a:rPr lang="en-US" sz="1200" baseline="0" dirty="0" smtClean="0"/>
                        <a:t> Price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Contracting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CPFF, Time</a:t>
                      </a:r>
                      <a:r>
                        <a:rPr lang="en-US" sz="1200" baseline="0" dirty="0" smtClean="0"/>
                        <a:t> &amp; Material, IDIQ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52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Intensive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Documentation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As Needed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52"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vert="vert27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“Marathons” – Big Events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Test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Consistent “Sprints” 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vert="vert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Isosceles Triangle 5"/>
          <p:cNvSpPr/>
          <p:nvPr/>
        </p:nvSpPr>
        <p:spPr bwMode="auto">
          <a:xfrm>
            <a:off x="1554234" y="4045438"/>
            <a:ext cx="1290215" cy="116190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 bwMode="auto">
          <a:xfrm rot="10800000">
            <a:off x="6183571" y="4040254"/>
            <a:ext cx="1290215" cy="116190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887" y="3773339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Performance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666" y="5246364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Cost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694" y="52503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Schedule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2436155" y="4005440"/>
            <a:ext cx="3714520" cy="354270"/>
          </a:xfrm>
          <a:prstGeom prst="leftRightArrow">
            <a:avLst/>
          </a:prstGeom>
          <a:solidFill>
            <a:srgbClr val="99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</a:rPr>
              <a:t>Fixed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5793" y="4598913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Plan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Driven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3756" y="420147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Value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Driven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>
            <a:off x="2939494" y="4884730"/>
            <a:ext cx="3714524" cy="354270"/>
          </a:xfrm>
          <a:prstGeom prst="leftRightArrow">
            <a:avLst/>
          </a:prstGeom>
          <a:solidFill>
            <a:srgbClr val="99C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</a:rPr>
              <a:t>Flexible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7451" y="3740541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Cost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2564" y="3732088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Schedule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3795" y="520416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Performance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98" y="4531508"/>
            <a:ext cx="158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Programs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0723" y="4245838"/>
            <a:ext cx="146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F-22 Capability Pipeline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Traditional DoD acquisition norms must evolve to enable Agile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software that works for its users at speed of mission need</a:t>
            </a:r>
          </a:p>
          <a:p>
            <a:r>
              <a:rPr lang="en-US" dirty="0" smtClean="0"/>
              <a:t>Software must be continuously improved through its life cycle</a:t>
            </a:r>
          </a:p>
          <a:p>
            <a:pPr lvl="1"/>
            <a:r>
              <a:rPr lang="en-US" dirty="0" smtClean="0"/>
              <a:t>Can’t be linearly developed</a:t>
            </a:r>
          </a:p>
          <a:p>
            <a:r>
              <a:rPr lang="en-US" dirty="0" smtClean="0"/>
              <a:t>New statutes/</a:t>
            </a:r>
            <a:r>
              <a:rPr lang="en-US" dirty="0" err="1" smtClean="0"/>
              <a:t>regs</a:t>
            </a:r>
            <a:r>
              <a:rPr lang="en-US" dirty="0" smtClean="0"/>
              <a:t> for software</a:t>
            </a:r>
          </a:p>
          <a:p>
            <a:r>
              <a:rPr lang="en-US" dirty="0" smtClean="0"/>
              <a:t>DoD needs to change how software procured and developed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175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AFLCMC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Sustainment Office</a:t>
            </a:r>
          </a:p>
          <a:p>
            <a:r>
              <a:rPr lang="en-US" dirty="0" smtClean="0"/>
              <a:t>Agile Software Development</a:t>
            </a:r>
          </a:p>
          <a:p>
            <a:r>
              <a:rPr lang="en-US" dirty="0" smtClean="0"/>
              <a:t>Section 804</a:t>
            </a:r>
          </a:p>
          <a:p>
            <a:r>
              <a:rPr lang="en-US" dirty="0" smtClean="0"/>
              <a:t>Agile Manpower Resourcing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231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50473" y="1512746"/>
            <a:ext cx="5006106" cy="4758745"/>
            <a:chOff x="2050473" y="1512746"/>
            <a:chExt cx="5006106" cy="4758745"/>
          </a:xfrm>
        </p:grpSpPr>
        <p:sp>
          <p:nvSpPr>
            <p:cNvPr id="3" name="Oval 2"/>
            <p:cNvSpPr/>
            <p:nvPr/>
          </p:nvSpPr>
          <p:spPr bwMode="auto">
            <a:xfrm>
              <a:off x="2992580" y="2068945"/>
              <a:ext cx="3565236" cy="3639128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438397" y="1542473"/>
              <a:ext cx="4618182" cy="4729018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050473" y="2170545"/>
              <a:ext cx="1385454" cy="22167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847689" y="1512746"/>
              <a:ext cx="1459346" cy="1487054"/>
            </a:xfrm>
            <a:prstGeom prst="triangle">
              <a:avLst>
                <a:gd name="adj" fmla="val 1773"/>
              </a:avLst>
            </a:prstGeom>
            <a:solidFill>
              <a:schemeClr val="bg1"/>
            </a:solidFill>
            <a:ln w="762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 rot="3196494">
              <a:off x="3309792" y="2004291"/>
              <a:ext cx="252271" cy="3325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 rot="3196494">
              <a:off x="3489903" y="2124696"/>
              <a:ext cx="252271" cy="3325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 bwMode="auto">
          <a:xfrm>
            <a:off x="1220274" y="38674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3429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685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0287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Scrum</a:t>
            </a:r>
            <a:endParaRPr lang="en-US" kern="0" dirty="0"/>
          </a:p>
        </p:txBody>
      </p:sp>
      <p:sp>
        <p:nvSpPr>
          <p:cNvPr id="35" name="TextBox 34"/>
          <p:cNvSpPr txBox="1"/>
          <p:nvPr/>
        </p:nvSpPr>
        <p:spPr>
          <a:xfrm>
            <a:off x="2355900" y="3879509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99CC"/>
                </a:solidFill>
              </a:rPr>
              <a:t>Sprint</a:t>
            </a:r>
          </a:p>
          <a:p>
            <a:pPr algn="ctr"/>
            <a:r>
              <a:rPr lang="en-US" sz="1400" dirty="0" smtClean="0">
                <a:solidFill>
                  <a:srgbClr val="0099CC"/>
                </a:solidFill>
              </a:rPr>
              <a:t>Planning</a:t>
            </a:r>
            <a:endParaRPr lang="en-US" sz="1400" dirty="0">
              <a:solidFill>
                <a:srgbClr val="0099CC"/>
              </a:solidFill>
            </a:endParaRPr>
          </a:p>
        </p:txBody>
      </p:sp>
      <p:sp>
        <p:nvSpPr>
          <p:cNvPr id="36" name="Flowchart: Multidocument 35"/>
          <p:cNvSpPr/>
          <p:nvPr/>
        </p:nvSpPr>
        <p:spPr bwMode="auto">
          <a:xfrm>
            <a:off x="2724725" y="4854573"/>
            <a:ext cx="968959" cy="721590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99CC"/>
                </a:solidFill>
              </a:rPr>
              <a:t>Sprint Backlog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1560945" y="3906982"/>
            <a:ext cx="794955" cy="4802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Circular Arrow 38"/>
          <p:cNvSpPr/>
          <p:nvPr/>
        </p:nvSpPr>
        <p:spPr bwMode="auto">
          <a:xfrm>
            <a:off x="4419676" y="4971671"/>
            <a:ext cx="783214" cy="8630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6695206"/>
              <a:gd name="adj5" fmla="val 12500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5410" y="471542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99CC"/>
                </a:solidFill>
              </a:rPr>
              <a:t>Daily </a:t>
            </a:r>
          </a:p>
          <a:p>
            <a:pPr algn="ctr"/>
            <a:r>
              <a:rPr lang="en-US" sz="1000" dirty="0" smtClean="0">
                <a:solidFill>
                  <a:srgbClr val="0099CC"/>
                </a:solidFill>
              </a:rPr>
              <a:t>Scrum</a:t>
            </a:r>
            <a:endParaRPr lang="en-US" sz="1000" dirty="0">
              <a:solidFill>
                <a:srgbClr val="0099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5933" y="523026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99CC"/>
                </a:solidFill>
              </a:rPr>
              <a:t>24</a:t>
            </a:r>
          </a:p>
          <a:p>
            <a:pPr algn="ctr"/>
            <a:r>
              <a:rPr lang="en-US" sz="900" dirty="0" smtClean="0">
                <a:solidFill>
                  <a:srgbClr val="0099CC"/>
                </a:solidFill>
              </a:rPr>
              <a:t>Hrs</a:t>
            </a:r>
            <a:endParaRPr lang="en-US" sz="900" dirty="0">
              <a:solidFill>
                <a:srgbClr val="0099CC"/>
              </a:solidFill>
            </a:endParaRPr>
          </a:p>
        </p:txBody>
      </p:sp>
      <p:sp>
        <p:nvSpPr>
          <p:cNvPr id="42" name="Cube 41"/>
          <p:cNvSpPr/>
          <p:nvPr/>
        </p:nvSpPr>
        <p:spPr bwMode="auto">
          <a:xfrm>
            <a:off x="2106520" y="2827674"/>
            <a:ext cx="636680" cy="648884"/>
          </a:xfrm>
          <a:prstGeom prst="cube">
            <a:avLst/>
          </a:prstGeom>
          <a:solidFill>
            <a:srgbClr val="FFDF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99CC"/>
                </a:solidFill>
              </a:rPr>
              <a:t>SW</a:t>
            </a:r>
            <a:endParaRPr lang="en-US" sz="1400" dirty="0">
              <a:solidFill>
                <a:srgbClr val="0099CC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5" t="61831" r="40202" b="21255"/>
          <a:stretch/>
        </p:blipFill>
        <p:spPr>
          <a:xfrm>
            <a:off x="3900952" y="5788516"/>
            <a:ext cx="1579418" cy="809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Flowchart: Internal Storage 44"/>
          <p:cNvSpPr/>
          <p:nvPr/>
        </p:nvSpPr>
        <p:spPr bwMode="auto">
          <a:xfrm rot="10800000" flipH="1">
            <a:off x="5992481" y="4858495"/>
            <a:ext cx="950484" cy="745026"/>
          </a:xfrm>
          <a:prstGeom prst="flowChartInternalStorag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Curved Connector 55"/>
          <p:cNvCxnSpPr/>
          <p:nvPr/>
        </p:nvCxnSpPr>
        <p:spPr bwMode="auto">
          <a:xfrm>
            <a:off x="6115368" y="4971671"/>
            <a:ext cx="719541" cy="47418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30344" y="3017299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99CC"/>
                </a:solidFill>
              </a:rPr>
              <a:t>Sprint</a:t>
            </a:r>
          </a:p>
          <a:p>
            <a:pPr algn="ctr"/>
            <a:r>
              <a:rPr lang="en-US" sz="1400" dirty="0" smtClean="0">
                <a:solidFill>
                  <a:srgbClr val="0099CC"/>
                </a:solidFill>
              </a:rPr>
              <a:t>Retrospective</a:t>
            </a:r>
            <a:endParaRPr lang="en-US" sz="1400" dirty="0">
              <a:solidFill>
                <a:srgbClr val="0099CC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33700" y="2335374"/>
            <a:ext cx="772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Sprint</a:t>
            </a:r>
          </a:p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Review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63" name="Flowchart: Internal Storage 62"/>
          <p:cNvSpPr/>
          <p:nvPr/>
        </p:nvSpPr>
        <p:spPr bwMode="auto">
          <a:xfrm rot="10800000" flipH="1">
            <a:off x="6340760" y="3362616"/>
            <a:ext cx="950484" cy="745026"/>
          </a:xfrm>
          <a:prstGeom prst="flowChartInternalStorag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4" name="Curved Connector 63"/>
          <p:cNvCxnSpPr/>
          <p:nvPr/>
        </p:nvCxnSpPr>
        <p:spPr bwMode="auto">
          <a:xfrm>
            <a:off x="6467129" y="3452969"/>
            <a:ext cx="815231" cy="522306"/>
          </a:xfrm>
          <a:prstGeom prst="curvedConnector3">
            <a:avLst>
              <a:gd name="adj1" fmla="val 48867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Flowchart: Internal Storage 64"/>
          <p:cNvSpPr/>
          <p:nvPr/>
        </p:nvSpPr>
        <p:spPr bwMode="auto">
          <a:xfrm rot="10800000" flipH="1">
            <a:off x="5758933" y="1923335"/>
            <a:ext cx="950484" cy="745026"/>
          </a:xfrm>
          <a:prstGeom prst="flowChartInternalStorag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6" name="Curved Connector 65"/>
          <p:cNvCxnSpPr/>
          <p:nvPr/>
        </p:nvCxnSpPr>
        <p:spPr bwMode="auto">
          <a:xfrm>
            <a:off x="5879491" y="2035210"/>
            <a:ext cx="815231" cy="522306"/>
          </a:xfrm>
          <a:prstGeom prst="curvedConnector3">
            <a:avLst>
              <a:gd name="adj1" fmla="val 48867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Flowchart: Internal Storage 66"/>
          <p:cNvSpPr/>
          <p:nvPr/>
        </p:nvSpPr>
        <p:spPr bwMode="auto">
          <a:xfrm rot="10800000" flipH="1">
            <a:off x="4292599" y="1470682"/>
            <a:ext cx="950484" cy="745026"/>
          </a:xfrm>
          <a:prstGeom prst="flowChartInternalStorag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8" name="Curved Connector 67"/>
          <p:cNvCxnSpPr/>
          <p:nvPr/>
        </p:nvCxnSpPr>
        <p:spPr bwMode="auto">
          <a:xfrm>
            <a:off x="4398551" y="1582041"/>
            <a:ext cx="815231" cy="522306"/>
          </a:xfrm>
          <a:prstGeom prst="curvedConnector3">
            <a:avLst>
              <a:gd name="adj1" fmla="val 48867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6401245" y="5043258"/>
            <a:ext cx="526028" cy="4523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17672" r="79977" b="18566"/>
          <a:stretch/>
        </p:blipFill>
        <p:spPr>
          <a:xfrm>
            <a:off x="1233853" y="5479823"/>
            <a:ext cx="627350" cy="131213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 bwMode="auto">
          <a:xfrm>
            <a:off x="6844144" y="3694545"/>
            <a:ext cx="438215" cy="3094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467129" y="2335374"/>
            <a:ext cx="229614" cy="23268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Right Arrow 74"/>
          <p:cNvSpPr/>
          <p:nvPr/>
        </p:nvSpPr>
        <p:spPr bwMode="auto">
          <a:xfrm rot="5400000">
            <a:off x="494725" y="3716970"/>
            <a:ext cx="794955" cy="480291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1522351" y="1180311"/>
            <a:ext cx="357324" cy="4395852"/>
          </a:xfrm>
          <a:prstGeom prst="leftBrace">
            <a:avLst>
              <a:gd name="adj1" fmla="val 79761"/>
              <a:gd name="adj2" fmla="val 50000"/>
            </a:avLst>
          </a:prstGeom>
          <a:solidFill>
            <a:schemeClr val="bg1"/>
          </a:solidFill>
          <a:ln w="5715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17672" r="9249" b="18566"/>
          <a:stretch/>
        </p:blipFill>
        <p:spPr>
          <a:xfrm>
            <a:off x="4756743" y="3437073"/>
            <a:ext cx="914078" cy="117979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3" t="17672" r="52333" b="18566"/>
          <a:stretch/>
        </p:blipFill>
        <p:spPr>
          <a:xfrm>
            <a:off x="3890608" y="3089244"/>
            <a:ext cx="836690" cy="18503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72660" y="4013494"/>
            <a:ext cx="988291" cy="2441392"/>
            <a:chOff x="400896" y="3528291"/>
            <a:chExt cx="988291" cy="2441392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00896" y="3528291"/>
              <a:ext cx="988291" cy="19119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9283" y="5446463"/>
              <a:ext cx="851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99CC"/>
                  </a:solidFill>
                </a:rPr>
                <a:t>Product </a:t>
              </a:r>
            </a:p>
            <a:p>
              <a:r>
                <a:rPr lang="en-US" sz="1400" dirty="0" smtClean="0">
                  <a:solidFill>
                    <a:srgbClr val="0099CC"/>
                  </a:solidFill>
                </a:rPr>
                <a:t>Backlog</a:t>
              </a:r>
              <a:endParaRPr lang="en-US" sz="1400" dirty="0">
                <a:solidFill>
                  <a:srgbClr val="0099CC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00896" y="3888509"/>
              <a:ext cx="988291" cy="15517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0896" y="4249881"/>
              <a:ext cx="988291" cy="11903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0896" y="4692073"/>
              <a:ext cx="988291" cy="7481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00896" y="5061527"/>
              <a:ext cx="988291" cy="3786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1218C2E-65CB-4471-B8A9-3704A852BB21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0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Kessel Run Vision &amp;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VISION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E2539"/>
                </a:solidFill>
                <a:latin typeface="Roboto Thin"/>
                <a:ea typeface="Roboto Thin"/>
                <a:cs typeface="Roboto Thin"/>
                <a:sym typeface="Roboto Thin"/>
              </a:rPr>
              <a:t>Build </a:t>
            </a:r>
            <a:r>
              <a:rPr lang="en-US" i="1" dirty="0">
                <a:solidFill>
                  <a:srgbClr val="0E2539"/>
                </a:solidFill>
                <a:latin typeface="Roboto Thin"/>
                <a:ea typeface="Roboto Thin"/>
                <a:cs typeface="Roboto Thin"/>
                <a:sym typeface="Roboto Thin"/>
              </a:rPr>
              <a:t>a “software company” that can sense and respond to conflict in any domain, anytime, anywhere</a:t>
            </a:r>
            <a:r>
              <a:rPr lang="en-US" i="1" dirty="0" smtClean="0">
                <a:solidFill>
                  <a:srgbClr val="0E2539"/>
                </a:solidFill>
                <a:latin typeface="Roboto Thin"/>
                <a:ea typeface="Roboto Thin"/>
                <a:cs typeface="Roboto Thin"/>
                <a:sym typeface="Roboto Thin"/>
              </a:rPr>
              <a:t>.</a:t>
            </a:r>
          </a:p>
          <a:p>
            <a:pPr marL="0" indent="0" algn="ctr">
              <a:buNone/>
            </a:pPr>
            <a:endParaRPr lang="en-US" i="1" dirty="0">
              <a:solidFill>
                <a:srgbClr val="0E253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E2539"/>
                </a:solidFill>
                <a:latin typeface="Roboto Thin"/>
                <a:ea typeface="Roboto Thin"/>
                <a:cs typeface="Roboto Thin"/>
                <a:sym typeface="Roboto Thin"/>
              </a:rPr>
              <a:t>MISSION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0E2539"/>
                </a:solidFill>
                <a:latin typeface="Roboto Thin"/>
                <a:ea typeface="Roboto Thin"/>
                <a:cs typeface="Roboto Thin"/>
                <a:sym typeface="Roboto Thin"/>
              </a:rPr>
              <a:t>Continuously deliver war-winning software our Airmen </a:t>
            </a:r>
            <a:r>
              <a:rPr lang="en-US" b="1" i="1" dirty="0">
                <a:solidFill>
                  <a:srgbClr val="00C9DD"/>
                </a:solidFill>
                <a:latin typeface="Roboto"/>
                <a:ea typeface="Roboto"/>
                <a:cs typeface="Roboto"/>
                <a:sym typeface="Roboto"/>
              </a:rPr>
              <a:t>love</a:t>
            </a:r>
            <a:r>
              <a:rPr lang="en-US" i="1" dirty="0">
                <a:solidFill>
                  <a:srgbClr val="0E2539"/>
                </a:solidFill>
                <a:latin typeface="Roboto Thin"/>
                <a:ea typeface="Roboto Thin"/>
                <a:cs typeface="Roboto Thin"/>
                <a:sym typeface="Roboto Thin"/>
              </a:rPr>
              <a:t>.</a:t>
            </a:r>
          </a:p>
          <a:p>
            <a:pPr marL="0" indent="0" algn="ctr">
              <a:buNone/>
            </a:pPr>
            <a:endParaRPr lang="en-US" dirty="0">
              <a:solidFill>
                <a:srgbClr val="0E253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974" y="5753990"/>
            <a:ext cx="685267" cy="644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578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Kessel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214846"/>
            <a:ext cx="8144623" cy="5368834"/>
          </a:xfrm>
        </p:spPr>
        <p:txBody>
          <a:bodyPr/>
          <a:lstStyle/>
          <a:p>
            <a:r>
              <a:rPr lang="en-US" dirty="0" smtClean="0"/>
              <a:t>Different, more agile culture</a:t>
            </a:r>
          </a:p>
          <a:p>
            <a:pPr lvl="1"/>
            <a:r>
              <a:rPr lang="en-US" dirty="0" smtClean="0"/>
              <a:t>Located in Cambridge, MA (not on </a:t>
            </a:r>
            <a:r>
              <a:rPr lang="en-US" dirty="0" err="1" smtClean="0"/>
              <a:t>Hanscom</a:t>
            </a:r>
            <a:r>
              <a:rPr lang="en-US" dirty="0" smtClean="0"/>
              <a:t> AFB)</a:t>
            </a:r>
          </a:p>
          <a:p>
            <a:pPr lvl="1"/>
            <a:r>
              <a:rPr lang="en-US" dirty="0" smtClean="0"/>
              <a:t>Mindset of going fast (i.e. warp speed)</a:t>
            </a:r>
          </a:p>
          <a:p>
            <a:pPr lvl="1"/>
            <a:r>
              <a:rPr lang="en-US" dirty="0" smtClean="0"/>
              <a:t>Scrum</a:t>
            </a:r>
          </a:p>
          <a:p>
            <a:pPr lvl="1"/>
            <a:r>
              <a:rPr lang="en-US" dirty="0" smtClean="0"/>
              <a:t>Flat organization</a:t>
            </a:r>
          </a:p>
          <a:p>
            <a:pPr lvl="1"/>
            <a:r>
              <a:rPr lang="en-US" dirty="0" smtClean="0"/>
              <a:t>Small teams</a:t>
            </a:r>
          </a:p>
          <a:p>
            <a:pPr lvl="1"/>
            <a:r>
              <a:rPr lang="en-US" dirty="0" smtClean="0"/>
              <a:t>Willing to take more risks</a:t>
            </a:r>
          </a:p>
          <a:p>
            <a:r>
              <a:rPr lang="en-US" dirty="0" smtClean="0"/>
              <a:t>Team </a:t>
            </a:r>
            <a:r>
              <a:rPr lang="en-US" dirty="0"/>
              <a:t>software coders w/Pivotal Labs</a:t>
            </a:r>
          </a:p>
          <a:p>
            <a:r>
              <a:rPr lang="en-US" dirty="0"/>
              <a:t>AOC 2.0 was cancelled </a:t>
            </a:r>
            <a:r>
              <a:rPr lang="en-US" dirty="0">
                <a:sym typeface="Wingdings" panose="05000000000000000000" pitchFamily="2" charset="2"/>
              </a:rPr>
              <a:t> AOC </a:t>
            </a:r>
            <a:r>
              <a:rPr lang="en-US" dirty="0" smtClean="0">
                <a:sym typeface="Wingdings" panose="05000000000000000000" pitchFamily="2" charset="2"/>
              </a:rPr>
              <a:t>Pathfinder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974" y="5753990"/>
            <a:ext cx="685267" cy="644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3628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Kessel Run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Fielded SIPR DevOps at Al </a:t>
            </a:r>
            <a:r>
              <a:rPr lang="en-US" dirty="0" err="1" smtClean="0"/>
              <a:t>Udeid</a:t>
            </a:r>
            <a:r>
              <a:rPr lang="en-US" dirty="0" smtClean="0"/>
              <a:t> Air Base in 130 days </a:t>
            </a:r>
            <a:r>
              <a:rPr lang="en-US" dirty="0" smtClean="0">
                <a:sym typeface="Wingdings" panose="05000000000000000000" pitchFamily="2" charset="2"/>
              </a:rPr>
              <a:t> AOC 10.2 took 10 years ($430M)</a:t>
            </a:r>
          </a:p>
          <a:p>
            <a:r>
              <a:rPr lang="en-US" dirty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15 capabilities in </a:t>
            </a:r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ops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Saves </a:t>
            </a:r>
            <a:r>
              <a:rPr lang="en-US" dirty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~1,100 AOC man-hours per month in AFCENT Target Development, ABP Development and Mission </a:t>
            </a:r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Reporting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R</a:t>
            </a:r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educed </a:t>
            </a:r>
            <a:r>
              <a:rPr lang="en-US" dirty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CPD &amp; COD daily ATO plan &amp; execution workflows </a:t>
            </a:r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70%</a:t>
            </a:r>
          </a:p>
          <a:p>
            <a:pPr lvl="1"/>
            <a:r>
              <a:rPr lang="en-US" dirty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R</a:t>
            </a:r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educed deliberate </a:t>
            </a:r>
            <a:r>
              <a:rPr lang="en-US" dirty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targeting workflow 85</a:t>
            </a:r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%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Decreased </a:t>
            </a:r>
            <a:r>
              <a:rPr lang="en-US" dirty="0">
                <a:solidFill>
                  <a:schemeClr val="dk1"/>
                </a:solidFill>
                <a:latin typeface="Roboto" charset="0"/>
                <a:ea typeface="Roboto" charset="0"/>
                <a:cs typeface="Roboto" charset="0"/>
              </a:rPr>
              <a:t>MISREP reporting sys downtime 99%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974" y="5753990"/>
            <a:ext cx="685267" cy="644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8580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F-22 Legacy Program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77" y="1125555"/>
            <a:ext cx="8777075" cy="5427646"/>
          </a:xfrm>
        </p:spPr>
        <p:txBody>
          <a:bodyPr/>
          <a:lstStyle/>
          <a:p>
            <a:r>
              <a:rPr lang="en-US" sz="1800" dirty="0" smtClean="0"/>
              <a:t>Traditional programmatic alignments drive inefficiencies</a:t>
            </a:r>
          </a:p>
          <a:p>
            <a:pPr lvl="1"/>
            <a:r>
              <a:rPr lang="en-US" sz="1800" dirty="0" smtClean="0"/>
              <a:t>Multiple technical baselines with serial dependencies</a:t>
            </a:r>
          </a:p>
          <a:p>
            <a:pPr lvl="1"/>
            <a:r>
              <a:rPr lang="en-US" sz="1800" dirty="0" smtClean="0"/>
              <a:t>Each baselined program (Inc 3.1, Inc 3.2A, Update 5, Inc 3.2B) had exclusive use of labs </a:t>
            </a:r>
            <a:r>
              <a:rPr lang="en-US" sz="1800" dirty="0"/>
              <a:t>&amp;</a:t>
            </a:r>
            <a:r>
              <a:rPr lang="en-US" sz="1800" dirty="0" smtClean="0"/>
              <a:t> flight test, creating conflicts</a:t>
            </a:r>
          </a:p>
          <a:p>
            <a:pPr lvl="1"/>
            <a:r>
              <a:rPr lang="en-US" sz="1800" dirty="0" smtClean="0"/>
              <a:t>Government required all-or-nothing “Big Bang” delivery, drove late sell-off... </a:t>
            </a:r>
            <a:r>
              <a:rPr lang="en-US" sz="1800" dirty="0" err="1" smtClean="0"/>
              <a:t>Inc</a:t>
            </a:r>
            <a:r>
              <a:rPr lang="en-US" sz="1800" dirty="0" smtClean="0"/>
              <a:t> 3.2A took 7 software drops in OT to resolve defects</a:t>
            </a:r>
          </a:p>
          <a:p>
            <a:pPr lvl="1"/>
            <a:r>
              <a:rPr lang="en-US" sz="1800" dirty="0" smtClean="0"/>
              <a:t>Conflicting contract incentives did not provide enterprise focus... </a:t>
            </a:r>
            <a:r>
              <a:rPr lang="en-US" sz="1800" dirty="0"/>
              <a:t>d</a:t>
            </a:r>
            <a:r>
              <a:rPr lang="en-US" sz="1800" dirty="0" smtClean="0"/>
              <a:t>rove in-fighting among Inc 3.2B, Update 6, </a:t>
            </a:r>
            <a:r>
              <a:rPr lang="en-US" sz="1800" dirty="0" err="1" smtClean="0"/>
              <a:t>TACLink</a:t>
            </a:r>
            <a:r>
              <a:rPr lang="en-US" sz="1800" dirty="0" smtClean="0"/>
              <a:t> 16 &amp; TACMAN</a:t>
            </a:r>
          </a:p>
        </p:txBody>
      </p:sp>
      <p:sp>
        <p:nvSpPr>
          <p:cNvPr id="7" name="Parallelogram 6"/>
          <p:cNvSpPr/>
          <p:nvPr/>
        </p:nvSpPr>
        <p:spPr bwMode="auto">
          <a:xfrm>
            <a:off x="690649" y="3908167"/>
            <a:ext cx="7769572" cy="2596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i="1" dirty="0"/>
              <a:t>Time between </a:t>
            </a:r>
            <a:r>
              <a:rPr lang="en-US" sz="1600" b="1" i="1" dirty="0" err="1"/>
              <a:t>Inc</a:t>
            </a:r>
            <a:r>
              <a:rPr lang="en-US" sz="1600" b="1" i="1" dirty="0"/>
              <a:t> 3.2B requirement approval and first CAF retrofit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39397" y="3560912"/>
            <a:ext cx="784841" cy="791847"/>
          </a:xfrm>
          <a:prstGeom prst="ellipse">
            <a:avLst/>
          </a:prstGeom>
          <a:solidFill>
            <a:srgbClr val="FF57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A3A3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6537" y="3623217"/>
            <a:ext cx="796084" cy="6771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12</a:t>
            </a:r>
            <a:endParaRPr lang="en-US" sz="1400" b="1" dirty="0"/>
          </a:p>
          <a:p>
            <a:pPr algn="ctr"/>
            <a:r>
              <a:rPr lang="en-US" sz="1400" b="1" dirty="0" smtClean="0"/>
              <a:t>Years</a:t>
            </a:r>
            <a:endParaRPr lang="en-US" sz="1400" b="1" dirty="0"/>
          </a:p>
        </p:txBody>
      </p:sp>
      <p:sp>
        <p:nvSpPr>
          <p:cNvPr id="35" name="Parallelogram 34"/>
          <p:cNvSpPr/>
          <p:nvPr/>
        </p:nvSpPr>
        <p:spPr bwMode="auto">
          <a:xfrm>
            <a:off x="2306966" y="4435968"/>
            <a:ext cx="6222951" cy="51519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i="1" dirty="0"/>
              <a:t>Test aircraft availability for Update 6, due to 42K flying hour requirement &amp; parts shortages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2114146" y="4256409"/>
            <a:ext cx="815250" cy="799620"/>
          </a:xfrm>
          <a:prstGeom prst="ellipse">
            <a:avLst/>
          </a:prstGeom>
          <a:solidFill>
            <a:srgbClr val="FF57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A3A3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7176" y="4416894"/>
            <a:ext cx="112073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42%</a:t>
            </a:r>
            <a:endParaRPr lang="en-US" sz="1400" b="1" dirty="0"/>
          </a:p>
        </p:txBody>
      </p:sp>
      <p:sp>
        <p:nvSpPr>
          <p:cNvPr id="42" name="Parallelogram 41"/>
          <p:cNvSpPr/>
          <p:nvPr/>
        </p:nvSpPr>
        <p:spPr bwMode="auto">
          <a:xfrm>
            <a:off x="1508820" y="5148984"/>
            <a:ext cx="4869006" cy="2596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i="1" dirty="0"/>
              <a:t>Time </a:t>
            </a:r>
            <a:r>
              <a:rPr lang="en-US" sz="1600" b="1" i="1" dirty="0" smtClean="0"/>
              <a:t>to complete all </a:t>
            </a:r>
            <a:r>
              <a:rPr lang="en-US" sz="1600" b="1" i="1" dirty="0" err="1" smtClean="0"/>
              <a:t>Inc</a:t>
            </a:r>
            <a:r>
              <a:rPr lang="en-US" sz="1600" b="1" i="1" dirty="0" smtClean="0"/>
              <a:t> 3.1 CAF retrofits</a:t>
            </a:r>
            <a:endParaRPr lang="en-US" sz="1600" b="1" i="1" dirty="0"/>
          </a:p>
        </p:txBody>
      </p:sp>
      <p:sp>
        <p:nvSpPr>
          <p:cNvPr id="44" name="Oval 43">
            <a:hlinkClick r:id="rId3" action="ppaction://hlinksldjump"/>
          </p:cNvPr>
          <p:cNvSpPr/>
          <p:nvPr/>
        </p:nvSpPr>
        <p:spPr bwMode="auto">
          <a:xfrm>
            <a:off x="1002922" y="4820590"/>
            <a:ext cx="784841" cy="791847"/>
          </a:xfrm>
          <a:prstGeom prst="ellipse">
            <a:avLst/>
          </a:prstGeom>
          <a:solidFill>
            <a:srgbClr val="FF57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A3A3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2922" y="4894325"/>
            <a:ext cx="796084" cy="6771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7</a:t>
            </a:r>
            <a:endParaRPr lang="en-US" sz="1400" b="1" dirty="0"/>
          </a:p>
          <a:p>
            <a:pPr algn="ctr"/>
            <a:r>
              <a:rPr lang="en-US" sz="1400" b="1" dirty="0" smtClean="0"/>
              <a:t>Years</a:t>
            </a:r>
            <a:endParaRPr lang="en-US" sz="1400" b="1" dirty="0"/>
          </a:p>
        </p:txBody>
      </p:sp>
      <p:sp>
        <p:nvSpPr>
          <p:cNvPr id="47" name="Parallelogram 46"/>
          <p:cNvSpPr/>
          <p:nvPr/>
        </p:nvSpPr>
        <p:spPr bwMode="auto">
          <a:xfrm>
            <a:off x="3031697" y="5670061"/>
            <a:ext cx="5366316" cy="515192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i="1" dirty="0"/>
              <a:t>Time to draft &amp; staff 50 </a:t>
            </a:r>
            <a:r>
              <a:rPr lang="en-US" sz="1600" b="1" i="1" dirty="0" smtClean="0"/>
              <a:t>documents for</a:t>
            </a:r>
          </a:p>
          <a:p>
            <a:pPr algn="ctr" eaLnBrk="0" hangingPunct="0"/>
            <a:r>
              <a:rPr lang="en-US" sz="1600" b="1" i="1" dirty="0" err="1" smtClean="0"/>
              <a:t>Inc</a:t>
            </a:r>
            <a:r>
              <a:rPr lang="en-US" sz="1600" b="1" i="1" dirty="0" smtClean="0"/>
              <a:t> 3.2B Milestone B, </a:t>
            </a:r>
            <a:r>
              <a:rPr lang="en-US" sz="1600" b="1" i="1" dirty="0"/>
              <a:t>60% is staff review </a:t>
            </a:r>
          </a:p>
        </p:txBody>
      </p:sp>
      <p:sp>
        <p:nvSpPr>
          <p:cNvPr id="22" name="Oval 21">
            <a:hlinkClick r:id="rId4" action="ppaction://hlinksldjump"/>
          </p:cNvPr>
          <p:cNvSpPr/>
          <p:nvPr/>
        </p:nvSpPr>
        <p:spPr bwMode="auto">
          <a:xfrm>
            <a:off x="2562212" y="5515810"/>
            <a:ext cx="822301" cy="773096"/>
          </a:xfrm>
          <a:prstGeom prst="ellipse">
            <a:avLst/>
          </a:prstGeom>
          <a:solidFill>
            <a:srgbClr val="FF57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A3A3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8759" y="5705784"/>
            <a:ext cx="902895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103,028</a:t>
            </a:r>
            <a:endParaRPr lang="en-US" sz="1000" b="1" dirty="0"/>
          </a:p>
          <a:p>
            <a:pPr algn="ctr"/>
            <a:r>
              <a:rPr lang="en-US" sz="1000" b="1" dirty="0" smtClean="0"/>
              <a:t>Man-Hours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7" y="5809105"/>
            <a:ext cx="120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That’s 49.4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Man-Years!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endCxn id="24" idx="1"/>
          </p:cNvCxnSpPr>
          <p:nvPr/>
        </p:nvCxnSpPr>
        <p:spPr bwMode="auto">
          <a:xfrm flipV="1">
            <a:off x="2226825" y="5936617"/>
            <a:ext cx="301934" cy="100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Slide Number Placeholder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44E68-2504-41A7-A39E-2661E219EE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 bwMode="auto">
          <a:xfrm>
            <a:off x="919566" y="4759428"/>
            <a:ext cx="957904" cy="9738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 bwMode="auto">
          <a:xfrm>
            <a:off x="2529442" y="5668002"/>
            <a:ext cx="957904" cy="9738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361"/>
          <p:cNvSpPr/>
          <p:nvPr/>
        </p:nvSpPr>
        <p:spPr>
          <a:xfrm>
            <a:off x="4151753" y="2871818"/>
            <a:ext cx="185632" cy="336307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4805057" y="2263805"/>
            <a:ext cx="185632" cy="60350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4805393" y="2460710"/>
            <a:ext cx="185632" cy="60350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4805393" y="2660065"/>
            <a:ext cx="185632" cy="204194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4805393" y="2864259"/>
            <a:ext cx="185632" cy="202366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35" name="Down Arrow 434"/>
          <p:cNvSpPr/>
          <p:nvPr/>
        </p:nvSpPr>
        <p:spPr bwMode="auto">
          <a:xfrm>
            <a:off x="6708593" y="4163911"/>
            <a:ext cx="310896" cy="1386924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F-22 Capability Pipeline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97D96-C9B4-4029-A3D4-E32C7D5DB2B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1813516" y="51244"/>
            <a:ext cx="5516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FOR </a:t>
            </a:r>
            <a:r>
              <a:rPr lang="en-US" sz="1200" dirty="0">
                <a:solidFill>
                  <a:srgbClr val="FF0000"/>
                </a:solidFill>
              </a:rPr>
              <a:t>OFFICIAL </a:t>
            </a:r>
            <a:r>
              <a:rPr lang="en-US" sz="1200" dirty="0" smtClean="0">
                <a:solidFill>
                  <a:srgbClr val="FF0000"/>
                </a:solidFill>
              </a:rPr>
              <a:t>USE ONLY – PRE-DECISIONAL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73907" y="2259974"/>
            <a:ext cx="185632" cy="60350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94" name="Down Arrow 193"/>
          <p:cNvSpPr/>
          <p:nvPr/>
        </p:nvSpPr>
        <p:spPr bwMode="auto">
          <a:xfrm>
            <a:off x="4095557" y="3664541"/>
            <a:ext cx="310896" cy="1881486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bg1">
              <a:lumMod val="65000"/>
            </a:schemeClr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8415261" y="2582838"/>
            <a:ext cx="260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…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196" name="Pentagon 195"/>
          <p:cNvSpPr/>
          <p:nvPr/>
        </p:nvSpPr>
        <p:spPr bwMode="auto">
          <a:xfrm>
            <a:off x="1723853" y="5552425"/>
            <a:ext cx="6390896" cy="287770"/>
          </a:xfrm>
          <a:prstGeom prst="homePlate">
            <a:avLst/>
          </a:prstGeom>
          <a:solidFill>
            <a:srgbClr val="00B0F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Fleet Mods</a:t>
            </a:r>
            <a:endParaRPr lang="en-US" sz="12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174243" y="2456879"/>
            <a:ext cx="185632" cy="60350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3174243" y="2656234"/>
            <a:ext cx="185632" cy="204194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174243" y="2860428"/>
            <a:ext cx="185632" cy="202366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0" name="Down Arrow 199"/>
          <p:cNvSpPr/>
          <p:nvPr/>
        </p:nvSpPr>
        <p:spPr bwMode="auto">
          <a:xfrm>
            <a:off x="3109911" y="3060422"/>
            <a:ext cx="314296" cy="1521132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1" name="Pentagon 200"/>
          <p:cNvSpPr/>
          <p:nvPr/>
        </p:nvSpPr>
        <p:spPr bwMode="auto">
          <a:xfrm>
            <a:off x="1730988" y="4585355"/>
            <a:ext cx="6383761" cy="287770"/>
          </a:xfrm>
          <a:prstGeom prst="homePlate">
            <a:avLst/>
          </a:prstGeom>
          <a:solidFill>
            <a:srgbClr val="FFA34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smtClean="0">
                <a:solidFill>
                  <a:schemeClr val="bg1"/>
                </a:solidFill>
                <a:cs typeface="Calibri" panose="020F0502020204030204" pitchFamily="34" charset="0"/>
              </a:rPr>
              <a:t>Continuous Lab </a:t>
            </a:r>
            <a:r>
              <a:rPr lang="en-US" sz="1200" b="1" kern="0" dirty="0">
                <a:solidFill>
                  <a:schemeClr val="bg1"/>
                </a:solidFill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02" name="Pentagon 201"/>
          <p:cNvSpPr/>
          <p:nvPr/>
        </p:nvSpPr>
        <p:spPr bwMode="auto">
          <a:xfrm>
            <a:off x="1722731" y="5069212"/>
            <a:ext cx="6383077" cy="287770"/>
          </a:xfrm>
          <a:prstGeom prst="homePlate">
            <a:avLst/>
          </a:prstGeom>
          <a:solidFill>
            <a:srgbClr val="D0680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chemeClr val="bg1"/>
                </a:solidFill>
                <a:cs typeface="Calibri" panose="020F0502020204030204" pitchFamily="34" charset="0"/>
              </a:rPr>
              <a:t>Continuous Flight Test</a:t>
            </a:r>
          </a:p>
        </p:txBody>
      </p:sp>
      <p:sp>
        <p:nvSpPr>
          <p:cNvPr id="203" name="Down Arrow 202"/>
          <p:cNvSpPr/>
          <p:nvPr/>
        </p:nvSpPr>
        <p:spPr bwMode="auto">
          <a:xfrm>
            <a:off x="5728083" y="3048501"/>
            <a:ext cx="314296" cy="1535749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4" name="Down Arrow 203"/>
          <p:cNvSpPr/>
          <p:nvPr/>
        </p:nvSpPr>
        <p:spPr bwMode="auto">
          <a:xfrm>
            <a:off x="6039826" y="3052783"/>
            <a:ext cx="314296" cy="1535749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5" name="Down Arrow 204"/>
          <p:cNvSpPr/>
          <p:nvPr/>
        </p:nvSpPr>
        <p:spPr bwMode="auto">
          <a:xfrm>
            <a:off x="7025255" y="3059053"/>
            <a:ext cx="314296" cy="1525075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6" name="Down Arrow 205"/>
          <p:cNvSpPr/>
          <p:nvPr/>
        </p:nvSpPr>
        <p:spPr bwMode="auto">
          <a:xfrm>
            <a:off x="6709776" y="3059521"/>
            <a:ext cx="314296" cy="1058162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7" name="Down Arrow 206"/>
          <p:cNvSpPr/>
          <p:nvPr/>
        </p:nvSpPr>
        <p:spPr bwMode="auto">
          <a:xfrm>
            <a:off x="7333790" y="3051026"/>
            <a:ext cx="314296" cy="1533102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8" name="Down Arrow 207"/>
          <p:cNvSpPr/>
          <p:nvPr/>
        </p:nvSpPr>
        <p:spPr bwMode="auto">
          <a:xfrm>
            <a:off x="7665095" y="3051026"/>
            <a:ext cx="314296" cy="1529750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 bwMode="auto">
          <a:xfrm rot="641083">
            <a:off x="7827023" y="1780789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210" name="TextBox 209"/>
          <p:cNvSpPr txBox="1"/>
          <p:nvPr/>
        </p:nvSpPr>
        <p:spPr bwMode="auto">
          <a:xfrm rot="19627803">
            <a:off x="4054214" y="1540238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11" name="TextBox 210"/>
          <p:cNvSpPr txBox="1"/>
          <p:nvPr/>
        </p:nvSpPr>
        <p:spPr bwMode="auto">
          <a:xfrm rot="20663002">
            <a:off x="6522721" y="1810440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212" name="TextBox 211"/>
          <p:cNvSpPr txBox="1"/>
          <p:nvPr/>
        </p:nvSpPr>
        <p:spPr bwMode="auto">
          <a:xfrm rot="20654878">
            <a:off x="5720049" y="2076296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13" name="TextBox 212"/>
          <p:cNvSpPr txBox="1"/>
          <p:nvPr/>
        </p:nvSpPr>
        <p:spPr bwMode="auto">
          <a:xfrm rot="1014457">
            <a:off x="8097438" y="2405424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14" name="TextBox 213"/>
          <p:cNvSpPr txBox="1"/>
          <p:nvPr/>
        </p:nvSpPr>
        <p:spPr bwMode="auto">
          <a:xfrm rot="151874">
            <a:off x="6427099" y="1308213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215" name="TextBox 214"/>
          <p:cNvSpPr txBox="1"/>
          <p:nvPr/>
        </p:nvSpPr>
        <p:spPr bwMode="auto">
          <a:xfrm rot="951051">
            <a:off x="6859056" y="1753730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216" name="TextBox 215"/>
          <p:cNvSpPr txBox="1"/>
          <p:nvPr/>
        </p:nvSpPr>
        <p:spPr bwMode="auto">
          <a:xfrm rot="21159829">
            <a:off x="5452610" y="2246672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217" name="TextBox 216"/>
          <p:cNvSpPr txBox="1"/>
          <p:nvPr/>
        </p:nvSpPr>
        <p:spPr bwMode="auto">
          <a:xfrm rot="683680">
            <a:off x="6101218" y="2034174"/>
            <a:ext cx="183046" cy="182880"/>
          </a:xfrm>
          <a:prstGeom prst="rect">
            <a:avLst/>
          </a:prstGeom>
          <a:solidFill>
            <a:srgbClr val="29A3FF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18" name="TextBox 217"/>
          <p:cNvSpPr txBox="1"/>
          <p:nvPr/>
        </p:nvSpPr>
        <p:spPr bwMode="auto">
          <a:xfrm rot="20654878">
            <a:off x="6398709" y="2141894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1654284" y="1263484"/>
            <a:ext cx="1109873" cy="213172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Link 16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1654284" y="1668688"/>
            <a:ext cx="1745141" cy="207549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Sensor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 Enhancements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1659756" y="1474967"/>
            <a:ext cx="1487213" cy="197776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Sustainment Updates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1654284" y="1881102"/>
            <a:ext cx="1650015" cy="204463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Special Projects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3500999" y="2256924"/>
            <a:ext cx="185632" cy="60350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3501335" y="2453829"/>
            <a:ext cx="185632" cy="603504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3501335" y="2653184"/>
            <a:ext cx="185632" cy="20419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3501335" y="2857378"/>
            <a:ext cx="185632" cy="202366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6" name="Down Arrow 235"/>
          <p:cNvSpPr/>
          <p:nvPr/>
        </p:nvSpPr>
        <p:spPr bwMode="auto">
          <a:xfrm>
            <a:off x="3437003" y="3057371"/>
            <a:ext cx="314296" cy="153116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3825063" y="2264193"/>
            <a:ext cx="185632" cy="60350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3825399" y="2461098"/>
            <a:ext cx="185632" cy="60350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825399" y="2660453"/>
            <a:ext cx="185632" cy="204194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3825399" y="2864646"/>
            <a:ext cx="185632" cy="336307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473239" y="2259586"/>
            <a:ext cx="185632" cy="603504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73575" y="2456491"/>
            <a:ext cx="185632" cy="603504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4473575" y="2655846"/>
            <a:ext cx="185632" cy="20419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4473575" y="2860040"/>
            <a:ext cx="185632" cy="202366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2" name="Down Arrow 251"/>
          <p:cNvSpPr/>
          <p:nvPr/>
        </p:nvSpPr>
        <p:spPr bwMode="auto">
          <a:xfrm>
            <a:off x="4089845" y="3027590"/>
            <a:ext cx="314296" cy="626180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124395" y="2263805"/>
            <a:ext cx="185632" cy="60350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5124731" y="2460710"/>
            <a:ext cx="185632" cy="603504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5124731" y="2660065"/>
            <a:ext cx="185632" cy="20419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5124731" y="2864259"/>
            <a:ext cx="185632" cy="202366"/>
          </a:xfrm>
          <a:prstGeom prst="rect">
            <a:avLst/>
          </a:prstGeom>
          <a:solidFill>
            <a:srgbClr val="0070C0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5452257" y="2462561"/>
            <a:ext cx="185632" cy="60350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5452257" y="2661916"/>
            <a:ext cx="185632" cy="20419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5452257" y="2866110"/>
            <a:ext cx="185632" cy="202366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 bwMode="auto">
          <a:xfrm rot="641083">
            <a:off x="7406333" y="2578514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278" name="TextBox 277"/>
          <p:cNvSpPr txBox="1"/>
          <p:nvPr/>
        </p:nvSpPr>
        <p:spPr bwMode="auto">
          <a:xfrm rot="20912058">
            <a:off x="7241532" y="1386439"/>
            <a:ext cx="183046" cy="182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295" name="TextBox 294"/>
          <p:cNvSpPr txBox="1"/>
          <p:nvPr/>
        </p:nvSpPr>
        <p:spPr bwMode="auto">
          <a:xfrm rot="20663002">
            <a:off x="6761315" y="2311476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13" name="TextBox 312"/>
          <p:cNvSpPr txBox="1"/>
          <p:nvPr/>
        </p:nvSpPr>
        <p:spPr bwMode="auto">
          <a:xfrm rot="20654878">
            <a:off x="7406332" y="1902041"/>
            <a:ext cx="183046" cy="182880"/>
          </a:xfrm>
          <a:prstGeom prst="rect">
            <a:avLst/>
          </a:prstGeom>
          <a:solidFill>
            <a:srgbClr val="29A3FF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14" name="TextBox 313"/>
          <p:cNvSpPr txBox="1"/>
          <p:nvPr/>
        </p:nvSpPr>
        <p:spPr bwMode="auto">
          <a:xfrm rot="20459857">
            <a:off x="7647966" y="2326937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15" name="TextBox 314"/>
          <p:cNvSpPr txBox="1"/>
          <p:nvPr/>
        </p:nvSpPr>
        <p:spPr bwMode="auto">
          <a:xfrm rot="151874">
            <a:off x="7096347" y="2653719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16" name="TextBox 315"/>
          <p:cNvSpPr txBox="1"/>
          <p:nvPr/>
        </p:nvSpPr>
        <p:spPr bwMode="auto">
          <a:xfrm rot="225443">
            <a:off x="6437511" y="2424178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17" name="TextBox 316"/>
          <p:cNvSpPr txBox="1"/>
          <p:nvPr/>
        </p:nvSpPr>
        <p:spPr bwMode="auto">
          <a:xfrm rot="951051">
            <a:off x="7055520" y="2252461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18" name="TextBox 317"/>
          <p:cNvSpPr txBox="1"/>
          <p:nvPr/>
        </p:nvSpPr>
        <p:spPr bwMode="auto">
          <a:xfrm rot="20654878">
            <a:off x="7729143" y="2774752"/>
            <a:ext cx="183046" cy="182880"/>
          </a:xfrm>
          <a:prstGeom prst="rect">
            <a:avLst/>
          </a:prstGeom>
          <a:solidFill>
            <a:srgbClr val="29A3FF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19" name="Rectangle 318"/>
          <p:cNvSpPr/>
          <p:nvPr/>
        </p:nvSpPr>
        <p:spPr>
          <a:xfrm>
            <a:off x="5797821" y="2443329"/>
            <a:ext cx="185632" cy="60350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5797821" y="2642684"/>
            <a:ext cx="185632" cy="20419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5797821" y="2846878"/>
            <a:ext cx="185632" cy="202366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6106184" y="2443780"/>
            <a:ext cx="185632" cy="603504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6106184" y="2643135"/>
            <a:ext cx="185632" cy="20419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6106184" y="2847329"/>
            <a:ext cx="185632" cy="202366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6442219" y="2649765"/>
            <a:ext cx="185632" cy="204194"/>
          </a:xfrm>
          <a:prstGeom prst="rect">
            <a:avLst/>
          </a:prstGeom>
          <a:solidFill>
            <a:srgbClr val="66FF66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6442219" y="2853959"/>
            <a:ext cx="185632" cy="202366"/>
          </a:xfrm>
          <a:prstGeom prst="rect">
            <a:avLst/>
          </a:prstGeom>
          <a:solidFill>
            <a:srgbClr val="29A3FF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6773524" y="2651505"/>
            <a:ext cx="185632" cy="204194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773524" y="2855699"/>
            <a:ext cx="185632" cy="202366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7088488" y="2854404"/>
            <a:ext cx="185632" cy="202366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7396851" y="2854855"/>
            <a:ext cx="185632" cy="202366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31" name="TextBox 330"/>
          <p:cNvSpPr txBox="1"/>
          <p:nvPr/>
        </p:nvSpPr>
        <p:spPr bwMode="auto">
          <a:xfrm rot="641083">
            <a:off x="7146595" y="1038998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32" name="TextBox 331"/>
          <p:cNvSpPr txBox="1"/>
          <p:nvPr/>
        </p:nvSpPr>
        <p:spPr bwMode="auto">
          <a:xfrm rot="1014457">
            <a:off x="8051394" y="1489013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35" name="TextBox 334"/>
          <p:cNvSpPr txBox="1"/>
          <p:nvPr/>
        </p:nvSpPr>
        <p:spPr bwMode="auto">
          <a:xfrm rot="151874">
            <a:off x="5237524" y="1189263"/>
            <a:ext cx="183046" cy="182880"/>
          </a:xfrm>
          <a:prstGeom prst="rect">
            <a:avLst/>
          </a:prstGeom>
          <a:solidFill>
            <a:srgbClr val="FF5757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36" name="TextBox 335"/>
          <p:cNvSpPr txBox="1"/>
          <p:nvPr/>
        </p:nvSpPr>
        <p:spPr bwMode="auto">
          <a:xfrm rot="20912058">
            <a:off x="6060277" y="1054876"/>
            <a:ext cx="183046" cy="182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37" name="TextBox 336"/>
          <p:cNvSpPr txBox="1"/>
          <p:nvPr/>
        </p:nvSpPr>
        <p:spPr bwMode="auto">
          <a:xfrm rot="20663002">
            <a:off x="4933828" y="946931"/>
            <a:ext cx="183046" cy="182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38" name="TextBox 337"/>
          <p:cNvSpPr txBox="1"/>
          <p:nvPr/>
        </p:nvSpPr>
        <p:spPr bwMode="auto">
          <a:xfrm rot="1014457">
            <a:off x="3344840" y="1332166"/>
            <a:ext cx="183046" cy="182880"/>
          </a:xfrm>
          <a:prstGeom prst="rect">
            <a:avLst/>
          </a:prstGeom>
          <a:solidFill>
            <a:srgbClr val="29A3FF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39" name="TextBox 338"/>
          <p:cNvSpPr txBox="1"/>
          <p:nvPr/>
        </p:nvSpPr>
        <p:spPr bwMode="auto">
          <a:xfrm rot="641083">
            <a:off x="3432734" y="1706206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40" name="TextBox 339"/>
          <p:cNvSpPr txBox="1"/>
          <p:nvPr/>
        </p:nvSpPr>
        <p:spPr bwMode="auto">
          <a:xfrm rot="20304925">
            <a:off x="2929205" y="1194733"/>
            <a:ext cx="183046" cy="182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41" name="TextBox 340"/>
          <p:cNvSpPr txBox="1"/>
          <p:nvPr/>
        </p:nvSpPr>
        <p:spPr bwMode="auto">
          <a:xfrm>
            <a:off x="4475939" y="1121380"/>
            <a:ext cx="183046" cy="182880"/>
          </a:xfrm>
          <a:prstGeom prst="rect">
            <a:avLst/>
          </a:prstGeom>
          <a:solidFill>
            <a:srgbClr val="29A3FF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42" name="TextBox 341"/>
          <p:cNvSpPr txBox="1"/>
          <p:nvPr/>
        </p:nvSpPr>
        <p:spPr bwMode="auto">
          <a:xfrm rot="641083">
            <a:off x="3954946" y="1193380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43" name="TextBox 342"/>
          <p:cNvSpPr txBox="1"/>
          <p:nvPr/>
        </p:nvSpPr>
        <p:spPr>
          <a:xfrm>
            <a:off x="8410204" y="3585205"/>
            <a:ext cx="260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…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8416771" y="4434179"/>
            <a:ext cx="260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…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8416771" y="4954601"/>
            <a:ext cx="260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…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8416771" y="5436546"/>
            <a:ext cx="260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…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351" name="Left Brace 350"/>
          <p:cNvSpPr/>
          <p:nvPr/>
        </p:nvSpPr>
        <p:spPr bwMode="auto">
          <a:xfrm>
            <a:off x="1405288" y="2248564"/>
            <a:ext cx="240971" cy="930568"/>
          </a:xfrm>
          <a:prstGeom prst="leftBr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2" name="Left Brace 351"/>
          <p:cNvSpPr/>
          <p:nvPr/>
        </p:nvSpPr>
        <p:spPr bwMode="auto">
          <a:xfrm>
            <a:off x="1412357" y="3410126"/>
            <a:ext cx="232859" cy="1024052"/>
          </a:xfrm>
          <a:prstGeom prst="leftBr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3" name="Left Brace 352"/>
          <p:cNvSpPr/>
          <p:nvPr/>
        </p:nvSpPr>
        <p:spPr bwMode="auto">
          <a:xfrm>
            <a:off x="1410965" y="1254125"/>
            <a:ext cx="230956" cy="824721"/>
          </a:xfrm>
          <a:prstGeom prst="leftBr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4151417" y="2271365"/>
            <a:ext cx="185632" cy="603504"/>
          </a:xfrm>
          <a:prstGeom prst="rect">
            <a:avLst/>
          </a:prstGeom>
          <a:solidFill>
            <a:srgbClr val="FF5757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4151753" y="2468270"/>
            <a:ext cx="185632" cy="58743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4151753" y="2667625"/>
            <a:ext cx="185632" cy="204194"/>
          </a:xfrm>
          <a:prstGeom prst="rect">
            <a:avLst/>
          </a:prstGeom>
          <a:solidFill>
            <a:srgbClr val="FFFF99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63" name="Down Arrow 362"/>
          <p:cNvSpPr/>
          <p:nvPr/>
        </p:nvSpPr>
        <p:spPr bwMode="auto">
          <a:xfrm>
            <a:off x="4745077" y="3055035"/>
            <a:ext cx="314296" cy="1535114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64" name="Down Arrow 363"/>
          <p:cNvSpPr/>
          <p:nvPr/>
        </p:nvSpPr>
        <p:spPr bwMode="auto">
          <a:xfrm>
            <a:off x="5389769" y="3066624"/>
            <a:ext cx="314296" cy="1514929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65" name="Down Arrow 364"/>
          <p:cNvSpPr/>
          <p:nvPr/>
        </p:nvSpPr>
        <p:spPr bwMode="auto">
          <a:xfrm>
            <a:off x="6379822" y="3046743"/>
            <a:ext cx="314296" cy="1530881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69" name="Down Arrow 368"/>
          <p:cNvSpPr/>
          <p:nvPr/>
        </p:nvSpPr>
        <p:spPr bwMode="auto">
          <a:xfrm>
            <a:off x="3115036" y="4872867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70" name="Down Arrow 369"/>
          <p:cNvSpPr/>
          <p:nvPr/>
        </p:nvSpPr>
        <p:spPr bwMode="auto">
          <a:xfrm>
            <a:off x="3774676" y="4880855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71" name="Left Brace 370"/>
          <p:cNvSpPr/>
          <p:nvPr/>
        </p:nvSpPr>
        <p:spPr bwMode="auto">
          <a:xfrm>
            <a:off x="1424540" y="4597127"/>
            <a:ext cx="221984" cy="757584"/>
          </a:xfrm>
          <a:prstGeom prst="leftBr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2" name="Left Brace 371"/>
          <p:cNvSpPr/>
          <p:nvPr/>
        </p:nvSpPr>
        <p:spPr bwMode="auto">
          <a:xfrm>
            <a:off x="1420857" y="5546027"/>
            <a:ext cx="235098" cy="290629"/>
          </a:xfrm>
          <a:prstGeom prst="leftBr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3" name="Rounded Rectangle 372"/>
          <p:cNvSpPr/>
          <p:nvPr/>
        </p:nvSpPr>
        <p:spPr bwMode="auto">
          <a:xfrm>
            <a:off x="143314" y="1437514"/>
            <a:ext cx="1253943" cy="4855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Capability Backlog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4" name="Rounded Rectangle 373"/>
          <p:cNvSpPr/>
          <p:nvPr/>
        </p:nvSpPr>
        <p:spPr bwMode="auto">
          <a:xfrm>
            <a:off x="143313" y="2457564"/>
            <a:ext cx="1253943" cy="4855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Software Development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5" name="Rounded Rectangle 374"/>
          <p:cNvSpPr/>
          <p:nvPr/>
        </p:nvSpPr>
        <p:spPr bwMode="auto">
          <a:xfrm>
            <a:off x="149098" y="3655968"/>
            <a:ext cx="1253943" cy="4855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Hardware Development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6" name="Rounded Rectangle 375"/>
          <p:cNvSpPr/>
          <p:nvPr/>
        </p:nvSpPr>
        <p:spPr bwMode="auto">
          <a:xfrm>
            <a:off x="157023" y="4728614"/>
            <a:ext cx="1253943" cy="4855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Continuous Test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77" name="Rounded Rectangle 376"/>
          <p:cNvSpPr/>
          <p:nvPr/>
        </p:nvSpPr>
        <p:spPr bwMode="auto">
          <a:xfrm>
            <a:off x="157022" y="5460798"/>
            <a:ext cx="1253943" cy="48558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Fleet Delivery</a:t>
            </a:r>
            <a:endParaRPr kumimoji="0" lang="en-US" sz="1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80" name="Down Arrow 379"/>
          <p:cNvSpPr/>
          <p:nvPr/>
        </p:nvSpPr>
        <p:spPr bwMode="auto">
          <a:xfrm>
            <a:off x="5094186" y="4880855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81" name="Down Arrow 380"/>
          <p:cNvSpPr/>
          <p:nvPr/>
        </p:nvSpPr>
        <p:spPr bwMode="auto">
          <a:xfrm>
            <a:off x="5725530" y="4880855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88" name="TextBox 387"/>
          <p:cNvSpPr txBox="1"/>
          <p:nvPr/>
        </p:nvSpPr>
        <p:spPr bwMode="auto">
          <a:xfrm rot="641083">
            <a:off x="6438515" y="973335"/>
            <a:ext cx="183046" cy="182880"/>
          </a:xfrm>
          <a:prstGeom prst="rect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7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sz="900" dirty="0"/>
          </a:p>
        </p:txBody>
      </p:sp>
      <p:sp>
        <p:nvSpPr>
          <p:cNvPr id="389" name="TextBox 388"/>
          <p:cNvSpPr txBox="1"/>
          <p:nvPr/>
        </p:nvSpPr>
        <p:spPr bwMode="auto">
          <a:xfrm rot="1014457">
            <a:off x="5597081" y="1057105"/>
            <a:ext cx="183046" cy="182880"/>
          </a:xfrm>
          <a:prstGeom prst="rect">
            <a:avLst/>
          </a:prstGeom>
          <a:solidFill>
            <a:srgbClr val="29A3FF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eaLnBrk="0" hangingPunct="0">
              <a:defRPr sz="900" b="1" i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91" name="TextBox 390"/>
          <p:cNvSpPr txBox="1"/>
          <p:nvPr/>
        </p:nvSpPr>
        <p:spPr>
          <a:xfrm>
            <a:off x="1994763" y="5332175"/>
            <a:ext cx="1273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 Releases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TextBox 391"/>
          <p:cNvSpPr txBox="1"/>
          <p:nvPr/>
        </p:nvSpPr>
        <p:spPr>
          <a:xfrm>
            <a:off x="1895892" y="4308655"/>
            <a:ext cx="137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Sprint Cadence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6" name="Left Brace 395"/>
          <p:cNvSpPr/>
          <p:nvPr/>
        </p:nvSpPr>
        <p:spPr bwMode="auto">
          <a:xfrm>
            <a:off x="2900526" y="2259742"/>
            <a:ext cx="240971" cy="802664"/>
          </a:xfrm>
          <a:prstGeom prst="leftBrac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2185049" y="2425401"/>
            <a:ext cx="84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Factory 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8" name="Straight Connector 397"/>
          <p:cNvCxnSpPr>
            <a:stCxn id="193" idx="0"/>
          </p:cNvCxnSpPr>
          <p:nvPr/>
        </p:nvCxnSpPr>
        <p:spPr bwMode="auto">
          <a:xfrm>
            <a:off x="3266723" y="2259974"/>
            <a:ext cx="4712668" cy="11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9" name="Straight Connector 398"/>
          <p:cNvCxnSpPr/>
          <p:nvPr/>
        </p:nvCxnSpPr>
        <p:spPr bwMode="auto">
          <a:xfrm>
            <a:off x="3188943" y="3050369"/>
            <a:ext cx="4712668" cy="11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7" name="Down Arrow 426"/>
          <p:cNvSpPr/>
          <p:nvPr/>
        </p:nvSpPr>
        <p:spPr bwMode="auto">
          <a:xfrm>
            <a:off x="3760488" y="3053087"/>
            <a:ext cx="314296" cy="153116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28" name="Down Arrow 427"/>
          <p:cNvSpPr/>
          <p:nvPr/>
        </p:nvSpPr>
        <p:spPr bwMode="auto">
          <a:xfrm>
            <a:off x="5067291" y="3053419"/>
            <a:ext cx="314296" cy="1530709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29" name="Down Arrow 428"/>
          <p:cNvSpPr/>
          <p:nvPr/>
        </p:nvSpPr>
        <p:spPr bwMode="auto">
          <a:xfrm>
            <a:off x="4408485" y="3053483"/>
            <a:ext cx="314296" cy="1535114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30" name="Group 429"/>
          <p:cNvGrpSpPr/>
          <p:nvPr/>
        </p:nvGrpSpPr>
        <p:grpSpPr>
          <a:xfrm>
            <a:off x="3954739" y="3902404"/>
            <a:ext cx="4350493" cy="290495"/>
            <a:chOff x="2396989" y="3558546"/>
            <a:chExt cx="4350493" cy="290495"/>
          </a:xfrm>
        </p:grpSpPr>
        <p:sp>
          <p:nvSpPr>
            <p:cNvPr id="431" name="Parallelogram 430"/>
            <p:cNvSpPr/>
            <p:nvPr/>
          </p:nvSpPr>
          <p:spPr bwMode="auto">
            <a:xfrm>
              <a:off x="3428928" y="3559996"/>
              <a:ext cx="2457387" cy="287818"/>
            </a:xfrm>
            <a:prstGeom prst="parallelogram">
              <a:avLst>
                <a:gd name="adj" fmla="val 495881"/>
              </a:avLst>
            </a:prstGeom>
            <a:solidFill>
              <a:srgbClr val="F7901E">
                <a:lumMod val="75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0" dirty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432" name="Right Triangle 431"/>
            <p:cNvSpPr/>
            <p:nvPr/>
          </p:nvSpPr>
          <p:spPr bwMode="auto">
            <a:xfrm rot="5400000">
              <a:off x="2972339" y="2985875"/>
              <a:ext cx="287440" cy="1438140"/>
            </a:xfrm>
            <a:prstGeom prst="rtTriangle">
              <a:avLst/>
            </a:prstGeom>
            <a:solidFill>
              <a:srgbClr val="005B94">
                <a:lumMod val="75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vert="vert270" lIns="0" rIns="0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 smtClean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Design</a:t>
              </a:r>
              <a:endParaRPr lang="en-US" sz="900" b="1" kern="0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433" name="Parallelogram 432"/>
            <p:cNvSpPr/>
            <p:nvPr/>
          </p:nvSpPr>
          <p:spPr bwMode="auto">
            <a:xfrm>
              <a:off x="2407524" y="3561223"/>
              <a:ext cx="2457387" cy="287818"/>
            </a:xfrm>
            <a:prstGeom prst="parallelogram">
              <a:avLst>
                <a:gd name="adj" fmla="val 495881"/>
              </a:avLst>
            </a:prstGeom>
            <a:solidFill>
              <a:srgbClr val="BED131">
                <a:lumMod val="75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 smtClean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Build</a:t>
              </a:r>
              <a:endParaRPr lang="en-US" sz="900" b="1" kern="0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434" name="Freeform 433"/>
            <p:cNvSpPr/>
            <p:nvPr/>
          </p:nvSpPr>
          <p:spPr bwMode="auto">
            <a:xfrm rot="16200000">
              <a:off x="5445614" y="2545397"/>
              <a:ext cx="288720" cy="2315017"/>
            </a:xfrm>
            <a:custGeom>
              <a:avLst/>
              <a:gdLst>
                <a:gd name="connsiteX0" fmla="*/ 288720 w 288720"/>
                <a:gd name="connsiteY0" fmla="*/ 1436820 h 2315017"/>
                <a:gd name="connsiteX1" fmla="*/ 288720 w 288720"/>
                <a:gd name="connsiteY1" fmla="*/ 2315017 h 2315017"/>
                <a:gd name="connsiteX2" fmla="*/ 660 w 288720"/>
                <a:gd name="connsiteY2" fmla="*/ 2315017 h 2315017"/>
                <a:gd name="connsiteX3" fmla="*/ 660 w 288720"/>
                <a:gd name="connsiteY3" fmla="*/ 1445100 h 2315017"/>
                <a:gd name="connsiteX4" fmla="*/ 0 w 288720"/>
                <a:gd name="connsiteY4" fmla="*/ 1445100 h 2315017"/>
                <a:gd name="connsiteX5" fmla="*/ 0 w 288720"/>
                <a:gd name="connsiteY5" fmla="*/ 0 h 2315017"/>
                <a:gd name="connsiteX6" fmla="*/ 285794 w 288720"/>
                <a:gd name="connsiteY6" fmla="*/ 1436820 h 231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720" h="2315017">
                  <a:moveTo>
                    <a:pt x="288720" y="1436820"/>
                  </a:moveTo>
                  <a:lnTo>
                    <a:pt x="288720" y="2315017"/>
                  </a:lnTo>
                  <a:lnTo>
                    <a:pt x="660" y="2315017"/>
                  </a:lnTo>
                  <a:lnTo>
                    <a:pt x="660" y="1445100"/>
                  </a:lnTo>
                  <a:lnTo>
                    <a:pt x="0" y="1445100"/>
                  </a:lnTo>
                  <a:lnTo>
                    <a:pt x="0" y="0"/>
                  </a:lnTo>
                  <a:lnTo>
                    <a:pt x="285794" y="1436820"/>
                  </a:lnTo>
                  <a:close/>
                </a:path>
              </a:pathLst>
            </a:custGeom>
            <a:solidFill>
              <a:srgbClr val="C00000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vert="vert" wrap="square" rtlCol="0" anchor="ctr">
              <a:noAutofit/>
            </a:bodyPr>
            <a:lstStyle/>
            <a:p>
              <a:pPr marL="114300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0" dirty="0" smtClean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Production</a:t>
              </a:r>
              <a:endParaRPr lang="en-US" sz="1000" b="1" kern="0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1706876" y="3448161"/>
            <a:ext cx="4350493" cy="290495"/>
            <a:chOff x="2396989" y="3558546"/>
            <a:chExt cx="4350493" cy="290495"/>
          </a:xfrm>
        </p:grpSpPr>
        <p:sp>
          <p:nvSpPr>
            <p:cNvPr id="413" name="Parallelogram 412"/>
            <p:cNvSpPr/>
            <p:nvPr/>
          </p:nvSpPr>
          <p:spPr bwMode="auto">
            <a:xfrm>
              <a:off x="3428928" y="3559996"/>
              <a:ext cx="2457387" cy="287818"/>
            </a:xfrm>
            <a:prstGeom prst="parallelogram">
              <a:avLst>
                <a:gd name="adj" fmla="val 495881"/>
              </a:avLst>
            </a:prstGeom>
            <a:solidFill>
              <a:srgbClr val="F7901E">
                <a:lumMod val="75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0" dirty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Test</a:t>
              </a:r>
            </a:p>
          </p:txBody>
        </p:sp>
        <p:sp>
          <p:nvSpPr>
            <p:cNvPr id="414" name="Right Triangle 413"/>
            <p:cNvSpPr/>
            <p:nvPr/>
          </p:nvSpPr>
          <p:spPr bwMode="auto">
            <a:xfrm rot="5400000">
              <a:off x="2972339" y="2985875"/>
              <a:ext cx="287440" cy="1438140"/>
            </a:xfrm>
            <a:prstGeom prst="rtTriangle">
              <a:avLst/>
            </a:prstGeom>
            <a:solidFill>
              <a:srgbClr val="005B94">
                <a:lumMod val="75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vert="vert270" lIns="0" rIns="0"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 smtClean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Design</a:t>
              </a:r>
              <a:endParaRPr lang="en-US" sz="900" b="1" kern="0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420" name="Parallelogram 419"/>
            <p:cNvSpPr/>
            <p:nvPr/>
          </p:nvSpPr>
          <p:spPr bwMode="auto">
            <a:xfrm>
              <a:off x="2407524" y="3561223"/>
              <a:ext cx="2457387" cy="287818"/>
            </a:xfrm>
            <a:prstGeom prst="parallelogram">
              <a:avLst>
                <a:gd name="adj" fmla="val 495881"/>
              </a:avLst>
            </a:prstGeom>
            <a:solidFill>
              <a:srgbClr val="BED131">
                <a:lumMod val="75000"/>
              </a:srgbClr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 smtClean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Build</a:t>
              </a:r>
              <a:endParaRPr lang="en-US" sz="900" b="1" kern="0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421" name="Freeform 420"/>
            <p:cNvSpPr/>
            <p:nvPr/>
          </p:nvSpPr>
          <p:spPr bwMode="auto">
            <a:xfrm rot="16200000">
              <a:off x="5445614" y="2545397"/>
              <a:ext cx="288720" cy="2315017"/>
            </a:xfrm>
            <a:custGeom>
              <a:avLst/>
              <a:gdLst>
                <a:gd name="connsiteX0" fmla="*/ 288720 w 288720"/>
                <a:gd name="connsiteY0" fmla="*/ 1436820 h 2315017"/>
                <a:gd name="connsiteX1" fmla="*/ 288720 w 288720"/>
                <a:gd name="connsiteY1" fmla="*/ 2315017 h 2315017"/>
                <a:gd name="connsiteX2" fmla="*/ 660 w 288720"/>
                <a:gd name="connsiteY2" fmla="*/ 2315017 h 2315017"/>
                <a:gd name="connsiteX3" fmla="*/ 660 w 288720"/>
                <a:gd name="connsiteY3" fmla="*/ 1445100 h 2315017"/>
                <a:gd name="connsiteX4" fmla="*/ 0 w 288720"/>
                <a:gd name="connsiteY4" fmla="*/ 1445100 h 2315017"/>
                <a:gd name="connsiteX5" fmla="*/ 0 w 288720"/>
                <a:gd name="connsiteY5" fmla="*/ 0 h 2315017"/>
                <a:gd name="connsiteX6" fmla="*/ 285794 w 288720"/>
                <a:gd name="connsiteY6" fmla="*/ 1436820 h 231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720" h="2315017">
                  <a:moveTo>
                    <a:pt x="288720" y="1436820"/>
                  </a:moveTo>
                  <a:lnTo>
                    <a:pt x="288720" y="2315017"/>
                  </a:lnTo>
                  <a:lnTo>
                    <a:pt x="660" y="2315017"/>
                  </a:lnTo>
                  <a:lnTo>
                    <a:pt x="660" y="1445100"/>
                  </a:lnTo>
                  <a:lnTo>
                    <a:pt x="0" y="1445100"/>
                  </a:lnTo>
                  <a:lnTo>
                    <a:pt x="0" y="0"/>
                  </a:lnTo>
                  <a:lnTo>
                    <a:pt x="285794" y="1436820"/>
                  </a:lnTo>
                  <a:close/>
                </a:path>
              </a:pathLst>
            </a:custGeom>
            <a:solidFill>
              <a:srgbClr val="C00000"/>
            </a:solidFill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vert="vert" wrap="square" rtlCol="0" anchor="ctr">
              <a:noAutofit/>
            </a:bodyPr>
            <a:lstStyle/>
            <a:p>
              <a:pPr marL="114300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0" dirty="0" smtClean="0">
                  <a:solidFill>
                    <a:prstClr val="white"/>
                  </a:solidFill>
                  <a:latin typeface="+mn-lt"/>
                  <a:cs typeface="Calibri" panose="020F0502020204030204" pitchFamily="34" charset="0"/>
                </a:rPr>
                <a:t>Production</a:t>
              </a:r>
              <a:endParaRPr lang="en-US" sz="1000" b="1" kern="0" dirty="0">
                <a:solidFill>
                  <a:prstClr val="white"/>
                </a:solidFill>
                <a:latin typeface="+mn-lt"/>
                <a:cs typeface="Calibri" panose="020F0502020204030204" pitchFamily="34" charset="0"/>
              </a:endParaRPr>
            </a:p>
          </p:txBody>
        </p:sp>
      </p:grpSp>
      <p:sp>
        <p:nvSpPr>
          <p:cNvPr id="437" name="Down Arrow 436"/>
          <p:cNvSpPr/>
          <p:nvPr/>
        </p:nvSpPr>
        <p:spPr bwMode="auto">
          <a:xfrm>
            <a:off x="6379822" y="4880855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38" name="Down Arrow 437"/>
          <p:cNvSpPr/>
          <p:nvPr/>
        </p:nvSpPr>
        <p:spPr bwMode="auto">
          <a:xfrm>
            <a:off x="7018759" y="4872179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40" name="Down Arrow 439"/>
          <p:cNvSpPr/>
          <p:nvPr/>
        </p:nvSpPr>
        <p:spPr bwMode="auto">
          <a:xfrm>
            <a:off x="5509641" y="5356477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4201014" y="1432611"/>
            <a:ext cx="232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 Slices Developed in Priority Order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" name="TextBox 450"/>
          <p:cNvSpPr txBox="1"/>
          <p:nvPr/>
        </p:nvSpPr>
        <p:spPr>
          <a:xfrm>
            <a:off x="5740913" y="5323418"/>
            <a:ext cx="459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SW</a:t>
            </a:r>
            <a:endParaRPr lang="en-US" sz="1000" b="1" dirty="0" smtClean="0">
              <a:latin typeface="+mn-lt"/>
            </a:endParaRPr>
          </a:p>
        </p:txBody>
      </p:sp>
      <p:sp>
        <p:nvSpPr>
          <p:cNvPr id="452" name="TextBox 451"/>
          <p:cNvSpPr txBox="1"/>
          <p:nvPr/>
        </p:nvSpPr>
        <p:spPr>
          <a:xfrm>
            <a:off x="4352005" y="5320700"/>
            <a:ext cx="767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HW+SW</a:t>
            </a:r>
            <a:endParaRPr lang="en-US" sz="1000" b="1" dirty="0" smtClean="0">
              <a:latin typeface="+mn-lt"/>
            </a:endParaRPr>
          </a:p>
        </p:txBody>
      </p:sp>
      <p:sp>
        <p:nvSpPr>
          <p:cNvPr id="453" name="TextBox 452"/>
          <p:cNvSpPr txBox="1"/>
          <p:nvPr/>
        </p:nvSpPr>
        <p:spPr>
          <a:xfrm>
            <a:off x="6888393" y="5341140"/>
            <a:ext cx="854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HW+SW</a:t>
            </a:r>
            <a:endParaRPr lang="en-US" sz="1000" b="1" dirty="0" smtClean="0">
              <a:latin typeface="+mn-lt"/>
            </a:endParaRPr>
          </a:p>
        </p:txBody>
      </p:sp>
      <p:sp>
        <p:nvSpPr>
          <p:cNvPr id="473" name="Down Arrow 472"/>
          <p:cNvSpPr/>
          <p:nvPr/>
        </p:nvSpPr>
        <p:spPr bwMode="auto">
          <a:xfrm>
            <a:off x="7665095" y="4872179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74" name="Down Arrow 473"/>
          <p:cNvSpPr/>
          <p:nvPr/>
        </p:nvSpPr>
        <p:spPr bwMode="auto">
          <a:xfrm>
            <a:off x="4408485" y="4870966"/>
            <a:ext cx="314296" cy="195493"/>
          </a:xfrm>
          <a:prstGeom prst="downArrow">
            <a:avLst>
              <a:gd name="adj1" fmla="val 59127"/>
              <a:gd name="adj2" fmla="val 50000"/>
            </a:avLst>
          </a:prstGeom>
          <a:solidFill>
            <a:schemeClr val="tx1"/>
          </a:solidFill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kern="0" dirty="0">
              <a:solidFill>
                <a:prstClr val="whit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 bwMode="auto">
          <a:xfrm>
            <a:off x="1706876" y="4308655"/>
            <a:ext cx="6596246" cy="16377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F-22 Capability Pipeline to inform more appropriate processes, metrics &amp; </a:t>
            </a:r>
            <a:r>
              <a:rPr lang="en-US" dirty="0" smtClean="0">
                <a:solidFill>
                  <a:schemeClr val="bg1"/>
                </a:solidFill>
              </a:rPr>
              <a:t>reporting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4137" y="46695"/>
            <a:ext cx="6461184" cy="838200"/>
          </a:xfrm>
        </p:spPr>
        <p:txBody>
          <a:bodyPr/>
          <a:lstStyle/>
          <a:p>
            <a:r>
              <a:rPr lang="en-US" dirty="0" smtClean="0"/>
              <a:t>F-22 Agile Cost Estimating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N</a:t>
            </a:r>
            <a:r>
              <a:rPr lang="en-US" dirty="0" smtClean="0"/>
              <a:t>ew Paradigm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4957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Monolithic Approach to F-22 Development (3600 - Modernization)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3649" y="2223612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F-22 Infrastructure (Lab, CTF, Small Projects,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5695" y="3381360"/>
            <a:ext cx="3657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Independent F-22 Modernization Programs (</a:t>
            </a:r>
            <a:r>
              <a:rPr lang="en-US" sz="1600" dirty="0" err="1" smtClean="0"/>
              <a:t>TACLink</a:t>
            </a:r>
            <a:r>
              <a:rPr lang="en-US" sz="1600" dirty="0" smtClean="0"/>
              <a:t>, </a:t>
            </a:r>
            <a:r>
              <a:rPr lang="en-US" sz="1600" dirty="0" err="1" smtClean="0"/>
              <a:t>TACman</a:t>
            </a:r>
            <a:r>
              <a:rPr lang="en-US" sz="1600" dirty="0" smtClean="0"/>
              <a:t>, </a:t>
            </a:r>
            <a:r>
              <a:rPr lang="en-US" sz="1600" dirty="0" err="1" smtClean="0"/>
              <a:t>SeE</a:t>
            </a:r>
            <a:r>
              <a:rPr lang="en-US" sz="1600" dirty="0" smtClean="0"/>
              <a:t>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9" name="Plus 8"/>
          <p:cNvSpPr/>
          <p:nvPr/>
        </p:nvSpPr>
        <p:spPr bwMode="auto">
          <a:xfrm>
            <a:off x="1812945" y="2897651"/>
            <a:ext cx="381000" cy="378949"/>
          </a:xfrm>
          <a:prstGeom prst="mathPl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Equal 9"/>
          <p:cNvSpPr/>
          <p:nvPr/>
        </p:nvSpPr>
        <p:spPr bwMode="auto">
          <a:xfrm>
            <a:off x="1739301" y="4306578"/>
            <a:ext cx="549255" cy="457200"/>
          </a:xfrm>
          <a:prstGeom prst="mathEqua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366" y="4863341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F-22 Modernization 3600 Program Total Requirements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28568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Agile Approach to F-22 Development (3600 - Modernization)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81199" y="1878915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F-22 Infrastructure (Lab, CTF, Small Projects,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3245" y="2938471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F-22 Prime Development / Integration (RACR – Buy the integration Factory)</a:t>
            </a:r>
            <a:endParaRPr lang="en-US" sz="1600" dirty="0"/>
          </a:p>
        </p:txBody>
      </p:sp>
      <p:sp>
        <p:nvSpPr>
          <p:cNvPr id="15" name="Plus 14"/>
          <p:cNvSpPr/>
          <p:nvPr/>
        </p:nvSpPr>
        <p:spPr bwMode="auto">
          <a:xfrm>
            <a:off x="6230495" y="2540680"/>
            <a:ext cx="381000" cy="378949"/>
          </a:xfrm>
          <a:prstGeom prst="mathPl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Equal 15"/>
          <p:cNvSpPr/>
          <p:nvPr/>
        </p:nvSpPr>
        <p:spPr bwMode="auto">
          <a:xfrm>
            <a:off x="6156851" y="4999026"/>
            <a:ext cx="549255" cy="457200"/>
          </a:xfrm>
          <a:prstGeom prst="mathEqua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0916" y="5586474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F-22 Modernization 3600 Program Total Requirements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06768" y="4103464"/>
            <a:ext cx="36576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F-22 Sub </a:t>
            </a:r>
            <a:r>
              <a:rPr lang="en-US" sz="1600" dirty="0" err="1" smtClean="0"/>
              <a:t>Ktr</a:t>
            </a:r>
            <a:r>
              <a:rPr lang="en-US" sz="1600" dirty="0" smtClean="0"/>
              <a:t> Development (DO16, MIDS-J, </a:t>
            </a:r>
            <a:r>
              <a:rPr lang="en-US" sz="1600" dirty="0" err="1" smtClean="0"/>
              <a:t>SeE</a:t>
            </a:r>
            <a:r>
              <a:rPr lang="en-US" sz="1600" dirty="0" smtClean="0"/>
              <a:t> HW, CRPA Ant DO, EGI-M, </a:t>
            </a:r>
            <a:r>
              <a:rPr lang="en-US" sz="1600" dirty="0" err="1" smtClean="0"/>
              <a:t>etc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9" name="Plus 18"/>
          <p:cNvSpPr/>
          <p:nvPr/>
        </p:nvSpPr>
        <p:spPr bwMode="auto">
          <a:xfrm>
            <a:off x="6254018" y="3613618"/>
            <a:ext cx="381000" cy="378949"/>
          </a:xfrm>
          <a:prstGeom prst="mathPlus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8041" y="4931903"/>
            <a:ext cx="2209800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Current Strategy:  Historical / Analogies – non-constrained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625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Dev Ops FM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Dev Ops not compatible w/PPBE</a:t>
            </a:r>
          </a:p>
          <a:p>
            <a:r>
              <a:rPr lang="en-US" dirty="0" smtClean="0"/>
              <a:t>Kessel Run: just give us money, and trust us</a:t>
            </a:r>
          </a:p>
          <a:p>
            <a:r>
              <a:rPr lang="en-US" dirty="0" smtClean="0"/>
              <a:t>PMs don’t want CSDR or EVM reporting</a:t>
            </a:r>
          </a:p>
          <a:p>
            <a:r>
              <a:rPr lang="en-US" dirty="0" smtClean="0"/>
              <a:t>Don’t use SLOC to estimate Agile software</a:t>
            </a:r>
          </a:p>
          <a:p>
            <a:pPr lvl="1"/>
            <a:r>
              <a:rPr lang="en-US" dirty="0" smtClean="0"/>
              <a:t>Ends up LOE</a:t>
            </a:r>
          </a:p>
          <a:p>
            <a:pPr lvl="1"/>
            <a:r>
              <a:rPr lang="en-US" dirty="0"/>
              <a:t>Difficult to estimate because no defined requirement</a:t>
            </a:r>
          </a:p>
          <a:p>
            <a:pPr lvl="1"/>
            <a:r>
              <a:rPr lang="en-US" dirty="0"/>
              <a:t>Don’t know what’s going to be prioritized</a:t>
            </a:r>
          </a:p>
          <a:p>
            <a:r>
              <a:rPr lang="en-US" dirty="0" smtClean="0"/>
              <a:t>Challenge for corporate structure</a:t>
            </a:r>
          </a:p>
          <a:p>
            <a:pPr lvl="1"/>
            <a:r>
              <a:rPr lang="en-US" dirty="0" smtClean="0"/>
              <a:t>Not used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225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888" y="2930527"/>
            <a:ext cx="7772400" cy="1362075"/>
          </a:xfrm>
        </p:spPr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Section 804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7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804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1" y="964410"/>
            <a:ext cx="8314690" cy="5368834"/>
          </a:xfrm>
        </p:spPr>
        <p:txBody>
          <a:bodyPr/>
          <a:lstStyle/>
          <a:p>
            <a:r>
              <a:rPr lang="en-US" sz="2400" dirty="0" smtClean="0"/>
              <a:t>2016 NDAA</a:t>
            </a:r>
          </a:p>
          <a:p>
            <a:r>
              <a:rPr lang="en-US" sz="2400" dirty="0" smtClean="0"/>
              <a:t>Also known as Middle Tier of Acquisition (MTA)</a:t>
            </a:r>
          </a:p>
          <a:p>
            <a:pPr lvl="1"/>
            <a:r>
              <a:rPr lang="en-US" sz="2000" dirty="0" smtClean="0"/>
              <a:t>Not MDAPs (no ACAT levels)</a:t>
            </a:r>
          </a:p>
          <a:p>
            <a:r>
              <a:rPr lang="en-US" sz="2400" dirty="0" smtClean="0"/>
              <a:t>Focuses on delivering capability in 2-5 years</a:t>
            </a:r>
          </a:p>
          <a:p>
            <a:r>
              <a:rPr lang="en-US" sz="2400" dirty="0" smtClean="0"/>
              <a:t>Not subject to JCIDS or DoD 5000.01</a:t>
            </a:r>
          </a:p>
          <a:p>
            <a:r>
              <a:rPr lang="en-US" sz="2400" dirty="0" smtClean="0"/>
              <a:t>2 acquisition pathways</a:t>
            </a:r>
          </a:p>
          <a:p>
            <a:pPr lvl="1"/>
            <a:r>
              <a:rPr lang="en-US" sz="2000" dirty="0" smtClean="0"/>
              <a:t>Rapid Prototyping – provide operational capability w/in 5 </a:t>
            </a:r>
            <a:r>
              <a:rPr lang="en-US" sz="2000" dirty="0" err="1" smtClean="0"/>
              <a:t>yrs</a:t>
            </a:r>
            <a:endParaRPr lang="en-US" sz="2000" dirty="0" smtClean="0"/>
          </a:p>
          <a:p>
            <a:pPr lvl="1"/>
            <a:r>
              <a:rPr lang="en-US" sz="2000" dirty="0" smtClean="0"/>
              <a:t>Rapid Fielding – upgrading proven technology</a:t>
            </a:r>
          </a:p>
          <a:p>
            <a:pPr lvl="2"/>
            <a:r>
              <a:rPr lang="en-US" sz="1800" dirty="0" smtClean="0"/>
              <a:t>Start production in 6 months, complete field in 5 </a:t>
            </a:r>
            <a:r>
              <a:rPr lang="en-US" sz="1800" dirty="0" err="1" smtClean="0"/>
              <a:t>yrs</a:t>
            </a:r>
            <a:endParaRPr lang="en-US" sz="1800" dirty="0" smtClean="0"/>
          </a:p>
          <a:p>
            <a:r>
              <a:rPr lang="en-US" sz="2400" dirty="0"/>
              <a:t>Reporting requirements</a:t>
            </a:r>
          </a:p>
          <a:p>
            <a:pPr lvl="1"/>
            <a:r>
              <a:rPr lang="en-US" sz="2000" dirty="0"/>
              <a:t>Quarterly reports (1-2 pages)</a:t>
            </a:r>
          </a:p>
          <a:p>
            <a:pPr lvl="1"/>
            <a:r>
              <a:rPr lang="en-US" sz="2000" dirty="0"/>
              <a:t>Spreadsheet</a:t>
            </a:r>
          </a:p>
          <a:p>
            <a:pPr lvl="1"/>
            <a:r>
              <a:rPr lang="en-US" sz="2000" dirty="0"/>
              <a:t>Triannual </a:t>
            </a:r>
            <a:r>
              <a:rPr lang="en-US" sz="2000" dirty="0" smtClean="0"/>
              <a:t>reports</a:t>
            </a:r>
          </a:p>
          <a:p>
            <a:pPr lvl="1"/>
            <a:r>
              <a:rPr lang="en-US" sz="2000" dirty="0" smtClean="0"/>
              <a:t>Cost data reporting required for MTAs w/$100M+ expenditures</a:t>
            </a:r>
            <a:endParaRPr lang="en-US" sz="20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Provides greater flexibility to respond to evolving threats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573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888" y="2930527"/>
            <a:ext cx="7772400" cy="1362075"/>
          </a:xfrm>
        </p:spPr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Rapid Sustainment Office (RSO)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Acquisition Streamlining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1" y="1098362"/>
            <a:ext cx="8314690" cy="5368834"/>
          </a:xfrm>
        </p:spPr>
        <p:txBody>
          <a:bodyPr/>
          <a:lstStyle/>
          <a:p>
            <a:r>
              <a:rPr lang="en-US" sz="2400" dirty="0" smtClean="0"/>
              <a:t>Section 804 &amp; Tailored 5000.02</a:t>
            </a:r>
          </a:p>
          <a:p>
            <a:pPr lvl="1"/>
            <a:r>
              <a:rPr lang="en-US" sz="2000" dirty="0" smtClean="0"/>
              <a:t>Minimize required documentation</a:t>
            </a:r>
          </a:p>
          <a:p>
            <a:pPr lvl="1"/>
            <a:r>
              <a:rPr lang="en-US" sz="2000" dirty="0" smtClean="0"/>
              <a:t>Delegate approving authorities to lower levels</a:t>
            </a:r>
          </a:p>
          <a:p>
            <a:r>
              <a:rPr lang="en-US" sz="2400" dirty="0" smtClean="0"/>
              <a:t>Section 804 only</a:t>
            </a:r>
          </a:p>
          <a:p>
            <a:pPr lvl="1"/>
            <a:r>
              <a:rPr lang="en-US" sz="2000" dirty="0" smtClean="0"/>
              <a:t>Use simplified tracking parameters for cost, schedule, performance</a:t>
            </a:r>
          </a:p>
          <a:p>
            <a:pPr lvl="1"/>
            <a:r>
              <a:rPr lang="en-US" sz="2000" dirty="0" smtClean="0"/>
              <a:t>Establish unique program decision points</a:t>
            </a:r>
          </a:p>
          <a:p>
            <a:pPr lvl="1"/>
            <a:r>
              <a:rPr lang="en-US" sz="2000" dirty="0" smtClean="0"/>
              <a:t>Customize key criteria for decisions based on unique program attributes</a:t>
            </a:r>
            <a:endParaRPr lang="en-US" sz="16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AF MTA Century Goal:  save 100 years (current expected savings 84.75 years)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832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AFLCMC Section 804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1" y="1098362"/>
            <a:ext cx="8314690" cy="5368834"/>
          </a:xfrm>
        </p:spPr>
        <p:txBody>
          <a:bodyPr/>
          <a:lstStyle/>
          <a:p>
            <a:r>
              <a:rPr lang="en-US" sz="2400" dirty="0" smtClean="0"/>
              <a:t>PEO Armament</a:t>
            </a:r>
          </a:p>
          <a:p>
            <a:pPr lvl="1"/>
            <a:r>
              <a:rPr lang="en-US" sz="2000" dirty="0" smtClean="0"/>
              <a:t>Air-Launched Rapid Response Weapon (ARRW) </a:t>
            </a:r>
          </a:p>
          <a:p>
            <a:pPr lvl="1"/>
            <a:r>
              <a:rPr lang="en-US" sz="2000" dirty="0" smtClean="0"/>
              <a:t>Hypersonic Conventional Strike Weapon (HCSW)</a:t>
            </a:r>
          </a:p>
          <a:p>
            <a:r>
              <a:rPr lang="en-US" sz="2400" dirty="0" smtClean="0"/>
              <a:t>PEO Fighters </a:t>
            </a:r>
            <a:r>
              <a:rPr lang="en-US" sz="2400" dirty="0"/>
              <a:t>&amp; </a:t>
            </a:r>
            <a:r>
              <a:rPr lang="en-US" sz="2400" dirty="0" smtClean="0"/>
              <a:t>Bombers</a:t>
            </a:r>
            <a:endParaRPr lang="en-US" sz="2400" dirty="0"/>
          </a:p>
          <a:p>
            <a:pPr lvl="1"/>
            <a:r>
              <a:rPr lang="en-US" sz="2000" dirty="0" smtClean="0"/>
              <a:t>B-52 Commercial Engine Replacement Program (CERP)</a:t>
            </a:r>
          </a:p>
          <a:p>
            <a:pPr lvl="1"/>
            <a:r>
              <a:rPr lang="en-US" sz="2000" dirty="0" smtClean="0"/>
              <a:t>F-16 Electronic Warfare (EW)</a:t>
            </a:r>
          </a:p>
          <a:p>
            <a:pPr lvl="1"/>
            <a:r>
              <a:rPr lang="en-US" sz="2000" dirty="0" smtClean="0"/>
              <a:t>F-22 Capability Pipeline</a:t>
            </a:r>
          </a:p>
          <a:p>
            <a:r>
              <a:rPr lang="en-US" sz="2400" dirty="0" smtClean="0"/>
              <a:t>PEO Digital</a:t>
            </a:r>
          </a:p>
          <a:p>
            <a:pPr lvl="1"/>
            <a:r>
              <a:rPr lang="en-US" sz="2000" dirty="0" smtClean="0"/>
              <a:t>Integrated Strategic Planning &amp; Analysis Network </a:t>
            </a:r>
            <a:r>
              <a:rPr lang="en-US" sz="2000" dirty="0" err="1" smtClean="0"/>
              <a:t>Inc</a:t>
            </a:r>
            <a:r>
              <a:rPr lang="en-US" sz="2000" dirty="0" smtClean="0"/>
              <a:t> 5 (ISPAN)</a:t>
            </a:r>
          </a:p>
          <a:p>
            <a:r>
              <a:rPr lang="en-US" sz="2400" dirty="0" smtClean="0"/>
              <a:t>PEO C3I &amp; Networks</a:t>
            </a:r>
          </a:p>
          <a:p>
            <a:pPr lvl="1"/>
            <a:r>
              <a:rPr lang="en-US" sz="2000" dirty="0" smtClean="0"/>
              <a:t>Unified Platform</a:t>
            </a:r>
          </a:p>
          <a:p>
            <a:endParaRPr lang="en-US" sz="16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AFLCMC Section 804 Programs projected to save 21 years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176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Feedback on Section 804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1" y="1098362"/>
            <a:ext cx="8314690" cy="5368834"/>
          </a:xfrm>
        </p:spPr>
        <p:txBody>
          <a:bodyPr/>
          <a:lstStyle/>
          <a:p>
            <a:r>
              <a:rPr lang="en-US" sz="2400" dirty="0" smtClean="0"/>
              <a:t>HASC/SASC staffers concerned about Air Force usage of Section 804</a:t>
            </a:r>
          </a:p>
          <a:p>
            <a:r>
              <a:rPr lang="en-US" sz="2400" dirty="0" smtClean="0"/>
              <a:t>Staffers looking for tangible proof (metrics) to demonstrate progress</a:t>
            </a:r>
          </a:p>
          <a:p>
            <a:r>
              <a:rPr lang="en-US" sz="2400" dirty="0" smtClean="0"/>
              <a:t>HAC-D doesn’t want to see significant reprogramming efforts to account for section 804</a:t>
            </a:r>
          </a:p>
          <a:p>
            <a:endParaRPr lang="en-US" sz="16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Likely that HASC/SASC will modify FY20 NDAA to constrain scope of Section </a:t>
            </a:r>
            <a:r>
              <a:rPr lang="en-US" dirty="0" smtClean="0">
                <a:solidFill>
                  <a:schemeClr val="bg1"/>
                </a:solidFill>
              </a:rPr>
              <a:t>804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9892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/>
              <a:t>804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PMs not comfortable</a:t>
            </a:r>
          </a:p>
          <a:p>
            <a:r>
              <a:rPr lang="en-US" dirty="0" smtClean="0"/>
              <a:t>Requirements change, don’t know what the end will be</a:t>
            </a:r>
          </a:p>
          <a:p>
            <a:r>
              <a:rPr lang="en-US" dirty="0" smtClean="0"/>
              <a:t>Paradigm change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Brave New World:  Requires culture change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537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 804 FM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/>
              <a:t>reporting is deal breaker for non-traditional companies trying to do innovation</a:t>
            </a:r>
          </a:p>
          <a:p>
            <a:r>
              <a:rPr lang="en-US" dirty="0" smtClean="0"/>
              <a:t>Budget challenge:  limited ability to pull funding forward or when you need it</a:t>
            </a:r>
          </a:p>
          <a:p>
            <a:r>
              <a:rPr lang="en-US" dirty="0" smtClean="0"/>
              <a:t>SMLs </a:t>
            </a:r>
            <a:r>
              <a:rPr lang="en-US" dirty="0" smtClean="0"/>
              <a:t>don’t want to do POE because it slows them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0240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888" y="2930527"/>
            <a:ext cx="7772400" cy="1362075"/>
          </a:xfrm>
        </p:spPr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Agile Manpower Resourcing (AMR)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8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6" name="Rectangle 1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Manpower Resourcing</a:t>
            </a: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2E4BF-11AD-45FA-9094-A0E8879796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9722" b="70668"/>
          <a:stretch/>
        </p:blipFill>
        <p:spPr>
          <a:xfrm>
            <a:off x="254234" y="5032900"/>
            <a:ext cx="8913212" cy="116535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9639" y="4718688"/>
            <a:ext cx="871689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 Resource Management (SRM)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22614" y="5923648"/>
            <a:ext cx="106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ASU Model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0139" y="5029200"/>
            <a:ext cx="271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Workload Master List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26644" y="5045969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Based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Tiering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(RBT)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11582" y="5605140"/>
            <a:ext cx="26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Work Process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8539" y="5910132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Validated PEO Estimate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27290" y="5319852"/>
            <a:ext cx="2668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 Assignment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9378" y="5065135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77041" y="5609019"/>
            <a:ext cx="2766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 Competency Management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6523" y="5605139"/>
            <a:ext cx="26670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Breakdown Structure (WBS)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66584" y="5304930"/>
            <a:ext cx="266700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UMD Management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590539" y="4944228"/>
            <a:ext cx="1401696" cy="3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Foundation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6200000">
            <a:off x="-811116" y="2979048"/>
            <a:ext cx="1858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Enablers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-585110" y="1528233"/>
            <a:ext cx="1401696" cy="3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Endstate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1991" y="3987053"/>
            <a:ext cx="8716896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Disconnects Submitted in POM Process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Request Direct AF funded authorizations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not funded, utilize Agile Manpower Resourcing construct to mitigate risk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5678" y="3210580"/>
            <a:ext cx="8716896" cy="56015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FY18 POM/PB Approved RDT&amp;E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Civ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Pay Transition (3400 to 3600)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Ability to reprogram funds into civ pay to mitigate risk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4075" y="2809771"/>
            <a:ext cx="8716896" cy="338554"/>
          </a:xfrm>
          <a:prstGeom prst="rect">
            <a:avLst/>
          </a:prstGeom>
          <a:solidFill>
            <a:srgbClr val="FFE0C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FY19 Planning Choice Approved Agile Manpower Resourcing Construct – DCA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3661" y="2303049"/>
            <a:ext cx="8716896" cy="33855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FY21 Planning Choice Explore Other Options as Required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303661" y="1127195"/>
            <a:ext cx="8653557" cy="1035713"/>
          </a:xfrm>
          <a:prstGeom prst="triangle">
            <a:avLst>
              <a:gd name="adj" fmla="val 49458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" name="object 5"/>
          <p:cNvSpPr txBox="1"/>
          <p:nvPr/>
        </p:nvSpPr>
        <p:spPr>
          <a:xfrm>
            <a:off x="1588477" y="1631761"/>
            <a:ext cx="6271846" cy="276999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2095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</a:t>
            </a: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800" b="1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lang="en-US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affordable</a:t>
            </a:r>
            <a:r>
              <a:rPr kumimoji="0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dy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1" i="0" u="none" strike="noStrike" kern="120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</a:t>
            </a:r>
            <a:r>
              <a:rPr kumimoji="0" lang="en-US" sz="18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object 5"/>
          <p:cNvSpPr txBox="1"/>
          <p:nvPr/>
        </p:nvSpPr>
        <p:spPr>
          <a:xfrm>
            <a:off x="479194" y="1906663"/>
            <a:ext cx="8373622" cy="276999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2095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utilizing </a:t>
            </a: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</a:t>
            </a:r>
            <a:r>
              <a:rPr kumimoji="0" sz="18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</a:t>
            </a:r>
            <a:r>
              <a:rPr kumimoji="0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ible</a:t>
            </a:r>
            <a:r>
              <a:rPr kumimoji="0" sz="1800" b="1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tools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object 5"/>
          <p:cNvSpPr txBox="1"/>
          <p:nvPr/>
        </p:nvSpPr>
        <p:spPr>
          <a:xfrm>
            <a:off x="1530082" y="1385751"/>
            <a:ext cx="6271846" cy="276999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2095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Acquisition Workforce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 flipV="1">
            <a:off x="0" y="2286000"/>
            <a:ext cx="9144000" cy="87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-5863" y="3861981"/>
            <a:ext cx="9144000" cy="87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 rot="5400000">
            <a:off x="6430460" y="3472500"/>
            <a:ext cx="5059936" cy="369332"/>
          </a:xfrm>
          <a:prstGeom prst="rect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50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Manpower Resourcing (AMR)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Weapons system direct cite construct (Direct Cite Authority [DCA]</a:t>
            </a:r>
          </a:p>
          <a:p>
            <a:pPr lvl="1"/>
            <a:r>
              <a:rPr lang="en-US" dirty="0" smtClean="0"/>
              <a:t>Maintains 8 centrally funded RDT&amp;E civ pay PECs</a:t>
            </a:r>
          </a:p>
          <a:p>
            <a:pPr lvl="1"/>
            <a:r>
              <a:rPr lang="en-US" dirty="0" smtClean="0"/>
              <a:t>Continue lead AMR governance structure to ensure lead MAJCOM transparency and support</a:t>
            </a:r>
          </a:p>
          <a:p>
            <a:r>
              <a:rPr lang="en-US" dirty="0" smtClean="0"/>
              <a:t>Direct language added to FY19 J-Books</a:t>
            </a:r>
          </a:p>
          <a:p>
            <a:r>
              <a:rPr lang="en-US" dirty="0" smtClean="0"/>
              <a:t>Congress supported for FY19</a:t>
            </a:r>
          </a:p>
          <a:p>
            <a:r>
              <a:rPr lang="en-US" dirty="0" smtClean="0"/>
              <a:t>49 programs approved for DCA</a:t>
            </a:r>
          </a:p>
          <a:p>
            <a:pPr lvl="1"/>
            <a:r>
              <a:rPr lang="en-US" dirty="0" smtClean="0"/>
              <a:t>886 positions approved</a:t>
            </a:r>
          </a:p>
          <a:p>
            <a:pPr lvl="1"/>
            <a:r>
              <a:rPr lang="en-US" dirty="0" smtClean="0"/>
              <a:t>767 affordable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Provides additional flexibility to use program funds for civ pay to buy down program risk </a:t>
            </a:r>
          </a:p>
        </p:txBody>
      </p:sp>
    </p:spTree>
    <p:extLst>
      <p:ext uri="{BB962C8B-B14F-4D97-AF65-F5344CB8AC3E}">
        <p14:creationId xmlns:p14="http://schemas.microsoft.com/office/powerpoint/2010/main" val="268414115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AMR FM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Civ Pay PECs to manage – some PECs </a:t>
            </a:r>
            <a:r>
              <a:rPr lang="en-US" dirty="0" err="1" smtClean="0"/>
              <a:t>overexecuting</a:t>
            </a:r>
            <a:r>
              <a:rPr lang="en-US" dirty="0" smtClean="0"/>
              <a:t>, others </a:t>
            </a:r>
            <a:r>
              <a:rPr lang="en-US" dirty="0" err="1" smtClean="0"/>
              <a:t>underexecuting</a:t>
            </a:r>
            <a:endParaRPr lang="en-US" dirty="0" smtClean="0"/>
          </a:p>
          <a:p>
            <a:r>
              <a:rPr lang="en-US" dirty="0" smtClean="0"/>
              <a:t>Civ </a:t>
            </a:r>
            <a:r>
              <a:rPr lang="en-US" dirty="0" smtClean="0"/>
              <a:t>Pay </a:t>
            </a:r>
            <a:r>
              <a:rPr lang="en-US" dirty="0" smtClean="0"/>
              <a:t>mark – removed ability to BTR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Direct Cite positions not filled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1565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FM Challenges to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data</a:t>
            </a:r>
          </a:p>
          <a:p>
            <a:r>
              <a:rPr lang="en-US" dirty="0" smtClean="0"/>
              <a:t>Requirements aren’t set</a:t>
            </a:r>
          </a:p>
          <a:p>
            <a:r>
              <a:rPr lang="en-US" dirty="0" smtClean="0"/>
              <a:t>Which appropriation to use?</a:t>
            </a:r>
          </a:p>
          <a:p>
            <a:r>
              <a:rPr lang="en-US" dirty="0" smtClean="0"/>
              <a:t>PPBE vs going fast</a:t>
            </a:r>
          </a:p>
          <a:p>
            <a:r>
              <a:rPr lang="en-US" dirty="0" smtClean="0"/>
              <a:t>Budget phasing</a:t>
            </a:r>
          </a:p>
          <a:p>
            <a:r>
              <a:rPr lang="en-US" dirty="0" smtClean="0"/>
              <a:t>PM vs FM mindset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22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B8A45DD-0BB4-46D9-97BD-51F66F38D9A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RSO Vision &amp; Mission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Vision</a:t>
            </a:r>
          </a:p>
          <a:p>
            <a:pPr marL="406400" lvl="1" indent="0" algn="ctr">
              <a:spcAft>
                <a:spcPts val="1200"/>
              </a:spcAft>
              <a:buNone/>
            </a:pPr>
            <a:r>
              <a:rPr lang="en-US" sz="2000" dirty="0"/>
              <a:t>Center of excellence and partner of choice of the logistics and sustainment enterprise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Mission</a:t>
            </a:r>
          </a:p>
          <a:p>
            <a:pPr marL="406400" lvl="1" indent="0" algn="ctr">
              <a:spcAft>
                <a:spcPts val="1200"/>
              </a:spcAft>
              <a:buNone/>
            </a:pPr>
            <a:r>
              <a:rPr lang="en-US" sz="2000" dirty="0"/>
              <a:t>Rapidly field airworthy sustainment capabilities by leveraging mature, new, and emerging technology to reduce sustainment costs and improve readiness</a:t>
            </a:r>
          </a:p>
        </p:txBody>
      </p:sp>
    </p:spTree>
    <p:extLst>
      <p:ext uri="{BB962C8B-B14F-4D97-AF65-F5344CB8AC3E}">
        <p14:creationId xmlns:p14="http://schemas.microsoft.com/office/powerpoint/2010/main" val="370504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</a:t>
            </a:r>
            <a:r>
              <a:rPr lang="en-US" dirty="0" err="1"/>
              <a:t>approp</a:t>
            </a:r>
            <a:r>
              <a:rPr lang="en-US" dirty="0"/>
              <a:t> for all software</a:t>
            </a:r>
          </a:p>
          <a:p>
            <a:pPr lvl="1"/>
            <a:r>
              <a:rPr lang="en-US" dirty="0"/>
              <a:t>Not embedded in weapon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“S-Docs”</a:t>
            </a:r>
          </a:p>
          <a:p>
            <a:r>
              <a:rPr lang="en-US" dirty="0"/>
              <a:t>Training our folks</a:t>
            </a:r>
          </a:p>
          <a:p>
            <a:r>
              <a:rPr lang="en-US" dirty="0"/>
              <a:t>Team </a:t>
            </a:r>
            <a:r>
              <a:rPr lang="en-US" dirty="0" err="1"/>
              <a:t>coster</a:t>
            </a:r>
            <a:r>
              <a:rPr lang="en-US" dirty="0"/>
              <a:t> </a:t>
            </a:r>
            <a:r>
              <a:rPr lang="en-US" dirty="0" smtClean="0"/>
              <a:t>w/operator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456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7481" y="2185029"/>
            <a:ext cx="7772400" cy="2567521"/>
          </a:xfrm>
        </p:spPr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AFLCMC is becoming more agile and innovative, FM will need to find ways to overcome challenges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87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0888" y="2930527"/>
            <a:ext cx="7772400" cy="1362075"/>
          </a:xfrm>
        </p:spPr>
        <p:txBody>
          <a:bodyPr/>
          <a:lstStyle/>
          <a:p>
            <a:pPr algn="ctr"/>
            <a:r>
              <a:rPr lang="en-US" cap="none" dirty="0" smtClean="0">
                <a:latin typeface="+mn-lt"/>
              </a:rPr>
              <a:t>Backup Charts</a:t>
            </a:r>
            <a:endParaRPr lang="en-US" cap="non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0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Method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5" y="1197373"/>
            <a:ext cx="9033340" cy="5368834"/>
          </a:xfrm>
        </p:spPr>
        <p:txBody>
          <a:bodyPr/>
          <a:lstStyle/>
          <a:p>
            <a:r>
              <a:rPr lang="en-US" sz="2400" kern="1200" dirty="0" smtClean="0"/>
              <a:t>IT projects over $10M</a:t>
            </a:r>
          </a:p>
          <a:p>
            <a:pPr lvl="1"/>
            <a:r>
              <a:rPr lang="en-US" sz="2000" kern="1200" dirty="0" smtClean="0"/>
              <a:t>94% </a:t>
            </a:r>
            <a:r>
              <a:rPr lang="en-US" sz="2000" kern="1200" dirty="0"/>
              <a:t>over cost, over schedule, or </a:t>
            </a:r>
            <a:r>
              <a:rPr lang="en-US" sz="2000" kern="1200" dirty="0" smtClean="0"/>
              <a:t>delivered broken</a:t>
            </a:r>
          </a:p>
          <a:p>
            <a:pPr lvl="1"/>
            <a:r>
              <a:rPr lang="en-US" sz="2000" kern="1200" dirty="0" smtClean="0"/>
              <a:t>40</a:t>
            </a:r>
            <a:r>
              <a:rPr lang="en-US" sz="2000" kern="1200" dirty="0"/>
              <a:t>% </a:t>
            </a:r>
            <a:r>
              <a:rPr lang="en-US" sz="2000" kern="1200" dirty="0" smtClean="0"/>
              <a:t>cancelled </a:t>
            </a:r>
            <a:r>
              <a:rPr lang="en-US" sz="2000" kern="1200" dirty="0"/>
              <a:t>before they make it to users</a:t>
            </a:r>
          </a:p>
          <a:p>
            <a:r>
              <a:rPr lang="en-US" sz="2400" kern="1200" dirty="0"/>
              <a:t>W</a:t>
            </a:r>
            <a:r>
              <a:rPr lang="en-US" sz="2400" kern="1200" dirty="0" smtClean="0"/>
              <a:t>aterfall </a:t>
            </a:r>
            <a:r>
              <a:rPr lang="en-US" sz="2400" kern="1200" dirty="0"/>
              <a:t>acquisition process </a:t>
            </a:r>
            <a:r>
              <a:rPr lang="en-US" sz="2400" kern="1200" dirty="0" smtClean="0"/>
              <a:t>produces capabilities with no or even negative value to end users</a:t>
            </a:r>
          </a:p>
          <a:p>
            <a:pPr lvl="1"/>
            <a:r>
              <a:rPr lang="en-US" sz="2000" kern="1200" dirty="0" smtClean="0"/>
              <a:t>2/3 </a:t>
            </a:r>
            <a:r>
              <a:rPr lang="en-US" sz="2000" kern="1200" dirty="0"/>
              <a:t>of the time when replacing a legacy </a:t>
            </a:r>
            <a:r>
              <a:rPr lang="en-US" sz="2000" kern="1200" dirty="0" smtClean="0"/>
              <a:t>capability</a:t>
            </a:r>
          </a:p>
          <a:p>
            <a:pPr lvl="1"/>
            <a:r>
              <a:rPr lang="en-US" sz="2000" kern="1200" dirty="0"/>
              <a:t>U</a:t>
            </a:r>
            <a:r>
              <a:rPr lang="en-US" sz="2000" kern="1200" dirty="0" smtClean="0"/>
              <a:t>p </a:t>
            </a:r>
            <a:r>
              <a:rPr lang="en-US" sz="2000" kern="1200" dirty="0"/>
              <a:t>to 90% of the time when building a capability </a:t>
            </a:r>
            <a:r>
              <a:rPr lang="en-US" sz="2000" kern="1200" dirty="0" smtClean="0"/>
              <a:t>for 1</a:t>
            </a:r>
            <a:r>
              <a:rPr lang="en-US" sz="2000" kern="1200" baseline="30000" dirty="0" smtClean="0"/>
              <a:t>st</a:t>
            </a:r>
            <a:r>
              <a:rPr lang="en-US" sz="2000" kern="1200" dirty="0" smtClean="0"/>
              <a:t> time</a:t>
            </a:r>
          </a:p>
          <a:p>
            <a:pPr lvl="1"/>
            <a:r>
              <a:rPr lang="en-US" sz="2000" kern="1200" dirty="0" smtClean="0"/>
              <a:t>40</a:t>
            </a:r>
            <a:r>
              <a:rPr lang="en-US" sz="2000" kern="1200" dirty="0"/>
              <a:t>% of time spent in acquisition planning </a:t>
            </a:r>
            <a:r>
              <a:rPr lang="en-US" sz="2000" kern="1200" dirty="0" smtClean="0"/>
              <a:t>(pre MS-B) wasted</a:t>
            </a:r>
            <a:endParaRPr lang="en-US" sz="2000" kern="1200" dirty="0"/>
          </a:p>
          <a:p>
            <a:r>
              <a:rPr lang="en-US" sz="2400" kern="1200" dirty="0"/>
              <a:t>31% of industry </a:t>
            </a:r>
            <a:r>
              <a:rPr lang="en-US" sz="2400" kern="1200" dirty="0" smtClean="0"/>
              <a:t>not </a:t>
            </a:r>
            <a:r>
              <a:rPr lang="en-US" sz="2400" kern="1200" dirty="0"/>
              <a:t>using principles and practices necessary for digital transformation</a:t>
            </a:r>
          </a:p>
          <a:p>
            <a:r>
              <a:rPr lang="en-US" sz="2400" kern="1200" dirty="0"/>
              <a:t>~75% of industry IT resources </a:t>
            </a:r>
            <a:r>
              <a:rPr lang="en-US" sz="2400" kern="1200" dirty="0" smtClean="0"/>
              <a:t>spent </a:t>
            </a:r>
            <a:r>
              <a:rPr lang="en-US" sz="2400" kern="1200" dirty="0"/>
              <a:t>sustaining legacy capabilities instead of </a:t>
            </a:r>
            <a:r>
              <a:rPr lang="en-US" sz="2400" kern="1200" dirty="0" smtClean="0"/>
              <a:t>innovating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EBC09-8728-46F0-99E6-7C066CF6AFEC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008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Scrum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5776" y="6604084"/>
            <a:ext cx="35782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MITRE, </a:t>
            </a:r>
            <a:r>
              <a:rPr lang="en-US" sz="1050" dirty="0">
                <a:hlinkClick r:id="rId3"/>
              </a:rPr>
              <a:t>https://aida.mitre.org/agile/agile-cost-estimation</a:t>
            </a:r>
            <a:r>
              <a:rPr lang="en-US" sz="1050" dirty="0" smtClean="0">
                <a:hlinkClick r:id="rId3"/>
              </a:rPr>
              <a:t>/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88592" y="1604820"/>
          <a:ext cx="7048500" cy="439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 Cycle Cost Element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 Impact Range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Best Case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Worst Case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</a:t>
                      </a:r>
                      <a:r>
                        <a:rPr lang="en-US" sz="1600" baseline="0" dirty="0" smtClean="0"/>
                        <a:t> Development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</a:t>
                      </a:r>
                      <a:r>
                        <a:rPr lang="en-US" sz="1600" baseline="0" dirty="0" smtClean="0"/>
                        <a:t> Engineering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 Management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ST&amp;E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++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 Equipment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817" y="6117368"/>
            <a:ext cx="861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++ significant increase, + increase, = no impact, - decrease, -- significant decrease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9104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Agile SW Development Cost Impacts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115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1571"/>
            <a:ext cx="7928264" cy="3802095"/>
          </a:xfrm>
        </p:spPr>
        <p:txBody>
          <a:bodyPr/>
          <a:lstStyle/>
          <a:p>
            <a:pPr marL="425054" lvl="2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/>
              <a:t>A recent study on agile software effort estimation shows that projects frequently use:</a:t>
            </a:r>
          </a:p>
          <a:p>
            <a:pPr marL="0" indent="0">
              <a:buNone/>
            </a:pPr>
            <a:endParaRPr lang="en-US" sz="800" dirty="0" smtClean="0"/>
          </a:p>
          <a:p>
            <a:pPr marL="673894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Story Points (SP) – 61%</a:t>
            </a:r>
          </a:p>
          <a:p>
            <a:pPr marL="673894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Function Points (FP</a:t>
            </a:r>
            <a:r>
              <a:rPr lang="en-US" sz="2800" dirty="0" smtClean="0"/>
              <a:t>) – 17%</a:t>
            </a:r>
          </a:p>
          <a:p>
            <a:pPr marL="673894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Case Points (UCP</a:t>
            </a:r>
            <a:r>
              <a:rPr lang="en-US" sz="2800" dirty="0" smtClean="0"/>
              <a:t>) – 10%</a:t>
            </a:r>
          </a:p>
          <a:p>
            <a:pPr marL="673894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Expert </a:t>
            </a:r>
            <a:r>
              <a:rPr lang="en-US" sz="2800" dirty="0" smtClean="0"/>
              <a:t>Judgment </a:t>
            </a:r>
            <a:r>
              <a:rPr lang="en-US" sz="2800" dirty="0"/>
              <a:t>– 12</a:t>
            </a:r>
            <a:r>
              <a:rPr lang="en-US" sz="2800" dirty="0" smtClean="0"/>
              <a:t>%</a:t>
            </a:r>
            <a:endParaRPr lang="en-US" sz="2800" dirty="0"/>
          </a:p>
          <a:p>
            <a:pPr marL="673894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3100" dirty="0" smtClean="0"/>
              <a:t>Less frequently used:</a:t>
            </a:r>
          </a:p>
          <a:p>
            <a:pPr marL="673894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Source Lines of Code (SLOC)</a:t>
            </a:r>
          </a:p>
          <a:p>
            <a:pPr marL="254794" lvl="1" indent="0">
              <a:buNone/>
            </a:pPr>
            <a:endParaRPr lang="en-US" sz="2500" b="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1800" dirty="0" smtClean="0"/>
          </a:p>
          <a:p>
            <a:pPr lvl="2"/>
            <a:endParaRPr lang="en-US" sz="1600" dirty="0" smtClean="0"/>
          </a:p>
        </p:txBody>
      </p:sp>
      <p:sp>
        <p:nvSpPr>
          <p:cNvPr id="6" name="Right Brace 5"/>
          <p:cNvSpPr/>
          <p:nvPr/>
        </p:nvSpPr>
        <p:spPr bwMode="auto">
          <a:xfrm>
            <a:off x="6099464" y="2286001"/>
            <a:ext cx="405245" cy="1600199"/>
          </a:xfrm>
          <a:prstGeom prst="rightBrace">
            <a:avLst>
              <a:gd name="adj1" fmla="val 8333"/>
              <a:gd name="adj2" fmla="val 461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5508" y="2433980"/>
            <a:ext cx="2082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Not available at </a:t>
            </a:r>
          </a:p>
          <a:p>
            <a:pPr algn="ctr"/>
            <a:r>
              <a:rPr lang="en-US" b="1" dirty="0"/>
              <a:t>e</a:t>
            </a:r>
            <a:r>
              <a:rPr lang="en-US" b="1" dirty="0" smtClean="0"/>
              <a:t>arly stages in </a:t>
            </a:r>
          </a:p>
          <a:p>
            <a:pPr algn="ctr"/>
            <a:r>
              <a:rPr lang="en-US" b="1" dirty="0" smtClean="0"/>
              <a:t>the development </a:t>
            </a:r>
          </a:p>
          <a:p>
            <a:pPr algn="ctr"/>
            <a:r>
              <a:rPr lang="en-US" b="1" dirty="0" smtClean="0"/>
              <a:t>life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1930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0" y="68888"/>
            <a:ext cx="75438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344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AF MTA Century Goal Details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344F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Current as of 10 May 2019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19344F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950531" y="6566854"/>
            <a:ext cx="381000" cy="228600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92837" y="6567591"/>
            <a:ext cx="1066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Programs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535243" y="1142995"/>
          <a:ext cx="4380157" cy="5494620"/>
        </p:xfrm>
        <a:graphic>
          <a:graphicData uri="http://schemas.openxmlformats.org/drawingml/2006/table">
            <a:tbl>
              <a:tblPr firstRow="1" bandRow="1"/>
              <a:tblGrid>
                <a:gridCol w="3279615">
                  <a:extLst>
                    <a:ext uri="{9D8B030D-6E8A-4147-A177-3AD203B41FA5}">
                      <a16:colId xmlns:a16="http://schemas.microsoft.com/office/drawing/2014/main" val="2909151982"/>
                    </a:ext>
                  </a:extLst>
                </a:gridCol>
                <a:gridCol w="1100542">
                  <a:extLst>
                    <a:ext uri="{9D8B030D-6E8A-4147-A177-3AD203B41FA5}">
                      <a16:colId xmlns:a16="http://schemas.microsoft.com/office/drawing/2014/main" val="2697080901"/>
                    </a:ext>
                  </a:extLst>
                </a:gridCol>
              </a:tblGrid>
              <a:tr h="398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Approved MTA Programs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 err="1" smtClean="0"/>
                        <a:t>Exp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Sched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Savings</a:t>
                      </a:r>
                      <a:endParaRPr lang="en-US" sz="10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522711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Air Operations Center (AOC) Modifications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39118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Airborne High Frequency (HF) Radio Modernization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31803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Air-Launched Rapid Response Weapon (ARRW)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029520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AWACS Communications Network Upgrade (CNU</a:t>
                      </a:r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2628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AWACS Electronic Protection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45539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AWACS Mode 5 Acceleration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8916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B-52 Commercial Engine Replacement Program (CERP) Spiral 1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895123"/>
                  </a:ext>
                </a:extLst>
              </a:tr>
              <a:tr h="2453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B-52 Commercial Engine Replacement Program (CERP) Spiral 2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Included in Total</a:t>
                      </a:r>
                      <a:r>
                        <a:rPr lang="en-US" sz="8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Above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4276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Classified Programs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466564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Combat Search And Rescue – Pedro King (CSAR PK)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962470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Evolved Strategic SATCOM (ESS)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07331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sng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Extended Range Weapon (</a:t>
                      </a:r>
                      <a:r>
                        <a:rPr lang="en-US" sz="800" b="1" i="0" u="none" strike="sng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ERWn</a:t>
                      </a:r>
                      <a:r>
                        <a:rPr lang="en-US" sz="800" b="1" i="0" u="none" strike="sng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sng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59678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E-4B SSHF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816264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F-16 EW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38932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F-22 Capability Pipeline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800" b="1" i="0" u="none" strike="sng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78491"/>
                  </a:ext>
                </a:extLst>
              </a:tr>
              <a:tr h="2410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Family of Advanced Beyond Line-of-Sight Terminals (FAB-T) Force Element Terminal (FET)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55750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Hypersonic Conventional Strike Weapon (HCSW)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331105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ICADS 7 and SIGHTS Ground Integration and Fielding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24616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Integrated Correlation and Display System (I CADS) 7 Prototype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231841"/>
                  </a:ext>
                </a:extLst>
              </a:tr>
              <a:tr h="2453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Integrated Strategic Planning and Analysis Network Increment (ISPAN) </a:t>
                      </a:r>
                      <a:r>
                        <a:rPr lang="en-US" sz="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06569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MAF Modernization - Agile Global Mobility (AGM)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47375"/>
                  </a:ext>
                </a:extLst>
              </a:tr>
              <a:tr h="3615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Military GPS User Equipment (MGUE) (Inc 2) Miniature Serial Interface (MSI) Receiver Application Specific Integrated Circuit (ASIC)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25378"/>
                  </a:ext>
                </a:extLst>
              </a:tr>
              <a:tr h="241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Military GPS User Equipment (MGUE) (Inc 2) Modernized Handheld Receiver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47453"/>
                  </a:ext>
                </a:extLst>
              </a:tr>
              <a:tr h="241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Next Generation Overhead Persistent Infrared (Next Gen OPIR) Space (GEO and Polar)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94513"/>
                  </a:ext>
                </a:extLst>
              </a:tr>
              <a:tr h="122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Nuclear Planning and Execution System (NPES) Recap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91466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Open Skies Aircraft Recapitalization (OSAR)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383564"/>
                  </a:ext>
                </a:extLst>
              </a:tr>
              <a:tr h="1205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Protected Tactical Enterprise Service (PTES)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79584"/>
                  </a:ext>
                </a:extLst>
              </a:tr>
              <a:tr h="130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Protected Tactical SATCOM (PTS)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346609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Resilient-Embedded GPS/INS (R-EGI)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6699"/>
                  </a:ext>
                </a:extLst>
              </a:tr>
              <a:tr h="2410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Spectral Imaging Geolocation Hyper-Temporal Sensor (SIGHTS) Ground Prototype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61181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Unified Platform (UP)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80746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USNDS 7 UGNT Fielding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319548"/>
                  </a:ext>
                </a:extLst>
              </a:tr>
              <a:tr h="1411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USNDS 7 Universal Ground NOS Terminal (UGNT) Prototype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8922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28599" y="1142996"/>
          <a:ext cx="4306644" cy="534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19">
                  <a:extLst>
                    <a:ext uri="{9D8B030D-6E8A-4147-A177-3AD203B41FA5}">
                      <a16:colId xmlns:a16="http://schemas.microsoft.com/office/drawing/2014/main" val="175360638"/>
                    </a:ext>
                  </a:extLst>
                </a:gridCol>
                <a:gridCol w="2362962">
                  <a:extLst>
                    <a:ext uri="{9D8B030D-6E8A-4147-A177-3AD203B41FA5}">
                      <a16:colId xmlns:a16="http://schemas.microsoft.com/office/drawing/2014/main" val="877762920"/>
                    </a:ext>
                  </a:extLst>
                </a:gridCol>
                <a:gridCol w="818263">
                  <a:extLst>
                    <a:ext uri="{9D8B030D-6E8A-4147-A177-3AD203B41FA5}">
                      <a16:colId xmlns:a16="http://schemas.microsoft.com/office/drawing/2014/main" val="3103522370"/>
                    </a:ext>
                  </a:extLst>
                </a:gridCol>
              </a:tblGrid>
              <a:tr h="7102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Tailored 5000.02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Programs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Exp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Sched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Savings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42604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5th to 4th Generation Gateway (524 GW) Urgent Operational Need (UON)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810521"/>
                  </a:ext>
                </a:extLst>
              </a:tr>
              <a:tr h="433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5th to 4th Generation Gateway (524 GW) Urgent Operational Need (UON) #2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3353302"/>
                  </a:ext>
                </a:extLst>
              </a:tr>
              <a:tr h="433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Battlefield Airborne Communications Node (BACN) - Aircraft Sustainment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193082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BLU-137/B (A2K)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8272175"/>
                  </a:ext>
                </a:extLst>
              </a:tr>
              <a:tr h="43392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C-5 Communication Navigation Surveillance (CNS)/Air Traffic Management (ATM) Production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6264841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C-5 Core Mission Computer (CMC)/Weather Radar (</a:t>
                      </a:r>
                      <a:r>
                        <a:rPr lang="en-US" sz="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WxR</a:t>
                      </a:r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 Production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922728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C-5 Large Aircraft Infrared Counter-Measure (LAIRCM) </a:t>
                      </a:r>
                      <a:r>
                        <a:rPr lang="en-US" sz="800" b="1" i="0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Blk</a:t>
                      </a:r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30 Upgrade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0574264"/>
                  </a:ext>
                </a:extLst>
              </a:tr>
              <a:tr h="276132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Corner </a:t>
                      </a:r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Series #1 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Modular/lightweight payload capability that when employed achieves D5+M (Deny, Disrupt, Destroy, Deceive, Degrade, Manipulate) effects to unique target sets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0.8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0124705"/>
                  </a:ext>
                </a:extLst>
              </a:tr>
              <a:tr h="29209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Corner </a:t>
                      </a:r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Series #2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en-US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2650949"/>
                  </a:ext>
                </a:extLst>
              </a:tr>
              <a:tr h="2808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Enhanced Polar System Recapitalization (EPS-R)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685594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F-15 Eagle Passive Active Warning Survivability System (EPAWSS)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5293858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F-15 Infrared Search and Track (IRST</a:t>
                      </a:r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1.5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2629795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Mk21A </a:t>
                      </a:r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RV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0.25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8781272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Cyber Mission Platform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TBD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065792"/>
                  </a:ext>
                </a:extLst>
              </a:tr>
              <a:tr h="2761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Presidential </a:t>
                      </a:r>
                      <a:r>
                        <a:rPr lang="en-US" sz="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and National Voice Conferencing (PNVC) Integrator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8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8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261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53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06e6b51246734140a9916269d14476ab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b9f08dfebe44062af857e86df2c81f5"/>
          <p:cNvSpPr>
            <a:spLocks noGrp="1" noChangeArrowheads="1"/>
          </p:cNvSpPr>
          <p:nvPr/>
        </p:nvSpPr>
        <p:spPr>
          <a:xfrm>
            <a:off x="1371600" y="112138"/>
            <a:ext cx="6400800" cy="389667"/>
          </a:xfrm>
        </p:spPr>
        <p:txBody>
          <a:bodyPr/>
          <a:lstStyle/>
          <a:p>
            <a:pPr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09538"/>
            <a:ext cx="7239000" cy="838200"/>
          </a:xfrm>
        </p:spPr>
        <p:txBody>
          <a:bodyPr/>
          <a:lstStyle/>
          <a:p>
            <a:r>
              <a:rPr lang="en-US" altLang="en-US" dirty="0" smtClean="0"/>
              <a:t>Direct Cite Update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4CF5-E772-459D-BFCF-ADD4D4BD3E9A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71600" y="2902266"/>
          <a:ext cx="6611822" cy="2076264"/>
        </p:xfrm>
        <a:graphic>
          <a:graphicData uri="http://schemas.openxmlformats.org/drawingml/2006/table">
            <a:tbl>
              <a:tblPr/>
              <a:tblGrid>
                <a:gridCol w="1528732">
                  <a:extLst>
                    <a:ext uri="{9D8B030D-6E8A-4147-A177-3AD203B41FA5}">
                      <a16:colId xmlns:a16="http://schemas.microsoft.com/office/drawing/2014/main" val="272518379"/>
                    </a:ext>
                  </a:extLst>
                </a:gridCol>
                <a:gridCol w="944791">
                  <a:extLst>
                    <a:ext uri="{9D8B030D-6E8A-4147-A177-3AD203B41FA5}">
                      <a16:colId xmlns:a16="http://schemas.microsoft.com/office/drawing/2014/main" val="204052666"/>
                    </a:ext>
                  </a:extLst>
                </a:gridCol>
                <a:gridCol w="97705">
                  <a:extLst>
                    <a:ext uri="{9D8B030D-6E8A-4147-A177-3AD203B41FA5}">
                      <a16:colId xmlns:a16="http://schemas.microsoft.com/office/drawing/2014/main" val="2980665347"/>
                    </a:ext>
                  </a:extLst>
                </a:gridCol>
                <a:gridCol w="935762">
                  <a:extLst>
                    <a:ext uri="{9D8B030D-6E8A-4147-A177-3AD203B41FA5}">
                      <a16:colId xmlns:a16="http://schemas.microsoft.com/office/drawing/2014/main" val="2949642297"/>
                    </a:ext>
                  </a:extLst>
                </a:gridCol>
                <a:gridCol w="652015">
                  <a:extLst>
                    <a:ext uri="{9D8B030D-6E8A-4147-A177-3AD203B41FA5}">
                      <a16:colId xmlns:a16="http://schemas.microsoft.com/office/drawing/2014/main" val="3140460034"/>
                    </a:ext>
                  </a:extLst>
                </a:gridCol>
                <a:gridCol w="1449250">
                  <a:extLst>
                    <a:ext uri="{9D8B030D-6E8A-4147-A177-3AD203B41FA5}">
                      <a16:colId xmlns:a16="http://schemas.microsoft.com/office/drawing/2014/main" val="3404725713"/>
                    </a:ext>
                  </a:extLst>
                </a:gridCol>
                <a:gridCol w="81760">
                  <a:extLst>
                    <a:ext uri="{9D8B030D-6E8A-4147-A177-3AD203B41FA5}">
                      <a16:colId xmlns:a16="http://schemas.microsoft.com/office/drawing/2014/main" val="818969111"/>
                    </a:ext>
                  </a:extLst>
                </a:gridCol>
                <a:gridCol w="921807">
                  <a:extLst>
                    <a:ext uri="{9D8B030D-6E8A-4147-A177-3AD203B41FA5}">
                      <a16:colId xmlns:a16="http://schemas.microsoft.com/office/drawing/2014/main" val="3785322396"/>
                    </a:ext>
                  </a:extLst>
                </a:gridCol>
              </a:tblGrid>
              <a:tr h="269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Direct Cite Approved*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Affordable</a:t>
                      </a:r>
                      <a:r>
                        <a:rPr lang="en-US" sz="10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Direct Cite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Assigned</a:t>
                      </a:r>
                    </a:p>
                  </a:txBody>
                  <a:tcPr marL="7922" marR="7922" marT="7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Delta </a:t>
                      </a:r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(Affordable to Assigned</a:t>
                      </a:r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922" marR="7922" marT="7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Actions in Progress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59471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AQ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77137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COS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177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67072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DP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38702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317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72221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FM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430992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IN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78570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IP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64434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LG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74338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PK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34615"/>
                  </a:ext>
                </a:extLst>
              </a:tr>
              <a:tr h="134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NFA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952"/>
                  </a:ext>
                </a:extLst>
              </a:tr>
              <a:tr h="14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886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767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586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22" marR="7922" marT="79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2069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04925" y="4978530"/>
            <a:ext cx="7686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/>
              <a:t>*Includes 4 O&amp;M programs (PLM (3), SCARS (16), LVC (8) &amp; Airborne High Frequency Radar Modernization (7)</a:t>
            </a:r>
            <a:endParaRPr lang="en-US" sz="9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72533" y="5866276"/>
            <a:ext cx="8390467" cy="400110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374 DCA positions do not have fill plans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6277" y="1209918"/>
            <a:ext cx="8082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49 programs approved for DCA YTD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Utilize </a:t>
            </a:r>
            <a:r>
              <a:rPr lang="en-US" sz="2400" b="1" dirty="0"/>
              <a:t>hiring events and other hiring initiatives to maximize hiring efforts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6747" y="6340447"/>
            <a:ext cx="7686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smtClean="0"/>
              <a:t>Programs without funding:  AOC Pathfinder (100); T106 (4); T-53 (2); TENCAP (4); TF34 Sustainment (4); RQ-4 (3)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35185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20" y="-30529"/>
            <a:ext cx="7140309" cy="1013041"/>
          </a:xfrm>
        </p:spPr>
        <p:txBody>
          <a:bodyPr>
            <a:normAutofit/>
          </a:bodyPr>
          <a:lstStyle/>
          <a:p>
            <a:r>
              <a:rPr lang="en-US" sz="3600" kern="0" dirty="0">
                <a:solidFill>
                  <a:srgbClr val="0C2D83"/>
                </a:solidFill>
                <a:latin typeface="Arial"/>
                <a:cs typeface="+mj-cs"/>
              </a:rPr>
              <a:t>RSO </a:t>
            </a:r>
            <a:r>
              <a:rPr lang="en-US" sz="3600" kern="0" dirty="0" smtClean="0">
                <a:solidFill>
                  <a:srgbClr val="0C2D83"/>
                </a:solidFill>
                <a:latin typeface="Arial"/>
                <a:cs typeface="+mj-cs"/>
              </a:rPr>
              <a:t>Approach</a:t>
            </a:r>
            <a:br>
              <a:rPr lang="en-US" sz="3600" kern="0" dirty="0" smtClean="0">
                <a:solidFill>
                  <a:srgbClr val="0C2D83"/>
                </a:solidFill>
                <a:latin typeface="Arial"/>
                <a:cs typeface="+mj-cs"/>
              </a:rPr>
            </a:br>
            <a:r>
              <a:rPr lang="en-US" sz="2400" kern="0" dirty="0" smtClean="0">
                <a:solidFill>
                  <a:srgbClr val="0C2D83"/>
                </a:solidFill>
                <a:latin typeface="Arial"/>
                <a:cs typeface="+mj-cs"/>
              </a:rPr>
              <a:t>Robust Innovation Portfolio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3813" y="1642283"/>
            <a:ext cx="8210938" cy="3554963"/>
          </a:xfrm>
          <a:prstGeom prst="rect">
            <a:avLst/>
          </a:prstGeom>
          <a:noFill/>
        </p:spPr>
      </p:sp>
      <p:sp>
        <p:nvSpPr>
          <p:cNvPr id="7" name="Freeform 6"/>
          <p:cNvSpPr/>
          <p:nvPr/>
        </p:nvSpPr>
        <p:spPr>
          <a:xfrm>
            <a:off x="788849" y="2685392"/>
            <a:ext cx="2172027" cy="715781"/>
          </a:xfrm>
          <a:custGeom>
            <a:avLst/>
            <a:gdLst>
              <a:gd name="connsiteX0" fmla="*/ 0 w 2172027"/>
              <a:gd name="connsiteY0" fmla="*/ 0 h 715781"/>
              <a:gd name="connsiteX1" fmla="*/ 2172027 w 2172027"/>
              <a:gd name="connsiteY1" fmla="*/ 0 h 715781"/>
              <a:gd name="connsiteX2" fmla="*/ 2172027 w 2172027"/>
              <a:gd name="connsiteY2" fmla="*/ 715781 h 715781"/>
              <a:gd name="connsiteX3" fmla="*/ 0 w 2172027"/>
              <a:gd name="connsiteY3" fmla="*/ 715781 h 715781"/>
              <a:gd name="connsiteX4" fmla="*/ 0 w 2172027"/>
              <a:gd name="connsiteY4" fmla="*/ 0 h 71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027" h="715781">
                <a:moveTo>
                  <a:pt x="0" y="0"/>
                </a:moveTo>
                <a:lnTo>
                  <a:pt x="2172027" y="0"/>
                </a:lnTo>
                <a:lnTo>
                  <a:pt x="2172027" y="715781"/>
                </a:lnTo>
                <a:lnTo>
                  <a:pt x="0" y="7157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610" tIns="54610" rIns="54610" bIns="54610" numCol="1" spcCol="1270" anchor="ctr" anchorCtr="0">
            <a:no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6380" y="2349164"/>
            <a:ext cx="172774" cy="172774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/>
          <p:cNvSpPr/>
          <p:nvPr/>
        </p:nvSpPr>
        <p:spPr>
          <a:xfrm>
            <a:off x="907323" y="2107279"/>
            <a:ext cx="172774" cy="172774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1197585" y="2155656"/>
            <a:ext cx="271503" cy="271503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1439470" y="1889582"/>
            <a:ext cx="172774" cy="17277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3920" y="1792828"/>
            <a:ext cx="172774" cy="172774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2140936" y="1962148"/>
            <a:ext cx="172774" cy="172774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2382821" y="2083090"/>
            <a:ext cx="271503" cy="271503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2721460" y="2349164"/>
            <a:ext cx="172774" cy="172774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2866591" y="2615237"/>
            <a:ext cx="172774" cy="17277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1608789" y="2107279"/>
            <a:ext cx="444278" cy="44427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665438" y="3026441"/>
            <a:ext cx="172774" cy="172774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810569" y="3244138"/>
            <a:ext cx="271503" cy="271503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1173396" y="3437646"/>
            <a:ext cx="394914" cy="3949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1681355" y="3752096"/>
            <a:ext cx="172774" cy="172774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1778109" y="3437646"/>
            <a:ext cx="271503" cy="27150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/>
        </p:nvSpPr>
        <p:spPr>
          <a:xfrm>
            <a:off x="2019994" y="3776285"/>
            <a:ext cx="172774" cy="172774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/>
        </p:nvSpPr>
        <p:spPr>
          <a:xfrm>
            <a:off x="2237690" y="3389269"/>
            <a:ext cx="394914" cy="39491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/>
        </p:nvSpPr>
        <p:spPr>
          <a:xfrm>
            <a:off x="2769837" y="3292515"/>
            <a:ext cx="271503" cy="271503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hevron 28"/>
          <p:cNvSpPr/>
          <p:nvPr/>
        </p:nvSpPr>
        <p:spPr>
          <a:xfrm>
            <a:off x="3041340" y="2273786"/>
            <a:ext cx="797367" cy="152226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reeform 38"/>
          <p:cNvSpPr/>
          <p:nvPr/>
        </p:nvSpPr>
        <p:spPr>
          <a:xfrm>
            <a:off x="3838707" y="2232194"/>
            <a:ext cx="2174637" cy="1522246"/>
          </a:xfrm>
          <a:custGeom>
            <a:avLst/>
            <a:gdLst>
              <a:gd name="connsiteX0" fmla="*/ 0 w 2174637"/>
              <a:gd name="connsiteY0" fmla="*/ 0 h 1522246"/>
              <a:gd name="connsiteX1" fmla="*/ 2174637 w 2174637"/>
              <a:gd name="connsiteY1" fmla="*/ 0 h 1522246"/>
              <a:gd name="connsiteX2" fmla="*/ 2174637 w 2174637"/>
              <a:gd name="connsiteY2" fmla="*/ 1522246 h 1522246"/>
              <a:gd name="connsiteX3" fmla="*/ 0 w 2174637"/>
              <a:gd name="connsiteY3" fmla="*/ 1522246 h 1522246"/>
              <a:gd name="connsiteX4" fmla="*/ 0 w 2174637"/>
              <a:gd name="connsiteY4" fmla="*/ 0 h 152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637" h="1522246">
                <a:moveTo>
                  <a:pt x="0" y="0"/>
                </a:moveTo>
                <a:lnTo>
                  <a:pt x="2174637" y="0"/>
                </a:lnTo>
                <a:lnTo>
                  <a:pt x="2174637" y="1522246"/>
                </a:lnTo>
                <a:lnTo>
                  <a:pt x="0" y="1522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610" tIns="54610" rIns="54610" bIns="54610" numCol="1" spcCol="1270" anchor="ctr" anchorCtr="0">
            <a:no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6013345" y="2273786"/>
            <a:ext cx="797367" cy="1522260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 40"/>
          <p:cNvSpPr/>
          <p:nvPr/>
        </p:nvSpPr>
        <p:spPr>
          <a:xfrm>
            <a:off x="6897698" y="2232117"/>
            <a:ext cx="1848441" cy="1493910"/>
          </a:xfrm>
          <a:custGeom>
            <a:avLst/>
            <a:gdLst>
              <a:gd name="connsiteX0" fmla="*/ 0 w 1848441"/>
              <a:gd name="connsiteY0" fmla="*/ 746955 h 1493910"/>
              <a:gd name="connsiteX1" fmla="*/ 924221 w 1848441"/>
              <a:gd name="connsiteY1" fmla="*/ 0 h 1493910"/>
              <a:gd name="connsiteX2" fmla="*/ 1848442 w 1848441"/>
              <a:gd name="connsiteY2" fmla="*/ 746955 h 1493910"/>
              <a:gd name="connsiteX3" fmla="*/ 924221 w 1848441"/>
              <a:gd name="connsiteY3" fmla="*/ 1493910 h 1493910"/>
              <a:gd name="connsiteX4" fmla="*/ 0 w 1848441"/>
              <a:gd name="connsiteY4" fmla="*/ 746955 h 149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441" h="1493910">
                <a:moveTo>
                  <a:pt x="0" y="746955"/>
                </a:moveTo>
                <a:cubicBezTo>
                  <a:pt x="0" y="334423"/>
                  <a:pt x="413788" y="0"/>
                  <a:pt x="924221" y="0"/>
                </a:cubicBezTo>
                <a:cubicBezTo>
                  <a:pt x="1434654" y="0"/>
                  <a:pt x="1848442" y="334423"/>
                  <a:pt x="1848442" y="746955"/>
                </a:cubicBezTo>
                <a:cubicBezTo>
                  <a:pt x="1848442" y="1159487"/>
                  <a:pt x="1434654" y="1493910"/>
                  <a:pt x="924221" y="1493910"/>
                </a:cubicBezTo>
                <a:cubicBezTo>
                  <a:pt x="413788" y="1493910"/>
                  <a:pt x="0" y="1159487"/>
                  <a:pt x="0" y="746955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98" tIns="218778" rIns="270698" bIns="218778" numCol="1" spcCol="1270" anchor="ctr" anchorCtr="0">
            <a:noAutofit/>
          </a:bodyPr>
          <a:lstStyle/>
          <a:p>
            <a:pPr marL="0" marR="0" lvl="0" indent="0" algn="ctr" defTabSz="191135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endCxn id="41" idx="1"/>
          </p:cNvCxnSpPr>
          <p:nvPr/>
        </p:nvCxnSpPr>
        <p:spPr>
          <a:xfrm>
            <a:off x="959154" y="1618648"/>
            <a:ext cx="6862765" cy="613469"/>
          </a:xfrm>
          <a:prstGeom prst="line">
            <a:avLst/>
          </a:prstGeom>
          <a:ln w="3810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2056" y="4743112"/>
            <a:ext cx="5057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Each Circle = RSO Aligned Project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of Circle = Technology/Process Innovation Provider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77994" y="2454153"/>
            <a:ext cx="172774" cy="172774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/>
        </p:nvSpPr>
        <p:spPr>
          <a:xfrm>
            <a:off x="4289199" y="2260645"/>
            <a:ext cx="271503" cy="271503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5813074" y="2454153"/>
            <a:ext cx="172774" cy="172774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/>
        </p:nvSpPr>
        <p:spPr>
          <a:xfrm>
            <a:off x="4886836" y="2212268"/>
            <a:ext cx="444278" cy="444278"/>
          </a:xfrm>
          <a:prstGeom prst="ellipse">
            <a:avLst/>
          </a:prstGeom>
          <a:solidFill>
            <a:srgbClr val="0000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>
            <a:off x="4265010" y="3542635"/>
            <a:ext cx="394914" cy="39491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5329304" y="3494258"/>
            <a:ext cx="394914" cy="39491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4858862" y="3438820"/>
            <a:ext cx="271503" cy="271503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/>
          <p:cNvSpPr/>
          <p:nvPr/>
        </p:nvSpPr>
        <p:spPr>
          <a:xfrm>
            <a:off x="3911678" y="3338718"/>
            <a:ext cx="172774" cy="172774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2" name="Straight Connector 41"/>
          <p:cNvCxnSpPr>
            <a:endCxn id="41" idx="3"/>
          </p:cNvCxnSpPr>
          <p:nvPr/>
        </p:nvCxnSpPr>
        <p:spPr>
          <a:xfrm flipV="1">
            <a:off x="838212" y="3726027"/>
            <a:ext cx="6983707" cy="695088"/>
          </a:xfrm>
          <a:prstGeom prst="line">
            <a:avLst/>
          </a:prstGeom>
          <a:ln w="38100" cmpd="sng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0" y="4093843"/>
            <a:ext cx="2761670" cy="1727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10797" y="6452148"/>
            <a:ext cx="20574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5A32E-6092-48B6-B2B1-FD6EB743E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Leveraging Innovation </a:t>
            </a:r>
            <a:r>
              <a:rPr lang="en-US" dirty="0" err="1">
                <a:solidFill>
                  <a:schemeClr val="bg1"/>
                </a:solidFill>
              </a:rPr>
              <a:t>CoE</a:t>
            </a:r>
            <a:r>
              <a:rPr lang="en-US" dirty="0">
                <a:solidFill>
                  <a:schemeClr val="bg1"/>
                </a:solidFill>
              </a:rPr>
              <a:t> / Best of Breed / Optionality at </a:t>
            </a:r>
            <a:r>
              <a:rPr lang="en-US" dirty="0" smtClean="0">
                <a:solidFill>
                  <a:schemeClr val="bg1"/>
                </a:solidFill>
              </a:rPr>
              <a:t>Scale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02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ECC525-2A58-4163-A1CF-EDDB9985B3C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Approved RSO Efforts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Agile Manufacturing, to include Additive Manufacturing (AM) and </a:t>
            </a:r>
            <a:r>
              <a:rPr lang="en-US" sz="2400" dirty="0"/>
              <a:t>C</a:t>
            </a:r>
            <a:r>
              <a:rPr lang="en-US" sz="2400" dirty="0" smtClean="0"/>
              <a:t>old Spray</a:t>
            </a:r>
          </a:p>
          <a:p>
            <a:endParaRPr lang="en-US" sz="2400" dirty="0"/>
          </a:p>
          <a:p>
            <a:r>
              <a:rPr lang="en-US" sz="2400" dirty="0" smtClean="0"/>
              <a:t>Condition-Based Maintenance Plus (CBM+)</a:t>
            </a:r>
          </a:p>
          <a:p>
            <a:endParaRPr lang="en-US" sz="2400" dirty="0"/>
          </a:p>
          <a:p>
            <a:r>
              <a:rPr lang="en-US" sz="2400" dirty="0" smtClean="0"/>
              <a:t>Automation and Lasers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49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2156" b="9194"/>
          <a:stretch/>
        </p:blipFill>
        <p:spPr>
          <a:xfrm flipH="1" flipV="1">
            <a:off x="0" y="1257255"/>
            <a:ext cx="9134856" cy="559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63" y="94858"/>
            <a:ext cx="7130583" cy="742263"/>
          </a:xfrm>
        </p:spPr>
        <p:txBody>
          <a:bodyPr>
            <a:noAutofit/>
          </a:bodyPr>
          <a:lstStyle/>
          <a:p>
            <a:r>
              <a:rPr lang="en-US" dirty="0" smtClean="0"/>
              <a:t>Additive Manufacturing (AM)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1856" y="6544321"/>
            <a:ext cx="1143000" cy="304800"/>
          </a:xfrm>
        </p:spPr>
        <p:txBody>
          <a:bodyPr/>
          <a:lstStyle/>
          <a:p>
            <a:fld id="{34614C6F-EFAB-42A6-8216-541C2E5AA1BF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80" y="1397444"/>
            <a:ext cx="4153333" cy="2413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" name="TextBox 40"/>
          <p:cNvSpPr txBox="1"/>
          <p:nvPr/>
        </p:nvSpPr>
        <p:spPr>
          <a:xfrm>
            <a:off x="4443413" y="1381566"/>
            <a:ext cx="4037647" cy="24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 smtClean="0">
                <a:latin typeface="+mn-lt"/>
              </a:rPr>
              <a:t>Additive Manufacturing:</a:t>
            </a:r>
          </a:p>
          <a:p>
            <a:pPr marL="742950" lvl="1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Technologies that build 3D objects by </a:t>
            </a:r>
            <a:r>
              <a:rPr lang="en-US" sz="1800" b="1" i="1" dirty="0" smtClean="0">
                <a:latin typeface="+mn-lt"/>
              </a:rPr>
              <a:t>adding</a:t>
            </a:r>
            <a:r>
              <a:rPr lang="en-US" sz="1800" b="1" dirty="0" smtClean="0">
                <a:latin typeface="+mn-lt"/>
              </a:rPr>
              <a:t> layer-upon-layer of material, such as metal or polymer (plastic)</a:t>
            </a:r>
          </a:p>
          <a:p>
            <a:pPr marL="742950" lvl="1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Sometimes referred to as  3D Printing or Rapid Prototyping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97230" y="4604388"/>
          <a:ext cx="7612380" cy="151784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936204">
                  <a:extLst>
                    <a:ext uri="{9D8B030D-6E8A-4147-A177-3AD203B41FA5}">
                      <a16:colId xmlns:a16="http://schemas.microsoft.com/office/drawing/2014/main" val="3188835052"/>
                    </a:ext>
                  </a:extLst>
                </a:gridCol>
                <a:gridCol w="3676176">
                  <a:extLst>
                    <a:ext uri="{9D8B030D-6E8A-4147-A177-3AD203B41FA5}">
                      <a16:colId xmlns:a16="http://schemas.microsoft.com/office/drawing/2014/main" val="2655590567"/>
                    </a:ext>
                  </a:extLst>
                </a:gridCol>
              </a:tblGrid>
              <a:tr h="169545">
                <a:tc>
                  <a:txBody>
                    <a:bodyPr/>
                    <a:lstStyle/>
                    <a:p>
                      <a:pPr marL="0" marR="0" indent="488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More </a:t>
                      </a:r>
                      <a:r>
                        <a:rPr lang="en-US" sz="1400" dirty="0">
                          <a:effectLst/>
                        </a:rPr>
                        <a:t>Suitable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99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Less </a:t>
                      </a:r>
                      <a:r>
                        <a:rPr lang="en-US" sz="1400" dirty="0">
                          <a:effectLst/>
                        </a:rPr>
                        <a:t>Suitable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99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1832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   Smaller Metal &amp; Polymer</a:t>
                      </a:r>
                      <a:r>
                        <a:rPr lang="en-US" sz="1200" b="0" baseline="0" dirty="0" smtClean="0"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effectLst/>
                        </a:rPr>
                        <a:t>Parts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Electronics </a:t>
                      </a:r>
                      <a:r>
                        <a:rPr lang="en-US" sz="1200" dirty="0">
                          <a:effectLst/>
                        </a:rPr>
                        <a:t>(circuit board)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56783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   Diminishing source of supply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High </a:t>
                      </a:r>
                      <a:r>
                        <a:rPr lang="en-US" sz="1200" dirty="0">
                          <a:effectLst/>
                        </a:rPr>
                        <a:t>quantity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237986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   Complex design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Simple </a:t>
                      </a:r>
                      <a:r>
                        <a:rPr lang="en-US" sz="1200" dirty="0">
                          <a:effectLst/>
                        </a:rPr>
                        <a:t>designs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71242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   Long </a:t>
                      </a:r>
                      <a:r>
                        <a:rPr lang="en-US" sz="1200" b="0" dirty="0">
                          <a:effectLst/>
                        </a:rPr>
                        <a:t>lead time items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Low </a:t>
                      </a:r>
                      <a:r>
                        <a:rPr lang="en-US" sz="1200" dirty="0">
                          <a:effectLst/>
                        </a:rPr>
                        <a:t>cost </a:t>
                      </a:r>
                      <a:r>
                        <a:rPr lang="en-US" sz="1200" dirty="0" smtClean="0">
                          <a:effectLst/>
                        </a:rPr>
                        <a:t>parts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399534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   Low quantity cast parts with tooling unavailable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Sheet </a:t>
                      </a:r>
                      <a:r>
                        <a:rPr lang="en-US" sz="1200" dirty="0">
                          <a:effectLst/>
                        </a:rPr>
                        <a:t>metal parts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19581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   Labor </a:t>
                      </a:r>
                      <a:r>
                        <a:rPr lang="en-US" sz="1200" b="0" dirty="0">
                          <a:effectLst/>
                        </a:rPr>
                        <a:t>intensive (high machining/welding)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Very </a:t>
                      </a:r>
                      <a:r>
                        <a:rPr lang="en-US" sz="1200" dirty="0">
                          <a:effectLst/>
                        </a:rPr>
                        <a:t>large parts (consider print area)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0714571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   Potential for combining multiple parts in an assembly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Easy </a:t>
                      </a:r>
                      <a:r>
                        <a:rPr lang="en-US" sz="1200" dirty="0">
                          <a:effectLst/>
                        </a:rPr>
                        <a:t>to manufacture using conventional methods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2D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34202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04323" y="4251601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C2D83"/>
                </a:solidFill>
              </a:rPr>
              <a:t>AM Part Selection Considerations</a:t>
            </a:r>
            <a:endParaRPr lang="en-US" sz="1600" b="1" dirty="0">
              <a:solidFill>
                <a:srgbClr val="0C2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2156" b="9194"/>
          <a:stretch/>
        </p:blipFill>
        <p:spPr>
          <a:xfrm flipH="1" flipV="1">
            <a:off x="0" y="1257255"/>
            <a:ext cx="9134856" cy="559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94858"/>
            <a:ext cx="6766560" cy="836348"/>
          </a:xfrm>
        </p:spPr>
        <p:txBody>
          <a:bodyPr>
            <a:noAutofit/>
          </a:bodyPr>
          <a:lstStyle/>
          <a:p>
            <a:r>
              <a:rPr lang="en-US" dirty="0" smtClean="0"/>
              <a:t>Cold Spray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1856" y="6544321"/>
            <a:ext cx="1143000" cy="304800"/>
          </a:xfrm>
        </p:spPr>
        <p:txBody>
          <a:bodyPr/>
          <a:lstStyle/>
          <a:p>
            <a:fld id="{34614C6F-EFAB-42A6-8216-541C2E5AA1BF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43413" y="1381566"/>
            <a:ext cx="4037647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 smtClean="0">
                <a:latin typeface="+mn-lt"/>
              </a:rPr>
              <a:t>Cold Spray:</a:t>
            </a:r>
          </a:p>
          <a:p>
            <a:pPr marL="742950" lvl="1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A coating deposition method using a high-speed gas jet to accelerate particles toward a substrate upon which the particles deform and consolidate on impact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7089" b="6729"/>
          <a:stretch/>
        </p:blipFill>
        <p:spPr>
          <a:xfrm>
            <a:off x="290079" y="1371957"/>
            <a:ext cx="4153334" cy="2469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130103" y="4216819"/>
            <a:ext cx="2409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C2D83"/>
                </a:solidFill>
              </a:rPr>
              <a:t>What makes it “Cold”?</a:t>
            </a:r>
            <a:endParaRPr lang="en-US" sz="1600" b="1" dirty="0">
              <a:solidFill>
                <a:srgbClr val="0C2D8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" y="4581018"/>
            <a:ext cx="726033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b="1" dirty="0" smtClean="0">
                <a:latin typeface="+mn-lt"/>
              </a:rPr>
              <a:t>In this process, the heating of the substrate is minimal; no melting and solidification happen. The adhesion mechanism is purely mechanical.</a:t>
            </a:r>
          </a:p>
          <a:p>
            <a:pPr algn="ctr"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endParaRPr lang="en-US" b="1" dirty="0">
              <a:latin typeface="+mn-lt"/>
            </a:endParaRPr>
          </a:p>
          <a:p>
            <a:pPr algn="ctr">
              <a:spcBef>
                <a:spcPct val="20000"/>
              </a:spcBef>
              <a:buClr>
                <a:srgbClr val="0C2D83"/>
              </a:buClr>
              <a:buSzPct val="80000"/>
              <a:defRPr/>
            </a:pPr>
            <a:r>
              <a:rPr lang="en-US" b="1" dirty="0" smtClean="0">
                <a:latin typeface="+mn-lt"/>
              </a:rPr>
              <a:t>Because the adhesion mechanism is mechanical, the technology allows spraying thermally sensitive materials and use of highly dissimilar material combinations.</a:t>
            </a:r>
          </a:p>
        </p:txBody>
      </p:sp>
    </p:spTree>
    <p:extLst>
      <p:ext uri="{BB962C8B-B14F-4D97-AF65-F5344CB8AC3E}">
        <p14:creationId xmlns:p14="http://schemas.microsoft.com/office/powerpoint/2010/main" val="426457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1" t="12156" b="9194"/>
          <a:stretch/>
        </p:blipFill>
        <p:spPr>
          <a:xfrm flipH="1" flipV="1">
            <a:off x="0" y="1257255"/>
            <a:ext cx="9134856" cy="5591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19" y="0"/>
            <a:ext cx="7165417" cy="923109"/>
          </a:xfrm>
        </p:spPr>
        <p:txBody>
          <a:bodyPr>
            <a:noAutofit/>
          </a:bodyPr>
          <a:lstStyle/>
          <a:p>
            <a:r>
              <a:rPr lang="en-US" dirty="0" smtClean="0"/>
              <a:t>Condition Based Maintenance Plus</a:t>
            </a:r>
            <a:br>
              <a:rPr lang="en-US" dirty="0" smtClean="0"/>
            </a:br>
            <a:r>
              <a:rPr lang="en-US" dirty="0" smtClean="0"/>
              <a:t>(CBM+)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991856" y="6544321"/>
            <a:ext cx="1143000" cy="304800"/>
          </a:xfrm>
        </p:spPr>
        <p:txBody>
          <a:bodyPr/>
          <a:lstStyle/>
          <a:p>
            <a:fld id="{34614C6F-EFAB-42A6-8216-541C2E5AA1BF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32553" y="1272287"/>
            <a:ext cx="4037647" cy="300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b="1" dirty="0" smtClean="0">
                <a:latin typeface="+mn-lt"/>
              </a:rPr>
              <a:t>CBM+:</a:t>
            </a:r>
          </a:p>
          <a:p>
            <a:pPr marL="742950" lvl="1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A set of maintenance processes and capabilities derived from real-time assessment of a weapon system’s condition obtained from embedded sensors</a:t>
            </a:r>
          </a:p>
          <a:p>
            <a:pPr marL="742950" lvl="1" indent="-28575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1800" b="1" dirty="0" smtClean="0">
                <a:latin typeface="+mn-lt"/>
              </a:rPr>
              <a:t>Goal of CBM is to perform maintenance only upon evidence of need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66" y="1381566"/>
            <a:ext cx="3975554" cy="2488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728" y="4410128"/>
            <a:ext cx="6343650" cy="23050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20391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F713706321941B0BF5D2FF6EFCC92" ma:contentTypeVersion="0" ma:contentTypeDescription="Create a new document." ma:contentTypeScope="" ma:versionID="d9aecd4a8f559f355caee71c801bc5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7B3E06-B3A7-42F7-B653-FD05EA046777}"/>
</file>

<file path=customXml/itemProps2.xml><?xml version="1.0" encoding="utf-8"?>
<ds:datastoreItem xmlns:ds="http://schemas.openxmlformats.org/officeDocument/2006/customXml" ds:itemID="{7054AF64-A007-4E47-B682-99206E6FD9E3}"/>
</file>

<file path=customXml/itemProps3.xml><?xml version="1.0" encoding="utf-8"?>
<ds:datastoreItem xmlns:ds="http://schemas.openxmlformats.org/officeDocument/2006/customXml" ds:itemID="{19E8AF27-EADB-423D-84D7-53F30E1650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</TotalTime>
  <Words>3130</Words>
  <Application>Microsoft Office PowerPoint</Application>
  <PresentationFormat>On-screen Show (4:3)</PresentationFormat>
  <Paragraphs>730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Franklin Gothic Book</vt:lpstr>
      <vt:lpstr>Roboto</vt:lpstr>
      <vt:lpstr>Roboto Thin</vt:lpstr>
      <vt:lpstr>Times New Roman</vt:lpstr>
      <vt:lpstr>Wingdings</vt:lpstr>
      <vt:lpstr>Default Design</vt:lpstr>
      <vt:lpstr>FM Challenges as AFLCMC Innovates</vt:lpstr>
      <vt:lpstr>AFLCMC Innovations</vt:lpstr>
      <vt:lpstr>Rapid Sustainment Office (RSO)</vt:lpstr>
      <vt:lpstr>RSO Vision &amp; Mission</vt:lpstr>
      <vt:lpstr>RSO Approach Robust Innovation Portfolio</vt:lpstr>
      <vt:lpstr>Current Approved RSO Efforts</vt:lpstr>
      <vt:lpstr>Additive Manufacturing (AM)</vt:lpstr>
      <vt:lpstr>Cold Spray</vt:lpstr>
      <vt:lpstr>Condition Based Maintenance Plus (CBM+)</vt:lpstr>
      <vt:lpstr>Automation and Lasers</vt:lpstr>
      <vt:lpstr>RSO FM Challenges</vt:lpstr>
      <vt:lpstr>RSO FM Challenges</vt:lpstr>
      <vt:lpstr>RSO Cost Challenges</vt:lpstr>
      <vt:lpstr>RSO Cost Challenges</vt:lpstr>
      <vt:lpstr>Agile Development Operations (Agile Dev Ops)</vt:lpstr>
      <vt:lpstr>Software Life Cycle Models Waterfall</vt:lpstr>
      <vt:lpstr>Software Acquisition and Practices (SWAP) Study</vt:lpstr>
      <vt:lpstr>Cultural Processes at Odds</vt:lpstr>
      <vt:lpstr>Software Solutions</vt:lpstr>
      <vt:lpstr>PowerPoint Presentation</vt:lpstr>
      <vt:lpstr>Kessel Run Vision &amp; Mission</vt:lpstr>
      <vt:lpstr>Kessel Run</vt:lpstr>
      <vt:lpstr>Kessel Run Successes</vt:lpstr>
      <vt:lpstr>F-22 Legacy Program Challenges</vt:lpstr>
      <vt:lpstr> F-22 Capability Pipeline</vt:lpstr>
      <vt:lpstr>F-22 Agile Cost Estimating A New Paradigm</vt:lpstr>
      <vt:lpstr>Agile Dev Ops FM Challenges</vt:lpstr>
      <vt:lpstr>Section 804</vt:lpstr>
      <vt:lpstr>Section 804 Background</vt:lpstr>
      <vt:lpstr>Rapid Acquisition Streamlining</vt:lpstr>
      <vt:lpstr>AFLCMC Section 804 Programs</vt:lpstr>
      <vt:lpstr>Congressional Feedback on Section 804 Programs</vt:lpstr>
      <vt:lpstr>Section 804 Challenges</vt:lpstr>
      <vt:lpstr>Sec 804 FM Challenges</vt:lpstr>
      <vt:lpstr>Agile Manpower Resourcing (AMR)</vt:lpstr>
      <vt:lpstr>Agile Manpower Resourcing</vt:lpstr>
      <vt:lpstr>Agile Manpower Resourcing (AMR)</vt:lpstr>
      <vt:lpstr>AMR FM Challenges</vt:lpstr>
      <vt:lpstr>Overarching FM Challenges to Innovation</vt:lpstr>
      <vt:lpstr>Possible FM solutions</vt:lpstr>
      <vt:lpstr>AFLCMC is becoming more agile and innovative, FM will need to find ways to overcome challenges</vt:lpstr>
      <vt:lpstr>Backup Charts</vt:lpstr>
      <vt:lpstr>Waterfall Method Stats</vt:lpstr>
      <vt:lpstr>Estimating Scrum</vt:lpstr>
      <vt:lpstr>Collecting Metrics</vt:lpstr>
      <vt:lpstr>PowerPoint Presentation</vt:lpstr>
      <vt:lpstr>Direct Cite Update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TINA H Lt Col USAF AFMC AFLCMC/FM-FZ</dc:creator>
  <cp:lastModifiedBy>NGUYEN, TINA H Lt Col USAF AFMC AFLCMC/FM-FZ</cp:lastModifiedBy>
  <cp:revision>155</cp:revision>
  <cp:lastPrinted>2019-05-15T19:26:43Z</cp:lastPrinted>
  <dcterms:created xsi:type="dcterms:W3CDTF">2019-04-26T12:43:23Z</dcterms:created>
  <dcterms:modified xsi:type="dcterms:W3CDTF">2019-05-16T03:40:52Z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0x01010061FF713706321941B0BF5D2FF6EFCC92</vt:lpwstr>
  </property>
</Properties>
</file>