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220" r:id="rId4"/>
    <p:sldMasterId id="2147484232" r:id="rId5"/>
  </p:sldMasterIdLst>
  <p:notesMasterIdLst>
    <p:notesMasterId r:id="rId39"/>
  </p:notesMasterIdLst>
  <p:handoutMasterIdLst>
    <p:handoutMasterId r:id="rId40"/>
  </p:handoutMasterIdLst>
  <p:sldIdLst>
    <p:sldId id="257" r:id="rId6"/>
    <p:sldId id="362" r:id="rId7"/>
    <p:sldId id="361" r:id="rId8"/>
    <p:sldId id="296" r:id="rId9"/>
    <p:sldId id="349" r:id="rId10"/>
    <p:sldId id="303" r:id="rId11"/>
    <p:sldId id="347" r:id="rId12"/>
    <p:sldId id="355" r:id="rId13"/>
    <p:sldId id="329" r:id="rId14"/>
    <p:sldId id="323" r:id="rId15"/>
    <p:sldId id="356" r:id="rId16"/>
    <p:sldId id="322" r:id="rId17"/>
    <p:sldId id="348" r:id="rId18"/>
    <p:sldId id="331" r:id="rId19"/>
    <p:sldId id="357" r:id="rId20"/>
    <p:sldId id="358" r:id="rId21"/>
    <p:sldId id="345" r:id="rId22"/>
    <p:sldId id="351" r:id="rId23"/>
    <p:sldId id="334" r:id="rId24"/>
    <p:sldId id="335" r:id="rId25"/>
    <p:sldId id="336" r:id="rId26"/>
    <p:sldId id="350" r:id="rId27"/>
    <p:sldId id="337" r:id="rId28"/>
    <p:sldId id="338" r:id="rId29"/>
    <p:sldId id="339" r:id="rId30"/>
    <p:sldId id="352" r:id="rId31"/>
    <p:sldId id="341" r:id="rId32"/>
    <p:sldId id="353" r:id="rId33"/>
    <p:sldId id="343" r:id="rId34"/>
    <p:sldId id="354" r:id="rId35"/>
    <p:sldId id="360" r:id="rId36"/>
    <p:sldId id="313" r:id="rId37"/>
    <p:sldId id="274" r:id="rId38"/>
  </p:sldIdLst>
  <p:sldSz cx="12192000" cy="9144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9B985A-7909-47DB-9B5E-2AC927709BF9}">
          <p14:sldIdLst>
            <p14:sldId id="257"/>
            <p14:sldId id="362"/>
            <p14:sldId id="361"/>
          </p14:sldIdLst>
        </p14:section>
        <p14:section name="Untitled Section" id="{4055BBDE-C7F9-4DC1-A300-AA1074F47A54}">
          <p14:sldIdLst>
            <p14:sldId id="296"/>
            <p14:sldId id="349"/>
            <p14:sldId id="303"/>
            <p14:sldId id="347"/>
            <p14:sldId id="355"/>
            <p14:sldId id="329"/>
            <p14:sldId id="323"/>
            <p14:sldId id="356"/>
            <p14:sldId id="322"/>
            <p14:sldId id="348"/>
            <p14:sldId id="331"/>
            <p14:sldId id="357"/>
            <p14:sldId id="358"/>
            <p14:sldId id="345"/>
            <p14:sldId id="351"/>
            <p14:sldId id="334"/>
            <p14:sldId id="335"/>
            <p14:sldId id="336"/>
            <p14:sldId id="350"/>
            <p14:sldId id="337"/>
            <p14:sldId id="338"/>
            <p14:sldId id="339"/>
            <p14:sldId id="352"/>
            <p14:sldId id="341"/>
            <p14:sldId id="353"/>
            <p14:sldId id="343"/>
            <p14:sldId id="354"/>
            <p14:sldId id="360"/>
            <p14:sldId id="31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NIPSEED, CATHY J CTR USAF AFDW SAF/FMF DEAMS" initials="TCJCUASD" lastIdx="10" clrIdx="0">
    <p:extLst>
      <p:ext uri="{19B8F6BF-5375-455C-9EA6-DF929625EA0E}">
        <p15:presenceInfo xmlns:p15="http://schemas.microsoft.com/office/powerpoint/2012/main" userId="S-1-5-21-1271409858-1095883707-2794662393-922285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8C"/>
    <a:srgbClr val="85B1C1"/>
    <a:srgbClr val="A3C9D6"/>
    <a:srgbClr val="E8E8F9"/>
    <a:srgbClr val="649DB1"/>
    <a:srgbClr val="7A7ADF"/>
    <a:srgbClr val="DFF5E9"/>
    <a:srgbClr val="32946A"/>
    <a:srgbClr val="5EAB8A"/>
    <a:srgbClr val="09B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3867" autoAdjust="0"/>
  </p:normalViewPr>
  <p:slideViewPr>
    <p:cSldViewPr snapToGrid="0">
      <p:cViewPr varScale="1">
        <p:scale>
          <a:sx n="80" d="100"/>
          <a:sy n="80" d="100"/>
        </p:scale>
        <p:origin x="16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10E7E-618A-4EE7-A5C1-3F54FA4F1104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DE961-00AD-4647-A090-74CF6A29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05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6D08A-736B-4A7A-A611-5B3AC351AF37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6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6E4F-3DE2-4D0D-AFE1-69230981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0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6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to Legacy CSR Management Notice</a:t>
            </a:r>
          </a:p>
          <a:p>
            <a:r>
              <a:rPr lang="en-US" dirty="0" smtClean="0"/>
              <a:t> - exception that GAFS allows transactions to post; while DEAMS requires available funds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71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Suggestion: Mention</a:t>
            </a:r>
            <a:r>
              <a:rPr lang="en-US" baseline="0" dirty="0" smtClean="0"/>
              <a:t> that they earn CET</a:t>
            </a:r>
          </a:p>
          <a:p>
            <a:r>
              <a:rPr lang="en-US" baseline="0" dirty="0" smtClean="0"/>
              <a:t>In the event you cannot attend any of the sessions, the briefing slides and recorded session are available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7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RPA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UiPath</a:t>
            </a:r>
            <a:r>
              <a:rPr lang="en-US" dirty="0" smtClean="0"/>
              <a:t> is the RPA software application used for Travel BOT– Artificial Intelligence (AI) platform authorized for use on AFNET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 technology =</a:t>
            </a:r>
            <a:r>
              <a:rPr lang="en-US" baseline="0" dirty="0" smtClean="0"/>
              <a:t> Automates repetitive tasks; can be used on any high-volume, business-rule driven, repeatable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Frees up time, provides a structured format, allows for more effective analysis </a:t>
            </a:r>
          </a:p>
          <a:p>
            <a:r>
              <a:rPr lang="en-US" dirty="0" smtClean="0"/>
              <a:t>2875s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Form validation =</a:t>
            </a:r>
            <a:r>
              <a:rPr lang="en-US" baseline="0" dirty="0" smtClean="0"/>
              <a:t> All fields are complete and accurate; user selections are appropriate, guidelines are met,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Access validation = Access is provisioned correctly; only as authorized by the Information Owner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63688" y="1165225"/>
            <a:ext cx="4198937" cy="3149600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408" indent="-28687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3927" indent="-23046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6465" indent="-23046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003" indent="-23046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3152" indent="-23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7302" indent="-23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1451" indent="-23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5600" indent="-23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0A2775-EF66-416E-BCCB-A352948B12A9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888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Spiral 2 was a lone organization located at Scott</a:t>
            </a:r>
            <a:r>
              <a:rPr lang="en-US" baseline="0" dirty="0" smtClean="0"/>
              <a:t> AFB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2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36734" y="9120822"/>
            <a:ext cx="3241040" cy="4803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87BC0B-B303-4416-B577-5509CEFC8D7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0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1: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CTL Tool does not cover/address all CTL reports, only those business logic may be applied (no PTEO or ODL reports)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2: The CTL Tool is updated every morning M-F, pay attention to the Refresh Date/Time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89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dirty="0" smtClean="0">
                <a:ea typeface="+mn-ea"/>
                <a:cs typeface="+mn-cs"/>
              </a:rPr>
              <a:t>Target Load Accuracy Tool (TLAT) used prior to “Approve” action prevents errors before transactions posted to GL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From the TLAT error report, Column Z tells you WHO to contact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Column AD identifies WHAT needs researched</a:t>
            </a:r>
          </a:p>
          <a:p>
            <a:endParaRPr lang="en-US" baseline="0" dirty="0" smtClean="0"/>
          </a:p>
          <a:p>
            <a:r>
              <a:rPr lang="en-US" dirty="0" smtClean="0"/>
              <a:t>The RED boxes and yellow headers point to areas to fix </a:t>
            </a:r>
            <a:r>
              <a:rPr lang="en-US" baseline="0" dirty="0" smtClean="0"/>
              <a:t>top 2 errors of O&amp;M to BLIN mismatch and R-Fund Sales Code.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7620C-A972-4F50-AEBE-454302D8446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74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Suggestion: Mention new modules that have recently come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same job aids referenced while utilizing DEAMS </a:t>
            </a:r>
            <a:r>
              <a:rPr lang="en-US" dirty="0" err="1" smtClean="0"/>
              <a:t>AnswerBank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6E4F-3DE2-4D0D-AFE1-6923098106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4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>
            <a:normAutofit/>
          </a:bodyPr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8DFA-4AF8-42D8-934A-E7023B60EEEF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3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6186-D094-4FBB-9BC5-AA599F3A6901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6C85-1368-4B49-9D33-602E5E6774CE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77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87A1-39D2-4E4D-A6D3-FF40BD654421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86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D3D-C2EE-4F7C-A7FD-BF12F998E06C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42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C464-876C-483C-96D9-8F96B2F34A05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5669280" cy="640080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5669280" cy="640080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B2EFB-B73E-44C3-8DC3-3CBAFB1F8773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0"/>
            <a:ext cx="11466576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8E072-B7B2-4273-BBB5-3D2008A25C0B}" type="datetime1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17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8A33-FEBB-46C2-8193-D0AA585AF13E}" type="datetime1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4AE-5C38-4C37-9A9F-D8BC469C2CDF}" type="datetime1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4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59D6-EEFE-44C4-BA98-FC4E5DEDC0B1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98D5B-1CC3-411D-9C85-03D4E27CE6ED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5AE2-C0F1-46A8-AA74-F2D0B6E47A5D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8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CE05-4D96-4318-9D28-3AB3065236F4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28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E24-5073-41EF-BE2F-78C80F5B66E5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2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EF8-4A09-426C-AF9D-FF1A593618CA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096E-2BBD-4E3C-AAAE-841F1B7E5D2F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0014-8F43-4CEC-91EE-50C3D09FE131}" type="datetime1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9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EB0A-DEA7-4462-9365-3604FF04F6A0}" type="datetime1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1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D1D8-8009-4974-B9CA-AF4D5895FE22}" type="datetime1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9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E26D-3E4D-46D9-8779-AC11CA3E0D64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6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5964-8D66-49B1-8FA0-8FBA26BEA700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0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2B5A-5196-43C1-8883-DA298451311D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CA1AE-C872-4869-BA52-B14F60D8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219170" rtl="0" eaLnBrk="1" latinLnBrk="0" hangingPunct="1">
        <a:lnSpc>
          <a:spcPct val="100000"/>
        </a:lnSpc>
        <a:spcBef>
          <a:spcPts val="1400"/>
        </a:spcBef>
        <a:buClr>
          <a:srgbClr val="151C77"/>
        </a:buClr>
        <a:buSzPct val="80000"/>
        <a:buFont typeface="Wingdings" panose="05000000000000000000" pitchFamily="2" charset="2"/>
        <a:buChar char="n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80000"/>
        <a:buFont typeface="Wingdings" panose="05000000000000000000" pitchFamily="2" charset="2"/>
        <a:buChar char="q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7373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064" y="0"/>
            <a:ext cx="11466576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1170432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8025035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C41D-CDCF-40BD-82F4-BD9D20B10BED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025035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3736" y="8475136"/>
            <a:ext cx="58521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710CA1AE-C872-4869-BA52-B14F60D82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2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65760" algn="l" defTabSz="1219170" rtl="0" eaLnBrk="1" latinLnBrk="0" hangingPunct="1">
        <a:lnSpc>
          <a:spcPct val="100000"/>
        </a:lnSpc>
        <a:spcBef>
          <a:spcPts val="1400"/>
        </a:spcBef>
        <a:buClr>
          <a:srgbClr val="151C77"/>
        </a:buClr>
        <a:buSzPct val="80000"/>
        <a:buFont typeface="Wingdings" panose="05000000000000000000" pitchFamily="2" charset="2"/>
        <a:buChar char="n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80000"/>
        <a:buFont typeface="Wingdings" panose="05000000000000000000" pitchFamily="2" charset="2"/>
        <a:buChar char="q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7373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indent="-365760" algn="l" defTabSz="1219170" rtl="0" eaLnBrk="1" latinLnBrk="0" hangingPunct="1">
        <a:lnSpc>
          <a:spcPct val="100000"/>
        </a:lnSpc>
        <a:spcBef>
          <a:spcPts val="700"/>
        </a:spcBef>
        <a:buClr>
          <a:srgbClr val="151C77"/>
        </a:buClr>
        <a:buSzPct val="90000"/>
        <a:buFont typeface="Symbol" panose="05050102010706020507" pitchFamily="18" charset="2"/>
        <a:buChar char="-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o.usa.gov/xRPxd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mailto:SAF.FMF.DEAMSdataanalytics@us.af.mil" TargetMode="External"/><Relationship Id="rId7" Type="http://schemas.openxmlformats.org/officeDocument/2006/relationships/image" Target="../media/image70.jpg"/><Relationship Id="rId2" Type="http://schemas.openxmlformats.org/officeDocument/2006/relationships/hyperlink" Target="https://cs2.eis.af.mil/sites/22641/SitePages/Home.aspx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hyperlink" Target="https://cs2.eis.af.mil/sites/22641/_layouts/15/start.aspx#/Shared%20Documents/Forms/AllItems.aspx" TargetMode="External"/><Relationship Id="rId4" Type="http://schemas.openxmlformats.org/officeDocument/2006/relationships/hyperlink" Target="https://cs2.eis.af.mil/sites/10194/SitePages/Home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s2.eis.af.mil/sites/10194/CSD/_layouts/15/FormServer.aspx?XsnLocation=/sites/10194/CSD/CSD%20Answer%20Bank/Forms/template.xsn" TargetMode="Externa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s2.eis.af.mil/sites/10194/Documents2/Shared%20Documents/Instructional%20Supplements/Reimbursement%20(O2C)%20Process/DEAMS_Reimbursement%20(O2C)_Process_Packet_July_2018_v14.xlsx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2.eis.af.mil/sites/10194/Documents2/Shared%20Documents/Instructional%20Supplements/Travel%20Desktop%20Guide/Desktop%20Guide%20DEAMS%20Travel%20ODL%20Research%20v1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2.eis.af.mil/sites/10194/Documents2/_layouts/15/xlviewer.aspx?id=/sites/10194/Documents2/Shared%20Documents/Training/ARCHIVE/Archived%20Documents/Quick%20Aid/DEAMS%20Job%20Aid%20Index%20(Searchable%20Matrix).xlsx&amp;DefaultItemOpen=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2.eis.af.mil/sites/10194/MCSME/SitePages/Home.aspx?RootFolder=/sites/10194/MCSME/Shared%20Documents/01_Master%20Library/Error12_Batches&amp;FolderCTID=0x01200067A1966EB0C7B34C8B450D5989424CFB&amp;View=%7b63AAE4FF-9B97-4278-A452-64BB3A0D1FCB%7d" TargetMode="External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hyperlink" Target="https://cs2.eis.af.mil/sites/10194/UsersForum/SitePages/Home.asp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dirty="0"/>
              <a:t>Mr. James “JD” Lawson</a:t>
            </a:r>
            <a:br>
              <a:rPr lang="en-US" altLang="en-US" dirty="0"/>
            </a:br>
            <a:r>
              <a:rPr lang="en-US" altLang="en-US" b="0" dirty="0"/>
              <a:t>Director, Air Force Accounting Operations Center</a:t>
            </a:r>
          </a:p>
          <a:p>
            <a:pPr>
              <a:spcBef>
                <a:spcPts val="0"/>
              </a:spcBef>
            </a:pPr>
            <a:r>
              <a:rPr lang="en-US" altLang="en-US" b="0" dirty="0" smtClean="0"/>
              <a:t>SAF/FMFS</a:t>
            </a:r>
            <a:endParaRPr lang="en-US" alt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06878" y="95003"/>
            <a:ext cx="12085121" cy="4444271"/>
          </a:xfrm>
        </p:spPr>
        <p:txBody>
          <a:bodyPr>
            <a:normAutofit/>
          </a:bodyPr>
          <a:lstStyle/>
          <a:p>
            <a:r>
              <a:rPr lang="en-US" dirty="0" smtClean="0"/>
              <a:t>Air Force Accounting </a:t>
            </a:r>
            <a:br>
              <a:rPr lang="en-US" dirty="0" smtClean="0"/>
            </a:br>
            <a:r>
              <a:rPr lang="en-US" dirty="0" smtClean="0"/>
              <a:t>Operations Center (AFAOC)</a:t>
            </a:r>
            <a:br>
              <a:rPr lang="en-US" dirty="0" smtClean="0"/>
            </a:br>
            <a:r>
              <a:rPr lang="en-US" b="0" dirty="0" smtClean="0"/>
              <a:t>Data Analytics &amp; Innovation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38381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9</a:t>
            </a:fld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800" dirty="0" smtClean="0"/>
              <a:t>Customer </a:t>
            </a:r>
            <a:r>
              <a:rPr lang="en-US" sz="4800" dirty="0"/>
              <a:t>Support </a:t>
            </a:r>
            <a:r>
              <a:rPr lang="en-US" sz="4800" dirty="0" smtClean="0"/>
              <a:t>Division</a:t>
            </a:r>
            <a:endParaRPr lang="en-US" sz="4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2" y="1759858"/>
            <a:ext cx="7778172" cy="6073987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DEAMS MAJCOM/COCOM SMEs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 </a:t>
            </a:r>
            <a:r>
              <a:rPr lang="en-US" sz="2400" dirty="0"/>
              <a:t>targeted </a:t>
            </a:r>
            <a:r>
              <a:rPr lang="en-US" sz="2400" dirty="0" smtClean="0"/>
              <a:t>assistance </a:t>
            </a:r>
            <a:r>
              <a:rPr lang="en-US" sz="2400" dirty="0"/>
              <a:t>for users across </a:t>
            </a:r>
            <a:r>
              <a:rPr lang="en-US" sz="2400" dirty="0" smtClean="0"/>
              <a:t>the </a:t>
            </a:r>
            <a:r>
              <a:rPr lang="en-US" sz="2400" dirty="0"/>
              <a:t>enterprise, based on </a:t>
            </a:r>
            <a:r>
              <a:rPr lang="en-US" sz="2400" dirty="0" smtClean="0"/>
              <a:t>MAJCOM/COCOM </a:t>
            </a:r>
            <a:r>
              <a:rPr lang="en-US" sz="2400" dirty="0"/>
              <a:t>affiliation 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Review DEAMS Critical Task results </a:t>
            </a:r>
            <a:r>
              <a:rPr lang="en-US" sz="2400" dirty="0" smtClean="0"/>
              <a:t>to </a:t>
            </a:r>
            <a:r>
              <a:rPr lang="en-US" sz="2400" dirty="0"/>
              <a:t>identify potential </a:t>
            </a:r>
            <a:r>
              <a:rPr lang="en-US" sz="2400" dirty="0" smtClean="0"/>
              <a:t>functional </a:t>
            </a:r>
            <a:r>
              <a:rPr lang="en-US" sz="2400" dirty="0"/>
              <a:t>areas </a:t>
            </a:r>
            <a:r>
              <a:rPr lang="en-US" sz="2400" dirty="0" smtClean="0"/>
              <a:t>across </a:t>
            </a:r>
            <a:r>
              <a:rPr lang="en-US" sz="2400" dirty="0"/>
              <a:t>bases requiring targeted assistance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Prepare and deliver weekly </a:t>
            </a:r>
            <a:r>
              <a:rPr lang="en-US" sz="2400" dirty="0" smtClean="0"/>
              <a:t>DEAMS communication to MAJCOMs and Bases</a:t>
            </a:r>
            <a:endParaRPr lang="en-US" sz="2400" dirty="0"/>
          </a:p>
        </p:txBody>
      </p:sp>
      <p:sp>
        <p:nvSpPr>
          <p:cNvPr id="18" name="Pentagon 17"/>
          <p:cNvSpPr/>
          <p:nvPr/>
        </p:nvSpPr>
        <p:spPr>
          <a:xfrm rot="10800000">
            <a:off x="8832948" y="5790923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 rot="10800000">
            <a:off x="8832948" y="63613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 rot="10800000">
            <a:off x="8258638" y="2347484"/>
            <a:ext cx="4016489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28" y="7777915"/>
            <a:ext cx="640080" cy="630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49" y="6426588"/>
            <a:ext cx="640080" cy="659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16" y="7775359"/>
            <a:ext cx="640080" cy="63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2" y="7774522"/>
            <a:ext cx="640080" cy="632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14" y="7078589"/>
            <a:ext cx="640080" cy="63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44" y="7774953"/>
            <a:ext cx="640080" cy="631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00" y="7779899"/>
            <a:ext cx="640080" cy="6215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88" y="7772536"/>
            <a:ext cx="640080" cy="6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30" y="7078073"/>
            <a:ext cx="640080" cy="63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663" y="7768562"/>
            <a:ext cx="640080" cy="644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02" y="7073848"/>
            <a:ext cx="640080" cy="64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86" y="7073848"/>
            <a:ext cx="640080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8" y="7073848"/>
            <a:ext cx="640080" cy="64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12" y="6438847"/>
            <a:ext cx="640080" cy="635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61" y="6436307"/>
            <a:ext cx="640080" cy="640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37" y="6376161"/>
            <a:ext cx="640080" cy="7603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74" y="7065807"/>
            <a:ext cx="640080" cy="656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03" y="6441148"/>
            <a:ext cx="640080" cy="6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10</a:t>
            </a:fld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800" dirty="0" smtClean="0"/>
              <a:t>Customer </a:t>
            </a:r>
            <a:r>
              <a:rPr lang="en-US" sz="4800" dirty="0"/>
              <a:t>Support </a:t>
            </a:r>
            <a:r>
              <a:rPr lang="en-US" sz="4800" dirty="0" smtClean="0"/>
              <a:t>Division</a:t>
            </a:r>
            <a:endParaRPr lang="en-US" sz="4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2" y="1759858"/>
            <a:ext cx="7378949" cy="6073987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Training </a:t>
            </a:r>
            <a:r>
              <a:rPr lang="en-US" sz="2400" dirty="0"/>
              <a:t>(Legacy and DEAMS</a:t>
            </a:r>
            <a:r>
              <a:rPr lang="en-US" sz="2400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Review/Maintain/Create </a:t>
            </a:r>
            <a:r>
              <a:rPr lang="en-US" sz="2400" dirty="0"/>
              <a:t>assigned </a:t>
            </a:r>
            <a:r>
              <a:rPr lang="en-US" sz="2400" dirty="0" smtClean="0"/>
              <a:t>FM </a:t>
            </a:r>
            <a:r>
              <a:rPr lang="en-US" sz="2400" dirty="0"/>
              <a:t>S</a:t>
            </a:r>
            <a:r>
              <a:rPr lang="en-US" sz="2400" dirty="0" smtClean="0"/>
              <a:t>ystems </a:t>
            </a:r>
            <a:r>
              <a:rPr lang="en-US" sz="2400" dirty="0"/>
              <a:t>courses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Facilitate course reviews with functional SMEs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 webinar/in-residence/on-site courses </a:t>
            </a:r>
            <a:r>
              <a:rPr lang="en-US" sz="2400" dirty="0"/>
              <a:t>for FM Systems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Develop </a:t>
            </a:r>
            <a:r>
              <a:rPr lang="en-US" sz="2400" dirty="0"/>
              <a:t>FM Systems </a:t>
            </a:r>
            <a:r>
              <a:rPr lang="en-US" sz="2400" dirty="0" smtClean="0"/>
              <a:t>Web-Based Training (WBT) </a:t>
            </a:r>
            <a:r>
              <a:rPr lang="en-US" sz="2400" dirty="0"/>
              <a:t>courses</a:t>
            </a:r>
          </a:p>
          <a:p>
            <a:pPr lvl="1"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18" name="Pentagon 17"/>
          <p:cNvSpPr/>
          <p:nvPr/>
        </p:nvSpPr>
        <p:spPr>
          <a:xfrm rot="10800000">
            <a:off x="8832948" y="5781686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 rot="10800000">
            <a:off x="8832948" y="54376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 rot="10800000">
            <a:off x="8258638" y="2338247"/>
            <a:ext cx="4016489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2" y="1764792"/>
            <a:ext cx="7233226" cy="6501753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Interfaces (DEAMS)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Perform system monitoring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Conduct system maintenance support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Monitor and validate interface files received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Initiate </a:t>
            </a:r>
            <a:r>
              <a:rPr lang="en-US" sz="2400" dirty="0"/>
              <a:t>c</a:t>
            </a:r>
            <a:r>
              <a:rPr lang="en-US" sz="2400" dirty="0" smtClean="0"/>
              <a:t>oncurrent </a:t>
            </a:r>
            <a:r>
              <a:rPr lang="en-US" sz="2400" dirty="0"/>
              <a:t>m</a:t>
            </a:r>
            <a:r>
              <a:rPr lang="en-US" sz="2400" dirty="0" smtClean="0"/>
              <a:t>anager </a:t>
            </a:r>
            <a:r>
              <a:rPr lang="en-US" sz="2400" dirty="0"/>
              <a:t>r</a:t>
            </a:r>
            <a:r>
              <a:rPr lang="en-US" sz="2400" dirty="0" smtClean="0"/>
              <a:t>equests upon demand</a:t>
            </a:r>
            <a:endParaRPr lang="en-US" sz="2400" dirty="0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000" dirty="0"/>
              <a:t>Technical &amp; Field Support </a:t>
            </a:r>
            <a:r>
              <a:rPr lang="en-US" sz="4000" dirty="0" smtClean="0"/>
              <a:t>Division</a:t>
            </a:r>
            <a:endParaRPr lang="en-US" sz="4000" dirty="0"/>
          </a:p>
        </p:txBody>
      </p:sp>
      <p:sp>
        <p:nvSpPr>
          <p:cNvPr id="6" name="Pentagon 5"/>
          <p:cNvSpPr/>
          <p:nvPr/>
        </p:nvSpPr>
        <p:spPr>
          <a:xfrm rot="10800000">
            <a:off x="8832948" y="5781686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10800000">
            <a:off x="8832948" y="54376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760" r="760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10800000">
            <a:off x="8258638" y="2338247"/>
            <a:ext cx="4034962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057535" y="8475136"/>
            <a:ext cx="4114800" cy="486833"/>
          </a:xfrm>
        </p:spPr>
        <p:txBody>
          <a:bodyPr/>
          <a:lstStyle/>
          <a:p>
            <a:pPr algn="r">
              <a:defRPr/>
            </a:pPr>
            <a:fld id="{F6FB4824-BE86-426A-8652-E6FFFEE199BD}" type="slidenum">
              <a:rPr lang="en-US" b="1" smtClean="0">
                <a:solidFill>
                  <a:schemeClr val="tx1"/>
                </a:solidFill>
              </a:rPr>
              <a:pPr algn="r">
                <a:defRPr/>
              </a:pPr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512064" y="0"/>
            <a:ext cx="10515600" cy="1767417"/>
          </a:xfrm>
        </p:spPr>
        <p:txBody>
          <a:bodyPr>
            <a:normAutofit/>
          </a:bodyPr>
          <a:lstStyle/>
          <a:p>
            <a:r>
              <a:rPr lang="en-US" sz="5400" dirty="0" smtClean="0">
                <a:cs typeface="Times New Roman" pitchFamily="18" charset="0"/>
              </a:rPr>
              <a:t>AFAOC Teams</a:t>
            </a:r>
            <a:br>
              <a:rPr lang="en-US" sz="5400" dirty="0" smtClean="0">
                <a:cs typeface="Times New Roman" pitchFamily="18" charset="0"/>
              </a:rPr>
            </a:br>
            <a:r>
              <a:rPr lang="en-US" sz="4400" dirty="0" smtClean="0">
                <a:cs typeface="Times New Roman" pitchFamily="18" charset="0"/>
              </a:rPr>
              <a:t>Interfaces Overview</a:t>
            </a:r>
            <a:endParaRPr lang="en-US" sz="44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6181816" y="1694142"/>
            <a:ext cx="5790146" cy="282187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8000">
                <a:srgbClr val="35966C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7">
              <a:latin typeface="Arial" charset="0"/>
            </a:endParaRPr>
          </a:p>
        </p:txBody>
      </p:sp>
      <p:sp>
        <p:nvSpPr>
          <p:cNvPr id="36" name="Pentagon 35"/>
          <p:cNvSpPr/>
          <p:nvPr/>
        </p:nvSpPr>
        <p:spPr>
          <a:xfrm>
            <a:off x="2548129" y="1694142"/>
            <a:ext cx="5122177" cy="2509679"/>
          </a:xfrm>
          <a:prstGeom prst="homePlate">
            <a:avLst/>
          </a:prstGeom>
          <a:gradFill flip="none" rotWithShape="1">
            <a:gsLst>
              <a:gs pos="100000">
                <a:schemeClr val="bg1"/>
              </a:gs>
              <a:gs pos="46000">
                <a:srgbClr val="3844D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/>
          <p:cNvSpPr/>
          <p:nvPr/>
        </p:nvSpPr>
        <p:spPr>
          <a:xfrm>
            <a:off x="278775" y="1694142"/>
            <a:ext cx="5108339" cy="2509679"/>
          </a:xfrm>
          <a:prstGeom prst="homePlate">
            <a:avLst/>
          </a:prstGeom>
          <a:gradFill>
            <a:gsLst>
              <a:gs pos="100000">
                <a:schemeClr val="bg1"/>
              </a:gs>
              <a:gs pos="28000">
                <a:srgbClr val="63636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215665" y="1936626"/>
            <a:ext cx="4958032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OUTBOUND SYSTEM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INTERFACES </a:t>
            </a:r>
            <a:r>
              <a:rPr lang="en-US" sz="2800" dirty="0" smtClean="0">
                <a:solidFill>
                  <a:schemeClr val="bg1"/>
                </a:solidFill>
              </a:rPr>
              <a:t>(40)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7393301" y="3342497"/>
          <a:ext cx="4572000" cy="453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213">
                  <a:extLst>
                    <a:ext uri="{9D8B030D-6E8A-4147-A177-3AD203B41FA5}">
                      <a16:colId xmlns:a16="http://schemas.microsoft.com/office/drawing/2014/main" val="1572912751"/>
                    </a:ext>
                  </a:extLst>
                </a:gridCol>
                <a:gridCol w="2214787">
                  <a:extLst>
                    <a:ext uri="{9D8B030D-6E8A-4147-A177-3AD203B41FA5}">
                      <a16:colId xmlns:a16="http://schemas.microsoft.com/office/drawing/2014/main" val="523366189"/>
                    </a:ext>
                  </a:extLst>
                </a:gridCol>
              </a:tblGrid>
              <a:tr h="178816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rgbClr val="32946A"/>
                          </a:solidFill>
                        </a:rPr>
                        <a:t>P2P</a:t>
                      </a:r>
                      <a:endParaRPr lang="en-US" sz="1600" b="1" i="0" dirty="0">
                        <a:solidFill>
                          <a:srgbClr val="32946A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32946A"/>
                          </a:solidFill>
                        </a:rPr>
                        <a:t>P2P</a:t>
                      </a:r>
                      <a:r>
                        <a:rPr lang="en-US" sz="1600" b="1" i="0" baseline="0" dirty="0" smtClean="0">
                          <a:solidFill>
                            <a:srgbClr val="32946A"/>
                          </a:solidFill>
                        </a:rPr>
                        <a:t> and O2C</a:t>
                      </a:r>
                      <a:endParaRPr lang="en-US" sz="1600" b="1" i="0" dirty="0" smtClean="0">
                        <a:solidFill>
                          <a:srgbClr val="32946A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26777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AROWS (2)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CDS (3)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57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AROWS-R (2)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CEFT (1)</a:t>
                      </a:r>
                    </a:p>
                  </a:txBody>
                  <a:tcPr marL="73152" marR="24384" marT="48768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039739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RTS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DCMS/IBS (4)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001884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DTS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GAFS-DTIM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7615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PRDS (SPS/CON-IT)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32946A"/>
                          </a:solidFill>
                        </a:rPr>
                        <a:t>B2R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62875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iRAPT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/WAWF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CRIS (3)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805382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1099 TRP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3844DC"/>
                          </a:solidFill>
                        </a:rPr>
                        <a:t>FMSuite</a:t>
                      </a: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 (1)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34076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APVM (1)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3844DC"/>
                          </a:solidFill>
                        </a:rPr>
                        <a:t>NexGen</a:t>
                      </a: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 (1)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3991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BAM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AUD-IT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9903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DIFS (1)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BEIS/DCDW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967295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PPVM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CMCS (1)</a:t>
                      </a:r>
                    </a:p>
                  </a:txBody>
                  <a:tcPr marL="73152" marR="24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657407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32946A"/>
                          </a:solidFill>
                        </a:rPr>
                        <a:t>O2C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DDRS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2947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JOCAS II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GAFS-R (1)</a:t>
                      </a:r>
                    </a:p>
                  </a:txBody>
                  <a:tcPr marL="73152" marR="24384" marT="48768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673919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DCBS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32946A"/>
                          </a:solidFill>
                        </a:rPr>
                        <a:t>P2P and B2R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999497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PMRT (</a:t>
                      </a:r>
                      <a:r>
                        <a:rPr lang="en-US" sz="1600" dirty="0" err="1" smtClean="0">
                          <a:solidFill>
                            <a:srgbClr val="3844DC"/>
                          </a:solidFill>
                        </a:rPr>
                        <a:t>CCaR</a:t>
                      </a: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) (5)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167168"/>
                  </a:ext>
                </a:extLst>
              </a:tr>
            </a:tbl>
          </a:graphicData>
        </a:graphic>
      </p:graphicFrame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408680" y="2813239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pc="733" dirty="0">
                <a:solidFill>
                  <a:schemeClr val="bg1"/>
                </a:solidFill>
              </a:rPr>
              <a:t>BUSINESS AREAS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39526" y="2813239"/>
            <a:ext cx="4620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pc="733" dirty="0">
                <a:solidFill>
                  <a:schemeClr val="bg1"/>
                </a:solidFill>
              </a:rPr>
              <a:t>BUSINESS AREAS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261019" y="3342499"/>
          <a:ext cx="4572000" cy="476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296">
                  <a:extLst>
                    <a:ext uri="{9D8B030D-6E8A-4147-A177-3AD203B41FA5}">
                      <a16:colId xmlns:a16="http://schemas.microsoft.com/office/drawing/2014/main" val="1572912751"/>
                    </a:ext>
                  </a:extLst>
                </a:gridCol>
                <a:gridCol w="2328704">
                  <a:extLst>
                    <a:ext uri="{9D8B030D-6E8A-4147-A177-3AD203B41FA5}">
                      <a16:colId xmlns:a16="http://schemas.microsoft.com/office/drawing/2014/main" val="523366189"/>
                    </a:ext>
                  </a:extLst>
                </a:gridCol>
              </a:tblGrid>
              <a:tr h="178816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rgbClr val="606060"/>
                          </a:solidFill>
                        </a:rPr>
                        <a:t>P2P</a:t>
                      </a:r>
                      <a:endParaRPr lang="en-US" sz="1600" b="1" i="0" dirty="0">
                        <a:solidFill>
                          <a:srgbClr val="606060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606060"/>
                          </a:solidFill>
                        </a:rPr>
                        <a:t>P2P</a:t>
                      </a:r>
                      <a:r>
                        <a:rPr lang="en-US" sz="1600" b="1" i="0" baseline="0" dirty="0" smtClean="0">
                          <a:solidFill>
                            <a:srgbClr val="606060"/>
                          </a:solidFill>
                        </a:rPr>
                        <a:t> and O2C</a:t>
                      </a:r>
                      <a:endParaRPr lang="en-US" sz="1600" b="1" i="0" dirty="0" smtClean="0">
                        <a:solidFill>
                          <a:srgbClr val="606060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26777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AROWS (2)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CDS (5)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5759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AROWS-R (2)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CEFT (1)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039739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CARE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AxOL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(3)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DCMS/IBS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001884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SBSS/ILS-S (2)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GAFS-DTIM (2)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7615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APVM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DAAS/</a:t>
                      </a:r>
                      <a:r>
                        <a:rPr lang="en-US" sz="1600" dirty="0" err="1" smtClean="0"/>
                        <a:t>DoDAFF</a:t>
                      </a:r>
                      <a:r>
                        <a:rPr lang="en-US" sz="1600" dirty="0" smtClean="0"/>
                        <a:t>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62875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DIFS (1)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DSAMS/DSCA (2)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805382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PPVM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DTS/DTMO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340760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SMAS (3)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="1" dirty="0" smtClean="0">
                          <a:solidFill>
                            <a:srgbClr val="606060"/>
                          </a:solidFill>
                        </a:rPr>
                        <a:t>O2C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3991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COINS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JOCAS II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9903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BSME/EC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(1)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DCBS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967295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KYLOC (1)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="1" dirty="0" smtClean="0">
                          <a:solidFill>
                            <a:srgbClr val="606060"/>
                          </a:solidFill>
                        </a:rPr>
                        <a:t>B2R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177929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WAWF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iRAPT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3844DC"/>
                          </a:solidFill>
                        </a:rPr>
                        <a:t>NexGen</a:t>
                      </a: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 (1)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0481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PowerTrack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(1)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GAFS-BL (2)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33152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3844DC"/>
                          </a:solidFill>
                        </a:rPr>
                        <a:t>PDS (SPS/CON-IT) (1)</a:t>
                      </a:r>
                      <a:endParaRPr lang="en-US" sz="1600" b="0" dirty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606060"/>
                          </a:solidFill>
                        </a:rPr>
                        <a:t>Civilian Pay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895501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PRDS (</a:t>
                      </a:r>
                      <a:r>
                        <a:rPr lang="en-US" sz="1600" dirty="0" err="1" smtClean="0">
                          <a:solidFill>
                            <a:srgbClr val="3844DC"/>
                          </a:solidFill>
                        </a:rPr>
                        <a:t>CCaRS</a:t>
                      </a:r>
                      <a:r>
                        <a:rPr lang="en-US" sz="1600" dirty="0" smtClean="0">
                          <a:solidFill>
                            <a:srgbClr val="3844DC"/>
                          </a:solidFill>
                        </a:rPr>
                        <a:t>) (1)</a:t>
                      </a:r>
                      <a:endParaRPr lang="en-US" sz="1600" b="0" dirty="0" smtClean="0">
                        <a:solidFill>
                          <a:srgbClr val="3844DC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DCPD (1)</a:t>
                      </a: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63297"/>
                  </a:ext>
                </a:extLst>
              </a:tr>
              <a:tr h="17881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RTS (1)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DCPS/CPAB (2)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24384" marT="24384" marB="121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8125"/>
                  </a:ext>
                </a:extLst>
              </a:tr>
            </a:tbl>
          </a:graphicData>
        </a:graphic>
      </p:graphicFrame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062198" y="6735728"/>
            <a:ext cx="15507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90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07" y="6858378"/>
            <a:ext cx="1049989" cy="1049989"/>
          </a:xfrm>
          <a:prstGeom prst="rect">
            <a:avLst/>
          </a:prstGeom>
        </p:spPr>
      </p:pic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200110" y="6441954"/>
            <a:ext cx="155075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67" b="1" dirty="0">
                <a:solidFill>
                  <a:srgbClr val="000000"/>
                </a:solidFill>
                <a:latin typeface="Arial"/>
              </a:rPr>
              <a:t>Interfaces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062198" y="4575283"/>
            <a:ext cx="15507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Arial Black" panose="020B0A04020102020204" pitchFamily="34" charset="0"/>
              </a:rPr>
              <a:t>41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49" y="4792253"/>
            <a:ext cx="1049989" cy="1049989"/>
          </a:xfrm>
          <a:prstGeom prst="rect">
            <a:avLst/>
          </a:prstGeom>
        </p:spPr>
      </p:pic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200110" y="4263086"/>
            <a:ext cx="1550757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sz="1467" b="1" dirty="0">
                <a:solidFill>
                  <a:srgbClr val="000000"/>
                </a:solidFill>
                <a:latin typeface="Arial"/>
              </a:rPr>
              <a:t>Trading Partners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19550" y="1972402"/>
            <a:ext cx="466069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INBOUND </a:t>
            </a:r>
            <a:r>
              <a:rPr lang="en-US" sz="2800" b="1" dirty="0" smtClean="0">
                <a:solidFill>
                  <a:schemeClr val="bg1"/>
                </a:solidFill>
              </a:rPr>
              <a:t>SYSTEM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INTERFACES </a:t>
            </a:r>
            <a:r>
              <a:rPr lang="en-US" sz="2800" dirty="0" smtClean="0">
                <a:solidFill>
                  <a:schemeClr val="bg1"/>
                </a:solidFill>
              </a:rPr>
              <a:t>(50)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2800" y="2050856"/>
            <a:ext cx="1893501" cy="18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ooter Placeholder 11"/>
          <p:cNvSpPr txBox="1">
            <a:spLocks/>
          </p:cNvSpPr>
          <p:nvPr/>
        </p:nvSpPr>
        <p:spPr>
          <a:xfrm>
            <a:off x="1400943" y="8133354"/>
            <a:ext cx="209790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As of 20 Feb 2019</a:t>
            </a:r>
            <a:endParaRPr lang="en-US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7680764" y="8248265"/>
            <a:ext cx="2919353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67" b="1" dirty="0" smtClean="0">
                <a:solidFill>
                  <a:srgbClr val="3844DC"/>
                </a:solidFill>
                <a:latin typeface="Arial"/>
              </a:rPr>
              <a:t>Denotes SFIS Compliant</a:t>
            </a:r>
            <a:endParaRPr lang="en-US" sz="4267" dirty="0">
              <a:solidFill>
                <a:srgbClr val="3844DC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483456" y="8283346"/>
            <a:ext cx="186850" cy="186850"/>
          </a:xfrm>
          <a:prstGeom prst="rect">
            <a:avLst/>
          </a:prstGeom>
          <a:solidFill>
            <a:srgbClr val="384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1" y="1764792"/>
            <a:ext cx="8440987" cy="6501753"/>
          </a:xfrm>
        </p:spPr>
        <p:txBody>
          <a:bodyPr numCol="1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Data Analytics &amp; Field Support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Develop and maintain Funds </a:t>
            </a:r>
            <a:r>
              <a:rPr lang="en-US" sz="2400" dirty="0"/>
              <a:t>Balance with Treasury (CCAS) reconciliation tool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Work </a:t>
            </a:r>
            <a:r>
              <a:rPr lang="en-US" sz="2400" dirty="0"/>
              <a:t>with DFAS and MAJCOM/base POCs </a:t>
            </a:r>
            <a:r>
              <a:rPr lang="en-US" sz="2400" dirty="0" smtClean="0"/>
              <a:t>on unprocessed transactions, </a:t>
            </a:r>
            <a:r>
              <a:rPr lang="en-US" sz="2400" dirty="0"/>
              <a:t>identify </a:t>
            </a:r>
            <a:r>
              <a:rPr lang="en-US" sz="2400" dirty="0" smtClean="0"/>
              <a:t>root cause, </a:t>
            </a:r>
            <a:br>
              <a:rPr lang="en-US" sz="2400" dirty="0" smtClean="0"/>
            </a:br>
            <a:r>
              <a:rPr lang="en-US" sz="2400" dirty="0" smtClean="0"/>
              <a:t>and improve the process 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Create and sustain easy to use tools </a:t>
            </a:r>
            <a:br>
              <a:rPr lang="en-US" sz="2400" dirty="0" smtClean="0"/>
            </a:br>
            <a:r>
              <a:rPr lang="en-US" sz="2400" dirty="0" smtClean="0"/>
              <a:t>consolidating multiple DEAMS reports, allowing </a:t>
            </a:r>
            <a:br>
              <a:rPr lang="en-US" sz="2400" dirty="0" smtClean="0"/>
            </a:br>
            <a:r>
              <a:rPr lang="en-US" sz="2400" dirty="0" smtClean="0"/>
              <a:t>for immediate analysis of specific entities </a:t>
            </a:r>
            <a:br>
              <a:rPr lang="en-US" sz="2400" dirty="0" smtClean="0"/>
            </a:br>
            <a:r>
              <a:rPr lang="en-US" sz="2400" dirty="0" smtClean="0"/>
              <a:t>and documents (CTL Tool, DIMES Tool)</a:t>
            </a:r>
            <a:r>
              <a:rPr lang="en-US" sz="2400" dirty="0"/>
              <a:t> </a:t>
            </a:r>
            <a:endParaRPr lang="en-US" sz="2400" dirty="0" smtClean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AF </a:t>
            </a:r>
            <a:r>
              <a:rPr lang="en-US" sz="2400" dirty="0"/>
              <a:t>Liaison to OSD FIAR Directorate for </a:t>
            </a:r>
            <a:r>
              <a:rPr lang="en-US" sz="2400" dirty="0" smtClean="0"/>
              <a:t>TAR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AF </a:t>
            </a:r>
            <a:r>
              <a:rPr lang="en-US" sz="2400" dirty="0"/>
              <a:t>Liaison between DFAS and MAJCOMs for outstanding </a:t>
            </a:r>
            <a:r>
              <a:rPr lang="en-US" sz="2400" dirty="0" smtClean="0"/>
              <a:t>GPC accounts, travel questions </a:t>
            </a:r>
            <a:br>
              <a:rPr lang="en-US" sz="2400" dirty="0" smtClean="0"/>
            </a:br>
            <a:r>
              <a:rPr lang="en-US" sz="2400" dirty="0" smtClean="0"/>
              <a:t>(RTS, DTS, CBA), HHG, and NTS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Facilitate Monthly Accounting Calls and FYE </a:t>
            </a:r>
            <a:br>
              <a:rPr lang="en-US" sz="2400" dirty="0" smtClean="0"/>
            </a:br>
            <a:r>
              <a:rPr lang="en-US" sz="2400" dirty="0" smtClean="0"/>
              <a:t>Closeout</a:t>
            </a:r>
            <a:endParaRPr lang="en-US" sz="2400" dirty="0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000" dirty="0"/>
              <a:t>Technical &amp; Field Support </a:t>
            </a:r>
            <a:r>
              <a:rPr lang="en-US" sz="4000" dirty="0" smtClean="0"/>
              <a:t>Division</a:t>
            </a:r>
            <a:endParaRPr lang="en-US" sz="4000" dirty="0"/>
          </a:p>
        </p:txBody>
      </p:sp>
      <p:sp>
        <p:nvSpPr>
          <p:cNvPr id="6" name="Pentagon 5"/>
          <p:cNvSpPr/>
          <p:nvPr/>
        </p:nvSpPr>
        <p:spPr>
          <a:xfrm rot="10800000">
            <a:off x="8832948" y="5781686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10800000">
            <a:off x="8832948" y="54376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760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10800000">
            <a:off x="8258638" y="2338247"/>
            <a:ext cx="4053435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14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1" y="1764792"/>
            <a:ext cx="11728873" cy="6501753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Strategic Communications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Develop </a:t>
            </a:r>
            <a:r>
              <a:rPr lang="en-US" sz="2400" dirty="0"/>
              <a:t>and </a:t>
            </a:r>
            <a:r>
              <a:rPr lang="en-US" sz="2400" dirty="0" smtClean="0"/>
              <a:t>distribute </a:t>
            </a:r>
            <a:r>
              <a:rPr lang="en-US" sz="2400" dirty="0"/>
              <a:t>all communication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products to AFAOC </a:t>
            </a:r>
            <a:r>
              <a:rPr lang="en-US" sz="2400" dirty="0"/>
              <a:t>and DEAMS users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DEAMS News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Fact Sheets/Quick Reference Guides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DEAMS Top 10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Manage and </a:t>
            </a:r>
            <a:r>
              <a:rPr lang="en-US" sz="2400" dirty="0" smtClean="0"/>
              <a:t>maintain </a:t>
            </a:r>
            <a:r>
              <a:rPr lang="en-US" sz="2400" dirty="0"/>
              <a:t>Outreach Portal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Coordinate </a:t>
            </a:r>
            <a:r>
              <a:rPr lang="en-US" sz="2400" dirty="0"/>
              <a:t>and </a:t>
            </a:r>
            <a:r>
              <a:rPr lang="en-US" sz="2400" dirty="0" smtClean="0"/>
              <a:t>manage </a:t>
            </a:r>
            <a:r>
              <a:rPr lang="en-US" sz="2400" dirty="0"/>
              <a:t>monthly information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sharing </a:t>
            </a:r>
            <a:r>
              <a:rPr lang="en-US" sz="2400" dirty="0"/>
              <a:t>sessions, internal and external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Monthly Users Forum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Monthly Accounting Calls (from AFAFO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000" dirty="0"/>
              <a:t>Technical &amp; Field Support </a:t>
            </a:r>
            <a:r>
              <a:rPr lang="en-US" sz="4000" dirty="0" smtClean="0"/>
              <a:t>Division</a:t>
            </a:r>
            <a:endParaRPr lang="en-US" sz="4000" dirty="0"/>
          </a:p>
        </p:txBody>
      </p:sp>
      <p:sp>
        <p:nvSpPr>
          <p:cNvPr id="6" name="Pentagon 5"/>
          <p:cNvSpPr/>
          <p:nvPr/>
        </p:nvSpPr>
        <p:spPr>
          <a:xfrm rot="10800000">
            <a:off x="8832948" y="5781686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10800000">
            <a:off x="8832948" y="54376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760" r="760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10800000">
            <a:off x="8258638" y="2338247"/>
            <a:ext cx="4016489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15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1" y="1764792"/>
            <a:ext cx="7103917" cy="6501753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Audit Compliance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Identify, document, </a:t>
            </a:r>
            <a:r>
              <a:rPr lang="en-US" sz="2400" dirty="0"/>
              <a:t>and </a:t>
            </a:r>
            <a:r>
              <a:rPr lang="en-US" sz="2400" dirty="0" smtClean="0"/>
              <a:t>test </a:t>
            </a:r>
            <a:r>
              <a:rPr lang="en-US" sz="2400" dirty="0"/>
              <a:t>key internal controls and business processes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Perform </a:t>
            </a:r>
            <a:r>
              <a:rPr lang="en-US" sz="2400" dirty="0"/>
              <a:t>monthly, quarterly, and annual compliance reviews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Develop </a:t>
            </a:r>
            <a:r>
              <a:rPr lang="en-US" sz="2400" dirty="0"/>
              <a:t>and </a:t>
            </a:r>
            <a:r>
              <a:rPr lang="en-US" sz="2400" dirty="0" smtClean="0"/>
              <a:t>implement </a:t>
            </a:r>
            <a:r>
              <a:rPr lang="en-US" sz="2400" dirty="0"/>
              <a:t>audit strategy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Assist </a:t>
            </a:r>
            <a:r>
              <a:rPr lang="en-US" sz="2400" dirty="0"/>
              <a:t>with system preparations for Statement of Budgetary Resources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SBR) and financial statement audits</a:t>
            </a: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000" dirty="0"/>
              <a:t>Technical &amp; Field Support </a:t>
            </a:r>
            <a:r>
              <a:rPr lang="en-US" sz="4000" dirty="0" smtClean="0"/>
              <a:t>Division</a:t>
            </a:r>
            <a:endParaRPr lang="en-US" sz="4000" dirty="0"/>
          </a:p>
        </p:txBody>
      </p:sp>
      <p:sp>
        <p:nvSpPr>
          <p:cNvPr id="6" name="Pentagon 5"/>
          <p:cNvSpPr/>
          <p:nvPr/>
        </p:nvSpPr>
        <p:spPr>
          <a:xfrm rot="10800000">
            <a:off x="8832948" y="5781686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10800000">
            <a:off x="8832948" y="54376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760" r="760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10800000">
            <a:off x="8258638" y="2338247"/>
            <a:ext cx="4034962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8759" y="1496484"/>
            <a:ext cx="11294978" cy="3183467"/>
          </a:xfrm>
        </p:spPr>
        <p:txBody>
          <a:bodyPr/>
          <a:lstStyle/>
          <a:p>
            <a:r>
              <a:rPr lang="en-US" dirty="0" smtClean="0"/>
              <a:t>AFAOC Tools &amp;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811614" y="2177706"/>
            <a:ext cx="4335189" cy="3063328"/>
          </a:xfrm>
          <a:prstGeom prst="roundRect">
            <a:avLst>
              <a:gd name="adj" fmla="val 5021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04986" y="7115983"/>
            <a:ext cx="11793750" cy="938984"/>
          </a:xfrm>
          <a:prstGeom prst="roundRect">
            <a:avLst>
              <a:gd name="adj" fmla="val 8585"/>
            </a:avLst>
          </a:prstGeom>
          <a:solidFill>
            <a:srgbClr val="D6D6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DEAMS Outreach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0500" y="7119150"/>
            <a:ext cx="7635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Non-Air </a:t>
            </a:r>
            <a:r>
              <a:rPr lang="en-US" sz="1400" dirty="0"/>
              <a:t>Force organizations may be unable to access the DEAMS Outreach Portal until their account is provisioned for </a:t>
            </a:r>
            <a:r>
              <a:rPr lang="en-US" sz="1400" dirty="0" smtClean="0"/>
              <a:t>AFNET </a:t>
            </a:r>
            <a:r>
              <a:rPr lang="en-US" sz="1400" dirty="0"/>
              <a:t>access. Email your name, organization, and EDIPI/DOD </a:t>
            </a:r>
            <a:r>
              <a:rPr lang="en-US" sz="1400" dirty="0" smtClean="0"/>
              <a:t>ID </a:t>
            </a:r>
            <a:r>
              <a:rPr lang="en-US" sz="1400" dirty="0"/>
              <a:t>number (located on the back of CAC) to the DEAMS Strategic Communications inbox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at </a:t>
            </a:r>
            <a:r>
              <a:rPr lang="en-US" sz="1400" b="1" i="1" dirty="0" smtClean="0"/>
              <a:t>AF.DEAMS.StratComms@us.af.mil</a:t>
            </a:r>
            <a:r>
              <a:rPr lang="en-US" sz="1400" dirty="0" smtClean="0"/>
              <a:t> </a:t>
            </a:r>
            <a:r>
              <a:rPr lang="en-US" sz="1400" dirty="0"/>
              <a:t>to request your account be provisioned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68" y="5398378"/>
            <a:ext cx="2463546" cy="1612682"/>
          </a:xfrm>
          <a:prstGeom prst="rect">
            <a:avLst/>
          </a:prstGeom>
          <a:effectLst>
            <a:outerShdw blurRad="190500" algn="tl" rotWithShape="0">
              <a:prstClr val="black"/>
            </a:outerShdw>
          </a:effectLst>
        </p:spPr>
      </p:pic>
      <p:sp>
        <p:nvSpPr>
          <p:cNvPr id="9" name="Rounded Rectangle 8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30" y="1551394"/>
            <a:ext cx="5869577" cy="10510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The authoritative source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DEAMS information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53" y="1742782"/>
            <a:ext cx="5524389" cy="2783839"/>
          </a:xfrm>
          <a:prstGeom prst="rect">
            <a:avLst/>
          </a:prstGeom>
          <a:effectLst>
            <a:outerShdw blurRad="190500" algn="tl" rotWithShape="0">
              <a:prstClr val="black"/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80584" y="2737987"/>
            <a:ext cx="4166219" cy="254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DEAMS and Help Desk Announcements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DEAMS News (monthly newsletter)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Fact Sheets (“need to know” topics)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Deployment Toolkit (deploying locations)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Customer Support Division (Help Desk)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DEAMS Answer Bank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Training Guides and Job Aids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Continuing Education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DEAMS Data Analytics</a:t>
            </a:r>
          </a:p>
          <a:p>
            <a:pPr marL="283464" indent="-283464">
              <a:spcBef>
                <a:spcPts val="0"/>
              </a:spcBef>
            </a:pPr>
            <a:r>
              <a:rPr lang="en-US" sz="1600" b="0" dirty="0" smtClean="0"/>
              <a:t>Top Ten…and much more!</a:t>
            </a:r>
            <a:endParaRPr lang="en-US" sz="1600" b="0" dirty="0"/>
          </a:p>
        </p:txBody>
      </p:sp>
      <p:sp>
        <p:nvSpPr>
          <p:cNvPr id="13" name="Chevron 107"/>
          <p:cNvSpPr>
            <a:spLocks noChangeArrowheads="1"/>
          </p:cNvSpPr>
          <p:nvPr/>
        </p:nvSpPr>
        <p:spPr bwMode="auto">
          <a:xfrm>
            <a:off x="5615780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4" name="Chevron 107"/>
          <p:cNvSpPr>
            <a:spLocks noChangeArrowheads="1"/>
          </p:cNvSpPr>
          <p:nvPr/>
        </p:nvSpPr>
        <p:spPr bwMode="auto">
          <a:xfrm>
            <a:off x="5189060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80748" y="5576122"/>
            <a:ext cx="3239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197" defTabSz="1219170" fontAlgn="base">
              <a:spcBef>
                <a:spcPct val="0"/>
              </a:spcBef>
              <a:spcAft>
                <a:spcPts val="533"/>
              </a:spcAft>
              <a:buSzPct val="120000"/>
              <a:defRPr/>
            </a:pPr>
            <a:r>
              <a:rPr lang="en-US" sz="1600" b="1" dirty="0" smtClean="0">
                <a:latin typeface="Arial" panose="020B0604020202020204" pitchFamily="34" charset="0"/>
                <a:cs typeface="Arial" charset="0"/>
              </a:rPr>
              <a:t>Set </a:t>
            </a:r>
            <a:r>
              <a:rPr lang="en-US" sz="1600" b="1" dirty="0">
                <a:latin typeface="Arial" panose="020B0604020202020204" pitchFamily="34" charset="0"/>
                <a:cs typeface="Arial" charset="0"/>
              </a:rPr>
              <a:t>SharePoint alerts </a:t>
            </a:r>
            <a:r>
              <a:rPr lang="en-US" sz="1600" b="1" dirty="0" smtClean="0">
                <a:latin typeface="Arial" panose="020B0604020202020204" pitchFamily="34" charset="0"/>
                <a:cs typeface="Arial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>to have </a:t>
            </a:r>
            <a:r>
              <a:rPr lang="en-US" sz="1600" dirty="0">
                <a:latin typeface="Arial" panose="020B0604020202020204" pitchFamily="34" charset="0"/>
                <a:cs typeface="Arial" charset="0"/>
              </a:rPr>
              <a:t>DEAMS and Help </a:t>
            </a: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>Desk </a:t>
            </a:r>
            <a:r>
              <a:rPr lang="en-US" sz="1600" dirty="0">
                <a:latin typeface="Arial" panose="020B0604020202020204" pitchFamily="34" charset="0"/>
                <a:cs typeface="Arial" charset="0"/>
              </a:rPr>
              <a:t>Announcements sent </a:t>
            </a: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>to </a:t>
            </a:r>
            <a:r>
              <a:rPr lang="en-US" sz="1600" dirty="0">
                <a:latin typeface="Arial" panose="020B0604020202020204" pitchFamily="34" charset="0"/>
                <a:cs typeface="Arial" charset="0"/>
              </a:rPr>
              <a:t>your </a:t>
            </a:r>
            <a:r>
              <a:rPr lang="en-US" sz="1600" b="1" i="1" dirty="0">
                <a:latin typeface="Arial" panose="020B0604020202020204" pitchFamily="34" charset="0"/>
                <a:cs typeface="Arial" charset="0"/>
              </a:rPr>
              <a:t>us.af.mil</a:t>
            </a:r>
            <a:r>
              <a:rPr lang="en-US" sz="1600" dirty="0">
                <a:latin typeface="Arial" panose="020B0604020202020204" pitchFamily="34" charset="0"/>
                <a:cs typeface="Arial" charset="0"/>
              </a:rPr>
              <a:t> account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78945" y="5555802"/>
            <a:ext cx="3040764" cy="254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Add </a:t>
            </a:r>
            <a:r>
              <a:rPr lang="en-US" sz="1600" dirty="0"/>
              <a:t>Portal as </a:t>
            </a:r>
            <a:r>
              <a:rPr lang="en-US" sz="1600" dirty="0" smtClean="0"/>
              <a:t>favorite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by bookmarking </a:t>
            </a:r>
            <a:r>
              <a:rPr lang="en-US" sz="1600" b="0" dirty="0"/>
              <a:t>the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DEAMS </a:t>
            </a:r>
            <a:r>
              <a:rPr lang="en-US" sz="1600" b="0" dirty="0"/>
              <a:t>Outreach Portal </a:t>
            </a:r>
            <a:r>
              <a:rPr lang="en-US" sz="1600" b="0" dirty="0" smtClean="0"/>
              <a:t>as </a:t>
            </a:r>
            <a:br>
              <a:rPr lang="en-US" sz="1600" b="0" dirty="0" smtClean="0"/>
            </a:br>
            <a:r>
              <a:rPr lang="en-US" sz="1600" b="0" dirty="0" smtClean="0"/>
              <a:t>a favorite </a:t>
            </a:r>
            <a:r>
              <a:rPr lang="en-US" sz="1600" b="0" dirty="0"/>
              <a:t>in your browser</a:t>
            </a:r>
            <a:endParaRPr lang="en-US" sz="1600" b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https://go.usa.gov/xRPxd</a:t>
            </a:r>
            <a:endParaRPr lang="en-US" sz="1600" b="0" dirty="0"/>
          </a:p>
          <a:p>
            <a:pPr marL="283464" indent="-283464">
              <a:spcBef>
                <a:spcPts val="0"/>
              </a:spcBef>
            </a:pPr>
            <a:endParaRPr lang="en-US" sz="1600" b="0" dirty="0" smtClean="0"/>
          </a:p>
        </p:txBody>
      </p:sp>
      <p:sp>
        <p:nvSpPr>
          <p:cNvPr id="19" name="5-Point Star 18"/>
          <p:cNvSpPr/>
          <p:nvPr/>
        </p:nvSpPr>
        <p:spPr>
          <a:xfrm>
            <a:off x="246208" y="5669081"/>
            <a:ext cx="666622" cy="599988"/>
          </a:xfrm>
          <a:prstGeom prst="star5">
            <a:avLst/>
          </a:prstGeom>
          <a:solidFill>
            <a:srgbClr val="5C9BD1"/>
          </a:solidFill>
          <a:ln w="38100">
            <a:solidFill>
              <a:srgbClr val="5C9B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73" y="5398377"/>
            <a:ext cx="1761089" cy="1612683"/>
          </a:xfrm>
          <a:prstGeom prst="rect">
            <a:avLst/>
          </a:prstGeom>
          <a:effectLst>
            <a:outerShdw blurRad="190500" algn="tl" rotWithShape="0">
              <a:prstClr val="black"/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204" y="5659252"/>
            <a:ext cx="707796" cy="7077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6430" y="7170378"/>
            <a:ext cx="649123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Access for </a:t>
            </a:r>
            <a:r>
              <a:rPr lang="en-US" sz="2800" b="1" dirty="0" smtClean="0"/>
              <a:t>non-Air </a:t>
            </a:r>
            <a:br>
              <a:rPr lang="en-US" sz="2800" b="1" dirty="0" smtClean="0"/>
            </a:br>
            <a:r>
              <a:rPr lang="en-US" sz="2800" b="1" dirty="0" smtClean="0"/>
              <a:t>Force organizations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84278" y="4702685"/>
            <a:ext cx="501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3228A"/>
                </a:solidFill>
                <a:hlinkClick r:id="rId6"/>
              </a:rPr>
              <a:t>DEAMS Outreach Portal</a:t>
            </a:r>
            <a:endParaRPr lang="en-US" b="1" i="1" dirty="0">
              <a:solidFill>
                <a:srgbClr val="2322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 Morning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18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56430" y="1551394"/>
            <a:ext cx="5869577" cy="1051017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Increases productivity and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saves airmen time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5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4320" y="2825496"/>
            <a:ext cx="6152857" cy="513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>
              <a:lnSpc>
                <a:spcPct val="90000"/>
              </a:lnSpc>
            </a:pPr>
            <a:r>
              <a:rPr lang="en-US" dirty="0" smtClean="0"/>
              <a:t>Data Analytics tools </a:t>
            </a:r>
            <a:br>
              <a:rPr lang="en-US" dirty="0" smtClean="0"/>
            </a:br>
            <a:r>
              <a:rPr lang="en-US" dirty="0" smtClean="0"/>
              <a:t>can </a:t>
            </a:r>
            <a:r>
              <a:rPr lang="en-US" dirty="0"/>
              <a:t>be found on the </a:t>
            </a:r>
            <a:r>
              <a:rPr lang="en-US" dirty="0" smtClean="0">
                <a:hlinkClick r:id="rId2"/>
              </a:rPr>
              <a:t>Data Analytics and Field Support </a:t>
            </a:r>
            <a:r>
              <a:rPr lang="en-US" dirty="0">
                <a:hlinkClick r:id="rId2"/>
              </a:rPr>
              <a:t>SharePoint </a:t>
            </a:r>
            <a:r>
              <a:rPr lang="en-US" dirty="0" smtClean="0">
                <a:hlinkClick r:id="rId2"/>
              </a:rPr>
              <a:t>site</a:t>
            </a:r>
            <a:endParaRPr lang="en-US" dirty="0"/>
          </a:p>
          <a:p>
            <a:pPr marL="365760">
              <a:lnSpc>
                <a:spcPct val="90000"/>
              </a:lnSpc>
            </a:pPr>
            <a:r>
              <a:rPr lang="en-US" dirty="0"/>
              <a:t>Can also connect through DEAMS Outreach </a:t>
            </a:r>
            <a:r>
              <a:rPr lang="en-US" dirty="0" smtClean="0"/>
              <a:t>Portal</a:t>
            </a:r>
          </a:p>
          <a:p>
            <a:pPr marL="365760">
              <a:lnSpc>
                <a:spcPct val="90000"/>
              </a:lnSpc>
            </a:pPr>
            <a:r>
              <a:rPr lang="en-US" u="sng" dirty="0" err="1" smtClean="0">
                <a:hlinkClick r:id="rId3"/>
              </a:rPr>
              <a:t>SAF.FMF.DEAMSdataanalytics</a:t>
            </a:r>
            <a:r>
              <a:rPr lang="en-US" u="sng" dirty="0" smtClean="0">
                <a:hlinkClick r:id="rId3"/>
              </a:rPr>
              <a:t/>
            </a:r>
            <a:br>
              <a:rPr lang="en-US" u="sng" dirty="0" smtClean="0">
                <a:hlinkClick r:id="rId3"/>
              </a:rPr>
            </a:br>
            <a:r>
              <a:rPr lang="en-US" u="sng" dirty="0" smtClean="0">
                <a:hlinkClick r:id="rId3"/>
              </a:rPr>
              <a:t>@</a:t>
            </a:r>
            <a:r>
              <a:rPr lang="en-US" u="sng" dirty="0">
                <a:hlinkClick r:id="rId3"/>
              </a:rPr>
              <a:t>us.af.mil</a:t>
            </a:r>
            <a:r>
              <a:rPr lang="en-US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	</a:t>
            </a:r>
          </a:p>
          <a:p>
            <a:pPr marL="365760">
              <a:lnSpc>
                <a:spcPct val="90000"/>
              </a:lnSpc>
            </a:pPr>
            <a:endParaRPr lang="en-US" dirty="0"/>
          </a:p>
          <a:p>
            <a:pPr marL="365760">
              <a:lnSpc>
                <a:spcPct val="90000"/>
              </a:lnSpc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40593" y="1936146"/>
            <a:ext cx="1031145" cy="209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6161" y="8106539"/>
            <a:ext cx="490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hlinkClick r:id="rId4"/>
              </a:rPr>
              <a:t>DEAMS Outreach Portal link</a:t>
            </a:r>
            <a:endParaRPr lang="en-US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86161" y="5146555"/>
            <a:ext cx="490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hlinkClick r:id="rId5"/>
              </a:rPr>
              <a:t>FM Morning Paper link</a:t>
            </a:r>
            <a:endParaRPr lang="en-US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678" y="5787603"/>
            <a:ext cx="4901184" cy="2216188"/>
          </a:xfrm>
          <a:prstGeom prst="rect">
            <a:avLst/>
          </a:prstGeom>
          <a:effectLst>
            <a:outerShdw blurRad="190500" algn="tl" rotWithShape="0">
              <a:prstClr val="black"/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8142400" y="7301500"/>
            <a:ext cx="731988" cy="697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786161" y="1338430"/>
            <a:ext cx="4904219" cy="3795325"/>
            <a:chOff x="6786161" y="1338430"/>
            <a:chExt cx="4904219" cy="37953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161" y="1338430"/>
              <a:ext cx="4904219" cy="3795325"/>
            </a:xfrm>
            <a:prstGeom prst="rect">
              <a:avLst/>
            </a:prstGeom>
            <a:effectLst>
              <a:outerShdw blurRad="190500" algn="tl" rotWithShape="0">
                <a:prstClr val="black"/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6520" y="1440667"/>
              <a:ext cx="2468880" cy="37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2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1" y="3136368"/>
            <a:ext cx="10509677" cy="4387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Invictus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6A99-BE4A-F54B-9854-76D4F279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Recurring Critical </a:t>
            </a:r>
            <a:br>
              <a:rPr lang="en-US" sz="4800" dirty="0" smtClean="0"/>
            </a:br>
            <a:r>
              <a:rPr lang="en-US" sz="4800" dirty="0" smtClean="0"/>
              <a:t>Task List (CTL)</a:t>
            </a:r>
            <a:endParaRPr lang="en-US" sz="4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92364211-47C5-894D-AE1C-D2AB58C918FE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6776720" cy="6400800"/>
          </a:xfrm>
        </p:spPr>
        <p:txBody>
          <a:bodyPr/>
          <a:lstStyle/>
          <a:p>
            <a:pPr marL="365760"/>
            <a:r>
              <a:rPr lang="en-US" dirty="0"/>
              <a:t>I</a:t>
            </a:r>
            <a:r>
              <a:rPr lang="en-US" dirty="0" smtClean="0"/>
              <a:t>ncludes recommended </a:t>
            </a:r>
            <a:br>
              <a:rPr lang="en-US" dirty="0" smtClean="0"/>
            </a:br>
            <a:r>
              <a:rPr lang="en-US" dirty="0" smtClean="0"/>
              <a:t>frequency, reports, OPR/OCR, </a:t>
            </a:r>
            <a:br>
              <a:rPr lang="en-US" dirty="0" smtClean="0"/>
            </a:br>
            <a:r>
              <a:rPr lang="en-US" dirty="0" smtClean="0"/>
              <a:t>and instructions</a:t>
            </a:r>
          </a:p>
          <a:p>
            <a:pPr marL="365760"/>
            <a:r>
              <a:rPr lang="en-US" dirty="0" smtClean="0"/>
              <a:t>The </a:t>
            </a:r>
            <a:r>
              <a:rPr lang="en-US" dirty="0"/>
              <a:t>CTL is similar to MICT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Management Internal Control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Toolset</a:t>
            </a:r>
            <a:r>
              <a:rPr lang="en-US" dirty="0"/>
              <a:t>) for </a:t>
            </a:r>
            <a:r>
              <a:rPr lang="en-US" dirty="0" smtClean="0"/>
              <a:t>FM</a:t>
            </a:r>
          </a:p>
          <a:p>
            <a:pPr marL="365760"/>
            <a:r>
              <a:rPr lang="en-US" dirty="0" smtClean="0"/>
              <a:t>CTL </a:t>
            </a:r>
            <a:r>
              <a:rPr lang="en-US" dirty="0"/>
              <a:t>identifies potential execution areas of concern to be researched</a:t>
            </a: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430" y="1551394"/>
            <a:ext cx="5869577" cy="1124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Monitoring funds execution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6430" y="7501188"/>
            <a:ext cx="11447406" cy="3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Innovative delivery of on time data; sharpens analysis capability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6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673465"/>
              </p:ext>
            </p:extLst>
          </p:nvPr>
        </p:nvGraphicFramePr>
        <p:xfrm>
          <a:off x="6794230" y="649984"/>
          <a:ext cx="5009606" cy="6537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39036">
                  <a:extLst>
                    <a:ext uri="{9D8B030D-6E8A-4147-A177-3AD203B41FA5}">
                      <a16:colId xmlns:a16="http://schemas.microsoft.com/office/drawing/2014/main" val="1463519557"/>
                    </a:ext>
                  </a:extLst>
                </a:gridCol>
                <a:gridCol w="1589314">
                  <a:extLst>
                    <a:ext uri="{9D8B030D-6E8A-4147-A177-3AD203B41FA5}">
                      <a16:colId xmlns:a16="http://schemas.microsoft.com/office/drawing/2014/main" val="912744920"/>
                    </a:ext>
                  </a:extLst>
                </a:gridCol>
                <a:gridCol w="3081256">
                  <a:extLst>
                    <a:ext uri="{9D8B030D-6E8A-4147-A177-3AD203B41FA5}">
                      <a16:colId xmlns:a16="http://schemas.microsoft.com/office/drawing/2014/main" val="3389311875"/>
                    </a:ext>
                  </a:extLst>
                </a:gridCol>
              </a:tblGrid>
              <a:tr h="26309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944636"/>
                  </a:ext>
                </a:extLst>
              </a:tr>
              <a:tr h="197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Overspent Funds.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correct.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632830"/>
                  </a:ext>
                </a:extLst>
              </a:tr>
              <a:tr h="436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Obligation Authority. 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direct obligation authority against FAD/OBAD for all by AAI/ADSN prior to EOM. (OPR: FMA, OCR: MAJCOM)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81671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2b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Load Accuracy. 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previous day’s target load transactions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(daily audit).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144874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Reimbursement Funds.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for timely billing and execution. (OPR: FMA, OCR,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865144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 Orders.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work all pre-approved and rejected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POs.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449225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 1081s &amp; JVs.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work open documents.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75956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GPC Releases.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correct GPC release errors.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759902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MORDs.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open MORDs and de-obligate when required.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324897"/>
                  </a:ext>
                </a:extLst>
              </a:tr>
              <a:tr h="723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Document Listing.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Reconcile, validate open documents including unobligated commitments (requisitions), unliquidated obligations (purchase orders) against supporting documents and ensure each meets valid criteria. (OPR: RA, OCR: FMA)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805349"/>
                  </a:ext>
                </a:extLst>
              </a:tr>
              <a:tr h="436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 Orders.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outstanding travel orders and take follow-up, reconciliation, adjustment, collection, suspense action.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0270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Invoices.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invoices on hold and work with RAs and DFAS to correct.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40725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AROWS Requisitions. 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cancel duplicate AROWS requisitions.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972"/>
                  </a:ext>
                </a:extLst>
              </a:tr>
              <a:tr h="436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PTEOs.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PTEO creations and updates for accuracy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include LOA data element validation against FM DQS.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84836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Requisitions.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validate requisitions not yet approved. (OPR: FMA, OCR: RA)</a:t>
                      </a:r>
                    </a:p>
                  </a:txBody>
                  <a:tcPr marL="7620" marR="7620" marT="7620" marB="0"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9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56430" y="7501188"/>
            <a:ext cx="11539562" cy="3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Reduces research time and improves analysis capability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Task List Analysis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11704320" cy="4476207"/>
          </a:xfrm>
        </p:spPr>
        <p:txBody>
          <a:bodyPr>
            <a:normAutofit/>
          </a:bodyPr>
          <a:lstStyle/>
          <a:p>
            <a:pPr marL="365760"/>
            <a:r>
              <a:rPr lang="en-US" dirty="0" smtClean="0"/>
              <a:t>Provides ready-to use, </a:t>
            </a:r>
            <a:br>
              <a:rPr lang="en-US" dirty="0" smtClean="0"/>
            </a:br>
            <a:r>
              <a:rPr lang="en-US" dirty="0" smtClean="0"/>
              <a:t>pre-pulled data</a:t>
            </a:r>
            <a:endParaRPr lang="en-US" dirty="0"/>
          </a:p>
          <a:p>
            <a:pPr marL="365760"/>
            <a:r>
              <a:rPr lang="en-US" dirty="0"/>
              <a:t>Consolidates multiple DEAMS reports into ONE workbook</a:t>
            </a:r>
          </a:p>
          <a:p>
            <a:pPr marL="365760"/>
            <a:r>
              <a:rPr lang="en-US" dirty="0" smtClean="0"/>
              <a:t>Updated every morning (Eastern Time M–F</a:t>
            </a:r>
            <a:r>
              <a:rPr lang="en-US" dirty="0"/>
              <a:t>)</a:t>
            </a:r>
          </a:p>
          <a:p>
            <a:pPr marL="365760"/>
            <a:r>
              <a:rPr lang="en-US" dirty="0"/>
              <a:t>FM DQS utilized to map the OE to base name and </a:t>
            </a:r>
            <a:r>
              <a:rPr lang="en-US" dirty="0" smtClean="0"/>
              <a:t>Command</a:t>
            </a:r>
          </a:p>
          <a:p>
            <a:pPr marL="365760"/>
            <a:r>
              <a:rPr lang="en-US" dirty="0" smtClean="0"/>
              <a:t>Regular, meaningful</a:t>
            </a:r>
            <a:r>
              <a:rPr lang="en-US" dirty="0"/>
              <a:t>, </a:t>
            </a:r>
            <a:r>
              <a:rPr lang="en-US" dirty="0" smtClean="0"/>
              <a:t>actionable</a:t>
            </a:r>
            <a:r>
              <a:rPr lang="en-US" dirty="0"/>
              <a:t>, and </a:t>
            </a:r>
            <a:r>
              <a:rPr lang="en-US" dirty="0" smtClean="0"/>
              <a:t>trustworthy information</a:t>
            </a:r>
          </a:p>
          <a:p>
            <a:pPr marL="365760"/>
            <a:r>
              <a:rPr lang="en-US" dirty="0" smtClean="0"/>
              <a:t>DEAMS </a:t>
            </a:r>
            <a:r>
              <a:rPr lang="en-US" dirty="0"/>
              <a:t>CTL Analysis can be found on the </a:t>
            </a:r>
            <a:r>
              <a:rPr lang="en-US" dirty="0" smtClean="0"/>
              <a:t>DEAMS </a:t>
            </a:r>
            <a:r>
              <a:rPr lang="en-US" dirty="0"/>
              <a:t>Analytics SharePoint </a:t>
            </a:r>
            <a:r>
              <a:rPr lang="en-US" dirty="0" smtClean="0"/>
              <a:t>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6430" y="1551394"/>
            <a:ext cx="5869577" cy="1142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Provides data to support CTL</a:t>
            </a:r>
          </a:p>
        </p:txBody>
      </p:sp>
      <p:sp>
        <p:nvSpPr>
          <p:cNvPr id="7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732" y="1382257"/>
            <a:ext cx="4931235" cy="224085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3027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</a:t>
            </a:r>
            <a:r>
              <a:rPr lang="en-US" dirty="0"/>
              <a:t>Load </a:t>
            </a:r>
            <a:r>
              <a:rPr lang="en-US" dirty="0" smtClean="0"/>
              <a:t>Accuracy Tool</a:t>
            </a:r>
            <a:endParaRPr lang="en-US" sz="3200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47" y="3247888"/>
            <a:ext cx="11352667" cy="4772283"/>
          </a:xfrm>
        </p:spPr>
        <p:txBody>
          <a:bodyPr/>
          <a:lstStyle/>
          <a:p>
            <a:pPr marL="303213" indent="-303213"/>
            <a:r>
              <a:rPr lang="en-US" dirty="0" smtClean="0"/>
              <a:t>Review and validate target </a:t>
            </a:r>
            <a:br>
              <a:rPr lang="en-US" dirty="0" smtClean="0"/>
            </a:br>
            <a:r>
              <a:rPr lang="en-US" dirty="0" smtClean="0"/>
              <a:t>load transactions prior to</a:t>
            </a:r>
            <a:br>
              <a:rPr lang="en-US" dirty="0" smtClean="0"/>
            </a:br>
            <a:r>
              <a:rPr lang="en-US" dirty="0" smtClean="0"/>
              <a:t>“Approve” action</a:t>
            </a:r>
          </a:p>
          <a:p>
            <a:pPr marL="303213" indent="-303213"/>
            <a:r>
              <a:rPr lang="en-US" kern="1200" dirty="0" smtClean="0">
                <a:ea typeface="+mn-ea"/>
                <a:cs typeface="+mn-cs"/>
              </a:rPr>
              <a:t>TLAT Error Report </a:t>
            </a:r>
            <a:br>
              <a:rPr lang="en-US" kern="1200" dirty="0" smtClean="0">
                <a:ea typeface="+mn-ea"/>
                <a:cs typeface="+mn-cs"/>
              </a:rPr>
            </a:br>
            <a:r>
              <a:rPr lang="en-US" kern="1200" dirty="0" smtClean="0">
                <a:ea typeface="+mn-ea"/>
                <a:cs typeface="+mn-cs"/>
              </a:rPr>
              <a:t>specifically identifies </a:t>
            </a:r>
            <a:br>
              <a:rPr lang="en-US" kern="1200" dirty="0" smtClean="0">
                <a:ea typeface="+mn-ea"/>
                <a:cs typeface="+mn-cs"/>
              </a:rPr>
            </a:br>
            <a:r>
              <a:rPr lang="en-US" kern="1200" dirty="0" smtClean="0">
                <a:ea typeface="+mn-ea"/>
                <a:cs typeface="+mn-cs"/>
              </a:rPr>
              <a:t>anomalies and presents </a:t>
            </a:r>
            <a:br>
              <a:rPr lang="en-US" kern="1200" dirty="0" smtClean="0">
                <a:ea typeface="+mn-ea"/>
                <a:cs typeface="+mn-cs"/>
              </a:rPr>
            </a:br>
            <a:r>
              <a:rPr lang="en-US" kern="1200" dirty="0" smtClean="0">
                <a:ea typeface="+mn-ea"/>
                <a:cs typeface="+mn-cs"/>
              </a:rPr>
              <a:t>a clear description of </a:t>
            </a:r>
            <a:br>
              <a:rPr lang="en-US" kern="1200" dirty="0" smtClean="0">
                <a:ea typeface="+mn-ea"/>
                <a:cs typeface="+mn-cs"/>
              </a:rPr>
            </a:br>
            <a:r>
              <a:rPr lang="en-US" kern="1200" dirty="0" smtClean="0">
                <a:ea typeface="+mn-ea"/>
                <a:cs typeface="+mn-cs"/>
              </a:rPr>
              <a:t>problem</a:t>
            </a:r>
            <a:endParaRPr lang="en-US" kern="1200" dirty="0"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04986" y="1501378"/>
            <a:ext cx="11793750" cy="1562505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6430" y="1758430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Prevents errors before 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transactions posted to GL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prior to approving 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transactions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7" name="Chevron 107"/>
          <p:cNvSpPr>
            <a:spLocks noChangeArrowheads="1"/>
          </p:cNvSpPr>
          <p:nvPr/>
        </p:nvSpPr>
        <p:spPr bwMode="auto">
          <a:xfrm>
            <a:off x="5302825" y="2028434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8" name="Chevron 107"/>
          <p:cNvSpPr>
            <a:spLocks noChangeArrowheads="1"/>
          </p:cNvSpPr>
          <p:nvPr/>
        </p:nvSpPr>
        <p:spPr bwMode="auto">
          <a:xfrm>
            <a:off x="4876105" y="2028434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803" y="1358257"/>
            <a:ext cx="6834194" cy="3651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56430" y="7501188"/>
            <a:ext cx="11447406" cy="3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Identifies who to contact, what to research, and what to fix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DIMES Reporting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11704320" cy="4675692"/>
          </a:xfrm>
        </p:spPr>
        <p:txBody>
          <a:bodyPr>
            <a:noAutofit/>
          </a:bodyPr>
          <a:lstStyle/>
          <a:p>
            <a:pPr marL="365760"/>
            <a:r>
              <a:rPr lang="en-US" dirty="0" smtClean="0"/>
              <a:t>DEAMS includes an interface error </a:t>
            </a:r>
            <a:br>
              <a:rPr lang="en-US" dirty="0" smtClean="0"/>
            </a:br>
            <a:r>
              <a:rPr lang="en-US" dirty="0" smtClean="0"/>
              <a:t>handling </a:t>
            </a:r>
            <a:r>
              <a:rPr lang="en-US" dirty="0"/>
              <a:t>module called DEAMS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Metrics Error handling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Status tracking (DIMES)</a:t>
            </a:r>
          </a:p>
          <a:p>
            <a:pPr marL="365760">
              <a:lnSpc>
                <a:spcPct val="90000"/>
              </a:lnSpc>
            </a:pPr>
            <a:r>
              <a:rPr lang="en-US" dirty="0" smtClean="0"/>
              <a:t>Provides visibility of “</a:t>
            </a:r>
            <a:r>
              <a:rPr lang="en-US" dirty="0"/>
              <a:t>unprocessed transactions”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errors) not posted to DEAMS </a:t>
            </a:r>
            <a:r>
              <a:rPr lang="en-US" dirty="0" smtClean="0"/>
              <a:t>General Ledger/SOF</a:t>
            </a:r>
          </a:p>
          <a:p>
            <a:pPr marL="365760" eaLnBrk="0" hangingPunct="0">
              <a:lnSpc>
                <a:spcPct val="90000"/>
              </a:lnSpc>
            </a:pPr>
            <a:r>
              <a:rPr lang="en-US" dirty="0"/>
              <a:t>Job Aids available demonstrating common errors and recommendations on how to </a:t>
            </a:r>
            <a:r>
              <a:rPr lang="en-US" dirty="0" smtClean="0"/>
              <a:t>research </a:t>
            </a:r>
            <a:r>
              <a:rPr lang="en-US" dirty="0"/>
              <a:t>and take corrective </a:t>
            </a:r>
            <a:r>
              <a:rPr lang="en-US" dirty="0" smtClean="0"/>
              <a:t>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IDs transactions not reflected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on DEAMS execution reports</a:t>
            </a: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166" y="1382257"/>
            <a:ext cx="4943701" cy="309085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12" name="Rounded Rectangle 11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Combines 17 queries into a single </a:t>
            </a:r>
            <a:r>
              <a:rPr lang="en-US" dirty="0" smtClean="0">
                <a:solidFill>
                  <a:schemeClr val="bg1"/>
                </a:solidFill>
              </a:rPr>
              <a:t>tool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DIMES </a:t>
            </a:r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1" y="2825496"/>
            <a:ext cx="6461498" cy="4675692"/>
          </a:xfrm>
        </p:spPr>
        <p:txBody>
          <a:bodyPr>
            <a:noAutofit/>
          </a:bodyPr>
          <a:lstStyle/>
          <a:p>
            <a:pPr marL="365760"/>
            <a:r>
              <a:rPr lang="en-US" sz="1900" dirty="0" smtClean="0"/>
              <a:t>BASE LEVEL RESPONSIBILITY</a:t>
            </a:r>
            <a:br>
              <a:rPr lang="en-US" sz="1900" dirty="0" smtClean="0"/>
            </a:br>
            <a:r>
              <a:rPr lang="en-US" sz="1900" dirty="0" smtClean="0"/>
              <a:t>AF researches and corrects GPC </a:t>
            </a:r>
            <a:br>
              <a:rPr lang="en-US" sz="1900" dirty="0" smtClean="0"/>
            </a:br>
            <a:r>
              <a:rPr lang="en-US" sz="1900" dirty="0" smtClean="0"/>
              <a:t>Reallocations, FMS Agreements, </a:t>
            </a:r>
            <a:br>
              <a:rPr lang="en-US" sz="1900" dirty="0" smtClean="0"/>
            </a:br>
            <a:r>
              <a:rPr lang="en-US" sz="1900" dirty="0" smtClean="0"/>
              <a:t>and POs</a:t>
            </a:r>
          </a:p>
          <a:p>
            <a:pPr marL="883928" lvl="1"/>
            <a:r>
              <a:rPr lang="en-US" sz="1900" dirty="0"/>
              <a:t>Currently building webinar </a:t>
            </a:r>
            <a:r>
              <a:rPr lang="en-US" sz="1900" dirty="0" smtClean="0"/>
              <a:t>to provide </a:t>
            </a:r>
            <a:br>
              <a:rPr lang="en-US" sz="1900" dirty="0" smtClean="0"/>
            </a:br>
            <a:r>
              <a:rPr lang="en-US" sz="1900" dirty="0" smtClean="0"/>
              <a:t>comprehensive instructions </a:t>
            </a:r>
            <a:br>
              <a:rPr lang="en-US" sz="1900" dirty="0" smtClean="0"/>
            </a:br>
            <a:r>
              <a:rPr lang="en-US" sz="1900" dirty="0" smtClean="0"/>
              <a:t>concerning CARE-I-003 </a:t>
            </a:r>
            <a:r>
              <a:rPr lang="en-US" sz="1900" dirty="0"/>
              <a:t>DIMES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corrections</a:t>
            </a:r>
            <a:endParaRPr lang="en-US" sz="1900" dirty="0"/>
          </a:p>
          <a:p>
            <a:pPr marL="365760"/>
            <a:r>
              <a:rPr lang="en-US" sz="1900" dirty="0" smtClean="0"/>
              <a:t>DFAS </a:t>
            </a:r>
            <a:r>
              <a:rPr lang="en-US" sz="1900" dirty="0"/>
              <a:t>CORRECTIVE </a:t>
            </a:r>
            <a:r>
              <a:rPr lang="en-US" sz="1900" dirty="0" smtClean="0"/>
              <a:t>ACTION</a:t>
            </a:r>
            <a:br>
              <a:rPr lang="en-US" sz="1900" dirty="0" smtClean="0"/>
            </a:br>
            <a:r>
              <a:rPr lang="en-US" sz="1900" dirty="0" smtClean="0"/>
              <a:t>AF researches errors and provides DFAS required supporting documentation to clear errors</a:t>
            </a:r>
          </a:p>
          <a:p>
            <a:pPr marL="883928" lvl="1"/>
            <a:r>
              <a:rPr lang="en-US" sz="1900" dirty="0" smtClean="0"/>
              <a:t>Each error indicates corrective </a:t>
            </a:r>
            <a:br>
              <a:rPr lang="en-US" sz="1900" dirty="0" smtClean="0"/>
            </a:br>
            <a:r>
              <a:rPr lang="en-US" sz="1900" dirty="0" smtClean="0"/>
              <a:t>action(s) and DFAS contact information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How does the Air Force assist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with fixing interface errors?</a:t>
            </a: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167" y="1382258"/>
            <a:ext cx="4903960" cy="574633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12" name="Rounded Rectangle 11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V</a:t>
            </a:r>
            <a:r>
              <a:rPr lang="en-US" sz="2000" dirty="0" smtClean="0">
                <a:solidFill>
                  <a:schemeClr val="bg1"/>
                </a:solidFill>
              </a:rPr>
              <a:t>isibility </a:t>
            </a:r>
            <a:r>
              <a:rPr lang="en-US" sz="2000" dirty="0">
                <a:solidFill>
                  <a:schemeClr val="bg1"/>
                </a:solidFill>
              </a:rPr>
              <a:t>of </a:t>
            </a:r>
            <a:r>
              <a:rPr lang="en-US" sz="2000" dirty="0" smtClean="0">
                <a:solidFill>
                  <a:schemeClr val="bg1"/>
                </a:solidFill>
              </a:rPr>
              <a:t>transaction errors previously only accessible to DFAS through Suspense Log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20990171">
            <a:off x="4662791" y="2849990"/>
            <a:ext cx="2094691" cy="323273"/>
          </a:xfrm>
          <a:prstGeom prst="rightArrow">
            <a:avLst>
              <a:gd name="adj1" fmla="val 50000"/>
              <a:gd name="adj2" fmla="val 75714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9890386">
            <a:off x="4302555" y="4811322"/>
            <a:ext cx="2581494" cy="323273"/>
          </a:xfrm>
          <a:prstGeom prst="rightArrow">
            <a:avLst>
              <a:gd name="adj1" fmla="val 50000"/>
              <a:gd name="adj2" fmla="val 75714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38562" y="3036080"/>
            <a:ext cx="4928565" cy="287519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38562" y="2305059"/>
            <a:ext cx="4928565" cy="7125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38562" y="6095607"/>
            <a:ext cx="4928565" cy="194357"/>
          </a:xfrm>
          <a:prstGeom prst="rect">
            <a:avLst/>
          </a:prstGeom>
          <a:noFill/>
          <a:ln w="28575">
            <a:solidFill>
              <a:srgbClr val="23228A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0487095">
            <a:off x="5843935" y="6291347"/>
            <a:ext cx="1615440" cy="323273"/>
          </a:xfrm>
          <a:prstGeom prst="rightArrow">
            <a:avLst>
              <a:gd name="adj1" fmla="val 50000"/>
              <a:gd name="adj2" fmla="val 75714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DEAMS Answer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11820144" cy="5137112"/>
          </a:xfrm>
        </p:spPr>
        <p:txBody>
          <a:bodyPr>
            <a:normAutofit/>
          </a:bodyPr>
          <a:lstStyle/>
          <a:p>
            <a:pPr marL="365760">
              <a:lnSpc>
                <a:spcPct val="90000"/>
              </a:lnSpc>
            </a:pPr>
            <a:r>
              <a:rPr lang="en-US" dirty="0" smtClean="0"/>
              <a:t>Walks </a:t>
            </a:r>
            <a:r>
              <a:rPr lang="en-US" dirty="0"/>
              <a:t>users through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step-by-step </a:t>
            </a:r>
            <a:r>
              <a:rPr lang="en-US" dirty="0"/>
              <a:t>decision </a:t>
            </a:r>
            <a:r>
              <a:rPr lang="en-US" dirty="0" smtClean="0"/>
              <a:t>tree,</a:t>
            </a:r>
            <a:br>
              <a:rPr lang="en-US" dirty="0" smtClean="0"/>
            </a:br>
            <a:r>
              <a:rPr lang="en-US" dirty="0" smtClean="0"/>
              <a:t>usually no more than five or six </a:t>
            </a:r>
            <a:br>
              <a:rPr lang="en-US" dirty="0" smtClean="0"/>
            </a:br>
            <a:r>
              <a:rPr lang="en-US" dirty="0" smtClean="0"/>
              <a:t>questions </a:t>
            </a:r>
            <a:endParaRPr lang="en-US" dirty="0"/>
          </a:p>
          <a:p>
            <a:pPr marL="365760">
              <a:lnSpc>
                <a:spcPct val="90000"/>
              </a:lnSpc>
            </a:pPr>
            <a:r>
              <a:rPr lang="en-US" dirty="0" smtClean="0"/>
              <a:t>Drilldown </a:t>
            </a:r>
            <a:r>
              <a:rPr lang="en-US" dirty="0"/>
              <a:t>options provide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information </a:t>
            </a:r>
            <a:r>
              <a:rPr lang="en-US" dirty="0"/>
              <a:t>with relevant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screenshots </a:t>
            </a:r>
            <a:r>
              <a:rPr lang="en-US" dirty="0"/>
              <a:t>to resolve </a:t>
            </a:r>
            <a:r>
              <a:rPr lang="en-US" dirty="0" smtClean="0"/>
              <a:t>commonly </a:t>
            </a:r>
            <a:br>
              <a:rPr lang="en-US" dirty="0" smtClean="0"/>
            </a:br>
            <a:r>
              <a:rPr lang="en-US" dirty="0" smtClean="0"/>
              <a:t>asked </a:t>
            </a:r>
            <a:r>
              <a:rPr lang="en-US" dirty="0"/>
              <a:t>questions</a:t>
            </a:r>
          </a:p>
          <a:p>
            <a:pPr marL="365760">
              <a:lnSpc>
                <a:spcPct val="90000"/>
              </a:lnSpc>
            </a:pPr>
            <a:r>
              <a:rPr lang="en-US" dirty="0" smtClean="0"/>
              <a:t>The answer displays, with links </a:t>
            </a:r>
            <a:r>
              <a:rPr lang="en-US" dirty="0"/>
              <a:t>to Job Aids </a:t>
            </a:r>
            <a:r>
              <a:rPr lang="en-US" dirty="0" smtClean="0"/>
              <a:t>providing more </a:t>
            </a:r>
            <a:r>
              <a:rPr lang="en-US" dirty="0"/>
              <a:t>detailed </a:t>
            </a:r>
            <a:r>
              <a:rPr lang="en-US" dirty="0" smtClean="0"/>
              <a:t>support for performing the task and resolving the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24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Helps users solve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issues independently</a:t>
            </a:r>
          </a:p>
        </p:txBody>
      </p:sp>
      <p:sp>
        <p:nvSpPr>
          <p:cNvPr id="10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1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53" y="1382257"/>
            <a:ext cx="4617683" cy="344718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180576" y="1170432"/>
            <a:ext cx="2312836" cy="79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827" y="783289"/>
            <a:ext cx="3912987" cy="1587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86052" y="4901039"/>
            <a:ext cx="461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hlinkClick r:id="rId5"/>
              </a:rPr>
              <a:t>DEAMS Answer Bank link</a:t>
            </a:r>
            <a:endParaRPr lang="en-US" b="1" i="1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Dynamic application developed to replicate Help Desk calls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DEAMS Reimbursement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(</a:t>
            </a:r>
            <a:r>
              <a:rPr lang="en-US" sz="4800" dirty="0"/>
              <a:t>O2C) Process Packet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" y="2825496"/>
            <a:ext cx="11532547" cy="4675692"/>
          </a:xfrm>
        </p:spPr>
        <p:txBody>
          <a:bodyPr>
            <a:noAutofit/>
          </a:bodyPr>
          <a:lstStyle/>
          <a:p>
            <a:pPr marL="365760"/>
            <a:r>
              <a:rPr lang="en-US" dirty="0" smtClean="0"/>
              <a:t>Consolidates </a:t>
            </a:r>
            <a:r>
              <a:rPr lang="en-US" dirty="0"/>
              <a:t>required </a:t>
            </a:r>
            <a:br>
              <a:rPr lang="en-US" dirty="0"/>
            </a:br>
            <a:r>
              <a:rPr lang="en-US" dirty="0"/>
              <a:t>actions and Job Aids </a:t>
            </a:r>
          </a:p>
          <a:p>
            <a:pPr marL="365760"/>
            <a:r>
              <a:rPr lang="en-US" dirty="0" smtClean="0"/>
              <a:t>Primary </a:t>
            </a:r>
            <a:r>
              <a:rPr lang="en-US" dirty="0"/>
              <a:t>sections </a:t>
            </a:r>
            <a:r>
              <a:rPr lang="en-US" dirty="0" smtClean="0"/>
              <a:t>include the following </a:t>
            </a:r>
          </a:p>
          <a:p>
            <a:pPr marL="883928" lvl="1"/>
            <a:r>
              <a:rPr lang="en-US" dirty="0" smtClean="0"/>
              <a:t>DEAMS </a:t>
            </a:r>
            <a:r>
              <a:rPr lang="en-US" dirty="0"/>
              <a:t>O2C 1080 Billing Solution </a:t>
            </a:r>
            <a:r>
              <a:rPr lang="en-US" dirty="0" smtClean="0"/>
              <a:t>Summary </a:t>
            </a:r>
          </a:p>
          <a:p>
            <a:pPr marL="883928" lvl="1"/>
            <a:r>
              <a:rPr lang="en-US" dirty="0" smtClean="0"/>
              <a:t>AF </a:t>
            </a:r>
            <a:r>
              <a:rPr lang="en-US" dirty="0"/>
              <a:t>Base Level Billing </a:t>
            </a:r>
            <a:r>
              <a:rPr lang="en-US" dirty="0" smtClean="0"/>
              <a:t>Steps </a:t>
            </a:r>
          </a:p>
          <a:p>
            <a:pPr marL="883928" lvl="1"/>
            <a:r>
              <a:rPr lang="en-US" dirty="0" smtClean="0"/>
              <a:t>Customer </a:t>
            </a:r>
            <a:r>
              <a:rPr lang="en-US" dirty="0"/>
              <a:t>Pay </a:t>
            </a:r>
            <a:r>
              <a:rPr lang="en-US" dirty="0" smtClean="0"/>
              <a:t>Methods </a:t>
            </a:r>
          </a:p>
          <a:p>
            <a:pPr marL="883928" lvl="1"/>
            <a:r>
              <a:rPr lang="en-US" dirty="0" smtClean="0"/>
              <a:t>PTEO </a:t>
            </a:r>
            <a:r>
              <a:rPr lang="en-US" dirty="0"/>
              <a:t>request </a:t>
            </a:r>
            <a:r>
              <a:rPr lang="en-US" dirty="0" smtClean="0"/>
              <a:t>information </a:t>
            </a:r>
          </a:p>
          <a:p>
            <a:pPr marL="883928" lvl="1"/>
            <a:r>
              <a:rPr lang="en-US" dirty="0" smtClean="0"/>
              <a:t>DEAMS </a:t>
            </a:r>
            <a:r>
              <a:rPr lang="en-US" dirty="0"/>
              <a:t>Project Billing User Job Aid Quick Reference </a:t>
            </a:r>
            <a:r>
              <a:rPr lang="en-US" dirty="0" smtClean="0"/>
              <a:t>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Reviews each </a:t>
            </a:r>
            <a:r>
              <a:rPr lang="en-US" dirty="0" smtClean="0">
                <a:solidFill>
                  <a:schemeClr val="bg1"/>
                </a:solidFill>
              </a:rPr>
              <a:t>step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needed to begin and finalize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reimbursement in DEAMS</a:t>
            </a: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Assists </a:t>
            </a:r>
            <a:r>
              <a:rPr lang="en-US" dirty="0">
                <a:solidFill>
                  <a:schemeClr val="bg1"/>
                </a:solidFill>
              </a:rPr>
              <a:t>users in understanding the reimbursement process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166" y="1383999"/>
            <a:ext cx="4943701" cy="246682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32580" y="3872179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hlinkClick r:id="rId3"/>
              </a:rPr>
              <a:t>DEAMS Reimbursement (O2C) </a:t>
            </a:r>
            <a:r>
              <a:rPr lang="en-US" b="1" i="1" dirty="0" smtClean="0">
                <a:hlinkClick r:id="rId3"/>
              </a:rPr>
              <a:t/>
            </a:r>
            <a:br>
              <a:rPr lang="en-US" b="1" i="1" dirty="0" smtClean="0">
                <a:hlinkClick r:id="rId3"/>
              </a:rPr>
            </a:br>
            <a:r>
              <a:rPr lang="en-US" b="1" i="1" dirty="0" smtClean="0">
                <a:hlinkClick r:id="rId3"/>
              </a:rPr>
              <a:t>Process </a:t>
            </a:r>
            <a:r>
              <a:rPr lang="en-US" b="1" i="1" dirty="0">
                <a:hlinkClick r:id="rId3"/>
              </a:rPr>
              <a:t>Packet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910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Desktop Guide to DEAMS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Travel </a:t>
            </a:r>
            <a:r>
              <a:rPr lang="en-US" sz="4800" dirty="0"/>
              <a:t>ODL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6588846" cy="4675692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</a:pPr>
            <a:r>
              <a:rPr lang="en-US" dirty="0"/>
              <a:t>Documents </a:t>
            </a:r>
            <a:r>
              <a:rPr lang="en-US" dirty="0" smtClean="0"/>
              <a:t>process </a:t>
            </a:r>
            <a:r>
              <a:rPr lang="en-US" dirty="0"/>
              <a:t>to troubleshoot common </a:t>
            </a:r>
            <a:r>
              <a:rPr lang="en-US" dirty="0" smtClean="0"/>
              <a:t>travel-related errors</a:t>
            </a:r>
            <a:endParaRPr lang="en-US" dirty="0"/>
          </a:p>
          <a:p>
            <a:pPr marL="365760">
              <a:lnSpc>
                <a:spcPct val="90000"/>
              </a:lnSpc>
            </a:pPr>
            <a:r>
              <a:rPr lang="en-US" dirty="0" smtClean="0"/>
              <a:t>Provides examples and details </a:t>
            </a:r>
            <a:br>
              <a:rPr lang="en-US" dirty="0" smtClean="0"/>
            </a:br>
            <a:r>
              <a:rPr lang="en-US" dirty="0" smtClean="0"/>
              <a:t>for using internal tools, queries, </a:t>
            </a:r>
            <a:br>
              <a:rPr lang="en-US" dirty="0" smtClean="0"/>
            </a:br>
            <a:r>
              <a:rPr lang="en-US" dirty="0" smtClean="0"/>
              <a:t>and reports on any type of order (DTS, RTS, AROWS)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In-depth analysis </a:t>
            </a:r>
            <a:r>
              <a:rPr lang="en-US">
                <a:solidFill>
                  <a:schemeClr val="bg1"/>
                </a:solidFill>
              </a:rPr>
              <a:t>on 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DEAMS Travel ODL </a:t>
            </a: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The best place to begin Travel ODL research is in DEAMS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166" y="1382257"/>
            <a:ext cx="3882865" cy="29372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871" y="3797802"/>
            <a:ext cx="3882865" cy="293719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506688" y="6793771"/>
            <a:ext cx="4097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197" algn="ctr" defTabSz="1219170" fontAlgn="base">
              <a:spcBef>
                <a:spcPct val="0"/>
              </a:spcBef>
              <a:spcAft>
                <a:spcPts val="533"/>
              </a:spcAft>
              <a:buSzPct val="120000"/>
              <a:defRPr/>
            </a:pP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>Screenshots of Document </a:t>
            </a:r>
            <a:br>
              <a:rPr lang="en-US" sz="1600" dirty="0" smtClean="0">
                <a:latin typeface="Arial" panose="020B0604020202020204" pitchFamily="34" charset="0"/>
                <a:cs typeface="Arial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charset="0"/>
              </a:rPr>
              <a:t>Cross-Reference Tool</a:t>
            </a:r>
            <a:endParaRPr lang="en-US" sz="1600" dirty="0"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064" y="6150368"/>
            <a:ext cx="5382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hlinkClick r:id="rId4"/>
              </a:rPr>
              <a:t>Desktop Guide to DEAMS Travel ODL Research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4211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DEAMS Job Aid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11329416" cy="5137112"/>
          </a:xfrm>
        </p:spPr>
        <p:txBody>
          <a:bodyPr>
            <a:normAutofit/>
          </a:bodyPr>
          <a:lstStyle/>
          <a:p>
            <a:pPr marL="365760">
              <a:lnSpc>
                <a:spcPct val="90000"/>
              </a:lnSpc>
            </a:pPr>
            <a:r>
              <a:rPr lang="en-US" dirty="0" smtClean="0"/>
              <a:t>Detailed </a:t>
            </a:r>
            <a:r>
              <a:rPr lang="en-US" dirty="0"/>
              <a:t>guidance on more than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 </a:t>
            </a:r>
            <a:r>
              <a:rPr lang="en-US" dirty="0"/>
              <a:t>topics</a:t>
            </a:r>
          </a:p>
          <a:p>
            <a:pPr marL="365760">
              <a:lnSpc>
                <a:spcPct val="90000"/>
              </a:lnSpc>
            </a:pPr>
            <a:r>
              <a:rPr lang="en-US" dirty="0" smtClean="0"/>
              <a:t>Job Aids provide step-by-step </a:t>
            </a:r>
            <a:br>
              <a:rPr lang="en-US" dirty="0" smtClean="0"/>
            </a:br>
            <a:r>
              <a:rPr lang="en-US" dirty="0" smtClean="0"/>
              <a:t>instructions including visual guides and screenshots</a:t>
            </a:r>
          </a:p>
          <a:p>
            <a:pPr lvl="0"/>
            <a:r>
              <a:rPr lang="en-US" dirty="0"/>
              <a:t>Index is searchable by: Section, Job Aid title, Legacy term,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/>
              <a:t>Description</a:t>
            </a:r>
          </a:p>
          <a:p>
            <a:pPr lvl="0"/>
            <a:r>
              <a:rPr lang="en-US" dirty="0"/>
              <a:t>Includes links to each Job Aid, Quick Aid, and Quick Aid Visual </a:t>
            </a:r>
          </a:p>
          <a:p>
            <a:pPr lvl="0"/>
            <a:r>
              <a:rPr lang="en-US" dirty="0"/>
              <a:t>Includes a link to instructions on how to search the Job Aid Index within Excel </a:t>
            </a:r>
          </a:p>
          <a:p>
            <a:pPr marL="365760">
              <a:lnSpc>
                <a:spcPct val="90000"/>
              </a:lnSpc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6430" y="1348629"/>
            <a:ext cx="5869577" cy="149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Searchable repository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documented </a:t>
            </a:r>
            <a:r>
              <a:rPr lang="en-US" dirty="0">
                <a:solidFill>
                  <a:schemeClr val="bg1"/>
                </a:solidFill>
              </a:rPr>
              <a:t>DEAMS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procedures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hevron 107"/>
          <p:cNvSpPr>
            <a:spLocks noChangeArrowheads="1"/>
          </p:cNvSpPr>
          <p:nvPr/>
        </p:nvSpPr>
        <p:spPr bwMode="auto">
          <a:xfrm>
            <a:off x="611671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5689994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53" y="1391503"/>
            <a:ext cx="4617683" cy="191832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prstClr val="black"/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986053" y="3441358"/>
            <a:ext cx="469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hlinkClick r:id="rId4"/>
              </a:rPr>
              <a:t>DEAMS Job Aid Index link</a:t>
            </a:r>
            <a:endParaRPr lang="en-US" b="1" i="1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Centralized hyperlinks to desktop guides</a:t>
            </a:r>
          </a:p>
        </p:txBody>
      </p:sp>
    </p:spTree>
    <p:extLst>
      <p:ext uri="{BB962C8B-B14F-4D97-AF65-F5344CB8AC3E}">
        <p14:creationId xmlns:p14="http://schemas.microsoft.com/office/powerpoint/2010/main" val="24707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Error12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6430" y="1551394"/>
            <a:ext cx="5869577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Confirm funds availability</a:t>
            </a:r>
          </a:p>
        </p:txBody>
      </p:sp>
      <p:sp>
        <p:nvSpPr>
          <p:cNvPr id="8" name="Chevron 107"/>
          <p:cNvSpPr>
            <a:spLocks noChangeArrowheads="1"/>
          </p:cNvSpPr>
          <p:nvPr/>
        </p:nvSpPr>
        <p:spPr bwMode="auto">
          <a:xfrm>
            <a:off x="5805975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" name="Chevron 107"/>
          <p:cNvSpPr>
            <a:spLocks noChangeArrowheads="1"/>
          </p:cNvSpPr>
          <p:nvPr/>
        </p:nvSpPr>
        <p:spPr bwMode="auto">
          <a:xfrm>
            <a:off x="5379255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4320" y="2825496"/>
            <a:ext cx="11704320" cy="5547302"/>
          </a:xfrm>
        </p:spPr>
        <p:txBody>
          <a:bodyPr>
            <a:normAutofit/>
          </a:bodyPr>
          <a:lstStyle/>
          <a:p>
            <a:pPr marL="365760"/>
            <a:r>
              <a:rPr lang="en-US" sz="2000" dirty="0" smtClean="0"/>
              <a:t>Unfunded transactions impact all other </a:t>
            </a:r>
            <a:br>
              <a:rPr lang="en-US" sz="2000" dirty="0" smtClean="0"/>
            </a:br>
            <a:r>
              <a:rPr lang="en-US" sz="2000" dirty="0" smtClean="0"/>
              <a:t>funded transactions in the same batch</a:t>
            </a:r>
          </a:p>
          <a:p>
            <a:pPr marL="365760" lvl="0"/>
            <a:r>
              <a:rPr lang="en-US" sz="2000" dirty="0"/>
              <a:t>I</a:t>
            </a:r>
            <a:r>
              <a:rPr lang="en-US" sz="2000" dirty="0" smtClean="0"/>
              <a:t>dentifies </a:t>
            </a:r>
            <a:r>
              <a:rPr lang="en-US" sz="2000" dirty="0"/>
              <a:t>journal batches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Accounts </a:t>
            </a:r>
            <a:r>
              <a:rPr lang="en-US" sz="2000" dirty="0"/>
              <a:t>Receivable (Agreements) unable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/>
              <a:t>post to the GL due to insufficient </a:t>
            </a:r>
            <a:r>
              <a:rPr lang="en-US" sz="2000" dirty="0" smtClean="0"/>
              <a:t>funding;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provides </a:t>
            </a:r>
            <a:r>
              <a:rPr lang="en-US" sz="2000" dirty="0"/>
              <a:t>specific document numbers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that </a:t>
            </a:r>
            <a:r>
              <a:rPr lang="en-US" sz="2000" dirty="0"/>
              <a:t>“FAIL” and need to be corrected</a:t>
            </a:r>
          </a:p>
          <a:p>
            <a:pPr marL="365760" lvl="0"/>
            <a:r>
              <a:rPr lang="en-US" sz="2000" dirty="0"/>
              <a:t>Report updated at 0800, 1600,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2030 </a:t>
            </a:r>
            <a:r>
              <a:rPr lang="en-US" sz="2000" dirty="0" smtClean="0"/>
              <a:t>Eastern Time (M–F</a:t>
            </a:r>
            <a:r>
              <a:rPr lang="en-US" sz="2000" dirty="0"/>
              <a:t>)</a:t>
            </a:r>
          </a:p>
          <a:p>
            <a:pPr marL="365760" lvl="0"/>
            <a:r>
              <a:rPr lang="en-US" sz="2000" dirty="0" smtClean="0">
                <a:hlinkClick r:id="rId3"/>
              </a:rPr>
              <a:t>Error12 Report and instructions link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DEAMS portal &gt; MCSME &gt; 01_Master Library</a:t>
            </a:r>
            <a:br>
              <a:rPr lang="en-US" sz="2000" dirty="0" smtClean="0"/>
            </a:br>
            <a:r>
              <a:rPr lang="en-US" sz="2000" dirty="0" smtClean="0"/>
              <a:t>&gt; Error12_Batches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5314" y="7547843"/>
            <a:ext cx="12204442" cy="3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bg1"/>
                </a:solidFill>
              </a:rPr>
              <a:t>Identifies Agreement and Collection transactions not posted and presents </a:t>
            </a:r>
            <a:r>
              <a:rPr lang="en-US" sz="2200" dirty="0" smtClean="0">
                <a:solidFill>
                  <a:schemeClr val="bg1"/>
                </a:solidFill>
              </a:rPr>
              <a:t>reason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907" y="222062"/>
            <a:ext cx="5180638" cy="3622552"/>
          </a:xfrm>
          <a:prstGeom prst="rect">
            <a:avLst/>
          </a:prstGeom>
          <a:ln w="12700">
            <a:solidFill>
              <a:schemeClr val="accent3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789" y="4082835"/>
            <a:ext cx="5167309" cy="3218868"/>
          </a:xfrm>
          <a:prstGeom prst="rect">
            <a:avLst/>
          </a:prstGeom>
          <a:ln w="12700">
            <a:solidFill>
              <a:schemeClr val="accent3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007" y="4383698"/>
            <a:ext cx="3415921" cy="1535327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007" y="6827848"/>
            <a:ext cx="3415921" cy="602377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/>
            </a:outerShdw>
          </a:effec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6188414" y="5504614"/>
            <a:ext cx="2747531" cy="310683"/>
          </a:xfrm>
          <a:prstGeom prst="rect">
            <a:avLst/>
          </a:prstGeom>
          <a:solidFill>
            <a:schemeClr val="bg2">
              <a:lumMod val="50000"/>
              <a:alpha val="82000"/>
            </a:schemeClr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Because these fail…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188414" y="6619243"/>
            <a:ext cx="2747531" cy="310683"/>
          </a:xfrm>
          <a:prstGeom prst="rect">
            <a:avLst/>
          </a:prstGeom>
          <a:solidFill>
            <a:schemeClr val="bg2">
              <a:lumMod val="50000"/>
              <a:alpha val="82000"/>
            </a:schemeClr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…These can’t post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641928" y="4393334"/>
            <a:ext cx="1673772" cy="86767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41928" y="5901443"/>
            <a:ext cx="513187" cy="37024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641928" y="6356737"/>
            <a:ext cx="1673772" cy="1048192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41928" y="6102164"/>
            <a:ext cx="513187" cy="752712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155115" y="5261004"/>
            <a:ext cx="1160585" cy="773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155115" y="6105066"/>
            <a:ext cx="1160585" cy="251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4" y="1762539"/>
            <a:ext cx="11864147" cy="6202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340883"/>
            <a:ext cx="11864147" cy="1169683"/>
          </a:xfrm>
        </p:spPr>
        <p:txBody>
          <a:bodyPr>
            <a:noAutofit/>
          </a:bodyPr>
          <a:lstStyle/>
          <a:p>
            <a:r>
              <a:rPr lang="en-US" sz="4800" b="0" dirty="0" smtClean="0"/>
              <a:t>Rule #1: Know Your DEAMS Audience, JD! </a:t>
            </a:r>
            <a:endParaRPr lang="en-US" sz="4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</a:t>
            </a:fld>
            <a:endParaRPr lang="en-US"/>
          </a:p>
        </p:txBody>
      </p:sp>
      <p:sp>
        <p:nvSpPr>
          <p:cNvPr id="7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7968008" cy="79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70994" y="2902224"/>
            <a:ext cx="3922643" cy="2584174"/>
          </a:xfrm>
          <a:prstGeom prst="ellipse">
            <a:avLst/>
          </a:prstGeom>
          <a:noFill/>
          <a:ln w="36195">
            <a:solidFill>
              <a:srgbClr val="2122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20504161">
            <a:off x="4371635" y="2902301"/>
            <a:ext cx="3125322" cy="76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PROBABLY HERE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81589" y="7714690"/>
            <a:ext cx="8305414" cy="646986"/>
          </a:xfrm>
          <a:prstGeom prst="roundRect">
            <a:avLst/>
          </a:prstGeom>
          <a:solidFill>
            <a:srgbClr val="2122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a typeface="+mj-ea"/>
                <a:cs typeface="+mj-cs"/>
              </a:rPr>
              <a:t>Into </a:t>
            </a:r>
            <a:r>
              <a:rPr lang="en-US" sz="3200" dirty="0">
                <a:solidFill>
                  <a:schemeClr val="bg1"/>
                </a:solidFill>
                <a:ea typeface="+mj-ea"/>
                <a:cs typeface="+mj-cs"/>
              </a:rPr>
              <a:t>the Lions’ </a:t>
            </a:r>
            <a:r>
              <a:rPr lang="en-US" sz="3200" dirty="0" smtClean="0">
                <a:solidFill>
                  <a:schemeClr val="bg1"/>
                </a:solidFill>
                <a:ea typeface="+mj-ea"/>
                <a:cs typeface="+mj-cs"/>
              </a:rPr>
              <a:t>Den – I </a:t>
            </a:r>
            <a:r>
              <a:rPr lang="en-US" sz="3200" dirty="0" err="1" smtClean="0">
                <a:solidFill>
                  <a:schemeClr val="bg1"/>
                </a:solidFill>
                <a:ea typeface="+mj-ea"/>
                <a:cs typeface="+mj-cs"/>
              </a:rPr>
              <a:t>ain’t</a:t>
            </a:r>
            <a:r>
              <a:rPr lang="en-US" sz="3200" dirty="0" smtClean="0">
                <a:solidFill>
                  <a:schemeClr val="bg1"/>
                </a:solidFill>
                <a:ea typeface="+mj-ea"/>
                <a:cs typeface="+mj-cs"/>
              </a:rPr>
              <a:t> scared!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3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821358"/>
            <a:ext cx="11833944" cy="6400800"/>
          </a:xfrm>
        </p:spPr>
        <p:txBody>
          <a:bodyPr>
            <a:normAutofit/>
          </a:bodyPr>
          <a:lstStyle/>
          <a:p>
            <a:pPr marL="365760">
              <a:lnSpc>
                <a:spcPct val="90000"/>
              </a:lnSpc>
            </a:pPr>
            <a:r>
              <a:rPr lang="en-US" sz="2400" dirty="0" smtClean="0"/>
              <a:t>Monthly </a:t>
            </a:r>
            <a:r>
              <a:rPr lang="en-US" sz="2400" dirty="0"/>
              <a:t>via Defense Collaboration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Services </a:t>
            </a:r>
            <a:r>
              <a:rPr lang="en-US" sz="2400" dirty="0"/>
              <a:t>(DCS) </a:t>
            </a:r>
            <a:r>
              <a:rPr lang="en-US" sz="2400" dirty="0" smtClean="0"/>
              <a:t>telecom </a:t>
            </a:r>
            <a:r>
              <a:rPr lang="en-US" sz="2400" dirty="0"/>
              <a:t>to share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information </a:t>
            </a:r>
            <a:r>
              <a:rPr lang="en-US" sz="2400" dirty="0"/>
              <a:t>and tips from SMEs,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answer </a:t>
            </a:r>
            <a:r>
              <a:rPr lang="en-US" sz="2400" dirty="0"/>
              <a:t>questions, and provide an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opportunity </a:t>
            </a:r>
            <a:r>
              <a:rPr lang="en-US" sz="2400" dirty="0"/>
              <a:t>for user discussion</a:t>
            </a:r>
          </a:p>
          <a:p>
            <a:pPr marL="365760">
              <a:lnSpc>
                <a:spcPct val="90000"/>
              </a:lnSpc>
            </a:pPr>
            <a:r>
              <a:rPr lang="en-US" sz="2400" dirty="0"/>
              <a:t>Briefings provided by </a:t>
            </a:r>
            <a:r>
              <a:rPr lang="en-US" sz="2400" dirty="0" smtClean="0"/>
              <a:t>Legacy and DEAMS Help Desks, </a:t>
            </a:r>
            <a:r>
              <a:rPr lang="en-US" sz="2400" dirty="0"/>
              <a:t>AFAFO, DFAS, and MAJCOM/COCOM SMEs</a:t>
            </a:r>
          </a:p>
          <a:p>
            <a:pPr marL="365760">
              <a:lnSpc>
                <a:spcPct val="90000"/>
              </a:lnSpc>
            </a:pPr>
            <a:r>
              <a:rPr lang="en-US" sz="2400" dirty="0"/>
              <a:t>Four </a:t>
            </a:r>
            <a:r>
              <a:rPr lang="en-US" sz="2400" dirty="0" smtClean="0"/>
              <a:t>sessions </a:t>
            </a:r>
            <a:r>
              <a:rPr lang="en-US" sz="2400" dirty="0"/>
              <a:t>held every third Wednesday and Thursday of the month (excluding September and December</a:t>
            </a:r>
            <a:r>
              <a:rPr lang="en-US" sz="24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USAFE: Wed, 0800–0900 ET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CONUS 1: Wed, 1000</a:t>
            </a:r>
            <a:r>
              <a:rPr lang="en-US" sz="2400" dirty="0"/>
              <a:t>–</a:t>
            </a:r>
            <a:r>
              <a:rPr lang="en-US" sz="2400" dirty="0" smtClean="0"/>
              <a:t>1100 ET</a:t>
            </a:r>
          </a:p>
          <a:p>
            <a:pPr marL="365760">
              <a:lnSpc>
                <a:spcPct val="90000"/>
              </a:lnSpc>
            </a:pPr>
            <a:endParaRPr lang="en-US" sz="2400" dirty="0"/>
          </a:p>
          <a:p>
            <a:pPr marL="365760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AFAOC Monthly </a:t>
            </a:r>
            <a:r>
              <a:rPr lang="en-US" dirty="0"/>
              <a:t>Users Forum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29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204986" y="1501379"/>
            <a:ext cx="11793750" cy="1192587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6430" y="1551394"/>
            <a:ext cx="5869577" cy="1142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Accelerate user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knowledge and skills</a:t>
            </a:r>
          </a:p>
        </p:txBody>
      </p:sp>
      <p:sp>
        <p:nvSpPr>
          <p:cNvPr id="13" name="Chevron 107"/>
          <p:cNvSpPr>
            <a:spLocks noChangeArrowheads="1"/>
          </p:cNvSpPr>
          <p:nvPr/>
        </p:nvSpPr>
        <p:spPr bwMode="auto">
          <a:xfrm>
            <a:off x="4979677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4" name="Chevron 107"/>
          <p:cNvSpPr>
            <a:spLocks noChangeArrowheads="1"/>
          </p:cNvSpPr>
          <p:nvPr/>
        </p:nvSpPr>
        <p:spPr bwMode="auto">
          <a:xfrm>
            <a:off x="4552957" y="1900910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895033" y="6206772"/>
            <a:ext cx="6799720" cy="2037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sz="2400" dirty="0" smtClean="0"/>
              <a:t>CONUS 2: Thu, 1600</a:t>
            </a:r>
            <a:r>
              <a:rPr lang="en-US" sz="2400" dirty="0"/>
              <a:t>–</a:t>
            </a:r>
            <a:r>
              <a:rPr lang="en-US" sz="2400" dirty="0" smtClean="0"/>
              <a:t>1700 ET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PACAF: Thu, 1900</a:t>
            </a:r>
            <a:r>
              <a:rPr lang="en-US" sz="2400" dirty="0"/>
              <a:t>–</a:t>
            </a:r>
            <a:r>
              <a:rPr lang="en-US" sz="2400" dirty="0" smtClean="0"/>
              <a:t>2000 ET</a:t>
            </a:r>
          </a:p>
          <a:p>
            <a:pPr marL="365760">
              <a:lnSpc>
                <a:spcPct val="90000"/>
              </a:lnSpc>
            </a:pPr>
            <a:endParaRPr lang="en-US" sz="2400" dirty="0" smtClean="0"/>
          </a:p>
          <a:p>
            <a:pPr marL="365760">
              <a:lnSpc>
                <a:spcPct val="90000"/>
              </a:lnSpc>
            </a:pPr>
            <a:endParaRPr lang="en-US" sz="2400" dirty="0" smtClean="0"/>
          </a:p>
          <a:p>
            <a:pPr marL="365760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59" y="1817432"/>
            <a:ext cx="6044272" cy="2188613"/>
          </a:xfrm>
          <a:prstGeom prst="rect">
            <a:avLst/>
          </a:prstGeom>
          <a:effectLst>
            <a:outerShdw blurRad="190500" algn="tl" rotWithShape="0">
              <a:prstClr val="black"/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572853" y="4133437"/>
            <a:ext cx="461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hlinkClick r:id="rId4"/>
              </a:rPr>
              <a:t>Monthly Users Forum link</a:t>
            </a:r>
            <a:endParaRPr lang="en-US" b="1" i="1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204986" y="7451172"/>
            <a:ext cx="11793750" cy="585523"/>
          </a:xfrm>
          <a:prstGeom prst="roundRect">
            <a:avLst>
              <a:gd name="adj" fmla="val 8585"/>
            </a:avLst>
          </a:prstGeom>
          <a:solidFill>
            <a:srgbClr val="5C5CD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4224" y="7446249"/>
            <a:ext cx="11641768" cy="59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Interactive knowledge sharing and training in a virtual work 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567" y="1924107"/>
            <a:ext cx="1318271" cy="1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Process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indent="-365125"/>
            <a:r>
              <a:rPr lang="en-US" dirty="0" smtClean="0"/>
              <a:t>Aged Travel - Reduces hours spent researching and manually entering the transactions to close stagnant travel obligations in DEAMS using RPA technology</a:t>
            </a:r>
          </a:p>
          <a:p>
            <a:pPr marL="365125" indent="-365125"/>
            <a:r>
              <a:rPr lang="en-US" dirty="0" smtClean="0"/>
              <a:t>DD2875s - Automate FM DD2875 forms; validate fields, provision accounts, and verify accesses</a:t>
            </a:r>
          </a:p>
          <a:p>
            <a:pPr marL="365125" indent="-365125"/>
            <a:r>
              <a:rPr lang="en-US" dirty="0" smtClean="0"/>
              <a:t>Compliance Reviews - Continue to define and develop BOTs technology for application into compliance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b="12270"/>
          <a:stretch/>
        </p:blipFill>
        <p:spPr>
          <a:xfrm>
            <a:off x="2907545" y="4966457"/>
            <a:ext cx="6437870" cy="344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57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203200"/>
          </a:xfrm>
          <a:prstGeom prst="rect">
            <a:avLst/>
          </a:prstGeom>
          <a:solidFill>
            <a:srgbClr val="1D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4929335" y="2885974"/>
            <a:ext cx="2333331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19ADE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VISION</a:t>
            </a:r>
            <a:endParaRPr lang="en-US" sz="7200" dirty="0">
              <a:ln w="0"/>
              <a:solidFill>
                <a:srgbClr val="19ADE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97318" y="3316861"/>
            <a:ext cx="3240031" cy="1"/>
          </a:xfrm>
          <a:prstGeom prst="line">
            <a:avLst/>
          </a:prstGeom>
          <a:ln w="19050">
            <a:solidFill>
              <a:srgbClr val="1D33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54650" y="3316861"/>
            <a:ext cx="3240031" cy="1"/>
          </a:xfrm>
          <a:prstGeom prst="line">
            <a:avLst/>
          </a:prstGeom>
          <a:ln w="19050">
            <a:solidFill>
              <a:srgbClr val="1D33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72854" y="5016933"/>
            <a:ext cx="284629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19ADE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MISSION</a:t>
            </a:r>
            <a:endParaRPr lang="en-US" sz="7200" dirty="0">
              <a:ln w="0"/>
              <a:solidFill>
                <a:srgbClr val="19ADE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97317" y="5447820"/>
            <a:ext cx="2926080" cy="1"/>
          </a:xfrm>
          <a:prstGeom prst="line">
            <a:avLst/>
          </a:prstGeom>
          <a:ln w="19050">
            <a:solidFill>
              <a:srgbClr val="1D33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68001" y="5447818"/>
            <a:ext cx="2926080" cy="1"/>
          </a:xfrm>
          <a:prstGeom prst="line">
            <a:avLst/>
          </a:prstGeom>
          <a:ln w="19050">
            <a:solidFill>
              <a:srgbClr val="1D33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97318" y="4055291"/>
            <a:ext cx="879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D337C"/>
                </a:solidFill>
              </a:rPr>
              <a:t>Success through Customer Focus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970" y="6153298"/>
            <a:ext cx="11218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D337C"/>
                </a:solidFill>
              </a:rPr>
              <a:t>Strengthen user proficiency and Air Force accountability through continuing education, </a:t>
            </a:r>
            <a:r>
              <a:rPr lang="en-US" sz="3200" dirty="0" smtClean="0">
                <a:solidFill>
                  <a:srgbClr val="1D337C"/>
                </a:solidFill>
              </a:rPr>
              <a:t>targeted </a:t>
            </a:r>
            <a:r>
              <a:rPr lang="en-US" sz="3200" dirty="0">
                <a:solidFill>
                  <a:srgbClr val="1D337C"/>
                </a:solidFill>
              </a:rPr>
              <a:t>assistance, </a:t>
            </a:r>
            <a:r>
              <a:rPr lang="en-US" sz="3200" dirty="0" smtClean="0">
                <a:solidFill>
                  <a:srgbClr val="1D337C"/>
                </a:solidFill>
              </a:rPr>
              <a:t/>
            </a:r>
            <a:br>
              <a:rPr lang="en-US" sz="3200" dirty="0" smtClean="0">
                <a:solidFill>
                  <a:srgbClr val="1D337C"/>
                </a:solidFill>
              </a:rPr>
            </a:br>
            <a:r>
              <a:rPr lang="en-US" sz="3200" dirty="0" smtClean="0">
                <a:solidFill>
                  <a:srgbClr val="1D337C"/>
                </a:solidFill>
              </a:rPr>
              <a:t>system </a:t>
            </a:r>
            <a:r>
              <a:rPr lang="en-US" sz="3200" dirty="0">
                <a:solidFill>
                  <a:srgbClr val="1D337C"/>
                </a:solidFill>
              </a:rPr>
              <a:t>operations and monitoring, data analytics, </a:t>
            </a:r>
            <a:r>
              <a:rPr lang="en-US" sz="3200" dirty="0" smtClean="0">
                <a:solidFill>
                  <a:srgbClr val="1D337C"/>
                </a:solidFill>
              </a:rPr>
              <a:t/>
            </a:r>
            <a:br>
              <a:rPr lang="en-US" sz="3200" dirty="0" smtClean="0">
                <a:solidFill>
                  <a:srgbClr val="1D337C"/>
                </a:solidFill>
              </a:rPr>
            </a:br>
            <a:r>
              <a:rPr lang="en-US" sz="3200" dirty="0" smtClean="0">
                <a:solidFill>
                  <a:srgbClr val="1D337C"/>
                </a:solidFill>
              </a:rPr>
              <a:t>and </a:t>
            </a:r>
            <a:r>
              <a:rPr lang="en-US" sz="3200" dirty="0">
                <a:solidFill>
                  <a:srgbClr val="1D337C"/>
                </a:solidFill>
              </a:rPr>
              <a:t>strategic communications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96" y="91229"/>
            <a:ext cx="5875176" cy="2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56430" y="3842012"/>
            <a:ext cx="11512297" cy="1142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8800" dirty="0" smtClean="0">
                <a:solidFill>
                  <a:srgbClr val="23228A"/>
                </a:solidFill>
              </a:rPr>
              <a:t>Together…we can make it happen!</a:t>
            </a:r>
            <a:endParaRPr lang="en-US" sz="8800" dirty="0">
              <a:solidFill>
                <a:srgbClr val="23228A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1673" y="3002825"/>
            <a:ext cx="11674671" cy="0"/>
          </a:xfrm>
          <a:prstGeom prst="line">
            <a:avLst/>
          </a:prstGeom>
          <a:ln w="19050">
            <a:solidFill>
              <a:srgbClr val="1D33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1"/>
            <a:ext cx="12192000" cy="203200"/>
          </a:xfrm>
          <a:prstGeom prst="rect">
            <a:avLst/>
          </a:prstGeom>
          <a:solidFill>
            <a:srgbClr val="1D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96" y="91229"/>
            <a:ext cx="5875176" cy="2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AFAOC </a:t>
            </a:r>
            <a:r>
              <a:rPr lang="en-US" dirty="0"/>
              <a:t>Alignment with </a:t>
            </a:r>
            <a:r>
              <a:rPr lang="en-US" dirty="0" smtClean="0"/>
              <a:t>SAF/FM </a:t>
            </a:r>
            <a:r>
              <a:rPr lang="en-US" dirty="0"/>
              <a:t>Strategic Plan</a:t>
            </a:r>
          </a:p>
          <a:p>
            <a:r>
              <a:rPr lang="en-US" dirty="0" smtClean="0"/>
              <a:t>AFAOC Overview &amp; History</a:t>
            </a:r>
          </a:p>
          <a:p>
            <a:r>
              <a:rPr lang="en-US" dirty="0" smtClean="0"/>
              <a:t>Powering Innovation</a:t>
            </a:r>
          </a:p>
          <a:p>
            <a:r>
              <a:rPr lang="en-US" dirty="0" smtClean="0"/>
              <a:t>AFAOC Teams</a:t>
            </a:r>
          </a:p>
          <a:p>
            <a:r>
              <a:rPr lang="en-US" dirty="0" smtClean="0"/>
              <a:t>AFAOC Tools &amp;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471490" y="2215974"/>
            <a:ext cx="6320976" cy="4838935"/>
          </a:xfrm>
          <a:prstGeom prst="homePlate">
            <a:avLst>
              <a:gd name="adj" fmla="val 47265"/>
            </a:avLst>
          </a:prstGeom>
          <a:gradFill>
            <a:gsLst>
              <a:gs pos="0">
                <a:schemeClr val="bg1"/>
              </a:gs>
              <a:gs pos="83000">
                <a:srgbClr val="E8E8F9"/>
              </a:gs>
              <a:gs pos="100000">
                <a:srgbClr val="E8E8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ame Side Corner Rectangle 37"/>
          <p:cNvSpPr/>
          <p:nvPr/>
        </p:nvSpPr>
        <p:spPr bwMode="auto">
          <a:xfrm rot="5400000">
            <a:off x="2651921" y="-477044"/>
            <a:ext cx="525463" cy="4886325"/>
          </a:xfrm>
          <a:prstGeom prst="round2Same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595313" y="1754310"/>
            <a:ext cx="4946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SAF/FM FY19–23 Strategic Plan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EF1F7C-AC7B-8E4F-9D93-2087517BAD67}"/>
              </a:ext>
            </a:extLst>
          </p:cNvPr>
          <p:cNvSpPr txBox="1"/>
          <p:nvPr/>
        </p:nvSpPr>
        <p:spPr>
          <a:xfrm>
            <a:off x="425451" y="2341564"/>
            <a:ext cx="4368800" cy="50167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200" b="1" i="1" u="sng" dirty="0">
                <a:latin typeface="Lucida Sans"/>
                <a:cs typeface="Lucida Sans"/>
              </a:rPr>
              <a:t>Goal 1: Develop and Take Care of the FM Team</a:t>
            </a:r>
          </a:p>
          <a:p>
            <a:pPr algn="l">
              <a:defRPr/>
            </a:pPr>
            <a:endParaRPr lang="en-US" sz="1200" i="1" dirty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1.1: Implement Human Capital Strategy </a:t>
            </a:r>
          </a:p>
          <a:p>
            <a:pPr algn="l">
              <a:defRPr/>
            </a:pPr>
            <a:endParaRPr lang="en-US" sz="1200" i="1" dirty="0" smtClean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</a:t>
            </a:r>
            <a:r>
              <a:rPr lang="en-US" sz="1200" i="1" dirty="0">
                <a:latin typeface="Lucida Sans"/>
                <a:cs typeface="Lucida Sans"/>
              </a:rPr>
              <a:t>1.2: Save Airmen Time</a:t>
            </a:r>
          </a:p>
          <a:p>
            <a:pPr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 </a:t>
            </a:r>
            <a:endParaRPr lang="en-US" sz="1200" i="1" dirty="0">
              <a:latin typeface="Lucida Sans"/>
              <a:cs typeface="Lucida Sans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endParaRPr lang="en-US" sz="1200" i="1" dirty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b="1" i="1" u="sng" dirty="0">
                <a:latin typeface="Lucida Sans"/>
                <a:cs typeface="Lucida Sans"/>
              </a:rPr>
              <a:t>Goal 2: Deliver Financial Management Excellence</a:t>
            </a:r>
          </a:p>
          <a:p>
            <a:pPr algn="l">
              <a:defRPr/>
            </a:pPr>
            <a:endParaRPr lang="en-US" sz="1200" b="1" i="1" u="sng" dirty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i="1" dirty="0">
                <a:latin typeface="Lucida Sans"/>
                <a:cs typeface="Lucida Sans"/>
              </a:rPr>
              <a:t>Objective 2.1: Provide </a:t>
            </a:r>
            <a:r>
              <a:rPr lang="en-US" sz="1200" i="1" dirty="0" smtClean="0">
                <a:latin typeface="Lucida Sans"/>
                <a:cs typeface="Lucida Sans"/>
              </a:rPr>
              <a:t>Excellent </a:t>
            </a:r>
            <a:r>
              <a:rPr lang="en-US" sz="1200" i="1" dirty="0">
                <a:latin typeface="Lucida Sans"/>
                <a:cs typeface="Lucida Sans"/>
              </a:rPr>
              <a:t>Financial Customer Service</a:t>
            </a:r>
          </a:p>
          <a:p>
            <a:pPr algn="l">
              <a:defRPr/>
            </a:pPr>
            <a:endParaRPr lang="en-US" sz="1200" i="1" dirty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</a:t>
            </a:r>
            <a:r>
              <a:rPr lang="en-US" sz="1200" i="1" dirty="0">
                <a:latin typeface="Lucida Sans"/>
                <a:cs typeface="Lucida Sans"/>
              </a:rPr>
              <a:t>2.2:  Provide High-Quality Programming, Cost Estimating, Budget Development, and Execution</a:t>
            </a:r>
          </a:p>
          <a:p>
            <a:pPr algn="l">
              <a:defRPr/>
            </a:pPr>
            <a:endParaRPr lang="en-US" sz="1200" i="1" dirty="0">
              <a:latin typeface="Lucida Sans"/>
              <a:cs typeface="Lucida Sans"/>
            </a:endParaRPr>
          </a:p>
          <a:p>
            <a:pPr algn="l"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</a:t>
            </a:r>
            <a:r>
              <a:rPr lang="en-US" sz="1200" i="1" dirty="0">
                <a:latin typeface="Lucida Sans"/>
                <a:cs typeface="Lucida Sans"/>
              </a:rPr>
              <a:t>2.3: Provide Accurate and Auditable Accounting Support</a:t>
            </a:r>
          </a:p>
          <a:p>
            <a:pPr algn="l">
              <a:defRPr/>
            </a:pPr>
            <a:endParaRPr lang="en-US" sz="1200" b="1" i="1" dirty="0">
              <a:latin typeface="Lucida Sans"/>
              <a:cs typeface="Lucida Sans"/>
            </a:endParaRPr>
          </a:p>
          <a:p>
            <a:pPr>
              <a:defRPr/>
            </a:pPr>
            <a:r>
              <a:rPr lang="en-US" sz="1200" b="1" i="1" u="sng" dirty="0" smtClean="0">
                <a:latin typeface="Lucida Sans"/>
                <a:cs typeface="Lucida Sans"/>
              </a:rPr>
              <a:t>Goal </a:t>
            </a:r>
            <a:r>
              <a:rPr lang="en-US" sz="1200" b="1" i="1" u="sng" dirty="0">
                <a:latin typeface="Lucida Sans"/>
                <a:cs typeface="Lucida Sans"/>
              </a:rPr>
              <a:t>3: Provide Financial Management </a:t>
            </a:r>
            <a:r>
              <a:rPr lang="en-US" sz="1200" b="1" i="1" u="sng" dirty="0" smtClean="0">
                <a:latin typeface="Lucida Sans"/>
                <a:cs typeface="Lucida Sans"/>
              </a:rPr>
              <a:t>Leadership</a:t>
            </a:r>
          </a:p>
          <a:p>
            <a:pPr>
              <a:defRPr/>
            </a:pPr>
            <a:endParaRPr lang="en-US" sz="1200" b="1" i="1" u="sng" dirty="0" smtClean="0">
              <a:latin typeface="Lucida Sans"/>
              <a:cs typeface="Lucida Sans"/>
            </a:endParaRPr>
          </a:p>
          <a:p>
            <a:pPr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3.1: Build Airmen/FM Leaders</a:t>
            </a:r>
          </a:p>
          <a:p>
            <a:pPr>
              <a:defRPr/>
            </a:pPr>
            <a:endParaRPr lang="en-US" sz="1200" i="1" dirty="0" smtClean="0">
              <a:latin typeface="Lucida Sans"/>
              <a:cs typeface="Lucida Sans"/>
            </a:endParaRPr>
          </a:p>
          <a:p>
            <a:pPr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3.2: Support Contingency/Joint Operations</a:t>
            </a:r>
          </a:p>
          <a:p>
            <a:pPr>
              <a:defRPr/>
            </a:pPr>
            <a:endParaRPr lang="en-US" sz="1200" i="1" dirty="0" smtClean="0">
              <a:latin typeface="Lucida Sans"/>
              <a:cs typeface="Lucida Sans"/>
            </a:endParaRPr>
          </a:p>
          <a:p>
            <a:pPr>
              <a:defRPr/>
            </a:pPr>
            <a:r>
              <a:rPr lang="en-US" sz="1200" i="1" dirty="0" smtClean="0">
                <a:latin typeface="Lucida Sans"/>
                <a:cs typeface="Lucida Sans"/>
              </a:rPr>
              <a:t>Objective </a:t>
            </a:r>
            <a:r>
              <a:rPr lang="en-US" sz="1200" i="1" dirty="0">
                <a:latin typeface="Lucida Sans"/>
                <a:cs typeface="Lucida Sans"/>
              </a:rPr>
              <a:t>3.3 Grow Resource Management Capability</a:t>
            </a:r>
          </a:p>
          <a:p>
            <a:pPr marL="171446" indent="-171446">
              <a:buFont typeface="Arial" panose="020B0604020202020204" pitchFamily="34" charset="0"/>
              <a:buChar char="•"/>
              <a:defRPr/>
            </a:pPr>
            <a:endParaRPr lang="en-US" sz="1200" i="1" dirty="0">
              <a:solidFill>
                <a:schemeClr val="bg2"/>
              </a:solidFill>
              <a:latin typeface="Lucida Sans"/>
              <a:cs typeface="Lucida Sans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endParaRPr lang="en-US" sz="800" i="1" dirty="0">
              <a:solidFill>
                <a:schemeClr val="bg2"/>
              </a:solidFill>
              <a:latin typeface="Lucida Sans"/>
              <a:cs typeface="Lucida Sans"/>
            </a:endParaRP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425450" y="3019716"/>
            <a:ext cx="2765425" cy="390932"/>
          </a:xfrm>
          <a:prstGeom prst="roundRect">
            <a:avLst/>
          </a:prstGeom>
          <a:noFill/>
          <a:ln w="57150" algn="ctr">
            <a:solidFill>
              <a:srgbClr val="2122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>
            <a:off x="6545262" y="1846262"/>
            <a:ext cx="5233989" cy="4965161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57150" algn="ctr">
            <a:solidFill>
              <a:srgbClr val="32946A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altLang="en-US" sz="1400"/>
          </a:p>
        </p:txBody>
      </p:sp>
      <p:sp>
        <p:nvSpPr>
          <p:cNvPr id="91" name="Round Same Side Corner Rectangle 90"/>
          <p:cNvSpPr/>
          <p:nvPr/>
        </p:nvSpPr>
        <p:spPr bwMode="auto">
          <a:xfrm rot="5400000">
            <a:off x="8029575" y="209294"/>
            <a:ext cx="665163" cy="4002086"/>
          </a:xfrm>
          <a:prstGeom prst="round2SameRect">
            <a:avLst/>
          </a:prstGeom>
          <a:gradFill flip="none" rotWithShape="1">
            <a:gsLst>
              <a:gs pos="0">
                <a:srgbClr val="32946A"/>
              </a:gs>
              <a:gs pos="100000">
                <a:srgbClr val="B3D79B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15376" name="TextBox 85"/>
          <p:cNvSpPr txBox="1">
            <a:spLocks noChangeArrowheads="1"/>
          </p:cNvSpPr>
          <p:nvPr/>
        </p:nvSpPr>
        <p:spPr bwMode="auto">
          <a:xfrm flipH="1">
            <a:off x="7019478" y="2818376"/>
            <a:ext cx="4660457" cy="45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1900" b="1" dirty="0"/>
              <a:t>Provide world-class customer support to end users </a:t>
            </a:r>
          </a:p>
          <a:p>
            <a:pPr>
              <a:spcBef>
                <a:spcPts val="1200"/>
              </a:spcBef>
            </a:pPr>
            <a:r>
              <a:rPr lang="en-US" altLang="en-US" sz="1900" b="1" dirty="0"/>
              <a:t>Promote self-sufficiency and enhance accounting support </a:t>
            </a:r>
          </a:p>
          <a:p>
            <a:pPr>
              <a:spcBef>
                <a:spcPts val="1200"/>
              </a:spcBef>
            </a:pPr>
            <a:r>
              <a:rPr lang="en-US" altLang="en-US" sz="1900" b="1" dirty="0"/>
              <a:t>Enhance accounting support through shared knowledge</a:t>
            </a:r>
          </a:p>
          <a:p>
            <a:pPr>
              <a:spcBef>
                <a:spcPts val="1200"/>
              </a:spcBef>
            </a:pPr>
            <a:r>
              <a:rPr lang="en-US" altLang="en-US" sz="1900" b="1" dirty="0"/>
              <a:t>Improve accounting support through data analytics </a:t>
            </a:r>
          </a:p>
          <a:p>
            <a:pPr>
              <a:spcBef>
                <a:spcPts val="1200"/>
              </a:spcBef>
            </a:pPr>
            <a:r>
              <a:rPr lang="en-US" altLang="en-US" sz="1900" b="1" dirty="0"/>
              <a:t>Monitor interface trends and system operability </a:t>
            </a:r>
          </a:p>
          <a:p>
            <a:pPr>
              <a:spcBef>
                <a:spcPts val="1400"/>
              </a:spcBef>
            </a:pPr>
            <a:endParaRPr lang="en-US" altLang="en-US" sz="1900" b="1" dirty="0"/>
          </a:p>
          <a:p>
            <a:pPr>
              <a:spcBef>
                <a:spcPts val="1400"/>
              </a:spcBef>
            </a:pPr>
            <a:endParaRPr lang="en-US" altLang="en-US" sz="1900" b="1" dirty="0"/>
          </a:p>
        </p:txBody>
      </p:sp>
      <p:sp>
        <p:nvSpPr>
          <p:cNvPr id="92" name="TextBox 21"/>
          <p:cNvSpPr txBox="1">
            <a:spLocks noChangeArrowheads="1"/>
          </p:cNvSpPr>
          <p:nvPr/>
        </p:nvSpPr>
        <p:spPr bwMode="auto">
          <a:xfrm>
            <a:off x="7019478" y="1899629"/>
            <a:ext cx="4965699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AFAOC GOALS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378" name="Chevron 107"/>
          <p:cNvSpPr>
            <a:spLocks noChangeArrowheads="1"/>
          </p:cNvSpPr>
          <p:nvPr/>
        </p:nvSpPr>
        <p:spPr bwMode="auto">
          <a:xfrm>
            <a:off x="6580769" y="2009515"/>
            <a:ext cx="357188" cy="357187"/>
          </a:xfrm>
          <a:prstGeom prst="chevron">
            <a:avLst>
              <a:gd name="adj" fmla="val 50000"/>
            </a:avLst>
          </a:prstGeom>
          <a:solidFill>
            <a:srgbClr val="32946A">
              <a:alpha val="34000"/>
            </a:srgb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34" name="Chevron 33"/>
          <p:cNvSpPr/>
          <p:nvPr/>
        </p:nvSpPr>
        <p:spPr bwMode="auto">
          <a:xfrm>
            <a:off x="6792466" y="3046857"/>
            <a:ext cx="191435" cy="169863"/>
          </a:xfrm>
          <a:prstGeom prst="chevron">
            <a:avLst/>
          </a:prstGeom>
          <a:solidFill>
            <a:srgbClr val="32946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51" name="Chevron 50"/>
          <p:cNvSpPr/>
          <p:nvPr/>
        </p:nvSpPr>
        <p:spPr bwMode="auto">
          <a:xfrm>
            <a:off x="6792466" y="3789053"/>
            <a:ext cx="191435" cy="169863"/>
          </a:xfrm>
          <a:prstGeom prst="chevron">
            <a:avLst/>
          </a:prstGeom>
          <a:solidFill>
            <a:srgbClr val="32946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53" name="Chevron 52"/>
          <p:cNvSpPr/>
          <p:nvPr/>
        </p:nvSpPr>
        <p:spPr bwMode="auto">
          <a:xfrm>
            <a:off x="6792466" y="4556782"/>
            <a:ext cx="191435" cy="169863"/>
          </a:xfrm>
          <a:prstGeom prst="chevron">
            <a:avLst/>
          </a:prstGeom>
          <a:solidFill>
            <a:srgbClr val="32946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12064" y="0"/>
            <a:ext cx="12104898" cy="176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5400" b="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AFAOC Alignment </a:t>
            </a:r>
            <a:br>
              <a:rPr lang="en-US" sz="5400" b="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SAF/FM </a:t>
            </a:r>
            <a:r>
              <a:rPr lang="en-US" sz="5400" b="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en-US" sz="5400" b="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5400" b="0" i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8476488"/>
            <a:ext cx="2743200" cy="486833"/>
          </a:xfrm>
        </p:spPr>
        <p:txBody>
          <a:bodyPr/>
          <a:lstStyle/>
          <a:p>
            <a:fld id="{88AD4FCE-E24A-49FD-9FA4-008249961394}" type="slidenum">
              <a:rPr lang="en-US" b="1" smtClean="0">
                <a:solidFill>
                  <a:schemeClr val="accent6">
                    <a:lumMod val="50000"/>
                  </a:schemeClr>
                </a:solidFill>
              </a:rPr>
              <a:pPr/>
              <a:t>4</a:t>
            </a:fld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Chevron 28"/>
          <p:cNvSpPr/>
          <p:nvPr/>
        </p:nvSpPr>
        <p:spPr bwMode="auto">
          <a:xfrm>
            <a:off x="6792466" y="6025172"/>
            <a:ext cx="191435" cy="169863"/>
          </a:xfrm>
          <a:prstGeom prst="chevron">
            <a:avLst/>
          </a:prstGeom>
          <a:solidFill>
            <a:srgbClr val="32946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30" name="Chevron 29"/>
          <p:cNvSpPr/>
          <p:nvPr/>
        </p:nvSpPr>
        <p:spPr bwMode="auto">
          <a:xfrm>
            <a:off x="6792466" y="5298412"/>
            <a:ext cx="191435" cy="169863"/>
          </a:xfrm>
          <a:prstGeom prst="chevron">
            <a:avLst/>
          </a:prstGeom>
          <a:solidFill>
            <a:srgbClr val="32946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40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744413" y="7231126"/>
            <a:ext cx="7931834" cy="1051017"/>
          </a:xfrm>
          <a:prstGeom prst="roundRect">
            <a:avLst>
              <a:gd name="adj" fmla="val 8585"/>
            </a:avLst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8100000" scaled="1"/>
            <a:tileRect/>
          </a:gradFill>
          <a:ln w="57150" algn="ctr">
            <a:solidFill>
              <a:srgbClr val="32946A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140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831223" y="7231126"/>
            <a:ext cx="7834975" cy="10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4792" indent="-365760" algn="l" defTabSz="121917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q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3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-365760" algn="l" defTabSz="121917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151C77"/>
              </a:buClr>
              <a:buSzPct val="90000"/>
              <a:buFont typeface="Symbol" panose="05050102010706020507" pitchFamily="18" charset="2"/>
              <a:buChar char="-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2000" dirty="0"/>
              <a:t>Strengthen </a:t>
            </a:r>
            <a:r>
              <a:rPr lang="en-US" sz="2000" dirty="0" smtClean="0"/>
              <a:t>user </a:t>
            </a:r>
            <a:r>
              <a:rPr lang="en-US" sz="2000" dirty="0"/>
              <a:t>proficiency and AF accountability through continuing education, targeted assistance, system </a:t>
            </a:r>
            <a:r>
              <a:rPr lang="en-US" sz="2000" dirty="0" smtClean="0"/>
              <a:t>operations and </a:t>
            </a:r>
            <a:r>
              <a:rPr lang="en-US" sz="2000" dirty="0"/>
              <a:t>monitoring, data analytics, and strategic communications</a:t>
            </a:r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425450" y="3977994"/>
            <a:ext cx="4079643" cy="458215"/>
          </a:xfrm>
          <a:prstGeom prst="roundRect">
            <a:avLst/>
          </a:prstGeom>
          <a:noFill/>
          <a:ln w="57150" algn="ctr">
            <a:solidFill>
              <a:srgbClr val="2122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425450" y="5084600"/>
            <a:ext cx="4079643" cy="458215"/>
          </a:xfrm>
          <a:prstGeom prst="roundRect">
            <a:avLst/>
          </a:prstGeom>
          <a:noFill/>
          <a:ln w="57150" algn="ctr">
            <a:solidFill>
              <a:srgbClr val="2122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425450" y="6666735"/>
            <a:ext cx="4079643" cy="390932"/>
          </a:xfrm>
          <a:prstGeom prst="roundRect">
            <a:avLst/>
          </a:prstGeom>
          <a:noFill/>
          <a:ln w="57150" algn="ctr">
            <a:solidFill>
              <a:srgbClr val="2122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57" name="Round Same Side Corner Rectangle 56"/>
          <p:cNvSpPr/>
          <p:nvPr/>
        </p:nvSpPr>
        <p:spPr bwMode="auto">
          <a:xfrm rot="5400000">
            <a:off x="1997820" y="6164241"/>
            <a:ext cx="525463" cy="3153480"/>
          </a:xfrm>
          <a:prstGeom prst="round2SameRect">
            <a:avLst/>
          </a:prstGeom>
          <a:gradFill flip="none" rotWithShape="1">
            <a:gsLst>
              <a:gs pos="0">
                <a:srgbClr val="32946A"/>
              </a:gs>
              <a:gs pos="100000">
                <a:srgbClr val="B3D79B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 sz="1400"/>
          </a:p>
        </p:txBody>
      </p:sp>
      <p:sp>
        <p:nvSpPr>
          <p:cNvPr id="58" name="TextBox 21"/>
          <p:cNvSpPr txBox="1">
            <a:spLocks noChangeArrowheads="1"/>
          </p:cNvSpPr>
          <p:nvPr/>
        </p:nvSpPr>
        <p:spPr bwMode="auto">
          <a:xfrm>
            <a:off x="1093817" y="7529171"/>
            <a:ext cx="292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</a:rPr>
              <a:t>AFAOC MISSION</a:t>
            </a:r>
          </a:p>
        </p:txBody>
      </p:sp>
      <p:sp>
        <p:nvSpPr>
          <p:cNvPr id="60" name="Chevron 107"/>
          <p:cNvSpPr>
            <a:spLocks noChangeArrowheads="1"/>
          </p:cNvSpPr>
          <p:nvPr/>
        </p:nvSpPr>
        <p:spPr bwMode="auto">
          <a:xfrm>
            <a:off x="827448" y="7619474"/>
            <a:ext cx="274320" cy="274320"/>
          </a:xfrm>
          <a:prstGeom prst="chevron">
            <a:avLst>
              <a:gd name="adj" fmla="val 50000"/>
            </a:avLst>
          </a:prstGeom>
          <a:solidFill>
            <a:srgbClr val="32946A">
              <a:alpha val="34000"/>
            </a:srgb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/>
          </a:p>
        </p:txBody>
      </p:sp>
      <p:sp>
        <p:nvSpPr>
          <p:cNvPr id="35" name="Chevron 107"/>
          <p:cNvSpPr>
            <a:spLocks noChangeArrowheads="1"/>
          </p:cNvSpPr>
          <p:nvPr/>
        </p:nvSpPr>
        <p:spPr bwMode="auto">
          <a:xfrm>
            <a:off x="5626233" y="4400515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36" name="Chevron 107"/>
          <p:cNvSpPr>
            <a:spLocks noChangeArrowheads="1"/>
          </p:cNvSpPr>
          <p:nvPr/>
        </p:nvSpPr>
        <p:spPr bwMode="auto">
          <a:xfrm>
            <a:off x="5199513" y="4400515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630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 bwMode="auto">
          <a:xfrm>
            <a:off x="3393440" y="5215776"/>
            <a:ext cx="6319520" cy="1981200"/>
          </a:xfrm>
          <a:custGeom>
            <a:avLst/>
            <a:gdLst>
              <a:gd name="connsiteX0" fmla="*/ 4572000 w 4716780"/>
              <a:gd name="connsiteY0" fmla="*/ 609600 h 1485900"/>
              <a:gd name="connsiteX1" fmla="*/ 3962400 w 4716780"/>
              <a:gd name="connsiteY1" fmla="*/ 0 h 1485900"/>
              <a:gd name="connsiteX2" fmla="*/ 762000 w 4716780"/>
              <a:gd name="connsiteY2" fmla="*/ 0 h 1485900"/>
              <a:gd name="connsiteX3" fmla="*/ 0 w 4716780"/>
              <a:gd name="connsiteY3" fmla="*/ 762000 h 1485900"/>
              <a:gd name="connsiteX4" fmla="*/ 723900 w 4716780"/>
              <a:gd name="connsiteY4" fmla="*/ 1485900 h 1485900"/>
              <a:gd name="connsiteX5" fmla="*/ 4000500 w 4716780"/>
              <a:gd name="connsiteY5" fmla="*/ 1485900 h 1485900"/>
              <a:gd name="connsiteX6" fmla="*/ 4716780 w 4716780"/>
              <a:gd name="connsiteY6" fmla="*/ 769620 h 1485900"/>
              <a:gd name="connsiteX7" fmla="*/ 4716780 w 4716780"/>
              <a:gd name="connsiteY7" fmla="*/ 662940 h 1485900"/>
              <a:gd name="connsiteX0" fmla="*/ 4739640 w 4739640"/>
              <a:gd name="connsiteY0" fmla="*/ 769620 h 1485900"/>
              <a:gd name="connsiteX1" fmla="*/ 3962400 w 4739640"/>
              <a:gd name="connsiteY1" fmla="*/ 0 h 1485900"/>
              <a:gd name="connsiteX2" fmla="*/ 762000 w 4739640"/>
              <a:gd name="connsiteY2" fmla="*/ 0 h 1485900"/>
              <a:gd name="connsiteX3" fmla="*/ 0 w 4739640"/>
              <a:gd name="connsiteY3" fmla="*/ 762000 h 1485900"/>
              <a:gd name="connsiteX4" fmla="*/ 723900 w 4739640"/>
              <a:gd name="connsiteY4" fmla="*/ 1485900 h 1485900"/>
              <a:gd name="connsiteX5" fmla="*/ 4000500 w 4739640"/>
              <a:gd name="connsiteY5" fmla="*/ 1485900 h 1485900"/>
              <a:gd name="connsiteX6" fmla="*/ 4716780 w 4739640"/>
              <a:gd name="connsiteY6" fmla="*/ 769620 h 1485900"/>
              <a:gd name="connsiteX7" fmla="*/ 4716780 w 4739640"/>
              <a:gd name="connsiteY7" fmla="*/ 662940 h 1485900"/>
              <a:gd name="connsiteX0" fmla="*/ 4739640 w 4739640"/>
              <a:gd name="connsiteY0" fmla="*/ 769620 h 1485900"/>
              <a:gd name="connsiteX1" fmla="*/ 3962400 w 4739640"/>
              <a:gd name="connsiteY1" fmla="*/ 0 h 1485900"/>
              <a:gd name="connsiteX2" fmla="*/ 762000 w 4739640"/>
              <a:gd name="connsiteY2" fmla="*/ 0 h 1485900"/>
              <a:gd name="connsiteX3" fmla="*/ 0 w 4739640"/>
              <a:gd name="connsiteY3" fmla="*/ 762000 h 1485900"/>
              <a:gd name="connsiteX4" fmla="*/ 723900 w 4739640"/>
              <a:gd name="connsiteY4" fmla="*/ 1485900 h 1485900"/>
              <a:gd name="connsiteX5" fmla="*/ 4000500 w 4739640"/>
              <a:gd name="connsiteY5" fmla="*/ 1485900 h 1485900"/>
              <a:gd name="connsiteX6" fmla="*/ 4716780 w 4739640"/>
              <a:gd name="connsiteY6" fmla="*/ 769620 h 1485900"/>
              <a:gd name="connsiteX7" fmla="*/ 4718685 w 4739640"/>
              <a:gd name="connsiteY7" fmla="*/ 77343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9640" h="1485900">
                <a:moveTo>
                  <a:pt x="4739640" y="769620"/>
                </a:moveTo>
                <a:lnTo>
                  <a:pt x="3962400" y="0"/>
                </a:lnTo>
                <a:lnTo>
                  <a:pt x="762000" y="0"/>
                </a:lnTo>
                <a:lnTo>
                  <a:pt x="0" y="762000"/>
                </a:lnTo>
                <a:lnTo>
                  <a:pt x="723900" y="1485900"/>
                </a:lnTo>
                <a:lnTo>
                  <a:pt x="4000500" y="1485900"/>
                </a:lnTo>
                <a:lnTo>
                  <a:pt x="4716780" y="769620"/>
                </a:lnTo>
                <a:lnTo>
                  <a:pt x="4718685" y="773430"/>
                </a:lnTo>
              </a:path>
            </a:pathLst>
          </a:custGeom>
          <a:noFill/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7">
              <a:latin typeface="Arial" charset="0"/>
            </a:endParaRPr>
          </a:p>
        </p:txBody>
      </p:sp>
      <p:cxnSp>
        <p:nvCxnSpPr>
          <p:cNvPr id="18" name="Straight Connector 17"/>
          <p:cNvCxnSpPr>
            <a:endCxn id="9" idx="4"/>
          </p:cNvCxnSpPr>
          <p:nvPr/>
        </p:nvCxnSpPr>
        <p:spPr bwMode="auto">
          <a:xfrm>
            <a:off x="1042571" y="4529976"/>
            <a:ext cx="0" cy="1909832"/>
          </a:xfrm>
          <a:prstGeom prst="line">
            <a:avLst/>
          </a:prstGeom>
          <a:solidFill>
            <a:srgbClr val="0C2D83"/>
          </a:solidFill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endCxn id="21" idx="4"/>
          </p:cNvCxnSpPr>
          <p:nvPr/>
        </p:nvCxnSpPr>
        <p:spPr bwMode="auto">
          <a:xfrm flipH="1">
            <a:off x="2737971" y="4529976"/>
            <a:ext cx="9187" cy="1911864"/>
          </a:xfrm>
          <a:prstGeom prst="line">
            <a:avLst/>
          </a:prstGeom>
          <a:solidFill>
            <a:srgbClr val="0C2D83"/>
          </a:solidFill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 bwMode="auto">
          <a:xfrm>
            <a:off x="9547898" y="6137040"/>
            <a:ext cx="2049292" cy="203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AFAOC Overview &amp; History</a:t>
            </a:r>
            <a:br>
              <a:rPr lang="en-US" dirty="0" smtClean="0"/>
            </a:br>
            <a:r>
              <a:rPr lang="en-US" sz="4800" dirty="0" smtClean="0"/>
              <a:t>Evolution of AF Accounting Support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53573" y="6137040"/>
            <a:ext cx="3177537" cy="203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 rot="5400000">
            <a:off x="11485153" y="6035440"/>
            <a:ext cx="508000" cy="406400"/>
          </a:xfrm>
          <a:prstGeom prst="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41403" y="6037472"/>
            <a:ext cx="402336" cy="402336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4443" y="5411138"/>
            <a:ext cx="11567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19ADE4"/>
                  </a:solidFill>
                  <a:prstDash val="solid"/>
                </a:ln>
                <a:solidFill>
                  <a:srgbClr val="FFFFFF"/>
                </a:solidFill>
              </a:rPr>
              <a:t>2015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7168204" y="5014463"/>
            <a:ext cx="406400" cy="406400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136" y="1768558"/>
            <a:ext cx="1391844" cy="1311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260" y="2137184"/>
            <a:ext cx="2236003" cy="710915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249431" y="3106597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SPIRAL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59609" y="6406877"/>
            <a:ext cx="11567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19ADE4"/>
                  </a:solidFill>
                  <a:prstDash val="solid"/>
                </a:ln>
                <a:solidFill>
                  <a:srgbClr val="FFFFFF"/>
                </a:solidFill>
              </a:rPr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9433" y="3476363"/>
            <a:ext cx="1992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~1.3K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4 Locations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6 </a:t>
            </a:r>
            <a:r>
              <a:rPr lang="en-US" sz="1200" dirty="0" smtClean="0">
                <a:solidFill>
                  <a:srgbClr val="000000"/>
                </a:solidFill>
              </a:rPr>
              <a:t>HD Support </a:t>
            </a:r>
            <a:r>
              <a:rPr lang="en-US" sz="1200" dirty="0">
                <a:solidFill>
                  <a:srgbClr val="000000"/>
                </a:solidFill>
              </a:rPr>
              <a:t>Staff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Account Management;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Training Support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1983" y="3106595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AFFSO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3" y="3476365"/>
            <a:ext cx="1992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~1.5K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6 Locations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9 </a:t>
            </a:r>
            <a:r>
              <a:rPr lang="en-US" sz="1200" dirty="0" smtClean="0">
                <a:solidFill>
                  <a:srgbClr val="000000"/>
                </a:solidFill>
              </a:rPr>
              <a:t>HD Support </a:t>
            </a:r>
            <a:r>
              <a:rPr lang="en-US" sz="1200" dirty="0">
                <a:solidFill>
                  <a:srgbClr val="000000"/>
                </a:solidFill>
              </a:rPr>
              <a:t>Staff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No change in support;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relocation to WPAFB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4997869" y="5041732"/>
            <a:ext cx="402336" cy="402336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981" y="1738603"/>
            <a:ext cx="1346523" cy="13465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40889" y="5385899"/>
            <a:ext cx="11567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19ADE4"/>
                  </a:solidFill>
                  <a:prstDash val="solid"/>
                </a:ln>
                <a:solidFill>
                  <a:srgbClr val="FFFFFF"/>
                </a:solidFill>
              </a:rPr>
              <a:t>2017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65943" y="3106595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CSD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65943" y="3476364"/>
            <a:ext cx="1992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~7.1K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44 Locations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16 Support Staff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User Support; CSD SME; Improved Comm; Continuing Education; Performance Metrics; Workflow Monitoring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96744" y="3106596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DOC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96744" y="3476363"/>
            <a:ext cx="219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~12.8K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142 Locations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42 Support Staff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User Support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Interface Monitoring;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MAJCOM/COCOM SMEs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7462" y="6406877"/>
            <a:ext cx="11567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19ADE4"/>
                  </a:solidFill>
                  <a:prstDash val="solid"/>
                </a:ln>
                <a:solidFill>
                  <a:srgbClr val="FFFFFF"/>
                </a:solidFill>
              </a:rPr>
              <a:t>2010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030843" y="6406877"/>
            <a:ext cx="1156727" cy="615553"/>
          </a:xfrm>
          <a:prstGeom prst="rect">
            <a:avLst/>
          </a:prstGeom>
          <a:noFill/>
          <a:ln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noFill/>
                  <a:prstDash val="solid"/>
                </a:ln>
                <a:solidFill>
                  <a:srgbClr val="23228A"/>
                </a:solidFill>
              </a:rPr>
              <a:t>2019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55952" y="3106597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Legacy*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94622" y="3476364"/>
            <a:ext cx="196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~80.6 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AF Worldwide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37616" y="3106597"/>
            <a:ext cx="15091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DEAMS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94865" y="3476364"/>
            <a:ext cx="196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~15.5K Users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163 Locations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26183" y="3953451"/>
            <a:ext cx="21755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90</a:t>
            </a:r>
            <a:r>
              <a:rPr lang="en-US" sz="1200" dirty="0">
                <a:solidFill>
                  <a:srgbClr val="000000"/>
                </a:solidFill>
              </a:rPr>
              <a:t>+ Support Staff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Data Analytics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Strategic Communications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Help Desk Support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</a:rPr>
              <a:t>Field Support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</a:rPr>
              <a:t>Training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DEAMS Compliance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DEAMS SME Support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DEAMS Interface Monitoring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DEAMS MCSME Support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954427" y="6982957"/>
            <a:ext cx="402336" cy="402336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534771" y="6035440"/>
            <a:ext cx="406400" cy="406400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31110" y="7319520"/>
            <a:ext cx="5260795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AFFSO (Legacy) Systems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</a:rPr>
              <a:t>Full Functional and Technical Support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0361880" y="6035440"/>
            <a:ext cx="406400" cy="406400"/>
          </a:xfrm>
          <a:prstGeom prst="ellipse">
            <a:avLst/>
          </a:prstGeom>
          <a:solidFill>
            <a:srgbClr val="19ADE4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611001" y="6404669"/>
            <a:ext cx="11567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19ADE4"/>
                  </a:solidFill>
                  <a:prstDash val="solid"/>
                </a:ln>
                <a:solidFill>
                  <a:srgbClr val="FFFFFF"/>
                </a:solidFill>
              </a:rPr>
              <a:t>2015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93687" y="7874299"/>
            <a:ext cx="223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*NOTE: AFFSO retains direct technical system support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82389" y="7868016"/>
            <a:ext cx="4394978" cy="830997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AFM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AFTR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CRIS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eFinance</a:t>
            </a: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FMDLC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FMSuite</a:t>
            </a: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FM Workflow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JOCAS II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Leaveweb</a:t>
            </a:r>
            <a:endParaRPr lang="en-US" sz="12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Serena </a:t>
            </a:r>
            <a:endParaRPr lang="en-US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WAWF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053" y="1679034"/>
            <a:ext cx="3377291" cy="16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3550" indent="-463550"/>
            <a:r>
              <a:rPr lang="en-US" dirty="0" smtClean="0"/>
              <a:t>The AF Accounting Operations Center drives innovation through data analytics, trigger actions, and robotics process automation tools</a:t>
            </a:r>
          </a:p>
          <a:p>
            <a:pPr marL="914400" lvl="1" indent="-450850"/>
            <a:r>
              <a:rPr lang="en-US" dirty="0" smtClean="0"/>
              <a:t>Increasing accounting correction velocity, exposing new insights more quickly, and reducing time spent correcting errors</a:t>
            </a:r>
          </a:p>
          <a:p>
            <a:pPr marL="914400" lvl="1" indent="-450850"/>
            <a:r>
              <a:rPr lang="en-US" dirty="0"/>
              <a:t>Centralizing expertise promotes synergy, </a:t>
            </a:r>
            <a:r>
              <a:rPr lang="en-US" dirty="0" smtClean="0"/>
              <a:t>enables </a:t>
            </a:r>
            <a:r>
              <a:rPr lang="en-US" dirty="0"/>
              <a:t>leveraging best practices/processes, </a:t>
            </a:r>
            <a:r>
              <a:rPr lang="en-US" dirty="0" smtClean="0"/>
              <a:t>and </a:t>
            </a:r>
            <a:r>
              <a:rPr lang="en-US" dirty="0"/>
              <a:t>encourages </a:t>
            </a:r>
            <a:r>
              <a:rPr lang="en-US" dirty="0" smtClean="0"/>
              <a:t>streamlined </a:t>
            </a:r>
            <a:r>
              <a:rPr lang="en-US" dirty="0"/>
              <a:t>knowledge </a:t>
            </a:r>
            <a:r>
              <a:rPr lang="en-US" dirty="0" smtClean="0"/>
              <a:t>sharing</a:t>
            </a:r>
          </a:p>
          <a:p>
            <a:pPr marL="914400" lvl="1" indent="-450850"/>
            <a:r>
              <a:rPr lang="en-US" dirty="0" smtClean="0"/>
              <a:t>Integrating </a:t>
            </a:r>
            <a:r>
              <a:rPr lang="en-US" dirty="0"/>
              <a:t>the use of Robotic Process </a:t>
            </a:r>
            <a:r>
              <a:rPr lang="en-US" dirty="0" smtClean="0"/>
              <a:t>Automation </a:t>
            </a:r>
            <a:r>
              <a:rPr lang="en-US" dirty="0"/>
              <a:t>(RPA) to increase efficiency </a:t>
            </a:r>
            <a:r>
              <a:rPr lang="en-US" dirty="0" smtClean="0"/>
              <a:t>and </a:t>
            </a:r>
            <a:r>
              <a:rPr lang="en-US" dirty="0"/>
              <a:t>improve the accuracy of AFAOC Compliance </a:t>
            </a:r>
            <a:r>
              <a:rPr lang="en-US" dirty="0" smtClean="0"/>
              <a:t>reviews </a:t>
            </a:r>
            <a:r>
              <a:rPr lang="en-US" dirty="0"/>
              <a:t>and user account provisioning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6</a:t>
            </a:fld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7696925" y="7168998"/>
            <a:ext cx="4453128" cy="980281"/>
          </a:xfrm>
          <a:prstGeom prst="homePlate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rgbClr val="21228C"/>
              </a:gs>
            </a:gsLst>
          </a:gra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next?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901825" y="7168998"/>
            <a:ext cx="4453128" cy="980281"/>
          </a:xfrm>
          <a:prstGeom prst="homePlate">
            <a:avLst/>
          </a:prstGeom>
          <a:gradFill>
            <a:gsLst>
              <a:gs pos="0">
                <a:srgbClr val="A3C9D6"/>
              </a:gs>
              <a:gs pos="50000">
                <a:srgbClr val="85B1C1"/>
              </a:gs>
              <a:gs pos="100000">
                <a:srgbClr val="649DB1"/>
              </a:gs>
            </a:gsLst>
          </a:gra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0" y="7168998"/>
            <a:ext cx="4455721" cy="980281"/>
          </a:xfrm>
          <a:prstGeom prst="homePlat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save airmen time?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hevron 107"/>
          <p:cNvSpPr>
            <a:spLocks noChangeArrowheads="1"/>
          </p:cNvSpPr>
          <p:nvPr/>
        </p:nvSpPr>
        <p:spPr bwMode="auto">
          <a:xfrm>
            <a:off x="11381133" y="7434869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5" name="Chevron 107"/>
          <p:cNvSpPr>
            <a:spLocks noChangeArrowheads="1"/>
          </p:cNvSpPr>
          <p:nvPr/>
        </p:nvSpPr>
        <p:spPr bwMode="auto">
          <a:xfrm>
            <a:off x="10954413" y="7434869"/>
            <a:ext cx="469854" cy="469852"/>
          </a:xfrm>
          <a:prstGeom prst="chevron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/>
          <a:lstStyle/>
          <a:p>
            <a:pPr algn="ctr"/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16576" y="7346629"/>
            <a:ext cx="3257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 can we use </a:t>
            </a:r>
            <a:r>
              <a:rPr lang="en-US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advantage?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7</a:t>
            </a:fld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800" dirty="0" smtClean="0"/>
              <a:t>Customer </a:t>
            </a:r>
            <a:r>
              <a:rPr lang="en-US" sz="4800" dirty="0"/>
              <a:t>Support </a:t>
            </a:r>
            <a:r>
              <a:rPr lang="en-US" sz="4800" dirty="0" smtClean="0"/>
              <a:t>Division</a:t>
            </a:r>
            <a:endParaRPr lang="en-US" sz="4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1" y="1759858"/>
            <a:ext cx="11728873" cy="6073987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Help Desk (Legacy and DEAMS)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One-on-one </a:t>
            </a:r>
            <a:r>
              <a:rPr lang="en-US" sz="2400" dirty="0" smtClean="0"/>
              <a:t>user assistance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</a:t>
            </a:r>
            <a:r>
              <a:rPr lang="en-US" sz="2400" dirty="0"/>
              <a:t> personal interaction to answer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wide </a:t>
            </a:r>
            <a:r>
              <a:rPr lang="en-US" sz="2400" dirty="0"/>
              <a:t>array of </a:t>
            </a:r>
            <a:r>
              <a:rPr lang="en-US" sz="2400" dirty="0" smtClean="0"/>
              <a:t>questions</a:t>
            </a:r>
          </a:p>
          <a:p>
            <a:pPr lvl="1"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9349272" y="1381933"/>
            <a:ext cx="2842727" cy="43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BSS 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1" y="4752885"/>
            <a:ext cx="1158527" cy="127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FM_Logo">
            <a:extLst>
              <a:ext uri="{FF2B5EF4-FFF2-40B4-BE49-F238E27FC236}">
                <a16:creationId xmlns:a16="http://schemas.microsoft.com/office/drawing/2014/main" id="{99B0B82E-300F-4662-8827-06EA6B075C6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246" y="4750286"/>
            <a:ext cx="1384415" cy="127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532" y="4857173"/>
            <a:ext cx="1208997" cy="967197"/>
          </a:xfrm>
          <a:prstGeom prst="rect">
            <a:avLst/>
          </a:prstGeom>
        </p:spPr>
      </p:pic>
      <p:pic>
        <p:nvPicPr>
          <p:cNvPr id="14" name="Picture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27" y="6422487"/>
            <a:ext cx="2121655" cy="41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000" y="6075975"/>
            <a:ext cx="2121443" cy="602680"/>
          </a:xfrm>
          <a:prstGeom prst="rect">
            <a:avLst/>
          </a:prstGeom>
        </p:spPr>
      </p:pic>
      <p:pic>
        <p:nvPicPr>
          <p:cNvPr id="19" name="Picture 18" descr="C:\Users\koopmama\AppData\Local\Microsoft\Windows\Temporary Internet Files\Content.Outlook\NRKS6GSA\fm workflow for troch 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079" y="6461900"/>
            <a:ext cx="2747901" cy="229591"/>
          </a:xfrm>
          <a:prstGeom prst="rect">
            <a:avLst/>
          </a:prstGeom>
          <a:noFill/>
        </p:spPr>
      </p:pic>
      <p:pic>
        <p:nvPicPr>
          <p:cNvPr id="20" name="Picture 3" descr="JOCAS-LOGOv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775" y="7251409"/>
            <a:ext cx="1741861" cy="6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2F3F4"/>
              </a:clrFrom>
              <a:clrTo>
                <a:srgbClr val="F2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74" y="7265066"/>
            <a:ext cx="2535812" cy="4154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CACACA"/>
              </a:clrFrom>
              <a:clrTo>
                <a:srgbClr val="CACA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603" y="5132403"/>
            <a:ext cx="2280314" cy="4167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532" y="6931260"/>
            <a:ext cx="1208997" cy="1189392"/>
          </a:xfrm>
          <a:prstGeom prst="rect">
            <a:avLst/>
          </a:prstGeom>
        </p:spPr>
      </p:pic>
      <p:sp>
        <p:nvSpPr>
          <p:cNvPr id="38" name="Pentagon 37"/>
          <p:cNvSpPr/>
          <p:nvPr/>
        </p:nvSpPr>
        <p:spPr>
          <a:xfrm rot="10800000">
            <a:off x="8832948" y="5790922"/>
            <a:ext cx="3455467" cy="2271208"/>
          </a:xfrm>
          <a:prstGeom prst="homePlate">
            <a:avLst/>
          </a:prstGeom>
          <a:blipFill dpi="0" rotWithShape="0">
            <a:blip r:embed="rId1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/>
          <p:cNvSpPr/>
          <p:nvPr/>
        </p:nvSpPr>
        <p:spPr>
          <a:xfrm rot="10800000">
            <a:off x="8832948" y="63612"/>
            <a:ext cx="3418146" cy="2271208"/>
          </a:xfrm>
          <a:prstGeom prst="homePlate">
            <a:avLst/>
          </a:prstGeom>
          <a:blipFill dpi="0" rotWithShape="0">
            <a:blip r:embed="rId13" cstate="print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" r="-1114" b="-3340"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entagon 40"/>
          <p:cNvSpPr/>
          <p:nvPr/>
        </p:nvSpPr>
        <p:spPr>
          <a:xfrm rot="10800000">
            <a:off x="8258638" y="2347483"/>
            <a:ext cx="4007253" cy="3452284"/>
          </a:xfrm>
          <a:prstGeom prst="homePlate">
            <a:avLst/>
          </a:prstGeom>
          <a:blipFill dpi="0" rotWithShape="0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9068844" y="1277655"/>
            <a:ext cx="3281819" cy="626301"/>
          </a:xfrm>
          <a:custGeom>
            <a:avLst/>
            <a:gdLst>
              <a:gd name="connsiteX0" fmla="*/ 0 w 3281819"/>
              <a:gd name="connsiteY0" fmla="*/ 150312 h 626301"/>
              <a:gd name="connsiteX1" fmla="*/ 538619 w 3281819"/>
              <a:gd name="connsiteY1" fmla="*/ 626301 h 626301"/>
              <a:gd name="connsiteX2" fmla="*/ 3281819 w 3281819"/>
              <a:gd name="connsiteY2" fmla="*/ 626301 h 626301"/>
              <a:gd name="connsiteX3" fmla="*/ 3281819 w 3281819"/>
              <a:gd name="connsiteY3" fmla="*/ 0 h 626301"/>
              <a:gd name="connsiteX4" fmla="*/ 237994 w 3281819"/>
              <a:gd name="connsiteY4" fmla="*/ 62630 h 6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819" h="626301">
                <a:moveTo>
                  <a:pt x="0" y="150312"/>
                </a:moveTo>
                <a:lnTo>
                  <a:pt x="538619" y="626301"/>
                </a:lnTo>
                <a:lnTo>
                  <a:pt x="3281819" y="626301"/>
                </a:lnTo>
                <a:lnTo>
                  <a:pt x="3281819" y="0"/>
                </a:lnTo>
                <a:lnTo>
                  <a:pt x="237994" y="6263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0CA1AE-C872-4869-BA52-B14F60D825EB}" type="slidenum">
              <a:rPr lang="en-US" smtClean="0"/>
              <a:t>8</a:t>
            </a:fld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214037" y="1"/>
            <a:ext cx="11466576" cy="1767417"/>
          </a:xfrm>
        </p:spPr>
        <p:txBody>
          <a:bodyPr>
            <a:normAutofit/>
          </a:bodyPr>
          <a:lstStyle/>
          <a:p>
            <a:r>
              <a:rPr lang="en-US" dirty="0" smtClean="0"/>
              <a:t>AFAOC Teams</a:t>
            </a:r>
            <a:br>
              <a:rPr lang="en-US" dirty="0" smtClean="0"/>
            </a:br>
            <a:r>
              <a:rPr lang="en-US" sz="4800" dirty="0" smtClean="0"/>
              <a:t>Customer </a:t>
            </a:r>
            <a:r>
              <a:rPr lang="en-US" sz="4800" dirty="0"/>
              <a:t>Support </a:t>
            </a:r>
            <a:r>
              <a:rPr lang="en-US" sz="4800" dirty="0" smtClean="0"/>
              <a:t>Division</a:t>
            </a:r>
            <a:endParaRPr lang="en-US" sz="4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8301" y="1759858"/>
            <a:ext cx="7322751" cy="6073987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DEAMS SMEs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 </a:t>
            </a:r>
            <a:r>
              <a:rPr lang="en-US" sz="2400" dirty="0"/>
              <a:t>thorough analysis and detailed resolutions to customer issues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 </a:t>
            </a:r>
            <a:r>
              <a:rPr lang="en-US" sz="2400" dirty="0"/>
              <a:t>value-added SME perspective during webinars and other training events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Review </a:t>
            </a:r>
            <a:r>
              <a:rPr lang="en-US" sz="2400" dirty="0"/>
              <a:t>training material and recommend updates to improve or clarify DEAMS processes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Provide </a:t>
            </a:r>
            <a:r>
              <a:rPr lang="en-US" sz="2400" dirty="0"/>
              <a:t>SME support to special projects/tasks as assigned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 lvl="1">
              <a:lnSpc>
                <a:spcPct val="110000"/>
              </a:lnSpc>
            </a:pPr>
            <a:endParaRPr lang="en-US" sz="2400" dirty="0" smtClean="0"/>
          </a:p>
          <a:p>
            <a:pPr lvl="1"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9349272" y="1381933"/>
            <a:ext cx="2842727" cy="43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entagon 16"/>
          <p:cNvSpPr/>
          <p:nvPr/>
        </p:nvSpPr>
        <p:spPr>
          <a:xfrm rot="10800000">
            <a:off x="8832948" y="5790923"/>
            <a:ext cx="3455467" cy="2271208"/>
          </a:xfrm>
          <a:prstGeom prst="homePlate">
            <a:avLst/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 rot="10800000">
            <a:off x="8832948" y="63613"/>
            <a:ext cx="3418146" cy="2271208"/>
          </a:xfrm>
          <a:prstGeom prst="homePlate">
            <a:avLst/>
          </a:prstGeom>
          <a:blipFill dpi="0" rotWithShape="0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 rot="10800000">
            <a:off x="8258636" y="2347484"/>
            <a:ext cx="4007254" cy="3452284"/>
          </a:xfrm>
          <a:prstGeom prst="homePlat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5D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2192000" y="0"/>
            <a:ext cx="356194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AMS-coverpage">
  <a:themeElements>
    <a:clrScheme name="DEAM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MS PPT template LC 02-27-19" id="{3AB8689C-F766-4562-9DB9-BC8BF76BEEDE}" vid="{D3A43978-96F6-4571-B333-11979A70985C}"/>
    </a:ext>
  </a:extLst>
</a:theme>
</file>

<file path=ppt/theme/theme2.xml><?xml version="1.0" encoding="utf-8"?>
<a:theme xmlns:a="http://schemas.openxmlformats.org/drawingml/2006/main" name="DEAMS-foo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MS PPT template LC 02-27-19" id="{3AB8689C-F766-4562-9DB9-BC8BF76BEEDE}" vid="{E589405F-FD46-41D9-9F21-A0189B7185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F713706321941B0BF5D2FF6EFCC92" ma:contentTypeVersion="0" ma:contentTypeDescription="Create a new document." ma:contentTypeScope="" ma:versionID="d9aecd4a8f559f355caee71c801bc5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786B31-B509-43D0-8BA2-922B5E810F3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DF6608-8A37-4072-9CCC-194EDB8790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346CDF-F77A-4576-8293-3E1D929BEC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DEAMS PPT template LC 02-27-19</Template>
  <TotalTime>7419</TotalTime>
  <Words>2097</Words>
  <Application>Microsoft Office PowerPoint</Application>
  <PresentationFormat>Custom</PresentationFormat>
  <Paragraphs>478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Lucida Sans</vt:lpstr>
      <vt:lpstr>Symbol</vt:lpstr>
      <vt:lpstr>Times New Roman</vt:lpstr>
      <vt:lpstr>Wingdings</vt:lpstr>
      <vt:lpstr>DEAMS-coverpage</vt:lpstr>
      <vt:lpstr>DEAMS-footer</vt:lpstr>
      <vt:lpstr>Air Force Accounting  Operations Center (AFAOC) Data Analytics &amp; Innovation</vt:lpstr>
      <vt:lpstr>Invictus</vt:lpstr>
      <vt:lpstr>Rule #1: Know Your DEAMS Audience, JD! </vt:lpstr>
      <vt:lpstr>Overview</vt:lpstr>
      <vt:lpstr>PowerPoint Presentation</vt:lpstr>
      <vt:lpstr>AFAOC Overview &amp; History Evolution of AF Accounting Support</vt:lpstr>
      <vt:lpstr>Powering Innovation</vt:lpstr>
      <vt:lpstr>AFAOC Teams Customer Support Division</vt:lpstr>
      <vt:lpstr>AFAOC Teams Customer Support Division</vt:lpstr>
      <vt:lpstr>AFAOC Teams Customer Support Division</vt:lpstr>
      <vt:lpstr>AFAOC Teams Customer Support Division</vt:lpstr>
      <vt:lpstr>AFAOC Teams Technical &amp; Field Support Division</vt:lpstr>
      <vt:lpstr>AFAOC Teams Interfaces Overview</vt:lpstr>
      <vt:lpstr>AFAOC Teams Technical &amp; Field Support Division</vt:lpstr>
      <vt:lpstr>AFAOC Teams Technical &amp; Field Support Division</vt:lpstr>
      <vt:lpstr>AFAOC Teams Technical &amp; Field Support Division</vt:lpstr>
      <vt:lpstr>AFAOC Tools &amp; Support</vt:lpstr>
      <vt:lpstr>DEAMS Outreach Portal</vt:lpstr>
      <vt:lpstr>FM Morning Paper</vt:lpstr>
      <vt:lpstr>Recurring Critical  Task List (CTL)</vt:lpstr>
      <vt:lpstr>Critical Task List Analysis Tool</vt:lpstr>
      <vt:lpstr>Target Load Accuracy Tool</vt:lpstr>
      <vt:lpstr>DIMES Reporting Tool</vt:lpstr>
      <vt:lpstr>DIMES Responsibilities</vt:lpstr>
      <vt:lpstr>DEAMS Answer Bank</vt:lpstr>
      <vt:lpstr>DEAMS Reimbursement  (O2C) Process Packet</vt:lpstr>
      <vt:lpstr>Desktop Guide to DEAMS  Travel ODL Research</vt:lpstr>
      <vt:lpstr>DEAMS Job Aid Index</vt:lpstr>
      <vt:lpstr>Error12 Report</vt:lpstr>
      <vt:lpstr>AFAOC Monthly Users Forum</vt:lpstr>
      <vt:lpstr>Robotic Process Automation</vt:lpstr>
      <vt:lpstr>PowerPoint Presentation</vt:lpstr>
      <vt:lpstr>PowerPoint Presentation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Force Accounting  Operations Center Support Package</dc:title>
  <dc:creator>CARR, LAURA M CTR USAF AFDW SAF/DEAMS</dc:creator>
  <cp:lastModifiedBy>JONATHAN PADEN</cp:lastModifiedBy>
  <cp:revision>515</cp:revision>
  <cp:lastPrinted>2019-05-03T19:41:27Z</cp:lastPrinted>
  <dcterms:created xsi:type="dcterms:W3CDTF">2019-03-07T13:13:48Z</dcterms:created>
  <dcterms:modified xsi:type="dcterms:W3CDTF">2020-02-04T20:50:31Z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0x01010061FF713706321941B0BF5D2FF6EFCC92</vt:lpwstr>
  </property>
</Properties>
</file>