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1614" r:id="rId6"/>
    <p:sldId id="1496" r:id="rId7"/>
    <p:sldId id="1438" r:id="rId8"/>
    <p:sldId id="1441" r:id="rId9"/>
    <p:sldId id="1491" r:id="rId10"/>
    <p:sldId id="1610" r:id="rId11"/>
    <p:sldId id="1611" r:id="rId12"/>
    <p:sldId id="1607" r:id="rId13"/>
    <p:sldId id="1599" r:id="rId14"/>
    <p:sldId id="1012" r:id="rId15"/>
    <p:sldId id="1422" r:id="rId16"/>
    <p:sldId id="3025" r:id="rId17"/>
    <p:sldId id="3334" r:id="rId18"/>
    <p:sldId id="3035" r:id="rId19"/>
    <p:sldId id="3331" r:id="rId20"/>
    <p:sldId id="3524" r:id="rId21"/>
    <p:sldId id="3336" r:id="rId22"/>
    <p:sldId id="3036" r:id="rId23"/>
    <p:sldId id="3321" r:id="rId24"/>
    <p:sldId id="3319" r:id="rId25"/>
    <p:sldId id="3024" r:id="rId26"/>
    <p:sldId id="3325" r:id="rId27"/>
    <p:sldId id="3322" r:id="rId28"/>
    <p:sldId id="3324" r:id="rId29"/>
    <p:sldId id="3525" r:id="rId30"/>
    <p:sldId id="3333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D"/>
    <a:srgbClr val="A20F1B"/>
    <a:srgbClr val="3A3A3A"/>
    <a:srgbClr val="003399"/>
    <a:srgbClr val="15506F"/>
    <a:srgbClr val="DDDDDD"/>
    <a:srgbClr val="95B3D7"/>
    <a:srgbClr val="BABABA"/>
    <a:srgbClr val="C3D69B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3890" autoAdjust="0"/>
  </p:normalViewPr>
  <p:slideViewPr>
    <p:cSldViewPr>
      <p:cViewPr varScale="1">
        <p:scale>
          <a:sx n="60" d="100"/>
          <a:sy n="60" d="100"/>
        </p:scale>
        <p:origin x="1488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23.xml"/><Relationship Id="rId1" Type="http://schemas.openxmlformats.org/officeDocument/2006/relationships/slide" Target="slides/slide22.xml"/><Relationship Id="rId6" Type="http://schemas.openxmlformats.org/officeDocument/2006/relationships/slide" Target="slides/slide27.xml"/><Relationship Id="rId5" Type="http://schemas.openxmlformats.org/officeDocument/2006/relationships/slide" Target="slides/slide26.xml"/><Relationship Id="rId4" Type="http://schemas.openxmlformats.org/officeDocument/2006/relationships/slide" Target="slides/slide2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2B863-B2EC-4071-9643-DA7B9345BA03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534CAC-3F26-4453-9487-1ABF9F9308B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Front-End</a:t>
          </a:r>
        </a:p>
      </dgm:t>
    </dgm:pt>
    <dgm:pt modelId="{5453C8CD-9309-4C2E-B4AB-4D7C526ABA36}" type="parTrans" cxnId="{3DFFB275-55BA-4368-82F0-9E53082B0842}">
      <dgm:prSet/>
      <dgm:spPr/>
      <dgm:t>
        <a:bodyPr/>
        <a:lstStyle/>
        <a:p>
          <a:endParaRPr lang="en-US"/>
        </a:p>
      </dgm:t>
    </dgm:pt>
    <dgm:pt modelId="{4F6DDE99-3027-480E-8476-905D5269E9B2}" type="sibTrans" cxnId="{3DFFB275-55BA-4368-82F0-9E53082B0842}">
      <dgm:prSet/>
      <dgm:spPr/>
      <dgm:t>
        <a:bodyPr/>
        <a:lstStyle/>
        <a:p>
          <a:endParaRPr lang="en-US"/>
        </a:p>
      </dgm:t>
    </dgm:pt>
    <dgm:pt modelId="{34B45639-D7CD-4F66-B3E2-E168D53BDC04}">
      <dgm:prSet phldrT="[Text]" custT="1"/>
      <dgm:spPr/>
      <dgm:t>
        <a:bodyPr/>
        <a:lstStyle/>
        <a:p>
          <a:r>
            <a:rPr lang="en-US" sz="1200" dirty="0"/>
            <a:t>Phase III</a:t>
          </a:r>
        </a:p>
      </dgm:t>
    </dgm:pt>
    <dgm:pt modelId="{C337EDFA-0716-47D5-BC85-8F1AFAE5D901}" type="parTrans" cxnId="{D4C78024-EA4E-4E6A-8943-D017E9C84C72}">
      <dgm:prSet/>
      <dgm:spPr/>
      <dgm:t>
        <a:bodyPr/>
        <a:lstStyle/>
        <a:p>
          <a:endParaRPr lang="en-US"/>
        </a:p>
      </dgm:t>
    </dgm:pt>
    <dgm:pt modelId="{6DBB6571-11C3-4D16-A857-585575AC4FC0}" type="sibTrans" cxnId="{D4C78024-EA4E-4E6A-8943-D017E9C84C72}">
      <dgm:prSet/>
      <dgm:spPr/>
      <dgm:t>
        <a:bodyPr/>
        <a:lstStyle/>
        <a:p>
          <a:endParaRPr lang="en-US"/>
        </a:p>
      </dgm:t>
    </dgm:pt>
    <dgm:pt modelId="{AD05581D-AAA0-46F4-AB76-476866B54C8E}">
      <dgm:prSet phldrT="[Text]" custT="1"/>
      <dgm:spPr/>
      <dgm:t>
        <a:bodyPr/>
        <a:lstStyle/>
        <a:p>
          <a:r>
            <a:rPr lang="en-US" sz="1200" dirty="0"/>
            <a:t>SBIR Technologies</a:t>
          </a:r>
        </a:p>
      </dgm:t>
    </dgm:pt>
    <dgm:pt modelId="{294ED371-8538-457C-8905-792169C4D9A6}" type="parTrans" cxnId="{1313813B-62B0-4819-B079-81C9B89E61D2}">
      <dgm:prSet/>
      <dgm:spPr/>
      <dgm:t>
        <a:bodyPr/>
        <a:lstStyle/>
        <a:p>
          <a:endParaRPr lang="en-US"/>
        </a:p>
      </dgm:t>
    </dgm:pt>
    <dgm:pt modelId="{3712DE0B-928D-4F28-AE1C-D917A1903B0C}" type="sibTrans" cxnId="{1313813B-62B0-4819-B079-81C9B89E61D2}">
      <dgm:prSet/>
      <dgm:spPr/>
      <dgm:t>
        <a:bodyPr/>
        <a:lstStyle/>
        <a:p>
          <a:endParaRPr lang="en-US"/>
        </a:p>
      </dgm:t>
    </dgm:pt>
    <dgm:pt modelId="{7E821272-02B1-4486-9EDC-5CB57FD87EE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Mid Point</a:t>
          </a:r>
        </a:p>
      </dgm:t>
    </dgm:pt>
    <dgm:pt modelId="{F815039F-5370-4316-A101-CFEE4E5CF239}" type="parTrans" cxnId="{48595DB4-BAEE-4A81-A8A2-624B19A19165}">
      <dgm:prSet/>
      <dgm:spPr/>
      <dgm:t>
        <a:bodyPr/>
        <a:lstStyle/>
        <a:p>
          <a:endParaRPr lang="en-US"/>
        </a:p>
      </dgm:t>
    </dgm:pt>
    <dgm:pt modelId="{140CB9F9-4865-4CA7-9D1B-E3ABF41F7660}" type="sibTrans" cxnId="{48595DB4-BAEE-4A81-A8A2-624B19A19165}">
      <dgm:prSet/>
      <dgm:spPr/>
      <dgm:t>
        <a:bodyPr/>
        <a:lstStyle/>
        <a:p>
          <a:endParaRPr lang="en-US"/>
        </a:p>
      </dgm:t>
    </dgm:pt>
    <dgm:pt modelId="{AFB47A65-5DB1-4EB5-AE30-1EB85B1445D2}">
      <dgm:prSet phldrT="[Text]" custT="1"/>
      <dgm:spPr/>
      <dgm:t>
        <a:bodyPr/>
        <a:lstStyle/>
        <a:p>
          <a:r>
            <a:rPr lang="en-US" sz="1200" dirty="0"/>
            <a:t>Execution – Decision Making &amp; Data Analytical </a:t>
          </a:r>
        </a:p>
      </dgm:t>
    </dgm:pt>
    <dgm:pt modelId="{B1FE3C8C-8AE7-4D90-8193-CA14C15C8916}" type="parTrans" cxnId="{660031E6-4E0C-49C8-98BA-96CC1CCC625E}">
      <dgm:prSet/>
      <dgm:spPr/>
      <dgm:t>
        <a:bodyPr/>
        <a:lstStyle/>
        <a:p>
          <a:endParaRPr lang="en-US"/>
        </a:p>
      </dgm:t>
    </dgm:pt>
    <dgm:pt modelId="{23C6B66F-1069-4073-8A9E-C4B5ADC9CF2B}" type="sibTrans" cxnId="{660031E6-4E0C-49C8-98BA-96CC1CCC625E}">
      <dgm:prSet/>
      <dgm:spPr/>
      <dgm:t>
        <a:bodyPr/>
        <a:lstStyle/>
        <a:p>
          <a:endParaRPr lang="en-US"/>
        </a:p>
      </dgm:t>
    </dgm:pt>
    <dgm:pt modelId="{2DF2170A-5164-4D2C-BB82-5CACDE0A22AC}">
      <dgm:prSet phldrT="[Text]" custT="1"/>
      <dgm:spPr/>
      <dgm:t>
        <a:bodyPr/>
        <a:lstStyle/>
        <a:p>
          <a:r>
            <a:rPr lang="en-US" sz="1200" dirty="0"/>
            <a:t>SBIR Technologies</a:t>
          </a:r>
        </a:p>
      </dgm:t>
    </dgm:pt>
    <dgm:pt modelId="{0FBEBA41-2718-4A78-A669-F72EF20E2056}" type="sibTrans" cxnId="{3377FE44-04F6-4EBF-9C03-12523BB28019}">
      <dgm:prSet/>
      <dgm:spPr/>
      <dgm:t>
        <a:bodyPr/>
        <a:lstStyle/>
        <a:p>
          <a:endParaRPr lang="en-US"/>
        </a:p>
      </dgm:t>
    </dgm:pt>
    <dgm:pt modelId="{4F8B209D-1898-49EA-8DD3-4333A1C89D2A}" type="parTrans" cxnId="{3377FE44-04F6-4EBF-9C03-12523BB28019}">
      <dgm:prSet/>
      <dgm:spPr/>
      <dgm:t>
        <a:bodyPr/>
        <a:lstStyle/>
        <a:p>
          <a:endParaRPr lang="en-US"/>
        </a:p>
      </dgm:t>
    </dgm:pt>
    <dgm:pt modelId="{A8B14801-A3F6-4727-B3F1-C31FE819976F}" type="pres">
      <dgm:prSet presAssocID="{B822B863-B2EC-4071-9643-DA7B9345BA03}" presName="theList" presStyleCnt="0">
        <dgm:presLayoutVars>
          <dgm:dir/>
          <dgm:animLvl val="lvl"/>
          <dgm:resizeHandles val="exact"/>
        </dgm:presLayoutVars>
      </dgm:prSet>
      <dgm:spPr/>
    </dgm:pt>
    <dgm:pt modelId="{8F75C00B-DD9B-4E08-BEAB-C93AB55F21D0}" type="pres">
      <dgm:prSet presAssocID="{8F534CAC-3F26-4453-9487-1ABF9F9308BF}" presName="compNode" presStyleCnt="0"/>
      <dgm:spPr/>
    </dgm:pt>
    <dgm:pt modelId="{97BA40E0-CC8F-46E2-9B7B-12390B3F5480}" type="pres">
      <dgm:prSet presAssocID="{8F534CAC-3F26-4453-9487-1ABF9F9308BF}" presName="aNode" presStyleLbl="bgShp" presStyleIdx="0" presStyleCnt="2"/>
      <dgm:spPr/>
    </dgm:pt>
    <dgm:pt modelId="{74F95F0B-4939-4578-8D50-D0DF17A2323C}" type="pres">
      <dgm:prSet presAssocID="{8F534CAC-3F26-4453-9487-1ABF9F9308BF}" presName="textNode" presStyleLbl="bgShp" presStyleIdx="0" presStyleCnt="2"/>
      <dgm:spPr/>
    </dgm:pt>
    <dgm:pt modelId="{D39FEB23-BB50-4A6A-A6AE-FADEA3A1F810}" type="pres">
      <dgm:prSet presAssocID="{8F534CAC-3F26-4453-9487-1ABF9F9308BF}" presName="compChildNode" presStyleCnt="0"/>
      <dgm:spPr/>
    </dgm:pt>
    <dgm:pt modelId="{A41838AA-9ABE-4A6F-94EC-6B4D1A48EE4D}" type="pres">
      <dgm:prSet presAssocID="{8F534CAC-3F26-4453-9487-1ABF9F9308BF}" presName="theInnerList" presStyleCnt="0"/>
      <dgm:spPr/>
    </dgm:pt>
    <dgm:pt modelId="{0706205F-380F-4DC3-A8DB-51743B8E9484}" type="pres">
      <dgm:prSet presAssocID="{34B45639-D7CD-4F66-B3E2-E168D53BDC04}" presName="childNode" presStyleLbl="node1" presStyleIdx="0" presStyleCnt="4">
        <dgm:presLayoutVars>
          <dgm:bulletEnabled val="1"/>
        </dgm:presLayoutVars>
      </dgm:prSet>
      <dgm:spPr/>
    </dgm:pt>
    <dgm:pt modelId="{0E10FEE1-7C81-4D00-A869-666383C3A4F8}" type="pres">
      <dgm:prSet presAssocID="{34B45639-D7CD-4F66-B3E2-E168D53BDC04}" presName="aSpace2" presStyleCnt="0"/>
      <dgm:spPr/>
    </dgm:pt>
    <dgm:pt modelId="{A115D59F-11BC-4393-8369-EBE0674AB664}" type="pres">
      <dgm:prSet presAssocID="{AD05581D-AAA0-46F4-AB76-476866B54C8E}" presName="childNode" presStyleLbl="node1" presStyleIdx="1" presStyleCnt="4">
        <dgm:presLayoutVars>
          <dgm:bulletEnabled val="1"/>
        </dgm:presLayoutVars>
      </dgm:prSet>
      <dgm:spPr/>
    </dgm:pt>
    <dgm:pt modelId="{E8DD907C-6D32-43F8-A77B-F6B077744948}" type="pres">
      <dgm:prSet presAssocID="{8F534CAC-3F26-4453-9487-1ABF9F9308BF}" presName="aSpace" presStyleCnt="0"/>
      <dgm:spPr/>
    </dgm:pt>
    <dgm:pt modelId="{2E4740A4-8FD0-4C0B-A709-54C4D0AFAC87}" type="pres">
      <dgm:prSet presAssocID="{7E821272-02B1-4486-9EDC-5CB57FD87EE1}" presName="compNode" presStyleCnt="0"/>
      <dgm:spPr/>
    </dgm:pt>
    <dgm:pt modelId="{F1280B05-FFB1-434E-A0FD-A2B0EADB2BE2}" type="pres">
      <dgm:prSet presAssocID="{7E821272-02B1-4486-9EDC-5CB57FD87EE1}" presName="aNode" presStyleLbl="bgShp" presStyleIdx="1" presStyleCnt="2"/>
      <dgm:spPr/>
    </dgm:pt>
    <dgm:pt modelId="{40A6EF13-7A9F-4B12-831C-8CC1FC07D992}" type="pres">
      <dgm:prSet presAssocID="{7E821272-02B1-4486-9EDC-5CB57FD87EE1}" presName="textNode" presStyleLbl="bgShp" presStyleIdx="1" presStyleCnt="2"/>
      <dgm:spPr/>
    </dgm:pt>
    <dgm:pt modelId="{CBB3AA7F-B04D-4ECB-8B2A-81223AED63F1}" type="pres">
      <dgm:prSet presAssocID="{7E821272-02B1-4486-9EDC-5CB57FD87EE1}" presName="compChildNode" presStyleCnt="0"/>
      <dgm:spPr/>
    </dgm:pt>
    <dgm:pt modelId="{C88952D8-6F90-462B-AB4B-D3940EA73CB6}" type="pres">
      <dgm:prSet presAssocID="{7E821272-02B1-4486-9EDC-5CB57FD87EE1}" presName="theInnerList" presStyleCnt="0"/>
      <dgm:spPr/>
    </dgm:pt>
    <dgm:pt modelId="{7AF653B8-8770-4B45-817A-2D7AB454B8B1}" type="pres">
      <dgm:prSet presAssocID="{AFB47A65-5DB1-4EB5-AE30-1EB85B1445D2}" presName="childNode" presStyleLbl="node1" presStyleIdx="2" presStyleCnt="4">
        <dgm:presLayoutVars>
          <dgm:bulletEnabled val="1"/>
        </dgm:presLayoutVars>
      </dgm:prSet>
      <dgm:spPr/>
    </dgm:pt>
    <dgm:pt modelId="{64E44647-3EB3-4DE8-B80C-453DDBA66A4A}" type="pres">
      <dgm:prSet presAssocID="{AFB47A65-5DB1-4EB5-AE30-1EB85B1445D2}" presName="aSpace2" presStyleCnt="0"/>
      <dgm:spPr/>
    </dgm:pt>
    <dgm:pt modelId="{8827E632-5D40-44A4-8FFE-9D5EA25C208A}" type="pres">
      <dgm:prSet presAssocID="{2DF2170A-5164-4D2C-BB82-5CACDE0A22AC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7AE5C1D-C638-4509-88C8-B52E183C7622}" type="presOf" srcId="{7E821272-02B1-4486-9EDC-5CB57FD87EE1}" destId="{40A6EF13-7A9F-4B12-831C-8CC1FC07D992}" srcOrd="1" destOrd="0" presId="urn:microsoft.com/office/officeart/2005/8/layout/lProcess2"/>
    <dgm:cxn modelId="{D4C78024-EA4E-4E6A-8943-D017E9C84C72}" srcId="{8F534CAC-3F26-4453-9487-1ABF9F9308BF}" destId="{34B45639-D7CD-4F66-B3E2-E168D53BDC04}" srcOrd="0" destOrd="0" parTransId="{C337EDFA-0716-47D5-BC85-8F1AFAE5D901}" sibTransId="{6DBB6571-11C3-4D16-A857-585575AC4FC0}"/>
    <dgm:cxn modelId="{1313813B-62B0-4819-B079-81C9B89E61D2}" srcId="{8F534CAC-3F26-4453-9487-1ABF9F9308BF}" destId="{AD05581D-AAA0-46F4-AB76-476866B54C8E}" srcOrd="1" destOrd="0" parTransId="{294ED371-8538-457C-8905-792169C4D9A6}" sibTransId="{3712DE0B-928D-4F28-AE1C-D917A1903B0C}"/>
    <dgm:cxn modelId="{2431A83C-9F34-4FD8-80BB-47730640FB0F}" type="presOf" srcId="{2DF2170A-5164-4D2C-BB82-5CACDE0A22AC}" destId="{8827E632-5D40-44A4-8FFE-9D5EA25C208A}" srcOrd="0" destOrd="0" presId="urn:microsoft.com/office/officeart/2005/8/layout/lProcess2"/>
    <dgm:cxn modelId="{3377FE44-04F6-4EBF-9C03-12523BB28019}" srcId="{7E821272-02B1-4486-9EDC-5CB57FD87EE1}" destId="{2DF2170A-5164-4D2C-BB82-5CACDE0A22AC}" srcOrd="1" destOrd="0" parTransId="{4F8B209D-1898-49EA-8DD3-4333A1C89D2A}" sibTransId="{0FBEBA41-2718-4A78-A669-F72EF20E2056}"/>
    <dgm:cxn modelId="{DE806E51-9AD6-4793-A930-975B5FF4BD5B}" type="presOf" srcId="{B822B863-B2EC-4071-9643-DA7B9345BA03}" destId="{A8B14801-A3F6-4727-B3F1-C31FE819976F}" srcOrd="0" destOrd="0" presId="urn:microsoft.com/office/officeart/2005/8/layout/lProcess2"/>
    <dgm:cxn modelId="{3DFFB275-55BA-4368-82F0-9E53082B0842}" srcId="{B822B863-B2EC-4071-9643-DA7B9345BA03}" destId="{8F534CAC-3F26-4453-9487-1ABF9F9308BF}" srcOrd="0" destOrd="0" parTransId="{5453C8CD-9309-4C2E-B4AB-4D7C526ABA36}" sibTransId="{4F6DDE99-3027-480E-8476-905D5269E9B2}"/>
    <dgm:cxn modelId="{372A037B-C191-4518-953D-304CD656C777}" type="presOf" srcId="{8F534CAC-3F26-4453-9487-1ABF9F9308BF}" destId="{74F95F0B-4939-4578-8D50-D0DF17A2323C}" srcOrd="1" destOrd="0" presId="urn:microsoft.com/office/officeart/2005/8/layout/lProcess2"/>
    <dgm:cxn modelId="{8BAD6B9C-6832-44D4-8266-FF5BF3CF5FDA}" type="presOf" srcId="{AD05581D-AAA0-46F4-AB76-476866B54C8E}" destId="{A115D59F-11BC-4393-8369-EBE0674AB664}" srcOrd="0" destOrd="0" presId="urn:microsoft.com/office/officeart/2005/8/layout/lProcess2"/>
    <dgm:cxn modelId="{48595DB4-BAEE-4A81-A8A2-624B19A19165}" srcId="{B822B863-B2EC-4071-9643-DA7B9345BA03}" destId="{7E821272-02B1-4486-9EDC-5CB57FD87EE1}" srcOrd="1" destOrd="0" parTransId="{F815039F-5370-4316-A101-CFEE4E5CF239}" sibTransId="{140CB9F9-4865-4CA7-9D1B-E3ABF41F7660}"/>
    <dgm:cxn modelId="{17B55ABD-ED9F-49EC-914E-34F90BB58F77}" type="presOf" srcId="{7E821272-02B1-4486-9EDC-5CB57FD87EE1}" destId="{F1280B05-FFB1-434E-A0FD-A2B0EADB2BE2}" srcOrd="0" destOrd="0" presId="urn:microsoft.com/office/officeart/2005/8/layout/lProcess2"/>
    <dgm:cxn modelId="{CBB20DDF-2734-440D-AFCF-312FA1588B59}" type="presOf" srcId="{AFB47A65-5DB1-4EB5-AE30-1EB85B1445D2}" destId="{7AF653B8-8770-4B45-817A-2D7AB454B8B1}" srcOrd="0" destOrd="0" presId="urn:microsoft.com/office/officeart/2005/8/layout/lProcess2"/>
    <dgm:cxn modelId="{660031E6-4E0C-49C8-98BA-96CC1CCC625E}" srcId="{7E821272-02B1-4486-9EDC-5CB57FD87EE1}" destId="{AFB47A65-5DB1-4EB5-AE30-1EB85B1445D2}" srcOrd="0" destOrd="0" parTransId="{B1FE3C8C-8AE7-4D90-8193-CA14C15C8916}" sibTransId="{23C6B66F-1069-4073-8A9E-C4B5ADC9CF2B}"/>
    <dgm:cxn modelId="{DA9DC5FB-66E6-4D91-B245-BD5D3E6307F0}" type="presOf" srcId="{34B45639-D7CD-4F66-B3E2-E168D53BDC04}" destId="{0706205F-380F-4DC3-A8DB-51743B8E9484}" srcOrd="0" destOrd="0" presId="urn:microsoft.com/office/officeart/2005/8/layout/lProcess2"/>
    <dgm:cxn modelId="{02820EFC-DEEB-4F33-B113-708D0228D829}" type="presOf" srcId="{8F534CAC-3F26-4453-9487-1ABF9F9308BF}" destId="{97BA40E0-CC8F-46E2-9B7B-12390B3F5480}" srcOrd="0" destOrd="0" presId="urn:microsoft.com/office/officeart/2005/8/layout/lProcess2"/>
    <dgm:cxn modelId="{5AAFB350-35A8-4FAD-B38D-389ECFB86679}" type="presParOf" srcId="{A8B14801-A3F6-4727-B3F1-C31FE819976F}" destId="{8F75C00B-DD9B-4E08-BEAB-C93AB55F21D0}" srcOrd="0" destOrd="0" presId="urn:microsoft.com/office/officeart/2005/8/layout/lProcess2"/>
    <dgm:cxn modelId="{E61E08C1-6F23-48F7-9CF4-C47A9B71BC34}" type="presParOf" srcId="{8F75C00B-DD9B-4E08-BEAB-C93AB55F21D0}" destId="{97BA40E0-CC8F-46E2-9B7B-12390B3F5480}" srcOrd="0" destOrd="0" presId="urn:microsoft.com/office/officeart/2005/8/layout/lProcess2"/>
    <dgm:cxn modelId="{396BCCB0-90A3-4520-837A-095CBAFEAE4B}" type="presParOf" srcId="{8F75C00B-DD9B-4E08-BEAB-C93AB55F21D0}" destId="{74F95F0B-4939-4578-8D50-D0DF17A2323C}" srcOrd="1" destOrd="0" presId="urn:microsoft.com/office/officeart/2005/8/layout/lProcess2"/>
    <dgm:cxn modelId="{7A673306-C354-4040-8BC7-D84882621898}" type="presParOf" srcId="{8F75C00B-DD9B-4E08-BEAB-C93AB55F21D0}" destId="{D39FEB23-BB50-4A6A-A6AE-FADEA3A1F810}" srcOrd="2" destOrd="0" presId="urn:microsoft.com/office/officeart/2005/8/layout/lProcess2"/>
    <dgm:cxn modelId="{68982CAA-C75A-4888-BF23-86C6ACDBE54F}" type="presParOf" srcId="{D39FEB23-BB50-4A6A-A6AE-FADEA3A1F810}" destId="{A41838AA-9ABE-4A6F-94EC-6B4D1A48EE4D}" srcOrd="0" destOrd="0" presId="urn:microsoft.com/office/officeart/2005/8/layout/lProcess2"/>
    <dgm:cxn modelId="{9B813642-2EBE-4383-8C36-80C946621BEF}" type="presParOf" srcId="{A41838AA-9ABE-4A6F-94EC-6B4D1A48EE4D}" destId="{0706205F-380F-4DC3-A8DB-51743B8E9484}" srcOrd="0" destOrd="0" presId="urn:microsoft.com/office/officeart/2005/8/layout/lProcess2"/>
    <dgm:cxn modelId="{B82A8F7E-46FC-49DF-835B-C3688F3246BE}" type="presParOf" srcId="{A41838AA-9ABE-4A6F-94EC-6B4D1A48EE4D}" destId="{0E10FEE1-7C81-4D00-A869-666383C3A4F8}" srcOrd="1" destOrd="0" presId="urn:microsoft.com/office/officeart/2005/8/layout/lProcess2"/>
    <dgm:cxn modelId="{D59B6F5C-A751-48FA-A34C-D5108EE7F81E}" type="presParOf" srcId="{A41838AA-9ABE-4A6F-94EC-6B4D1A48EE4D}" destId="{A115D59F-11BC-4393-8369-EBE0674AB664}" srcOrd="2" destOrd="0" presId="urn:microsoft.com/office/officeart/2005/8/layout/lProcess2"/>
    <dgm:cxn modelId="{B193DB91-0335-44C5-A7D0-93BA96267480}" type="presParOf" srcId="{A8B14801-A3F6-4727-B3F1-C31FE819976F}" destId="{E8DD907C-6D32-43F8-A77B-F6B077744948}" srcOrd="1" destOrd="0" presId="urn:microsoft.com/office/officeart/2005/8/layout/lProcess2"/>
    <dgm:cxn modelId="{F14E5A32-10B1-4F38-A094-C14AE67B40A0}" type="presParOf" srcId="{A8B14801-A3F6-4727-B3F1-C31FE819976F}" destId="{2E4740A4-8FD0-4C0B-A709-54C4D0AFAC87}" srcOrd="2" destOrd="0" presId="urn:microsoft.com/office/officeart/2005/8/layout/lProcess2"/>
    <dgm:cxn modelId="{B4E86D6A-EDCA-4ADE-B1ED-D7CAE46B87F3}" type="presParOf" srcId="{2E4740A4-8FD0-4C0B-A709-54C4D0AFAC87}" destId="{F1280B05-FFB1-434E-A0FD-A2B0EADB2BE2}" srcOrd="0" destOrd="0" presId="urn:microsoft.com/office/officeart/2005/8/layout/lProcess2"/>
    <dgm:cxn modelId="{93721235-2C6D-4CDC-B556-4EA12CF5574D}" type="presParOf" srcId="{2E4740A4-8FD0-4C0B-A709-54C4D0AFAC87}" destId="{40A6EF13-7A9F-4B12-831C-8CC1FC07D992}" srcOrd="1" destOrd="0" presId="urn:microsoft.com/office/officeart/2005/8/layout/lProcess2"/>
    <dgm:cxn modelId="{B1C97879-28FE-4BB6-8B71-D8662D017F07}" type="presParOf" srcId="{2E4740A4-8FD0-4C0B-A709-54C4D0AFAC87}" destId="{CBB3AA7F-B04D-4ECB-8B2A-81223AED63F1}" srcOrd="2" destOrd="0" presId="urn:microsoft.com/office/officeart/2005/8/layout/lProcess2"/>
    <dgm:cxn modelId="{58BD2FAC-B1F6-44B6-A499-F41EA85FC558}" type="presParOf" srcId="{CBB3AA7F-B04D-4ECB-8B2A-81223AED63F1}" destId="{C88952D8-6F90-462B-AB4B-D3940EA73CB6}" srcOrd="0" destOrd="0" presId="urn:microsoft.com/office/officeart/2005/8/layout/lProcess2"/>
    <dgm:cxn modelId="{1700FC68-A2B3-4890-82BA-4E20921D043D}" type="presParOf" srcId="{C88952D8-6F90-462B-AB4B-D3940EA73CB6}" destId="{7AF653B8-8770-4B45-817A-2D7AB454B8B1}" srcOrd="0" destOrd="0" presId="urn:microsoft.com/office/officeart/2005/8/layout/lProcess2"/>
    <dgm:cxn modelId="{DE38ECA8-D8DD-4664-8C77-AF75230806D0}" type="presParOf" srcId="{C88952D8-6F90-462B-AB4B-D3940EA73CB6}" destId="{64E44647-3EB3-4DE8-B80C-453DDBA66A4A}" srcOrd="1" destOrd="0" presId="urn:microsoft.com/office/officeart/2005/8/layout/lProcess2"/>
    <dgm:cxn modelId="{4F0C9F7A-A61F-4ED5-9277-686E69143121}" type="presParOf" srcId="{C88952D8-6F90-462B-AB4B-D3940EA73CB6}" destId="{8827E632-5D40-44A4-8FFE-9D5EA25C208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E3F78-893C-4958-A3F3-DF31E228D31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94B3B6F-D833-4E57-9CE8-BB032EAD3DD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Shareholder Value</a:t>
          </a:r>
        </a:p>
      </dgm:t>
    </dgm:pt>
    <dgm:pt modelId="{C59A1515-93FE-40DF-AD11-0C3021EB0352}" type="parTrans" cxnId="{C67D8549-9E34-4D07-8FA3-D3471F296B77}">
      <dgm:prSet/>
      <dgm:spPr/>
      <dgm:t>
        <a:bodyPr/>
        <a:lstStyle/>
        <a:p>
          <a:endParaRPr lang="en-US"/>
        </a:p>
      </dgm:t>
    </dgm:pt>
    <dgm:pt modelId="{5503AB22-6454-4D89-8BEC-25E188E50289}" type="sibTrans" cxnId="{C67D8549-9E34-4D07-8FA3-D3471F296B77}">
      <dgm:prSet/>
      <dgm:spPr/>
      <dgm:t>
        <a:bodyPr/>
        <a:lstStyle/>
        <a:p>
          <a:endParaRPr lang="en-US"/>
        </a:p>
      </dgm:t>
    </dgm:pt>
    <dgm:pt modelId="{6781BCD0-9DCA-4014-82A4-0D08CD09E5E3}">
      <dgm:prSet phldrT="[Text]"/>
      <dgm:spPr/>
      <dgm:t>
        <a:bodyPr anchor="ctr"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</a:rPr>
            <a:t>Fiduciary Duty – Meet Goals &amp; Objectives</a:t>
          </a:r>
        </a:p>
      </dgm:t>
    </dgm:pt>
    <dgm:pt modelId="{1B9B66DB-C7FE-4D97-BEA5-8A805317F0BF}" type="parTrans" cxnId="{A36BD870-8C2A-41B6-81FA-596A9C4EB791}">
      <dgm:prSet/>
      <dgm:spPr/>
      <dgm:t>
        <a:bodyPr/>
        <a:lstStyle/>
        <a:p>
          <a:endParaRPr lang="en-US"/>
        </a:p>
      </dgm:t>
    </dgm:pt>
    <dgm:pt modelId="{D3503D39-0B15-4937-849E-8300730166CA}" type="sibTrans" cxnId="{A36BD870-8C2A-41B6-81FA-596A9C4EB791}">
      <dgm:prSet/>
      <dgm:spPr/>
      <dgm:t>
        <a:bodyPr/>
        <a:lstStyle/>
        <a:p>
          <a:endParaRPr lang="en-US"/>
        </a:p>
      </dgm:t>
    </dgm:pt>
    <dgm:pt modelId="{4386AB2A-D131-495B-B41E-C81C19EF2DB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Meet Customers’ Expectations</a:t>
          </a:r>
        </a:p>
        <a:p>
          <a:pPr>
            <a:lnSpc>
              <a:spcPct val="100000"/>
            </a:lnSpc>
          </a:pPr>
          <a:r>
            <a:rPr lang="en-US" b="1" dirty="0"/>
            <a:t>Meet ROI on Investments</a:t>
          </a:r>
        </a:p>
      </dgm:t>
    </dgm:pt>
    <dgm:pt modelId="{1B7A951F-036C-41AD-A8FC-CF082BCBD5CB}" type="parTrans" cxnId="{948E5EA7-5849-4DD7-B191-C9EBD3F39400}">
      <dgm:prSet/>
      <dgm:spPr/>
      <dgm:t>
        <a:bodyPr/>
        <a:lstStyle/>
        <a:p>
          <a:endParaRPr lang="en-US"/>
        </a:p>
      </dgm:t>
    </dgm:pt>
    <dgm:pt modelId="{530C94DC-08B9-4CDB-8EE4-4BD8DA6645CA}" type="sibTrans" cxnId="{948E5EA7-5849-4DD7-B191-C9EBD3F39400}">
      <dgm:prSet/>
      <dgm:spPr/>
      <dgm:t>
        <a:bodyPr/>
        <a:lstStyle/>
        <a:p>
          <a:endParaRPr lang="en-US"/>
        </a:p>
      </dgm:t>
    </dgm:pt>
    <dgm:pt modelId="{B2797C37-C65E-430E-A067-1E854B9B89B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Risk Management</a:t>
          </a:r>
        </a:p>
      </dgm:t>
    </dgm:pt>
    <dgm:pt modelId="{2DA3484B-665A-45B6-8DF3-9A5AB1FB0EC0}" type="parTrans" cxnId="{7F0CB715-5354-43FA-B041-605A984698D9}">
      <dgm:prSet/>
      <dgm:spPr/>
      <dgm:t>
        <a:bodyPr/>
        <a:lstStyle/>
        <a:p>
          <a:endParaRPr lang="en-US"/>
        </a:p>
      </dgm:t>
    </dgm:pt>
    <dgm:pt modelId="{DDBD296A-5A40-45B2-A0A3-C5D849F78C16}" type="sibTrans" cxnId="{7F0CB715-5354-43FA-B041-605A984698D9}">
      <dgm:prSet/>
      <dgm:spPr/>
      <dgm:t>
        <a:bodyPr/>
        <a:lstStyle/>
        <a:p>
          <a:endParaRPr lang="en-US"/>
        </a:p>
      </dgm:t>
    </dgm:pt>
    <dgm:pt modelId="{1B8F1600-0B21-4DB7-A02D-B55F69B21715}">
      <dgm:prSet phldrT="[Text]"/>
      <dgm:spPr/>
      <dgm:t>
        <a:bodyPr anchor="ctr"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</a:rPr>
            <a:t>Protect Shareholder Value</a:t>
          </a:r>
        </a:p>
      </dgm:t>
    </dgm:pt>
    <dgm:pt modelId="{2DED0BFD-F551-47A5-94B8-9B7408429599}" type="parTrans" cxnId="{7AA1BC11-ECA6-4A07-8223-050C2260416D}">
      <dgm:prSet/>
      <dgm:spPr/>
      <dgm:t>
        <a:bodyPr/>
        <a:lstStyle/>
        <a:p>
          <a:endParaRPr lang="en-US"/>
        </a:p>
      </dgm:t>
    </dgm:pt>
    <dgm:pt modelId="{636825BD-889B-46AB-A15C-055C91088347}" type="sibTrans" cxnId="{7AA1BC11-ECA6-4A07-8223-050C2260416D}">
      <dgm:prSet/>
      <dgm:spPr/>
      <dgm:t>
        <a:bodyPr/>
        <a:lstStyle/>
        <a:p>
          <a:endParaRPr lang="en-US"/>
        </a:p>
      </dgm:t>
    </dgm:pt>
    <dgm:pt modelId="{D5F0C237-9BF8-436F-AA75-91D686C964E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Balancing long-term goals against short-term needs</a:t>
          </a:r>
        </a:p>
      </dgm:t>
    </dgm:pt>
    <dgm:pt modelId="{A50268A0-3526-4371-B57C-57BCE1A38839}" type="parTrans" cxnId="{B1752276-8D8E-419A-999B-0E46B53C57CA}">
      <dgm:prSet/>
      <dgm:spPr/>
      <dgm:t>
        <a:bodyPr/>
        <a:lstStyle/>
        <a:p>
          <a:endParaRPr lang="en-US"/>
        </a:p>
      </dgm:t>
    </dgm:pt>
    <dgm:pt modelId="{63F65862-9449-4E2B-957B-02D47DCDF47D}" type="sibTrans" cxnId="{B1752276-8D8E-419A-999B-0E46B53C57CA}">
      <dgm:prSet/>
      <dgm:spPr/>
      <dgm:t>
        <a:bodyPr/>
        <a:lstStyle/>
        <a:p>
          <a:endParaRPr lang="en-US"/>
        </a:p>
      </dgm:t>
    </dgm:pt>
    <dgm:pt modelId="{2634B44D-3DB7-4D30-B975-339455B479FA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Core Values (4Cs)</a:t>
          </a:r>
        </a:p>
      </dgm:t>
    </dgm:pt>
    <dgm:pt modelId="{89349273-9D67-449C-8DCE-277CE0FCA1F9}" type="parTrans" cxnId="{0AEC0604-56B5-4772-89C9-46928AC79B0F}">
      <dgm:prSet/>
      <dgm:spPr/>
      <dgm:t>
        <a:bodyPr/>
        <a:lstStyle/>
        <a:p>
          <a:endParaRPr lang="en-US"/>
        </a:p>
      </dgm:t>
    </dgm:pt>
    <dgm:pt modelId="{4ECED897-E576-472E-8D38-900B68B89585}" type="sibTrans" cxnId="{0AEC0604-56B5-4772-89C9-46928AC79B0F}">
      <dgm:prSet/>
      <dgm:spPr/>
      <dgm:t>
        <a:bodyPr/>
        <a:lstStyle/>
        <a:p>
          <a:endParaRPr lang="en-US"/>
        </a:p>
      </dgm:t>
    </dgm:pt>
    <dgm:pt modelId="{53A3B78C-6C3A-4B9B-A9C0-6A0A0C1228C0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 b="1" dirty="0"/>
        </a:p>
        <a:p>
          <a:pPr>
            <a:lnSpc>
              <a:spcPct val="100000"/>
            </a:lnSpc>
          </a:pPr>
          <a:endParaRPr lang="en-US" b="1" dirty="0"/>
        </a:p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</a:rPr>
            <a:t>Our Identity</a:t>
          </a:r>
        </a:p>
      </dgm:t>
    </dgm:pt>
    <dgm:pt modelId="{89A48005-E308-4E1B-A035-E9AF89D18254}" type="parTrans" cxnId="{AC0C9209-C5A5-4985-9BA7-02B1D3ED3518}">
      <dgm:prSet/>
      <dgm:spPr/>
      <dgm:t>
        <a:bodyPr/>
        <a:lstStyle/>
        <a:p>
          <a:endParaRPr lang="en-US"/>
        </a:p>
      </dgm:t>
    </dgm:pt>
    <dgm:pt modelId="{FC2AA854-7302-416A-A543-990FC4A5FE31}" type="sibTrans" cxnId="{AC0C9209-C5A5-4985-9BA7-02B1D3ED3518}">
      <dgm:prSet/>
      <dgm:spPr/>
      <dgm:t>
        <a:bodyPr/>
        <a:lstStyle/>
        <a:p>
          <a:endParaRPr lang="en-US"/>
        </a:p>
      </dgm:t>
    </dgm:pt>
    <dgm:pt modelId="{743FBC5C-ADD9-4689-8780-5C93F8734DA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Community</a:t>
          </a:r>
        </a:p>
      </dgm:t>
    </dgm:pt>
    <dgm:pt modelId="{3777E983-AC46-4769-9ABB-14CD582F45F1}" type="parTrans" cxnId="{53488E19-CDDF-4522-B7F8-DC9899521168}">
      <dgm:prSet/>
      <dgm:spPr/>
      <dgm:t>
        <a:bodyPr/>
        <a:lstStyle/>
        <a:p>
          <a:endParaRPr lang="en-US"/>
        </a:p>
      </dgm:t>
    </dgm:pt>
    <dgm:pt modelId="{FF69BD8A-5E47-4D62-9C4C-25AFC037F7E1}" type="sibTrans" cxnId="{53488E19-CDDF-4522-B7F8-DC9899521168}">
      <dgm:prSet/>
      <dgm:spPr/>
      <dgm:t>
        <a:bodyPr/>
        <a:lstStyle/>
        <a:p>
          <a:endParaRPr lang="en-US"/>
        </a:p>
      </dgm:t>
    </dgm:pt>
    <dgm:pt modelId="{22D66D08-5F78-409A-90EF-BBB2026C44AB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62A5CD2E-359F-4ECF-A2D2-8A1E4E856718}" type="parTrans" cxnId="{D8EB7651-6B2E-4425-B8D4-DA58A79B5191}">
      <dgm:prSet/>
      <dgm:spPr/>
      <dgm:t>
        <a:bodyPr/>
        <a:lstStyle/>
        <a:p>
          <a:endParaRPr lang="en-US"/>
        </a:p>
      </dgm:t>
    </dgm:pt>
    <dgm:pt modelId="{43910EAF-4B6F-48B5-9EC7-D2980927F08F}" type="sibTrans" cxnId="{D8EB7651-6B2E-4425-B8D4-DA58A79B5191}">
      <dgm:prSet/>
      <dgm:spPr/>
      <dgm:t>
        <a:bodyPr/>
        <a:lstStyle/>
        <a:p>
          <a:endParaRPr lang="en-US"/>
        </a:p>
      </dgm:t>
    </dgm:pt>
    <dgm:pt modelId="{43BCDD68-4A3F-4B28-A534-CB2400DC58B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Control Spending</a:t>
          </a:r>
        </a:p>
      </dgm:t>
    </dgm:pt>
    <dgm:pt modelId="{638A4B4B-2EEF-45DB-9B5B-652D57165C24}" type="parTrans" cxnId="{4AD57F61-7FA9-4C65-84AA-9866A8D9C407}">
      <dgm:prSet/>
      <dgm:spPr/>
      <dgm:t>
        <a:bodyPr/>
        <a:lstStyle/>
        <a:p>
          <a:endParaRPr lang="en-US"/>
        </a:p>
      </dgm:t>
    </dgm:pt>
    <dgm:pt modelId="{8E5A0DDB-6B51-4876-BA3C-2B6C611E4C7F}" type="sibTrans" cxnId="{4AD57F61-7FA9-4C65-84AA-9866A8D9C407}">
      <dgm:prSet/>
      <dgm:spPr/>
      <dgm:t>
        <a:bodyPr/>
        <a:lstStyle/>
        <a:p>
          <a:endParaRPr lang="en-US"/>
        </a:p>
      </dgm:t>
    </dgm:pt>
    <dgm:pt modelId="{3EA81702-4B71-4415-ACD3-1694868FA0C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Increase free cash flow</a:t>
          </a:r>
        </a:p>
      </dgm:t>
    </dgm:pt>
    <dgm:pt modelId="{DD97489E-68AB-42E6-BD53-E591EDDF0226}" type="parTrans" cxnId="{0E0DD9A8-6C1F-4D0D-84A2-1C79AB396DF7}">
      <dgm:prSet/>
      <dgm:spPr/>
      <dgm:t>
        <a:bodyPr/>
        <a:lstStyle/>
        <a:p>
          <a:endParaRPr lang="en-US"/>
        </a:p>
      </dgm:t>
    </dgm:pt>
    <dgm:pt modelId="{91DADD66-D02B-4F08-BB9D-9714A3AC3330}" type="sibTrans" cxnId="{0E0DD9A8-6C1F-4D0D-84A2-1C79AB396DF7}">
      <dgm:prSet/>
      <dgm:spPr/>
      <dgm:t>
        <a:bodyPr/>
        <a:lstStyle/>
        <a:p>
          <a:endParaRPr lang="en-US"/>
        </a:p>
      </dgm:t>
    </dgm:pt>
    <dgm:pt modelId="{03BB0A86-571B-46E4-B2BB-19F38783C8A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Compliance Requirements</a:t>
          </a:r>
        </a:p>
      </dgm:t>
    </dgm:pt>
    <dgm:pt modelId="{9847CA60-7CA5-4033-ACF8-858C8221D483}" type="parTrans" cxnId="{795D64E1-BF9C-4D07-8D44-81567F6142B8}">
      <dgm:prSet/>
      <dgm:spPr/>
      <dgm:t>
        <a:bodyPr/>
        <a:lstStyle/>
        <a:p>
          <a:endParaRPr lang="en-US"/>
        </a:p>
      </dgm:t>
    </dgm:pt>
    <dgm:pt modelId="{BE3CA5F1-8A34-4D3F-AFE9-7B9CB1E6909E}" type="sibTrans" cxnId="{795D64E1-BF9C-4D07-8D44-81567F6142B8}">
      <dgm:prSet/>
      <dgm:spPr/>
      <dgm:t>
        <a:bodyPr/>
        <a:lstStyle/>
        <a:p>
          <a:endParaRPr lang="en-US"/>
        </a:p>
      </dgm:t>
    </dgm:pt>
    <dgm:pt modelId="{F0C2334D-9996-4CC8-BB78-37EB2A1D573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Execution Risks</a:t>
          </a:r>
        </a:p>
      </dgm:t>
    </dgm:pt>
    <dgm:pt modelId="{A660C734-002D-4E00-AAC7-8969D46ACF37}" type="parTrans" cxnId="{61B622CC-AF3A-49DB-A1CE-155B009A3BA3}">
      <dgm:prSet/>
      <dgm:spPr/>
      <dgm:t>
        <a:bodyPr/>
        <a:lstStyle/>
        <a:p>
          <a:endParaRPr lang="en-US"/>
        </a:p>
      </dgm:t>
    </dgm:pt>
    <dgm:pt modelId="{29753A5C-57CE-4C69-BF2D-71EF17EDF57A}" type="sibTrans" cxnId="{61B622CC-AF3A-49DB-A1CE-155B009A3BA3}">
      <dgm:prSet/>
      <dgm:spPr/>
      <dgm:t>
        <a:bodyPr/>
        <a:lstStyle/>
        <a:p>
          <a:endParaRPr lang="en-US"/>
        </a:p>
      </dgm:t>
    </dgm:pt>
    <dgm:pt modelId="{9E4E728F-F4E9-4551-8AEE-28ABE347E7D3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5AD96815-7949-4F81-962E-009EBE19CB9F}" type="parTrans" cxnId="{14C6B1B0-2EE9-49F3-8A69-D9641A98779B}">
      <dgm:prSet/>
      <dgm:spPr/>
      <dgm:t>
        <a:bodyPr/>
        <a:lstStyle/>
        <a:p>
          <a:endParaRPr lang="en-US"/>
        </a:p>
      </dgm:t>
    </dgm:pt>
    <dgm:pt modelId="{4EAA82C6-497D-47B5-B18C-ED658CE415A4}" type="sibTrans" cxnId="{14C6B1B0-2EE9-49F3-8A69-D9641A98779B}">
      <dgm:prSet/>
      <dgm:spPr/>
      <dgm:t>
        <a:bodyPr/>
        <a:lstStyle/>
        <a:p>
          <a:endParaRPr lang="en-US"/>
        </a:p>
      </dgm:t>
    </dgm:pt>
    <dgm:pt modelId="{05F23523-1845-4F11-9B8F-F1DF6311D0C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External Risks</a:t>
          </a:r>
        </a:p>
        <a:p>
          <a:pPr>
            <a:lnSpc>
              <a:spcPct val="100000"/>
            </a:lnSpc>
          </a:pPr>
          <a:r>
            <a:rPr lang="en-US" b="1" dirty="0"/>
            <a:t>Flexibility: Right Amount of Change Management</a:t>
          </a:r>
        </a:p>
      </dgm:t>
    </dgm:pt>
    <dgm:pt modelId="{2DCEE211-76E3-4D88-81AF-BEE9FC8B0D25}" type="parTrans" cxnId="{988FCC2C-382E-4ED9-AA94-473FD47E5933}">
      <dgm:prSet/>
      <dgm:spPr/>
      <dgm:t>
        <a:bodyPr/>
        <a:lstStyle/>
        <a:p>
          <a:endParaRPr lang="en-US"/>
        </a:p>
      </dgm:t>
    </dgm:pt>
    <dgm:pt modelId="{62E60CE2-2A4C-4E52-91A9-6C8100A6B342}" type="sibTrans" cxnId="{988FCC2C-382E-4ED9-AA94-473FD47E5933}">
      <dgm:prSet/>
      <dgm:spPr/>
      <dgm:t>
        <a:bodyPr/>
        <a:lstStyle/>
        <a:p>
          <a:endParaRPr lang="en-US"/>
        </a:p>
      </dgm:t>
    </dgm:pt>
    <dgm:pt modelId="{D6BFBEB5-706F-4724-8B8B-9166FF373956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B573384-C1FA-4717-8BB8-55820F0F77B0}" type="parTrans" cxnId="{D420D911-925C-42CA-AE86-8E887B06F621}">
      <dgm:prSet/>
      <dgm:spPr/>
      <dgm:t>
        <a:bodyPr/>
        <a:lstStyle/>
        <a:p>
          <a:endParaRPr lang="en-US"/>
        </a:p>
      </dgm:t>
    </dgm:pt>
    <dgm:pt modelId="{FCB227EC-B18E-4B77-AA82-3E1729DBDAC3}" type="sibTrans" cxnId="{D420D911-925C-42CA-AE86-8E887B06F621}">
      <dgm:prSet/>
      <dgm:spPr/>
      <dgm:t>
        <a:bodyPr/>
        <a:lstStyle/>
        <a:p>
          <a:endParaRPr lang="en-US"/>
        </a:p>
      </dgm:t>
    </dgm:pt>
    <dgm:pt modelId="{2839EEB3-5C2D-476C-A7F5-8C0B3278F70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Ethical</a:t>
          </a:r>
          <a:r>
            <a:rPr lang="en-US" dirty="0"/>
            <a:t> </a:t>
          </a:r>
        </a:p>
      </dgm:t>
    </dgm:pt>
    <dgm:pt modelId="{50CF0BA8-0F8B-43A9-84E5-898621B6EA49}" type="parTrans" cxnId="{E7CCEC52-F6A3-480A-949E-FA8A8FDCF3F6}">
      <dgm:prSet/>
      <dgm:spPr/>
      <dgm:t>
        <a:bodyPr/>
        <a:lstStyle/>
        <a:p>
          <a:endParaRPr lang="en-US"/>
        </a:p>
      </dgm:t>
    </dgm:pt>
    <dgm:pt modelId="{5C930790-3636-4F1D-8992-B29F48B02712}" type="sibTrans" cxnId="{E7CCEC52-F6A3-480A-949E-FA8A8FDCF3F6}">
      <dgm:prSet/>
      <dgm:spPr/>
      <dgm:t>
        <a:bodyPr/>
        <a:lstStyle/>
        <a:p>
          <a:endParaRPr lang="en-US"/>
        </a:p>
      </dgm:t>
    </dgm:pt>
    <dgm:pt modelId="{0966D9E8-1651-488E-94A2-AF5020F0D72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Compassion</a:t>
          </a:r>
        </a:p>
      </dgm:t>
    </dgm:pt>
    <dgm:pt modelId="{29B19749-748E-47A8-A376-3BAF95198065}" type="parTrans" cxnId="{AEC64E9C-54C0-4FBE-B50B-6144BEE36BD9}">
      <dgm:prSet/>
      <dgm:spPr/>
      <dgm:t>
        <a:bodyPr/>
        <a:lstStyle/>
        <a:p>
          <a:endParaRPr lang="en-US"/>
        </a:p>
      </dgm:t>
    </dgm:pt>
    <dgm:pt modelId="{0E9BE296-BDEB-415E-B12B-AC03B692CBF3}" type="sibTrans" cxnId="{AEC64E9C-54C0-4FBE-B50B-6144BEE36BD9}">
      <dgm:prSet/>
      <dgm:spPr/>
      <dgm:t>
        <a:bodyPr/>
        <a:lstStyle/>
        <a:p>
          <a:endParaRPr lang="en-US"/>
        </a:p>
      </dgm:t>
    </dgm:pt>
    <dgm:pt modelId="{7BB96FCA-23E6-438C-B7CC-F11DBE11C910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BCB05B5E-B5D8-49D8-8B54-ADEF283DFC40}" type="parTrans" cxnId="{D8E7EE73-2AE0-42D4-8751-CF0457B462D7}">
      <dgm:prSet/>
      <dgm:spPr/>
      <dgm:t>
        <a:bodyPr/>
        <a:lstStyle/>
        <a:p>
          <a:endParaRPr lang="en-US"/>
        </a:p>
      </dgm:t>
    </dgm:pt>
    <dgm:pt modelId="{286DFBFE-1FF1-44F2-80D3-AC2E74E35082}" type="sibTrans" cxnId="{D8E7EE73-2AE0-42D4-8751-CF0457B462D7}">
      <dgm:prSet/>
      <dgm:spPr/>
      <dgm:t>
        <a:bodyPr/>
        <a:lstStyle/>
        <a:p>
          <a:endParaRPr lang="en-US"/>
        </a:p>
      </dgm:t>
    </dgm:pt>
    <dgm:pt modelId="{E46164A4-5DB7-4B14-9952-1667E21346E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What Won’t We Do</a:t>
          </a:r>
        </a:p>
      </dgm:t>
    </dgm:pt>
    <dgm:pt modelId="{92B113A9-5F6D-4B1F-8BA7-77D9BD381D7F}" type="parTrans" cxnId="{E5D852D3-19A4-4E2C-8843-527212CAE346}">
      <dgm:prSet/>
      <dgm:spPr/>
      <dgm:t>
        <a:bodyPr/>
        <a:lstStyle/>
        <a:p>
          <a:endParaRPr lang="en-US"/>
        </a:p>
      </dgm:t>
    </dgm:pt>
    <dgm:pt modelId="{FB415992-8388-4E49-B1BE-3628DE456342}" type="sibTrans" cxnId="{E5D852D3-19A4-4E2C-8843-527212CAE346}">
      <dgm:prSet/>
      <dgm:spPr/>
      <dgm:t>
        <a:bodyPr/>
        <a:lstStyle/>
        <a:p>
          <a:endParaRPr lang="en-US"/>
        </a:p>
      </dgm:t>
    </dgm:pt>
    <dgm:pt modelId="{5BEA5DED-C9B9-48C8-A2FE-F9A3185F389D}" type="pres">
      <dgm:prSet presAssocID="{D4DE3F78-893C-4958-A3F3-DF31E228D319}" presName="root" presStyleCnt="0">
        <dgm:presLayoutVars>
          <dgm:dir/>
          <dgm:resizeHandles val="exact"/>
        </dgm:presLayoutVars>
      </dgm:prSet>
      <dgm:spPr/>
    </dgm:pt>
    <dgm:pt modelId="{908A56C6-BA01-47D8-9D34-C6D1C5168474}" type="pres">
      <dgm:prSet presAssocID="{D94B3B6F-D833-4E57-9CE8-BB032EAD3DDF}" presName="compNode" presStyleCnt="0"/>
      <dgm:spPr/>
    </dgm:pt>
    <dgm:pt modelId="{7A7798D2-C58F-4B93-8E0A-225CA4F4B61A}" type="pres">
      <dgm:prSet presAssocID="{D94B3B6F-D833-4E57-9CE8-BB032EAD3D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DE194D4-FD88-41A9-BFB4-CDC84450490A}" type="pres">
      <dgm:prSet presAssocID="{D94B3B6F-D833-4E57-9CE8-BB032EAD3DDF}" presName="iconSpace" presStyleCnt="0"/>
      <dgm:spPr/>
    </dgm:pt>
    <dgm:pt modelId="{75958BC5-44DC-44BC-95A1-7CCB5086B681}" type="pres">
      <dgm:prSet presAssocID="{D94B3B6F-D833-4E57-9CE8-BB032EAD3DDF}" presName="parTx" presStyleLbl="revTx" presStyleIdx="0" presStyleCnt="6">
        <dgm:presLayoutVars>
          <dgm:chMax val="0"/>
          <dgm:chPref val="0"/>
        </dgm:presLayoutVars>
      </dgm:prSet>
      <dgm:spPr/>
    </dgm:pt>
    <dgm:pt modelId="{E7B6F322-1F30-448A-8807-6863B2758DA3}" type="pres">
      <dgm:prSet presAssocID="{D94B3B6F-D833-4E57-9CE8-BB032EAD3DDF}" presName="txSpace" presStyleCnt="0"/>
      <dgm:spPr/>
    </dgm:pt>
    <dgm:pt modelId="{9F034A8C-CB16-4E97-9EEF-2BCBDF08F1FA}" type="pres">
      <dgm:prSet presAssocID="{D94B3B6F-D833-4E57-9CE8-BB032EAD3DDF}" presName="desTx" presStyleLbl="revTx" presStyleIdx="1" presStyleCnt="6">
        <dgm:presLayoutVars/>
      </dgm:prSet>
      <dgm:spPr/>
    </dgm:pt>
    <dgm:pt modelId="{5644C3D7-796B-41C9-A230-62ADFAA378C5}" type="pres">
      <dgm:prSet presAssocID="{5503AB22-6454-4D89-8BEC-25E188E50289}" presName="sibTrans" presStyleCnt="0"/>
      <dgm:spPr/>
    </dgm:pt>
    <dgm:pt modelId="{ED6936C2-F916-423A-9601-85C593B56920}" type="pres">
      <dgm:prSet presAssocID="{B2797C37-C65E-430E-A067-1E854B9B89BF}" presName="compNode" presStyleCnt="0"/>
      <dgm:spPr/>
    </dgm:pt>
    <dgm:pt modelId="{C64D66C5-F275-4E26-A413-2759A7B6722A}" type="pres">
      <dgm:prSet presAssocID="{B2797C37-C65E-430E-A067-1E854B9B89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CD4DF5A-FF9F-4020-BB21-FC4C338E3FFF}" type="pres">
      <dgm:prSet presAssocID="{B2797C37-C65E-430E-A067-1E854B9B89BF}" presName="iconSpace" presStyleCnt="0"/>
      <dgm:spPr/>
    </dgm:pt>
    <dgm:pt modelId="{215A44C2-1878-48C6-A129-6C4398E5BF4F}" type="pres">
      <dgm:prSet presAssocID="{B2797C37-C65E-430E-A067-1E854B9B89BF}" presName="parTx" presStyleLbl="revTx" presStyleIdx="2" presStyleCnt="6">
        <dgm:presLayoutVars>
          <dgm:chMax val="0"/>
          <dgm:chPref val="0"/>
        </dgm:presLayoutVars>
      </dgm:prSet>
      <dgm:spPr/>
    </dgm:pt>
    <dgm:pt modelId="{FF2383BA-A910-4087-83FB-B615954FFF7C}" type="pres">
      <dgm:prSet presAssocID="{B2797C37-C65E-430E-A067-1E854B9B89BF}" presName="txSpace" presStyleCnt="0"/>
      <dgm:spPr/>
    </dgm:pt>
    <dgm:pt modelId="{1F0B1A21-3412-43AD-8333-DD08B46429A8}" type="pres">
      <dgm:prSet presAssocID="{B2797C37-C65E-430E-A067-1E854B9B89BF}" presName="desTx" presStyleLbl="revTx" presStyleIdx="3" presStyleCnt="6" custScaleX="194906" custLinFactNeighborX="0" custLinFactNeighborY="6214">
        <dgm:presLayoutVars/>
      </dgm:prSet>
      <dgm:spPr/>
    </dgm:pt>
    <dgm:pt modelId="{EA3B9524-368D-4B5E-89EA-E3F75A66EA3D}" type="pres">
      <dgm:prSet presAssocID="{DDBD296A-5A40-45B2-A0A3-C5D849F78C16}" presName="sibTrans" presStyleCnt="0"/>
      <dgm:spPr/>
    </dgm:pt>
    <dgm:pt modelId="{E4BD0D03-87F2-4797-A18B-E44181734333}" type="pres">
      <dgm:prSet presAssocID="{2634B44D-3DB7-4D30-B975-339455B479FA}" presName="compNode" presStyleCnt="0"/>
      <dgm:spPr/>
    </dgm:pt>
    <dgm:pt modelId="{6B16C6A9-5842-4016-81F7-DCD0A946CD6F}" type="pres">
      <dgm:prSet presAssocID="{2634B44D-3DB7-4D30-B975-339455B479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EA87B015-99E2-4276-886A-74EEA2A13D52}" type="pres">
      <dgm:prSet presAssocID="{2634B44D-3DB7-4D30-B975-339455B479FA}" presName="iconSpace" presStyleCnt="0"/>
      <dgm:spPr/>
    </dgm:pt>
    <dgm:pt modelId="{D3D14083-3B35-4CFD-9EB8-1955C6B7B590}" type="pres">
      <dgm:prSet presAssocID="{2634B44D-3DB7-4D30-B975-339455B479FA}" presName="parTx" presStyleLbl="revTx" presStyleIdx="4" presStyleCnt="6">
        <dgm:presLayoutVars>
          <dgm:chMax val="0"/>
          <dgm:chPref val="0"/>
        </dgm:presLayoutVars>
      </dgm:prSet>
      <dgm:spPr/>
    </dgm:pt>
    <dgm:pt modelId="{1B14C293-87D9-444D-944E-14351DFB0106}" type="pres">
      <dgm:prSet presAssocID="{2634B44D-3DB7-4D30-B975-339455B479FA}" presName="txSpace" presStyleCnt="0"/>
      <dgm:spPr/>
    </dgm:pt>
    <dgm:pt modelId="{C8618C64-0D20-4282-AC4E-30BE581202FC}" type="pres">
      <dgm:prSet presAssocID="{2634B44D-3DB7-4D30-B975-339455B479FA}" presName="desTx" presStyleLbl="revTx" presStyleIdx="5" presStyleCnt="6">
        <dgm:presLayoutVars/>
      </dgm:prSet>
      <dgm:spPr/>
    </dgm:pt>
  </dgm:ptLst>
  <dgm:cxnLst>
    <dgm:cxn modelId="{0AEC0604-56B5-4772-89C9-46928AC79B0F}" srcId="{D4DE3F78-893C-4958-A3F3-DF31E228D319}" destId="{2634B44D-3DB7-4D30-B975-339455B479FA}" srcOrd="2" destOrd="0" parTransId="{89349273-9D67-449C-8DCE-277CE0FCA1F9}" sibTransId="{4ECED897-E576-472E-8D38-900B68B89585}"/>
    <dgm:cxn modelId="{AC0C9209-C5A5-4985-9BA7-02B1D3ED3518}" srcId="{2634B44D-3DB7-4D30-B975-339455B479FA}" destId="{53A3B78C-6C3A-4B9B-A9C0-6A0A0C1228C0}" srcOrd="0" destOrd="0" parTransId="{89A48005-E308-4E1B-A035-E9AF89D18254}" sibTransId="{FC2AA854-7302-416A-A543-990FC4A5FE31}"/>
    <dgm:cxn modelId="{90B2400C-F3F2-435A-BB91-74EDA3328984}" type="presOf" srcId="{43BCDD68-4A3F-4B28-A534-CB2400DC58B5}" destId="{9F034A8C-CB16-4E97-9EEF-2BCBDF08F1FA}" srcOrd="0" destOrd="2" presId="urn:microsoft.com/office/officeart/2018/5/layout/CenteredIconLabelDescriptionList"/>
    <dgm:cxn modelId="{5D03F70C-C607-4553-B683-766A716672D2}" type="presOf" srcId="{03BB0A86-571B-46E4-B2BB-19F38783C8A3}" destId="{1F0B1A21-3412-43AD-8333-DD08B46429A8}" srcOrd="0" destOrd="2" presId="urn:microsoft.com/office/officeart/2018/5/layout/CenteredIconLabelDescriptionList"/>
    <dgm:cxn modelId="{7AA1BC11-ECA6-4A07-8223-050C2260416D}" srcId="{B2797C37-C65E-430E-A067-1E854B9B89BF}" destId="{1B8F1600-0B21-4DB7-A02D-B55F69B21715}" srcOrd="0" destOrd="0" parTransId="{2DED0BFD-F551-47A5-94B8-9B7408429599}" sibTransId="{636825BD-889B-46AB-A15C-055C91088347}"/>
    <dgm:cxn modelId="{D420D911-925C-42CA-AE86-8E887B06F621}" srcId="{2634B44D-3DB7-4D30-B975-339455B479FA}" destId="{D6BFBEB5-706F-4724-8B8B-9166FF373956}" srcOrd="6" destOrd="0" parTransId="{CB573384-C1FA-4717-8BB8-55820F0F77B0}" sibTransId="{FCB227EC-B18E-4B77-AA82-3E1729DBDAC3}"/>
    <dgm:cxn modelId="{7F0CB715-5354-43FA-B041-605A984698D9}" srcId="{D4DE3F78-893C-4958-A3F3-DF31E228D319}" destId="{B2797C37-C65E-430E-A067-1E854B9B89BF}" srcOrd="1" destOrd="0" parTransId="{2DA3484B-665A-45B6-8DF3-9A5AB1FB0EC0}" sibTransId="{DDBD296A-5A40-45B2-A0A3-C5D849F78C16}"/>
    <dgm:cxn modelId="{8C05BE18-A09A-4A1F-9848-CC8DB3658638}" type="presOf" srcId="{0966D9E8-1651-488E-94A2-AF5020F0D723}" destId="{C8618C64-0D20-4282-AC4E-30BE581202FC}" srcOrd="0" destOrd="3" presId="urn:microsoft.com/office/officeart/2018/5/layout/CenteredIconLabelDescriptionList"/>
    <dgm:cxn modelId="{53488E19-CDDF-4522-B7F8-DC9899521168}" srcId="{2634B44D-3DB7-4D30-B975-339455B479FA}" destId="{743FBC5C-ADD9-4689-8780-5C93F8734DA4}" srcOrd="1" destOrd="0" parTransId="{3777E983-AC46-4769-9ABB-14CD582F45F1}" sibTransId="{FF69BD8A-5E47-4D62-9C4C-25AFC037F7E1}"/>
    <dgm:cxn modelId="{988FCC2C-382E-4ED9-AA94-473FD47E5933}" srcId="{B2797C37-C65E-430E-A067-1E854B9B89BF}" destId="{05F23523-1845-4F11-9B8F-F1DF6311D0CD}" srcOrd="4" destOrd="0" parTransId="{2DCEE211-76E3-4D88-81AF-BEE9FC8B0D25}" sibTransId="{62E60CE2-2A4C-4E52-91A9-6C8100A6B342}"/>
    <dgm:cxn modelId="{1D411835-733E-4B68-B367-4C568C5C725C}" type="presOf" srcId="{2634B44D-3DB7-4D30-B975-339455B479FA}" destId="{D3D14083-3B35-4CFD-9EB8-1955C6B7B590}" srcOrd="0" destOrd="0" presId="urn:microsoft.com/office/officeart/2018/5/layout/CenteredIconLabelDescriptionList"/>
    <dgm:cxn modelId="{2A2A783A-C4B6-486D-A250-DD41629A1D6B}" type="presOf" srcId="{05F23523-1845-4F11-9B8F-F1DF6311D0CD}" destId="{1F0B1A21-3412-43AD-8333-DD08B46429A8}" srcOrd="0" destOrd="4" presId="urn:microsoft.com/office/officeart/2018/5/layout/CenteredIconLabelDescriptionList"/>
    <dgm:cxn modelId="{9398E25F-2AA3-491B-88E7-B240BDAE787A}" type="presOf" srcId="{E46164A4-5DB7-4B14-9952-1667E21346E3}" destId="{C8618C64-0D20-4282-AC4E-30BE581202FC}" srcOrd="0" destOrd="4" presId="urn:microsoft.com/office/officeart/2018/5/layout/CenteredIconLabelDescriptionList"/>
    <dgm:cxn modelId="{973C4F60-BC9E-4F96-AD51-958106CC3754}" type="presOf" srcId="{53A3B78C-6C3A-4B9B-A9C0-6A0A0C1228C0}" destId="{C8618C64-0D20-4282-AC4E-30BE581202FC}" srcOrd="0" destOrd="0" presId="urn:microsoft.com/office/officeart/2018/5/layout/CenteredIconLabelDescriptionList"/>
    <dgm:cxn modelId="{C66AA160-A44C-45CD-9854-D08163932016}" type="presOf" srcId="{2839EEB3-5C2D-476C-A7F5-8C0B3278F705}" destId="{C8618C64-0D20-4282-AC4E-30BE581202FC}" srcOrd="0" destOrd="2" presId="urn:microsoft.com/office/officeart/2018/5/layout/CenteredIconLabelDescriptionList"/>
    <dgm:cxn modelId="{4AD57F61-7FA9-4C65-84AA-9866A8D9C407}" srcId="{D94B3B6F-D833-4E57-9CE8-BB032EAD3DDF}" destId="{43BCDD68-4A3F-4B28-A534-CB2400DC58B5}" srcOrd="2" destOrd="0" parTransId="{638A4B4B-2EEF-45DB-9B5B-652D57165C24}" sibTransId="{8E5A0DDB-6B51-4876-BA3C-2B6C611E4C7F}"/>
    <dgm:cxn modelId="{8B639B41-6F1D-4C23-877C-963162DEEA8F}" type="presOf" srcId="{743FBC5C-ADD9-4689-8780-5C93F8734DA4}" destId="{C8618C64-0D20-4282-AC4E-30BE581202FC}" srcOrd="0" destOrd="1" presId="urn:microsoft.com/office/officeart/2018/5/layout/CenteredIconLabelDescriptionList"/>
    <dgm:cxn modelId="{280CC062-111F-4829-8425-2B08A0BD4CDE}" type="presOf" srcId="{7BB96FCA-23E6-438C-B7CC-F11DBE11C910}" destId="{C8618C64-0D20-4282-AC4E-30BE581202FC}" srcOrd="0" destOrd="5" presId="urn:microsoft.com/office/officeart/2018/5/layout/CenteredIconLabelDescriptionList"/>
    <dgm:cxn modelId="{C67D8549-9E34-4D07-8FA3-D3471F296B77}" srcId="{D4DE3F78-893C-4958-A3F3-DF31E228D319}" destId="{D94B3B6F-D833-4E57-9CE8-BB032EAD3DDF}" srcOrd="0" destOrd="0" parTransId="{C59A1515-93FE-40DF-AD11-0C3021EB0352}" sibTransId="{5503AB22-6454-4D89-8BEC-25E188E50289}"/>
    <dgm:cxn modelId="{D0CB254C-03AE-46FD-AB77-D41FAA12BF57}" type="presOf" srcId="{B2797C37-C65E-430E-A067-1E854B9B89BF}" destId="{215A44C2-1878-48C6-A129-6C4398E5BF4F}" srcOrd="0" destOrd="0" presId="urn:microsoft.com/office/officeart/2018/5/layout/CenteredIconLabelDescriptionList"/>
    <dgm:cxn modelId="{B8FAF86C-09E0-472E-9522-506EC77C53F9}" type="presOf" srcId="{6781BCD0-9DCA-4014-82A4-0D08CD09E5E3}" destId="{9F034A8C-CB16-4E97-9EEF-2BCBDF08F1FA}" srcOrd="0" destOrd="0" presId="urn:microsoft.com/office/officeart/2018/5/layout/CenteredIconLabelDescriptionList"/>
    <dgm:cxn modelId="{A36BD870-8C2A-41B6-81FA-596A9C4EB791}" srcId="{D94B3B6F-D833-4E57-9CE8-BB032EAD3DDF}" destId="{6781BCD0-9DCA-4014-82A4-0D08CD09E5E3}" srcOrd="0" destOrd="0" parTransId="{1B9B66DB-C7FE-4D97-BEA5-8A805317F0BF}" sibTransId="{D3503D39-0B15-4937-849E-8300730166CA}"/>
    <dgm:cxn modelId="{D8EB7651-6B2E-4425-B8D4-DA58A79B5191}" srcId="{D94B3B6F-D833-4E57-9CE8-BB032EAD3DDF}" destId="{22D66D08-5F78-409A-90EF-BBB2026C44AB}" srcOrd="4" destOrd="0" parTransId="{62A5CD2E-359F-4ECF-A2D2-8A1E4E856718}" sibTransId="{43910EAF-4B6F-48B5-9EC7-D2980927F08F}"/>
    <dgm:cxn modelId="{E7CCEC52-F6A3-480A-949E-FA8A8FDCF3F6}" srcId="{2634B44D-3DB7-4D30-B975-339455B479FA}" destId="{2839EEB3-5C2D-476C-A7F5-8C0B3278F705}" srcOrd="2" destOrd="0" parTransId="{50CF0BA8-0F8B-43A9-84E5-898621B6EA49}" sibTransId="{5C930790-3636-4F1D-8992-B29F48B02712}"/>
    <dgm:cxn modelId="{D8E7EE73-2AE0-42D4-8751-CF0457B462D7}" srcId="{2634B44D-3DB7-4D30-B975-339455B479FA}" destId="{7BB96FCA-23E6-438C-B7CC-F11DBE11C910}" srcOrd="5" destOrd="0" parTransId="{BCB05B5E-B5D8-49D8-8B54-ADEF283DFC40}" sibTransId="{286DFBFE-1FF1-44F2-80D3-AC2E74E35082}"/>
    <dgm:cxn modelId="{B1752276-8D8E-419A-999B-0E46B53C57CA}" srcId="{B2797C37-C65E-430E-A067-1E854B9B89BF}" destId="{D5F0C237-9BF8-436F-AA75-91D686C964EC}" srcOrd="1" destOrd="0" parTransId="{A50268A0-3526-4371-B57C-57BCE1A38839}" sibTransId="{63F65862-9449-4E2B-957B-02D47DCDF47D}"/>
    <dgm:cxn modelId="{63C92C81-24BE-45B8-92D0-ACAAE6179F10}" type="presOf" srcId="{F0C2334D-9996-4CC8-BB78-37EB2A1D5731}" destId="{1F0B1A21-3412-43AD-8333-DD08B46429A8}" srcOrd="0" destOrd="3" presId="urn:microsoft.com/office/officeart/2018/5/layout/CenteredIconLabelDescriptionList"/>
    <dgm:cxn modelId="{AEC64E9C-54C0-4FBE-B50B-6144BEE36BD9}" srcId="{2634B44D-3DB7-4D30-B975-339455B479FA}" destId="{0966D9E8-1651-488E-94A2-AF5020F0D723}" srcOrd="3" destOrd="0" parTransId="{29B19749-748E-47A8-A376-3BAF95198065}" sibTransId="{0E9BE296-BDEB-415E-B12B-AC03B692CBF3}"/>
    <dgm:cxn modelId="{A9F2C5A0-262D-456E-81E7-F3FFE8FEE04E}" type="presOf" srcId="{3EA81702-4B71-4415-ACD3-1694868FA0C7}" destId="{9F034A8C-CB16-4E97-9EEF-2BCBDF08F1FA}" srcOrd="0" destOrd="3" presId="urn:microsoft.com/office/officeart/2018/5/layout/CenteredIconLabelDescriptionList"/>
    <dgm:cxn modelId="{71DBEDA1-BFBC-4BC0-82AB-90ACE1D30D7D}" type="presOf" srcId="{22D66D08-5F78-409A-90EF-BBB2026C44AB}" destId="{9F034A8C-CB16-4E97-9EEF-2BCBDF08F1FA}" srcOrd="0" destOrd="4" presId="urn:microsoft.com/office/officeart/2018/5/layout/CenteredIconLabelDescriptionList"/>
    <dgm:cxn modelId="{948E5EA7-5849-4DD7-B191-C9EBD3F39400}" srcId="{D94B3B6F-D833-4E57-9CE8-BB032EAD3DDF}" destId="{4386AB2A-D131-495B-B41E-C81C19EF2DB4}" srcOrd="1" destOrd="0" parTransId="{1B7A951F-036C-41AD-A8FC-CF082BCBD5CB}" sibTransId="{530C94DC-08B9-4CDB-8EE4-4BD8DA6645CA}"/>
    <dgm:cxn modelId="{0E0DD9A8-6C1F-4D0D-84A2-1C79AB396DF7}" srcId="{D94B3B6F-D833-4E57-9CE8-BB032EAD3DDF}" destId="{3EA81702-4B71-4415-ACD3-1694868FA0C7}" srcOrd="3" destOrd="0" parTransId="{DD97489E-68AB-42E6-BD53-E591EDDF0226}" sibTransId="{91DADD66-D02B-4F08-BB9D-9714A3AC3330}"/>
    <dgm:cxn modelId="{097996AB-D8B8-4E11-A895-A43F52550216}" type="presOf" srcId="{D94B3B6F-D833-4E57-9CE8-BB032EAD3DDF}" destId="{75958BC5-44DC-44BC-95A1-7CCB5086B681}" srcOrd="0" destOrd="0" presId="urn:microsoft.com/office/officeart/2018/5/layout/CenteredIconLabelDescriptionList"/>
    <dgm:cxn modelId="{E164ACB0-2307-48F2-83E9-0F3350E0317F}" type="presOf" srcId="{D5F0C237-9BF8-436F-AA75-91D686C964EC}" destId="{1F0B1A21-3412-43AD-8333-DD08B46429A8}" srcOrd="0" destOrd="1" presId="urn:microsoft.com/office/officeart/2018/5/layout/CenteredIconLabelDescriptionList"/>
    <dgm:cxn modelId="{14C6B1B0-2EE9-49F3-8A69-D9641A98779B}" srcId="{B2797C37-C65E-430E-A067-1E854B9B89BF}" destId="{9E4E728F-F4E9-4551-8AEE-28ABE347E7D3}" srcOrd="5" destOrd="0" parTransId="{5AD96815-7949-4F81-962E-009EBE19CB9F}" sibTransId="{4EAA82C6-497D-47B5-B18C-ED658CE415A4}"/>
    <dgm:cxn modelId="{6F0B7BBE-7563-47A6-BC8B-D9653AEEBB6F}" type="presOf" srcId="{1B8F1600-0B21-4DB7-A02D-B55F69B21715}" destId="{1F0B1A21-3412-43AD-8333-DD08B46429A8}" srcOrd="0" destOrd="0" presId="urn:microsoft.com/office/officeart/2018/5/layout/CenteredIconLabelDescriptionList"/>
    <dgm:cxn modelId="{422F4DC2-31C0-471E-8182-9ABC5CE23033}" type="presOf" srcId="{9E4E728F-F4E9-4551-8AEE-28ABE347E7D3}" destId="{1F0B1A21-3412-43AD-8333-DD08B46429A8}" srcOrd="0" destOrd="5" presId="urn:microsoft.com/office/officeart/2018/5/layout/CenteredIconLabelDescriptionList"/>
    <dgm:cxn modelId="{61B622CC-AF3A-49DB-A1CE-155B009A3BA3}" srcId="{B2797C37-C65E-430E-A067-1E854B9B89BF}" destId="{F0C2334D-9996-4CC8-BB78-37EB2A1D5731}" srcOrd="3" destOrd="0" parTransId="{A660C734-002D-4E00-AAC7-8969D46ACF37}" sibTransId="{29753A5C-57CE-4C69-BF2D-71EF17EDF57A}"/>
    <dgm:cxn modelId="{E5D852D3-19A4-4E2C-8843-527212CAE346}" srcId="{2634B44D-3DB7-4D30-B975-339455B479FA}" destId="{E46164A4-5DB7-4B14-9952-1667E21346E3}" srcOrd="4" destOrd="0" parTransId="{92B113A9-5F6D-4B1F-8BA7-77D9BD381D7F}" sibTransId="{FB415992-8388-4E49-B1BE-3628DE456342}"/>
    <dgm:cxn modelId="{795D64E1-BF9C-4D07-8D44-81567F6142B8}" srcId="{B2797C37-C65E-430E-A067-1E854B9B89BF}" destId="{03BB0A86-571B-46E4-B2BB-19F38783C8A3}" srcOrd="2" destOrd="0" parTransId="{9847CA60-7CA5-4033-ACF8-858C8221D483}" sibTransId="{BE3CA5F1-8A34-4D3F-AFE9-7B9CB1E6909E}"/>
    <dgm:cxn modelId="{A2C782E5-EB9D-4B3D-A836-DEDB1F093ED6}" type="presOf" srcId="{D4DE3F78-893C-4958-A3F3-DF31E228D319}" destId="{5BEA5DED-C9B9-48C8-A2FE-F9A3185F389D}" srcOrd="0" destOrd="0" presId="urn:microsoft.com/office/officeart/2018/5/layout/CenteredIconLabelDescriptionList"/>
    <dgm:cxn modelId="{60753CFE-83CE-451B-AB69-410324F4397A}" type="presOf" srcId="{D6BFBEB5-706F-4724-8B8B-9166FF373956}" destId="{C8618C64-0D20-4282-AC4E-30BE581202FC}" srcOrd="0" destOrd="6" presId="urn:microsoft.com/office/officeart/2018/5/layout/CenteredIconLabelDescriptionList"/>
    <dgm:cxn modelId="{94A629FF-71D3-42F0-A4D2-B20798A6425A}" type="presOf" srcId="{4386AB2A-D131-495B-B41E-C81C19EF2DB4}" destId="{9F034A8C-CB16-4E97-9EEF-2BCBDF08F1FA}" srcOrd="0" destOrd="1" presId="urn:microsoft.com/office/officeart/2018/5/layout/CenteredIconLabelDescriptionList"/>
    <dgm:cxn modelId="{C0E989B5-839A-4ABD-81D5-72CDD1F13C14}" type="presParOf" srcId="{5BEA5DED-C9B9-48C8-A2FE-F9A3185F389D}" destId="{908A56C6-BA01-47D8-9D34-C6D1C5168474}" srcOrd="0" destOrd="0" presId="urn:microsoft.com/office/officeart/2018/5/layout/CenteredIconLabelDescriptionList"/>
    <dgm:cxn modelId="{BFFB7089-C5AD-4367-9480-9B672D52F480}" type="presParOf" srcId="{908A56C6-BA01-47D8-9D34-C6D1C5168474}" destId="{7A7798D2-C58F-4B93-8E0A-225CA4F4B61A}" srcOrd="0" destOrd="0" presId="urn:microsoft.com/office/officeart/2018/5/layout/CenteredIconLabelDescriptionList"/>
    <dgm:cxn modelId="{48BBCCF1-0797-4604-A4E2-74DDA3295248}" type="presParOf" srcId="{908A56C6-BA01-47D8-9D34-C6D1C5168474}" destId="{FDE194D4-FD88-41A9-BFB4-CDC84450490A}" srcOrd="1" destOrd="0" presId="urn:microsoft.com/office/officeart/2018/5/layout/CenteredIconLabelDescriptionList"/>
    <dgm:cxn modelId="{AFF9C415-5A39-4430-AB5B-136B6430D9D5}" type="presParOf" srcId="{908A56C6-BA01-47D8-9D34-C6D1C5168474}" destId="{75958BC5-44DC-44BC-95A1-7CCB5086B681}" srcOrd="2" destOrd="0" presId="urn:microsoft.com/office/officeart/2018/5/layout/CenteredIconLabelDescriptionList"/>
    <dgm:cxn modelId="{8CE9B6B2-F1E2-4400-B327-0509B223E15D}" type="presParOf" srcId="{908A56C6-BA01-47D8-9D34-C6D1C5168474}" destId="{E7B6F322-1F30-448A-8807-6863B2758DA3}" srcOrd="3" destOrd="0" presId="urn:microsoft.com/office/officeart/2018/5/layout/CenteredIconLabelDescriptionList"/>
    <dgm:cxn modelId="{F1ABEE23-6196-404C-8B16-8B9FF4B77519}" type="presParOf" srcId="{908A56C6-BA01-47D8-9D34-C6D1C5168474}" destId="{9F034A8C-CB16-4E97-9EEF-2BCBDF08F1FA}" srcOrd="4" destOrd="0" presId="urn:microsoft.com/office/officeart/2018/5/layout/CenteredIconLabelDescriptionList"/>
    <dgm:cxn modelId="{F03DE989-AC7B-424C-B39E-461A270CBC83}" type="presParOf" srcId="{5BEA5DED-C9B9-48C8-A2FE-F9A3185F389D}" destId="{5644C3D7-796B-41C9-A230-62ADFAA378C5}" srcOrd="1" destOrd="0" presId="urn:microsoft.com/office/officeart/2018/5/layout/CenteredIconLabelDescriptionList"/>
    <dgm:cxn modelId="{3695483B-234F-4F41-81B4-553022B1A6F0}" type="presParOf" srcId="{5BEA5DED-C9B9-48C8-A2FE-F9A3185F389D}" destId="{ED6936C2-F916-423A-9601-85C593B56920}" srcOrd="2" destOrd="0" presId="urn:microsoft.com/office/officeart/2018/5/layout/CenteredIconLabelDescriptionList"/>
    <dgm:cxn modelId="{7177097B-69AC-4E1F-8EA5-12A6C7A9CE78}" type="presParOf" srcId="{ED6936C2-F916-423A-9601-85C593B56920}" destId="{C64D66C5-F275-4E26-A413-2759A7B6722A}" srcOrd="0" destOrd="0" presId="urn:microsoft.com/office/officeart/2018/5/layout/CenteredIconLabelDescriptionList"/>
    <dgm:cxn modelId="{5C5ACF22-FDF5-4937-B2C0-B2B11A5B3943}" type="presParOf" srcId="{ED6936C2-F916-423A-9601-85C593B56920}" destId="{DCD4DF5A-FF9F-4020-BB21-FC4C338E3FFF}" srcOrd="1" destOrd="0" presId="urn:microsoft.com/office/officeart/2018/5/layout/CenteredIconLabelDescriptionList"/>
    <dgm:cxn modelId="{B5A10694-CFB2-4C76-AEB0-EA1C6447C978}" type="presParOf" srcId="{ED6936C2-F916-423A-9601-85C593B56920}" destId="{215A44C2-1878-48C6-A129-6C4398E5BF4F}" srcOrd="2" destOrd="0" presId="urn:microsoft.com/office/officeart/2018/5/layout/CenteredIconLabelDescriptionList"/>
    <dgm:cxn modelId="{CB51DF10-75B9-4B7B-AAE4-C217F96251C5}" type="presParOf" srcId="{ED6936C2-F916-423A-9601-85C593B56920}" destId="{FF2383BA-A910-4087-83FB-B615954FFF7C}" srcOrd="3" destOrd="0" presId="urn:microsoft.com/office/officeart/2018/5/layout/CenteredIconLabelDescriptionList"/>
    <dgm:cxn modelId="{88DAC7A4-6515-4C71-9C73-7EE0589CD7F2}" type="presParOf" srcId="{ED6936C2-F916-423A-9601-85C593B56920}" destId="{1F0B1A21-3412-43AD-8333-DD08B46429A8}" srcOrd="4" destOrd="0" presId="urn:microsoft.com/office/officeart/2018/5/layout/CenteredIconLabelDescriptionList"/>
    <dgm:cxn modelId="{C2D2A11B-A1B7-49A7-9583-72E13ED4612F}" type="presParOf" srcId="{5BEA5DED-C9B9-48C8-A2FE-F9A3185F389D}" destId="{EA3B9524-368D-4B5E-89EA-E3F75A66EA3D}" srcOrd="3" destOrd="0" presId="urn:microsoft.com/office/officeart/2018/5/layout/CenteredIconLabelDescriptionList"/>
    <dgm:cxn modelId="{ED0F07A4-2597-49B7-AE60-292E6DCF0F6B}" type="presParOf" srcId="{5BEA5DED-C9B9-48C8-A2FE-F9A3185F389D}" destId="{E4BD0D03-87F2-4797-A18B-E44181734333}" srcOrd="4" destOrd="0" presId="urn:microsoft.com/office/officeart/2018/5/layout/CenteredIconLabelDescriptionList"/>
    <dgm:cxn modelId="{F6D5ECC4-F1A6-46FF-A7E2-67BBC5491B55}" type="presParOf" srcId="{E4BD0D03-87F2-4797-A18B-E44181734333}" destId="{6B16C6A9-5842-4016-81F7-DCD0A946CD6F}" srcOrd="0" destOrd="0" presId="urn:microsoft.com/office/officeart/2018/5/layout/CenteredIconLabelDescriptionList"/>
    <dgm:cxn modelId="{9C9588A7-0584-43FB-AD7D-D9A2D2CDD87C}" type="presParOf" srcId="{E4BD0D03-87F2-4797-A18B-E44181734333}" destId="{EA87B015-99E2-4276-886A-74EEA2A13D52}" srcOrd="1" destOrd="0" presId="urn:microsoft.com/office/officeart/2018/5/layout/CenteredIconLabelDescriptionList"/>
    <dgm:cxn modelId="{F44E9A41-1637-493A-B763-225BE2B40754}" type="presParOf" srcId="{E4BD0D03-87F2-4797-A18B-E44181734333}" destId="{D3D14083-3B35-4CFD-9EB8-1955C6B7B590}" srcOrd="2" destOrd="0" presId="urn:microsoft.com/office/officeart/2018/5/layout/CenteredIconLabelDescriptionList"/>
    <dgm:cxn modelId="{96CA8B93-63FC-4BF6-BF25-6CE57F2AEA6F}" type="presParOf" srcId="{E4BD0D03-87F2-4797-A18B-E44181734333}" destId="{1B14C293-87D9-444D-944E-14351DFB0106}" srcOrd="3" destOrd="0" presId="urn:microsoft.com/office/officeart/2018/5/layout/CenteredIconLabelDescriptionList"/>
    <dgm:cxn modelId="{19479F6C-A88F-4D4E-8C59-A87E35751726}" type="presParOf" srcId="{E4BD0D03-87F2-4797-A18B-E44181734333}" destId="{C8618C64-0D20-4282-AC4E-30BE581202F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41A50-3037-4042-803C-400A112D379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FFAE6D0-5045-43F9-B299-DF00335C0629}">
      <dgm:prSet phldrT="[Text]" custT="1"/>
      <dgm:spPr/>
      <dgm:t>
        <a:bodyPr/>
        <a:lstStyle/>
        <a:p>
          <a:endParaRPr lang="en-US" sz="1800" dirty="0"/>
        </a:p>
        <a:p>
          <a:r>
            <a:rPr lang="en-US" sz="1200" dirty="0">
              <a:solidFill>
                <a:schemeClr val="bg1"/>
              </a:solidFill>
            </a:rPr>
            <a:t>Strategic</a:t>
          </a:r>
          <a:r>
            <a:rPr lang="en-US" sz="1200" dirty="0"/>
            <a:t> </a:t>
          </a:r>
        </a:p>
        <a:p>
          <a:r>
            <a:rPr lang="en-US" sz="1200" dirty="0">
              <a:solidFill>
                <a:schemeClr val="bg1"/>
              </a:solidFill>
            </a:rPr>
            <a:t>Investments</a:t>
          </a:r>
        </a:p>
      </dgm:t>
    </dgm:pt>
    <dgm:pt modelId="{99E0642E-5EBA-467E-8CE3-3A9149EE179C}" type="parTrans" cxnId="{D67B1CAD-14B1-418B-AEB4-417F5C09A371}">
      <dgm:prSet/>
      <dgm:spPr/>
      <dgm:t>
        <a:bodyPr/>
        <a:lstStyle/>
        <a:p>
          <a:endParaRPr lang="en-US"/>
        </a:p>
      </dgm:t>
    </dgm:pt>
    <dgm:pt modelId="{EEA69CF8-124E-4F37-8420-D8866AA63258}" type="sibTrans" cxnId="{D67B1CAD-14B1-418B-AEB4-417F5C09A371}">
      <dgm:prSet/>
      <dgm:spPr/>
      <dgm:t>
        <a:bodyPr/>
        <a:lstStyle/>
        <a:p>
          <a:endParaRPr lang="en-US"/>
        </a:p>
      </dgm:t>
    </dgm:pt>
    <dgm:pt modelId="{A83C8602-8E2E-4B80-B127-C01D095DF43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Incremental Growth/Efficiency Investments</a:t>
          </a:r>
        </a:p>
      </dgm:t>
    </dgm:pt>
    <dgm:pt modelId="{37B89624-CF83-413C-92AC-DC3207E88745}" type="parTrans" cxnId="{07E4C6D3-3FD1-4E69-842A-EDC92E8A3C95}">
      <dgm:prSet/>
      <dgm:spPr/>
      <dgm:t>
        <a:bodyPr/>
        <a:lstStyle/>
        <a:p>
          <a:endParaRPr lang="en-US"/>
        </a:p>
      </dgm:t>
    </dgm:pt>
    <dgm:pt modelId="{9CCEA76F-84D5-4A98-B979-FB97644CD59D}" type="sibTrans" cxnId="{07E4C6D3-3FD1-4E69-842A-EDC92E8A3C95}">
      <dgm:prSet/>
      <dgm:spPr/>
      <dgm:t>
        <a:bodyPr/>
        <a:lstStyle/>
        <a:p>
          <a:endParaRPr lang="en-US"/>
        </a:p>
      </dgm:t>
    </dgm:pt>
    <dgm:pt modelId="{F0002215-97B2-435B-81D5-0458BCB05A8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Maintenance</a:t>
          </a:r>
          <a:r>
            <a:rPr lang="en-US" sz="1200" dirty="0"/>
            <a:t> </a:t>
          </a:r>
          <a:r>
            <a:rPr lang="en-US" sz="1200" dirty="0">
              <a:solidFill>
                <a:schemeClr val="bg1"/>
              </a:solidFill>
            </a:rPr>
            <a:t>Investments</a:t>
          </a:r>
        </a:p>
      </dgm:t>
    </dgm:pt>
    <dgm:pt modelId="{04D27605-354A-4470-93B5-A72DCA430435}" type="parTrans" cxnId="{940FAFA6-ECD6-41FC-86F6-521F272A6F24}">
      <dgm:prSet/>
      <dgm:spPr/>
      <dgm:t>
        <a:bodyPr/>
        <a:lstStyle/>
        <a:p>
          <a:endParaRPr lang="en-US"/>
        </a:p>
      </dgm:t>
    </dgm:pt>
    <dgm:pt modelId="{B7B01BC1-72A4-4498-A2B2-57279ADE46AD}" type="sibTrans" cxnId="{940FAFA6-ECD6-41FC-86F6-521F272A6F24}">
      <dgm:prSet/>
      <dgm:spPr/>
      <dgm:t>
        <a:bodyPr/>
        <a:lstStyle/>
        <a:p>
          <a:endParaRPr lang="en-US"/>
        </a:p>
      </dgm:t>
    </dgm:pt>
    <dgm:pt modelId="{C5C429D8-75A4-4EF7-9FCF-51119E48E023}" type="pres">
      <dgm:prSet presAssocID="{01A41A50-3037-4042-803C-400A112D3794}" presName="Name0" presStyleCnt="0">
        <dgm:presLayoutVars>
          <dgm:dir/>
          <dgm:animLvl val="lvl"/>
          <dgm:resizeHandles val="exact"/>
        </dgm:presLayoutVars>
      </dgm:prSet>
      <dgm:spPr/>
    </dgm:pt>
    <dgm:pt modelId="{9FAF237A-09B0-497B-BB0F-BD8D663FD9E9}" type="pres">
      <dgm:prSet presAssocID="{5FFAE6D0-5045-43F9-B299-DF00335C0629}" presName="Name8" presStyleCnt="0"/>
      <dgm:spPr/>
    </dgm:pt>
    <dgm:pt modelId="{B20EC195-8609-4CBD-B552-B4E55E633A59}" type="pres">
      <dgm:prSet presAssocID="{5FFAE6D0-5045-43F9-B299-DF00335C0629}" presName="level" presStyleLbl="node1" presStyleIdx="0" presStyleCnt="3">
        <dgm:presLayoutVars>
          <dgm:chMax val="1"/>
          <dgm:bulletEnabled val="1"/>
        </dgm:presLayoutVars>
      </dgm:prSet>
      <dgm:spPr/>
    </dgm:pt>
    <dgm:pt modelId="{59505368-0A0B-4012-93CA-795A0238C181}" type="pres">
      <dgm:prSet presAssocID="{5FFAE6D0-5045-43F9-B299-DF00335C06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D930D2-59E0-43E5-83F9-FBD8A83732E2}" type="pres">
      <dgm:prSet presAssocID="{A83C8602-8E2E-4B80-B127-C01D095DF43C}" presName="Name8" presStyleCnt="0"/>
      <dgm:spPr/>
    </dgm:pt>
    <dgm:pt modelId="{93BDF107-81DC-4410-80A7-89ABC7156504}" type="pres">
      <dgm:prSet presAssocID="{A83C8602-8E2E-4B80-B127-C01D095DF43C}" presName="level" presStyleLbl="node1" presStyleIdx="1" presStyleCnt="3">
        <dgm:presLayoutVars>
          <dgm:chMax val="1"/>
          <dgm:bulletEnabled val="1"/>
        </dgm:presLayoutVars>
      </dgm:prSet>
      <dgm:spPr/>
    </dgm:pt>
    <dgm:pt modelId="{E229B15B-56A1-4F88-BED2-ECE7C06C39FC}" type="pres">
      <dgm:prSet presAssocID="{A83C8602-8E2E-4B80-B127-C01D095DF43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9F67D1-BDBF-4A23-8DE2-F4240C890568}" type="pres">
      <dgm:prSet presAssocID="{F0002215-97B2-435B-81D5-0458BCB05A85}" presName="Name8" presStyleCnt="0"/>
      <dgm:spPr/>
    </dgm:pt>
    <dgm:pt modelId="{702FBE5F-64BF-4A49-8B8F-FA66444B8D43}" type="pres">
      <dgm:prSet presAssocID="{F0002215-97B2-435B-81D5-0458BCB05A85}" presName="level" presStyleLbl="node1" presStyleIdx="2" presStyleCnt="3">
        <dgm:presLayoutVars>
          <dgm:chMax val="1"/>
          <dgm:bulletEnabled val="1"/>
        </dgm:presLayoutVars>
      </dgm:prSet>
      <dgm:spPr/>
    </dgm:pt>
    <dgm:pt modelId="{C655CC08-2E2C-4F4B-AADD-6E48086C63A5}" type="pres">
      <dgm:prSet presAssocID="{F0002215-97B2-435B-81D5-0458BCB05A8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BC8E515-C517-4F28-AA3B-9E4323E5E96C}" type="presOf" srcId="{A83C8602-8E2E-4B80-B127-C01D095DF43C}" destId="{E229B15B-56A1-4F88-BED2-ECE7C06C39FC}" srcOrd="1" destOrd="0" presId="urn:microsoft.com/office/officeart/2005/8/layout/pyramid1"/>
    <dgm:cxn modelId="{C879871D-F3E1-4AFC-B715-8EE17DCD0947}" type="presOf" srcId="{F0002215-97B2-435B-81D5-0458BCB05A85}" destId="{702FBE5F-64BF-4A49-8B8F-FA66444B8D43}" srcOrd="0" destOrd="0" presId="urn:microsoft.com/office/officeart/2005/8/layout/pyramid1"/>
    <dgm:cxn modelId="{6203901F-86F2-4DAC-B42E-9E902F0072CB}" type="presOf" srcId="{F0002215-97B2-435B-81D5-0458BCB05A85}" destId="{C655CC08-2E2C-4F4B-AADD-6E48086C63A5}" srcOrd="1" destOrd="0" presId="urn:microsoft.com/office/officeart/2005/8/layout/pyramid1"/>
    <dgm:cxn modelId="{F2224274-0E8E-468D-97CD-3AB72BC60D6A}" type="presOf" srcId="{5FFAE6D0-5045-43F9-B299-DF00335C0629}" destId="{B20EC195-8609-4CBD-B552-B4E55E633A59}" srcOrd="0" destOrd="0" presId="urn:microsoft.com/office/officeart/2005/8/layout/pyramid1"/>
    <dgm:cxn modelId="{3C3C479E-37BA-4B1F-9534-C7C2C44DD278}" type="presOf" srcId="{01A41A50-3037-4042-803C-400A112D3794}" destId="{C5C429D8-75A4-4EF7-9FCF-51119E48E023}" srcOrd="0" destOrd="0" presId="urn:microsoft.com/office/officeart/2005/8/layout/pyramid1"/>
    <dgm:cxn modelId="{940FAFA6-ECD6-41FC-86F6-521F272A6F24}" srcId="{01A41A50-3037-4042-803C-400A112D3794}" destId="{F0002215-97B2-435B-81D5-0458BCB05A85}" srcOrd="2" destOrd="0" parTransId="{04D27605-354A-4470-93B5-A72DCA430435}" sibTransId="{B7B01BC1-72A4-4498-A2B2-57279ADE46AD}"/>
    <dgm:cxn modelId="{D67B1CAD-14B1-418B-AEB4-417F5C09A371}" srcId="{01A41A50-3037-4042-803C-400A112D3794}" destId="{5FFAE6D0-5045-43F9-B299-DF00335C0629}" srcOrd="0" destOrd="0" parTransId="{99E0642E-5EBA-467E-8CE3-3A9149EE179C}" sibTransId="{EEA69CF8-124E-4F37-8420-D8866AA63258}"/>
    <dgm:cxn modelId="{07E4C6D3-3FD1-4E69-842A-EDC92E8A3C95}" srcId="{01A41A50-3037-4042-803C-400A112D3794}" destId="{A83C8602-8E2E-4B80-B127-C01D095DF43C}" srcOrd="1" destOrd="0" parTransId="{37B89624-CF83-413C-92AC-DC3207E88745}" sibTransId="{9CCEA76F-84D5-4A98-B979-FB97644CD59D}"/>
    <dgm:cxn modelId="{2F124BEF-21AA-4352-812B-A5D92CE35E28}" type="presOf" srcId="{5FFAE6D0-5045-43F9-B299-DF00335C0629}" destId="{59505368-0A0B-4012-93CA-795A0238C181}" srcOrd="1" destOrd="0" presId="urn:microsoft.com/office/officeart/2005/8/layout/pyramid1"/>
    <dgm:cxn modelId="{C6F1D3FA-C7EF-4E9E-B871-74E498D6D532}" type="presOf" srcId="{A83C8602-8E2E-4B80-B127-C01D095DF43C}" destId="{93BDF107-81DC-4410-80A7-89ABC7156504}" srcOrd="0" destOrd="0" presId="urn:microsoft.com/office/officeart/2005/8/layout/pyramid1"/>
    <dgm:cxn modelId="{A36D631B-13FC-4037-B2C3-A99E33007AD8}" type="presParOf" srcId="{C5C429D8-75A4-4EF7-9FCF-51119E48E023}" destId="{9FAF237A-09B0-497B-BB0F-BD8D663FD9E9}" srcOrd="0" destOrd="0" presId="urn:microsoft.com/office/officeart/2005/8/layout/pyramid1"/>
    <dgm:cxn modelId="{D7812330-3797-47AB-AF0F-EF5BBB227C2D}" type="presParOf" srcId="{9FAF237A-09B0-497B-BB0F-BD8D663FD9E9}" destId="{B20EC195-8609-4CBD-B552-B4E55E633A59}" srcOrd="0" destOrd="0" presId="urn:microsoft.com/office/officeart/2005/8/layout/pyramid1"/>
    <dgm:cxn modelId="{76D0EA6F-0AEE-4C31-A579-FEC864E48A7C}" type="presParOf" srcId="{9FAF237A-09B0-497B-BB0F-BD8D663FD9E9}" destId="{59505368-0A0B-4012-93CA-795A0238C181}" srcOrd="1" destOrd="0" presId="urn:microsoft.com/office/officeart/2005/8/layout/pyramid1"/>
    <dgm:cxn modelId="{83A66D2B-2A31-4A57-A066-B4F49BE8AD78}" type="presParOf" srcId="{C5C429D8-75A4-4EF7-9FCF-51119E48E023}" destId="{1CD930D2-59E0-43E5-83F9-FBD8A83732E2}" srcOrd="1" destOrd="0" presId="urn:microsoft.com/office/officeart/2005/8/layout/pyramid1"/>
    <dgm:cxn modelId="{61C26859-0CDB-4637-BC60-59328ED0932A}" type="presParOf" srcId="{1CD930D2-59E0-43E5-83F9-FBD8A83732E2}" destId="{93BDF107-81DC-4410-80A7-89ABC7156504}" srcOrd="0" destOrd="0" presId="urn:microsoft.com/office/officeart/2005/8/layout/pyramid1"/>
    <dgm:cxn modelId="{AF1E0F86-BA1A-48B6-9D57-CE61D3B3E28F}" type="presParOf" srcId="{1CD930D2-59E0-43E5-83F9-FBD8A83732E2}" destId="{E229B15B-56A1-4F88-BED2-ECE7C06C39FC}" srcOrd="1" destOrd="0" presId="urn:microsoft.com/office/officeart/2005/8/layout/pyramid1"/>
    <dgm:cxn modelId="{C2DE2727-F392-4705-84DA-4E4D3C5D6A17}" type="presParOf" srcId="{C5C429D8-75A4-4EF7-9FCF-51119E48E023}" destId="{789F67D1-BDBF-4A23-8DE2-F4240C890568}" srcOrd="2" destOrd="0" presId="urn:microsoft.com/office/officeart/2005/8/layout/pyramid1"/>
    <dgm:cxn modelId="{81EDAC4C-9133-4DA6-B5C2-EE8EDD1B8564}" type="presParOf" srcId="{789F67D1-BDBF-4A23-8DE2-F4240C890568}" destId="{702FBE5F-64BF-4A49-8B8F-FA66444B8D43}" srcOrd="0" destOrd="0" presId="urn:microsoft.com/office/officeart/2005/8/layout/pyramid1"/>
    <dgm:cxn modelId="{BC4D0463-F523-4F21-AC47-58E027AB3F7B}" type="presParOf" srcId="{789F67D1-BDBF-4A23-8DE2-F4240C890568}" destId="{C655CC08-2E2C-4F4B-AADD-6E48086C63A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A40E0-CC8F-46E2-9B7B-12390B3F5480}">
      <dsp:nvSpPr>
        <dsp:cNvPr id="0" name=""/>
        <dsp:cNvSpPr/>
      </dsp:nvSpPr>
      <dsp:spPr>
        <a:xfrm>
          <a:off x="3889" y="0"/>
          <a:ext cx="3741985" cy="280539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Front-End</a:t>
          </a:r>
        </a:p>
      </dsp:txBody>
      <dsp:txXfrm>
        <a:off x="3889" y="0"/>
        <a:ext cx="3741985" cy="841619"/>
      </dsp:txXfrm>
    </dsp:sp>
    <dsp:sp modelId="{0706205F-380F-4DC3-A8DB-51743B8E9484}">
      <dsp:nvSpPr>
        <dsp:cNvPr id="0" name=""/>
        <dsp:cNvSpPr/>
      </dsp:nvSpPr>
      <dsp:spPr>
        <a:xfrm>
          <a:off x="378088" y="842440"/>
          <a:ext cx="2993588" cy="845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Phase III</a:t>
          </a:r>
        </a:p>
      </dsp:txBody>
      <dsp:txXfrm>
        <a:off x="402863" y="867215"/>
        <a:ext cx="2944038" cy="796315"/>
      </dsp:txXfrm>
    </dsp:sp>
    <dsp:sp modelId="{A115D59F-11BC-4393-8369-EBE0674AB664}">
      <dsp:nvSpPr>
        <dsp:cNvPr id="0" name=""/>
        <dsp:cNvSpPr/>
      </dsp:nvSpPr>
      <dsp:spPr>
        <a:xfrm>
          <a:off x="378088" y="1818439"/>
          <a:ext cx="2993588" cy="845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SBIR Technologies</a:t>
          </a:r>
        </a:p>
      </dsp:txBody>
      <dsp:txXfrm>
        <a:off x="402863" y="1843214"/>
        <a:ext cx="2944038" cy="796315"/>
      </dsp:txXfrm>
    </dsp:sp>
    <dsp:sp modelId="{F1280B05-FFB1-434E-A0FD-A2B0EADB2BE2}">
      <dsp:nvSpPr>
        <dsp:cNvPr id="0" name=""/>
        <dsp:cNvSpPr/>
      </dsp:nvSpPr>
      <dsp:spPr>
        <a:xfrm>
          <a:off x="4026524" y="0"/>
          <a:ext cx="3741985" cy="2805397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Mid Point</a:t>
          </a:r>
        </a:p>
      </dsp:txBody>
      <dsp:txXfrm>
        <a:off x="4026524" y="0"/>
        <a:ext cx="3741985" cy="841619"/>
      </dsp:txXfrm>
    </dsp:sp>
    <dsp:sp modelId="{7AF653B8-8770-4B45-817A-2D7AB454B8B1}">
      <dsp:nvSpPr>
        <dsp:cNvPr id="0" name=""/>
        <dsp:cNvSpPr/>
      </dsp:nvSpPr>
      <dsp:spPr>
        <a:xfrm>
          <a:off x="4400723" y="842440"/>
          <a:ext cx="2993588" cy="845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Execution – Decision Making &amp; Data Analytical </a:t>
          </a:r>
        </a:p>
      </dsp:txBody>
      <dsp:txXfrm>
        <a:off x="4425498" y="867215"/>
        <a:ext cx="2944038" cy="796315"/>
      </dsp:txXfrm>
    </dsp:sp>
    <dsp:sp modelId="{8827E632-5D40-44A4-8FFE-9D5EA25C208A}">
      <dsp:nvSpPr>
        <dsp:cNvPr id="0" name=""/>
        <dsp:cNvSpPr/>
      </dsp:nvSpPr>
      <dsp:spPr>
        <a:xfrm>
          <a:off x="4400723" y="1818439"/>
          <a:ext cx="2993588" cy="845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SBIR Technologies</a:t>
          </a:r>
        </a:p>
      </dsp:txBody>
      <dsp:txXfrm>
        <a:off x="4425498" y="1843214"/>
        <a:ext cx="2944038" cy="796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98D2-C58F-4B93-8E0A-225CA4F4B61A}">
      <dsp:nvSpPr>
        <dsp:cNvPr id="0" name=""/>
        <dsp:cNvSpPr/>
      </dsp:nvSpPr>
      <dsp:spPr>
        <a:xfrm>
          <a:off x="500262" y="1080356"/>
          <a:ext cx="534731" cy="5347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58BC5-44DC-44BC-95A1-7CCB5086B681}">
      <dsp:nvSpPr>
        <dsp:cNvPr id="0" name=""/>
        <dsp:cNvSpPr/>
      </dsp:nvSpPr>
      <dsp:spPr>
        <a:xfrm>
          <a:off x="3726" y="1744604"/>
          <a:ext cx="1527803" cy="229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Shareholder Value</a:t>
          </a:r>
        </a:p>
      </dsp:txBody>
      <dsp:txXfrm>
        <a:off x="3726" y="1744604"/>
        <a:ext cx="1527803" cy="229170"/>
      </dsp:txXfrm>
    </dsp:sp>
    <dsp:sp modelId="{9F034A8C-CB16-4E97-9EEF-2BCBDF08F1FA}">
      <dsp:nvSpPr>
        <dsp:cNvPr id="0" name=""/>
        <dsp:cNvSpPr/>
      </dsp:nvSpPr>
      <dsp:spPr>
        <a:xfrm>
          <a:off x="3726" y="2034014"/>
          <a:ext cx="1527803" cy="205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</a:rPr>
            <a:t>Fiduciary Duty – Meet Goals &amp; Objectives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Meet Customers’ Expectations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Meet ROI on Investments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Control Spending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Increase free cash flow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726" y="2034014"/>
        <a:ext cx="1527803" cy="2058340"/>
      </dsp:txXfrm>
    </dsp:sp>
    <dsp:sp modelId="{C64D66C5-F275-4E26-A413-2759A7B6722A}">
      <dsp:nvSpPr>
        <dsp:cNvPr id="0" name=""/>
        <dsp:cNvSpPr/>
      </dsp:nvSpPr>
      <dsp:spPr>
        <a:xfrm>
          <a:off x="3020419" y="1064539"/>
          <a:ext cx="534731" cy="5347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A44C2-1878-48C6-A129-6C4398E5BF4F}">
      <dsp:nvSpPr>
        <dsp:cNvPr id="0" name=""/>
        <dsp:cNvSpPr/>
      </dsp:nvSpPr>
      <dsp:spPr>
        <a:xfrm>
          <a:off x="2523883" y="1728786"/>
          <a:ext cx="1527803" cy="229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Risk Management</a:t>
          </a:r>
        </a:p>
      </dsp:txBody>
      <dsp:txXfrm>
        <a:off x="2523883" y="1728786"/>
        <a:ext cx="1527803" cy="229170"/>
      </dsp:txXfrm>
    </dsp:sp>
    <dsp:sp modelId="{1F0B1A21-3412-43AD-8333-DD08B46429A8}">
      <dsp:nvSpPr>
        <dsp:cNvPr id="0" name=""/>
        <dsp:cNvSpPr/>
      </dsp:nvSpPr>
      <dsp:spPr>
        <a:xfrm>
          <a:off x="1798895" y="2118399"/>
          <a:ext cx="2977780" cy="212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</a:rPr>
            <a:t>Protect Shareholder Value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Balancing long-term goals against short-term needs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Compliance Requirements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Execution Risks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External Risks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Flexibility: Right Amount of Change Management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798895" y="2118399"/>
        <a:ext cx="2977780" cy="2121608"/>
      </dsp:txXfrm>
    </dsp:sp>
    <dsp:sp modelId="{6B16C6A9-5842-4016-81F7-DCD0A946CD6F}">
      <dsp:nvSpPr>
        <dsp:cNvPr id="0" name=""/>
        <dsp:cNvSpPr/>
      </dsp:nvSpPr>
      <dsp:spPr>
        <a:xfrm>
          <a:off x="5540577" y="1080356"/>
          <a:ext cx="534731" cy="5347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14083-3B35-4CFD-9EB8-1955C6B7B590}">
      <dsp:nvSpPr>
        <dsp:cNvPr id="0" name=""/>
        <dsp:cNvSpPr/>
      </dsp:nvSpPr>
      <dsp:spPr>
        <a:xfrm>
          <a:off x="5044041" y="1744604"/>
          <a:ext cx="1527803" cy="229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Core Values (4Cs)</a:t>
          </a:r>
        </a:p>
      </dsp:txBody>
      <dsp:txXfrm>
        <a:off x="5044041" y="1744604"/>
        <a:ext cx="1527803" cy="229170"/>
      </dsp:txXfrm>
    </dsp:sp>
    <dsp:sp modelId="{C8618C64-0D20-4282-AC4E-30BE581202FC}">
      <dsp:nvSpPr>
        <dsp:cNvPr id="0" name=""/>
        <dsp:cNvSpPr/>
      </dsp:nvSpPr>
      <dsp:spPr>
        <a:xfrm>
          <a:off x="5044041" y="2034014"/>
          <a:ext cx="1527803" cy="205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</a:rPr>
            <a:t>Our Identity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Community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Ethical</a:t>
          </a:r>
          <a:r>
            <a:rPr lang="en-US" sz="1100" kern="1200" dirty="0"/>
            <a:t>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Compassion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What Won’t We Do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044041" y="2034014"/>
        <a:ext cx="1527803" cy="2058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EC195-8609-4CBD-B552-B4E55E633A59}">
      <dsp:nvSpPr>
        <dsp:cNvPr id="0" name=""/>
        <dsp:cNvSpPr/>
      </dsp:nvSpPr>
      <dsp:spPr>
        <a:xfrm>
          <a:off x="1202724" y="0"/>
          <a:ext cx="1202724" cy="1354666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Strategic</a:t>
          </a:r>
          <a:r>
            <a:rPr lang="en-US" sz="12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Investments</a:t>
          </a:r>
        </a:p>
      </dsp:txBody>
      <dsp:txXfrm>
        <a:off x="1202724" y="0"/>
        <a:ext cx="1202724" cy="1354666"/>
      </dsp:txXfrm>
    </dsp:sp>
    <dsp:sp modelId="{93BDF107-81DC-4410-80A7-89ABC7156504}">
      <dsp:nvSpPr>
        <dsp:cNvPr id="0" name=""/>
        <dsp:cNvSpPr/>
      </dsp:nvSpPr>
      <dsp:spPr>
        <a:xfrm>
          <a:off x="601362" y="1354666"/>
          <a:ext cx="2405448" cy="1354666"/>
        </a:xfrm>
        <a:prstGeom prst="trapezoid">
          <a:avLst>
            <a:gd name="adj" fmla="val 44392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Incremental Growth/Efficiency Investments</a:t>
          </a:r>
        </a:p>
      </dsp:txBody>
      <dsp:txXfrm>
        <a:off x="1022315" y="1354666"/>
        <a:ext cx="1563541" cy="1354666"/>
      </dsp:txXfrm>
    </dsp:sp>
    <dsp:sp modelId="{702FBE5F-64BF-4A49-8B8F-FA66444B8D43}">
      <dsp:nvSpPr>
        <dsp:cNvPr id="0" name=""/>
        <dsp:cNvSpPr/>
      </dsp:nvSpPr>
      <dsp:spPr>
        <a:xfrm>
          <a:off x="0" y="2709333"/>
          <a:ext cx="3608173" cy="1354666"/>
        </a:xfrm>
        <a:prstGeom prst="trapezoid">
          <a:avLst>
            <a:gd name="adj" fmla="val 44392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Maintenance</a:t>
          </a:r>
          <a:r>
            <a:rPr lang="en-US" sz="1200" kern="1200" dirty="0"/>
            <a:t> </a:t>
          </a:r>
          <a:r>
            <a:rPr lang="en-US" sz="1200" kern="1200" dirty="0">
              <a:solidFill>
                <a:schemeClr val="bg1"/>
              </a:solidFill>
            </a:rPr>
            <a:t>Investments</a:t>
          </a:r>
        </a:p>
      </dsp:txBody>
      <dsp:txXfrm>
        <a:off x="631430" y="2709333"/>
        <a:ext cx="2345312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A27FBB-F524-48E6-A6C8-EBA5B3086C82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479B82-451A-4844-A7A8-FD56034FE6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65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47A5D1-BE12-454E-8388-D161BAC9D359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5A3CDA-A054-4D16-BA68-4F37B1FE1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581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0888" y="473075"/>
            <a:ext cx="5856287" cy="4392613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148759" y="9126450"/>
            <a:ext cx="3175019" cy="480772"/>
          </a:xfrm>
          <a:prstGeom prst="rect">
            <a:avLst/>
          </a:prstGeom>
        </p:spPr>
        <p:txBody>
          <a:bodyPr/>
          <a:lstStyle/>
          <a:p>
            <a:fld id="{0EBE19A8-3BD7-4976-A8E9-810C773D002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38661" y="9136931"/>
            <a:ext cx="1751770" cy="31440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BSCol - 01334  Mueller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91738" y="9136931"/>
            <a:ext cx="876680" cy="314409"/>
          </a:xfrm>
          <a:prstGeom prst="rect">
            <a:avLst/>
          </a:prstGeom>
          <a:noFill/>
        </p:spPr>
        <p:txBody>
          <a:bodyPr/>
          <a:lstStyle/>
          <a:p>
            <a:fld id="{DEA6241B-9E14-40C1-AD0E-8F7B5098EC3B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22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6" name="Rectangle 72"/>
          <p:cNvSpPr>
            <a:spLocks noGrp="1" noChangeArrowheads="1"/>
          </p:cNvSpPr>
          <p:nvPr>
            <p:ph type="dt" sz="quarter" idx="1"/>
          </p:nvPr>
        </p:nvSpPr>
        <p:spPr>
          <a:xfrm>
            <a:off x="4060415" y="79396"/>
            <a:ext cx="3105772" cy="23501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808080"/>
                </a:solidFill>
                <a:latin typeface="Arial" pitchFamily="34" charset="0"/>
              </a:rPr>
              <a:t>© 2003 Balanced Scorecard Collaborative, Inc. • bscol.com</a:t>
            </a: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42950"/>
            <a:ext cx="4630737" cy="3471863"/>
          </a:xfrm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875" y="4509713"/>
            <a:ext cx="5194848" cy="42095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720" tIns="46358" rIns="92720" bIns="46358"/>
          <a:lstStyle/>
          <a:p>
            <a:pPr defTabSz="78188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6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38661" y="9136931"/>
            <a:ext cx="1751770" cy="31440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BSCol - 01334  Mueller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91738" y="9136931"/>
            <a:ext cx="876680" cy="314409"/>
          </a:xfrm>
          <a:prstGeom prst="rect">
            <a:avLst/>
          </a:prstGeom>
          <a:noFill/>
        </p:spPr>
        <p:txBody>
          <a:bodyPr/>
          <a:lstStyle/>
          <a:p>
            <a:fld id="{DEA6241B-9E14-40C1-AD0E-8F7B5098EC3B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23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6" name="Rectangle 72"/>
          <p:cNvSpPr>
            <a:spLocks noGrp="1" noChangeArrowheads="1"/>
          </p:cNvSpPr>
          <p:nvPr>
            <p:ph type="dt" sz="quarter" idx="1"/>
          </p:nvPr>
        </p:nvSpPr>
        <p:spPr>
          <a:xfrm>
            <a:off x="4060415" y="79396"/>
            <a:ext cx="3105772" cy="23501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808080"/>
                </a:solidFill>
                <a:latin typeface="Arial" pitchFamily="34" charset="0"/>
              </a:rPr>
              <a:t>© 2003 Balanced Scorecard Collaborative, Inc. • bscol.com</a:t>
            </a: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42950"/>
            <a:ext cx="4630737" cy="3471863"/>
          </a:xfrm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875" y="4509713"/>
            <a:ext cx="5194848" cy="42095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720" tIns="46358" rIns="92720" bIns="46358"/>
          <a:lstStyle/>
          <a:p>
            <a:pPr defTabSz="78188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71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38661" y="9136931"/>
            <a:ext cx="1751770" cy="31440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BSCol - 01334  Mueller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91738" y="9136931"/>
            <a:ext cx="876680" cy="314409"/>
          </a:xfrm>
          <a:prstGeom prst="rect">
            <a:avLst/>
          </a:prstGeom>
          <a:noFill/>
        </p:spPr>
        <p:txBody>
          <a:bodyPr/>
          <a:lstStyle/>
          <a:p>
            <a:fld id="{DEA6241B-9E14-40C1-AD0E-8F7B5098EC3B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6" name="Rectangle 72"/>
          <p:cNvSpPr>
            <a:spLocks noGrp="1" noChangeArrowheads="1"/>
          </p:cNvSpPr>
          <p:nvPr>
            <p:ph type="dt" sz="quarter" idx="1"/>
          </p:nvPr>
        </p:nvSpPr>
        <p:spPr>
          <a:xfrm>
            <a:off x="4060415" y="79396"/>
            <a:ext cx="3105772" cy="23501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808080"/>
                </a:solidFill>
                <a:latin typeface="Arial" pitchFamily="34" charset="0"/>
              </a:rPr>
              <a:t>© 2003 Balanced Scorecard Collaborative, Inc. • bscol.com</a:t>
            </a: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42950"/>
            <a:ext cx="4630737" cy="3471863"/>
          </a:xfrm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875" y="4509713"/>
            <a:ext cx="5194848" cy="42095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720" tIns="46358" rIns="92720" bIns="46358"/>
          <a:lstStyle/>
          <a:p>
            <a:pPr defTabSz="78188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44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38661" y="9136931"/>
            <a:ext cx="1751770" cy="31440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BSCol - 01334  Mueller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91738" y="9136931"/>
            <a:ext cx="876680" cy="314409"/>
          </a:xfrm>
          <a:prstGeom prst="rect">
            <a:avLst/>
          </a:prstGeom>
          <a:noFill/>
        </p:spPr>
        <p:txBody>
          <a:bodyPr/>
          <a:lstStyle/>
          <a:p>
            <a:fld id="{DEA6241B-9E14-40C1-AD0E-8F7B5098EC3B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25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6" name="Rectangle 72"/>
          <p:cNvSpPr>
            <a:spLocks noGrp="1" noChangeArrowheads="1"/>
          </p:cNvSpPr>
          <p:nvPr>
            <p:ph type="dt" sz="quarter" idx="1"/>
          </p:nvPr>
        </p:nvSpPr>
        <p:spPr>
          <a:xfrm>
            <a:off x="4060415" y="79396"/>
            <a:ext cx="3105772" cy="23501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808080"/>
                </a:solidFill>
                <a:latin typeface="Arial" pitchFamily="34" charset="0"/>
              </a:rPr>
              <a:t>© 2003 Balanced Scorecard Collaborative, Inc. • bscol.com</a:t>
            </a: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42950"/>
            <a:ext cx="4630737" cy="3471863"/>
          </a:xfrm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875" y="4509713"/>
            <a:ext cx="5194848" cy="42095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720" tIns="46358" rIns="92720" bIns="46358"/>
          <a:lstStyle/>
          <a:p>
            <a:pPr defTabSz="78188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98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38661" y="9136931"/>
            <a:ext cx="1751770" cy="31440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BSCol - 01334  Mueller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91738" y="9136931"/>
            <a:ext cx="876680" cy="314409"/>
          </a:xfrm>
          <a:prstGeom prst="rect">
            <a:avLst/>
          </a:prstGeom>
          <a:noFill/>
        </p:spPr>
        <p:txBody>
          <a:bodyPr/>
          <a:lstStyle/>
          <a:p>
            <a:fld id="{DEA6241B-9E14-40C1-AD0E-8F7B5098EC3B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26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6" name="Rectangle 72"/>
          <p:cNvSpPr>
            <a:spLocks noGrp="1" noChangeArrowheads="1"/>
          </p:cNvSpPr>
          <p:nvPr>
            <p:ph type="dt" sz="quarter" idx="1"/>
          </p:nvPr>
        </p:nvSpPr>
        <p:spPr>
          <a:xfrm>
            <a:off x="4060415" y="79396"/>
            <a:ext cx="3105772" cy="23501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808080"/>
                </a:solidFill>
                <a:latin typeface="Arial" pitchFamily="34" charset="0"/>
              </a:rPr>
              <a:t>© 2003 Balanced Scorecard Collaborative, Inc. • bscol.com</a:t>
            </a: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42950"/>
            <a:ext cx="4630737" cy="3471863"/>
          </a:xfrm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875" y="4509713"/>
            <a:ext cx="5194848" cy="42095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720" tIns="46358" rIns="92720" bIns="46358"/>
          <a:lstStyle/>
          <a:p>
            <a:pPr defTabSz="78188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53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38661" y="9136931"/>
            <a:ext cx="1751770" cy="31440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BSCol - 01334  Mueller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91738" y="9136931"/>
            <a:ext cx="876680" cy="314409"/>
          </a:xfrm>
          <a:prstGeom prst="rect">
            <a:avLst/>
          </a:prstGeom>
          <a:noFill/>
        </p:spPr>
        <p:txBody>
          <a:bodyPr/>
          <a:lstStyle/>
          <a:p>
            <a:fld id="{DEA6241B-9E14-40C1-AD0E-8F7B5098EC3B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27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6" name="Rectangle 72"/>
          <p:cNvSpPr>
            <a:spLocks noGrp="1" noChangeArrowheads="1"/>
          </p:cNvSpPr>
          <p:nvPr>
            <p:ph type="dt" sz="quarter" idx="1"/>
          </p:nvPr>
        </p:nvSpPr>
        <p:spPr>
          <a:xfrm>
            <a:off x="4060415" y="79396"/>
            <a:ext cx="3105772" cy="23501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solidFill>
                  <a:srgbClr val="808080"/>
                </a:solidFill>
                <a:latin typeface="Arial" pitchFamily="34" charset="0"/>
              </a:rPr>
              <a:t>© 2003 Balanced Scorecard Collaborative, Inc. • bscol.com</a:t>
            </a: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42950"/>
            <a:ext cx="4630737" cy="3471863"/>
          </a:xfrm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875" y="4509713"/>
            <a:ext cx="5194848" cy="42095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720" tIns="46358" rIns="92720" bIns="46358"/>
          <a:lstStyle/>
          <a:p>
            <a:pPr defTabSz="78188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" y="142875"/>
            <a:ext cx="6754813" cy="5065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4126" y="8976836"/>
            <a:ext cx="3049025" cy="472890"/>
          </a:xfrm>
          <a:prstGeom prst="rect">
            <a:avLst/>
          </a:prstGeom>
        </p:spPr>
        <p:txBody>
          <a:bodyPr lIns="93164" tIns="46582" rIns="93164" bIns="46582"/>
          <a:lstStyle/>
          <a:p>
            <a:pPr>
              <a:defRPr/>
            </a:pPr>
            <a:fld id="{7897D1CA-6309-4324-8706-99E1A4A787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4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" y="142875"/>
            <a:ext cx="6754813" cy="5065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4126" y="8976836"/>
            <a:ext cx="3049025" cy="472890"/>
          </a:xfrm>
          <a:prstGeom prst="rect">
            <a:avLst/>
          </a:prstGeom>
        </p:spPr>
        <p:txBody>
          <a:bodyPr lIns="93164" tIns="46582" rIns="93164" bIns="46582"/>
          <a:lstStyle/>
          <a:p>
            <a:pPr>
              <a:defRPr/>
            </a:pPr>
            <a:fld id="{7897D1CA-6309-4324-8706-99E1A4A787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0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Take dates off footer</a:t>
            </a:r>
            <a:r>
              <a:rPr lang="en-US" baseline="0" dirty="0"/>
              <a:t> and add page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A3CDA-A054-4D16-BA68-4F37B1FE1B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90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468313"/>
            <a:ext cx="5805488" cy="4352925"/>
          </a:xfrm>
          <a:ln/>
        </p:spPr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BFC6B-E949-464D-B238-B1E024AB265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24090" y="4977214"/>
            <a:ext cx="5786164" cy="38283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581400" y="3429000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9E2C9C8-106E-4640-B395-5BF5E2F3B19E}"/>
              </a:ext>
            </a:extLst>
          </p:cNvPr>
          <p:cNvSpPr/>
          <p:nvPr userDrawn="1"/>
        </p:nvSpPr>
        <p:spPr>
          <a:xfrm>
            <a:off x="-76200" y="-304800"/>
            <a:ext cx="9220199" cy="7162800"/>
          </a:xfrm>
          <a:prstGeom prst="rect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75" y="6400800"/>
            <a:ext cx="2895600" cy="365125"/>
          </a:xfrm>
        </p:spPr>
        <p:txBody>
          <a:bodyPr/>
          <a:lstStyle/>
          <a:p>
            <a:r>
              <a:rPr lang="en-US" dirty="0"/>
              <a:t>©2019 Frontier Technology Inc.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96AD6A-83A1-42DF-B03A-83FDF956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18C693-60F9-4850-A0D8-80953D9F3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871449-3D69-4566-8856-27AAEB153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0" r="10258" b="-2"/>
          <a:stretch/>
        </p:blipFill>
        <p:spPr>
          <a:xfrm>
            <a:off x="-9524" y="19406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5B9DD1-A147-4403-BAB9-7C5E6E857854}"/>
              </a:ext>
            </a:extLst>
          </p:cNvPr>
          <p:cNvSpPr/>
          <p:nvPr userDrawn="1"/>
        </p:nvSpPr>
        <p:spPr>
          <a:xfrm>
            <a:off x="-76200" y="228600"/>
            <a:ext cx="9220200" cy="254864"/>
          </a:xfrm>
          <a:prstGeom prst="rect">
            <a:avLst/>
          </a:prstGeom>
          <a:solidFill>
            <a:srgbClr val="15506F"/>
          </a:solidFill>
          <a:ln>
            <a:solidFill>
              <a:srgbClr val="155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6675" y="2794954"/>
            <a:ext cx="5257800" cy="1470025"/>
          </a:xfrm>
        </p:spPr>
        <p:txBody>
          <a:bodyPr>
            <a:normAutofit/>
          </a:bodyPr>
          <a:lstStyle>
            <a:lvl1pPr algn="r">
              <a:defRPr sz="3200" cap="all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6675" y="4264979"/>
            <a:ext cx="5257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rgbClr val="BABA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8503C-C88C-40E0-A1DE-647522E87715}"/>
              </a:ext>
            </a:extLst>
          </p:cNvPr>
          <p:cNvSpPr txBox="1"/>
          <p:nvPr userDrawn="1"/>
        </p:nvSpPr>
        <p:spPr>
          <a:xfrm>
            <a:off x="163223" y="3676217"/>
            <a:ext cx="35502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604020202020204" pitchFamily="34" charset="0"/>
                <a:cs typeface="Arial" panose="020B0604020202020204" pitchFamily="34" charset="0"/>
              </a:rPr>
              <a:t>MAKE THE WORLD MORE INFORMED, </a:t>
            </a:r>
            <a:br>
              <a:rPr lang="en-US" sz="1400" b="1" i="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604020202020204" pitchFamily="34" charset="0"/>
                <a:cs typeface="Arial" panose="020B0604020202020204" pitchFamily="34" charset="0"/>
              </a:rPr>
              <a:t>PRODUCTIVE, AND SECURE</a:t>
            </a:r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DB7610-F075-4092-BBAE-3D97E7883810}"/>
              </a:ext>
            </a:extLst>
          </p:cNvPr>
          <p:cNvSpPr/>
          <p:nvPr userDrawn="1"/>
        </p:nvSpPr>
        <p:spPr>
          <a:xfrm>
            <a:off x="-73819" y="-304799"/>
            <a:ext cx="9217818" cy="5089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42C410-2B8B-4329-B68D-7E101A04F429}"/>
              </a:ext>
            </a:extLst>
          </p:cNvPr>
          <p:cNvSpPr/>
          <p:nvPr userDrawn="1"/>
        </p:nvSpPr>
        <p:spPr>
          <a:xfrm>
            <a:off x="-76200" y="-310970"/>
            <a:ext cx="9220200" cy="463370"/>
          </a:xfrm>
          <a:prstGeom prst="rect">
            <a:avLst/>
          </a:prstGeom>
          <a:solidFill>
            <a:srgbClr val="A20F1B"/>
          </a:solidFill>
          <a:ln>
            <a:solidFill>
              <a:srgbClr val="A20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60EDD2-D08E-417C-BEC6-20D4A09C701E}"/>
              </a:ext>
            </a:extLst>
          </p:cNvPr>
          <p:cNvSpPr/>
          <p:nvPr userDrawn="1"/>
        </p:nvSpPr>
        <p:spPr>
          <a:xfrm>
            <a:off x="-76200" y="106681"/>
            <a:ext cx="9220200" cy="45719"/>
          </a:xfrm>
          <a:prstGeom prst="rect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B23F278-8855-4DB6-9608-E0B7D81F0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" y="317932"/>
            <a:ext cx="4467304" cy="3352800"/>
          </a:xfrm>
          <a:prstGeom prst="rect">
            <a:avLst/>
          </a:prstGeom>
        </p:spPr>
      </p:pic>
      <p:pic>
        <p:nvPicPr>
          <p:cNvPr id="26" name="Picture 25" descr="A picture containing athletic game&#10;&#10;Description automatically generated">
            <a:extLst>
              <a:ext uri="{FF2B5EF4-FFF2-40B4-BE49-F238E27FC236}">
                <a16:creationId xmlns:a16="http://schemas.microsoft.com/office/drawing/2014/main" id="{50393DF6-9087-4F04-9E1E-8B48862524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72" y="5175295"/>
            <a:ext cx="18923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9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4075235" y="6624638"/>
            <a:ext cx="990600" cy="233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DE22D651-ECD4-4F61-B302-3D9E814C6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0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938"/>
            <a:ext cx="8686800" cy="3651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" y="1001714"/>
            <a:ext cx="8991600" cy="5124450"/>
          </a:xfrm>
        </p:spPr>
        <p:txBody>
          <a:bodyPr/>
          <a:lstStyle>
            <a:lvl1pPr>
              <a:buClr>
                <a:srgbClr val="A20F1B"/>
              </a:buClr>
              <a:defRPr>
                <a:solidFill>
                  <a:srgbClr val="15506F"/>
                </a:solidFill>
              </a:defRPr>
            </a:lvl1pPr>
            <a:lvl2pPr>
              <a:buClr>
                <a:srgbClr val="A20F1B"/>
              </a:buClr>
              <a:defRPr>
                <a:solidFill>
                  <a:srgbClr val="15506F"/>
                </a:solidFill>
              </a:defRPr>
            </a:lvl2pPr>
            <a:lvl3pPr>
              <a:buClr>
                <a:srgbClr val="A20F1B"/>
              </a:buClr>
              <a:defRPr>
                <a:solidFill>
                  <a:srgbClr val="15506F"/>
                </a:solidFill>
              </a:defRPr>
            </a:lvl3pPr>
            <a:lvl4pPr>
              <a:buClr>
                <a:srgbClr val="A20F1B"/>
              </a:buClr>
              <a:defRPr>
                <a:solidFill>
                  <a:srgbClr val="15506F"/>
                </a:solidFill>
              </a:defRPr>
            </a:lvl4pPr>
            <a:lvl5pPr>
              <a:buClr>
                <a:srgbClr val="A20F1B"/>
              </a:buClr>
              <a:defRPr>
                <a:solidFill>
                  <a:srgbClr val="15506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©2019 Frontier Technology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5506F"/>
                </a:solidFill>
              </a:defRPr>
            </a:lvl1pPr>
          </a:lstStyle>
          <a:p>
            <a:fld id="{CEEA3FDD-6B8F-419E-A81F-317B498A5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7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5506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29"/>
            <a:ext cx="2133600" cy="365125"/>
          </a:xfrm>
        </p:spPr>
        <p:txBody>
          <a:bodyPr/>
          <a:lstStyle/>
          <a:p>
            <a:r>
              <a:rPr lang="en-US" dirty="0"/>
              <a:t>2/7/2019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©2019 Frontier Technology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366C-43A5-4E07-974D-93BD5DA62D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5506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A20F1B"/>
              </a:buClr>
              <a:defRPr sz="2800">
                <a:solidFill>
                  <a:srgbClr val="15506F"/>
                </a:solidFill>
              </a:defRPr>
            </a:lvl1pPr>
            <a:lvl2pPr>
              <a:buClr>
                <a:srgbClr val="A20F1B"/>
              </a:buClr>
              <a:defRPr sz="2400">
                <a:solidFill>
                  <a:srgbClr val="15506F"/>
                </a:solidFill>
              </a:defRPr>
            </a:lvl2pPr>
            <a:lvl3pPr>
              <a:buClr>
                <a:srgbClr val="A20F1B"/>
              </a:buClr>
              <a:defRPr sz="2000">
                <a:solidFill>
                  <a:srgbClr val="15506F"/>
                </a:solidFill>
              </a:defRPr>
            </a:lvl3pPr>
            <a:lvl4pPr>
              <a:buClr>
                <a:srgbClr val="A20F1B"/>
              </a:buClr>
              <a:defRPr sz="1800">
                <a:solidFill>
                  <a:srgbClr val="15506F"/>
                </a:solidFill>
              </a:defRPr>
            </a:lvl4pPr>
            <a:lvl5pPr>
              <a:buClr>
                <a:srgbClr val="A20F1B"/>
              </a:buClr>
              <a:defRPr sz="1800">
                <a:solidFill>
                  <a:srgbClr val="15506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A20F1B"/>
              </a:buClr>
              <a:defRPr sz="2800">
                <a:solidFill>
                  <a:srgbClr val="15506F"/>
                </a:solidFill>
              </a:defRPr>
            </a:lvl1pPr>
            <a:lvl2pPr>
              <a:buClr>
                <a:srgbClr val="A20F1B"/>
              </a:buClr>
              <a:defRPr sz="2400">
                <a:solidFill>
                  <a:srgbClr val="15506F"/>
                </a:solidFill>
              </a:defRPr>
            </a:lvl2pPr>
            <a:lvl3pPr>
              <a:buClr>
                <a:srgbClr val="A20F1B"/>
              </a:buClr>
              <a:defRPr sz="2000">
                <a:solidFill>
                  <a:srgbClr val="15506F"/>
                </a:solidFill>
              </a:defRPr>
            </a:lvl3pPr>
            <a:lvl4pPr>
              <a:buClr>
                <a:srgbClr val="A20F1B"/>
              </a:buClr>
              <a:defRPr sz="1800">
                <a:solidFill>
                  <a:srgbClr val="15506F"/>
                </a:solidFill>
              </a:defRPr>
            </a:lvl4pPr>
            <a:lvl5pPr>
              <a:buClr>
                <a:srgbClr val="A20F1B"/>
              </a:buClr>
              <a:defRPr sz="1800">
                <a:solidFill>
                  <a:srgbClr val="15506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©2019 Frontier Technology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366C-43A5-4E07-974D-93BD5DA62D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0" y="1524000"/>
            <a:ext cx="0" cy="4648200"/>
          </a:xfrm>
          <a:prstGeom prst="line">
            <a:avLst/>
          </a:prstGeom>
          <a:ln w="6350">
            <a:solidFill>
              <a:schemeClr val="bg1"/>
            </a:solidFill>
          </a:ln>
          <a:effectLst>
            <a:glow rad="254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99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5506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A20F1B"/>
              </a:buClr>
              <a:defRPr sz="2400">
                <a:solidFill>
                  <a:srgbClr val="15506F"/>
                </a:solidFill>
              </a:defRPr>
            </a:lvl1pPr>
            <a:lvl2pPr>
              <a:buClr>
                <a:srgbClr val="A20F1B"/>
              </a:buClr>
              <a:defRPr sz="2000">
                <a:solidFill>
                  <a:srgbClr val="15506F"/>
                </a:solidFill>
              </a:defRPr>
            </a:lvl2pPr>
            <a:lvl3pPr>
              <a:buClr>
                <a:srgbClr val="A20F1B"/>
              </a:buClr>
              <a:defRPr sz="1800">
                <a:solidFill>
                  <a:srgbClr val="15506F"/>
                </a:solidFill>
              </a:defRPr>
            </a:lvl3pPr>
            <a:lvl4pPr>
              <a:buClr>
                <a:srgbClr val="A20F1B"/>
              </a:buClr>
              <a:defRPr sz="1600">
                <a:solidFill>
                  <a:srgbClr val="15506F"/>
                </a:solidFill>
              </a:defRPr>
            </a:lvl4pPr>
            <a:lvl5pPr>
              <a:buClr>
                <a:srgbClr val="A20F1B"/>
              </a:buClr>
              <a:defRPr sz="1600">
                <a:solidFill>
                  <a:srgbClr val="15506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A20F1B"/>
              </a:buClr>
              <a:defRPr sz="2400">
                <a:solidFill>
                  <a:srgbClr val="15506F"/>
                </a:solidFill>
              </a:defRPr>
            </a:lvl1pPr>
            <a:lvl2pPr>
              <a:buClr>
                <a:srgbClr val="A20F1B"/>
              </a:buClr>
              <a:defRPr sz="2000">
                <a:solidFill>
                  <a:srgbClr val="15506F"/>
                </a:solidFill>
              </a:defRPr>
            </a:lvl2pPr>
            <a:lvl3pPr>
              <a:buClr>
                <a:srgbClr val="A20F1B"/>
              </a:buClr>
              <a:defRPr sz="1800">
                <a:solidFill>
                  <a:srgbClr val="15506F"/>
                </a:solidFill>
              </a:defRPr>
            </a:lvl3pPr>
            <a:lvl4pPr>
              <a:buClr>
                <a:srgbClr val="A20F1B"/>
              </a:buClr>
              <a:defRPr sz="1600">
                <a:solidFill>
                  <a:srgbClr val="15506F"/>
                </a:solidFill>
              </a:defRPr>
            </a:lvl4pPr>
            <a:lvl5pPr>
              <a:buClr>
                <a:srgbClr val="A20F1B"/>
              </a:buClr>
              <a:defRPr sz="1600">
                <a:solidFill>
                  <a:srgbClr val="15506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©2019 Frontier Technology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366C-43A5-4E07-974D-93BD5DA62D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8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5506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©2019 Frontier Technology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366C-43A5-4E07-974D-93BD5DA62D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953735"/>
              </a:buClr>
              <a:defRPr sz="2400">
                <a:solidFill>
                  <a:srgbClr val="15506F"/>
                </a:solidFill>
              </a:defRPr>
            </a:lvl1pPr>
            <a:lvl2pPr>
              <a:buClr>
                <a:srgbClr val="953735"/>
              </a:buClr>
              <a:defRPr sz="2000">
                <a:solidFill>
                  <a:srgbClr val="15506F"/>
                </a:solidFill>
              </a:defRPr>
            </a:lvl2pPr>
            <a:lvl3pPr>
              <a:buClr>
                <a:srgbClr val="953735"/>
              </a:buClr>
              <a:defRPr sz="1800">
                <a:solidFill>
                  <a:srgbClr val="15506F"/>
                </a:solidFill>
              </a:defRPr>
            </a:lvl3pPr>
            <a:lvl4pPr>
              <a:buClr>
                <a:srgbClr val="953735"/>
              </a:buClr>
              <a:defRPr sz="1600">
                <a:solidFill>
                  <a:srgbClr val="15506F"/>
                </a:solidFill>
              </a:defRPr>
            </a:lvl4pPr>
            <a:lvl5pPr>
              <a:buClr>
                <a:srgbClr val="953735"/>
              </a:buClr>
              <a:defRPr sz="1600">
                <a:solidFill>
                  <a:srgbClr val="15506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25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©2019 Frontier Technology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366C-43A5-4E07-974D-93BD5DA62D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15506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buClr>
                <a:srgbClr val="A20F1B"/>
              </a:buClr>
              <a:defRPr sz="3200">
                <a:solidFill>
                  <a:srgbClr val="15506F"/>
                </a:solidFill>
              </a:defRPr>
            </a:lvl1pPr>
            <a:lvl2pPr>
              <a:buClr>
                <a:srgbClr val="A20F1B"/>
              </a:buClr>
              <a:defRPr sz="2800">
                <a:solidFill>
                  <a:srgbClr val="15506F"/>
                </a:solidFill>
              </a:defRPr>
            </a:lvl2pPr>
            <a:lvl3pPr>
              <a:buClr>
                <a:srgbClr val="A20F1B"/>
              </a:buClr>
              <a:defRPr sz="2400">
                <a:solidFill>
                  <a:srgbClr val="15506F"/>
                </a:solidFill>
              </a:defRPr>
            </a:lvl3pPr>
            <a:lvl4pPr>
              <a:buClr>
                <a:srgbClr val="A20F1B"/>
              </a:buClr>
              <a:defRPr sz="2000">
                <a:solidFill>
                  <a:srgbClr val="15506F"/>
                </a:solidFill>
              </a:defRPr>
            </a:lvl4pPr>
            <a:lvl5pPr>
              <a:buClr>
                <a:srgbClr val="A20F1B"/>
              </a:buClr>
              <a:defRPr sz="2000">
                <a:solidFill>
                  <a:srgbClr val="15506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08313" cy="3763963"/>
          </a:xfrm>
        </p:spPr>
        <p:txBody>
          <a:bodyPr/>
          <a:lstStyle>
            <a:lvl1pPr marL="0" indent="0">
              <a:buNone/>
              <a:defRPr sz="1400">
                <a:solidFill>
                  <a:srgbClr val="15506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©2019 Frontier Technology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366C-43A5-4E07-974D-93BD5DA62D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5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2D651-ECD4-4F61-B302-3D9E814C6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2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998AAE-A6E7-4171-95AF-050F5122C78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9398"/>
            <a:ext cx="9144000" cy="228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5803FB-E3B1-49A8-84E9-03BC852668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5421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8" y="685800"/>
            <a:ext cx="8948351" cy="525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399"/>
            <a:ext cx="22860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2019 Frontier Technology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399"/>
            <a:ext cx="2133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5506F"/>
                </a:solidFill>
              </a:defRPr>
            </a:lvl1pPr>
          </a:lstStyle>
          <a:p>
            <a:fld id="{1A50366C-43A5-4E07-974D-93BD5DA62D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629399"/>
            <a:ext cx="2133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2/7/2019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12118"/>
            <a:ext cx="8229600" cy="4450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7052CC7-1A18-4D69-AD73-6A43C0F593E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1"/>
            <a:ext cx="833437" cy="6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5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000" b="1" i="0" kern="1200" cap="none">
          <a:solidFill>
            <a:schemeClr val="bg1"/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50021"/>
        </a:buClr>
        <a:buFont typeface="Arial" panose="020B0604020202020204" pitchFamily="34" charset="0"/>
        <a:buChar char="•"/>
        <a:defRPr sz="2000" kern="1200">
          <a:solidFill>
            <a:srgbClr val="15506F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50021"/>
        </a:buClr>
        <a:buFont typeface="Arial" panose="020B0604020202020204" pitchFamily="34" charset="0"/>
        <a:buChar char="–"/>
        <a:defRPr sz="2000" kern="1200">
          <a:solidFill>
            <a:srgbClr val="15506F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50021"/>
        </a:buClr>
        <a:buFont typeface="Arial" panose="020B0604020202020204" pitchFamily="34" charset="0"/>
        <a:buChar char="•"/>
        <a:defRPr sz="2000" kern="1200">
          <a:solidFill>
            <a:srgbClr val="15506F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50021"/>
        </a:buClr>
        <a:buFont typeface="Arial" panose="020B0604020202020204" pitchFamily="34" charset="0"/>
        <a:buChar char="–"/>
        <a:defRPr sz="2000" kern="1200">
          <a:solidFill>
            <a:srgbClr val="15506F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50021"/>
        </a:buClr>
        <a:buFont typeface="Arial" panose="020B0604020202020204" pitchFamily="34" charset="0"/>
        <a:buChar char="»"/>
        <a:defRPr sz="2000" kern="1200">
          <a:solidFill>
            <a:srgbClr val="15506F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wmf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D8EC18-7F07-4BC3-99E0-85D38D50E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199" y="3200400"/>
            <a:ext cx="3343275" cy="1470025"/>
          </a:xfrm>
        </p:spPr>
        <p:txBody>
          <a:bodyPr>
            <a:normAutofit/>
          </a:bodyPr>
          <a:lstStyle/>
          <a:p>
            <a:r>
              <a:rPr lang="en-US" sz="2700" dirty="0"/>
              <a:t>Driving growth through rapid innovation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19BAB5-908C-4381-9721-BD98BCE0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75" y="6400800"/>
            <a:ext cx="2895600" cy="365125"/>
          </a:xfrm>
        </p:spPr>
        <p:txBody>
          <a:bodyPr/>
          <a:lstStyle/>
          <a:p>
            <a:r>
              <a:rPr lang="en-US" dirty="0"/>
              <a:t>©2019 Frontier Technology Inc.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F73D456-FF00-40A4-9942-B12553D25771}"/>
              </a:ext>
            </a:extLst>
          </p:cNvPr>
          <p:cNvSpPr txBox="1">
            <a:spLocks/>
          </p:cNvSpPr>
          <p:nvPr/>
        </p:nvSpPr>
        <p:spPr>
          <a:xfrm>
            <a:off x="5105400" y="4572000"/>
            <a:ext cx="4114800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i="0" kern="1200" cap="all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dirty="0"/>
              <a:t>And the change management  support that follows</a:t>
            </a:r>
          </a:p>
        </p:txBody>
      </p:sp>
    </p:spTree>
    <p:extLst>
      <p:ext uri="{BB962C8B-B14F-4D97-AF65-F5344CB8AC3E}">
        <p14:creationId xmlns:p14="http://schemas.microsoft.com/office/powerpoint/2010/main" val="84965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938"/>
            <a:ext cx="8686800" cy="365125"/>
          </a:xfrm>
        </p:spPr>
        <p:txBody>
          <a:bodyPr>
            <a:normAutofit fontScale="90000"/>
          </a:bodyPr>
          <a:lstStyle/>
          <a:p>
            <a:pPr lvl="0"/>
            <a:br>
              <a:rPr lang="en-US" sz="2400" dirty="0"/>
            </a:br>
            <a:r>
              <a:rPr lang="en-US" dirty="0"/>
              <a:t>Air Force Programs Leveraging FTI’s SBIR Tools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352589" y="533400"/>
            <a:ext cx="8286422" cy="60198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algn="l" eaLnBrk="0" hangingPunct="0">
              <a:spcBef>
                <a:spcPts val="18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Washington DC and San Antonio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HQ Air Force A1</a:t>
            </a:r>
          </a:p>
          <a:p>
            <a:pPr marL="342900" lvl="1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Wright Patterson Air Force Base</a:t>
            </a:r>
          </a:p>
          <a:p>
            <a:pPr marL="800100" lvl="2" indent="-342900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Training Systems Program Office Basic Ordering Agreement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B-2 Program Management Office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Light Attack Aircraft Program Management Office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Intelligence Surveillance Reconnaissance Program Office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Air Force Research Laboratory (AFRL) Combat Identification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Air Force Materiel Command (AFMC) A6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Air Force Life Cycle Management Center (LCMC) EZ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Air Force Business Enterprise Systems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AFMC A5 Wargaming</a:t>
            </a:r>
          </a:p>
          <a:p>
            <a:pPr marL="342900" lvl="1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Robins Air Force Base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Air Force Distributed Common Ground Station (DCGS) Program Office</a:t>
            </a:r>
          </a:p>
          <a:p>
            <a:pPr marL="342900" lvl="1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Florida and Colorado 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AFRL AC-130 Gunship Wind Sense Project</a:t>
            </a:r>
          </a:p>
          <a:p>
            <a:pPr marL="342900" lvl="1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Los Angeles and Colorado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</a:rPr>
              <a:t>Space and Missile Systems Center</a:t>
            </a:r>
          </a:p>
          <a:p>
            <a:pPr marL="800100" lvl="2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002060"/>
              </a:solidFill>
            </a:endParaRPr>
          </a:p>
          <a:p>
            <a:pPr marL="342900" lvl="1" indent="-342900" algn="l" eaLnBrk="0" hangingPunct="0">
              <a:spcBef>
                <a:spcPts val="18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002060"/>
              </a:solidFill>
            </a:endParaRPr>
          </a:p>
          <a:p>
            <a:pPr marL="342900" lvl="1" indent="-342900" algn="l" eaLnBrk="0" hangingPunct="0">
              <a:spcBef>
                <a:spcPts val="18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342900" lvl="1" indent="-342900" algn="l" eaLnBrk="0" hangingPunct="0">
              <a:spcBef>
                <a:spcPts val="18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77594" y="6629400"/>
            <a:ext cx="2286000" cy="228600"/>
          </a:xfrm>
        </p:spPr>
        <p:txBody>
          <a:bodyPr/>
          <a:lstStyle/>
          <a:p>
            <a:pPr algn="r">
              <a:defRPr/>
            </a:pPr>
            <a:fld id="{32E3B9D6-0FBE-4794-8BB4-6FDCFBA70046}" type="slidenum">
              <a:rPr lang="en-US" sz="1050" smtClean="0">
                <a:solidFill>
                  <a:schemeClr val="tx2"/>
                </a:solidFill>
                <a:latin typeface="+mj-lt"/>
              </a:rPr>
              <a:pPr algn="r">
                <a:defRPr/>
              </a:pPr>
              <a:t>10</a:t>
            </a:fld>
            <a:endParaRPr lang="en-US" sz="105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747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utoShape 89"/>
          <p:cNvSpPr>
            <a:spLocks noChangeArrowheads="1"/>
          </p:cNvSpPr>
          <p:nvPr/>
        </p:nvSpPr>
        <p:spPr bwMode="auto">
          <a:xfrm>
            <a:off x="6031623" y="1341211"/>
            <a:ext cx="514350" cy="523875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" name="Text Box 91"/>
          <p:cNvSpPr txBox="1">
            <a:spLocks noChangeArrowheads="1"/>
          </p:cNvSpPr>
          <p:nvPr/>
        </p:nvSpPr>
        <p:spPr bwMode="auto">
          <a:xfrm>
            <a:off x="5977667" y="1471570"/>
            <a:ext cx="5966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OSMIS</a:t>
            </a:r>
          </a:p>
        </p:txBody>
      </p:sp>
      <p:sp>
        <p:nvSpPr>
          <p:cNvPr id="111" name="AutoShape 89"/>
          <p:cNvSpPr>
            <a:spLocks noChangeArrowheads="1"/>
          </p:cNvSpPr>
          <p:nvPr/>
        </p:nvSpPr>
        <p:spPr bwMode="auto">
          <a:xfrm>
            <a:off x="5731973" y="1645505"/>
            <a:ext cx="514350" cy="523875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3" name="Text Box 91"/>
          <p:cNvSpPr txBox="1">
            <a:spLocks noChangeArrowheads="1"/>
          </p:cNvSpPr>
          <p:nvPr/>
        </p:nvSpPr>
        <p:spPr bwMode="auto">
          <a:xfrm>
            <a:off x="5627060" y="1759115"/>
            <a:ext cx="7393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VAMOSC</a:t>
            </a:r>
          </a:p>
        </p:txBody>
      </p:sp>
      <p:sp>
        <p:nvSpPr>
          <p:cNvPr id="1005657" name="AutoShape 89"/>
          <p:cNvSpPr>
            <a:spLocks noChangeArrowheads="1"/>
          </p:cNvSpPr>
          <p:nvPr/>
        </p:nvSpPr>
        <p:spPr bwMode="auto">
          <a:xfrm>
            <a:off x="5401105" y="1941435"/>
            <a:ext cx="514350" cy="523875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5659" name="Text Box 91"/>
          <p:cNvSpPr txBox="1">
            <a:spLocks noChangeArrowheads="1"/>
          </p:cNvSpPr>
          <p:nvPr/>
        </p:nvSpPr>
        <p:spPr bwMode="auto">
          <a:xfrm>
            <a:off x="5319266" y="2057323"/>
            <a:ext cx="6190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AFTOC</a:t>
            </a:r>
          </a:p>
        </p:txBody>
      </p:sp>
      <p:sp>
        <p:nvSpPr>
          <p:cNvPr id="123" name="Text Box 17"/>
          <p:cNvSpPr txBox="1">
            <a:spLocks noChangeArrowheads="1"/>
          </p:cNvSpPr>
          <p:nvPr/>
        </p:nvSpPr>
        <p:spPr bwMode="auto">
          <a:xfrm>
            <a:off x="7616874" y="1567717"/>
            <a:ext cx="76200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24" name="Text Box 17"/>
          <p:cNvSpPr txBox="1">
            <a:spLocks noChangeArrowheads="1"/>
          </p:cNvSpPr>
          <p:nvPr/>
        </p:nvSpPr>
        <p:spPr bwMode="auto">
          <a:xfrm>
            <a:off x="7503184" y="1738293"/>
            <a:ext cx="76200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25" name="Text Box 20"/>
          <p:cNvSpPr txBox="1">
            <a:spLocks noChangeArrowheads="1"/>
          </p:cNvSpPr>
          <p:nvPr/>
        </p:nvSpPr>
        <p:spPr bwMode="auto">
          <a:xfrm>
            <a:off x="7336497" y="1890693"/>
            <a:ext cx="76200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26" name="Text Box 21"/>
          <p:cNvSpPr txBox="1">
            <a:spLocks noChangeArrowheads="1"/>
          </p:cNvSpPr>
          <p:nvPr/>
        </p:nvSpPr>
        <p:spPr bwMode="auto">
          <a:xfrm>
            <a:off x="7225372" y="2043093"/>
            <a:ext cx="762000" cy="31432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27" name="Text Box 22"/>
          <p:cNvSpPr txBox="1">
            <a:spLocks noChangeArrowheads="1"/>
          </p:cNvSpPr>
          <p:nvPr/>
        </p:nvSpPr>
        <p:spPr bwMode="auto">
          <a:xfrm>
            <a:off x="7257123" y="1843068"/>
            <a:ext cx="7120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PRICE-H</a:t>
            </a:r>
          </a:p>
        </p:txBody>
      </p:sp>
      <p:sp>
        <p:nvSpPr>
          <p:cNvPr id="128" name="Text Box 30"/>
          <p:cNvSpPr txBox="1">
            <a:spLocks noChangeArrowheads="1"/>
          </p:cNvSpPr>
          <p:nvPr/>
        </p:nvSpPr>
        <p:spPr bwMode="auto">
          <a:xfrm>
            <a:off x="7114013" y="2189523"/>
            <a:ext cx="76200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29" name="Text Box 78"/>
          <p:cNvSpPr txBox="1">
            <a:spLocks noChangeArrowheads="1"/>
          </p:cNvSpPr>
          <p:nvPr/>
        </p:nvSpPr>
        <p:spPr bwMode="auto">
          <a:xfrm>
            <a:off x="7034434" y="2145765"/>
            <a:ext cx="8963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OSD Facility</a:t>
            </a:r>
          </a:p>
        </p:txBody>
      </p:sp>
      <p:sp>
        <p:nvSpPr>
          <p:cNvPr id="130" name="Text Box 81"/>
          <p:cNvSpPr txBox="1">
            <a:spLocks noChangeArrowheads="1"/>
          </p:cNvSpPr>
          <p:nvPr/>
        </p:nvSpPr>
        <p:spPr bwMode="auto">
          <a:xfrm>
            <a:off x="7431805" y="1703368"/>
            <a:ext cx="70847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000" i="1" dirty="0">
                <a:latin typeface="Arial" charset="0"/>
              </a:rPr>
              <a:t>PRICE-S</a:t>
            </a:r>
          </a:p>
        </p:txBody>
      </p:sp>
      <p:sp>
        <p:nvSpPr>
          <p:cNvPr id="131" name="Text Box 84"/>
          <p:cNvSpPr txBox="1">
            <a:spLocks noChangeArrowheads="1"/>
          </p:cNvSpPr>
          <p:nvPr/>
        </p:nvSpPr>
        <p:spPr bwMode="auto">
          <a:xfrm>
            <a:off x="7176159" y="1993881"/>
            <a:ext cx="8515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Parts Obsol</a:t>
            </a:r>
          </a:p>
        </p:txBody>
      </p:sp>
      <p:sp>
        <p:nvSpPr>
          <p:cNvPr id="132" name="Text Box 68"/>
          <p:cNvSpPr txBox="1">
            <a:spLocks noChangeArrowheads="1"/>
          </p:cNvSpPr>
          <p:nvPr/>
        </p:nvSpPr>
        <p:spPr bwMode="auto">
          <a:xfrm>
            <a:off x="7552432" y="1526231"/>
            <a:ext cx="6896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SEER-IT</a:t>
            </a:r>
          </a:p>
        </p:txBody>
      </p:sp>
      <p:sp>
        <p:nvSpPr>
          <p:cNvPr id="119" name="Text Box 17"/>
          <p:cNvSpPr txBox="1">
            <a:spLocks noChangeArrowheads="1"/>
          </p:cNvSpPr>
          <p:nvPr/>
        </p:nvSpPr>
        <p:spPr bwMode="auto">
          <a:xfrm>
            <a:off x="4383794" y="1451478"/>
            <a:ext cx="76200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6" name="Text Box 17"/>
          <p:cNvSpPr txBox="1">
            <a:spLocks noChangeArrowheads="1"/>
          </p:cNvSpPr>
          <p:nvPr/>
        </p:nvSpPr>
        <p:spPr bwMode="auto">
          <a:xfrm>
            <a:off x="4283171" y="1602262"/>
            <a:ext cx="76200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572" name="Text Box 4"/>
          <p:cNvSpPr txBox="1">
            <a:spLocks noChangeArrowheads="1"/>
          </p:cNvSpPr>
          <p:nvPr/>
        </p:nvSpPr>
        <p:spPr bwMode="auto">
          <a:xfrm>
            <a:off x="7006659" y="2327723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573" name="Text Box 5"/>
          <p:cNvSpPr txBox="1">
            <a:spLocks noChangeArrowheads="1"/>
          </p:cNvSpPr>
          <p:nvPr/>
        </p:nvSpPr>
        <p:spPr bwMode="auto">
          <a:xfrm>
            <a:off x="6874897" y="2483298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574" name="Text Box 6"/>
          <p:cNvSpPr txBox="1">
            <a:spLocks noChangeArrowheads="1"/>
          </p:cNvSpPr>
          <p:nvPr/>
        </p:nvSpPr>
        <p:spPr bwMode="auto">
          <a:xfrm>
            <a:off x="6933411" y="2285757"/>
            <a:ext cx="7729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User Input</a:t>
            </a:r>
          </a:p>
        </p:txBody>
      </p:sp>
      <p:sp>
        <p:nvSpPr>
          <p:cNvPr id="1005577" name="Text Box 9"/>
          <p:cNvSpPr txBox="1">
            <a:spLocks noChangeArrowheads="1"/>
          </p:cNvSpPr>
          <p:nvPr/>
        </p:nvSpPr>
        <p:spPr bwMode="auto">
          <a:xfrm>
            <a:off x="6811417" y="2438157"/>
            <a:ext cx="4908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ILCM</a:t>
            </a:r>
          </a:p>
        </p:txBody>
      </p:sp>
      <p:sp>
        <p:nvSpPr>
          <p:cNvPr id="1005578" name="Text Box 10"/>
          <p:cNvSpPr txBox="1">
            <a:spLocks noChangeArrowheads="1"/>
          </p:cNvSpPr>
          <p:nvPr/>
        </p:nvSpPr>
        <p:spPr bwMode="auto">
          <a:xfrm>
            <a:off x="6751072" y="2627517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579" name="Text Box 11"/>
          <p:cNvSpPr txBox="1">
            <a:spLocks noChangeArrowheads="1"/>
          </p:cNvSpPr>
          <p:nvPr/>
        </p:nvSpPr>
        <p:spPr bwMode="auto">
          <a:xfrm>
            <a:off x="6675787" y="2582395"/>
            <a:ext cx="8531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SEER-SEM</a:t>
            </a:r>
          </a:p>
        </p:txBody>
      </p:sp>
      <p:sp>
        <p:nvSpPr>
          <p:cNvPr id="1005584" name="Line 16"/>
          <p:cNvSpPr>
            <a:spLocks noChangeShapeType="1"/>
          </p:cNvSpPr>
          <p:nvPr/>
        </p:nvSpPr>
        <p:spPr bwMode="auto">
          <a:xfrm flipH="1" flipV="1">
            <a:off x="6229822" y="3893000"/>
            <a:ext cx="719138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5585" name="Text Box 17"/>
          <p:cNvSpPr txBox="1">
            <a:spLocks noChangeArrowheads="1"/>
          </p:cNvSpPr>
          <p:nvPr/>
        </p:nvSpPr>
        <p:spPr bwMode="auto">
          <a:xfrm>
            <a:off x="4169481" y="1772838"/>
            <a:ext cx="76200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588" name="Text Box 20"/>
          <p:cNvSpPr txBox="1">
            <a:spLocks noChangeArrowheads="1"/>
          </p:cNvSpPr>
          <p:nvPr/>
        </p:nvSpPr>
        <p:spPr bwMode="auto">
          <a:xfrm>
            <a:off x="4002794" y="1925238"/>
            <a:ext cx="76200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589" name="Text Box 21"/>
          <p:cNvSpPr txBox="1">
            <a:spLocks noChangeArrowheads="1"/>
          </p:cNvSpPr>
          <p:nvPr/>
        </p:nvSpPr>
        <p:spPr bwMode="auto">
          <a:xfrm>
            <a:off x="3891669" y="2077638"/>
            <a:ext cx="762000" cy="31432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590" name="Text Box 22"/>
          <p:cNvSpPr txBox="1">
            <a:spLocks noChangeArrowheads="1"/>
          </p:cNvSpPr>
          <p:nvPr/>
        </p:nvSpPr>
        <p:spPr bwMode="auto">
          <a:xfrm>
            <a:off x="3923420" y="1877613"/>
            <a:ext cx="7120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PRICE-H</a:t>
            </a:r>
          </a:p>
        </p:txBody>
      </p:sp>
      <p:sp>
        <p:nvSpPr>
          <p:cNvPr id="1005594" name="Text Box 26"/>
          <p:cNvSpPr txBox="1">
            <a:spLocks noChangeArrowheads="1"/>
          </p:cNvSpPr>
          <p:nvPr/>
        </p:nvSpPr>
        <p:spPr bwMode="auto">
          <a:xfrm>
            <a:off x="5291415" y="2265470"/>
            <a:ext cx="762000" cy="31432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595" name="Text Box 27"/>
          <p:cNvSpPr txBox="1">
            <a:spLocks noChangeArrowheads="1"/>
          </p:cNvSpPr>
          <p:nvPr/>
        </p:nvSpPr>
        <p:spPr bwMode="auto">
          <a:xfrm>
            <a:off x="5139015" y="2430570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598" name="Text Box 30"/>
          <p:cNvSpPr txBox="1">
            <a:spLocks noChangeArrowheads="1"/>
          </p:cNvSpPr>
          <p:nvPr/>
        </p:nvSpPr>
        <p:spPr bwMode="auto">
          <a:xfrm>
            <a:off x="3780310" y="2224068"/>
            <a:ext cx="76200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599" name="Text Box 31"/>
          <p:cNvSpPr txBox="1">
            <a:spLocks noChangeArrowheads="1"/>
          </p:cNvSpPr>
          <p:nvPr/>
        </p:nvSpPr>
        <p:spPr bwMode="auto">
          <a:xfrm>
            <a:off x="5029672" y="2600773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600" name="Text Box 32"/>
          <p:cNvSpPr txBox="1">
            <a:spLocks noChangeArrowheads="1"/>
          </p:cNvSpPr>
          <p:nvPr/>
        </p:nvSpPr>
        <p:spPr bwMode="auto">
          <a:xfrm>
            <a:off x="3600922" y="2372173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601" name="Rectangle 33"/>
          <p:cNvSpPr>
            <a:spLocks noChangeArrowheads="1"/>
          </p:cNvSpPr>
          <p:nvPr/>
        </p:nvSpPr>
        <p:spPr bwMode="auto">
          <a:xfrm>
            <a:off x="6612411" y="5194219"/>
            <a:ext cx="1409700" cy="554037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5602" name="Rectangle 34"/>
          <p:cNvSpPr>
            <a:spLocks noChangeArrowheads="1"/>
          </p:cNvSpPr>
          <p:nvPr/>
        </p:nvSpPr>
        <p:spPr bwMode="auto">
          <a:xfrm>
            <a:off x="6941023" y="4143825"/>
            <a:ext cx="1171575" cy="4254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5603" name="Rectangle 35"/>
          <p:cNvSpPr>
            <a:spLocks noChangeArrowheads="1"/>
          </p:cNvSpPr>
          <p:nvPr/>
        </p:nvSpPr>
        <p:spPr bwMode="auto">
          <a:xfrm>
            <a:off x="4191473" y="4948156"/>
            <a:ext cx="1132841" cy="47307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5604" name="Rectangle 36"/>
          <p:cNvSpPr>
            <a:spLocks noChangeArrowheads="1"/>
          </p:cNvSpPr>
          <p:nvPr/>
        </p:nvSpPr>
        <p:spPr bwMode="auto">
          <a:xfrm>
            <a:off x="2348385" y="3630531"/>
            <a:ext cx="963612" cy="4159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5605" name="Rectangle 37"/>
          <p:cNvSpPr>
            <a:spLocks noChangeArrowheads="1"/>
          </p:cNvSpPr>
          <p:nvPr/>
        </p:nvSpPr>
        <p:spPr bwMode="auto">
          <a:xfrm>
            <a:off x="3010373" y="4381950"/>
            <a:ext cx="913047" cy="3873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5606" name="Rectangle 38"/>
          <p:cNvSpPr>
            <a:spLocks noChangeArrowheads="1"/>
          </p:cNvSpPr>
          <p:nvPr/>
        </p:nvSpPr>
        <p:spPr bwMode="auto">
          <a:xfrm>
            <a:off x="3534247" y="3638996"/>
            <a:ext cx="920750" cy="4064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5607" name="Rectangle 39"/>
          <p:cNvSpPr>
            <a:spLocks noChangeArrowheads="1"/>
          </p:cNvSpPr>
          <p:nvPr/>
        </p:nvSpPr>
        <p:spPr bwMode="auto">
          <a:xfrm>
            <a:off x="5439248" y="3712025"/>
            <a:ext cx="872912" cy="4254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05608" name="Group 40"/>
          <p:cNvGrpSpPr>
            <a:grpSpLocks/>
          </p:cNvGrpSpPr>
          <p:nvPr/>
        </p:nvGrpSpPr>
        <p:grpSpPr bwMode="auto">
          <a:xfrm>
            <a:off x="5509098" y="2864303"/>
            <a:ext cx="603251" cy="525463"/>
            <a:chOff x="276" y="3768"/>
            <a:chExt cx="380" cy="331"/>
          </a:xfrm>
        </p:grpSpPr>
        <p:sp>
          <p:nvSpPr>
            <p:cNvPr id="1005609" name="AutoShape 41"/>
            <p:cNvSpPr>
              <a:spLocks noChangeArrowheads="1"/>
            </p:cNvSpPr>
            <p:nvPr/>
          </p:nvSpPr>
          <p:spPr bwMode="auto">
            <a:xfrm>
              <a:off x="276" y="3768"/>
              <a:ext cx="324" cy="330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5610" name="Text Box 42"/>
            <p:cNvSpPr txBox="1">
              <a:spLocks noChangeArrowheads="1"/>
            </p:cNvSpPr>
            <p:nvPr/>
          </p:nvSpPr>
          <p:spPr bwMode="auto">
            <a:xfrm>
              <a:off x="290" y="3847"/>
              <a:ext cx="36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i="1" dirty="0">
                  <a:latin typeface="Arial" charset="0"/>
                </a:rPr>
                <a:t>AFI</a:t>
              </a:r>
            </a:p>
            <a:p>
              <a:pPr eaLnBrk="1" hangingPunct="1"/>
              <a:r>
                <a:rPr lang="en-US" sz="1000" i="1" dirty="0">
                  <a:latin typeface="Arial" charset="0"/>
                </a:rPr>
                <a:t>65-503</a:t>
              </a:r>
            </a:p>
          </p:txBody>
        </p:sp>
      </p:grpSp>
      <p:sp>
        <p:nvSpPr>
          <p:cNvPr id="1005611" name="Text Box 43"/>
          <p:cNvSpPr txBox="1">
            <a:spLocks noChangeArrowheads="1"/>
          </p:cNvSpPr>
          <p:nvPr/>
        </p:nvSpPr>
        <p:spPr bwMode="auto">
          <a:xfrm>
            <a:off x="6689159" y="2781747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612" name="Text Box 44"/>
          <p:cNvSpPr txBox="1">
            <a:spLocks noChangeArrowheads="1"/>
          </p:cNvSpPr>
          <p:nvPr/>
        </p:nvSpPr>
        <p:spPr bwMode="auto">
          <a:xfrm>
            <a:off x="4820122" y="2753173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613" name="Rectangle 45"/>
          <p:cNvSpPr>
            <a:spLocks noChangeArrowheads="1"/>
          </p:cNvSpPr>
          <p:nvPr/>
        </p:nvSpPr>
        <p:spPr bwMode="auto">
          <a:xfrm>
            <a:off x="65306" y="665688"/>
            <a:ext cx="9078694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indent="288925" algn="l">
              <a:buFontTx/>
              <a:buChar char="•"/>
            </a:pPr>
            <a:r>
              <a:rPr lang="en-US" sz="1800" b="1" dirty="0">
                <a:latin typeface="Arial" charset="0"/>
              </a:rPr>
              <a:t>Automated cost estimation based on multiple,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u="sng" dirty="0">
                <a:latin typeface="Arial" charset="0"/>
              </a:rPr>
              <a:t>accepted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cost models</a:t>
            </a:r>
          </a:p>
          <a:p>
            <a:pPr indent="288925" algn="l">
              <a:buFontTx/>
              <a:buChar char="•"/>
            </a:pPr>
            <a:r>
              <a:rPr lang="en-US" sz="1800" b="1" dirty="0">
                <a:latin typeface="Arial" charset="0"/>
              </a:rPr>
              <a:t>Provides development, production costs, and O&amp;S costs in CAIG/CAPE format</a:t>
            </a:r>
          </a:p>
        </p:txBody>
      </p:sp>
      <p:sp>
        <p:nvSpPr>
          <p:cNvPr id="1005615" name="Rectangle 47"/>
          <p:cNvSpPr>
            <a:spLocks noChangeArrowheads="1"/>
          </p:cNvSpPr>
          <p:nvPr/>
        </p:nvSpPr>
        <p:spPr bwMode="auto">
          <a:xfrm>
            <a:off x="4237510" y="4919750"/>
            <a:ext cx="1168590" cy="56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600" b="1" dirty="0">
                <a:solidFill>
                  <a:schemeClr val="accent2"/>
                </a:solidFill>
              </a:rPr>
              <a:t>Life Cycle </a:t>
            </a:r>
          </a:p>
          <a:p>
            <a:pPr defTabSz="514350"/>
            <a:r>
              <a:rPr lang="en-US" sz="1600" b="1" dirty="0">
                <a:solidFill>
                  <a:schemeClr val="accent2"/>
                </a:solidFill>
              </a:rPr>
              <a:t>Cost</a:t>
            </a:r>
          </a:p>
        </p:txBody>
      </p:sp>
      <p:sp>
        <p:nvSpPr>
          <p:cNvPr id="1005616" name="Rectangle 48"/>
          <p:cNvSpPr>
            <a:spLocks noChangeArrowheads="1"/>
          </p:cNvSpPr>
          <p:nvPr/>
        </p:nvSpPr>
        <p:spPr bwMode="auto">
          <a:xfrm>
            <a:off x="2334096" y="3621005"/>
            <a:ext cx="1150939" cy="43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850" tIns="34925" rIns="69850" bIns="34925">
            <a:spAutoFit/>
          </a:bodyPr>
          <a:lstStyle/>
          <a:p>
            <a:pPr defTabSz="514350"/>
            <a:r>
              <a:rPr lang="en-US" sz="1200" b="1" dirty="0">
                <a:solidFill>
                  <a:schemeClr val="accent2"/>
                </a:solidFill>
              </a:rPr>
              <a:t>Future R&amp;D</a:t>
            </a:r>
          </a:p>
          <a:p>
            <a:pPr defTabSz="514350"/>
            <a:r>
              <a:rPr lang="en-US" sz="1200" b="1" dirty="0">
                <a:solidFill>
                  <a:schemeClr val="accent2"/>
                </a:solidFill>
              </a:rPr>
              <a:t>Costs</a:t>
            </a:r>
          </a:p>
        </p:txBody>
      </p:sp>
      <p:sp>
        <p:nvSpPr>
          <p:cNvPr id="1005617" name="Rectangle 49"/>
          <p:cNvSpPr>
            <a:spLocks noChangeArrowheads="1"/>
          </p:cNvSpPr>
          <p:nvPr/>
        </p:nvSpPr>
        <p:spPr bwMode="auto">
          <a:xfrm>
            <a:off x="2981797" y="4375601"/>
            <a:ext cx="1024319" cy="43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200" b="1" dirty="0">
                <a:solidFill>
                  <a:schemeClr val="accent2"/>
                </a:solidFill>
              </a:rPr>
              <a:t>Acquisition </a:t>
            </a:r>
          </a:p>
          <a:p>
            <a:pPr defTabSz="514350"/>
            <a:r>
              <a:rPr lang="en-US" sz="1200" b="1" dirty="0">
                <a:solidFill>
                  <a:schemeClr val="accent2"/>
                </a:solidFill>
              </a:rPr>
              <a:t>Costs </a:t>
            </a:r>
          </a:p>
        </p:txBody>
      </p:sp>
      <p:sp>
        <p:nvSpPr>
          <p:cNvPr id="1005618" name="Rectangle 50"/>
          <p:cNvSpPr>
            <a:spLocks noChangeArrowheads="1"/>
          </p:cNvSpPr>
          <p:nvPr/>
        </p:nvSpPr>
        <p:spPr bwMode="auto">
          <a:xfrm>
            <a:off x="3485036" y="3628414"/>
            <a:ext cx="1014701" cy="43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200" b="1" dirty="0">
                <a:solidFill>
                  <a:schemeClr val="accent2"/>
                </a:solidFill>
              </a:rPr>
              <a:t>Future Prod</a:t>
            </a:r>
          </a:p>
          <a:p>
            <a:pPr defTabSz="514350"/>
            <a:r>
              <a:rPr lang="en-US" sz="1200" b="1" dirty="0">
                <a:solidFill>
                  <a:schemeClr val="accent2"/>
                </a:solidFill>
              </a:rPr>
              <a:t>Costs </a:t>
            </a:r>
          </a:p>
        </p:txBody>
      </p:sp>
      <p:sp>
        <p:nvSpPr>
          <p:cNvPr id="1005619" name="Rectangle 51"/>
          <p:cNvSpPr>
            <a:spLocks noChangeArrowheads="1"/>
          </p:cNvSpPr>
          <p:nvPr/>
        </p:nvSpPr>
        <p:spPr bwMode="auto">
          <a:xfrm>
            <a:off x="5401148" y="3702501"/>
            <a:ext cx="944169" cy="43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200" b="1" dirty="0">
                <a:solidFill>
                  <a:schemeClr val="accent2"/>
                </a:solidFill>
              </a:rPr>
              <a:t>Future</a:t>
            </a:r>
          </a:p>
          <a:p>
            <a:pPr defTabSz="514350"/>
            <a:r>
              <a:rPr lang="en-US" sz="1200" b="1" dirty="0">
                <a:solidFill>
                  <a:schemeClr val="accent2"/>
                </a:solidFill>
              </a:rPr>
              <a:t>O&amp;S Costs</a:t>
            </a:r>
          </a:p>
        </p:txBody>
      </p:sp>
      <p:cxnSp>
        <p:nvCxnSpPr>
          <p:cNvPr id="1005620" name="AutoShape 52"/>
          <p:cNvCxnSpPr>
            <a:cxnSpLocks noChangeShapeType="1"/>
            <a:stCxn id="1005603" idx="0"/>
            <a:endCxn id="1005607" idx="2"/>
          </p:cNvCxnSpPr>
          <p:nvPr/>
        </p:nvCxnSpPr>
        <p:spPr bwMode="auto">
          <a:xfrm flipV="1">
            <a:off x="4757894" y="4137475"/>
            <a:ext cx="1117810" cy="81068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5621" name="AutoShape 53"/>
          <p:cNvCxnSpPr>
            <a:cxnSpLocks noChangeShapeType="1"/>
            <a:stCxn id="1005603" idx="0"/>
            <a:endCxn id="1005605" idx="3"/>
          </p:cNvCxnSpPr>
          <p:nvPr/>
        </p:nvCxnSpPr>
        <p:spPr bwMode="auto">
          <a:xfrm flipH="1" flipV="1">
            <a:off x="3923420" y="4575625"/>
            <a:ext cx="834474" cy="37253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5622" name="AutoShape 54"/>
          <p:cNvCxnSpPr>
            <a:cxnSpLocks noChangeShapeType="1"/>
            <a:stCxn id="1005605" idx="0"/>
            <a:endCxn id="1005604" idx="2"/>
          </p:cNvCxnSpPr>
          <p:nvPr/>
        </p:nvCxnSpPr>
        <p:spPr bwMode="auto">
          <a:xfrm flipH="1" flipV="1">
            <a:off x="2830191" y="4046456"/>
            <a:ext cx="636706" cy="33549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5623" name="AutoShape 55"/>
          <p:cNvCxnSpPr>
            <a:cxnSpLocks noChangeShapeType="1"/>
            <a:stCxn id="1005605" idx="0"/>
            <a:endCxn id="1005606" idx="2"/>
          </p:cNvCxnSpPr>
          <p:nvPr/>
        </p:nvCxnSpPr>
        <p:spPr bwMode="auto">
          <a:xfrm flipV="1">
            <a:off x="3466897" y="4045396"/>
            <a:ext cx="527725" cy="33655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5624" name="Text Box 56"/>
          <p:cNvSpPr txBox="1">
            <a:spLocks noChangeArrowheads="1"/>
          </p:cNvSpPr>
          <p:nvPr/>
        </p:nvSpPr>
        <p:spPr bwMode="auto">
          <a:xfrm>
            <a:off x="6637810" y="5195805"/>
            <a:ext cx="12245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3300"/>
                </a:solidFill>
              </a:rPr>
              <a:t>Total Return</a:t>
            </a:r>
          </a:p>
          <a:p>
            <a:r>
              <a:rPr lang="en-US" sz="1400" b="1" dirty="0">
                <a:solidFill>
                  <a:srgbClr val="FF3300"/>
                </a:solidFill>
              </a:rPr>
              <a:t>&amp; Savings</a:t>
            </a:r>
          </a:p>
        </p:txBody>
      </p:sp>
      <p:sp>
        <p:nvSpPr>
          <p:cNvPr id="1005625" name="Text Box 57"/>
          <p:cNvSpPr txBox="1">
            <a:spLocks noChangeArrowheads="1"/>
          </p:cNvSpPr>
          <p:nvPr/>
        </p:nvSpPr>
        <p:spPr bwMode="auto">
          <a:xfrm>
            <a:off x="6934672" y="4123189"/>
            <a:ext cx="1309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3300"/>
                </a:solidFill>
              </a:rPr>
              <a:t>Projected</a:t>
            </a:r>
          </a:p>
          <a:p>
            <a:r>
              <a:rPr lang="en-US" sz="1200" b="1" dirty="0">
                <a:solidFill>
                  <a:srgbClr val="FF3300"/>
                </a:solidFill>
              </a:rPr>
              <a:t>O&amp;S Savings</a:t>
            </a:r>
          </a:p>
        </p:txBody>
      </p:sp>
      <p:cxnSp>
        <p:nvCxnSpPr>
          <p:cNvPr id="1005626" name="AutoShape 58"/>
          <p:cNvCxnSpPr>
            <a:cxnSpLocks noChangeShapeType="1"/>
            <a:stCxn id="1005601" idx="0"/>
            <a:endCxn id="1005602" idx="2"/>
          </p:cNvCxnSpPr>
          <p:nvPr/>
        </p:nvCxnSpPr>
        <p:spPr bwMode="auto">
          <a:xfrm flipV="1">
            <a:off x="7317261" y="4569275"/>
            <a:ext cx="209550" cy="624944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5627" name="AutoShape 59"/>
          <p:cNvCxnSpPr>
            <a:cxnSpLocks noChangeShapeType="1"/>
            <a:stCxn id="1005619" idx="0"/>
            <a:endCxn id="1005654" idx="2"/>
          </p:cNvCxnSpPr>
          <p:nvPr/>
        </p:nvCxnSpPr>
        <p:spPr bwMode="auto">
          <a:xfrm flipV="1">
            <a:off x="5873233" y="3405337"/>
            <a:ext cx="1201690" cy="297164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5628" name="AutoShape 60"/>
          <p:cNvCxnSpPr>
            <a:cxnSpLocks noChangeShapeType="1"/>
            <a:stCxn id="1005619" idx="0"/>
            <a:endCxn id="1005653" idx="2"/>
          </p:cNvCxnSpPr>
          <p:nvPr/>
        </p:nvCxnSpPr>
        <p:spPr bwMode="auto">
          <a:xfrm flipH="1" flipV="1">
            <a:off x="5058248" y="3429448"/>
            <a:ext cx="814985" cy="273053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5629" name="Text Box 61"/>
          <p:cNvSpPr txBox="1">
            <a:spLocks noChangeArrowheads="1"/>
          </p:cNvSpPr>
          <p:nvPr/>
        </p:nvSpPr>
        <p:spPr bwMode="auto">
          <a:xfrm>
            <a:off x="6615501" y="2735039"/>
            <a:ext cx="66877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SEER-H</a:t>
            </a:r>
          </a:p>
        </p:txBody>
      </p:sp>
      <p:sp>
        <p:nvSpPr>
          <p:cNvPr id="1005630" name="Text Box 62"/>
          <p:cNvSpPr txBox="1">
            <a:spLocks noChangeArrowheads="1"/>
          </p:cNvSpPr>
          <p:nvPr/>
        </p:nvSpPr>
        <p:spPr bwMode="auto">
          <a:xfrm>
            <a:off x="3429472" y="2515048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631" name="Text Box 63"/>
          <p:cNvSpPr txBox="1">
            <a:spLocks noChangeArrowheads="1"/>
          </p:cNvSpPr>
          <p:nvPr/>
        </p:nvSpPr>
        <p:spPr bwMode="auto">
          <a:xfrm>
            <a:off x="3277072" y="2667448"/>
            <a:ext cx="762000" cy="3143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632" name="Text Box 64"/>
          <p:cNvSpPr txBox="1">
            <a:spLocks noChangeArrowheads="1"/>
          </p:cNvSpPr>
          <p:nvPr/>
        </p:nvSpPr>
        <p:spPr bwMode="auto">
          <a:xfrm>
            <a:off x="3277072" y="2667448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633" name="Text Box 65"/>
          <p:cNvSpPr txBox="1">
            <a:spLocks noChangeArrowheads="1"/>
          </p:cNvSpPr>
          <p:nvPr/>
        </p:nvSpPr>
        <p:spPr bwMode="auto">
          <a:xfrm>
            <a:off x="3124672" y="2819848"/>
            <a:ext cx="762000" cy="3143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634" name="Text Box 66"/>
          <p:cNvSpPr txBox="1">
            <a:spLocks noChangeArrowheads="1"/>
          </p:cNvSpPr>
          <p:nvPr/>
        </p:nvSpPr>
        <p:spPr bwMode="auto">
          <a:xfrm>
            <a:off x="3124672" y="2819848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635" name="Text Box 67"/>
          <p:cNvSpPr txBox="1">
            <a:spLocks noChangeArrowheads="1"/>
          </p:cNvSpPr>
          <p:nvPr/>
        </p:nvSpPr>
        <p:spPr bwMode="auto">
          <a:xfrm>
            <a:off x="2743673" y="2972248"/>
            <a:ext cx="1123950" cy="4667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For Mods, Enhancements or New Systems</a:t>
            </a:r>
          </a:p>
        </p:txBody>
      </p:sp>
      <p:sp>
        <p:nvSpPr>
          <p:cNvPr id="1005636" name="Text Box 68"/>
          <p:cNvSpPr txBox="1">
            <a:spLocks noChangeArrowheads="1"/>
          </p:cNvSpPr>
          <p:nvPr/>
        </p:nvSpPr>
        <p:spPr bwMode="auto">
          <a:xfrm>
            <a:off x="3203782" y="2630936"/>
            <a:ext cx="8531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SEER-SEM</a:t>
            </a:r>
          </a:p>
        </p:txBody>
      </p:sp>
      <p:sp>
        <p:nvSpPr>
          <p:cNvPr id="1005637" name="Text Box 69"/>
          <p:cNvSpPr txBox="1">
            <a:spLocks noChangeArrowheads="1"/>
          </p:cNvSpPr>
          <p:nvPr/>
        </p:nvSpPr>
        <p:spPr bwMode="auto">
          <a:xfrm>
            <a:off x="3372931" y="2478536"/>
            <a:ext cx="4908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ILCM</a:t>
            </a:r>
          </a:p>
        </p:txBody>
      </p:sp>
      <p:sp>
        <p:nvSpPr>
          <p:cNvPr id="1005638" name="Text Box 70"/>
          <p:cNvSpPr txBox="1">
            <a:spLocks noChangeArrowheads="1"/>
          </p:cNvSpPr>
          <p:nvPr/>
        </p:nvSpPr>
        <p:spPr bwMode="auto">
          <a:xfrm>
            <a:off x="3035772" y="2778573"/>
            <a:ext cx="66877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SEER-H</a:t>
            </a:r>
          </a:p>
        </p:txBody>
      </p:sp>
      <p:sp>
        <p:nvSpPr>
          <p:cNvPr id="1005639" name="Text Box 71"/>
          <p:cNvSpPr txBox="1">
            <a:spLocks noChangeArrowheads="1"/>
          </p:cNvSpPr>
          <p:nvPr/>
        </p:nvSpPr>
        <p:spPr bwMode="auto">
          <a:xfrm>
            <a:off x="4769354" y="2718716"/>
            <a:ext cx="5549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CORE</a:t>
            </a:r>
          </a:p>
        </p:txBody>
      </p:sp>
      <p:sp>
        <p:nvSpPr>
          <p:cNvPr id="1005642" name="Text Box 74"/>
          <p:cNvSpPr txBox="1">
            <a:spLocks noChangeArrowheads="1"/>
          </p:cNvSpPr>
          <p:nvPr/>
        </p:nvSpPr>
        <p:spPr bwMode="auto">
          <a:xfrm>
            <a:off x="3525433" y="2330674"/>
            <a:ext cx="7729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User Input</a:t>
            </a:r>
          </a:p>
        </p:txBody>
      </p:sp>
      <p:sp>
        <p:nvSpPr>
          <p:cNvPr id="1005643" name="Text Box 75"/>
          <p:cNvSpPr txBox="1">
            <a:spLocks noChangeArrowheads="1"/>
          </p:cNvSpPr>
          <p:nvPr/>
        </p:nvSpPr>
        <p:spPr bwMode="auto">
          <a:xfrm>
            <a:off x="4978873" y="2557219"/>
            <a:ext cx="4908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ILCM</a:t>
            </a:r>
          </a:p>
        </p:txBody>
      </p:sp>
      <p:sp>
        <p:nvSpPr>
          <p:cNvPr id="1005644" name="Line 76"/>
          <p:cNvSpPr>
            <a:spLocks noChangeShapeType="1"/>
          </p:cNvSpPr>
          <p:nvPr/>
        </p:nvSpPr>
        <p:spPr bwMode="auto">
          <a:xfrm>
            <a:off x="4839172" y="5421231"/>
            <a:ext cx="0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5645" name="Line 77"/>
          <p:cNvSpPr>
            <a:spLocks noChangeShapeType="1"/>
          </p:cNvSpPr>
          <p:nvPr/>
        </p:nvSpPr>
        <p:spPr bwMode="auto">
          <a:xfrm>
            <a:off x="4832823" y="5564104"/>
            <a:ext cx="17922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5646" name="Text Box 78"/>
          <p:cNvSpPr txBox="1">
            <a:spLocks noChangeArrowheads="1"/>
          </p:cNvSpPr>
          <p:nvPr/>
        </p:nvSpPr>
        <p:spPr bwMode="auto">
          <a:xfrm>
            <a:off x="3700731" y="2180310"/>
            <a:ext cx="8963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OSD Facility</a:t>
            </a:r>
          </a:p>
        </p:txBody>
      </p:sp>
      <p:sp>
        <p:nvSpPr>
          <p:cNvPr id="1005648" name="Text Box 80"/>
          <p:cNvSpPr txBox="1">
            <a:spLocks noChangeArrowheads="1"/>
          </p:cNvSpPr>
          <p:nvPr/>
        </p:nvSpPr>
        <p:spPr bwMode="auto">
          <a:xfrm>
            <a:off x="5220690" y="2225110"/>
            <a:ext cx="8515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Parts Obsol</a:t>
            </a:r>
          </a:p>
        </p:txBody>
      </p:sp>
      <p:sp>
        <p:nvSpPr>
          <p:cNvPr id="1005649" name="Text Box 81"/>
          <p:cNvSpPr txBox="1">
            <a:spLocks noChangeArrowheads="1"/>
          </p:cNvSpPr>
          <p:nvPr/>
        </p:nvSpPr>
        <p:spPr bwMode="auto">
          <a:xfrm>
            <a:off x="4098102" y="1737913"/>
            <a:ext cx="70847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000" i="1" dirty="0">
                <a:latin typeface="Arial" charset="0"/>
              </a:rPr>
              <a:t>PRICE-S</a:t>
            </a:r>
          </a:p>
        </p:txBody>
      </p:sp>
      <p:sp>
        <p:nvSpPr>
          <p:cNvPr id="1005651" name="Text Box 83"/>
          <p:cNvSpPr txBox="1">
            <a:spLocks noChangeArrowheads="1"/>
          </p:cNvSpPr>
          <p:nvPr/>
        </p:nvSpPr>
        <p:spPr bwMode="auto">
          <a:xfrm>
            <a:off x="5065990" y="2378182"/>
            <a:ext cx="9300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User Defined</a:t>
            </a:r>
          </a:p>
        </p:txBody>
      </p:sp>
      <p:sp>
        <p:nvSpPr>
          <p:cNvPr id="1005652" name="Text Box 84"/>
          <p:cNvSpPr txBox="1">
            <a:spLocks noChangeArrowheads="1"/>
          </p:cNvSpPr>
          <p:nvPr/>
        </p:nvSpPr>
        <p:spPr bwMode="auto">
          <a:xfrm>
            <a:off x="3842456" y="2028426"/>
            <a:ext cx="8515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Parts Obsol</a:t>
            </a:r>
          </a:p>
        </p:txBody>
      </p:sp>
      <p:sp>
        <p:nvSpPr>
          <p:cNvPr id="1005653" name="Text Box 85"/>
          <p:cNvSpPr txBox="1">
            <a:spLocks noChangeArrowheads="1"/>
          </p:cNvSpPr>
          <p:nvPr/>
        </p:nvSpPr>
        <p:spPr bwMode="auto">
          <a:xfrm>
            <a:off x="4572473" y="2962723"/>
            <a:ext cx="971550" cy="4667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Relating to Currently Fielded Systems</a:t>
            </a:r>
          </a:p>
        </p:txBody>
      </p:sp>
      <p:sp>
        <p:nvSpPr>
          <p:cNvPr id="1005654" name="Text Box 86"/>
          <p:cNvSpPr txBox="1">
            <a:spLocks noChangeArrowheads="1"/>
          </p:cNvSpPr>
          <p:nvPr/>
        </p:nvSpPr>
        <p:spPr bwMode="auto">
          <a:xfrm>
            <a:off x="6641535" y="2943672"/>
            <a:ext cx="866775" cy="46166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Relating to Future Systems</a:t>
            </a:r>
          </a:p>
        </p:txBody>
      </p:sp>
      <p:sp>
        <p:nvSpPr>
          <p:cNvPr id="1005661" name="Rectangle 93"/>
          <p:cNvSpPr>
            <a:spLocks noChangeArrowheads="1"/>
          </p:cNvSpPr>
          <p:nvPr/>
        </p:nvSpPr>
        <p:spPr bwMode="auto">
          <a:xfrm>
            <a:off x="8041161" y="5187869"/>
            <a:ext cx="719137" cy="555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5662" name="Text Box 94"/>
          <p:cNvSpPr txBox="1">
            <a:spLocks noChangeArrowheads="1"/>
          </p:cNvSpPr>
          <p:nvPr/>
        </p:nvSpPr>
        <p:spPr bwMode="auto">
          <a:xfrm>
            <a:off x="8053860" y="5210093"/>
            <a:ext cx="690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ROIs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BCAs</a:t>
            </a:r>
          </a:p>
        </p:txBody>
      </p:sp>
      <p:sp>
        <p:nvSpPr>
          <p:cNvPr id="1005663" name="Text Box 95"/>
          <p:cNvSpPr txBox="1">
            <a:spLocks noChangeArrowheads="1"/>
          </p:cNvSpPr>
          <p:nvPr/>
        </p:nvSpPr>
        <p:spPr bwMode="auto">
          <a:xfrm>
            <a:off x="401220" y="4527502"/>
            <a:ext cx="762000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endParaRPr lang="en-US" sz="1000" dirty="0">
              <a:latin typeface="Arial" charset="0"/>
            </a:endParaRPr>
          </a:p>
          <a:p>
            <a:pPr algn="ctr"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664" name="Text Box 96"/>
          <p:cNvSpPr txBox="1">
            <a:spLocks noChangeArrowheads="1"/>
          </p:cNvSpPr>
          <p:nvPr/>
        </p:nvSpPr>
        <p:spPr bwMode="auto">
          <a:xfrm>
            <a:off x="456650" y="4571889"/>
            <a:ext cx="6511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 i="1" dirty="0">
                <a:latin typeface="Arial" charset="0"/>
              </a:rPr>
              <a:t>Planned</a:t>
            </a:r>
          </a:p>
        </p:txBody>
      </p:sp>
      <p:sp>
        <p:nvSpPr>
          <p:cNvPr id="1005665" name="Line 97"/>
          <p:cNvSpPr>
            <a:spLocks noChangeShapeType="1"/>
          </p:cNvSpPr>
          <p:nvPr/>
        </p:nvSpPr>
        <p:spPr bwMode="auto">
          <a:xfrm>
            <a:off x="1967385" y="3534221"/>
            <a:ext cx="7065962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005668" name="AutoShape 100"/>
          <p:cNvCxnSpPr>
            <a:cxnSpLocks noChangeShapeType="1"/>
            <a:stCxn id="1005604" idx="0"/>
            <a:endCxn id="1005635" idx="2"/>
          </p:cNvCxnSpPr>
          <p:nvPr/>
        </p:nvCxnSpPr>
        <p:spPr bwMode="auto">
          <a:xfrm flipV="1">
            <a:off x="2830191" y="3438973"/>
            <a:ext cx="475457" cy="19155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5669" name="AutoShape 101"/>
          <p:cNvCxnSpPr>
            <a:cxnSpLocks noChangeShapeType="1"/>
            <a:stCxn id="1005606" idx="0"/>
            <a:endCxn id="1005635" idx="2"/>
          </p:cNvCxnSpPr>
          <p:nvPr/>
        </p:nvCxnSpPr>
        <p:spPr bwMode="auto">
          <a:xfrm flipH="1" flipV="1">
            <a:off x="3305648" y="3438973"/>
            <a:ext cx="688974" cy="20002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5670" name="Text Box 102"/>
          <p:cNvSpPr txBox="1">
            <a:spLocks noChangeArrowheads="1"/>
          </p:cNvSpPr>
          <p:nvPr/>
        </p:nvSpPr>
        <p:spPr bwMode="auto">
          <a:xfrm>
            <a:off x="401220" y="4125832"/>
            <a:ext cx="7620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endParaRPr lang="en-US" sz="1000" dirty="0">
              <a:latin typeface="Arial" charset="0"/>
            </a:endParaRPr>
          </a:p>
          <a:p>
            <a:pPr algn="ctr"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1005671" name="Text Box 103"/>
          <p:cNvSpPr txBox="1">
            <a:spLocks noChangeArrowheads="1"/>
          </p:cNvSpPr>
          <p:nvPr/>
        </p:nvSpPr>
        <p:spPr bwMode="auto">
          <a:xfrm>
            <a:off x="381309" y="4160694"/>
            <a:ext cx="8018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 i="1" dirty="0">
                <a:latin typeface="Arial" charset="0"/>
              </a:rPr>
              <a:t>Completed</a:t>
            </a:r>
          </a:p>
        </p:txBody>
      </p:sp>
      <p:sp>
        <p:nvSpPr>
          <p:cNvPr id="107" name="Text Box 68"/>
          <p:cNvSpPr txBox="1">
            <a:spLocks noChangeArrowheads="1"/>
          </p:cNvSpPr>
          <p:nvPr/>
        </p:nvSpPr>
        <p:spPr bwMode="auto">
          <a:xfrm>
            <a:off x="4218729" y="1560776"/>
            <a:ext cx="6896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SEER-IT</a:t>
            </a:r>
          </a:p>
        </p:txBody>
      </p:sp>
      <p:sp>
        <p:nvSpPr>
          <p:cNvPr id="109" name="Rectangle 1026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AEAEA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AEAEA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AEAEA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AEAEA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EAEAEA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EAEAEA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EAEAEA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EAEAEA"/>
                </a:solidFill>
                <a:latin typeface="Arial" charset="0"/>
              </a:defRPr>
            </a:lvl9pPr>
          </a:lstStyle>
          <a:p>
            <a:pPr algn="l"/>
            <a:r>
              <a:rPr lang="en-US" dirty="0"/>
              <a:t>What ICE</a:t>
            </a:r>
            <a:r>
              <a:rPr lang="en-US" baseline="30000" dirty="0"/>
              <a:t>TM</a:t>
            </a:r>
            <a:r>
              <a:rPr lang="en-US" dirty="0"/>
              <a:t> is….and isn’t</a:t>
            </a:r>
          </a:p>
        </p:txBody>
      </p:sp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453887" y="5890837"/>
            <a:ext cx="8229600" cy="578273"/>
          </a:xfrm>
          <a:prstGeom prst="rect">
            <a:avLst/>
          </a:prstGeom>
          <a:solidFill>
            <a:srgbClr val="800000"/>
          </a:soli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charset="0"/>
                <a:cs typeface="+mn-cs"/>
              </a:rPr>
              <a:t>Not a cost model, but a collaboration of cost models and data sources – Helping the  AF 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 charset="0"/>
                <a:cs typeface="+mn-cs"/>
              </a:rPr>
              <a:t>with LCC Decisions </a:t>
            </a:r>
          </a:p>
        </p:txBody>
      </p:sp>
      <p:sp>
        <p:nvSpPr>
          <p:cNvPr id="115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75113" y="6624638"/>
            <a:ext cx="990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72F87F5-4931-4EAA-AAA9-6B70A6C1F63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" y="6600825"/>
            <a:ext cx="364034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©2012 Frontier Technology, Inc. </a:t>
            </a:r>
          </a:p>
        </p:txBody>
      </p:sp>
      <p:sp>
        <p:nvSpPr>
          <p:cNvPr id="120" name="Text Box 68"/>
          <p:cNvSpPr txBox="1">
            <a:spLocks noChangeArrowheads="1"/>
          </p:cNvSpPr>
          <p:nvPr/>
        </p:nvSpPr>
        <p:spPr bwMode="auto">
          <a:xfrm>
            <a:off x="4312415" y="1400276"/>
            <a:ext cx="86113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 i="1" dirty="0">
                <a:latin typeface="Arial" charset="0"/>
              </a:rPr>
              <a:t>SEER-MFG</a:t>
            </a:r>
          </a:p>
        </p:txBody>
      </p:sp>
      <p:sp>
        <p:nvSpPr>
          <p:cNvPr id="134" name="Text Box 73"/>
          <p:cNvSpPr txBox="1">
            <a:spLocks noChangeArrowheads="1"/>
          </p:cNvSpPr>
          <p:nvPr/>
        </p:nvSpPr>
        <p:spPr bwMode="auto">
          <a:xfrm>
            <a:off x="177728" y="1558762"/>
            <a:ext cx="283264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ICE</a:t>
            </a:r>
            <a:r>
              <a:rPr lang="en-US" sz="1800" b="1" baseline="30000" dirty="0">
                <a:solidFill>
                  <a:schemeClr val="accent2"/>
                </a:solidFill>
                <a:latin typeface="Arial" charset="0"/>
              </a:rPr>
              <a:t>TM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 Environment</a:t>
            </a:r>
          </a:p>
          <a:p>
            <a:pPr marL="171450" indent="-171450" algn="l" eaLnBrk="1" hangingPunct="1">
              <a:buFontTx/>
              <a:buChar char="•"/>
            </a:pP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Integrated models</a:t>
            </a:r>
          </a:p>
          <a:p>
            <a:pPr marL="171450" indent="-171450" algn="l" eaLnBrk="1" hangingPunct="1">
              <a:buFontTx/>
              <a:buChar char="•"/>
            </a:pP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Integrated databases</a:t>
            </a:r>
          </a:p>
          <a:p>
            <a:pPr marL="171450" indent="-171450" algn="l" eaLnBrk="1" hangingPunct="1">
              <a:buFontTx/>
              <a:buChar char="•"/>
            </a:pP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Links to other models / data</a:t>
            </a:r>
          </a:p>
          <a:p>
            <a:pPr marL="171450" indent="-171450" algn="l" eaLnBrk="1" hangingPunct="1">
              <a:buFontTx/>
              <a:buChar char="•"/>
            </a:pP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Graphical User Interface</a:t>
            </a:r>
          </a:p>
          <a:p>
            <a:pPr marL="171450" indent="-171450" algn="l" eaLnBrk="1" hangingPunct="1">
              <a:buFontTx/>
              <a:buChar char="•"/>
            </a:pPr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Additional models and Calculators to be added</a:t>
            </a:r>
          </a:p>
          <a:p>
            <a:pPr algn="l" eaLnBrk="1" hangingPunct="1">
              <a:buFontTx/>
              <a:buChar char="•"/>
            </a:pPr>
            <a:endParaRPr lang="en-US" sz="1400" b="1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6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0" dirty="0">
              <a:solidFill>
                <a:srgbClr val="EAEAEA"/>
              </a:solidFill>
              <a:latin typeface="+mj-lt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262063" y="3040063"/>
            <a:ext cx="6924675" cy="2667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 flipH="1">
            <a:off x="4186238" y="2246313"/>
            <a:ext cx="11112" cy="1501775"/>
          </a:xfrm>
          <a:prstGeom prst="line">
            <a:avLst/>
          </a:prstGeom>
          <a:noFill/>
          <a:ln w="57150">
            <a:solidFill>
              <a:srgbClr val="EE77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 rot="-2419775">
            <a:off x="5208588" y="1860550"/>
            <a:ext cx="53975" cy="2978150"/>
          </a:xfrm>
          <a:prstGeom prst="line">
            <a:avLst/>
          </a:prstGeom>
          <a:noFill/>
          <a:ln w="57150">
            <a:solidFill>
              <a:srgbClr val="EE77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 rot="10714188" flipH="1">
            <a:off x="2908300" y="3933825"/>
            <a:ext cx="587375" cy="6302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 rot="10714188" flipH="1">
            <a:off x="4630902" y="4417219"/>
            <a:ext cx="587375" cy="6302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 rot="2530070">
            <a:off x="3725863" y="2060575"/>
            <a:ext cx="36512" cy="1325563"/>
          </a:xfrm>
          <a:prstGeom prst="line">
            <a:avLst/>
          </a:prstGeom>
          <a:noFill/>
          <a:ln w="57150">
            <a:solidFill>
              <a:srgbClr val="EE77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7299324" y="5302542"/>
            <a:ext cx="1165225" cy="620713"/>
          </a:xfrm>
          <a:prstGeom prst="flowChartMultidocumen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 dirty="0"/>
              <a:t>System or design options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2925123" y="717550"/>
            <a:ext cx="2659702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Stakeholders</a:t>
            </a:r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1862138" y="3203575"/>
            <a:ext cx="1938337" cy="7493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/>
              <a:t>Decision Criteria (requirements) prioritization</a:t>
            </a:r>
          </a:p>
        </p:txBody>
      </p:sp>
      <p:pic>
        <p:nvPicPr>
          <p:cNvPr id="14349" name="Picture 12" descr="PE0156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081088"/>
            <a:ext cx="1770063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3492500" y="3759200"/>
            <a:ext cx="1938338" cy="962025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defRPr sz="1400"/>
            </a:lvl1pPr>
          </a:lstStyle>
          <a:p>
            <a:r>
              <a:rPr lang="en-US" b="1" dirty="0"/>
              <a:t>Measures of Effectiveness (MOEs) prioritization</a:t>
            </a:r>
          </a:p>
        </p:txBody>
      </p:sp>
      <p:sp>
        <p:nvSpPr>
          <p:cNvPr id="14351" name="AutoShape 14"/>
          <p:cNvSpPr>
            <a:spLocks noChangeArrowheads="1"/>
          </p:cNvSpPr>
          <p:nvPr/>
        </p:nvSpPr>
        <p:spPr bwMode="auto">
          <a:xfrm rot="-5400000">
            <a:off x="6737351" y="5097462"/>
            <a:ext cx="392112" cy="665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14352" name="AutoShape 15"/>
          <p:cNvSpPr>
            <a:spLocks noChangeArrowheads="1"/>
          </p:cNvSpPr>
          <p:nvPr/>
        </p:nvSpPr>
        <p:spPr bwMode="auto">
          <a:xfrm>
            <a:off x="4040188" y="5380038"/>
            <a:ext cx="739775" cy="501650"/>
          </a:xfrm>
          <a:prstGeom prst="can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3996445" y="5480050"/>
            <a:ext cx="8787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/>
              <a:t>Test or M&amp;S data</a:t>
            </a:r>
          </a:p>
        </p:txBody>
      </p:sp>
      <p:sp>
        <p:nvSpPr>
          <p:cNvPr id="14354" name="AutoShape 17"/>
          <p:cNvSpPr>
            <a:spLocks noChangeArrowheads="1"/>
          </p:cNvSpPr>
          <p:nvPr/>
        </p:nvSpPr>
        <p:spPr bwMode="auto">
          <a:xfrm rot="5400000" flipH="1">
            <a:off x="6803231" y="4115594"/>
            <a:ext cx="1177925" cy="4905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pic>
        <p:nvPicPr>
          <p:cNvPr id="14355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4138" y="2408238"/>
            <a:ext cx="1568450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4356" name="Text Box 19"/>
          <p:cNvSpPr txBox="1">
            <a:spLocks noChangeArrowheads="1"/>
          </p:cNvSpPr>
          <p:nvPr/>
        </p:nvSpPr>
        <p:spPr bwMode="auto">
          <a:xfrm>
            <a:off x="6386828" y="1760538"/>
            <a:ext cx="17456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/>
              <a:t>I-CAIV</a:t>
            </a:r>
          </a:p>
          <a:p>
            <a:pPr algn="ctr" eaLnBrk="0" hangingPunct="0"/>
            <a:r>
              <a:rPr lang="en-US" sz="1400" b="1" dirty="0"/>
              <a:t>Decision Trade Space</a:t>
            </a: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1158841" y="2700338"/>
            <a:ext cx="17209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dirty="0"/>
              <a:t>I-CAIV</a:t>
            </a:r>
            <a:r>
              <a:rPr lang="en-US" sz="2200" baseline="30000" dirty="0"/>
              <a:t>® </a:t>
            </a:r>
            <a:r>
              <a:rPr lang="en-US" sz="2200" dirty="0"/>
              <a:t>Tool</a:t>
            </a:r>
          </a:p>
        </p:txBody>
      </p:sp>
      <p:sp>
        <p:nvSpPr>
          <p:cNvPr id="14358" name="AutoShape 21"/>
          <p:cNvSpPr>
            <a:spLocks noChangeArrowheads="1"/>
          </p:cNvSpPr>
          <p:nvPr/>
        </p:nvSpPr>
        <p:spPr bwMode="auto">
          <a:xfrm rot="5400000" flipH="1">
            <a:off x="3713603" y="4456555"/>
            <a:ext cx="510292" cy="73977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14359" name="AutoShape 22"/>
          <p:cNvSpPr>
            <a:spLocks noChangeArrowheads="1"/>
          </p:cNvSpPr>
          <p:nvPr/>
        </p:nvSpPr>
        <p:spPr bwMode="auto">
          <a:xfrm>
            <a:off x="2571750" y="4878388"/>
            <a:ext cx="1165225" cy="620712"/>
          </a:xfrm>
          <a:prstGeom prst="flowChartMultidocumen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 dirty="0"/>
              <a:t>Measures of Effectiveness</a:t>
            </a:r>
          </a:p>
        </p:txBody>
      </p:sp>
      <p:sp>
        <p:nvSpPr>
          <p:cNvPr id="14360" name="AutoShape 23"/>
          <p:cNvSpPr>
            <a:spLocks noChangeArrowheads="1"/>
          </p:cNvSpPr>
          <p:nvPr/>
        </p:nvSpPr>
        <p:spPr bwMode="auto">
          <a:xfrm rot="5400000" flipH="1">
            <a:off x="2265363" y="3965575"/>
            <a:ext cx="576262" cy="5667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63646" y="4279900"/>
            <a:ext cx="1196970" cy="620713"/>
            <a:chOff x="878" y="3085"/>
            <a:chExt cx="754" cy="391"/>
          </a:xfrm>
        </p:grpSpPr>
        <p:sp>
          <p:nvSpPr>
            <p:cNvPr id="14379" name="AutoShape 25"/>
            <p:cNvSpPr>
              <a:spLocks noChangeArrowheads="1"/>
            </p:cNvSpPr>
            <p:nvPr/>
          </p:nvSpPr>
          <p:spPr bwMode="auto">
            <a:xfrm>
              <a:off x="898" y="3085"/>
              <a:ext cx="734" cy="391"/>
            </a:xfrm>
            <a:prstGeom prst="flowChartMultidocumen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4380" name="Text Box 26"/>
            <p:cNvSpPr txBox="1">
              <a:spLocks noChangeArrowheads="1"/>
            </p:cNvSpPr>
            <p:nvPr/>
          </p:nvSpPr>
          <p:spPr bwMode="auto">
            <a:xfrm>
              <a:off x="878" y="3106"/>
              <a:ext cx="63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1000" b="1" dirty="0"/>
                <a:t>Criteria 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1000" b="1" dirty="0"/>
                <a:t>(Capabilities  -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1000" b="1" dirty="0"/>
                <a:t> Requirements)</a:t>
              </a:r>
            </a:p>
          </p:txBody>
        </p:sp>
      </p:grp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4452938" y="3579813"/>
            <a:ext cx="920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 i="1" dirty="0"/>
              <a:t>Optional phase</a:t>
            </a:r>
          </a:p>
        </p:txBody>
      </p: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5237163" y="4478338"/>
            <a:ext cx="1938337" cy="7493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/>
              <a:t>Decision Alternatives scoring and prioritization</a:t>
            </a:r>
          </a:p>
        </p:txBody>
      </p:sp>
      <p:sp>
        <p:nvSpPr>
          <p:cNvPr id="14364" name="AutoShape 29"/>
          <p:cNvSpPr>
            <a:spLocks noChangeArrowheads="1"/>
          </p:cNvSpPr>
          <p:nvPr/>
        </p:nvSpPr>
        <p:spPr bwMode="auto">
          <a:xfrm>
            <a:off x="5976938" y="5216525"/>
            <a:ext cx="271462" cy="317500"/>
          </a:xfrm>
          <a:prstGeom prst="upArrow">
            <a:avLst>
              <a:gd name="adj1" fmla="val 50000"/>
              <a:gd name="adj2" fmla="val 2924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14365" name="Line 30"/>
          <p:cNvSpPr>
            <a:spLocks noChangeShapeType="1"/>
          </p:cNvSpPr>
          <p:nvPr/>
        </p:nvSpPr>
        <p:spPr bwMode="auto">
          <a:xfrm flipV="1">
            <a:off x="4776788" y="5695950"/>
            <a:ext cx="817562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66" name="Text Box 31"/>
          <p:cNvSpPr txBox="1">
            <a:spLocks noChangeArrowheads="1"/>
          </p:cNvSpPr>
          <p:nvPr/>
        </p:nvSpPr>
        <p:spPr bwMode="auto">
          <a:xfrm>
            <a:off x="501152" y="1179513"/>
            <a:ext cx="1009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 dirty="0"/>
              <a:t>Remote </a:t>
            </a:r>
          </a:p>
          <a:p>
            <a:pPr algn="ctr" eaLnBrk="0" hangingPunct="0"/>
            <a:r>
              <a:rPr lang="en-US" sz="1200" b="1" dirty="0"/>
              <a:t>Stakeholders</a:t>
            </a:r>
          </a:p>
        </p:txBody>
      </p:sp>
      <p:sp>
        <p:nvSpPr>
          <p:cNvPr id="14367" name="AutoShape 32"/>
          <p:cNvSpPr>
            <a:spLocks noChangeArrowheads="1"/>
          </p:cNvSpPr>
          <p:nvPr/>
        </p:nvSpPr>
        <p:spPr bwMode="auto">
          <a:xfrm>
            <a:off x="5584825" y="5511800"/>
            <a:ext cx="992188" cy="36195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14368" name="Text Box 33"/>
          <p:cNvSpPr txBox="1">
            <a:spLocks noChangeArrowheads="1"/>
          </p:cNvSpPr>
          <p:nvPr/>
        </p:nvSpPr>
        <p:spPr bwMode="auto">
          <a:xfrm>
            <a:off x="5545138" y="5494338"/>
            <a:ext cx="1157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/>
              <a:t>Utility Function Generator</a:t>
            </a:r>
          </a:p>
        </p:txBody>
      </p:sp>
      <p:pic>
        <p:nvPicPr>
          <p:cNvPr id="14369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050" y="1165225"/>
            <a:ext cx="8763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674813"/>
            <a:ext cx="836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1" name="Line 36"/>
          <p:cNvSpPr>
            <a:spLocks noChangeShapeType="1"/>
          </p:cNvSpPr>
          <p:nvPr/>
        </p:nvSpPr>
        <p:spPr bwMode="auto">
          <a:xfrm>
            <a:off x="2438400" y="1635125"/>
            <a:ext cx="8921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72" name="Line 37"/>
          <p:cNvSpPr>
            <a:spLocks noChangeShapeType="1"/>
          </p:cNvSpPr>
          <p:nvPr/>
        </p:nvSpPr>
        <p:spPr bwMode="auto">
          <a:xfrm flipV="1">
            <a:off x="1404938" y="1897063"/>
            <a:ext cx="1784350" cy="2714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73" name="Text Box 38"/>
          <p:cNvSpPr txBox="1">
            <a:spLocks noChangeArrowheads="1"/>
          </p:cNvSpPr>
          <p:nvPr/>
        </p:nvSpPr>
        <p:spPr bwMode="auto">
          <a:xfrm>
            <a:off x="6400800" y="4140200"/>
            <a:ext cx="6848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/>
              <a:t>Cost data</a:t>
            </a:r>
          </a:p>
        </p:txBody>
      </p:sp>
      <p:sp>
        <p:nvSpPr>
          <p:cNvPr id="14374" name="Text Box 39"/>
          <p:cNvSpPr txBox="1">
            <a:spLocks noChangeArrowheads="1"/>
          </p:cNvSpPr>
          <p:nvPr/>
        </p:nvSpPr>
        <p:spPr bwMode="auto">
          <a:xfrm>
            <a:off x="7772400" y="4117975"/>
            <a:ext cx="668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/>
              <a:t>Risk data</a:t>
            </a:r>
          </a:p>
        </p:txBody>
      </p:sp>
      <p:sp>
        <p:nvSpPr>
          <p:cNvPr id="14375" name="Text Box 40"/>
          <p:cNvSpPr txBox="1">
            <a:spLocks noChangeArrowheads="1"/>
          </p:cNvSpPr>
          <p:nvPr/>
        </p:nvSpPr>
        <p:spPr bwMode="auto">
          <a:xfrm>
            <a:off x="7696200" y="4445000"/>
            <a:ext cx="9332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/>
              <a:t>Schedule data</a:t>
            </a:r>
          </a:p>
        </p:txBody>
      </p:sp>
      <p:sp>
        <p:nvSpPr>
          <p:cNvPr id="14376" name="Line 41"/>
          <p:cNvSpPr>
            <a:spLocks noChangeShapeType="1"/>
          </p:cNvSpPr>
          <p:nvPr/>
        </p:nvSpPr>
        <p:spPr bwMode="auto">
          <a:xfrm>
            <a:off x="7086600" y="4248150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77" name="Line 42"/>
          <p:cNvSpPr>
            <a:spLocks noChangeShapeType="1"/>
          </p:cNvSpPr>
          <p:nvPr/>
        </p:nvSpPr>
        <p:spPr bwMode="auto">
          <a:xfrm flipH="1">
            <a:off x="7543800" y="4227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78" name="Line 43"/>
          <p:cNvSpPr>
            <a:spLocks noChangeShapeType="1"/>
          </p:cNvSpPr>
          <p:nvPr/>
        </p:nvSpPr>
        <p:spPr bwMode="auto">
          <a:xfrm flipH="1">
            <a:off x="7543800" y="45529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79" y="29312"/>
            <a:ext cx="8229600" cy="445082"/>
          </a:xfrm>
        </p:spPr>
        <p:txBody>
          <a:bodyPr/>
          <a:lstStyle/>
          <a:p>
            <a:r>
              <a:rPr lang="en-US" dirty="0"/>
              <a:t>Integrated Cost As an Independent Variable (I-CAIV</a:t>
            </a:r>
            <a:r>
              <a:rPr lang="en-US" baseline="30000" dirty="0">
                <a:cs typeface="Arial" charset="0"/>
              </a:rPr>
              <a:t>®</a:t>
            </a:r>
            <a:r>
              <a:rPr lang="en-US" dirty="0"/>
              <a:t>)</a:t>
            </a:r>
          </a:p>
        </p:txBody>
      </p:sp>
      <p:sp>
        <p:nvSpPr>
          <p:cNvPr id="49" name="Slide Number Placeholder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162834" y="6624638"/>
            <a:ext cx="990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Arial" charset="0"/>
              </a:defRPr>
            </a:lvl1pPr>
          </a:lstStyle>
          <a:p>
            <a:pPr algn="r">
              <a:defRPr/>
            </a:pPr>
            <a:fld id="{B72F87F5-4931-4EAA-AAA9-6B70A6C1F636}" type="slidenum">
              <a:rPr lang="en-US" sz="1050">
                <a:solidFill>
                  <a:schemeClr val="tx2"/>
                </a:solidFill>
                <a:latin typeface="+mj-lt"/>
              </a:rPr>
              <a:pPr algn="r">
                <a:defRPr/>
              </a:pPr>
              <a:t>12</a:t>
            </a:fld>
            <a:endParaRPr lang="en-US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1573400" y="5366310"/>
            <a:ext cx="878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b="0" dirty="0">
                <a:solidFill>
                  <a:srgbClr val="003399"/>
                </a:solidFill>
                <a:latin typeface="Arial" charset="0"/>
                <a:cs typeface="+mn-cs"/>
              </a:rPr>
              <a:t>Subject Matter </a:t>
            </a:r>
          </a:p>
          <a:p>
            <a:pPr eaLnBrk="0" hangingPunct="0"/>
            <a:r>
              <a:rPr lang="en-US" sz="800" b="0" dirty="0">
                <a:solidFill>
                  <a:srgbClr val="003399"/>
                </a:solidFill>
                <a:latin typeface="Arial" charset="0"/>
                <a:cs typeface="+mn-cs"/>
              </a:rPr>
              <a:t>Expert Input</a:t>
            </a:r>
          </a:p>
        </p:txBody>
      </p:sp>
      <p:pic>
        <p:nvPicPr>
          <p:cNvPr id="51" name="Picture 77" descr="SY00935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7813" y="5372660"/>
            <a:ext cx="3159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7" descr="SY00935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415" y="3723014"/>
            <a:ext cx="3159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77" descr="SY00935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2939" y="4450918"/>
            <a:ext cx="3159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99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7CA1F1-E61B-4716-A8EF-EB9B33D15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85800"/>
            <a:ext cx="2780902" cy="4038600"/>
          </a:xfrm>
          <a:prstGeom prst="rect">
            <a:avLst/>
          </a:prstGeom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A499E-DE36-49E4-8E71-403AAA635D6E}"/>
              </a:ext>
            </a:extLst>
          </p:cNvPr>
          <p:cNvSpPr txBox="1"/>
          <p:nvPr/>
        </p:nvSpPr>
        <p:spPr>
          <a:xfrm>
            <a:off x="202405" y="5055531"/>
            <a:ext cx="8408194" cy="687541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554"/>
              </a:spcAft>
            </a:pPr>
            <a:endParaRPr lang="en-US" sz="203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B11CF0B-D670-42F7-A476-0D73BAB8A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" y="6074203"/>
            <a:ext cx="8217693" cy="36336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6350">
            <a:solidFill>
              <a:srgbClr val="003399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34" i="1" dirty="0">
                <a:solidFill>
                  <a:schemeClr val="bg1"/>
                </a:solidFill>
              </a:rPr>
              <a:t>Growth Leads to Many Stakeholders – At current size &amp; beyond, FTI is required to balance them all!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80F660-96AC-4D7C-9129-E3B2E10C663F}"/>
              </a:ext>
            </a:extLst>
          </p:cNvPr>
          <p:cNvSpPr txBox="1">
            <a:spLocks/>
          </p:cNvSpPr>
          <p:nvPr/>
        </p:nvSpPr>
        <p:spPr>
          <a:xfrm>
            <a:off x="5952" y="587249"/>
            <a:ext cx="6623448" cy="5486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–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–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»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1400" b="1" dirty="0"/>
              <a:t>Doubling every other year &amp; into next 3-5 years – had to reassess, needed to be innovative to meet expectations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Alignment, People &amp; 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Integration &amp; Partnership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Reporting &amp; Performance Measurement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400" b="1" dirty="0"/>
              <a:t>Growth is great, but it has created infrastructure stress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Reorganization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New talent – Developing current talent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Invoice process dysfunctional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Customer reporting – (underrunning)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EVMS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Indirect rates - forecasting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Approved Procurement &amp; Estimating Systems  </a:t>
            </a:r>
          </a:p>
          <a:p>
            <a:endParaRPr lang="en-US" sz="1400" dirty="0"/>
          </a:p>
          <a:p>
            <a:r>
              <a:rPr lang="en-US" sz="1400" b="1" dirty="0"/>
              <a:t>New requirements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For examples:</a:t>
            </a:r>
          </a:p>
          <a:p>
            <a:pPr lvl="2"/>
            <a:r>
              <a:rPr lang="en-US" sz="1400" dirty="0"/>
              <a:t>DCMA - FTI’s financial position</a:t>
            </a:r>
          </a:p>
          <a:p>
            <a:pPr lvl="2"/>
            <a:r>
              <a:rPr lang="en-US" sz="1400" dirty="0"/>
              <a:t>DCAA – Audits, etc.</a:t>
            </a:r>
          </a:p>
          <a:p>
            <a:pPr lvl="2"/>
            <a:r>
              <a:rPr lang="en-US" sz="1400" dirty="0"/>
              <a:t>Lender -  New Nationally Recognized Financial Auditors</a:t>
            </a:r>
          </a:p>
          <a:p>
            <a:pPr lvl="2"/>
            <a:r>
              <a:rPr lang="en-US" sz="1400" dirty="0"/>
              <a:t>Customers -  More visibility into our operation/progress  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b="1" dirty="0"/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D6532-0BF1-4BBB-8409-410C6223363C}"/>
              </a:ext>
            </a:extLst>
          </p:cNvPr>
          <p:cNvSpPr txBox="1"/>
          <p:nvPr/>
        </p:nvSpPr>
        <p:spPr>
          <a:xfrm>
            <a:off x="76200" y="7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CHANGE MANGAEMENT – Opportunities &amp; Challenges</a:t>
            </a:r>
          </a:p>
        </p:txBody>
      </p:sp>
    </p:spTree>
    <p:extLst>
      <p:ext uri="{BB962C8B-B14F-4D97-AF65-F5344CB8AC3E}">
        <p14:creationId xmlns:p14="http://schemas.microsoft.com/office/powerpoint/2010/main" val="24638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DA499E-DE36-49E4-8E71-403AAA635D6E}"/>
              </a:ext>
            </a:extLst>
          </p:cNvPr>
          <p:cNvSpPr txBox="1"/>
          <p:nvPr/>
        </p:nvSpPr>
        <p:spPr>
          <a:xfrm>
            <a:off x="202405" y="5055531"/>
            <a:ext cx="8408194" cy="687541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554"/>
              </a:spcAft>
            </a:pPr>
            <a:endParaRPr lang="en-US" sz="203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B11CF0B-D670-42F7-A476-0D73BAB8A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" y="6074203"/>
            <a:ext cx="8217693" cy="36336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6350">
            <a:solidFill>
              <a:srgbClr val="003399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34" i="1" dirty="0">
                <a:solidFill>
                  <a:schemeClr val="bg1"/>
                </a:solidFill>
              </a:rPr>
              <a:t>Growth Leads to Many Stakeholders – At current size &amp; beyond, FTI is required to balance them all!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E91872-B91B-4D8B-9B22-C42FFA14C5C9}"/>
              </a:ext>
            </a:extLst>
          </p:cNvPr>
          <p:cNvSpPr txBox="1">
            <a:spLocks/>
          </p:cNvSpPr>
          <p:nvPr/>
        </p:nvSpPr>
        <p:spPr>
          <a:xfrm>
            <a:off x="202405" y="685523"/>
            <a:ext cx="4997613" cy="5486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–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–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»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1400" b="1" dirty="0"/>
              <a:t>We all face similar challenges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400" dirty="0"/>
              <a:t>Limited resources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400" dirty="0"/>
              <a:t>Providing value to our customers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400" dirty="0"/>
              <a:t>Competing for the right talent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400" dirty="0"/>
              <a:t>Managing change</a:t>
            </a:r>
          </a:p>
          <a:p>
            <a:pPr lvl="2" indent="-285750"/>
            <a:endParaRPr lang="en-US" sz="1400" dirty="0"/>
          </a:p>
          <a:p>
            <a:endParaRPr lang="en-US" sz="15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83AF1-54A2-4355-96CB-65454FC7D01A}"/>
              </a:ext>
            </a:extLst>
          </p:cNvPr>
          <p:cNvSpPr txBox="1"/>
          <p:nvPr/>
        </p:nvSpPr>
        <p:spPr>
          <a:xfrm>
            <a:off x="76200" y="7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CHANGE MANGAEMENT – Opportunities &amp; Challenges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0A3687FF-51EB-48DE-98C4-3E2D934ED479}"/>
              </a:ext>
            </a:extLst>
          </p:cNvPr>
          <p:cNvSpPr/>
          <p:nvPr/>
        </p:nvSpPr>
        <p:spPr>
          <a:xfrm>
            <a:off x="6324600" y="2209800"/>
            <a:ext cx="143206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Budget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D5F5427D-CC44-44E1-871B-80B71636CD8D}"/>
              </a:ext>
            </a:extLst>
          </p:cNvPr>
          <p:cNvSpPr/>
          <p:nvPr/>
        </p:nvSpPr>
        <p:spPr>
          <a:xfrm>
            <a:off x="738975" y="3678513"/>
            <a:ext cx="17526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FAR/DFAR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50A3573F-7975-4494-AF37-17B91B2A7425}"/>
              </a:ext>
            </a:extLst>
          </p:cNvPr>
          <p:cNvSpPr/>
          <p:nvPr/>
        </p:nvSpPr>
        <p:spPr>
          <a:xfrm>
            <a:off x="4914311" y="761302"/>
            <a:ext cx="17526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Internal Controls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2FFD942B-0817-414A-B9AE-769085C5803F}"/>
              </a:ext>
            </a:extLst>
          </p:cNvPr>
          <p:cNvSpPr/>
          <p:nvPr/>
        </p:nvSpPr>
        <p:spPr>
          <a:xfrm>
            <a:off x="2915686" y="3783741"/>
            <a:ext cx="166981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Systems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C3822555-88A4-470C-90A0-77401EA4AFBB}"/>
              </a:ext>
            </a:extLst>
          </p:cNvPr>
          <p:cNvSpPr/>
          <p:nvPr/>
        </p:nvSpPr>
        <p:spPr>
          <a:xfrm>
            <a:off x="93021" y="4724400"/>
            <a:ext cx="135586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Cost Analysis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D1ED7E20-372E-4DF7-B334-7A553D62DDDB}"/>
              </a:ext>
            </a:extLst>
          </p:cNvPr>
          <p:cNvSpPr/>
          <p:nvPr/>
        </p:nvSpPr>
        <p:spPr>
          <a:xfrm>
            <a:off x="636138" y="2587839"/>
            <a:ext cx="22098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Unallowable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90C373C2-7919-4CCE-B995-A15935A81869}"/>
              </a:ext>
            </a:extLst>
          </p:cNvPr>
          <p:cNvSpPr/>
          <p:nvPr/>
        </p:nvSpPr>
        <p:spPr>
          <a:xfrm>
            <a:off x="6571393" y="4395755"/>
            <a:ext cx="143206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Business Case Analysis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484038D-B15E-43D6-A003-2D550802D01E}"/>
              </a:ext>
            </a:extLst>
          </p:cNvPr>
          <p:cNvSpPr/>
          <p:nvPr/>
        </p:nvSpPr>
        <p:spPr>
          <a:xfrm>
            <a:off x="1710611" y="4822704"/>
            <a:ext cx="19812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Risk Management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603EBB63-50D2-40BF-8E85-97684707F749}"/>
              </a:ext>
            </a:extLst>
          </p:cNvPr>
          <p:cNvSpPr/>
          <p:nvPr/>
        </p:nvSpPr>
        <p:spPr>
          <a:xfrm>
            <a:off x="7086600" y="939335"/>
            <a:ext cx="13716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Accounting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A0675A61-665F-44B4-9D35-0112A533E421}"/>
              </a:ext>
            </a:extLst>
          </p:cNvPr>
          <p:cNvSpPr/>
          <p:nvPr/>
        </p:nvSpPr>
        <p:spPr>
          <a:xfrm>
            <a:off x="5417785" y="3314074"/>
            <a:ext cx="166981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Operational Efficiencies &amp; Visibility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E3749A55-B353-426A-BC98-347AAE179BD1}"/>
              </a:ext>
            </a:extLst>
          </p:cNvPr>
          <p:cNvSpPr/>
          <p:nvPr/>
        </p:nvSpPr>
        <p:spPr>
          <a:xfrm>
            <a:off x="4284306" y="4790443"/>
            <a:ext cx="166981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People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0F64682-DA9B-4EE6-943D-274A277B0149}"/>
              </a:ext>
            </a:extLst>
          </p:cNvPr>
          <p:cNvSpPr/>
          <p:nvPr/>
        </p:nvSpPr>
        <p:spPr>
          <a:xfrm>
            <a:off x="7492118" y="3241504"/>
            <a:ext cx="143206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Auditing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DFF20DCC-D51B-4F66-B9E8-1D129126A869}"/>
              </a:ext>
            </a:extLst>
          </p:cNvPr>
          <p:cNvSpPr/>
          <p:nvPr/>
        </p:nvSpPr>
        <p:spPr>
          <a:xfrm>
            <a:off x="3933509" y="1734750"/>
            <a:ext cx="22098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Schedule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C79FB913-E780-4F7A-97DA-7A4700C11C5E}"/>
              </a:ext>
            </a:extLst>
          </p:cNvPr>
          <p:cNvSpPr/>
          <p:nvPr/>
        </p:nvSpPr>
        <p:spPr>
          <a:xfrm>
            <a:off x="3166940" y="2703776"/>
            <a:ext cx="1971098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633895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28E32-FDDE-4E41-A953-B3C253B8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566062C-AB28-4BCF-974C-1ED7E541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13" y="5856235"/>
            <a:ext cx="6242173" cy="510778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6350">
            <a:solidFill>
              <a:srgbClr val="003399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Change is complicated!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1A3A6-6D74-4B61-86CE-1AB03969F588}"/>
              </a:ext>
            </a:extLst>
          </p:cNvPr>
          <p:cNvSpPr txBox="1"/>
          <p:nvPr/>
        </p:nvSpPr>
        <p:spPr>
          <a:xfrm>
            <a:off x="76200" y="7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BIT OF HUMOR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F04AAF-D761-43CE-8CE9-DC7E0ED1C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51509"/>
            <a:ext cx="7696200" cy="49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4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28E32-FDDE-4E41-A953-B3C253B8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566062C-AB28-4BCF-974C-1ED7E541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13" y="5782578"/>
            <a:ext cx="6242173" cy="510778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6350">
            <a:solidFill>
              <a:srgbClr val="003399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Change Management buy-in can’t be forced!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1A3A6-6D74-4B61-86CE-1AB03969F588}"/>
              </a:ext>
            </a:extLst>
          </p:cNvPr>
          <p:cNvSpPr txBox="1"/>
          <p:nvPr/>
        </p:nvSpPr>
        <p:spPr>
          <a:xfrm>
            <a:off x="76200" y="7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BIT OF HUMOR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7773C-4E51-4459-8DAE-F746596C0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686800" cy="42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7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6C1E-C6E0-4077-A271-946BBC77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3BD5B-EA00-48C7-A327-5224494260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22D651-ECD4-4F61-B302-3D9E814C6248}" type="slidenum">
              <a:rPr kumimoji="0" lang="en-US" sz="923" b="0" i="0" u="none" strike="noStrike" kern="1200" cap="none" spc="0" normalizeH="0" baseline="0" noProof="0" smtClean="0">
                <a:ln>
                  <a:noFill/>
                </a:ln>
                <a:solidFill>
                  <a:srgbClr val="1550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15506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17677-6311-4DE1-8EEF-88BAED72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990" y="2535858"/>
            <a:ext cx="1896020" cy="1786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17AA5-E396-4EC0-A55A-4D123C2E2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34" y="3428999"/>
            <a:ext cx="2814705" cy="2111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D1C65F-C406-42E7-A047-9E99261E3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161" y="3521279"/>
            <a:ext cx="2814704" cy="2111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6CE27-0AB9-4561-B48A-DBAEAAE79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495" y="987800"/>
            <a:ext cx="2893708" cy="2092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F91186-4EBF-479B-8E3F-B1804E602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49" y="1057585"/>
            <a:ext cx="2696877" cy="2022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195D15-1096-4565-B729-558D519CB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118" y="4378141"/>
            <a:ext cx="2696877" cy="2022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66C2D4-B9F8-4EE0-B6A9-C082BD0482FD}"/>
              </a:ext>
            </a:extLst>
          </p:cNvPr>
          <p:cNvSpPr txBox="1"/>
          <p:nvPr/>
        </p:nvSpPr>
        <p:spPr>
          <a:xfrm>
            <a:off x="125313" y="5778298"/>
            <a:ext cx="293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50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“I’m proud to work here because of our commitment to charity.”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D2BA7F-F426-43FB-A718-E8AE86C17E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7911" y="675736"/>
            <a:ext cx="2293599" cy="17201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8A01B3-D9D5-40D2-9FFB-C90472274B49}"/>
              </a:ext>
            </a:extLst>
          </p:cNvPr>
          <p:cNvSpPr txBox="1"/>
          <p:nvPr/>
        </p:nvSpPr>
        <p:spPr>
          <a:xfrm>
            <a:off x="6302137" y="5722027"/>
            <a:ext cx="247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50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“This company is very much into charity. It’s very exciting to know our CEO is on board to supporting our local community” </a:t>
            </a:r>
          </a:p>
        </p:txBody>
      </p:sp>
    </p:spTree>
    <p:extLst>
      <p:ext uri="{BB962C8B-B14F-4D97-AF65-F5344CB8AC3E}">
        <p14:creationId xmlns:p14="http://schemas.microsoft.com/office/powerpoint/2010/main" val="85309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4th C Summary and Culture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22D651-ECD4-4F61-B302-3D9E814C6248}" type="slidenum">
              <a:rPr kumimoji="0" lang="en-US" sz="923" b="0" i="0" u="none" strike="noStrike" kern="1200" cap="none" spc="0" normalizeH="0" baseline="0" noProof="0" smtClean="0">
                <a:ln>
                  <a:noFill/>
                </a:ln>
                <a:solidFill>
                  <a:srgbClr val="1550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srgbClr val="15506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954184"/>
            <a:ext cx="8931361" cy="4927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0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 sz="2000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•"/>
              <a:tabLst/>
              <a:defRPr/>
            </a:pPr>
            <a:endParaRPr kumimoji="0" lang="en-US" sz="1846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853" y="884515"/>
            <a:ext cx="8931361" cy="48011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0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 sz="2000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5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culture is to “love our neighbor”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5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155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5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 is an active part of our company’s culture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5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goal is to </a:t>
            </a:r>
            <a:r>
              <a:rPr lang="en-US" sz="1800" dirty="0">
                <a:solidFill>
                  <a:srgbClr val="15506F"/>
                </a:solidFill>
                <a:latin typeface="Calibri"/>
              </a:rPr>
              <a:t>amplify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5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passions of our employees- not just to fund their requests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5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Ideally the employee is already actively involved in the charity and has recruited others to join them in the event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08819" y="5816943"/>
            <a:ext cx="7323430" cy="385141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6350">
            <a:solidFill>
              <a:srgbClr val="003399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Very proud of our culture. </a:t>
            </a:r>
            <a:endParaRPr kumimoji="0" lang="en-US" sz="1600" b="0" i="1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0C02E-DE5B-4418-B26B-2E54119E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16" y="6629399"/>
            <a:ext cx="2286198" cy="2743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AED5EC-A5A2-4BC5-869E-8E48EB36C460}"/>
              </a:ext>
            </a:extLst>
          </p:cNvPr>
          <p:cNvSpPr/>
          <p:nvPr/>
        </p:nvSpPr>
        <p:spPr>
          <a:xfrm>
            <a:off x="4226467" y="6629399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04/26/2019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F48F3-0FD2-42A4-80EF-D3C57553E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0" y="2390771"/>
            <a:ext cx="1794332" cy="1794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415C9E-35FC-48F3-B42D-C1982CCB2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90" y="2390771"/>
            <a:ext cx="1687280" cy="1589156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A4C981-6AA8-482D-9D99-B874322D0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0" y="2534673"/>
            <a:ext cx="1896099" cy="1788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873B3B-D994-4691-BB8E-ABE1C6C920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29" y="2390771"/>
            <a:ext cx="1899094" cy="1788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7BDFE6-E1F8-423A-8765-3CC61D36BE5B}"/>
              </a:ext>
            </a:extLst>
          </p:cNvPr>
          <p:cNvSpPr txBox="1"/>
          <p:nvPr/>
        </p:nvSpPr>
        <p:spPr>
          <a:xfrm>
            <a:off x="212638" y="4629769"/>
            <a:ext cx="8823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506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FTI then comes alongside the employees and contributes to help make their involvement and donation even greater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00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C99F13-C355-460C-B787-E39B090FD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52" y="4586362"/>
            <a:ext cx="2746373" cy="1348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A499E-DE36-49E4-8E71-403AAA635D6E}"/>
              </a:ext>
            </a:extLst>
          </p:cNvPr>
          <p:cNvSpPr txBox="1"/>
          <p:nvPr/>
        </p:nvSpPr>
        <p:spPr>
          <a:xfrm>
            <a:off x="392906" y="5171991"/>
            <a:ext cx="8408194" cy="687541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554"/>
              </a:spcAft>
            </a:pPr>
            <a:endParaRPr lang="en-US" sz="203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60CEAF6-1417-4444-9603-79F0B50D7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618413"/>
              </p:ext>
            </p:extLst>
          </p:nvPr>
        </p:nvGraphicFramePr>
        <p:xfrm>
          <a:off x="1066800" y="344444"/>
          <a:ext cx="6575571" cy="517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utoShape 4">
            <a:extLst>
              <a:ext uri="{FF2B5EF4-FFF2-40B4-BE49-F238E27FC236}">
                <a16:creationId xmlns:a16="http://schemas.microsoft.com/office/drawing/2014/main" id="{E0CF819A-F886-4FA3-827A-A714C39B6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843" y="6010520"/>
            <a:ext cx="7109928" cy="36336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6350">
            <a:solidFill>
              <a:srgbClr val="003399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34" i="1" dirty="0">
                <a:solidFill>
                  <a:schemeClr val="bg1"/>
                </a:solidFill>
              </a:rPr>
              <a:t>Balance Between Shareholder Value, Risk Management &amp; 4Cs Is Complicated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C2BA0-9204-4B81-A548-A0740EF11CCF}"/>
              </a:ext>
            </a:extLst>
          </p:cNvPr>
          <p:cNvSpPr txBox="1"/>
          <p:nvPr/>
        </p:nvSpPr>
        <p:spPr>
          <a:xfrm>
            <a:off x="76200" y="7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CHANGE MANGAEMENT – The Ongoing Friction</a:t>
            </a:r>
          </a:p>
        </p:txBody>
      </p:sp>
    </p:spTree>
    <p:extLst>
      <p:ext uri="{BB962C8B-B14F-4D97-AF65-F5344CB8AC3E}">
        <p14:creationId xmlns:p14="http://schemas.microsoft.com/office/powerpoint/2010/main" val="139030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467517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Introduction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6813822" y="611190"/>
            <a:ext cx="2218660" cy="51816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0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31187" y="6628875"/>
            <a:ext cx="912813" cy="220851"/>
          </a:xfrm>
        </p:spPr>
        <p:txBody>
          <a:bodyPr/>
          <a:lstStyle/>
          <a:p>
            <a:pPr algn="r">
              <a:defRPr/>
            </a:pPr>
            <a:fld id="{32E3B9D6-0FBE-4794-8BB4-6FDCFBA70046}" type="slidenum">
              <a:rPr lang="en-US" sz="1050" smtClean="0">
                <a:solidFill>
                  <a:schemeClr val="tx2"/>
                </a:solidFill>
                <a:latin typeface="+mj-lt"/>
              </a:rPr>
              <a:pPr algn="r">
                <a:defRPr/>
              </a:pPr>
              <a:t>2</a:t>
            </a:fld>
            <a:endParaRPr lang="en-US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E50F05A-D802-400A-B0A1-1AD1976B2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8" y="639764"/>
            <a:ext cx="8991600" cy="591343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We Were Invited</a:t>
            </a:r>
          </a:p>
          <a:p>
            <a:pPr lvl="1"/>
            <a:r>
              <a:rPr lang="en-US" sz="1500" dirty="0"/>
              <a:t>We always say Yes to our customers</a:t>
            </a:r>
          </a:p>
          <a:p>
            <a:pPr lvl="1"/>
            <a:r>
              <a:rPr lang="en-US" sz="1500" dirty="0"/>
              <a:t>It’s exciting to see industry and the government come together to share different perspectives and learn from each other</a:t>
            </a:r>
          </a:p>
          <a:p>
            <a:pPr lvl="1"/>
            <a:r>
              <a:rPr lang="en-US" sz="1500" dirty="0"/>
              <a:t>Conference Theme “Preparing Way For Rapid Innovation stuck to us.</a:t>
            </a:r>
          </a:p>
          <a:p>
            <a:pPr lvl="1"/>
            <a:r>
              <a:rPr lang="en-US" sz="1500" dirty="0"/>
              <a:t>FTI is known in the community as an Innovation Leader and is one of the more successful Dayton based Small Business Innovation Government Contractors. </a:t>
            </a:r>
          </a:p>
          <a:p>
            <a:pPr lvl="1"/>
            <a:r>
              <a:rPr lang="en-US" sz="1500" dirty="0"/>
              <a:t>FTI really is very much focused on Rapid Innovation to better support the War Fighters.</a:t>
            </a:r>
          </a:p>
          <a:p>
            <a:endParaRPr lang="en-US" b="1" dirty="0"/>
          </a:p>
          <a:p>
            <a:r>
              <a:rPr lang="en-US" b="1" dirty="0"/>
              <a:t>We Said Yes – But What Topic</a:t>
            </a:r>
          </a:p>
          <a:p>
            <a:pPr lvl="1"/>
            <a:r>
              <a:rPr lang="en-US" sz="1500" dirty="0"/>
              <a:t>Different business model – Language (i.e. working capital) – Financial Statements – etc.</a:t>
            </a:r>
          </a:p>
          <a:p>
            <a:pPr lvl="1"/>
            <a:r>
              <a:rPr lang="en-US" sz="1500" dirty="0"/>
              <a:t>Similar complicated environment that requires innovation to be successful– Compliance (FAR/DFAR/CAS) – Less is more – Tough labor market</a:t>
            </a:r>
          </a:p>
          <a:p>
            <a:pPr lvl="1"/>
            <a:r>
              <a:rPr lang="en-US" sz="1500" dirty="0"/>
              <a:t>Given the changing &amp; complicated environment,  we decided to go with change management as the topic</a:t>
            </a:r>
          </a:p>
          <a:p>
            <a:endParaRPr lang="en-US" b="1" dirty="0"/>
          </a:p>
          <a:p>
            <a:r>
              <a:rPr lang="en-US" b="1" dirty="0"/>
              <a:t>About Me</a:t>
            </a:r>
          </a:p>
          <a:p>
            <a:pPr lvl="1"/>
            <a:r>
              <a:rPr lang="en-US" sz="1500" dirty="0"/>
              <a:t>Accounting/Finance background with an MBA &amp; CPA</a:t>
            </a:r>
          </a:p>
          <a:p>
            <a:pPr lvl="1"/>
            <a:r>
              <a:rPr lang="en-US" sz="1500" dirty="0"/>
              <a:t>Over 20+ of total experience, 10+ years in the government contracting sector with companies ranging from multi-hundred to multi-billion</a:t>
            </a:r>
          </a:p>
          <a:p>
            <a:pPr lvl="1"/>
            <a:r>
              <a:rPr lang="en-US" sz="1500" dirty="0"/>
              <a:t>Focus has been on change management</a:t>
            </a:r>
          </a:p>
          <a:p>
            <a:pPr lvl="1"/>
            <a:endParaRPr lang="en-US" sz="1500" dirty="0"/>
          </a:p>
          <a:p>
            <a:pPr lvl="1"/>
            <a:endParaRPr lang="en-US" sz="2900" dirty="0"/>
          </a:p>
          <a:p>
            <a:pPr lvl="1"/>
            <a:endParaRPr lang="en-US" sz="3700" dirty="0"/>
          </a:p>
          <a:p>
            <a:endParaRPr lang="en-US" sz="3700" b="1" dirty="0"/>
          </a:p>
          <a:p>
            <a:endParaRPr lang="en-US" sz="3700" b="1" dirty="0"/>
          </a:p>
          <a:p>
            <a:endParaRPr lang="en-US" sz="3700" b="1" dirty="0"/>
          </a:p>
          <a:p>
            <a:pPr lvl="1"/>
            <a:endParaRPr lang="en-US" sz="37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2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28E32-FDDE-4E41-A953-B3C253B81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01714"/>
            <a:ext cx="8991600" cy="50180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566062C-AB28-4BCF-974C-1ED7E541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172200"/>
            <a:ext cx="6242173" cy="36336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6350">
            <a:solidFill>
              <a:srgbClr val="003399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34" i="1" dirty="0">
                <a:solidFill>
                  <a:schemeClr val="bg1"/>
                </a:solidFill>
              </a:rPr>
              <a:t>Narrow Span of Attention – Limited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0126F4-CDB1-45D3-B546-5FFE54F9E8A2}"/>
              </a:ext>
            </a:extLst>
          </p:cNvPr>
          <p:cNvSpPr txBox="1"/>
          <p:nvPr/>
        </p:nvSpPr>
        <p:spPr>
          <a:xfrm>
            <a:off x="76200" y="762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CHANGE MANGAEMENT - </a:t>
            </a:r>
            <a:r>
              <a:rPr lang="en-US" sz="2000" dirty="0">
                <a:solidFill>
                  <a:schemeClr val="bg1"/>
                </a:solidFill>
              </a:rPr>
              <a:t>Alignment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37515-2D61-492E-AF88-B5D74D06B6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81400" y="1186657"/>
            <a:ext cx="5562600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CA5887-8B40-4455-A73B-B44BB0056B10}"/>
              </a:ext>
            </a:extLst>
          </p:cNvPr>
          <p:cNvSpPr txBox="1">
            <a:spLocks/>
          </p:cNvSpPr>
          <p:nvPr/>
        </p:nvSpPr>
        <p:spPr>
          <a:xfrm>
            <a:off x="76200" y="609046"/>
            <a:ext cx="8991600" cy="5486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–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–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»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/>
              <a:t>Alignment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400" dirty="0"/>
              <a:t>Mission &amp; Vision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400" dirty="0"/>
              <a:t>Core Values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400" dirty="0"/>
              <a:t>Goals &amp; Objectives</a:t>
            </a:r>
          </a:p>
          <a:p>
            <a:endParaRPr lang="en-US" b="1" dirty="0"/>
          </a:p>
          <a:p>
            <a:r>
              <a:rPr lang="en-US" sz="1500" b="1" dirty="0"/>
              <a:t>When do we know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Visibility – Reporting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Performance Measurement</a:t>
            </a:r>
          </a:p>
          <a:p>
            <a:endParaRPr lang="en-US" sz="1500" dirty="0"/>
          </a:p>
          <a:p>
            <a:r>
              <a:rPr lang="en-US" sz="1500" b="1" dirty="0"/>
              <a:t>What must we do well?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Initiatives </a:t>
            </a:r>
          </a:p>
          <a:p>
            <a:pPr lvl="1"/>
            <a:endParaRPr lang="en-US" sz="1500" dirty="0"/>
          </a:p>
          <a:p>
            <a:r>
              <a:rPr lang="en-US" sz="1500" b="1" dirty="0"/>
              <a:t>Monitoring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Continuous assessment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Risk Management</a:t>
            </a:r>
          </a:p>
          <a:p>
            <a:pPr lvl="2"/>
            <a:r>
              <a:rPr lang="en-US" sz="1500" dirty="0"/>
              <a:t>Flexibility to adjust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– Alignment – Capital allocation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2D651-ECD4-4F61-B302-3D9E814C624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954184"/>
            <a:ext cx="8931361" cy="4927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0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 sz="2000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9pPr>
          </a:lstStyle>
          <a:p>
            <a:endParaRPr lang="en-US" sz="1846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855" y="922313"/>
            <a:ext cx="8931361" cy="33152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0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 sz="2000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9pPr>
          </a:lstStyle>
          <a:p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High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08819" y="5816943"/>
            <a:ext cx="7323430" cy="385141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6350">
            <a:solidFill>
              <a:srgbClr val="003399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Here </a:t>
            </a:r>
            <a:endParaRPr lang="en-US" sz="1600" i="1" u="sng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15651891"/>
              </p:ext>
            </p:extLst>
          </p:nvPr>
        </p:nvGraphicFramePr>
        <p:xfrm>
          <a:off x="908819" y="1504451"/>
          <a:ext cx="36081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Up-Down Arrow 7"/>
          <p:cNvSpPr/>
          <p:nvPr/>
        </p:nvSpPr>
        <p:spPr>
          <a:xfrm>
            <a:off x="280086" y="1680519"/>
            <a:ext cx="197709" cy="37976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697" y="4934465"/>
            <a:ext cx="568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97" y="1136822"/>
            <a:ext cx="167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</a:rPr>
              <a:t>Incremental Impact on FTI Performance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454FBFF-C240-47FD-93D9-E753A6E3CF75}"/>
              </a:ext>
            </a:extLst>
          </p:cNvPr>
          <p:cNvSpPr txBox="1">
            <a:spLocks/>
          </p:cNvSpPr>
          <p:nvPr/>
        </p:nvSpPr>
        <p:spPr>
          <a:xfrm>
            <a:off x="4139762" y="835863"/>
            <a:ext cx="4997613" cy="5486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–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–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»"/>
              <a:defRPr sz="2000" kern="1200">
                <a:solidFill>
                  <a:srgbClr val="15506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1400" b="1" dirty="0"/>
              <a:t>Walk the walk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400" dirty="0"/>
              <a:t>Limited resources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400" dirty="0"/>
              <a:t>Must fund activities that are going to help met:</a:t>
            </a:r>
          </a:p>
          <a:p>
            <a:pPr lvl="2" indent="-285750"/>
            <a:r>
              <a:rPr lang="en-US" sz="1400" dirty="0"/>
              <a:t>Goals &amp; Objectives</a:t>
            </a:r>
          </a:p>
          <a:p>
            <a:pPr lvl="2" indent="-285750"/>
            <a:r>
              <a:rPr lang="en-US" sz="1400" dirty="0"/>
              <a:t>Satisfied stakeholders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400" dirty="0"/>
              <a:t>Stay within Core Values Parameters</a:t>
            </a:r>
          </a:p>
          <a:p>
            <a:endParaRPr lang="en-US" b="1" dirty="0"/>
          </a:p>
          <a:p>
            <a:r>
              <a:rPr lang="en-US" sz="1500" b="1" dirty="0"/>
              <a:t>80/20 Rule – Capital Allocation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Fund Strategic Bets &amp; Increment Growth/Efficiency Investments</a:t>
            </a:r>
          </a:p>
          <a:p>
            <a:endParaRPr lang="en-US" sz="1500" dirty="0"/>
          </a:p>
          <a:p>
            <a:r>
              <a:rPr lang="en-US" sz="1500" b="1" dirty="0"/>
              <a:t>Reduce non-value activities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Maintenance Investments</a:t>
            </a:r>
          </a:p>
          <a:p>
            <a:endParaRPr lang="en-US" sz="15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551" y="6705600"/>
            <a:ext cx="294085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7EEADC1-A096-4688-9E4E-E65D147DB0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49" name="Rectangle 44"/>
          <p:cNvSpPr>
            <a:spLocks noGrp="1" noChangeArrowheads="1"/>
          </p:cNvSpPr>
          <p:nvPr>
            <p:ph type="title"/>
          </p:nvPr>
        </p:nvSpPr>
        <p:spPr>
          <a:xfrm>
            <a:off x="562709" y="605206"/>
            <a:ext cx="8103577" cy="454269"/>
          </a:xfrm>
        </p:spPr>
        <p:txBody>
          <a:bodyPr/>
          <a:lstStyle/>
          <a:p>
            <a:pPr algn="ctr" eaLnBrk="1" hangingPunct="1"/>
            <a:r>
              <a:rPr lang="en-US" dirty="0"/>
              <a:t>Increase Shareholder Value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858212-804D-45BD-9248-E2AF1DA8F968}"/>
              </a:ext>
            </a:extLst>
          </p:cNvPr>
          <p:cNvSpPr txBox="1"/>
          <p:nvPr/>
        </p:nvSpPr>
        <p:spPr>
          <a:xfrm>
            <a:off x="76200" y="7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CHANGE MANGAEMENT– 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AEDB3-23A3-4001-9708-E9C8E42D6EAE}"/>
              </a:ext>
            </a:extLst>
          </p:cNvPr>
          <p:cNvSpPr txBox="1"/>
          <p:nvPr/>
        </p:nvSpPr>
        <p:spPr>
          <a:xfrm>
            <a:off x="1143000" y="712888"/>
            <a:ext cx="7620000" cy="381762"/>
          </a:xfrm>
          <a:prstGeom prst="rect">
            <a:avLst/>
          </a:prstGeom>
          <a:solidFill>
            <a:srgbClr val="A20F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Mission-Vision-Values-Goals-Objectives (MVVGO)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14547-8063-4632-9B03-B031E5652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999650"/>
            <a:ext cx="8001000" cy="1199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3D96BB-1E7E-4D73-A771-7AC06629FB1C}"/>
              </a:ext>
            </a:extLst>
          </p:cNvPr>
          <p:cNvSpPr txBox="1"/>
          <p:nvPr/>
        </p:nvSpPr>
        <p:spPr>
          <a:xfrm>
            <a:off x="1143000" y="1981200"/>
            <a:ext cx="762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KPIs:  CPARs, On Time Delivery, Increase in Cash, # of Audit Deficiencies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6541BA78-CF21-4318-8702-E3DE0EE91129}"/>
              </a:ext>
            </a:extLst>
          </p:cNvPr>
          <p:cNvSpPr/>
          <p:nvPr/>
        </p:nvSpPr>
        <p:spPr>
          <a:xfrm>
            <a:off x="4267200" y="2514600"/>
            <a:ext cx="1219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Up 47">
            <a:extLst>
              <a:ext uri="{FF2B5EF4-FFF2-40B4-BE49-F238E27FC236}">
                <a16:creationId xmlns:a16="http://schemas.microsoft.com/office/drawing/2014/main" id="{B1B8CEFC-4284-4378-9C7E-4465C32E2255}"/>
              </a:ext>
            </a:extLst>
          </p:cNvPr>
          <p:cNvSpPr/>
          <p:nvPr/>
        </p:nvSpPr>
        <p:spPr>
          <a:xfrm>
            <a:off x="4267200" y="1257300"/>
            <a:ext cx="1219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CECCD-9D57-4FFB-AC18-824BBF4169F2}"/>
              </a:ext>
            </a:extLst>
          </p:cNvPr>
          <p:cNvSpPr txBox="1"/>
          <p:nvPr/>
        </p:nvSpPr>
        <p:spPr>
          <a:xfrm>
            <a:off x="685800" y="4648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dirty="0"/>
              <a:t>Start with MVVGO – Planning is a top guided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12984D-30C1-4E3D-A727-E9FE506634D9}"/>
              </a:ext>
            </a:extLst>
          </p:cNvPr>
          <p:cNvSpPr txBox="1"/>
          <p:nvPr/>
        </p:nvSpPr>
        <p:spPr>
          <a:xfrm>
            <a:off x="685800" y="529453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dirty="0"/>
              <a:t>Define Goals &amp;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31A778-515B-4EC5-80B5-382082EB78F4}"/>
              </a:ext>
            </a:extLst>
          </p:cNvPr>
          <p:cNvSpPr txBox="1"/>
          <p:nvPr/>
        </p:nvSpPr>
        <p:spPr>
          <a:xfrm>
            <a:off x="685800" y="552375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dirty="0"/>
              <a:t>Determine how you measure performance</a:t>
            </a:r>
          </a:p>
        </p:txBody>
      </p:sp>
    </p:spTree>
    <p:extLst>
      <p:ext uri="{BB962C8B-B14F-4D97-AF65-F5344CB8AC3E}">
        <p14:creationId xmlns:p14="http://schemas.microsoft.com/office/powerpoint/2010/main" val="28695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8" grpId="0" animBg="1"/>
      <p:bldP spid="7" grpId="0"/>
      <p:bldP spid="50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551" y="6705600"/>
            <a:ext cx="294085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7EEADC1-A096-4688-9E4E-E65D147DB0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49" name="Rectangle 44"/>
          <p:cNvSpPr>
            <a:spLocks noGrp="1" noChangeArrowheads="1"/>
          </p:cNvSpPr>
          <p:nvPr>
            <p:ph type="title"/>
          </p:nvPr>
        </p:nvSpPr>
        <p:spPr>
          <a:xfrm>
            <a:off x="562709" y="605206"/>
            <a:ext cx="8103577" cy="454269"/>
          </a:xfrm>
        </p:spPr>
        <p:txBody>
          <a:bodyPr/>
          <a:lstStyle/>
          <a:p>
            <a:pPr algn="ctr" eaLnBrk="1" hangingPunct="1"/>
            <a:r>
              <a:rPr lang="en-US" dirty="0"/>
              <a:t>Increase Shareholder Value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858212-804D-45BD-9248-E2AF1DA8F968}"/>
              </a:ext>
            </a:extLst>
          </p:cNvPr>
          <p:cNvSpPr txBox="1"/>
          <p:nvPr/>
        </p:nvSpPr>
        <p:spPr>
          <a:xfrm>
            <a:off x="76200" y="7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CHANGE MANGAEMENT– People – IT – Core Values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CECCD-9D57-4FFB-AC18-824BBF4169F2}"/>
              </a:ext>
            </a:extLst>
          </p:cNvPr>
          <p:cNvSpPr txBox="1"/>
          <p:nvPr/>
        </p:nvSpPr>
        <p:spPr>
          <a:xfrm>
            <a:off x="370286" y="2837877"/>
            <a:ext cx="80772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dirty="0"/>
              <a:t>Simply put – It starts with having the Right People</a:t>
            </a:r>
          </a:p>
          <a:p>
            <a:pPr marL="628650" lvl="1" indent="-171450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506F"/>
                </a:solidFill>
                <a:latin typeface="Arial"/>
                <a:cs typeface="Arial"/>
              </a:rPr>
              <a:t>If you don’t, you are just working to get tired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12984D-30C1-4E3D-A727-E9FE506634D9}"/>
              </a:ext>
            </a:extLst>
          </p:cNvPr>
          <p:cNvSpPr txBox="1"/>
          <p:nvPr/>
        </p:nvSpPr>
        <p:spPr>
          <a:xfrm>
            <a:off x="370286" y="3718935"/>
            <a:ext cx="80772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dirty="0"/>
              <a:t>Technology – Infrastructure is next</a:t>
            </a:r>
          </a:p>
          <a:p>
            <a:pPr marL="628650" lvl="1" indent="-171450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506F"/>
                </a:solidFill>
                <a:latin typeface="Arial"/>
                <a:cs typeface="Arial"/>
              </a:rPr>
              <a:t>Digital Transformation</a:t>
            </a:r>
          </a:p>
          <a:p>
            <a:pPr marL="628650" lvl="1" indent="-171450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506F"/>
                </a:solidFill>
                <a:latin typeface="Arial"/>
                <a:cs typeface="Arial"/>
              </a:rPr>
              <a:t>Must automate &amp; provide needed data efficiently &amp; effectively</a:t>
            </a:r>
          </a:p>
          <a:p>
            <a:pPr marL="628650" lvl="1" indent="-171450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15506F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31A778-515B-4EC5-80B5-382082EB78F4}"/>
              </a:ext>
            </a:extLst>
          </p:cNvPr>
          <p:cNvSpPr txBox="1"/>
          <p:nvPr/>
        </p:nvSpPr>
        <p:spPr>
          <a:xfrm>
            <a:off x="376636" y="2209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dirty="0"/>
              <a:t>Implementation is a bottom up approach</a:t>
            </a:r>
          </a:p>
        </p:txBody>
      </p:sp>
      <p:sp>
        <p:nvSpPr>
          <p:cNvPr id="14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565C38E1-642C-46BA-9247-DF8E33793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09" y="686472"/>
            <a:ext cx="7797800" cy="1103000"/>
          </a:xfrm>
          <a:prstGeom prst="rect">
            <a:avLst/>
          </a:prstGeom>
          <a:solidFill>
            <a:schemeClr val="tx2"/>
          </a:solidFill>
          <a:ln w="3175" algn="ctr">
            <a:solidFill>
              <a:srgbClr val="0070C0"/>
            </a:solidFill>
            <a:miter lim="800000"/>
            <a:headEnd/>
            <a:tailEnd/>
          </a:ln>
        </p:spPr>
        <p:txBody>
          <a:bodyPr lIns="42203" rIns="42203"/>
          <a:lstStyle/>
          <a:p>
            <a:pPr algn="ctr" eaLnBrk="0" hangingPunct="0">
              <a:spcBef>
                <a:spcPct val="35000"/>
              </a:spcBef>
            </a:pPr>
            <a:endParaRPr lang="en-US" sz="923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AutoShape 29">
            <a:hlinkClick r:id="rId4" action="ppaction://hlinksldjump"/>
            <a:extLst>
              <a:ext uri="{FF2B5EF4-FFF2-40B4-BE49-F238E27FC236}">
                <a16:creationId xmlns:a16="http://schemas.microsoft.com/office/drawing/2014/main" id="{D868A21B-0C98-4486-B453-4B6B8A77A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717504"/>
            <a:ext cx="2362092" cy="95345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3333CC"/>
            </a:solidFill>
            <a:round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000" b="1" dirty="0">
                <a:solidFill>
                  <a:srgbClr val="FF0000"/>
                </a:solidFill>
                <a:latin typeface="Arial" pitchFamily="34" charset="0"/>
                <a:cs typeface="+mn-cs"/>
              </a:rPr>
              <a:t>People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+mn-cs"/>
              </a:rPr>
              <a:t>employee competencies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+mn-cs"/>
              </a:rPr>
              <a:t>hire, retain &amp; develop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+mn-cs"/>
              </a:rPr>
              <a:t>compensation &amp; benefits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+mn-cs"/>
              </a:rPr>
              <a:t>performance management</a:t>
            </a:r>
          </a:p>
        </p:txBody>
      </p:sp>
      <p:sp>
        <p:nvSpPr>
          <p:cNvPr id="16" name="AutoShape 28">
            <a:hlinkClick r:id="rId4" action="ppaction://hlinksldjump"/>
            <a:extLst>
              <a:ext uri="{FF2B5EF4-FFF2-40B4-BE49-F238E27FC236}">
                <a16:creationId xmlns:a16="http://schemas.microsoft.com/office/drawing/2014/main" id="{CC7C86A1-95AB-4AB2-ACA2-B58E45797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057" y="925351"/>
            <a:ext cx="1781175" cy="7831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3333CC"/>
            </a:solidFill>
            <a:round/>
            <a:headEnd/>
            <a:tailEnd/>
          </a:ln>
        </p:spPr>
        <p:txBody>
          <a:bodyPr lIns="45720" rIns="45720" anchor="ctr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000" b="1" dirty="0">
                <a:solidFill>
                  <a:srgbClr val="FF0000"/>
                </a:solidFill>
                <a:latin typeface="Arial" pitchFamily="34" charset="0"/>
                <a:cs typeface="+mn-cs"/>
              </a:rPr>
              <a:t>Technology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+mn-cs"/>
              </a:rPr>
              <a:t>network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+mn-cs"/>
              </a:rPr>
              <a:t>enterprise solutions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+mn-cs"/>
              </a:rPr>
              <a:t>information security</a:t>
            </a:r>
          </a:p>
        </p:txBody>
      </p:sp>
      <p:sp>
        <p:nvSpPr>
          <p:cNvPr id="17" name="AutoShape 30">
            <a:hlinkClick r:id="rId4" action="ppaction://hlinksldjump"/>
            <a:extLst>
              <a:ext uri="{FF2B5EF4-FFF2-40B4-BE49-F238E27FC236}">
                <a16:creationId xmlns:a16="http://schemas.microsoft.com/office/drawing/2014/main" id="{B982E406-1150-4E4F-B6B6-D5796C2B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885" y="926246"/>
            <a:ext cx="1782763" cy="672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3333CC"/>
            </a:solidFill>
            <a:round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000" b="1" dirty="0">
                <a:solidFill>
                  <a:srgbClr val="FF0000"/>
                </a:solidFill>
                <a:latin typeface="Arial" pitchFamily="34" charset="0"/>
                <a:cs typeface="+mn-cs"/>
              </a:rPr>
              <a:t>Corporate Culture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+mn-cs"/>
              </a:rPr>
              <a:t>4 Cs</a:t>
            </a:r>
          </a:p>
          <a:p>
            <a:pPr algn="ctr" eaLnBrk="0" hangingPunct="0">
              <a:spcBef>
                <a:spcPct val="35000"/>
              </a:spcBef>
            </a:pPr>
            <a:endParaRPr lang="en-US" sz="10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A94533-6793-42B9-82E4-417787D8219C}"/>
              </a:ext>
            </a:extLst>
          </p:cNvPr>
          <p:cNvSpPr txBox="1"/>
          <p:nvPr/>
        </p:nvSpPr>
        <p:spPr>
          <a:xfrm>
            <a:off x="366400" y="5051300"/>
            <a:ext cx="80772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dirty="0"/>
              <a:t>Culture– Culture – Culture – Culture</a:t>
            </a:r>
          </a:p>
          <a:p>
            <a:pPr marL="628650" lvl="1" indent="-171450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506F"/>
                </a:solidFill>
                <a:latin typeface="Arial"/>
                <a:cs typeface="Arial"/>
              </a:rPr>
              <a:t>Peter Drucker:  Culture Eats Strategy for Breakfast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624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51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551" y="6705600"/>
            <a:ext cx="294085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7EEADC1-A096-4688-9E4E-E65D147DB0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8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3816" y="957966"/>
            <a:ext cx="2582008" cy="2471034"/>
          </a:xfrm>
          <a:prstGeom prst="rect">
            <a:avLst/>
          </a:prstGeom>
          <a:solidFill>
            <a:srgbClr val="004A8D"/>
          </a:solidFill>
          <a:ln w="3175" algn="ctr">
            <a:solidFill>
              <a:srgbClr val="0070C0"/>
            </a:solidFill>
            <a:miter lim="800000"/>
            <a:headEnd/>
            <a:tailEnd/>
          </a:ln>
        </p:spPr>
        <p:txBody>
          <a:bodyPr lIns="42203" rIns="42203"/>
          <a:lstStyle/>
          <a:p>
            <a:pPr algn="ctr" eaLnBrk="0" hangingPunct="0">
              <a:spcBef>
                <a:spcPct val="3500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Run the Business</a:t>
            </a:r>
          </a:p>
        </p:txBody>
      </p:sp>
      <p:sp>
        <p:nvSpPr>
          <p:cNvPr id="17419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57600" y="946401"/>
            <a:ext cx="1966546" cy="2468266"/>
          </a:xfrm>
          <a:prstGeom prst="rect">
            <a:avLst/>
          </a:prstGeom>
          <a:solidFill>
            <a:srgbClr val="004A8D"/>
          </a:solidFill>
          <a:ln w="3175" algn="ctr">
            <a:solidFill>
              <a:srgbClr val="0070C0"/>
            </a:solidFill>
            <a:miter lim="800000"/>
            <a:headEnd/>
            <a:tailEnd/>
          </a:ln>
        </p:spPr>
        <p:txBody>
          <a:bodyPr lIns="42203" rIns="42203"/>
          <a:lstStyle/>
          <a:p>
            <a:pPr algn="ctr" eaLnBrk="0" hangingPunct="0">
              <a:spcBef>
                <a:spcPct val="3500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Advance the Business</a:t>
            </a:r>
          </a:p>
        </p:txBody>
      </p:sp>
      <p:sp>
        <p:nvSpPr>
          <p:cNvPr id="17420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936274" y="948656"/>
            <a:ext cx="2028092" cy="2488607"/>
          </a:xfrm>
          <a:prstGeom prst="rect">
            <a:avLst/>
          </a:prstGeom>
          <a:solidFill>
            <a:srgbClr val="004A8D"/>
          </a:solidFill>
          <a:ln w="3175" algn="ctr">
            <a:solidFill>
              <a:srgbClr val="0070C0"/>
            </a:solidFill>
            <a:miter lim="800000"/>
            <a:headEnd/>
            <a:tailEnd/>
          </a:ln>
        </p:spPr>
        <p:txBody>
          <a:bodyPr lIns="42203" rIns="42203"/>
          <a:lstStyle/>
          <a:p>
            <a:pPr algn="ctr" eaLnBrk="0" hangingPunct="0">
              <a:spcBef>
                <a:spcPct val="3500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Earn Trust</a:t>
            </a:r>
          </a:p>
        </p:txBody>
      </p:sp>
      <p:sp>
        <p:nvSpPr>
          <p:cNvPr id="17429" name="AutoShap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12986" y="2412075"/>
            <a:ext cx="6324599" cy="2436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831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Timely &amp; accurate monthly financial reporting (internal &amp; external) </a:t>
            </a:r>
          </a:p>
        </p:txBody>
      </p:sp>
      <p:sp>
        <p:nvSpPr>
          <p:cNvPr id="17440" name="AutoShape 3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14452" y="2846942"/>
            <a:ext cx="4472402" cy="230836"/>
          </a:xfrm>
          <a:prstGeom prst="roundRect">
            <a:avLst>
              <a:gd name="adj" fmla="val 9296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831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EVMS Implementation</a:t>
            </a:r>
          </a:p>
        </p:txBody>
      </p:sp>
      <p:sp>
        <p:nvSpPr>
          <p:cNvPr id="17442" name="AutoShape 3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19848" y="1953378"/>
            <a:ext cx="6864098" cy="2436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831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FP&amp;A/Operation Integration – </a:t>
            </a:r>
            <a:r>
              <a:rPr lang="en-US" sz="831" b="1" dirty="0">
                <a:solidFill>
                  <a:srgbClr val="003399"/>
                </a:solidFill>
                <a:latin typeface="Arial" pitchFamily="34" charset="0"/>
              </a:rPr>
              <a:t>Policies, processes &amp; systems </a:t>
            </a:r>
            <a:r>
              <a:rPr lang="en-US" sz="831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   </a:t>
            </a:r>
          </a:p>
        </p:txBody>
      </p:sp>
      <p:sp>
        <p:nvSpPr>
          <p:cNvPr id="17444" name="AutoShape 3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34756" y="2768129"/>
            <a:ext cx="1326965" cy="526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831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Compliance with FAR, GAAP, DOL, Federal &amp; State regs, etc.</a:t>
            </a: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772260" y="913395"/>
            <a:ext cx="7406052" cy="2765181"/>
          </a:xfrm>
          <a:prstGeom prst="rect">
            <a:avLst/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</p:spPr>
        <p:txBody>
          <a:bodyPr wrap="none" lIns="42203" rIns="42203" anchor="ctr"/>
          <a:lstStyle/>
          <a:p>
            <a:pPr algn="ctr" eaLnBrk="0" hangingPunct="0">
              <a:spcBef>
                <a:spcPct val="35000"/>
              </a:spcBef>
            </a:pPr>
            <a:endParaRPr lang="en-US" sz="1477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858212-804D-45BD-9248-E2AF1DA8F968}"/>
              </a:ext>
            </a:extLst>
          </p:cNvPr>
          <p:cNvSpPr txBox="1"/>
          <p:nvPr/>
        </p:nvSpPr>
        <p:spPr>
          <a:xfrm>
            <a:off x="76200" y="7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CHANGE MANGAEMENT IMPLEMENTATION– Integration &amp; Partnership</a:t>
            </a:r>
          </a:p>
        </p:txBody>
      </p:sp>
      <p:sp>
        <p:nvSpPr>
          <p:cNvPr id="44" name="AutoShape 31">
            <a:hlinkClick r:id="rId3" action="ppaction://hlinksldjump"/>
            <a:extLst>
              <a:ext uri="{FF2B5EF4-FFF2-40B4-BE49-F238E27FC236}">
                <a16:creationId xmlns:a16="http://schemas.microsoft.com/office/drawing/2014/main" id="{FACCAE67-79BF-41AA-A228-68CF51C09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51220"/>
            <a:ext cx="5943600" cy="230836"/>
          </a:xfrm>
          <a:prstGeom prst="roundRect">
            <a:avLst>
              <a:gd name="adj" fmla="val 9296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831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Improve delivery of customer deliverable through partnership both internally &amp; externally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ECA5-6207-46CF-94FB-19F009DCB045}"/>
              </a:ext>
            </a:extLst>
          </p:cNvPr>
          <p:cNvSpPr txBox="1"/>
          <p:nvPr/>
        </p:nvSpPr>
        <p:spPr>
          <a:xfrm>
            <a:off x="602273" y="3771956"/>
            <a:ext cx="8077200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dirty="0"/>
              <a:t>Finance must partner with Operations</a:t>
            </a:r>
          </a:p>
          <a:p>
            <a:pPr marL="628650" lvl="1" indent="-171450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506F"/>
                </a:solidFill>
                <a:latin typeface="Arial"/>
                <a:cs typeface="Arial"/>
              </a:rPr>
              <a:t>We’re here to support operations customers’ needs</a:t>
            </a:r>
          </a:p>
          <a:p>
            <a:pPr marL="628650" lvl="1" indent="-171450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506F"/>
                </a:solidFill>
                <a:latin typeface="Arial"/>
                <a:cs typeface="Arial"/>
              </a:rPr>
              <a:t>Finance can facilitate the discussion among the operational groups and they can entrust finance with doing the financial analysis</a:t>
            </a:r>
          </a:p>
          <a:p>
            <a:pPr marL="628650" lvl="1" indent="-171450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506F"/>
                </a:solidFill>
                <a:latin typeface="Arial"/>
                <a:cs typeface="Arial"/>
              </a:rPr>
              <a:t>Must balance standards with meeting end goal</a:t>
            </a:r>
          </a:p>
          <a:p>
            <a:pPr marL="1200150" lvl="2" indent="-285750">
              <a:spcBef>
                <a:spcPct val="20000"/>
              </a:spcBef>
              <a:buClr>
                <a:srgbClr val="A20F1B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5506F"/>
                </a:solidFill>
                <a:latin typeface="Arial"/>
                <a:cs typeface="Arial"/>
              </a:rPr>
              <a:t>Many ways to help get around </a:t>
            </a:r>
          </a:p>
          <a:p>
            <a:pPr marL="628650" lvl="1" indent="-171450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506F"/>
                </a:solidFill>
                <a:latin typeface="Arial"/>
                <a:cs typeface="Arial"/>
              </a:rPr>
              <a:t>Providing visibility and a balance financial perspective goes a long way</a:t>
            </a:r>
          </a:p>
          <a:p>
            <a:pPr marL="628650" lvl="1" indent="-171450">
              <a:spcBef>
                <a:spcPct val="20000"/>
              </a:spcBef>
              <a:buClr>
                <a:srgbClr val="A20F1B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506F"/>
                </a:solidFill>
                <a:latin typeface="Arial"/>
                <a:cs typeface="Arial"/>
              </a:rPr>
              <a:t>One TEAM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54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9" grpId="0" animBg="1"/>
      <p:bldP spid="17420" grpId="0" animBg="1"/>
      <p:bldP spid="17429" grpId="0" animBg="1"/>
      <p:bldP spid="17440" grpId="0" animBg="1"/>
      <p:bldP spid="17442" grpId="0" animBg="1"/>
      <p:bldP spid="17444" grpId="0" animBg="1"/>
      <p:bldP spid="17445" grpId="0" animBg="1"/>
      <p:bldP spid="44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551" y="6705600"/>
            <a:ext cx="294085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7EEADC1-A096-4688-9E4E-E65D147DB0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1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78574" y="1089369"/>
            <a:ext cx="6699738" cy="73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 algn="ctr">
            <a:solidFill>
              <a:srgbClr val="0070C0"/>
            </a:solidFill>
            <a:miter lim="800000"/>
            <a:headEnd/>
            <a:tailEnd/>
          </a:ln>
        </p:spPr>
        <p:txBody>
          <a:bodyPr lIns="42203" rIns="42203"/>
          <a:lstStyle/>
          <a:p>
            <a:pPr algn="ctr" eaLnBrk="0" hangingPunct="0">
              <a:spcBef>
                <a:spcPct val="35000"/>
              </a:spcBef>
            </a:pPr>
            <a:endParaRPr lang="en-US" sz="923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412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78574" y="1890348"/>
            <a:ext cx="6699738" cy="860181"/>
          </a:xfrm>
          <a:prstGeom prst="rect">
            <a:avLst/>
          </a:prstGeom>
          <a:solidFill>
            <a:srgbClr val="3333CC"/>
          </a:solidFill>
          <a:ln w="3175" algn="ctr">
            <a:solidFill>
              <a:srgbClr val="DDDDDD"/>
            </a:solidFill>
            <a:miter lim="800000"/>
            <a:headEnd/>
            <a:tailEnd/>
          </a:ln>
        </p:spPr>
        <p:txBody>
          <a:bodyPr lIns="42203" rIns="42203"/>
          <a:lstStyle/>
          <a:p>
            <a:pPr algn="ctr" eaLnBrk="0" hangingPunct="0">
              <a:spcBef>
                <a:spcPct val="35000"/>
              </a:spcBef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2019 Business Plan Alignment:</a:t>
            </a:r>
          </a:p>
        </p:txBody>
      </p:sp>
      <p:sp>
        <p:nvSpPr>
          <p:cNvPr id="17413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38654" y="1962632"/>
            <a:ext cx="1219933" cy="2592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Reporting</a:t>
            </a:r>
          </a:p>
        </p:txBody>
      </p:sp>
      <p:sp>
        <p:nvSpPr>
          <p:cNvPr id="17414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64692" y="2114518"/>
            <a:ext cx="1223596" cy="2592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Efficiencies</a:t>
            </a:r>
          </a:p>
        </p:txBody>
      </p:sp>
      <p:sp>
        <p:nvSpPr>
          <p:cNvPr id="17415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15006" y="2108556"/>
            <a:ext cx="776654" cy="2592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>
            <a:solidFill>
              <a:srgbClr val="DDDDDD"/>
            </a:solidFill>
            <a:round/>
            <a:headEnd/>
            <a:tailEnd/>
          </a:ln>
        </p:spPr>
        <p:txBody>
          <a:bodyPr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Scalability</a:t>
            </a:r>
          </a:p>
        </p:txBody>
      </p:sp>
      <p:sp>
        <p:nvSpPr>
          <p:cNvPr id="17416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33563" y="2120894"/>
            <a:ext cx="1570219" cy="2592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Regulatory Compliance</a:t>
            </a:r>
          </a:p>
        </p:txBody>
      </p:sp>
      <p:sp>
        <p:nvSpPr>
          <p:cNvPr id="17417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50320" y="1962633"/>
            <a:ext cx="1166446" cy="2592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Communication</a:t>
            </a:r>
          </a:p>
        </p:txBody>
      </p:sp>
      <p:sp>
        <p:nvSpPr>
          <p:cNvPr id="17418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78575" y="2804748"/>
            <a:ext cx="2582008" cy="1966546"/>
          </a:xfrm>
          <a:prstGeom prst="rect">
            <a:avLst/>
          </a:prstGeom>
          <a:solidFill>
            <a:srgbClr val="004A8D"/>
          </a:solidFill>
          <a:ln w="3175" algn="ctr">
            <a:solidFill>
              <a:srgbClr val="0070C0"/>
            </a:solidFill>
            <a:miter lim="800000"/>
            <a:headEnd/>
            <a:tailEnd/>
          </a:ln>
        </p:spPr>
        <p:txBody>
          <a:bodyPr lIns="42203" rIns="42203"/>
          <a:lstStyle/>
          <a:p>
            <a:pPr algn="ctr" eaLnBrk="0" hangingPunct="0">
              <a:spcBef>
                <a:spcPct val="3500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Run the Business</a:t>
            </a:r>
          </a:p>
        </p:txBody>
      </p:sp>
      <p:sp>
        <p:nvSpPr>
          <p:cNvPr id="17419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122129" y="2804748"/>
            <a:ext cx="1966546" cy="1966546"/>
          </a:xfrm>
          <a:prstGeom prst="rect">
            <a:avLst/>
          </a:prstGeom>
          <a:solidFill>
            <a:srgbClr val="004A8D"/>
          </a:solidFill>
          <a:ln w="3175" algn="ctr">
            <a:solidFill>
              <a:srgbClr val="0070C0"/>
            </a:solidFill>
            <a:miter lim="800000"/>
            <a:headEnd/>
            <a:tailEnd/>
          </a:ln>
        </p:spPr>
        <p:txBody>
          <a:bodyPr lIns="42203" rIns="42203"/>
          <a:lstStyle/>
          <a:p>
            <a:pPr algn="ctr" eaLnBrk="0" hangingPunct="0">
              <a:spcBef>
                <a:spcPct val="3500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Advance the Business</a:t>
            </a:r>
          </a:p>
        </p:txBody>
      </p:sp>
      <p:sp>
        <p:nvSpPr>
          <p:cNvPr id="17420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50220" y="2828617"/>
            <a:ext cx="2028092" cy="1966546"/>
          </a:xfrm>
          <a:prstGeom prst="rect">
            <a:avLst/>
          </a:prstGeom>
          <a:solidFill>
            <a:srgbClr val="004A8D"/>
          </a:solidFill>
          <a:ln w="3175" algn="ctr">
            <a:solidFill>
              <a:schemeClr val="accent1"/>
            </a:solidFill>
            <a:miter lim="800000"/>
            <a:headEnd/>
            <a:tailEnd/>
          </a:ln>
        </p:spPr>
        <p:txBody>
          <a:bodyPr lIns="42203" rIns="42203"/>
          <a:lstStyle/>
          <a:p>
            <a:pPr algn="ctr" eaLnBrk="0" hangingPunct="0">
              <a:spcBef>
                <a:spcPct val="3500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Earn Trust</a:t>
            </a:r>
          </a:p>
        </p:txBody>
      </p:sp>
      <p:sp>
        <p:nvSpPr>
          <p:cNvPr id="17421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78574" y="4832840"/>
            <a:ext cx="6699738" cy="737089"/>
          </a:xfrm>
          <a:prstGeom prst="rect">
            <a:avLst/>
          </a:prstGeom>
          <a:solidFill>
            <a:schemeClr val="tx2"/>
          </a:solidFill>
          <a:ln w="3175" algn="ctr">
            <a:solidFill>
              <a:srgbClr val="0070C0"/>
            </a:solidFill>
            <a:miter lim="800000"/>
            <a:headEnd/>
            <a:tailEnd/>
          </a:ln>
        </p:spPr>
        <p:txBody>
          <a:bodyPr lIns="42203" rIns="42203"/>
          <a:lstStyle/>
          <a:p>
            <a:pPr algn="ctr" eaLnBrk="0" hangingPunct="0">
              <a:spcBef>
                <a:spcPct val="35000"/>
              </a:spcBef>
            </a:pPr>
            <a:endParaRPr lang="en-US" sz="923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422" name="AutoShape 13"/>
          <p:cNvSpPr>
            <a:spLocks noChangeArrowheads="1"/>
          </p:cNvSpPr>
          <p:nvPr/>
        </p:nvSpPr>
        <p:spPr bwMode="auto">
          <a:xfrm>
            <a:off x="767285" y="4259874"/>
            <a:ext cx="504092" cy="1145931"/>
          </a:xfrm>
          <a:prstGeom prst="upArrow">
            <a:avLst>
              <a:gd name="adj1" fmla="val 72574"/>
              <a:gd name="adj2" fmla="val 41129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831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executes</a:t>
            </a:r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598576" y="1131832"/>
            <a:ext cx="690235" cy="51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/>
            <a:r>
              <a:rPr lang="en-US" sz="831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 Shareholder Value within FTI’s 4 Cs </a:t>
            </a:r>
          </a:p>
        </p:txBody>
      </p:sp>
      <p:sp>
        <p:nvSpPr>
          <p:cNvPr id="17424" name="AutoShape 15"/>
          <p:cNvSpPr>
            <a:spLocks noChangeArrowheads="1"/>
          </p:cNvSpPr>
          <p:nvPr/>
        </p:nvSpPr>
        <p:spPr bwMode="auto">
          <a:xfrm>
            <a:off x="696214" y="1955988"/>
            <a:ext cx="504092" cy="186103"/>
          </a:xfrm>
          <a:prstGeom prst="upArrow">
            <a:avLst>
              <a:gd name="adj1" fmla="val 72028"/>
              <a:gd name="adj2" fmla="val 55708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831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</a:p>
        </p:txBody>
      </p:sp>
      <p:sp>
        <p:nvSpPr>
          <p:cNvPr id="17425" name="AutoShape 16"/>
          <p:cNvSpPr>
            <a:spLocks noChangeArrowheads="1"/>
          </p:cNvSpPr>
          <p:nvPr/>
        </p:nvSpPr>
        <p:spPr bwMode="auto">
          <a:xfrm>
            <a:off x="754340" y="2682798"/>
            <a:ext cx="504092" cy="952500"/>
          </a:xfrm>
          <a:prstGeom prst="upArrow">
            <a:avLst>
              <a:gd name="adj1" fmla="val 72306"/>
              <a:gd name="adj2" fmla="val 49338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831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that</a:t>
            </a:r>
          </a:p>
        </p:txBody>
      </p:sp>
      <p:sp>
        <p:nvSpPr>
          <p:cNvPr id="17426" name="Rectangle 17"/>
          <p:cNvSpPr>
            <a:spLocks noChangeArrowheads="1"/>
          </p:cNvSpPr>
          <p:nvPr/>
        </p:nvSpPr>
        <p:spPr bwMode="auto">
          <a:xfrm>
            <a:off x="696214" y="5517159"/>
            <a:ext cx="646235" cy="51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831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Our Talented, Empowered Workforce </a:t>
            </a:r>
          </a:p>
        </p:txBody>
      </p:sp>
      <p:sp>
        <p:nvSpPr>
          <p:cNvPr id="17427" name="Rectangle 18"/>
          <p:cNvSpPr>
            <a:spLocks noChangeArrowheads="1"/>
          </p:cNvSpPr>
          <p:nvPr/>
        </p:nvSpPr>
        <p:spPr bwMode="auto">
          <a:xfrm>
            <a:off x="670611" y="2269272"/>
            <a:ext cx="571500" cy="2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831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Realize the</a:t>
            </a:r>
          </a:p>
          <a:p>
            <a:pPr algn="ctr" eaLnBrk="0" hangingPunct="0"/>
            <a:r>
              <a:rPr lang="en-US" sz="831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Strategy</a:t>
            </a:r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789973" y="3916332"/>
            <a:ext cx="458715" cy="2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/>
            <a:r>
              <a:rPr lang="en-US" sz="831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Focused Actions</a:t>
            </a:r>
          </a:p>
        </p:txBody>
      </p:sp>
      <p:sp>
        <p:nvSpPr>
          <p:cNvPr id="17432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00470" y="4891085"/>
            <a:ext cx="1825175" cy="5735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cs typeface="+mn-cs"/>
              </a:rPr>
              <a:t>achieve ROI excellence through corporate &amp; operational processes </a:t>
            </a:r>
          </a:p>
        </p:txBody>
      </p:sp>
      <p:sp>
        <p:nvSpPr>
          <p:cNvPr id="17433" name="AutoShap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656172" y="4938120"/>
            <a:ext cx="1395046" cy="526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cs typeface="+mn-cs"/>
              </a:rPr>
              <a:t>become a good corporate citizen through regulatory processes</a:t>
            </a:r>
          </a:p>
        </p:txBody>
      </p:sp>
      <p:sp>
        <p:nvSpPr>
          <p:cNvPr id="17434" name="AutoShap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60655" y="4932256"/>
            <a:ext cx="2745022" cy="5735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cs typeface="+mn-cs"/>
              </a:rPr>
              <a:t>improve internal &amp; external customer value through integrated &amp; automated processes &amp; meaningful reports  </a:t>
            </a:r>
          </a:p>
        </p:txBody>
      </p:sp>
      <p:sp>
        <p:nvSpPr>
          <p:cNvPr id="17437" name="AutoShap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36433" y="5890665"/>
            <a:ext cx="3613887" cy="4164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3333CC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923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Unanet – CLM – ATS – IT Infrastructure -Others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923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Corporate Performance Management System</a:t>
            </a:r>
          </a:p>
        </p:txBody>
      </p:sp>
      <p:sp>
        <p:nvSpPr>
          <p:cNvPr id="17438" name="AutoShape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32218" y="5643225"/>
            <a:ext cx="6592450" cy="2592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3333CC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923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VP of HR, VP of Contract, FP&amp;A Corporate Controller, Sr. Director ,  others</a:t>
            </a:r>
            <a:endParaRPr lang="en-US" sz="923" dirty="0">
              <a:solidFill>
                <a:srgbClr val="003399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444" name="AutoShape 3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51347" y="4182593"/>
            <a:ext cx="1326965" cy="526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831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Compliance with FAR, GAAP, DOL, Federal &amp; State regs, etc.</a:t>
            </a: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1478574" y="2804748"/>
            <a:ext cx="6699738" cy="2765181"/>
          </a:xfrm>
          <a:prstGeom prst="rect">
            <a:avLst/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</p:spPr>
        <p:txBody>
          <a:bodyPr wrap="none" lIns="42203" rIns="42203" anchor="ctr"/>
          <a:lstStyle/>
          <a:p>
            <a:pPr algn="ctr" eaLnBrk="0" hangingPunct="0">
              <a:spcBef>
                <a:spcPct val="35000"/>
              </a:spcBef>
            </a:pPr>
            <a:endParaRPr lang="en-US" sz="1477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446" name="AutoShape 3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06820" y="1262765"/>
            <a:ext cx="1833197" cy="2592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923" b="1" dirty="0">
                <a:solidFill>
                  <a:srgbClr val="002060"/>
                </a:solidFill>
                <a:latin typeface="Arial" pitchFamily="34" charset="0"/>
                <a:cs typeface="+mn-cs"/>
              </a:rPr>
              <a:t>Improve Working Capital</a:t>
            </a:r>
          </a:p>
        </p:txBody>
      </p:sp>
      <p:sp>
        <p:nvSpPr>
          <p:cNvPr id="17447" name="AutoShape 4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48100" y="1262765"/>
            <a:ext cx="1943100" cy="2592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923" b="1" dirty="0">
                <a:solidFill>
                  <a:srgbClr val="002060"/>
                </a:solidFill>
                <a:latin typeface="Arial" pitchFamily="34" charset="0"/>
                <a:cs typeface="+mn-cs"/>
              </a:rPr>
              <a:t>Improve Customer Satisfaction</a:t>
            </a:r>
          </a:p>
        </p:txBody>
      </p:sp>
      <p:sp>
        <p:nvSpPr>
          <p:cNvPr id="17448" name="AutoShape 4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994970" y="1262765"/>
            <a:ext cx="1843454" cy="2592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923" b="1" dirty="0">
                <a:solidFill>
                  <a:srgbClr val="002060"/>
                </a:solidFill>
                <a:latin typeface="Arial" pitchFamily="34" charset="0"/>
                <a:cs typeface="+mn-cs"/>
              </a:rPr>
              <a:t>Risk Management</a:t>
            </a:r>
          </a:p>
        </p:txBody>
      </p:sp>
      <p:sp>
        <p:nvSpPr>
          <p:cNvPr id="17449" name="Rectangle 44"/>
          <p:cNvSpPr>
            <a:spLocks noGrp="1" noChangeArrowheads="1"/>
          </p:cNvSpPr>
          <p:nvPr>
            <p:ph type="title"/>
          </p:nvPr>
        </p:nvSpPr>
        <p:spPr>
          <a:xfrm>
            <a:off x="562709" y="605206"/>
            <a:ext cx="8103577" cy="454269"/>
          </a:xfrm>
        </p:spPr>
        <p:txBody>
          <a:bodyPr/>
          <a:lstStyle/>
          <a:p>
            <a:pPr algn="ctr" eaLnBrk="1" hangingPunct="1"/>
            <a:r>
              <a:rPr lang="en-US" dirty="0"/>
              <a:t>Increase Shareholder Value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858212-804D-45BD-9248-E2AF1DA8F968}"/>
              </a:ext>
            </a:extLst>
          </p:cNvPr>
          <p:cNvSpPr txBox="1"/>
          <p:nvPr/>
        </p:nvSpPr>
        <p:spPr>
          <a:xfrm>
            <a:off x="76200" y="7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CHANGE MANGAEMENT – Complete View  </a:t>
            </a:r>
          </a:p>
        </p:txBody>
      </p:sp>
      <p:sp>
        <p:nvSpPr>
          <p:cNvPr id="41" name="AutoShape 31">
            <a:hlinkClick r:id="rId3" action="ppaction://hlinksldjump"/>
            <a:extLst>
              <a:ext uri="{FF2B5EF4-FFF2-40B4-BE49-F238E27FC236}">
                <a16:creationId xmlns:a16="http://schemas.microsoft.com/office/drawing/2014/main" id="{9080722C-B3B6-4934-BD52-1CD85FD7D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362866"/>
            <a:ext cx="4472402" cy="230836"/>
          </a:xfrm>
          <a:prstGeom prst="roundRect">
            <a:avLst>
              <a:gd name="adj" fmla="val 9296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831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EVMS Implementation</a:t>
            </a:r>
          </a:p>
        </p:txBody>
      </p:sp>
      <p:sp>
        <p:nvSpPr>
          <p:cNvPr id="42" name="AutoShape 20">
            <a:hlinkClick r:id="rId3" action="ppaction://hlinksldjump"/>
            <a:extLst>
              <a:ext uri="{FF2B5EF4-FFF2-40B4-BE49-F238E27FC236}">
                <a16:creationId xmlns:a16="http://schemas.microsoft.com/office/drawing/2014/main" id="{94FCDFFC-2654-4566-BD53-CA5A4197B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344" y="3872895"/>
            <a:ext cx="6324599" cy="2436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831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Timely &amp; accurate monthly financial reporting (internal &amp; external) </a:t>
            </a:r>
          </a:p>
        </p:txBody>
      </p:sp>
      <p:sp>
        <p:nvSpPr>
          <p:cNvPr id="44" name="AutoShape 34">
            <a:hlinkClick r:id="rId3" action="ppaction://hlinksldjump"/>
            <a:extLst>
              <a:ext uri="{FF2B5EF4-FFF2-40B4-BE49-F238E27FC236}">
                <a16:creationId xmlns:a16="http://schemas.microsoft.com/office/drawing/2014/main" id="{4A9165E9-4827-486D-B959-6E55B7C80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619" y="3468320"/>
            <a:ext cx="6324599" cy="2436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831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FP&amp;A/Operation Integration – </a:t>
            </a:r>
            <a:r>
              <a:rPr lang="en-US" sz="831" b="1" dirty="0">
                <a:solidFill>
                  <a:srgbClr val="003399"/>
                </a:solidFill>
                <a:latin typeface="Arial" pitchFamily="34" charset="0"/>
              </a:rPr>
              <a:t>Policies, processes &amp; systems </a:t>
            </a:r>
            <a:r>
              <a:rPr lang="en-US" sz="831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   </a:t>
            </a:r>
          </a:p>
        </p:txBody>
      </p:sp>
      <p:sp>
        <p:nvSpPr>
          <p:cNvPr id="45" name="AutoShape 31">
            <a:hlinkClick r:id="rId3" action="ppaction://hlinksldjump"/>
            <a:extLst>
              <a:ext uri="{FF2B5EF4-FFF2-40B4-BE49-F238E27FC236}">
                <a16:creationId xmlns:a16="http://schemas.microsoft.com/office/drawing/2014/main" id="{C7664E20-FF2A-4AC1-86C6-78D2C3CA0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712" y="3119177"/>
            <a:ext cx="5943600" cy="230836"/>
          </a:xfrm>
          <a:prstGeom prst="roundRect">
            <a:avLst>
              <a:gd name="adj" fmla="val 9296"/>
            </a:avLst>
          </a:prstGeom>
          <a:solidFill>
            <a:srgbClr val="FFFFFF"/>
          </a:solidFill>
          <a:ln w="3175" algn="ctr">
            <a:solidFill>
              <a:srgbClr val="DDDDDD"/>
            </a:solidFill>
            <a:round/>
            <a:headEnd/>
            <a:tailEnd/>
          </a:ln>
        </p:spPr>
        <p:txBody>
          <a:bodyPr wrap="square" lIns="42203" rIns="42203" anchor="ctr">
            <a:spAutoFit/>
          </a:bodyPr>
          <a:lstStyle/>
          <a:p>
            <a:pPr algn="ctr" eaLnBrk="0" hangingPunct="0">
              <a:spcBef>
                <a:spcPct val="35000"/>
              </a:spcBef>
            </a:pPr>
            <a:r>
              <a:rPr lang="en-US" sz="831" b="1" dirty="0">
                <a:solidFill>
                  <a:srgbClr val="003399"/>
                </a:solidFill>
                <a:latin typeface="Arial" pitchFamily="34" charset="0"/>
                <a:cs typeface="+mn-cs"/>
              </a:rPr>
              <a:t>Improve delivery of customer deliverable through partnership both internally &amp; externally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B0BA5E-CA9B-420B-B174-C5E337F98B82}"/>
              </a:ext>
            </a:extLst>
          </p:cNvPr>
          <p:cNvSpPr txBox="1"/>
          <p:nvPr/>
        </p:nvSpPr>
        <p:spPr>
          <a:xfrm>
            <a:off x="598576" y="561647"/>
            <a:ext cx="78596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KPIs:  CPARs, On Time Delivery, Increase Cash, # of Audit Deficiencies, Backlog,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B226E0-0D13-42F0-8CDC-5043C9B825FB}"/>
              </a:ext>
            </a:extLst>
          </p:cNvPr>
          <p:cNvSpPr txBox="1"/>
          <p:nvPr/>
        </p:nvSpPr>
        <p:spPr>
          <a:xfrm>
            <a:off x="155333" y="6477506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Strategy Map by Robert S. Kaplan &amp; David P. Norton</a:t>
            </a:r>
          </a:p>
        </p:txBody>
      </p:sp>
    </p:spTree>
    <p:extLst>
      <p:ext uri="{BB962C8B-B14F-4D97-AF65-F5344CB8AC3E}">
        <p14:creationId xmlns:p14="http://schemas.microsoft.com/office/powerpoint/2010/main" val="6458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41" grpId="0" animBg="1"/>
      <p:bldP spid="42" grpId="0" animBg="1"/>
      <p:bldP spid="44" grpId="0" animBg="1"/>
      <p:bldP spid="45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551" y="6705600"/>
            <a:ext cx="294085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7EEADC1-A096-4688-9E4E-E65D147DB0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49" name="Rectangle 44"/>
          <p:cNvSpPr>
            <a:spLocks noGrp="1" noChangeArrowheads="1"/>
          </p:cNvSpPr>
          <p:nvPr>
            <p:ph type="title"/>
          </p:nvPr>
        </p:nvSpPr>
        <p:spPr>
          <a:xfrm>
            <a:off x="152401" y="605206"/>
            <a:ext cx="8513886" cy="454269"/>
          </a:xfrm>
        </p:spPr>
        <p:txBody>
          <a:bodyPr/>
          <a:lstStyle/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n-US" dirty="0"/>
              <a:t>Increase Shareholder Value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858212-804D-45BD-9248-E2AF1DA8F968}"/>
              </a:ext>
            </a:extLst>
          </p:cNvPr>
          <p:cNvSpPr txBox="1"/>
          <p:nvPr/>
        </p:nvSpPr>
        <p:spPr>
          <a:xfrm>
            <a:off x="54419" y="7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Takeaways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3316C3-EB60-4C43-A5F7-F227D1243015}"/>
              </a:ext>
            </a:extLst>
          </p:cNvPr>
          <p:cNvSpPr txBox="1"/>
          <p:nvPr/>
        </p:nvSpPr>
        <p:spPr>
          <a:xfrm>
            <a:off x="284288" y="1073921"/>
            <a:ext cx="8381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A8D"/>
                </a:solidFill>
              </a:rPr>
              <a:t>You will be required to do more with less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4A8D"/>
                </a:solidFill>
              </a:rPr>
              <a:t>Innovation is a must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4A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A8D"/>
                </a:solidFill>
              </a:rPr>
              <a:t>Understand who you are and what’s important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4A8D"/>
                </a:solidFill>
              </a:rPr>
              <a:t>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4A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A8D"/>
                </a:solidFill>
              </a:rPr>
              <a:t>Ensure alignment to mission, vision, values, goals &amp;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4A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A8D"/>
                </a:solidFill>
              </a:rPr>
              <a:t>You must have the right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4A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A8D"/>
                </a:solidFill>
              </a:rPr>
              <a:t>Digital transformation must be part of the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4A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A8D"/>
                </a:solidFill>
              </a:rPr>
              <a:t>Change will happen, it’s up to you whether you embrace or not!</a:t>
            </a:r>
          </a:p>
        </p:txBody>
      </p:sp>
    </p:spTree>
    <p:extLst>
      <p:ext uri="{BB962C8B-B14F-4D97-AF65-F5344CB8AC3E}">
        <p14:creationId xmlns:p14="http://schemas.microsoft.com/office/powerpoint/2010/main" val="2922096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551" y="6705600"/>
            <a:ext cx="294085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7EEADC1-A096-4688-9E4E-E65D147DB0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49" name="Rectangle 44"/>
          <p:cNvSpPr>
            <a:spLocks noGrp="1" noChangeArrowheads="1"/>
          </p:cNvSpPr>
          <p:nvPr>
            <p:ph type="title"/>
          </p:nvPr>
        </p:nvSpPr>
        <p:spPr>
          <a:xfrm>
            <a:off x="562709" y="605206"/>
            <a:ext cx="8103577" cy="454269"/>
          </a:xfrm>
        </p:spPr>
        <p:txBody>
          <a:bodyPr/>
          <a:lstStyle/>
          <a:p>
            <a:pPr algn="ctr" eaLnBrk="1" hangingPunct="1"/>
            <a:r>
              <a:rPr lang="en-US" dirty="0"/>
              <a:t>Increase Shareholder Value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858212-804D-45BD-9248-E2AF1DA8F968}"/>
              </a:ext>
            </a:extLst>
          </p:cNvPr>
          <p:cNvSpPr txBox="1"/>
          <p:nvPr/>
        </p:nvSpPr>
        <p:spPr>
          <a:xfrm>
            <a:off x="76200" y="7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DRIVING GROWTH THROUGH RAPID INNOVATION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31A778-515B-4EC5-80B5-382082EB78F4}"/>
              </a:ext>
            </a:extLst>
          </p:cNvPr>
          <p:cNvSpPr txBox="1"/>
          <p:nvPr/>
        </p:nvSpPr>
        <p:spPr>
          <a:xfrm>
            <a:off x="376636" y="2209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825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3879-CC2E-4366-8A70-35DA3D57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24A17-4072-4E9D-A5C1-62281E9D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Introduction</a:t>
            </a:r>
          </a:p>
          <a:p>
            <a:endParaRPr lang="en-US" dirty="0"/>
          </a:p>
          <a:p>
            <a:r>
              <a:rPr lang="en-US" b="1" dirty="0"/>
              <a:t>FTI Background</a:t>
            </a:r>
          </a:p>
          <a:p>
            <a:endParaRPr lang="en-US" dirty="0"/>
          </a:p>
          <a:p>
            <a:r>
              <a:rPr lang="en-US" b="1" dirty="0"/>
              <a:t>FTI Rapid Innovation</a:t>
            </a:r>
          </a:p>
          <a:p>
            <a:pPr lvl="1"/>
            <a:r>
              <a:rPr lang="en-US" dirty="0"/>
              <a:t>Phase III</a:t>
            </a:r>
          </a:p>
          <a:p>
            <a:pPr lvl="1"/>
            <a:r>
              <a:rPr lang="en-US" dirty="0"/>
              <a:t>SBIR Technologies</a:t>
            </a:r>
          </a:p>
          <a:p>
            <a:endParaRPr lang="en-US" dirty="0"/>
          </a:p>
          <a:p>
            <a:r>
              <a:rPr lang="en-US" b="1" dirty="0"/>
              <a:t>Financial Infrastructure Change Management</a:t>
            </a:r>
          </a:p>
          <a:p>
            <a:pPr lvl="1"/>
            <a:r>
              <a:rPr lang="en-US" dirty="0"/>
              <a:t>Culture</a:t>
            </a:r>
          </a:p>
          <a:p>
            <a:pPr lvl="1"/>
            <a:r>
              <a:rPr lang="en-US" dirty="0"/>
              <a:t>Alignment&amp; Performance Measurement</a:t>
            </a:r>
          </a:p>
          <a:p>
            <a:pPr lvl="1"/>
            <a:r>
              <a:rPr lang="en-US" dirty="0"/>
              <a:t>People &amp; IT </a:t>
            </a:r>
          </a:p>
          <a:p>
            <a:pPr lvl="1"/>
            <a:r>
              <a:rPr lang="en-US" dirty="0"/>
              <a:t>Integration &amp; Partnership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Q&amp;A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D2A1A-B42D-4135-95F4-82B2564E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A1929-F26E-439C-B808-020ABF78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Frontier Technology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79CEB-15EF-4FFB-9E52-A945DEEB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3FDD-6B8F-419E-A81F-317B498A52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F34B757-5F8D-47B7-BADE-5DAA259D455F}"/>
              </a:ext>
            </a:extLst>
          </p:cNvPr>
          <p:cNvSpPr txBox="1">
            <a:spLocks/>
          </p:cNvSpPr>
          <p:nvPr/>
        </p:nvSpPr>
        <p:spPr bwMode="auto">
          <a:xfrm>
            <a:off x="6813822" y="611190"/>
            <a:ext cx="2218660" cy="51816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0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34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467517"/>
          </a:xfrm>
        </p:spPr>
        <p:txBody>
          <a:bodyPr>
            <a:normAutofit fontScale="90000"/>
          </a:bodyPr>
          <a:lstStyle/>
          <a:p>
            <a:pPr lvl="0"/>
            <a:br>
              <a:rPr lang="en-US" sz="2400" dirty="0"/>
            </a:br>
            <a:r>
              <a:rPr lang="en-US" dirty="0"/>
              <a:t>FTI Background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6813822" y="611190"/>
            <a:ext cx="2218660" cy="51816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0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354616" y="821160"/>
            <a:ext cx="6655784" cy="397944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ts val="18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solidFill>
                  <a:srgbClr val="002060"/>
                </a:solidFill>
              </a:rPr>
              <a:t>Helping the Department of Defense and other government agencies solve hard problems and implement informed and wise decisions</a:t>
            </a:r>
          </a:p>
          <a:p>
            <a:pPr marL="742950" lvl="1" indent="-285750" algn="l" eaLnBrk="0" hangingPunct="0">
              <a:spcBef>
                <a:spcPts val="600"/>
              </a:spcBef>
              <a:buClr>
                <a:srgbClr val="990000"/>
              </a:buClr>
              <a:buFontTx/>
              <a:buChar char="–"/>
              <a:defRPr/>
            </a:pPr>
            <a:r>
              <a:rPr lang="en-US" sz="2400" b="0" kern="0" dirty="0">
                <a:solidFill>
                  <a:srgbClr val="002060"/>
                </a:solidFill>
                <a:latin typeface="Arial"/>
              </a:rPr>
              <a:t>Headquartered in Dayton, Ohio</a:t>
            </a:r>
          </a:p>
          <a:p>
            <a:pPr marL="742950" lvl="1" indent="-285750" algn="l" eaLnBrk="0" hangingPunct="0">
              <a:spcBef>
                <a:spcPts val="600"/>
              </a:spcBef>
              <a:buClr>
                <a:srgbClr val="990000"/>
              </a:buClr>
              <a:buFontTx/>
              <a:buChar char="–"/>
              <a:defRPr/>
            </a:pPr>
            <a:r>
              <a:rPr lang="en-US" sz="2400" b="0" kern="0" dirty="0">
                <a:solidFill>
                  <a:srgbClr val="002060"/>
                </a:solidFill>
                <a:latin typeface="Arial"/>
              </a:rPr>
              <a:t>Operating in 28 states</a:t>
            </a:r>
          </a:p>
          <a:p>
            <a:pPr marL="742950" lvl="1" indent="-285750" algn="l" eaLnBrk="0" hangingPunct="0">
              <a:spcBef>
                <a:spcPts val="600"/>
              </a:spcBef>
              <a:buClr>
                <a:srgbClr val="990000"/>
              </a:buClr>
              <a:buFontTx/>
              <a:buChar char="–"/>
              <a:defRPr/>
            </a:pPr>
            <a:r>
              <a:rPr lang="en-US" sz="2400" b="0" kern="0" dirty="0">
                <a:solidFill>
                  <a:srgbClr val="002060"/>
                </a:solidFill>
                <a:latin typeface="Arial"/>
              </a:rPr>
              <a:t>~ 350 Employees </a:t>
            </a:r>
          </a:p>
          <a:p>
            <a:pPr marL="742950" lvl="1" indent="-285750" algn="l" eaLnBrk="0" hangingPunct="0">
              <a:spcBef>
                <a:spcPts val="600"/>
              </a:spcBef>
              <a:buClr>
                <a:srgbClr val="990000"/>
              </a:buClr>
              <a:buFontTx/>
              <a:buChar char="–"/>
              <a:defRPr/>
            </a:pPr>
            <a:endParaRPr lang="en-US" sz="2400" b="0" kern="0" dirty="0">
              <a:solidFill>
                <a:srgbClr val="002060"/>
              </a:solidFill>
              <a:latin typeface="Arial"/>
            </a:endParaRPr>
          </a:p>
          <a:p>
            <a:pPr lvl="1" algn="l" eaLnBrk="0" hangingPunct="0">
              <a:spcBef>
                <a:spcPts val="600"/>
              </a:spcBef>
              <a:buClr>
                <a:srgbClr val="990000"/>
              </a:buClr>
              <a:defRPr/>
            </a:pPr>
            <a:endParaRPr lang="en-US" sz="2400" b="0" kern="0" dirty="0">
              <a:solidFill>
                <a:srgbClr val="002060"/>
              </a:solidFill>
              <a:latin typeface="Arial"/>
            </a:endParaRPr>
          </a:p>
          <a:p>
            <a:pPr marL="0" lvl="1" algn="l" eaLnBrk="0" hangingPunct="0">
              <a:spcBef>
                <a:spcPts val="600"/>
              </a:spcBef>
              <a:buClr>
                <a:srgbClr val="990000"/>
              </a:buClr>
              <a:defRPr/>
            </a:pPr>
            <a:endParaRPr lang="en-US" sz="1800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31187" y="6628875"/>
            <a:ext cx="912813" cy="220851"/>
          </a:xfrm>
        </p:spPr>
        <p:txBody>
          <a:bodyPr/>
          <a:lstStyle/>
          <a:p>
            <a:pPr algn="r">
              <a:defRPr/>
            </a:pPr>
            <a:fld id="{32E3B9D6-0FBE-4794-8BB4-6FDCFBA70046}" type="slidenum">
              <a:rPr lang="en-US" sz="1050" smtClean="0">
                <a:solidFill>
                  <a:schemeClr val="tx2"/>
                </a:solidFill>
                <a:latin typeface="+mj-lt"/>
              </a:rPr>
              <a:pPr algn="r">
                <a:defRPr/>
              </a:pPr>
              <a:t>4</a:t>
            </a:fld>
            <a:endParaRPr lang="en-US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DB01DE-C9D0-4777-9D94-61050A3A4B6F}"/>
              </a:ext>
            </a:extLst>
          </p:cNvPr>
          <p:cNvSpPr txBox="1"/>
          <p:nvPr/>
        </p:nvSpPr>
        <p:spPr>
          <a:xfrm>
            <a:off x="310915" y="6340933"/>
            <a:ext cx="718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Cage Code:  1BP53          DUNS:  153927827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AEFF56-1CC1-47FB-B41D-13DF5E94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543353"/>
            <a:ext cx="3614347" cy="23931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2E93C1-3DB9-4AAC-B867-70099A3B9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85" y="2194179"/>
            <a:ext cx="980559" cy="1194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354BA8-6370-4274-9D08-66CC225A4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51" y="4439328"/>
            <a:ext cx="1338098" cy="13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1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903"/>
            <a:ext cx="9144000" cy="467517"/>
          </a:xfrm>
        </p:spPr>
        <p:txBody>
          <a:bodyPr>
            <a:normAutofit fontScale="90000"/>
          </a:bodyPr>
          <a:lstStyle/>
          <a:p>
            <a:pPr lvl="0"/>
            <a:br>
              <a:rPr lang="en-US" sz="2400" dirty="0"/>
            </a:br>
            <a:r>
              <a:rPr lang="en-US" dirty="0"/>
              <a:t>FTI Background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090550" y="6619832"/>
            <a:ext cx="990600" cy="168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5FD897-35F9-4369-BCDA-AB10C5EBE22C}" type="slidenum">
              <a:rPr lang="en-US" sz="1100"/>
              <a:pPr>
                <a:defRPr/>
              </a:pPr>
              <a:t>5</a:t>
            </a:fld>
            <a:endParaRPr lang="en-US" sz="11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81695" y="691112"/>
            <a:ext cx="7817709" cy="492150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 started in 1985 in Santa Barbara, CA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Founder, Lavon Jordan, was an incredible man who believe in employee ownership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now employee owned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 is anchored by the 4 Cs: Core Values, Commitment, Compassion &amp; Charity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Aerospace Analysis supporting DoD decision making 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 opened a Dayton, Ohio office with a focus on Small Business Innovation Research (SBIR)</a:t>
            </a:r>
          </a:p>
          <a:p>
            <a:pPr marL="800100" lvl="1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part of DoD SBIR is USAF SBIR</a:t>
            </a:r>
          </a:p>
          <a:p>
            <a:pPr marL="800100" lvl="1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USAF SBIR starts in Dayton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 developed numerous SBIR technologies via WPAFB research organizations, 150+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WPAFB technologies are clear leaders in DoD</a:t>
            </a:r>
          </a:p>
          <a:p>
            <a:pPr marL="800100" lvl="1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 promoted those technologies to other services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endParaRPr lang="en-US" sz="1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endParaRPr lang="en-US" sz="1800" kern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59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903"/>
            <a:ext cx="9144000" cy="467517"/>
          </a:xfrm>
        </p:spPr>
        <p:txBody>
          <a:bodyPr>
            <a:normAutofit fontScale="90000"/>
          </a:bodyPr>
          <a:lstStyle/>
          <a:p>
            <a:pPr lvl="0"/>
            <a:br>
              <a:rPr lang="en-US" sz="2400" dirty="0"/>
            </a:br>
            <a:r>
              <a:rPr lang="en-US" dirty="0"/>
              <a:t>FTI Background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090550" y="6619832"/>
            <a:ext cx="990600" cy="168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5FD897-35F9-4369-BCDA-AB10C5EBE22C}" type="slidenum">
              <a:rPr lang="en-US" sz="1100"/>
              <a:pPr>
                <a:defRPr/>
              </a:pPr>
              <a:t>6</a:t>
            </a:fld>
            <a:endParaRPr lang="en-US" sz="11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6925340" y="691112"/>
            <a:ext cx="2218660" cy="51816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0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81695" y="691112"/>
            <a:ext cx="7817709" cy="492150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2060"/>
                </a:solidFill>
                <a:latin typeface="Arial"/>
              </a:rPr>
              <a:t>Since that time the growth of FTI and our Dayton presence has continue to grow aggressively.  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99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our focus on innovative technologies, our growth rate has been so incredible, we have had to be innovative in how we run this Dayton based company 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99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grown from employees in 2 states that were primarily USAF oriented, 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99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employees that are now in 28 states serving most of the DoD organizations.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2060"/>
                </a:solidFill>
                <a:latin typeface="Arial"/>
              </a:rPr>
              <a:t>Next thing you know, we are:</a:t>
            </a:r>
          </a:p>
          <a:p>
            <a:pPr marL="800100" lvl="1" indent="-342900" algn="l" eaLnBrk="0" hangingPunct="0">
              <a:spcBef>
                <a:spcPts val="600"/>
              </a:spcBef>
              <a:buClr>
                <a:srgbClr val="99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Doubling the company every 24 months for 4 years running and a few years into the future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99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Hired 150+ people in the last year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growth has fundamentally been tied to the SBIR Program</a:t>
            </a:r>
          </a:p>
          <a:p>
            <a:pPr marL="800100" lvl="1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enabled us to develop technologies organizations needed</a:t>
            </a:r>
          </a:p>
          <a:p>
            <a:pPr marL="800100" lvl="1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enabled us to get on contract via the Phase III SBIR laws.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kern="0" dirty="0">
                <a:solidFill>
                  <a:srgbClr val="002060"/>
                </a:solidFill>
                <a:latin typeface="Arial"/>
              </a:rPr>
              <a:t>Growth has been exciting, but with many challenges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2060"/>
                </a:solidFill>
                <a:latin typeface="Arial"/>
              </a:rPr>
              <a:t>Joining </a:t>
            </a:r>
            <a:r>
              <a:rPr lang="en-US" sz="1800" b="0" kern="0" dirty="0">
                <a:solidFill>
                  <a:srgbClr val="002060"/>
                </a:solidFill>
                <a:latin typeface="Arial"/>
              </a:rPr>
              <a:t>FTI :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latin typeface="Arial"/>
              </a:rPr>
              <a:t>Culture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2060"/>
                </a:solidFill>
                <a:latin typeface="Arial"/>
              </a:rPr>
              <a:t>G</a:t>
            </a:r>
            <a:r>
              <a:rPr lang="en-US" sz="1400" b="0" kern="0" dirty="0">
                <a:solidFill>
                  <a:srgbClr val="002060"/>
                </a:solidFill>
                <a:latin typeface="Arial"/>
              </a:rPr>
              <a:t>rowth 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latin typeface="Arial"/>
              </a:rPr>
              <a:t>Challenges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2060"/>
                </a:solidFill>
                <a:latin typeface="Arial"/>
              </a:rPr>
              <a:t>O</a:t>
            </a:r>
            <a:r>
              <a:rPr lang="en-US" sz="1400" b="0" kern="0" dirty="0">
                <a:solidFill>
                  <a:srgbClr val="002060"/>
                </a:solidFill>
                <a:latin typeface="Arial"/>
              </a:rPr>
              <a:t>pportunities 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endParaRPr lang="en-US" sz="1800" kern="0" dirty="0">
              <a:solidFill>
                <a:srgbClr val="002060"/>
              </a:solidFill>
              <a:latin typeface="Arial"/>
            </a:endParaRPr>
          </a:p>
          <a:p>
            <a:pPr marL="285750" lvl="1" indent="-285750" algn="l" eaLnBrk="0" hangingPunct="0"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endParaRPr lang="en-US" sz="1800" kern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15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38"/>
            <a:ext cx="8305800" cy="365125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Business Innovation Research (SBIR)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3B9D6-0FBE-4794-8BB4-6FDCFBA7004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5305" y="5009124"/>
            <a:ext cx="8077200" cy="4973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58751" y="5065755"/>
            <a:ext cx="8063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5506F"/>
                </a:solidFill>
              </a:rPr>
              <a:t>The SBIR Program is under the Small Business Administration (SBA)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802881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20F1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A82"/>
                </a:solidFill>
                <a:latin typeface="Arial"/>
              </a:rPr>
              <a:t>The SBIR Program is structured in three Phases: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944" y="5630306"/>
            <a:ext cx="3128561" cy="92578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52" y="5595478"/>
            <a:ext cx="3306065" cy="92842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AFC0F-0408-4D1C-9FC8-7BB594FE7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584" y="625880"/>
            <a:ext cx="1664341" cy="6393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FDD2B0-D303-4B15-A16B-536A9FA9A35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3171825"/>
            <a:ext cx="514350" cy="51435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5379816-F5F7-4D49-A188-09FE695E84F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3400" y="1313930"/>
          <a:ext cx="8077200" cy="3535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64858903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868120514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308121944"/>
                    </a:ext>
                  </a:extLst>
                </a:gridCol>
              </a:tblGrid>
              <a:tr h="12846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SBIR Phase I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An Idea or Concept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SBIR Phase II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Prototype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SBIR Phase III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Functional Capability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329870"/>
                  </a:ext>
                </a:extLst>
              </a:tr>
              <a:tr h="10437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Determines the scientific and technical merit and feasibility of a proposed effort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Typically a demonstration phase in which prototypes are built and tested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that derives from, extends, or completes a SBIR Phase I or II effort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923687"/>
                  </a:ext>
                </a:extLst>
              </a:tr>
              <a:tr h="8836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Competitive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SBIR funds used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Competitive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SBIR funds used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Competitive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SBIR funds cannot be used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4595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15A14BE8-6758-4870-BD57-DB8A60ABD6D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72" y="1866241"/>
            <a:ext cx="514350" cy="5143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9E4DAB-AF5A-42BF-804F-703172027FF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1862879"/>
            <a:ext cx="533400" cy="533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6768B06-3883-4B38-AD0E-C0DE5740EFE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07" y="1828244"/>
            <a:ext cx="577213" cy="5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903"/>
            <a:ext cx="9144000" cy="467517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Rapid Innovation Through SBIR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090550" y="6619832"/>
            <a:ext cx="990600" cy="168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5FD897-35F9-4369-BCDA-AB10C5EBE22C}" type="slidenum">
              <a:rPr lang="en-US" sz="1100"/>
              <a:pPr>
                <a:defRPr/>
              </a:pPr>
              <a:t>8</a:t>
            </a:fld>
            <a:endParaRPr lang="en-US" sz="11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6925340" y="691112"/>
            <a:ext cx="2218660" cy="51816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0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»"/>
              <a:defRPr>
                <a:solidFill>
                  <a:srgbClr val="003399"/>
                </a:solidFill>
                <a:latin typeface="+mn-lt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203BE88-C175-4CDD-BBB8-BE7768CA3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112336"/>
              </p:ext>
            </p:extLst>
          </p:nvPr>
        </p:nvGraphicFramePr>
        <p:xfrm>
          <a:off x="609600" y="2819399"/>
          <a:ext cx="7772400" cy="280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AutoShape 4">
            <a:extLst>
              <a:ext uri="{FF2B5EF4-FFF2-40B4-BE49-F238E27FC236}">
                <a16:creationId xmlns:a16="http://schemas.microsoft.com/office/drawing/2014/main" id="{AE3F6438-CF62-4F6A-9039-6D1529788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96" y="5962576"/>
            <a:ext cx="7772400" cy="408623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6350">
            <a:solidFill>
              <a:srgbClr val="003399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i="1" dirty="0">
                <a:solidFill>
                  <a:schemeClr val="bg1"/>
                </a:solidFill>
              </a:rPr>
              <a:t>Preparing the way for rapid innovation!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C9B3E6-6C1D-4CF8-A7BE-3E179DA799BF}"/>
              </a:ext>
            </a:extLst>
          </p:cNvPr>
          <p:cNvSpPr/>
          <p:nvPr/>
        </p:nvSpPr>
        <p:spPr>
          <a:xfrm>
            <a:off x="135696" y="601248"/>
            <a:ext cx="84582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A8D"/>
                </a:solidFill>
              </a:rPr>
              <a:t>We both are in an environment that has some inefficiencies within the current procurement process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99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take 18 to 24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4A8D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A8D"/>
                </a:solidFill>
              </a:rPr>
              <a:t>Yet opportunities like the following can rapidly change the culture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99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OTA’s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99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III SBIR Awards</a:t>
            </a:r>
          </a:p>
        </p:txBody>
      </p:sp>
    </p:spTree>
    <p:extLst>
      <p:ext uri="{BB962C8B-B14F-4D97-AF65-F5344CB8AC3E}">
        <p14:creationId xmlns:p14="http://schemas.microsoft.com/office/powerpoint/2010/main" val="258736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8A0E-B9AB-4C1A-84AB-4F08643D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FTI SBIR Technologies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872C5-E566-4CA9-B2F1-1963CFFC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40283"/>
            <a:ext cx="2133600" cy="217717"/>
          </a:xfrm>
        </p:spPr>
        <p:txBody>
          <a:bodyPr/>
          <a:lstStyle/>
          <a:p>
            <a:fld id="{CEEA3FDD-6B8F-419E-A81F-317B498A52BB}" type="slidenum">
              <a:rPr lang="en-US" sz="1050" smtClean="0">
                <a:solidFill>
                  <a:schemeClr val="tx2"/>
                </a:solidFill>
                <a:latin typeface="+mj-lt"/>
              </a:rPr>
              <a:pPr/>
              <a:t>9</a:t>
            </a:fld>
            <a:endParaRPr lang="en-US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06C0FFD-1237-44F3-AC7B-7C7985B417CC}"/>
              </a:ext>
            </a:extLst>
          </p:cNvPr>
          <p:cNvSpPr/>
          <p:nvPr/>
        </p:nvSpPr>
        <p:spPr>
          <a:xfrm>
            <a:off x="1066800" y="761999"/>
            <a:ext cx="1699505" cy="58673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4F422-5364-4F7D-9B72-9C75989984EB}"/>
              </a:ext>
            </a:extLst>
          </p:cNvPr>
          <p:cNvSpPr txBox="1"/>
          <p:nvPr/>
        </p:nvSpPr>
        <p:spPr>
          <a:xfrm>
            <a:off x="81930" y="3237799"/>
            <a:ext cx="1137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Strategic</a:t>
            </a:r>
          </a:p>
          <a:p>
            <a:pPr algn="ctr"/>
            <a:r>
              <a:rPr lang="en-US" b="1" dirty="0"/>
              <a:t>Lifecyle </a:t>
            </a:r>
          </a:p>
          <a:p>
            <a:pPr algn="ctr"/>
            <a:r>
              <a:rPr lang="en-US" b="1" dirty="0"/>
              <a:t>Solutions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7663F3-9E9B-495B-A0AF-A35047D8C842}"/>
              </a:ext>
            </a:extLst>
          </p:cNvPr>
          <p:cNvSpPr txBox="1"/>
          <p:nvPr/>
        </p:nvSpPr>
        <p:spPr>
          <a:xfrm>
            <a:off x="1907227" y="874768"/>
            <a:ext cx="1799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Decision Analysis</a:t>
            </a:r>
          </a:p>
          <a:p>
            <a:pPr algn="ctr"/>
            <a:r>
              <a:rPr lang="en-US" sz="1600" b="1" dirty="0"/>
              <a:t>&amp;</a:t>
            </a:r>
          </a:p>
          <a:p>
            <a:pPr algn="ctr"/>
            <a:r>
              <a:rPr lang="en-US" sz="1600" b="1" dirty="0"/>
              <a:t>Program Management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Logistics and Wargaming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Big Data Analytics</a:t>
            </a:r>
          </a:p>
          <a:p>
            <a:pPr algn="ctr"/>
            <a:endParaRPr lang="en-US" sz="400" b="1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Prognostic Health Management</a:t>
            </a:r>
          </a:p>
        </p:txBody>
      </p:sp>
      <p:pic>
        <p:nvPicPr>
          <p:cNvPr id="20" name="Picture 2" descr="E:\BusinessDevelopment\Logos\NormNet\NormNet mark.jpg">
            <a:extLst>
              <a:ext uri="{FF2B5EF4-FFF2-40B4-BE49-F238E27FC236}">
                <a16:creationId xmlns:a16="http://schemas.microsoft.com/office/drawing/2014/main" id="{854F9B2D-89DE-4B03-BABD-D712E4CAB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5753" r="4546" b="14399"/>
          <a:stretch/>
        </p:blipFill>
        <p:spPr bwMode="auto">
          <a:xfrm>
            <a:off x="5251794" y="6126147"/>
            <a:ext cx="1208321" cy="2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B498DD30-3D03-42C5-AAB2-FE042C52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25" y="1950748"/>
            <a:ext cx="1163232" cy="39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93B2EE8F-554E-4102-883F-41990211B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94" y="830916"/>
            <a:ext cx="781530" cy="35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D8310A-6263-4F5F-8F14-94596BB4FE5A}"/>
              </a:ext>
            </a:extLst>
          </p:cNvPr>
          <p:cNvSpPr/>
          <p:nvPr/>
        </p:nvSpPr>
        <p:spPr>
          <a:xfrm>
            <a:off x="6383673" y="790259"/>
            <a:ext cx="2836741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3399"/>
                </a:solidFill>
              </a:rPr>
              <a:t>MPAE</a:t>
            </a:r>
            <a:r>
              <a:rPr lang="en-US" sz="1100" b="1" baseline="30000" dirty="0">
                <a:solidFill>
                  <a:srgbClr val="003399"/>
                </a:solidFill>
              </a:rPr>
              <a:t>™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3399"/>
                </a:solidFill>
              </a:rPr>
              <a:t>(Metric Progress Analysis Engine)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0339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500" b="1" dirty="0">
              <a:solidFill>
                <a:srgbClr val="00339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3399"/>
                </a:solidFill>
              </a:rPr>
              <a:t>RAE</a:t>
            </a:r>
            <a:r>
              <a:rPr lang="en-US" sz="1100" b="1" baseline="30000" dirty="0">
                <a:solidFill>
                  <a:srgbClr val="003399"/>
                </a:solidFill>
              </a:rPr>
              <a:t>™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3399"/>
                </a:solidFill>
              </a:rPr>
              <a:t>(Readiness Assessment Engine)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0339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500" b="1" dirty="0">
              <a:solidFill>
                <a:srgbClr val="00339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3399"/>
                </a:solidFill>
              </a:rPr>
              <a:t>I-CAIV</a:t>
            </a:r>
            <a:r>
              <a:rPr lang="en-US" sz="1100" b="1" baseline="30000" dirty="0">
                <a:solidFill>
                  <a:srgbClr val="FF0000"/>
                </a:solidFill>
              </a:rPr>
              <a:t> </a:t>
            </a:r>
            <a:r>
              <a:rPr lang="en-US" sz="1100" b="1" baseline="30000" dirty="0"/>
              <a:t>®</a:t>
            </a:r>
            <a:endParaRPr lang="en-US" sz="1100" b="1" dirty="0"/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3399"/>
                </a:solidFill>
              </a:rPr>
              <a:t>(Integrated Cost As An Independent Variable)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500" b="1" dirty="0">
              <a:solidFill>
                <a:srgbClr val="00339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3399"/>
                </a:solidFill>
              </a:rPr>
              <a:t>ICE</a:t>
            </a:r>
            <a:r>
              <a:rPr lang="en-US" sz="1100" b="1" baseline="30000" dirty="0">
                <a:solidFill>
                  <a:srgbClr val="003399"/>
                </a:solidFill>
              </a:rPr>
              <a:t>TM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3399"/>
                </a:solidFill>
              </a:rPr>
              <a:t>Integrated Cost Estimation</a:t>
            </a:r>
            <a:r>
              <a:rPr lang="en-US" sz="1100" b="1" baseline="30000" dirty="0">
                <a:solidFill>
                  <a:srgbClr val="003399"/>
                </a:solidFill>
              </a:rPr>
              <a:t>®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1100" b="1" baseline="30000" dirty="0">
              <a:solidFill>
                <a:srgbClr val="00339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500" b="1" baseline="30000" dirty="0">
              <a:solidFill>
                <a:srgbClr val="003399"/>
              </a:solidFill>
            </a:endParaRPr>
          </a:p>
          <a:p>
            <a:pPr algn="ctr"/>
            <a:r>
              <a:rPr lang="en-US" sz="1100" b="1" dirty="0">
                <a:solidFill>
                  <a:srgbClr val="003399"/>
                </a:solidFill>
              </a:rPr>
              <a:t>LOOM</a:t>
            </a:r>
          </a:p>
          <a:p>
            <a:pPr algn="ctr"/>
            <a:r>
              <a:rPr lang="en-US" sz="1100" b="1" dirty="0">
                <a:solidFill>
                  <a:srgbClr val="003399"/>
                </a:solidFill>
              </a:rPr>
              <a:t>Linking Outputs to Outcomes Model</a:t>
            </a:r>
          </a:p>
          <a:p>
            <a:pPr algn="ctr"/>
            <a:endParaRPr lang="en-US" sz="1100" b="1" dirty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</a:pPr>
            <a:endParaRPr lang="en-US" sz="1100" b="1" dirty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rgbClr val="003399"/>
                </a:solidFill>
              </a:rPr>
              <a:t>ISWAT </a:t>
            </a:r>
          </a:p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rgbClr val="003399"/>
                </a:solidFill>
              </a:rPr>
              <a:t>Integrated Sustainment and Wargaming Analysis Toolkit</a:t>
            </a:r>
          </a:p>
          <a:p>
            <a:pPr algn="ctr">
              <a:spcBef>
                <a:spcPts val="0"/>
              </a:spcBef>
            </a:pPr>
            <a:endParaRPr lang="en-US" sz="1100" b="1" dirty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rgbClr val="003399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rgbClr val="003399"/>
                </a:solidFill>
              </a:rPr>
              <a:t>LCOM ATK</a:t>
            </a:r>
          </a:p>
          <a:p>
            <a:pPr lvl="0" algn="ctr">
              <a:spcBef>
                <a:spcPts val="0"/>
              </a:spcBef>
            </a:pPr>
            <a:r>
              <a:rPr lang="en-US" sz="1100" b="1" dirty="0">
                <a:solidFill>
                  <a:srgbClr val="003399"/>
                </a:solidFill>
              </a:rPr>
              <a:t>Logistics Composite Model Analysis Toolkit</a:t>
            </a:r>
          </a:p>
          <a:p>
            <a:pPr lvl="0" algn="ctr">
              <a:spcBef>
                <a:spcPts val="0"/>
              </a:spcBef>
            </a:pPr>
            <a:endParaRPr lang="en-US" sz="1100" b="1" dirty="0">
              <a:solidFill>
                <a:srgbClr val="00339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0339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0339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3399"/>
                </a:solidFill>
              </a:rPr>
              <a:t>Extensible Load Adaptive Processing System</a:t>
            </a:r>
          </a:p>
          <a:p>
            <a:pPr algn="ctr"/>
            <a:r>
              <a:rPr lang="en-US" sz="1100" b="1" dirty="0">
                <a:solidFill>
                  <a:srgbClr val="003399"/>
                </a:solidFill>
              </a:rPr>
              <a:t>Integrated Sensor Analysis Tool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3399"/>
                </a:solidFill>
              </a:rPr>
              <a:t>Test Data Management System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03399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rgbClr val="003399"/>
                </a:solidFill>
              </a:rPr>
              <a:t>NormNet</a:t>
            </a:r>
            <a:r>
              <a:rPr lang="en-US" sz="1100" b="1" baseline="30000" dirty="0">
                <a:solidFill>
                  <a:srgbClr val="003399"/>
                </a:solidFill>
              </a:rPr>
              <a:t>®</a:t>
            </a:r>
            <a:endParaRPr lang="en-US" sz="1100" b="1" dirty="0">
              <a:solidFill>
                <a:srgbClr val="003399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n-US" sz="1100" b="1" dirty="0">
                <a:solidFill>
                  <a:srgbClr val="003399"/>
                </a:solidFill>
              </a:rPr>
              <a:t>(Predictive Analytics)</a:t>
            </a:r>
            <a:endParaRPr lang="en-US" sz="1200" b="1" dirty="0">
              <a:solidFill>
                <a:srgbClr val="003399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7900C0-BEE5-4E72-9465-05C4D46F53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63" y="4335614"/>
            <a:ext cx="730191" cy="478207"/>
          </a:xfrm>
          <a:prstGeom prst="rect">
            <a:avLst/>
          </a:prstGeom>
        </p:spPr>
      </p:pic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DF5D120-4A0E-4998-B847-E0A4A44AFF8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70876" y="2371191"/>
          <a:ext cx="4445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Photo Editor Photo" r:id="rId8" imgW="1523810" imgH="1523810" progId="">
                  <p:embed/>
                </p:oleObj>
              </mc:Choice>
              <mc:Fallback>
                <p:oleObj name="Photo Editor Photo" r:id="rId8" imgW="1523810" imgH="1523810" progId="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DF5D120-4A0E-4998-B847-E0A4A44AF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876" y="2371191"/>
                        <a:ext cx="444500" cy="534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121" descr="globe-logo-clipart-1392207736dsn (1)">
            <a:extLst>
              <a:ext uri="{FF2B5EF4-FFF2-40B4-BE49-F238E27FC236}">
                <a16:creationId xmlns:a16="http://schemas.microsoft.com/office/drawing/2014/main" id="{0A49EDCC-DE24-4B95-9B31-B8616943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39" y="3525491"/>
            <a:ext cx="1671918" cy="62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1" name="Text Box 123">
            <a:extLst>
              <a:ext uri="{FF2B5EF4-FFF2-40B4-BE49-F238E27FC236}">
                <a16:creationId xmlns:a16="http://schemas.microsoft.com/office/drawing/2014/main" id="{E43509DC-640F-45D4-BFC6-4695E319D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269" y="3616367"/>
            <a:ext cx="882527" cy="42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Frontier Technology Inc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6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     ISWAT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C024C4E-49D2-43CD-B753-A3C333C901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1123" y="1347040"/>
            <a:ext cx="481583" cy="4499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3E325D-EAE3-4130-AFDD-5892E6CB998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980246"/>
            <a:ext cx="361950" cy="3956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5" name="Left Brace 34">
            <a:extLst>
              <a:ext uri="{FF2B5EF4-FFF2-40B4-BE49-F238E27FC236}">
                <a16:creationId xmlns:a16="http://schemas.microsoft.com/office/drawing/2014/main" id="{576A8417-F6D2-4327-A348-6E4AAD0DB7BB}"/>
              </a:ext>
            </a:extLst>
          </p:cNvPr>
          <p:cNvSpPr/>
          <p:nvPr/>
        </p:nvSpPr>
        <p:spPr>
          <a:xfrm>
            <a:off x="3805496" y="5162613"/>
            <a:ext cx="1272295" cy="667743"/>
          </a:xfrm>
          <a:prstGeom prst="leftBrace">
            <a:avLst>
              <a:gd name="adj1" fmla="val 8333"/>
              <a:gd name="adj2" fmla="val 504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58B95CBF-5319-4744-8176-643ADD350A35}"/>
              </a:ext>
            </a:extLst>
          </p:cNvPr>
          <p:cNvSpPr/>
          <p:nvPr/>
        </p:nvSpPr>
        <p:spPr>
          <a:xfrm>
            <a:off x="3773666" y="3525491"/>
            <a:ext cx="1272295" cy="1423991"/>
          </a:xfrm>
          <a:prstGeom prst="leftBrace">
            <a:avLst>
              <a:gd name="adj1" fmla="val 8333"/>
              <a:gd name="adj2" fmla="val 504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A65E7554-AF7E-450B-9BF6-D42827ED5206}"/>
              </a:ext>
            </a:extLst>
          </p:cNvPr>
          <p:cNvSpPr/>
          <p:nvPr/>
        </p:nvSpPr>
        <p:spPr>
          <a:xfrm>
            <a:off x="3843199" y="5869527"/>
            <a:ext cx="1272295" cy="691518"/>
          </a:xfrm>
          <a:prstGeom prst="leftBrace">
            <a:avLst>
              <a:gd name="adj1" fmla="val 8333"/>
              <a:gd name="adj2" fmla="val 504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4FDCEFFA-C031-4CB8-9886-D6C07810142C}"/>
              </a:ext>
            </a:extLst>
          </p:cNvPr>
          <p:cNvSpPr/>
          <p:nvPr/>
        </p:nvSpPr>
        <p:spPr>
          <a:xfrm>
            <a:off x="3680287" y="790259"/>
            <a:ext cx="1272295" cy="2585592"/>
          </a:xfrm>
          <a:prstGeom prst="leftBrace">
            <a:avLst>
              <a:gd name="adj1" fmla="val 8333"/>
              <a:gd name="adj2" fmla="val 504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EC02DA-5966-4160-9427-5CC5575B446E}"/>
              </a:ext>
            </a:extLst>
          </p:cNvPr>
          <p:cNvSpPr txBox="1"/>
          <p:nvPr/>
        </p:nvSpPr>
        <p:spPr>
          <a:xfrm>
            <a:off x="5251794" y="5184611"/>
            <a:ext cx="95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000" b="1" dirty="0"/>
              <a:t>ELAPS</a:t>
            </a:r>
            <a:r>
              <a:rPr lang="en-US" sz="1000" b="1" baseline="30000" dirty="0"/>
              <a:t> ®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000" b="1" dirty="0"/>
              <a:t>I-SAT®</a:t>
            </a:r>
            <a:endParaRPr lang="en-US" sz="1000" b="1" baseline="300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000" b="1" dirty="0"/>
              <a:t>TDMS</a:t>
            </a:r>
          </a:p>
        </p:txBody>
      </p:sp>
    </p:spTree>
    <p:extLst>
      <p:ext uri="{BB962C8B-B14F-4D97-AF65-F5344CB8AC3E}">
        <p14:creationId xmlns:p14="http://schemas.microsoft.com/office/powerpoint/2010/main" val="387298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F713706321941B0BF5D2FF6EFCC92" ma:contentTypeVersion="0" ma:contentTypeDescription="Create a new document." ma:contentTypeScope="" ma:versionID="d9aecd4a8f559f355caee71c801bc5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CB068A-EF42-4BB2-A882-C9B0758FA292}"/>
</file>

<file path=customXml/itemProps2.xml><?xml version="1.0" encoding="utf-8"?>
<ds:datastoreItem xmlns:ds="http://schemas.openxmlformats.org/officeDocument/2006/customXml" ds:itemID="{6696ACC6-7F0A-480E-AF1F-E516F3800F05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5e58b0ad-f712-4299-a929-8073e5b22b93"/>
  </ds:schemaRefs>
</ds:datastoreItem>
</file>

<file path=customXml/itemProps3.xml><?xml version="1.0" encoding="utf-8"?>
<ds:datastoreItem xmlns:ds="http://schemas.openxmlformats.org/officeDocument/2006/customXml" ds:itemID="{3657E747-CAA9-4E0A-BDF0-EF09EA9F31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2355</Words>
  <Application>Microsoft Office PowerPoint</Application>
  <PresentationFormat>On-screen Show (4:3)</PresentationFormat>
  <Paragraphs>584</Paragraphs>
  <Slides>27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Nova</vt:lpstr>
      <vt:lpstr>Calibri</vt:lpstr>
      <vt:lpstr>Courier New</vt:lpstr>
      <vt:lpstr>Times New Roman</vt:lpstr>
      <vt:lpstr>Office Theme</vt:lpstr>
      <vt:lpstr>Photo Editor Photo</vt:lpstr>
      <vt:lpstr>Driving growth through rapid innovation </vt:lpstr>
      <vt:lpstr>Introduction</vt:lpstr>
      <vt:lpstr>Agenda</vt:lpstr>
      <vt:lpstr> FTI Background </vt:lpstr>
      <vt:lpstr> FTI Background </vt:lpstr>
      <vt:lpstr> FTI Background </vt:lpstr>
      <vt:lpstr>Small Business Innovation Research (SBIR) Program</vt:lpstr>
      <vt:lpstr>Rapid Innovation Through SBIR</vt:lpstr>
      <vt:lpstr>FTI SBIR Technologies</vt:lpstr>
      <vt:lpstr> Air Force Programs Leveraging FTI’s SBIR Tools </vt:lpstr>
      <vt:lpstr>PowerPoint Presentation</vt:lpstr>
      <vt:lpstr>Integrated Cost As an Independent Variable (I-CAIV®)</vt:lpstr>
      <vt:lpstr>PowerPoint Presentation</vt:lpstr>
      <vt:lpstr>PowerPoint Presentation</vt:lpstr>
      <vt:lpstr>PowerPoint Presentation</vt:lpstr>
      <vt:lpstr>PowerPoint Presentation</vt:lpstr>
      <vt:lpstr>4th C</vt:lpstr>
      <vt:lpstr>4th C Summary and Culture</vt:lpstr>
      <vt:lpstr>PowerPoint Presentation</vt:lpstr>
      <vt:lpstr>PowerPoint Presentation</vt:lpstr>
      <vt:lpstr>Change Management – Alignment – Capital allocation</vt:lpstr>
      <vt:lpstr>Increase Shareholder Value</vt:lpstr>
      <vt:lpstr>Increase Shareholder Value</vt:lpstr>
      <vt:lpstr>PowerPoint Presentation</vt:lpstr>
      <vt:lpstr>Increase Shareholder Value</vt:lpstr>
      <vt:lpstr>Increase Shareholder Value</vt:lpstr>
      <vt:lpstr>Increase Shareholder Value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2019-01-30T16:20:22Z</dcterms:created>
  <dcterms:modified xsi:type="dcterms:W3CDTF">2019-05-15T01:45:39Z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0x01010061FF713706321941B0BF5D2FF6EFCC92</vt:lpwstr>
  </property>
  <property fmtid="{D5CDD505-2E9C-101B-9397-08002B2CF9AE}" pid="3" name="AuthorIds_UIVersion_1024">
    <vt:lpwstr>9</vt:lpwstr>
  </property>
</Properties>
</file>