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4.xml" ContentType="application/vnd.openxmlformats-officedocument.presentationml.slideMaster+xml"/>
  <Override PartName="/ppt/slideMasters/slideMaster2.xml" ContentType="application/vnd.openxmlformats-officedocument.presentationml.slideMaster+xml"/>
  <Override PartName="/ppt/notesSlides/notesSlide9.xml" ContentType="application/vnd.openxmlformats-officedocument.presentationml.notesSlide+xml"/>
  <Override PartName="/ppt/slideMasters/slideMaster3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.xml" ContentType="application/vnd.openxmlformats-officedocument.presentationml.slideMaster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Layouts/slideLayout2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6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52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slideLayouts/slideLayout47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6.xml" ContentType="application/vnd.openxmlformats-officedocument.presentationml.slideLayout+xml"/>
  <Override PartName="/ppt/charts/style1.xml" ContentType="application/vnd.ms-office.chartstyle+xml"/>
  <Override PartName="/ppt/theme/theme7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harts/chart1.xml" ContentType="application/vnd.openxmlformats-officedocument.drawingml.chart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charts/colors1.xml" ContentType="application/vnd.ms-office.chartcolorstyle+xml"/>
  <Override PartName="/ppt/theme/theme5.xml" ContentType="application/vnd.openxmlformats-officedocument.theme+xml"/>
  <Override PartName="/ppt/theme/theme10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8.xml" ContentType="application/vnd.openxmlformats-officedocument.theme+xml"/>
  <Override PartName="/ppt/theme/theme11.xml" ContentType="application/vnd.openxmlformats-officedocument.theme+xml"/>
  <Override PartName="/ppt/theme/theme9.xml" ContentType="application/vnd.openxmlformats-officedocument.theme+xml"/>
  <Override PartName="/ppt/theme/theme6.xml" ContentType="application/vnd.openxmlformats-officedocument.theme+xml"/>
  <Override PartName="/ppt/theme/theme2.xml" ContentType="application/vnd.openxmlformats-officedocument.them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2" r:id="rId1"/>
    <p:sldMasterId id="2147483653" r:id="rId2"/>
    <p:sldMasterId id="2147484377" r:id="rId3"/>
    <p:sldMasterId id="2147484379" r:id="rId4"/>
    <p:sldMasterId id="2147484381" r:id="rId5"/>
    <p:sldMasterId id="2147484383" r:id="rId6"/>
    <p:sldMasterId id="2147484399" r:id="rId7"/>
    <p:sldMasterId id="2147484463" r:id="rId8"/>
    <p:sldMasterId id="2147484469" r:id="rId9"/>
  </p:sldMasterIdLst>
  <p:notesMasterIdLst>
    <p:notesMasterId r:id="rId19"/>
  </p:notesMasterIdLst>
  <p:handoutMasterIdLst>
    <p:handoutMasterId r:id="rId20"/>
  </p:handoutMasterIdLst>
  <p:sldIdLst>
    <p:sldId id="812" r:id="rId10"/>
    <p:sldId id="813" r:id="rId11"/>
    <p:sldId id="929" r:id="rId12"/>
    <p:sldId id="928" r:id="rId13"/>
    <p:sldId id="935" r:id="rId14"/>
    <p:sldId id="933" r:id="rId15"/>
    <p:sldId id="934" r:id="rId16"/>
    <p:sldId id="936" r:id="rId17"/>
    <p:sldId id="932" r:id="rId18"/>
  </p:sldIdLst>
  <p:sldSz cx="9144000" cy="6858000" type="screen4x3"/>
  <p:notesSz cx="6881813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94">
          <p15:clr>
            <a:srgbClr val="A4A3A4"/>
          </p15:clr>
        </p15:guide>
        <p15:guide id="2" pos="109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 userDrawn="1">
          <p15:clr>
            <a:srgbClr val="A4A3A4"/>
          </p15:clr>
        </p15:guide>
        <p15:guide id="2" pos="216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66"/>
    <a:srgbClr val="151C77"/>
    <a:srgbClr val="008000"/>
    <a:srgbClr val="000066"/>
    <a:srgbClr val="FFFF99"/>
    <a:srgbClr val="33CCCC"/>
    <a:srgbClr val="DDDDDD"/>
    <a:srgbClr val="FFCC00"/>
    <a:srgbClr val="C0C0C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20315" autoAdjust="0"/>
    <p:restoredTop sz="83969" autoAdjust="0"/>
  </p:normalViewPr>
  <p:slideViewPr>
    <p:cSldViewPr snapToGrid="0">
      <p:cViewPr varScale="1">
        <p:scale>
          <a:sx n="58" d="100"/>
          <a:sy n="58" d="100"/>
        </p:scale>
        <p:origin x="78" y="156"/>
      </p:cViewPr>
      <p:guideLst>
        <p:guide orient="horz" pos="894"/>
        <p:guide pos="10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302"/>
    </p:cViewPr>
  </p:sorterViewPr>
  <p:notesViewPr>
    <p:cSldViewPr snapToGrid="0">
      <p:cViewPr>
        <p:scale>
          <a:sx n="50" d="100"/>
          <a:sy n="50" d="100"/>
        </p:scale>
        <p:origin x="-1182" y="288"/>
      </p:cViewPr>
      <p:guideLst>
        <p:guide orient="horz" pos="2928"/>
        <p:guide pos="216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customXml" Target="../customXml/item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theme" Target="theme/theme1.xml"/><Relationship Id="rId10" Type="http://schemas.openxmlformats.org/officeDocument/2006/relationships/slide" Target="slides/slide1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viewProps" Target="viewProps.xml"/><Relationship Id="rId27" Type="http://schemas.openxmlformats.org/officeDocument/2006/relationships/customXml" Target="../customXml/item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aseline="0"/>
              <a:t>Investment Congressional Marks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Marks!$A$2</c:f>
              <c:strCache>
                <c:ptCount val="1"/>
                <c:pt idx="0">
                  <c:v>Underexecution</c:v>
                </c:pt>
              </c:strCache>
            </c:strRef>
          </c:tx>
          <c:spPr>
            <a:solidFill>
              <a:srgbClr val="002060"/>
            </a:solidFill>
            <a:ln>
              <a:solidFill>
                <a:srgbClr val="002060"/>
              </a:solidFill>
            </a:ln>
            <a:effectLst/>
          </c:spPr>
          <c:invertIfNegative val="0"/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Marks!$B$1:$I$1</c:f>
              <c:strCache>
                <c:ptCount val="8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</c:v>
                </c:pt>
                <c:pt idx="6">
                  <c:v>FY17</c:v>
                </c:pt>
                <c:pt idx="7">
                  <c:v>FY18</c:v>
                </c:pt>
              </c:strCache>
            </c:strRef>
          </c:cat>
          <c:val>
            <c:numRef>
              <c:f>Marks!$B$2:$I$2</c:f>
              <c:numCache>
                <c:formatCode>0.00</c:formatCode>
                <c:ptCount val="8"/>
                <c:pt idx="0">
                  <c:v>1.7</c:v>
                </c:pt>
                <c:pt idx="1">
                  <c:v>1.6</c:v>
                </c:pt>
                <c:pt idx="2">
                  <c:v>1.4</c:v>
                </c:pt>
                <c:pt idx="3">
                  <c:v>1.7</c:v>
                </c:pt>
                <c:pt idx="4">
                  <c:v>1.5</c:v>
                </c:pt>
                <c:pt idx="5">
                  <c:v>1.1000000000000001</c:v>
                </c:pt>
                <c:pt idx="6">
                  <c:v>0.4</c:v>
                </c:pt>
              </c:numCache>
            </c:numRef>
          </c:val>
        </c:ser>
        <c:ser>
          <c:idx val="1"/>
          <c:order val="1"/>
          <c:tx>
            <c:strRef>
              <c:f>Marks!$A$3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accent1">
                  <a:lumMod val="40000"/>
                  <a:lumOff val="60000"/>
                </a:schemeClr>
              </a:solidFill>
            </a:ln>
            <a:effectLst/>
          </c:spPr>
          <c:invertIfNegative val="0"/>
          <c:dLbls>
            <c:delete val="1"/>
          </c:dLbls>
          <c:cat>
            <c:strRef>
              <c:f>Marks!$B$1:$I$1</c:f>
              <c:strCache>
                <c:ptCount val="8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</c:v>
                </c:pt>
                <c:pt idx="6">
                  <c:v>FY17</c:v>
                </c:pt>
                <c:pt idx="7">
                  <c:v>FY18</c:v>
                </c:pt>
              </c:strCache>
            </c:strRef>
          </c:cat>
          <c:val>
            <c:numRef>
              <c:f>Marks!$B$3:$I$3</c:f>
              <c:numCache>
                <c:formatCode>0.00</c:formatCode>
                <c:ptCount val="8"/>
                <c:pt idx="0">
                  <c:v>1</c:v>
                </c:pt>
                <c:pt idx="1">
                  <c:v>0.2</c:v>
                </c:pt>
                <c:pt idx="2">
                  <c:v>0.2</c:v>
                </c:pt>
                <c:pt idx="3">
                  <c:v>0.7</c:v>
                </c:pt>
                <c:pt idx="4">
                  <c:v>0.3</c:v>
                </c:pt>
                <c:pt idx="5">
                  <c:v>0.5</c:v>
                </c:pt>
                <c:pt idx="6">
                  <c:v>0.6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227314136"/>
        <c:axId val="227314528"/>
      </c:barChart>
      <c:lineChart>
        <c:grouping val="standard"/>
        <c:varyColors val="0"/>
        <c:ser>
          <c:idx val="3"/>
          <c:order val="2"/>
          <c:tx>
            <c:strRef>
              <c:f>Marks!$A$4</c:f>
              <c:strCache>
                <c:ptCount val="1"/>
                <c:pt idx="0">
                  <c:v>Full Mark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/>
          </c:spPr>
          <c:marker>
            <c:symbol val="none"/>
          </c:marker>
          <c:dLbls>
            <c:numFmt formatCode="&quot;$&quot;#,##0.0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Marks!$B$1:$I$1</c:f>
              <c:strCache>
                <c:ptCount val="8"/>
                <c:pt idx="0">
                  <c:v>FY11</c:v>
                </c:pt>
                <c:pt idx="1">
                  <c:v>FY12</c:v>
                </c:pt>
                <c:pt idx="2">
                  <c:v>FY13</c:v>
                </c:pt>
                <c:pt idx="3">
                  <c:v>FY14</c:v>
                </c:pt>
                <c:pt idx="4">
                  <c:v>FY15</c:v>
                </c:pt>
                <c:pt idx="5">
                  <c:v>FY16</c:v>
                </c:pt>
                <c:pt idx="6">
                  <c:v>FY17</c:v>
                </c:pt>
                <c:pt idx="7">
                  <c:v>FY18</c:v>
                </c:pt>
              </c:strCache>
            </c:strRef>
          </c:cat>
          <c:val>
            <c:numRef>
              <c:f>Marks!$B$4:$I$4</c:f>
              <c:numCache>
                <c:formatCode>0.00</c:formatCode>
                <c:ptCount val="8"/>
                <c:pt idx="0">
                  <c:v>2.7</c:v>
                </c:pt>
                <c:pt idx="1">
                  <c:v>1.8</c:v>
                </c:pt>
                <c:pt idx="2">
                  <c:v>1.6</c:v>
                </c:pt>
                <c:pt idx="3">
                  <c:v>2.4</c:v>
                </c:pt>
                <c:pt idx="4">
                  <c:v>1.8</c:v>
                </c:pt>
                <c:pt idx="5">
                  <c:v>1.6</c:v>
                </c:pt>
                <c:pt idx="6">
                  <c:v>1</c:v>
                </c:pt>
              </c:numCache>
            </c:numRef>
          </c:val>
          <c:smooth val="0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227314136"/>
        <c:axId val="227314528"/>
      </c:lineChart>
      <c:catAx>
        <c:axId val="227314136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Fiscal Years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314528"/>
        <c:crosses val="autoZero"/>
        <c:auto val="1"/>
        <c:lblAlgn val="ctr"/>
        <c:lblOffset val="100"/>
        <c:noMultiLvlLbl val="0"/>
      </c:catAx>
      <c:valAx>
        <c:axId val="227314528"/>
        <c:scaling>
          <c:orientation val="minMax"/>
          <c:max val="3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/>
                  <a:t>Full</a:t>
                </a:r>
                <a:r>
                  <a:rPr lang="en-US" baseline="0"/>
                  <a:t> Mark/Under-Ex Amount $(B)</a:t>
                </a:r>
                <a:endParaRPr lang="en-US"/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&quot;$&quot;#,##0.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73141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742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t" anchorCtr="0" compatLnSpc="1">
            <a:prstTxWarp prst="textNoShape">
              <a:avLst/>
            </a:prstTxWarp>
          </a:bodyPr>
          <a:lstStyle>
            <a:lvl1pPr algn="l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071" y="0"/>
            <a:ext cx="2982742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t" anchorCtr="0" compatLnSpc="1">
            <a:prstTxWarp prst="textNoShape">
              <a:avLst/>
            </a:prstTxWarp>
          </a:bodyPr>
          <a:lstStyle>
            <a:lvl1pPr algn="r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2" y="8823325"/>
            <a:ext cx="2982742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b" anchorCtr="0" compatLnSpc="1">
            <a:prstTxWarp prst="textNoShape">
              <a:avLst/>
            </a:prstTxWarp>
          </a:bodyPr>
          <a:lstStyle>
            <a:lvl1pPr algn="l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29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071" y="8823325"/>
            <a:ext cx="2982742" cy="4603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b" anchorCtr="0" compatLnSpc="1">
            <a:prstTxWarp prst="textNoShape">
              <a:avLst/>
            </a:prstTxWarp>
          </a:bodyPr>
          <a:lstStyle>
            <a:lvl1pPr algn="r" defTabSz="919713">
              <a:defRPr sz="1200"/>
            </a:lvl1pPr>
          </a:lstStyle>
          <a:p>
            <a:pPr>
              <a:defRPr/>
            </a:pPr>
            <a:fld id="{B00BD899-1D69-4B10-B49A-34730DECF9D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78579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t" anchorCtr="0" compatLnSpc="1">
            <a:prstTxWarp prst="textNoShape">
              <a:avLst/>
            </a:prstTxWarp>
          </a:bodyPr>
          <a:lstStyle>
            <a:lvl1pPr algn="l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071" y="0"/>
            <a:ext cx="2982742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t" anchorCtr="0" compatLnSpc="1">
            <a:prstTxWarp prst="textNoShape">
              <a:avLst/>
            </a:prstTxWarp>
          </a:bodyPr>
          <a:lstStyle>
            <a:lvl1pPr algn="r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7600" y="696913"/>
            <a:ext cx="4646613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888" y="4416426"/>
            <a:ext cx="504604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b" anchorCtr="0" compatLnSpc="1">
            <a:prstTxWarp prst="textNoShape">
              <a:avLst/>
            </a:prstTxWarp>
          </a:bodyPr>
          <a:lstStyle>
            <a:lvl1pPr algn="l" defTabSz="919713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071" y="8831264"/>
            <a:ext cx="2982742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897" tIns="45946" rIns="91897" bIns="45946" numCol="1" anchor="b" anchorCtr="0" compatLnSpc="1">
            <a:prstTxWarp prst="textNoShape">
              <a:avLst/>
            </a:prstTxWarp>
          </a:bodyPr>
          <a:lstStyle>
            <a:lvl1pPr algn="r" defTabSz="919713">
              <a:defRPr sz="1200"/>
            </a:lvl1pPr>
          </a:lstStyle>
          <a:p>
            <a:pPr>
              <a:defRPr/>
            </a:pPr>
            <a:fld id="{0A003CD2-CC61-4944-85EE-4CE39D37ED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764785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DAE61C-4C22-4969-AF0A-8EF6A78D6779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198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DAE61C-4C22-4969-AF0A-8EF6A78D6779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204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DAE61C-4C22-4969-AF0A-8EF6A78D6779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59118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DAE61C-4C22-4969-AF0A-8EF6A78D6779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720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F89BCB51-AC5C-4C8B-9D1E-C26F05E9BA96}" type="datetime1">
              <a:rPr lang="en-US" smtClean="0"/>
              <a:t>1/4/2018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2F363B4-FE8B-477B-91ED-D6A33D9CC79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439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739"/>
            <a:fld id="{D956FDFE-1415-462D-9801-03CFA4D33802}" type="slidenum">
              <a:rPr lang="en-US" smtClean="0">
                <a:solidFill>
                  <a:prstClr val="black"/>
                </a:solidFill>
              </a:rPr>
              <a:pPr defTabSz="939739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987985" y="8978453"/>
            <a:ext cx="3046760" cy="4728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4084" tIns="47043" rIns="94084" bIns="47043" anchor="b"/>
          <a:lstStyle/>
          <a:p>
            <a:pPr algn="r" defTabSz="934860"/>
            <a:fld id="{766366A7-4DE3-435F-9E23-AEF9332DEACB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 defTabSz="934860"/>
              <a:t>6</a:t>
            </a:fld>
            <a:endParaRPr lang="en-US" sz="12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706438"/>
            <a:ext cx="4732338" cy="3551237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967" y="4496544"/>
            <a:ext cx="5158811" cy="4249527"/>
          </a:xfrm>
          <a:noFill/>
          <a:ln/>
        </p:spPr>
        <p:txBody>
          <a:bodyPr lIns="94084" tIns="47043" rIns="94084" bIns="47043"/>
          <a:lstStyle/>
          <a:p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98101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39739"/>
            <a:fld id="{D956FDFE-1415-462D-9801-03CFA4D33802}" type="slidenum">
              <a:rPr lang="en-US" smtClean="0">
                <a:solidFill>
                  <a:prstClr val="black"/>
                </a:solidFill>
              </a:rPr>
              <a:pPr defTabSz="939739"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21507" name="Rectangle 7"/>
          <p:cNvSpPr txBox="1">
            <a:spLocks noGrp="1" noChangeArrowheads="1"/>
          </p:cNvSpPr>
          <p:nvPr/>
        </p:nvSpPr>
        <p:spPr bwMode="auto">
          <a:xfrm>
            <a:off x="3987985" y="8978453"/>
            <a:ext cx="3046760" cy="47289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4084" tIns="47043" rIns="94084" bIns="47043" anchor="b"/>
          <a:lstStyle/>
          <a:p>
            <a:pPr algn="r" defTabSz="934860"/>
            <a:fld id="{766366A7-4DE3-435F-9E23-AEF9332DEACB}" type="slidenum">
              <a:rPr lang="en-US" sz="1200">
                <a:solidFill>
                  <a:prstClr val="black"/>
                </a:solidFill>
                <a:latin typeface="Times New Roman" pitchFamily="18" charset="0"/>
              </a:rPr>
              <a:pPr algn="r" defTabSz="934860"/>
              <a:t>7</a:t>
            </a:fld>
            <a:endParaRPr lang="en-US" sz="1200" dirty="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2150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68400" y="706438"/>
            <a:ext cx="4732338" cy="3551237"/>
          </a:xfrm>
          <a:ln/>
        </p:spPr>
      </p:sp>
      <p:sp>
        <p:nvSpPr>
          <p:cNvPr id="2150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37967" y="4496544"/>
            <a:ext cx="5158811" cy="4249527"/>
          </a:xfrm>
          <a:noFill/>
          <a:ln/>
        </p:spPr>
        <p:txBody>
          <a:bodyPr lIns="94084" tIns="47043" rIns="94084" bIns="47043"/>
          <a:lstStyle/>
          <a:p>
            <a:endParaRPr lang="en-US" dirty="0" smtClean="0"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325183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57163" y="701675"/>
            <a:ext cx="6629400" cy="4973638"/>
          </a:xfrm>
          <a:ln/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272099" y="6250863"/>
            <a:ext cx="6342744" cy="2962449"/>
          </a:xfrm>
        </p:spPr>
        <p:txBody>
          <a:bodyPr/>
          <a:lstStyle/>
          <a:p>
            <a:pPr defTabSz="919155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012AA30B-8430-41C3-8897-37A2A3DE1BB6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1787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DAE61C-4C22-4969-AF0A-8EF6A78D6779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0226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6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7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9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96850"/>
            <a:ext cx="2200275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96850"/>
            <a:ext cx="6453187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49D286-B580-444B-8F2C-586898CDCCB2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39DD69-9072-4776-84D4-E1FD31DE256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0AF759-94CD-41BA-8396-D3CA54D5D271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B82B21-DA7D-48BF-8E04-32608A96FC44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9C31F2-CB8A-4042-B5B8-830CE37B66F3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31CF06-0FC3-4AB4-94D0-8AF3364206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22388"/>
            <a:ext cx="4325937" cy="501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322388"/>
            <a:ext cx="4327525" cy="501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3B6627-AF77-4785-A5F7-9123A57CB43A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F0ABD9-0CAA-4E83-B180-44F1AD9455D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E87DF0D-6D16-47F8-B6F2-C2CA3C41C2FD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7B534A-B645-462D-B71B-F53670DB9F0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E90F1A-5191-4010-8A5F-8858D87AE012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F1BB0E-7FD4-434C-830E-C536FD00FB8A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3957AA-0BAB-4615-8B46-E05B38F4745E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E164B9-FCFF-4F2F-8119-87ADB8FE55DC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2C66D0-ABF5-42C3-A58E-CADBE3A56CD1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DA0DB-1029-4DD8-8AC3-A062FAA5CFA0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D56D4-3D3D-49A9-B0FD-FF36E326FEE6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A187B3-750C-4C4D-B839-A1E4EE9B1C37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B0C5FA-716D-4FC8-B0D3-3A9BC70A5586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6ED420-550C-4536-A7D8-E7AEDF8B5ADE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4975" y="196850"/>
            <a:ext cx="2200275" cy="61404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9388" y="196850"/>
            <a:ext cx="6453187" cy="6140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33A5D-183F-430E-90DE-F40103C64F75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A755EC-4E82-4741-B916-9C66EC02A3F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58B693D-3F28-4226-891E-4D7F9F08B684}" type="slidenum"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kern="1200" dirty="0">
              <a:solidFill>
                <a:srgbClr val="80808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58B693D-3F28-4226-891E-4D7F9F08B684}" type="slidenum"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kern="1200" dirty="0">
              <a:solidFill>
                <a:srgbClr val="80808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758B693D-3F28-4226-891E-4D7F9F08B684}" type="slidenum"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kern="1200" dirty="0">
              <a:solidFill>
                <a:srgbClr val="80808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000" kern="1200" dirty="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algn="r" rtl="0" fontAlgn="base">
              <a:spcBef>
                <a:spcPct val="0"/>
              </a:spcBef>
              <a:spcAft>
                <a:spcPct val="0"/>
              </a:spcAft>
              <a:defRPr/>
            </a:pPr>
            <a:fld id="{418A7371-54CF-4688-B9AD-EAA53F9AE3F3}" type="slidenum">
              <a:rPr lang="en-US" sz="1000" kern="1200">
                <a:solidFill>
                  <a:srgbClr val="969696"/>
                </a:solidFill>
                <a:latin typeface="Arial" charset="0"/>
                <a:ea typeface="+mn-ea"/>
                <a:cs typeface="+mn-cs"/>
              </a:rPr>
              <a:pPr algn="r"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sz="1000" kern="1200" dirty="0">
              <a:solidFill>
                <a:srgbClr val="808080"/>
              </a:solidFill>
              <a:latin typeface="Arial" charset="0"/>
              <a:ea typeface="+mn-ea"/>
              <a:cs typeface="+mn-cs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altLang="en-US" sz="2000" b="1" i="1" dirty="0" smtClean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en-US" sz="3600" b="1" i="1" dirty="0" smtClean="0"/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5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B0984-103B-4813-A66E-43E837C0C61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499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As of: 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3DD686-7489-48DA-B652-1BB4DD80DFD4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8824506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AD9B48-400E-4E0E-B4E4-478CE4CC5534}" type="slidenum">
              <a:rPr lang="en-US">
                <a:solidFill>
                  <a:srgbClr val="FFFFFF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10138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defRPr/>
            </a:pPr>
            <a:endParaRPr lang="en-US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 eaLnBrk="1" hangingPunct="1">
              <a:spcBef>
                <a:spcPct val="50000"/>
              </a:spcBef>
              <a:defRPr/>
            </a:pPr>
            <a:r>
              <a:rPr lang="en-US" sz="20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I n t e g r i t y  -  S e r v i c e  -  E x c e l l e n c e</a:t>
            </a:r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defRPr/>
            </a:pPr>
            <a:endParaRPr lang="en-US" sz="1800" dirty="0">
              <a:solidFill>
                <a:srgbClr val="000000"/>
              </a:solidFill>
              <a:cs typeface="Arial" pitchFamily="34" charset="0"/>
            </a:endParaRPr>
          </a:p>
        </p:txBody>
      </p:sp>
      <p:pic>
        <p:nvPicPr>
          <p:cNvPr id="6" name="Picture 13" descr="afsymbol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9100" y="3698875"/>
            <a:ext cx="3305175" cy="260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1406525" y="500063"/>
            <a:ext cx="6280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 eaLnBrk="1" hangingPunct="1">
              <a:defRPr/>
            </a:pPr>
            <a:r>
              <a:rPr lang="en-US" sz="3600" b="1" i="1" dirty="0">
                <a:solidFill>
                  <a:srgbClr val="000000"/>
                </a:solidFill>
                <a:cs typeface="Arial" pitchFamily="34" charset="0"/>
              </a:rPr>
              <a:t>Headquarters U.S. Air Force</a:t>
            </a: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ctrTitle"/>
          </p:nvPr>
        </p:nvSpPr>
        <p:spPr>
          <a:xfrm>
            <a:off x="276225" y="1962150"/>
            <a:ext cx="8486775" cy="1600200"/>
          </a:xfrm>
        </p:spPr>
        <p:txBody>
          <a:bodyPr/>
          <a:lstStyle>
            <a:lvl1pPr>
              <a:defRPr sz="4400" i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6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CEB484-D811-45CB-AA00-2722BEAC8D05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180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As of: 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451FD95-6E14-4422-B988-059A63A283FD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7785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3726DD-E9F3-42EC-AF0A-1AD54416C50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8185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B3B1A4-466D-4438-A096-B739B9C960D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883226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6225" y="1504950"/>
            <a:ext cx="4122738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51363" y="1504950"/>
            <a:ext cx="4122737" cy="47434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5969C0-481A-45C3-B2D7-D84A4B6F1B5F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5767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8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2758F5-2477-425A-BD0F-625C3D97E722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4779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4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ECD1B9-20B9-40E7-9AD8-C252CD1DAFE8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92823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02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dirty="0"/>
            </a:lvl1pPr>
          </a:lstStyle>
          <a:p>
            <a:pPr>
              <a:defRPr/>
            </a:pPr>
            <a:r>
              <a:rPr lang="en-US"/>
              <a:t>As of: </a:t>
            </a:r>
          </a:p>
        </p:txBody>
      </p:sp>
      <p:sp>
        <p:nvSpPr>
          <p:cNvPr id="3" name="Rectangle 102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988300" y="6642100"/>
            <a:ext cx="1143000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BC49DE-55C1-4F15-B081-C6F0F234794D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9305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A0F9E5-1378-4732-B243-C839AF1AD491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3226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6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201568-F7C8-4F3A-B7BB-663B0BC764B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881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9388" y="1322388"/>
            <a:ext cx="4325937" cy="501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57725" y="1322388"/>
            <a:ext cx="4327525" cy="501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CD2E9C-503F-4784-88B3-F08258509C59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88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75438" y="76200"/>
            <a:ext cx="2132012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6225" y="76200"/>
            <a:ext cx="6246813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02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As of: </a:t>
            </a:r>
          </a:p>
        </p:txBody>
      </p:sp>
      <p:sp>
        <p:nvSpPr>
          <p:cNvPr id="5" name="Rectangle 102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89BD14-288F-4A38-8530-950510C1F5F6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089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f.mil/shared/media/ggallery/webgraphic/AFG-070719-00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4075" y="28892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610" y="676922"/>
            <a:ext cx="6172200" cy="1012825"/>
          </a:xfrm>
        </p:spPr>
        <p:txBody>
          <a:bodyPr>
            <a:noAutofit/>
          </a:bodyPr>
          <a:lstStyle>
            <a:lvl1pPr>
              <a:defRPr sz="4000" b="1"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981200"/>
            <a:ext cx="5486400" cy="669236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124200" y="5780048"/>
            <a:ext cx="2895600" cy="457200"/>
          </a:xfrm>
        </p:spPr>
        <p:txBody>
          <a:bodyPr>
            <a:normAutofit/>
          </a:bodyPr>
          <a:lstStyle>
            <a:lvl1pPr algn="ctr">
              <a:buNone/>
              <a:defRPr sz="2400">
                <a:latin typeface="Cambria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0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B24F6C2C-F07B-4A54-AA46-6E8054E60F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9157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cs typeface="Arial" charset="0"/>
              </a:rPr>
              <a:t>OSD 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FD1163F5-F324-4C59-B2BF-097093CF3B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2235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cs typeface="Arial" charset="0"/>
              </a:rPr>
              <a:t>OSD 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5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5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solidFill>
                  <a:srgbClr val="E6D78A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8B3A857C-DFD5-4D02-AFC7-6AAD26860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7524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  <a:cs typeface="Arial" charset="0"/>
              </a:rPr>
              <a:t>OSD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prstClr val="black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95125830-5AC8-4786-AF3E-385FA525D0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907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u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www.af.mil/shared/media/ggallery/webgraphic/AFG-070719-00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394075" y="28892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610" y="1086245"/>
            <a:ext cx="6172200" cy="1012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 baseline="0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solidFill>
                  <a:prstClr val="black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443B5BD2-D298-4478-9F4D-BD02DA3EB3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018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http://www.af.mil/shared/media/ggallery/webgraphic/AFG-070719-0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4075" y="28892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610" y="676922"/>
            <a:ext cx="6172200" cy="1012825"/>
          </a:xfrm>
        </p:spPr>
        <p:txBody>
          <a:bodyPr>
            <a:noAutofit/>
          </a:bodyPr>
          <a:lstStyle>
            <a:lvl1pPr>
              <a:defRPr sz="4000" b="1">
                <a:latin typeface="Cambria" pitchFamily="18" charset="0"/>
              </a:defRPr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1981200"/>
            <a:ext cx="5486400" cy="669236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tx1"/>
                </a:solidFill>
                <a:latin typeface="Cambria" pitchFamily="18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</a:t>
            </a:r>
            <a:endParaRPr lang="en-US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124200" y="5780048"/>
            <a:ext cx="2895600" cy="457200"/>
          </a:xfrm>
        </p:spPr>
        <p:txBody>
          <a:bodyPr>
            <a:normAutofit/>
          </a:bodyPr>
          <a:lstStyle>
            <a:lvl1pPr algn="ctr">
              <a:buNone/>
              <a:defRPr sz="2400">
                <a:latin typeface="Cambria" pitchFamily="18" charset="0"/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  </a:t>
            </a:r>
            <a:fld id="{9EE6F70A-9385-4ABD-8F81-AE7003120D4B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0505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5" name="Rectangle 4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OSD </a:t>
            </a:r>
          </a:p>
        </p:txBody>
      </p:sp>
      <p:sp>
        <p:nvSpPr>
          <p:cNvPr id="14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  </a:t>
            </a:r>
            <a:fld id="{D204BDE9-A832-42FC-BC3B-0DBBADB9C6D9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6784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OSD 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19200"/>
            <a:ext cx="4038600" cy="495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038600" cy="49530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solidFill>
                  <a:srgbClr val="E6D78A"/>
                </a:solidFill>
              </a:defRPr>
            </a:lvl1pPr>
          </a:lstStyle>
          <a:p>
            <a:pPr>
              <a:defRPr/>
            </a:pPr>
            <a:r>
              <a:rPr lang="en-US"/>
              <a:t>   </a:t>
            </a:r>
            <a:fld id="{144C5EDB-63E7-4434-89EA-0588444C08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241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228600" y="866775"/>
            <a:ext cx="8686800" cy="76201"/>
          </a:xfrm>
          <a:prstGeom prst="rect">
            <a:avLst/>
          </a:prstGeom>
          <a:gradFill flip="none" rotWithShape="1">
            <a:gsLst>
              <a:gs pos="0">
                <a:srgbClr val="E6DCAC"/>
              </a:gs>
              <a:gs pos="12000">
                <a:srgbClr val="E6D78A"/>
              </a:gs>
              <a:gs pos="30000">
                <a:srgbClr val="C7AC4C"/>
              </a:gs>
              <a:gs pos="69000">
                <a:srgbClr val="E6D78A"/>
              </a:gs>
              <a:gs pos="78000">
                <a:srgbClr val="E6DCAC"/>
              </a:gs>
            </a:gsLst>
            <a:lin ang="16200000" scaled="0"/>
            <a:tileRect/>
          </a:gradFill>
          <a:ln>
            <a:noFill/>
          </a:ln>
          <a:scene3d>
            <a:camera prst="orthographicFront"/>
            <a:lightRig rig="balanced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1800" dirty="0">
              <a:solidFill>
                <a:prstClr val="white"/>
              </a:solidFill>
            </a:endParaRPr>
          </a:p>
        </p:txBody>
      </p:sp>
      <p:sp>
        <p:nvSpPr>
          <p:cNvPr id="4" name="Rectangle 3"/>
          <p:cNvSpPr/>
          <p:nvPr userDrawn="1"/>
        </p:nvSpPr>
        <p:spPr>
          <a:xfrm>
            <a:off x="7632951" y="779109"/>
            <a:ext cx="618107" cy="230832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900" b="1" i="1" spc="150" dirty="0">
                <a:ln w="11430"/>
                <a:solidFill>
                  <a:srgbClr val="4F81BD">
                    <a:lumMod val="75000"/>
                  </a:srgbClr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Cambria" pitchFamily="18" charset="0"/>
              </a:rPr>
              <a:t>OSD </a:t>
            </a: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28600" y="97658"/>
            <a:ext cx="8686800" cy="685800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  </a:t>
            </a:r>
            <a:fld id="{94DBB175-76D4-4E27-B9B9-E013FB9DE19D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56768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up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8" descr="http://www.af.mil/shared/media/ggallery/webgraphic/AFG-070719-004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94075" y="2889250"/>
            <a:ext cx="2362200" cy="236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79610" y="1086245"/>
            <a:ext cx="6172200" cy="1012825"/>
          </a:xfrm>
          <a:prstGeom prst="rect">
            <a:avLst/>
          </a:prstGeom>
        </p:spPr>
        <p:txBody>
          <a:bodyPr>
            <a:noAutofit/>
          </a:bodyPr>
          <a:lstStyle>
            <a:lvl1pPr>
              <a:defRPr sz="4000" b="1" baseline="0">
                <a:latin typeface="Cambria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  </a:t>
            </a:r>
            <a:fld id="{B4571737-12F4-4E23-B70A-657B9A2D2908}" type="slidenum">
              <a:rPr 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571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fld id="{75420EAE-2720-43F5-BC7F-A58955139BEE}" type="datetimeFigureOut">
              <a:rPr lang="en-US" sz="1800">
                <a:solidFill>
                  <a:prstClr val="black"/>
                </a:solidFill>
                <a:latin typeface="Calibri"/>
              </a:rPr>
              <a:pPr algn="l" eaLnBrk="1" fontAlgn="auto" hangingPunct="1">
                <a:spcBef>
                  <a:spcPts val="0"/>
                </a:spcBef>
                <a:spcAft>
                  <a:spcPts val="0"/>
                </a:spcAft>
              </a:pPr>
              <a:t>1/4/2018</a:t>
            </a:fld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algn="l" eaLnBrk="1" fontAlgn="auto" hangingPunct="1">
              <a:spcBef>
                <a:spcPts val="0"/>
              </a:spcBef>
              <a:spcAft>
                <a:spcPts val="0"/>
              </a:spcAft>
            </a:pPr>
            <a:endParaRPr lang="en-US" sz="180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19C4DA-25E4-4E9D-AD1D-3AC4C125985E}" type="slidenum">
              <a:rPr lang="en-US" smtClean="0">
                <a:solidFill>
                  <a:prstClr val="black"/>
                </a:solidFill>
              </a:rPr>
              <a:pPr/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9615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2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2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image" Target="../media/image2.png"/><Relationship Id="rId5" Type="http://schemas.openxmlformats.org/officeDocument/2006/relationships/theme" Target="../theme/theme6.xml"/><Relationship Id="rId4" Type="http://schemas.openxmlformats.org/officeDocument/2006/relationships/slideLayout" Target="../slideLayouts/slideLayout2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13" Type="http://schemas.openxmlformats.org/officeDocument/2006/relationships/theme" Target="../theme/theme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slideLayout" Target="../slideLayouts/slideLayout41.xml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slideLayout" Target="../slideLayouts/slideLayout40.xml"/><Relationship Id="rId5" Type="http://schemas.openxmlformats.org/officeDocument/2006/relationships/slideLayout" Target="../slideLayouts/slideLayout34.xml"/><Relationship Id="rId10" Type="http://schemas.openxmlformats.org/officeDocument/2006/relationships/slideLayout" Target="../slideLayouts/slideLayout39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Relationship Id="rId14" Type="http://schemas.openxmlformats.org/officeDocument/2006/relationships/image" Target="../media/image2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4.xml"/><Relationship Id="rId2" Type="http://schemas.openxmlformats.org/officeDocument/2006/relationships/slideLayout" Target="../slideLayouts/slideLayout43.xml"/><Relationship Id="rId1" Type="http://schemas.openxmlformats.org/officeDocument/2006/relationships/slideLayout" Target="../slideLayouts/slideLayout42.xml"/><Relationship Id="rId6" Type="http://schemas.openxmlformats.org/officeDocument/2006/relationships/theme" Target="../theme/theme8.xml"/><Relationship Id="rId5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5.xml"/></Relationships>
</file>

<file path=ppt/slideMasters/_rels/slideMaster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9.xml"/><Relationship Id="rId7" Type="http://schemas.openxmlformats.org/officeDocument/2006/relationships/theme" Target="../theme/theme9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5" Type="http://schemas.openxmlformats.org/officeDocument/2006/relationships/slideLayout" Target="../slideLayouts/slideLayout51.xml"/><Relationship Id="rId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22388"/>
            <a:ext cx="8805862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205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54138" y="196850"/>
            <a:ext cx="739616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7189" name="Text Box 21"/>
          <p:cNvSpPr txBox="1">
            <a:spLocks noChangeArrowheads="1"/>
          </p:cNvSpPr>
          <p:nvPr/>
        </p:nvSpPr>
        <p:spPr bwMode="auto">
          <a:xfrm rot="5400000" flipV="1">
            <a:off x="7952581" y="-670719"/>
            <a:ext cx="523876" cy="186213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eaVert">
            <a:spAutoFit/>
          </a:bodyPr>
          <a:lstStyle/>
          <a:p>
            <a:pPr>
              <a:defRPr/>
            </a:pPr>
            <a:r>
              <a:rPr lang="en-US" sz="1000" b="1" dirty="0">
                <a:solidFill>
                  <a:srgbClr val="009900"/>
                </a:solidFill>
              </a:rPr>
              <a:t>UNCLASSIFIED</a:t>
            </a:r>
          </a:p>
          <a:p>
            <a:pPr>
              <a:defRPr/>
            </a:pPr>
            <a:r>
              <a:rPr lang="en-US" sz="1000" b="1" dirty="0">
                <a:solidFill>
                  <a:srgbClr val="009900"/>
                </a:solidFill>
              </a:rPr>
              <a:t>For planning purposes only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36" r:id="rId1"/>
    <p:sldLayoutId id="2147484337" r:id="rId2"/>
    <p:sldLayoutId id="2147484338" r:id="rId3"/>
    <p:sldLayoutId id="2147484339" r:id="rId4"/>
    <p:sldLayoutId id="2147484340" r:id="rId5"/>
    <p:sldLayoutId id="2147484341" r:id="rId6"/>
    <p:sldLayoutId id="2147484342" r:id="rId7"/>
    <p:sldLayoutId id="2147484343" r:id="rId8"/>
    <p:sldLayoutId id="2147484344" r:id="rId9"/>
    <p:sldLayoutId id="2147484345" r:id="rId10"/>
    <p:sldLayoutId id="2147484346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5" descr="Arnold (Hap) Seal_3D_effect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-114300" y="1762125"/>
            <a:ext cx="3836988" cy="3838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Line 2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270000" y="1233488"/>
            <a:ext cx="65532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2000" b="1" i="1" dirty="0">
                <a:latin typeface="Century Schoolbook" pitchFamily="18" charset="0"/>
              </a:rPr>
              <a:t>I n t e g r i t y  -  S e r v i c e  -  E x c e l l e n c e</a:t>
            </a: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1555750" y="500063"/>
            <a:ext cx="5981700" cy="623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600" b="1" i="1" dirty="0"/>
              <a:t>Headquarters U.S. Air Force</a:t>
            </a:r>
          </a:p>
        </p:txBody>
      </p:sp>
      <p:sp>
        <p:nvSpPr>
          <p:cNvPr id="9" name="Line 5"/>
          <p:cNvSpPr>
            <a:spLocks noChangeShapeType="1"/>
          </p:cNvSpPr>
          <p:nvPr/>
        </p:nvSpPr>
        <p:spPr bwMode="auto">
          <a:xfrm>
            <a:off x="381000" y="1233488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1800" dirty="0"/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8031163" y="0"/>
            <a:ext cx="1112837" cy="17938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r">
              <a:defRPr/>
            </a:pPr>
            <a:r>
              <a:rPr lang="en-US" sz="1200" b="1" dirty="0">
                <a:solidFill>
                  <a:srgbClr val="006600"/>
                </a:solidFill>
              </a:rPr>
              <a:t>UNCLASSIFIED </a:t>
            </a:r>
          </a:p>
        </p:txBody>
      </p:sp>
      <p:sp>
        <p:nvSpPr>
          <p:cNvPr id="3080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322388"/>
            <a:ext cx="8805862" cy="5014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sp>
        <p:nvSpPr>
          <p:cNvPr id="3081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354138" y="196850"/>
            <a:ext cx="7396162" cy="89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084263" y="6524625"/>
            <a:ext cx="1146175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l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15FCDDF3-7505-497E-B862-AB1548952D20}" type="datetimeFigureOut">
              <a:rPr lang="en-US"/>
              <a:pPr>
                <a:defRPr/>
              </a:pPr>
              <a:t>1/4/2018</a:t>
            </a:fld>
            <a:r>
              <a:rPr lang="en-US"/>
              <a:t>As of: </a:t>
            </a:r>
          </a:p>
        </p:txBody>
      </p:sp>
      <p:sp>
        <p:nvSpPr>
          <p:cNvPr id="12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6388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</a:defRPr>
            </a:lvl1pPr>
          </a:lstStyle>
          <a:p>
            <a:pPr>
              <a:defRPr/>
            </a:pPr>
            <a:fld id="{EA507533-EC00-4A95-9F4C-0011B697E46B}" type="slidenum">
              <a:rPr lang="en-US"/>
              <a:pPr>
                <a:defRPr/>
              </a:pPr>
              <a:t>‹#›</a:t>
            </a:fld>
            <a:endParaRPr lang="en-US" dirty="0">
              <a:solidFill>
                <a:schemeClr val="bg2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47" r:id="rId1"/>
    <p:sldLayoutId id="2147484348" r:id="rId2"/>
    <p:sldLayoutId id="2147484349" r:id="rId3"/>
    <p:sldLayoutId id="2147484350" r:id="rId4"/>
    <p:sldLayoutId id="2147484351" r:id="rId5"/>
    <p:sldLayoutId id="2147484352" r:id="rId6"/>
    <p:sldLayoutId id="2147484353" r:id="rId7"/>
    <p:sldLayoutId id="2147484354" r:id="rId8"/>
    <p:sldLayoutId id="2147484355" r:id="rId9"/>
    <p:sldLayoutId id="2147484356" r:id="rId10"/>
    <p:sldLayoutId id="2147484357" r:id="rId11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2800" b="1" i="1">
          <a:solidFill>
            <a:srgbClr val="000066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1200">
                <a:ea typeface="+mn-ea"/>
                <a:cs typeface="+mn-cs"/>
              </a:rPr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98EF05C-C952-452F-9A25-4666966153F2}" type="slidenum">
              <a:rPr lang="en-US" kern="1200"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solidFill>
                <a:srgbClr val="808080"/>
              </a:solidFill>
              <a:ea typeface="+mn-ea"/>
              <a:cs typeface="+mn-cs"/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kern="1200" dirty="0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45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248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315200" y="0"/>
            <a:ext cx="182880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1200" dirty="0">
                <a:solidFill>
                  <a:srgbClr val="008000"/>
                </a:solidFill>
                <a:latin typeface="Arial" charset="0"/>
                <a:ea typeface="+mn-ea"/>
                <a:cs typeface="+mn-cs"/>
              </a:rPr>
              <a:t>UNCLASSIFIED</a:t>
            </a:r>
          </a:p>
        </p:txBody>
      </p:sp>
      <p:pic>
        <p:nvPicPr>
          <p:cNvPr id="10250" name="Picture 1037" descr="afsymb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78" r:id="rId1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1200">
                <a:ea typeface="+mn-ea"/>
                <a:cs typeface="+mn-cs"/>
              </a:rPr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98EF05C-C952-452F-9A25-4666966153F2}" type="slidenum">
              <a:rPr lang="en-US" kern="1200"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solidFill>
                <a:srgbClr val="808080"/>
              </a:solidFill>
              <a:ea typeface="+mn-ea"/>
              <a:cs typeface="+mn-cs"/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kern="1200" dirty="0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45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248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315200" y="0"/>
            <a:ext cx="182880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1200" dirty="0">
                <a:solidFill>
                  <a:srgbClr val="008000"/>
                </a:solidFill>
                <a:latin typeface="Arial" charset="0"/>
                <a:ea typeface="+mn-ea"/>
                <a:cs typeface="+mn-cs"/>
              </a:rPr>
              <a:t>UNCLASSIFIED</a:t>
            </a:r>
          </a:p>
        </p:txBody>
      </p:sp>
      <p:pic>
        <p:nvPicPr>
          <p:cNvPr id="10250" name="Picture 1037" descr="afsymb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0" r:id="rId1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1200">
                <a:ea typeface="+mn-ea"/>
                <a:cs typeface="+mn-cs"/>
              </a:rPr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Arial" charset="0"/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F98EF05C-C952-452F-9A25-4666966153F2}" type="slidenum">
              <a:rPr lang="en-US" kern="1200"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solidFill>
                <a:srgbClr val="808080"/>
              </a:solidFill>
              <a:ea typeface="+mn-ea"/>
              <a:cs typeface="+mn-cs"/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kern="1200" dirty="0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45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rtl="0" fontAlgn="base">
              <a:spcBef>
                <a:spcPct val="0"/>
              </a:spcBef>
              <a:spcAft>
                <a:spcPct val="0"/>
              </a:spcAft>
              <a:defRPr/>
            </a:pPr>
            <a:endParaRPr lang="en-US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248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315200" y="0"/>
            <a:ext cx="182880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600" b="1" kern="1200" dirty="0">
                <a:solidFill>
                  <a:srgbClr val="008000"/>
                </a:solidFill>
                <a:latin typeface="Arial" charset="0"/>
                <a:ea typeface="+mn-ea"/>
                <a:cs typeface="+mn-cs"/>
              </a:rPr>
              <a:t>UNCLASSIFIED</a:t>
            </a:r>
          </a:p>
        </p:txBody>
      </p:sp>
      <p:pic>
        <p:nvPicPr>
          <p:cNvPr id="10250" name="Picture 1037" descr="afsymbo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82" r:id="rId1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000">
                <a:solidFill>
                  <a:srgbClr val="969696"/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kern="1200">
                <a:latin typeface="Arial" charset="0"/>
                <a:ea typeface="+mn-ea"/>
                <a:cs typeface="+mn-cs"/>
              </a:rPr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 baseline="0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rtl="0" fontAlgn="base">
              <a:spcBef>
                <a:spcPct val="0"/>
              </a:spcBef>
              <a:spcAft>
                <a:spcPct val="0"/>
              </a:spcAft>
              <a:defRPr/>
            </a:pPr>
            <a:fld id="{C601D5EC-4FB1-44EA-82CC-CF80BA6176A5}" type="slidenum">
              <a:rPr lang="en-US" kern="1200">
                <a:solidFill>
                  <a:srgbClr val="FFFFFF">
                    <a:lumMod val="50000"/>
                  </a:srgbClr>
                </a:solidFill>
                <a:latin typeface="Arial" charset="0"/>
                <a:ea typeface="+mn-ea"/>
                <a:cs typeface="+mn-cs"/>
              </a:rPr>
              <a:pPr rtl="0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kern="1200" dirty="0">
              <a:solidFill>
                <a:srgbClr val="FFFFFF">
                  <a:lumMod val="50000"/>
                </a:srgbClr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rtl="0" eaLnBrk="0" fontAlgn="base" hangingPunct="0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600" b="1" i="1" kern="1200" dirty="0">
                <a:solidFill>
                  <a:srgbClr val="000000"/>
                </a:solidFill>
                <a:latin typeface="Century Schoolbook" pitchFamily="18" charset="0"/>
                <a:ea typeface="+mn-ea"/>
                <a:cs typeface="+mn-cs"/>
              </a:rPr>
              <a:t>I n t e g r i t y  -  S e r v i c e  -  E x c e l l e n c e</a:t>
            </a:r>
          </a:p>
        </p:txBody>
      </p:sp>
      <p:sp>
        <p:nvSpPr>
          <p:cNvPr id="1029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3092824" y="0"/>
            <a:ext cx="5714626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en-US" sz="1400" kern="1200" dirty="0">
              <a:solidFill>
                <a:srgbClr val="000000"/>
              </a:solidFill>
              <a:latin typeface="Arial" charset="0"/>
              <a:ea typeface="+mn-ea"/>
              <a:cs typeface="+mn-cs"/>
            </a:endParaRPr>
          </a:p>
        </p:txBody>
      </p:sp>
      <p:sp>
        <p:nvSpPr>
          <p:cNvPr id="1033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pic>
        <p:nvPicPr>
          <p:cNvPr id="10" name="Picture 1037" descr="afsymbol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394" r:id="rId1"/>
    <p:sldLayoutId id="2147484482" r:id="rId2"/>
    <p:sldLayoutId id="2147484483" r:id="rId3"/>
    <p:sldLayoutId id="2147484484" r:id="rId4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102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24625"/>
            <a:ext cx="12192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000" dirty="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 eaLnBrk="1" hangingPunct="1">
              <a:defRPr/>
            </a:pPr>
            <a:r>
              <a:rPr lang="en-US"/>
              <a:t>As of: </a:t>
            </a:r>
          </a:p>
        </p:txBody>
      </p:sp>
      <p:sp>
        <p:nvSpPr>
          <p:cNvPr id="49156" name="Rectangle 102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88300" y="6524625"/>
            <a:ext cx="1143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rgbClr val="969696"/>
                </a:solidFill>
                <a:latin typeface="Arial" charset="0"/>
                <a:cs typeface="+mn-cs"/>
              </a:defRPr>
            </a:lvl1pPr>
          </a:lstStyle>
          <a:p>
            <a:pPr eaLnBrk="1" hangingPunct="1">
              <a:defRPr/>
            </a:pPr>
            <a:fld id="{B451FD95-6E14-4422-B988-059A63A283FD}" type="slidenum">
              <a:rPr lang="en-US"/>
              <a:pPr eaLnBrk="1" hangingPunct="1">
                <a:defRPr/>
              </a:pPr>
              <a:t>‹#›</a:t>
            </a:fld>
            <a:endParaRPr lang="en-US" dirty="0">
              <a:solidFill>
                <a:srgbClr val="808080"/>
              </a:solidFill>
            </a:endParaRPr>
          </a:p>
        </p:txBody>
      </p:sp>
      <p:sp>
        <p:nvSpPr>
          <p:cNvPr id="49157" name="Text Box 1029"/>
          <p:cNvSpPr txBox="1">
            <a:spLocks noChangeArrowheads="1"/>
          </p:cNvSpPr>
          <p:nvPr/>
        </p:nvSpPr>
        <p:spPr bwMode="auto">
          <a:xfrm>
            <a:off x="1295400" y="6491288"/>
            <a:ext cx="65532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r>
              <a:rPr lang="en-US" sz="1600" b="1" i="1" dirty="0">
                <a:solidFill>
                  <a:srgbClr val="000000"/>
                </a:solidFill>
                <a:latin typeface="Century Schoolbook" pitchFamily="18" charset="0"/>
                <a:cs typeface="Arial" pitchFamily="34" charset="0"/>
              </a:rPr>
              <a:t>I n t e g r i t y  -  S e r v i c e  -  E x c e l l e n c e</a:t>
            </a:r>
          </a:p>
        </p:txBody>
      </p:sp>
      <p:sp>
        <p:nvSpPr>
          <p:cNvPr id="10245" name="Rectangle 1030"/>
          <p:cNvSpPr>
            <a:spLocks noGrp="1" noChangeArrowheads="1"/>
          </p:cNvSpPr>
          <p:nvPr>
            <p:ph type="title"/>
          </p:nvPr>
        </p:nvSpPr>
        <p:spPr bwMode="auto">
          <a:xfrm>
            <a:off x="1663700" y="76200"/>
            <a:ext cx="714375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9163" name="Line 1035"/>
          <p:cNvSpPr>
            <a:spLocks noChangeShapeType="1"/>
          </p:cNvSpPr>
          <p:nvPr/>
        </p:nvSpPr>
        <p:spPr bwMode="auto">
          <a:xfrm>
            <a:off x="381000" y="64516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defRPr/>
            </a:pPr>
            <a:endParaRPr lang="en-US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49164" name="Line 1036"/>
          <p:cNvSpPr>
            <a:spLocks noChangeShapeType="1"/>
          </p:cNvSpPr>
          <p:nvPr/>
        </p:nvSpPr>
        <p:spPr bwMode="auto">
          <a:xfrm>
            <a:off x="381000" y="1231900"/>
            <a:ext cx="8382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l" eaLnBrk="1" hangingPunct="1">
              <a:defRPr/>
            </a:pPr>
            <a:endParaRPr lang="en-US" sz="1800" dirty="0">
              <a:solidFill>
                <a:srgbClr val="000000"/>
              </a:solidFill>
              <a:cs typeface="Arial" pitchFamily="34" charset="0"/>
            </a:endParaRPr>
          </a:p>
        </p:txBody>
      </p:sp>
      <p:sp>
        <p:nvSpPr>
          <p:cNvPr id="10248" name="Rectangle 1040"/>
          <p:cNvSpPr>
            <a:spLocks noGrp="1" noChangeArrowheads="1"/>
          </p:cNvSpPr>
          <p:nvPr>
            <p:ph type="body" idx="1"/>
          </p:nvPr>
        </p:nvSpPr>
        <p:spPr bwMode="auto">
          <a:xfrm>
            <a:off x="276225" y="1504950"/>
            <a:ext cx="8397875" cy="474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0"/>
            <a:r>
              <a:rPr lang="en-US" smtClean="0"/>
              <a:t>2nd Bullet</a:t>
            </a:r>
          </a:p>
        </p:txBody>
      </p:sp>
      <p:pic>
        <p:nvPicPr>
          <p:cNvPr id="10250" name="Picture 1037" descr="afsymbol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92113" y="90488"/>
            <a:ext cx="1346200" cy="1062037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</p:pic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7315200" y="0"/>
            <a:ext cx="1828800" cy="33655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defRPr/>
            </a:pPr>
            <a:r>
              <a:rPr lang="en-US" sz="1600" b="1" dirty="0">
                <a:solidFill>
                  <a:srgbClr val="008000"/>
                </a:solidFill>
                <a:cs typeface="Arial" pitchFamily="34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839661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  <p:sldLayoutId id="2147484407" r:id="rId8"/>
    <p:sldLayoutId id="2147484408" r:id="rId9"/>
    <p:sldLayoutId id="2147484409" r:id="rId10"/>
    <p:sldLayoutId id="2147484410" r:id="rId11"/>
    <p:sldLayoutId id="2147484411" r:id="rId12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5pPr>
      <a:lvl6pPr marL="4572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6pPr>
      <a:lvl7pPr marL="9144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7pPr>
      <a:lvl8pPr marL="13716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8pPr>
      <a:lvl9pPr marL="1828800" algn="r" rtl="0" eaLnBrk="0" fontAlgn="base" hangingPunct="0">
        <a:spcBef>
          <a:spcPct val="0"/>
        </a:spcBef>
        <a:spcAft>
          <a:spcPct val="0"/>
        </a:spcAft>
        <a:defRPr sz="3600" b="1" i="1">
          <a:solidFill>
            <a:srgbClr val="151C77"/>
          </a:solidFill>
          <a:latin typeface="Arial" charset="0"/>
        </a:defRPr>
      </a:lvl9pPr>
    </p:titleStyle>
    <p:bodyStyle>
      <a:lvl1pPr marL="285750" indent="-285750" algn="l" rtl="0" eaLnBrk="0" fontAlgn="base" hangingPunct="0">
        <a:spcBef>
          <a:spcPct val="50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  <a:ea typeface="+mn-ea"/>
          <a:cs typeface="+mn-cs"/>
        </a:defRPr>
      </a:lvl1pPr>
      <a:lvl2pPr marL="688975" indent="-282575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2pPr>
      <a:lvl3pPr marL="1027113" indent="-223838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5000"/>
        </a:spcBef>
        <a:spcAft>
          <a:spcPct val="0"/>
        </a:spcAft>
        <a:buClr>
          <a:srgbClr val="151C77"/>
        </a:buClr>
        <a:buSzPct val="80000"/>
        <a:buFont typeface="Wingdings" pitchFamily="2" charset="2"/>
        <a:buChar char="n"/>
        <a:defRPr sz="20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003399"/>
        </a:buClr>
        <a:buSzPct val="8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Internal DoD Slide Master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6625" y="6537325"/>
            <a:ext cx="739775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prstClr val="black"/>
                </a:solidFill>
                <a:latin typeface="+mn-lt"/>
                <a:cs typeface="+mn-cs"/>
              </a:defRPr>
            </a:lvl1pPr>
          </a:lstStyle>
          <a:p>
            <a:pPr algn="l" eaLnBrk="1" hangingPunct="1">
              <a:defRPr/>
            </a:pPr>
            <a:r>
              <a:rPr lang="en-US" sz="1800"/>
              <a:t>   </a:t>
            </a:r>
            <a:fld id="{B1864E27-C2AA-4C13-AA75-48543840A2CF}" type="slidenum">
              <a:rPr lang="en-US" sz="1800"/>
              <a:pPr algn="l" eaLnBrk="1" hangingPunct="1">
                <a:defRPr/>
              </a:pPr>
              <a:t>‹#›</a:t>
            </a:fld>
            <a:endParaRPr lang="en-US" sz="1800"/>
          </a:p>
        </p:txBody>
      </p:sp>
      <p:sp>
        <p:nvSpPr>
          <p:cNvPr id="7" name="TextBox 6"/>
          <p:cNvSpPr txBox="1"/>
          <p:nvPr userDrawn="1"/>
        </p:nvSpPr>
        <p:spPr>
          <a:xfrm>
            <a:off x="8001000" y="0"/>
            <a:ext cx="1143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9BBB59">
                    <a:lumMod val="75000"/>
                  </a:srgbClr>
                </a:solidFill>
                <a:latin typeface="Calibri"/>
                <a:cs typeface="Arial" charset="0"/>
              </a:rPr>
              <a:t>UNCLASSIFIED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0" y="6581775"/>
            <a:ext cx="1143000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9BBB59">
                    <a:lumMod val="75000"/>
                  </a:srgbClr>
                </a:solidFill>
                <a:latin typeface="Calibri"/>
                <a:cs typeface="Arial" charset="0"/>
              </a:rPr>
              <a:t>UNCLASSIFIED</a:t>
            </a:r>
          </a:p>
        </p:txBody>
      </p:sp>
    </p:spTree>
    <p:extLst>
      <p:ext uri="{BB962C8B-B14F-4D97-AF65-F5344CB8AC3E}">
        <p14:creationId xmlns:p14="http://schemas.microsoft.com/office/powerpoint/2010/main" val="2098912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64" r:id="rId1"/>
    <p:sldLayoutId id="2147484465" r:id="rId2"/>
    <p:sldLayoutId id="2147484466" r:id="rId3"/>
    <p:sldLayoutId id="2147484467" r:id="rId4"/>
    <p:sldLayoutId id="2147484468" r:id="rId5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Internal DoD Slide Master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56625" y="6537325"/>
            <a:ext cx="739775" cy="288925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 b="0">
                <a:solidFill>
                  <a:schemeClr val="tx1"/>
                </a:solidFill>
                <a:latin typeface="+mn-lt"/>
              </a:defRPr>
            </a:lvl1pPr>
          </a:lstStyle>
          <a:p>
            <a:pPr algn="l" eaLnBrk="1" hangingPunct="1">
              <a:defRPr/>
            </a:pPr>
            <a:r>
              <a:rPr lang="en-US" sz="1800">
                <a:solidFill>
                  <a:prstClr val="black"/>
                </a:solidFill>
              </a:rPr>
              <a:t>   </a:t>
            </a:r>
            <a:fld id="{7103C3B2-08B8-4639-81E8-4AE9FD400DDD}" type="slidenum">
              <a:rPr lang="en-US" sz="1800">
                <a:solidFill>
                  <a:prstClr val="black"/>
                </a:solidFill>
              </a:rPr>
              <a:pPr algn="l" eaLnBrk="1" hangingPunct="1">
                <a:defRPr/>
              </a:pPr>
              <a:t>‹#›</a:t>
            </a:fld>
            <a:endParaRPr lang="en-US" sz="1800">
              <a:solidFill>
                <a:prstClr val="black"/>
              </a:solidFill>
            </a:endParaRPr>
          </a:p>
        </p:txBody>
      </p:sp>
      <p:sp>
        <p:nvSpPr>
          <p:cNvPr id="7" name="TextBox 6"/>
          <p:cNvSpPr txBox="1"/>
          <p:nvPr userDrawn="1"/>
        </p:nvSpPr>
        <p:spPr>
          <a:xfrm>
            <a:off x="8045396" y="-39755"/>
            <a:ext cx="11430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9BBB59">
                    <a:lumMod val="75000"/>
                  </a:srgbClr>
                </a:solidFill>
                <a:latin typeface="Calibri"/>
              </a:rPr>
              <a:t>UNCLASSIFIED</a:t>
            </a:r>
            <a:endParaRPr lang="en-US" sz="1200" b="1" dirty="0">
              <a:solidFill>
                <a:srgbClr val="9BBB59">
                  <a:lumMod val="75000"/>
                </a:srgbClr>
              </a:solidFill>
              <a:latin typeface="Calibri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08004" y="6581001"/>
            <a:ext cx="1143000" cy="27699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rgbClr val="9BBB59">
                    <a:lumMod val="75000"/>
                  </a:srgbClr>
                </a:solidFill>
                <a:latin typeface="Calibri"/>
              </a:rPr>
              <a:t>UNCLASSIFIED</a:t>
            </a:r>
            <a:endParaRPr lang="en-US" sz="1200" b="1" dirty="0">
              <a:solidFill>
                <a:srgbClr val="9BBB59">
                  <a:lumMod val="75000"/>
                </a:srgb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432722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70" r:id="rId1"/>
    <p:sldLayoutId id="2147484471" r:id="rId2"/>
    <p:sldLayoutId id="2147484472" r:id="rId3"/>
    <p:sldLayoutId id="2147484473" r:id="rId4"/>
    <p:sldLayoutId id="2147484474" r:id="rId5"/>
    <p:sldLayoutId id="2147484475" r:id="rId6"/>
  </p:sldLayoutIdLst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lide Number Placeholder 2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66C4BF85-2DEE-484B-BFA9-8690BB89EC07}" type="slidenum">
              <a:rPr lang="en-US" altLang="en-US" sz="1000" b="0" smtClean="0">
                <a:solidFill>
                  <a:srgbClr val="7F7F7F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en-US" altLang="en-US" sz="1000" b="0" smtClean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5" name="Title 1"/>
          <p:cNvSpPr>
            <a:spLocks noGrp="1"/>
          </p:cNvSpPr>
          <p:nvPr>
            <p:ph type="ctrTitle"/>
          </p:nvPr>
        </p:nvSpPr>
        <p:spPr>
          <a:xfrm>
            <a:off x="276225" y="1962150"/>
            <a:ext cx="8486775" cy="1600200"/>
          </a:xfrm>
        </p:spPr>
        <p:txBody>
          <a:bodyPr/>
          <a:lstStyle/>
          <a:p>
            <a:r>
              <a:rPr lang="en-US" altLang="en-US" dirty="0" smtClean="0"/>
              <a:t>Wright-Patterson AFB</a:t>
            </a:r>
            <a:br>
              <a:rPr lang="en-US" altLang="en-US" dirty="0" smtClean="0"/>
            </a:br>
            <a:r>
              <a:rPr lang="en-US" altLang="en-US" dirty="0" smtClean="0"/>
              <a:t>ICEAA / ASMC Luncheon</a:t>
            </a:r>
            <a:endParaRPr lang="en-US" altLang="en-US" sz="2400" dirty="0" smtClean="0"/>
          </a:p>
        </p:txBody>
      </p:sp>
      <p:sp>
        <p:nvSpPr>
          <p:cNvPr id="4" name="TextBox 3"/>
          <p:cNvSpPr txBox="1"/>
          <p:nvPr/>
        </p:nvSpPr>
        <p:spPr>
          <a:xfrm>
            <a:off x="6029700" y="5049489"/>
            <a:ext cx="27190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/>
              <a:t>Ms. Carolyn Gleason</a:t>
            </a:r>
          </a:p>
          <a:p>
            <a:pPr algn="r"/>
            <a:r>
              <a:rPr lang="en-US" sz="2000" b="1" dirty="0" smtClean="0"/>
              <a:t>SAF/FMB</a:t>
            </a:r>
          </a:p>
          <a:p>
            <a:pPr algn="r"/>
            <a:r>
              <a:rPr lang="en-US" sz="2000" b="1" dirty="0" smtClean="0"/>
              <a:t> 8 Jan 18</a:t>
            </a:r>
          </a:p>
        </p:txBody>
      </p:sp>
    </p:spTree>
    <p:extLst>
      <p:ext uri="{BB962C8B-B14F-4D97-AF65-F5344CB8AC3E}">
        <p14:creationId xmlns:p14="http://schemas.microsoft.com/office/powerpoint/2010/main" val="4127454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Overview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/>
              <a:t>Hot </a:t>
            </a:r>
            <a:r>
              <a:rPr lang="en-US" altLang="en-US" sz="1800" dirty="0" smtClean="0"/>
              <a:t>Topics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DC Landscape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Tri-Program Reviews</a:t>
            </a:r>
            <a:endParaRPr lang="en-US" altLang="en-US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sz="1800" dirty="0" smtClean="0"/>
              <a:t>OSD </a:t>
            </a:r>
            <a:r>
              <a:rPr lang="en-US" sz="1800" dirty="0" err="1"/>
              <a:t>Underexecution</a:t>
            </a:r>
            <a:r>
              <a:rPr lang="en-US" sz="1800" dirty="0"/>
              <a:t> </a:t>
            </a:r>
            <a:r>
              <a:rPr lang="en-US" sz="1800" dirty="0" smtClean="0"/>
              <a:t>Adjustments in </a:t>
            </a:r>
            <a:r>
              <a:rPr lang="en-US" sz="1800" dirty="0"/>
              <a:t>FY19 PB (</a:t>
            </a:r>
            <a:r>
              <a:rPr lang="en-US" sz="1800" dirty="0" smtClean="0"/>
              <a:t>INV-001)</a:t>
            </a:r>
            <a:endParaRPr lang="en-US" altLang="en-US" sz="1800" dirty="0" smtClean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Spring Program Review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Developmental Team Update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9F1302-BE33-40CD-8C51-3B4F8EE47EBD}" type="slidenum">
              <a:rPr lang="en-US" altLang="en-US" sz="1000" b="0" smtClean="0">
                <a:solidFill>
                  <a:srgbClr val="7F7F7F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en-US" sz="1000" b="0" smtClean="0">
              <a:solidFill>
                <a:schemeClr val="bg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85265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Hot Topics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DoD and AF Strategic Messaging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600" dirty="0" smtClean="0"/>
              <a:t>National Security Strategy (Dec 17) “… sets a positive strategic direction for the United States that is meant to </a:t>
            </a:r>
            <a:r>
              <a:rPr lang="en-US" altLang="en-US" sz="1600" u="sng" dirty="0" smtClean="0"/>
              <a:t>reassert America’s advantages </a:t>
            </a:r>
            <a:r>
              <a:rPr lang="en-US" altLang="en-US" sz="1600" dirty="0" smtClean="0"/>
              <a:t>on the world stage and to build upon our country’s great strengths…”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600" dirty="0" smtClean="0"/>
              <a:t>National Defense Strategy (expected Jan 18) … seeks </a:t>
            </a:r>
            <a:r>
              <a:rPr lang="en-US" altLang="en-US" sz="1600" u="sng" dirty="0" smtClean="0"/>
              <a:t>competitive advantages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600" dirty="0" smtClean="0"/>
              <a:t>AF Priorities … </a:t>
            </a:r>
            <a:r>
              <a:rPr lang="en-US" altLang="en-US" sz="1600" dirty="0"/>
              <a:t>r</a:t>
            </a:r>
            <a:r>
              <a:rPr lang="en-US" altLang="en-US" sz="1600" dirty="0" smtClean="0"/>
              <a:t>estore </a:t>
            </a:r>
            <a:r>
              <a:rPr lang="en-US" altLang="en-US" sz="1600" u="sng" dirty="0" smtClean="0"/>
              <a:t>readiness</a:t>
            </a:r>
            <a:r>
              <a:rPr lang="en-US" altLang="en-US" sz="1600" dirty="0" smtClean="0"/>
              <a:t>, cost-effectively </a:t>
            </a:r>
            <a:r>
              <a:rPr lang="en-US" altLang="en-US" sz="1600" u="sng" dirty="0" smtClean="0"/>
              <a:t>modernize</a:t>
            </a:r>
            <a:r>
              <a:rPr lang="en-US" altLang="en-US" sz="1600" dirty="0" smtClean="0"/>
              <a:t>, drive </a:t>
            </a:r>
            <a:r>
              <a:rPr lang="en-US" altLang="en-US" sz="1600" u="sng" dirty="0" smtClean="0"/>
              <a:t>innovation</a:t>
            </a:r>
            <a:r>
              <a:rPr lang="en-US" altLang="en-US" sz="1600" dirty="0" smtClean="0"/>
              <a:t>, develop exceptional leaders, strengthen our alliances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600" dirty="0" smtClean="0"/>
              <a:t>Overarching AF Narrative … “Who we are (mission), what we need, and our priorities to get there</a:t>
            </a:r>
            <a:r>
              <a:rPr lang="en-US" altLang="en-US" sz="1800" dirty="0" smtClean="0"/>
              <a:t>.”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AF Warfighting Integration Capability (Oct 17 memo) … replace Core Function Leads / provide greater unity of effort across diverse portfolios</a:t>
            </a:r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PBES (FY20 POM cycle) … solution to deliver traceability of financial data in support of the planning, programming, and budgeting process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9F1302-BE33-40CD-8C51-3B4F8EE47EBD}" type="slidenum">
              <a:rPr lang="en-US" altLang="en-US" sz="1000" b="0" smtClean="0">
                <a:solidFill>
                  <a:srgbClr val="7F7F7F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en-US" sz="1000" b="0" smtClean="0">
              <a:solidFill>
                <a:schemeClr val="bg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512480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DC Landscape</a:t>
            </a:r>
          </a:p>
        </p:txBody>
      </p:sp>
      <p:sp>
        <p:nvSpPr>
          <p:cNvPr id="4915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/>
              <a:t>FY18 </a:t>
            </a:r>
            <a:r>
              <a:rPr lang="en-US" altLang="en-US" sz="1800" dirty="0" smtClean="0"/>
              <a:t>Update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/>
              <a:t>NDAA signed 12 Dec </a:t>
            </a:r>
            <a:r>
              <a:rPr lang="en-US" altLang="en-US" sz="1800" dirty="0" smtClean="0"/>
              <a:t>17</a:t>
            </a:r>
            <a:endParaRPr lang="en-US" altLang="en-US" sz="1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CR extended through 19 Jan 18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FY18 </a:t>
            </a:r>
            <a:r>
              <a:rPr lang="en-US" altLang="en-US" sz="1800" dirty="0"/>
              <a:t>Defense </a:t>
            </a:r>
            <a:r>
              <a:rPr lang="en-US" altLang="en-US" sz="1800" dirty="0" smtClean="0"/>
              <a:t>Appropriations Bill TBD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Anticipate BCA relief as part of Appropriations Bill</a:t>
            </a:r>
            <a:endParaRPr lang="en-US" altLang="en-US" sz="1800" dirty="0"/>
          </a:p>
          <a:p>
            <a:pPr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/>
              <a:t>FY19 Presidents Budget (PB) Update</a:t>
            </a: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 smtClean="0"/>
              <a:t>Prioritizes </a:t>
            </a:r>
            <a:r>
              <a:rPr lang="en-US" altLang="en-US" sz="1800" dirty="0"/>
              <a:t>long-term competition with China and </a:t>
            </a:r>
            <a:r>
              <a:rPr lang="en-US" altLang="en-US" sz="1800" dirty="0" smtClean="0"/>
              <a:t>Russia with increased focus on joint lethality 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en-US" altLang="en-US" sz="1800" dirty="0"/>
              <a:t>PB Rollout 5 Feb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 smtClean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en-US" altLang="en-US" sz="1800" dirty="0"/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9F1302-BE33-40CD-8C51-3B4F8EE47EBD}" type="slidenum">
              <a:rPr lang="en-US" altLang="en-US" sz="1000" b="0" smtClean="0">
                <a:solidFill>
                  <a:srgbClr val="7F7F7F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en-US" sz="1000" b="0" smtClean="0">
              <a:solidFill>
                <a:schemeClr val="bg2"/>
              </a:solidFill>
              <a:cs typeface="Arial" pitchFamily="34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9421" y="6399571"/>
            <a:ext cx="9142730" cy="3718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lnSpc>
                <a:spcPct val="90000"/>
              </a:lnSpc>
              <a:buClr>
                <a:srgbClr val="151C77"/>
              </a:buClr>
              <a:buSzPct val="80000"/>
              <a:defRPr sz="19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pPr>
              <a:lnSpc>
                <a:spcPct val="100000"/>
              </a:lnSpc>
              <a:buClrTx/>
              <a:buSzTx/>
            </a:pPr>
            <a:r>
              <a:rPr lang="en-US" sz="1600" i="1" dirty="0">
                <a:solidFill>
                  <a:schemeClr val="bg1"/>
                </a:solidFill>
                <a:latin typeface="Arial" charset="0"/>
              </a:rPr>
              <a:t>We need Stable and Predictable Budgets … CR is delaying our efforts to increase readiness</a:t>
            </a:r>
          </a:p>
        </p:txBody>
      </p:sp>
    </p:spTree>
    <p:extLst>
      <p:ext uri="{BB962C8B-B14F-4D97-AF65-F5344CB8AC3E}">
        <p14:creationId xmlns:p14="http://schemas.microsoft.com/office/powerpoint/2010/main" val="24124173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447800" y="152400"/>
            <a:ext cx="7359650" cy="1143000"/>
          </a:xfrm>
        </p:spPr>
        <p:txBody>
          <a:bodyPr/>
          <a:lstStyle/>
          <a:p>
            <a:r>
              <a:rPr lang="en-US" sz="3200" dirty="0" smtClean="0"/>
              <a:t>Tri-Chair Program Reviews </a:t>
            </a:r>
            <a:br>
              <a:rPr lang="en-US" sz="3200" dirty="0" smtClean="0"/>
            </a:br>
            <a:r>
              <a:rPr lang="en-US" sz="2400" dirty="0" smtClean="0"/>
              <a:t>Goal:  Reduce Lost AF TOA</a:t>
            </a:r>
            <a:endParaRPr lang="en-US" sz="2400" dirty="0"/>
          </a:p>
        </p:txBody>
      </p:sp>
      <p:sp>
        <p:nvSpPr>
          <p:cNvPr id="12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988300" y="6524625"/>
            <a:ext cx="1143000" cy="304800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D47321EA-F6FD-4817-977A-DBBEAD0BFDC7}" type="slidenum">
              <a:rPr lang="en-US" sz="1200" smtClean="0">
                <a:solidFill>
                  <a:srgbClr val="FFFFFF">
                    <a:lumMod val="50000"/>
                  </a:srgbClr>
                </a:solidFill>
              </a:rPr>
              <a:pPr algn="r">
                <a:defRPr/>
              </a:pPr>
              <a:t>5</a:t>
            </a:fld>
            <a:endParaRPr lang="en-US" sz="1200" dirty="0">
              <a:solidFill>
                <a:srgbClr val="80808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120140" y="4530216"/>
            <a:ext cx="686816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Source: Appropriation Conference Reports (excludes classified accounts) </a:t>
            </a:r>
            <a:endParaRPr lang="en-US" sz="1000" dirty="0"/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-11430" y="6426750"/>
            <a:ext cx="9142730" cy="37189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anchor="ctr"/>
          <a:lstStyle>
            <a:defPPr>
              <a:defRPr lang="en-US"/>
            </a:defPPr>
            <a:lvl1pPr algn="ctr">
              <a:lnSpc>
                <a:spcPct val="90000"/>
              </a:lnSpc>
              <a:buClr>
                <a:srgbClr val="151C77"/>
              </a:buClr>
              <a:buSzPct val="80000"/>
              <a:defRPr sz="1900" b="1">
                <a:solidFill>
                  <a:srgbClr val="FFFFFF"/>
                </a:solidFill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en-US" altLang="en-US" dirty="0"/>
              <a:t>Saved $1.5B in the last two PB cycles for Warfighter needs</a:t>
            </a:r>
          </a:p>
        </p:txBody>
      </p:sp>
      <p:graphicFrame>
        <p:nvGraphicFramePr>
          <p:cNvPr id="13" name="Chart 12"/>
          <p:cNvGraphicFramePr>
            <a:graphicFrameLocks/>
          </p:cNvGraphicFramePr>
          <p:nvPr>
            <p:extLst/>
          </p:nvPr>
        </p:nvGraphicFramePr>
        <p:xfrm>
          <a:off x="1476374" y="1163303"/>
          <a:ext cx="6511925" cy="3490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Rectangle 4"/>
          <p:cNvSpPr/>
          <p:nvPr/>
        </p:nvSpPr>
        <p:spPr bwMode="auto">
          <a:xfrm>
            <a:off x="7391400" y="3048000"/>
            <a:ext cx="228600" cy="762000"/>
          </a:xfrm>
          <a:prstGeom prst="rect">
            <a:avLst/>
          </a:prstGeom>
          <a:solidFill>
            <a:schemeClr val="accent6">
              <a:lumMod val="5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Arial" charset="0"/>
              </a:rPr>
              <a:t>TBD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276225" y="4874312"/>
            <a:ext cx="8531225" cy="153161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From </a:t>
            </a:r>
            <a:r>
              <a:rPr lang="en-US" sz="1400" dirty="0"/>
              <a:t>FY11-16, </a:t>
            </a:r>
            <a:r>
              <a:rPr lang="en-US" sz="1400" dirty="0" smtClean="0"/>
              <a:t>AF lost </a:t>
            </a:r>
            <a:r>
              <a:rPr lang="en-US" sz="1400" dirty="0"/>
              <a:t>an average of $1.5B from Investment accounts due to </a:t>
            </a:r>
            <a:r>
              <a:rPr lang="en-US" sz="1400" dirty="0" smtClean="0"/>
              <a:t>under-execution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Joint </a:t>
            </a:r>
            <a:r>
              <a:rPr lang="en-US" sz="1400" dirty="0"/>
              <a:t>effort during Fall/Spring Program reviews is reversing this </a:t>
            </a:r>
            <a:r>
              <a:rPr lang="en-US" sz="1400" dirty="0" smtClean="0"/>
              <a:t>trend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FY17 </a:t>
            </a:r>
            <a:r>
              <a:rPr lang="en-US" sz="1400" dirty="0"/>
              <a:t>Enacted –  73.3% (or $1.1B) below historical </a:t>
            </a:r>
            <a:r>
              <a:rPr lang="en-US" sz="1400" dirty="0" smtClean="0"/>
              <a:t>average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 sz="1400" dirty="0" smtClean="0"/>
              <a:t>By </a:t>
            </a:r>
            <a:r>
              <a:rPr lang="en-US" sz="1400" dirty="0"/>
              <a:t>proactively addressing under-execution, WE are taking “easy” sources off the table – drives real debate at all levels as to what capabilities are best of our National </a:t>
            </a:r>
            <a:r>
              <a:rPr lang="en-US" sz="1400" dirty="0" smtClean="0"/>
              <a:t>defense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49718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133"/>
          <p:cNvSpPr>
            <a:spLocks noGrp="1" noChangeArrowheads="1"/>
          </p:cNvSpPr>
          <p:nvPr>
            <p:ph type="title" idx="4294967295"/>
          </p:nvPr>
        </p:nvSpPr>
        <p:spPr>
          <a:xfrm>
            <a:off x="847492" y="149225"/>
            <a:ext cx="8192369" cy="1143000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2800" dirty="0" smtClean="0"/>
              <a:t>OSD </a:t>
            </a:r>
            <a:r>
              <a:rPr lang="en-US" sz="2800" dirty="0" err="1" smtClean="0"/>
              <a:t>Underexecution</a:t>
            </a:r>
            <a:r>
              <a:rPr lang="en-US" sz="2800" dirty="0" smtClean="0"/>
              <a:t> Adjustments</a:t>
            </a:r>
            <a:br>
              <a:rPr lang="en-US" sz="2800" dirty="0" smtClean="0"/>
            </a:br>
            <a:r>
              <a:rPr lang="en-US" sz="2800" dirty="0" smtClean="0"/>
              <a:t>in FY19 PB (INV-001)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8920716" y="2986088"/>
            <a:ext cx="1137684" cy="9416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C62DF9-72C4-497C-BC5C-C11A84996D73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35955" y="1410104"/>
            <a:ext cx="8703905" cy="47101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400" kern="0" dirty="0" smtClean="0">
                <a:solidFill>
                  <a:srgbClr val="000000"/>
                </a:solidFill>
              </a:rPr>
              <a:t>Initial INV-001 recommended $5.6B total FY19 </a:t>
            </a:r>
            <a:r>
              <a:rPr lang="en-US" sz="2400" kern="0" dirty="0" err="1" smtClean="0">
                <a:solidFill>
                  <a:srgbClr val="000000"/>
                </a:solidFill>
              </a:rPr>
              <a:t>rephase</a:t>
            </a:r>
            <a:endParaRPr lang="en-US" sz="2400" kern="0" dirty="0">
              <a:solidFill>
                <a:srgbClr val="000000"/>
              </a:solidFill>
            </a:endParaRPr>
          </a:p>
          <a:p>
            <a:pPr eaLnBrk="1" hangingPunct="1"/>
            <a:endParaRPr lang="en-US" sz="2400" kern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400" kern="0" dirty="0" smtClean="0">
                <a:solidFill>
                  <a:srgbClr val="000000"/>
                </a:solidFill>
              </a:rPr>
              <a:t>AF </a:t>
            </a:r>
            <a:r>
              <a:rPr lang="en-US" sz="2400" kern="0" dirty="0" err="1" smtClean="0">
                <a:solidFill>
                  <a:srgbClr val="000000"/>
                </a:solidFill>
              </a:rPr>
              <a:t>reclama’d</a:t>
            </a:r>
            <a:r>
              <a:rPr lang="en-US" sz="2400" kern="0" dirty="0" smtClean="0">
                <a:solidFill>
                  <a:srgbClr val="000000"/>
                </a:solidFill>
              </a:rPr>
              <a:t> $4.6B and accepted $1.0B in issue paper response</a:t>
            </a:r>
          </a:p>
          <a:p>
            <a:pPr eaLnBrk="1" hangingPunct="1"/>
            <a:endParaRPr lang="en-US" sz="2400" kern="0" dirty="0" smtClean="0">
              <a:solidFill>
                <a:srgbClr val="000000"/>
              </a:solidFill>
            </a:endParaRPr>
          </a:p>
          <a:p>
            <a:pPr eaLnBrk="1" hangingPunct="1"/>
            <a:r>
              <a:rPr lang="en-US" sz="2400" kern="0" dirty="0" smtClean="0">
                <a:solidFill>
                  <a:srgbClr val="000000"/>
                </a:solidFill>
              </a:rPr>
              <a:t>Final issue paper directed $1.7B FY19 </a:t>
            </a:r>
            <a:r>
              <a:rPr lang="en-US" sz="2400" kern="0" dirty="0" err="1" smtClean="0">
                <a:solidFill>
                  <a:srgbClr val="000000"/>
                </a:solidFill>
              </a:rPr>
              <a:t>rephase</a:t>
            </a:r>
            <a:r>
              <a:rPr lang="en-US" sz="2400" kern="0" dirty="0" smtClean="0">
                <a:solidFill>
                  <a:srgbClr val="000000"/>
                </a:solidFill>
              </a:rPr>
              <a:t> out</a:t>
            </a:r>
          </a:p>
          <a:p>
            <a:pPr lvl="1" eaLnBrk="1" hangingPunct="1"/>
            <a:r>
              <a:rPr lang="en-US" sz="2400" kern="0" dirty="0" smtClean="0">
                <a:solidFill>
                  <a:srgbClr val="000000"/>
                </a:solidFill>
              </a:rPr>
              <a:t>FY20: +$1.1B, FY21: +$0.6B</a:t>
            </a:r>
          </a:p>
        </p:txBody>
      </p:sp>
    </p:spTree>
    <p:extLst>
      <p:ext uri="{BB962C8B-B14F-4D97-AF65-F5344CB8AC3E}">
        <p14:creationId xmlns:p14="http://schemas.microsoft.com/office/powerpoint/2010/main" val="7889785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133"/>
          <p:cNvSpPr>
            <a:spLocks noGrp="1" noChangeArrowheads="1"/>
          </p:cNvSpPr>
          <p:nvPr>
            <p:ph type="title" idx="4294967295"/>
          </p:nvPr>
        </p:nvSpPr>
        <p:spPr>
          <a:xfrm>
            <a:off x="847492" y="149225"/>
            <a:ext cx="8192369" cy="1143000"/>
          </a:xfrm>
          <a:noFill/>
        </p:spPr>
        <p:txBody>
          <a:bodyPr/>
          <a:lstStyle/>
          <a:p>
            <a:pPr>
              <a:lnSpc>
                <a:spcPts val="4000"/>
              </a:lnSpc>
            </a:pPr>
            <a:r>
              <a:rPr lang="en-US" sz="2800" dirty="0" smtClean="0"/>
              <a:t>FY 2018 Spring Program Review (</a:t>
            </a:r>
            <a:r>
              <a:rPr lang="en-US" sz="2800" dirty="0"/>
              <a:t>S</a:t>
            </a:r>
            <a:r>
              <a:rPr lang="en-US" sz="2800" dirty="0" smtClean="0"/>
              <a:t>PR)</a:t>
            </a:r>
            <a:endParaRPr lang="en-US" sz="2800" dirty="0"/>
          </a:p>
        </p:txBody>
      </p:sp>
      <p:cxnSp>
        <p:nvCxnSpPr>
          <p:cNvPr id="10" name="Straight Arrow Connector 9"/>
          <p:cNvCxnSpPr/>
          <p:nvPr/>
        </p:nvCxnSpPr>
        <p:spPr bwMode="auto">
          <a:xfrm>
            <a:off x="8920716" y="2986088"/>
            <a:ext cx="1137684" cy="94166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noFill/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FFC62DF9-72C4-497C-BC5C-C11A84996D7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335955" y="1382234"/>
            <a:ext cx="8703905" cy="48230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85750" indent="-285750" algn="l" rtl="0" eaLnBrk="0" fontAlgn="base" hangingPunct="0">
              <a:spcBef>
                <a:spcPct val="50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8975" indent="-282575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2pPr>
            <a:lvl3pPr marL="1027113" indent="-223838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5000"/>
              </a:spcBef>
              <a:spcAft>
                <a:spcPct val="0"/>
              </a:spcAft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eaLnBrk="1" hangingPunct="1"/>
            <a:r>
              <a:rPr lang="en-US" sz="2200" kern="0" dirty="0" smtClean="0">
                <a:solidFill>
                  <a:srgbClr val="000000"/>
                </a:solidFill>
              </a:rPr>
              <a:t>SPR aims to preserve AF TOA by analyzing execution and taking corrective </a:t>
            </a:r>
            <a:r>
              <a:rPr lang="en-US" sz="2200" kern="0" dirty="0">
                <a:solidFill>
                  <a:srgbClr val="000000"/>
                </a:solidFill>
              </a:rPr>
              <a:t>actions to </a:t>
            </a:r>
            <a:r>
              <a:rPr lang="en-US" sz="2200" kern="0" dirty="0" smtClean="0">
                <a:solidFill>
                  <a:srgbClr val="000000"/>
                </a:solidFill>
              </a:rPr>
              <a:t>include reprogramming and/or POM adjustments</a:t>
            </a:r>
          </a:p>
          <a:p>
            <a:pPr eaLnBrk="1" hangingPunct="1"/>
            <a:r>
              <a:rPr lang="en-US" sz="2200" kern="0" dirty="0" smtClean="0">
                <a:solidFill>
                  <a:srgbClr val="000000"/>
                </a:solidFill>
              </a:rPr>
              <a:t>FY 2018 SPR is planned to occur in March timeframe</a:t>
            </a:r>
          </a:p>
          <a:p>
            <a:pPr lvl="1" eaLnBrk="1" hangingPunct="1"/>
            <a:r>
              <a:rPr lang="en-US" kern="0" dirty="0" smtClean="0">
                <a:solidFill>
                  <a:srgbClr val="000000"/>
                </a:solidFill>
              </a:rPr>
              <a:t>Similar business rules as previous years; focus on cost, schedule, performance issues</a:t>
            </a:r>
          </a:p>
          <a:p>
            <a:pPr lvl="1" eaLnBrk="1" hangingPunct="1"/>
            <a:r>
              <a:rPr lang="en-US" kern="0" dirty="0" smtClean="0">
                <a:solidFill>
                  <a:srgbClr val="000000"/>
                </a:solidFill>
              </a:rPr>
              <a:t>Under-executing programs will be closely reviewed</a:t>
            </a:r>
          </a:p>
          <a:p>
            <a:pPr eaLnBrk="1" hangingPunct="1"/>
            <a:r>
              <a:rPr lang="en-US" sz="2200" kern="0" dirty="0" smtClean="0">
                <a:solidFill>
                  <a:srgbClr val="000000"/>
                </a:solidFill>
              </a:rPr>
              <a:t>Anticipate more aggressive </a:t>
            </a:r>
            <a:r>
              <a:rPr lang="en-US" sz="2200" kern="0" dirty="0">
                <a:solidFill>
                  <a:srgbClr val="000000"/>
                </a:solidFill>
              </a:rPr>
              <a:t>funding </a:t>
            </a:r>
            <a:r>
              <a:rPr lang="en-US" sz="2200" kern="0" dirty="0" smtClean="0">
                <a:solidFill>
                  <a:srgbClr val="000000"/>
                </a:solidFill>
              </a:rPr>
              <a:t>realignments to mitigate loss of TOA in PBR</a:t>
            </a:r>
          </a:p>
        </p:txBody>
      </p:sp>
    </p:spTree>
    <p:extLst>
      <p:ext uri="{BB962C8B-B14F-4D97-AF65-F5344CB8AC3E}">
        <p14:creationId xmlns:p14="http://schemas.microsoft.com/office/powerpoint/2010/main" val="37825269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98701" y="128588"/>
            <a:ext cx="6708584" cy="1143000"/>
          </a:xfrm>
        </p:spPr>
        <p:txBody>
          <a:bodyPr/>
          <a:lstStyle/>
          <a:p>
            <a:pPr algn="ctr"/>
            <a:r>
              <a:rPr lang="en-US" dirty="0"/>
              <a:t>Winter DT (11 – 14 December)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289" y="2489201"/>
            <a:ext cx="8482306" cy="1990356"/>
          </a:xfrm>
        </p:spPr>
        <p:txBody>
          <a:bodyPr anchor="ctr"/>
          <a:lstStyle/>
          <a:p>
            <a:r>
              <a:rPr lang="en-US" dirty="0"/>
              <a:t>Diversity/Barrier Analysis &amp; Health of Career Field</a:t>
            </a:r>
          </a:p>
          <a:p>
            <a:r>
              <a:rPr lang="en-US" dirty="0"/>
              <a:t>Officer Professional Development</a:t>
            </a:r>
          </a:p>
          <a:p>
            <a:pPr lvl="1"/>
            <a:r>
              <a:rPr lang="en-US" dirty="0"/>
              <a:t>Deliberate planning for AF Senior Leader opportunities</a:t>
            </a:r>
          </a:p>
          <a:p>
            <a:pPr lvl="1"/>
            <a:r>
              <a:rPr lang="en-US" dirty="0"/>
              <a:t>Education with Industry</a:t>
            </a:r>
          </a:p>
          <a:p>
            <a:pPr lvl="1"/>
            <a:r>
              <a:rPr lang="en-US" dirty="0"/>
              <a:t>2011, 1998, &amp; 1999 YG Scoring/Vectoring</a:t>
            </a:r>
          </a:p>
          <a:p>
            <a:r>
              <a:rPr lang="en-US" dirty="0"/>
              <a:t>Civilian Professional Development</a:t>
            </a:r>
          </a:p>
          <a:p>
            <a:pPr lvl="1"/>
            <a:r>
              <a:rPr lang="en-US" dirty="0"/>
              <a:t>Career Planning Cycle (CPC) &amp; Employee Feedback</a:t>
            </a:r>
          </a:p>
          <a:p>
            <a:pPr lvl="1"/>
            <a:r>
              <a:rPr lang="en-US" dirty="0"/>
              <a:t>Strategic Succession Planning</a:t>
            </a:r>
          </a:p>
          <a:p>
            <a:pPr lvl="2"/>
            <a:r>
              <a:rPr lang="en-US" dirty="0"/>
              <a:t>Career </a:t>
            </a:r>
            <a:r>
              <a:rPr lang="en-US" dirty="0" err="1"/>
              <a:t>Broadener</a:t>
            </a:r>
            <a:r>
              <a:rPr lang="en-US" dirty="0"/>
              <a:t> and Civilian Developmental Education (CDE) Outplacements (Next 12 months)</a:t>
            </a:r>
          </a:p>
          <a:p>
            <a:pPr lvl="2"/>
            <a:r>
              <a:rPr lang="en-US" dirty="0"/>
              <a:t>Rebuilding Accounting Talent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7004050" y="6397625"/>
            <a:ext cx="2133600" cy="476250"/>
          </a:xfrm>
        </p:spPr>
        <p:txBody>
          <a:bodyPr/>
          <a:lstStyle/>
          <a:p>
            <a:pPr>
              <a:defRPr/>
            </a:pPr>
            <a:fld id="{E3E314EC-F3DB-4470-A25E-D6DE73DFC1C2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30562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Title 1"/>
          <p:cNvSpPr>
            <a:spLocks noGrp="1"/>
          </p:cNvSpPr>
          <p:nvPr>
            <p:ph type="title"/>
          </p:nvPr>
        </p:nvSpPr>
        <p:spPr>
          <a:xfrm>
            <a:off x="939800" y="2730500"/>
            <a:ext cx="7353300" cy="1219200"/>
          </a:xfrm>
        </p:spPr>
        <p:txBody>
          <a:bodyPr/>
          <a:lstStyle/>
          <a:p>
            <a:pPr algn="ctr"/>
            <a:r>
              <a:rPr lang="en-US" altLang="en-US" dirty="0" smtClean="0"/>
              <a:t>Questions</a:t>
            </a:r>
          </a:p>
        </p:txBody>
      </p:sp>
      <p:sp>
        <p:nvSpPr>
          <p:cNvPr id="49156" name="Slide Number Placeholder 3"/>
          <p:cNvSpPr>
            <a:spLocks noGrp="1"/>
          </p:cNvSpPr>
          <p:nvPr>
            <p:ph type="sldNum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50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spcBef>
                <a:spcPct val="25000"/>
              </a:spcBef>
              <a:buClr>
                <a:srgbClr val="151C77"/>
              </a:buClr>
              <a:buSzPct val="80000"/>
              <a:buFont typeface="Wingdings" pitchFamily="2" charset="2"/>
              <a:buChar char="n"/>
              <a:defRPr sz="2000" b="1"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003399"/>
              </a:buClr>
              <a:buSzPct val="80000"/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fld id="{989F1302-BE33-40CD-8C51-3B4F8EE47EBD}" type="slidenum">
              <a:rPr lang="en-US" altLang="en-US" sz="1000" b="0" smtClean="0">
                <a:solidFill>
                  <a:srgbClr val="7F7F7F"/>
                </a:solidFill>
                <a:cs typeface="Arial" pitchFamily="34" charset="0"/>
              </a:rPr>
              <a:pPr eaLnBrk="1" hangingPunct="1">
                <a:spcBef>
                  <a:spcPct val="0"/>
                </a:spcBef>
                <a:buClrTx/>
                <a:buSzTx/>
                <a:buFontTx/>
                <a:buNone/>
              </a:pPr>
              <a:t>9</a:t>
            </a:fld>
            <a:endParaRPr lang="en-US" altLang="en-US" sz="1000" b="0" smtClean="0">
              <a:solidFill>
                <a:schemeClr val="bg2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98246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50">
        <p:split orient="vert"/>
      </p:transition>
    </mc:Choice>
    <mc:Fallback xmlns="">
      <p:transition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New Arnold Seal AF Briefing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New Arnold Seal AF Brief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New Arnold Seal AF Brief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rnold Seal AF Brief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ew Arnold Seal AF Briefing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rnold Seal AF Briefing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rnold Seal AF Briefing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rnold Seal AF Briefing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 Arnold Seal AF Briefing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New Arnold Seal AF Briefing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0000CC"/>
      </a:folHlink>
    </a:clrScheme>
    <a:fontScheme name="1_New Arnold Seal AF Briefing Templat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New Arnold Seal AF Briefing 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w Arnold Seal AF Briefing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New Arnold Seal AF Briefing Templat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w Arnold Seal AF Briefing Templat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w Arnold Seal AF Briefing Templat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w Arnold Seal AF Briefing Templat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New Arnold Seal AF Briefing Templat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3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4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5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6_USAF(Unclas)">
  <a:themeElements>
    <a:clrScheme name="USAF(Unclas)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USAF(Unclas)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USAF(Unclas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SAF(Unclas)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SAF(Unclas)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Internal DoD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1_Internal DoD Slide Master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FF713706321941B0BF5D2FF6EFCC92" ma:contentTypeVersion="0" ma:contentTypeDescription="Create a new document." ma:contentTypeScope="" ma:versionID="d9aecd4a8f559f355caee71c801bc53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E5FA9DB-F283-47AB-8C49-4C2033D9D863}"/>
</file>

<file path=customXml/itemProps2.xml><?xml version="1.0" encoding="utf-8"?>
<ds:datastoreItem xmlns:ds="http://schemas.openxmlformats.org/officeDocument/2006/customXml" ds:itemID="{3ED22A63-357B-4824-B668-BA6D095A080F}"/>
</file>

<file path=customXml/itemProps3.xml><?xml version="1.0" encoding="utf-8"?>
<ds:datastoreItem xmlns:ds="http://schemas.openxmlformats.org/officeDocument/2006/customXml" ds:itemID="{FFCA013A-3E6D-4597-9B5A-C8B8D231094E}"/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Office\Templates\Presentation Designs\USAF(Unclas).pot</Template>
  <TotalTime>23258</TotalTime>
  <Words>555</Words>
  <Application>Microsoft Office PowerPoint</Application>
  <PresentationFormat>On-screen Show (4:3)</PresentationFormat>
  <Paragraphs>88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9</vt:i4>
      </vt:variant>
      <vt:variant>
        <vt:lpstr>Slide Titles</vt:lpstr>
      </vt:variant>
      <vt:variant>
        <vt:i4>9</vt:i4>
      </vt:variant>
    </vt:vector>
  </HeadingPairs>
  <TitlesOfParts>
    <vt:vector size="24" baseType="lpstr">
      <vt:lpstr>Arial</vt:lpstr>
      <vt:lpstr>Calibri</vt:lpstr>
      <vt:lpstr>Cambria</vt:lpstr>
      <vt:lpstr>Century Schoolbook</vt:lpstr>
      <vt:lpstr>Times New Roman</vt:lpstr>
      <vt:lpstr>Wingdings</vt:lpstr>
      <vt:lpstr>New Arnold Seal AF Briefing Template</vt:lpstr>
      <vt:lpstr>1_New Arnold Seal AF Briefing Template</vt:lpstr>
      <vt:lpstr>2_USAF(Unclas)</vt:lpstr>
      <vt:lpstr>3_USAF(Unclas)</vt:lpstr>
      <vt:lpstr>4_USAF(Unclas)</vt:lpstr>
      <vt:lpstr>5_USAF(Unclas)</vt:lpstr>
      <vt:lpstr>6_USAF(Unclas)</vt:lpstr>
      <vt:lpstr>Internal DoD Slide Master</vt:lpstr>
      <vt:lpstr>1_Internal DoD Slide Master</vt:lpstr>
      <vt:lpstr>Wright-Patterson AFB ICEAA / ASMC Luncheon</vt:lpstr>
      <vt:lpstr>Overview</vt:lpstr>
      <vt:lpstr>Hot Topics</vt:lpstr>
      <vt:lpstr>DC Landscape</vt:lpstr>
      <vt:lpstr>Tri-Chair Program Reviews  Goal:  Reduce Lost AF TOA</vt:lpstr>
      <vt:lpstr>OSD Underexecution Adjustments in FY19 PB (INV-001)</vt:lpstr>
      <vt:lpstr>FY 2018 Spring Program Review (SPR)</vt:lpstr>
      <vt:lpstr>Winter DT (11 – 14 December)</vt:lpstr>
      <vt:lpstr>Questions</vt:lpstr>
    </vt:vector>
  </TitlesOfParts>
  <Company>HQ USAF/______, Pentagon, DC 20330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Owens, John LtCol HAF/CX</dc:creator>
  <cp:lastModifiedBy>GRAY, STEPHEN E Maj USAF AFMC 96 CPTS/CC</cp:lastModifiedBy>
  <cp:revision>1038</cp:revision>
  <cp:lastPrinted>2018-01-04T16:08:56Z</cp:lastPrinted>
  <dcterms:created xsi:type="dcterms:W3CDTF">2000-04-26T18:38:01Z</dcterms:created>
  <dcterms:modified xsi:type="dcterms:W3CDTF">2018-01-04T23:10:00Z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sMyDocuments">
    <vt:bool>true</vt:bool>
  </property>
  <property fmtid="{D5CDD505-2E9C-101B-9397-08002B2CF9AE}" pid="3" name="ContentTypeId">
    <vt:lpwstr>0x01010061FF713706321941B0BF5D2FF6EFCC92</vt:lpwstr>
  </property>
</Properties>
</file>