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6.xml" ContentType="application/vnd.openxmlformats-officedocument.presentationml.slideLayout+xml"/>
  <Override PartName="/ppt/charts/style1.xml" ContentType="application/vnd.ms-office.chartstyle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olors1.xml" ContentType="application/vnd.ms-office.chartcolorstyle+xml"/>
  <Override PartName="/ppt/theme/theme5.xml" ContentType="application/vnd.openxmlformats-officedocument.theme+xml"/>
  <Override PartName="/ppt/theme/theme10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  <p:sldMasterId id="2147484377" r:id="rId3"/>
    <p:sldMasterId id="2147484379" r:id="rId4"/>
    <p:sldMasterId id="2147484381" r:id="rId5"/>
    <p:sldMasterId id="2147484383" r:id="rId6"/>
    <p:sldMasterId id="2147484399" r:id="rId7"/>
    <p:sldMasterId id="2147484463" r:id="rId8"/>
    <p:sldMasterId id="2147484469" r:id="rId9"/>
  </p:sldMasterIdLst>
  <p:notesMasterIdLst>
    <p:notesMasterId r:id="rId19"/>
  </p:notesMasterIdLst>
  <p:handoutMasterIdLst>
    <p:handoutMasterId r:id="rId20"/>
  </p:handoutMasterIdLst>
  <p:sldIdLst>
    <p:sldId id="812" r:id="rId10"/>
    <p:sldId id="813" r:id="rId11"/>
    <p:sldId id="929" r:id="rId12"/>
    <p:sldId id="928" r:id="rId13"/>
    <p:sldId id="935" r:id="rId14"/>
    <p:sldId id="933" r:id="rId15"/>
    <p:sldId id="934" r:id="rId16"/>
    <p:sldId id="936" r:id="rId17"/>
    <p:sldId id="932" r:id="rId18"/>
  </p:sldIdLst>
  <p:sldSz cx="9144000" cy="6858000" type="screen4x3"/>
  <p:notesSz cx="6881813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51C77"/>
    <a:srgbClr val="008000"/>
    <a:srgbClr val="000066"/>
    <a:srgbClr val="FFFF99"/>
    <a:srgbClr val="33CCCC"/>
    <a:srgbClr val="DDDDDD"/>
    <a:srgbClr val="FFCC00"/>
    <a:srgbClr val="C0C0C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315" autoAdjust="0"/>
    <p:restoredTop sz="83969" autoAdjust="0"/>
  </p:normalViewPr>
  <p:slideViewPr>
    <p:cSldViewPr snapToGrid="0">
      <p:cViewPr varScale="1">
        <p:scale>
          <a:sx n="58" d="100"/>
          <a:sy n="58" d="100"/>
        </p:scale>
        <p:origin x="78" y="156"/>
      </p:cViewPr>
      <p:guideLst>
        <p:guide orient="horz" pos="894"/>
        <p:guide pos="1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>
        <p:scale>
          <a:sx n="50" d="100"/>
          <a:sy n="50" d="100"/>
        </p:scale>
        <p:origin x="-1182" y="28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aseline="0"/>
              <a:t>Investment Congressional Marks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Marks!$A$2</c:f>
              <c:strCache>
                <c:ptCount val="1"/>
                <c:pt idx="0">
                  <c:v>Underexecution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Marks!$B$1:$I$1</c:f>
              <c:strCache>
                <c:ptCount val="8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</c:v>
                </c:pt>
                <c:pt idx="6">
                  <c:v>FY17</c:v>
                </c:pt>
                <c:pt idx="7">
                  <c:v>FY18</c:v>
                </c:pt>
              </c:strCache>
            </c:strRef>
          </c:cat>
          <c:val>
            <c:numRef>
              <c:f>Marks!$B$2:$I$2</c:f>
              <c:numCache>
                <c:formatCode>0.00</c:formatCode>
                <c:ptCount val="8"/>
                <c:pt idx="0">
                  <c:v>1.7</c:v>
                </c:pt>
                <c:pt idx="1">
                  <c:v>1.6</c:v>
                </c:pt>
                <c:pt idx="2">
                  <c:v>1.4</c:v>
                </c:pt>
                <c:pt idx="3">
                  <c:v>1.7</c:v>
                </c:pt>
                <c:pt idx="4">
                  <c:v>1.5</c:v>
                </c:pt>
                <c:pt idx="5">
                  <c:v>1.1000000000000001</c:v>
                </c:pt>
                <c:pt idx="6">
                  <c:v>0.4</c:v>
                </c:pt>
              </c:numCache>
            </c:numRef>
          </c:val>
        </c:ser>
        <c:ser>
          <c:idx val="1"/>
          <c:order val="1"/>
          <c:tx>
            <c:strRef>
              <c:f>Marks!$A$3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delete val="1"/>
          </c:dLbls>
          <c:cat>
            <c:strRef>
              <c:f>Marks!$B$1:$I$1</c:f>
              <c:strCache>
                <c:ptCount val="8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</c:v>
                </c:pt>
                <c:pt idx="6">
                  <c:v>FY17</c:v>
                </c:pt>
                <c:pt idx="7">
                  <c:v>FY18</c:v>
                </c:pt>
              </c:strCache>
            </c:strRef>
          </c:cat>
          <c:val>
            <c:numRef>
              <c:f>Marks!$B$3:$I$3</c:f>
              <c:numCache>
                <c:formatCode>0.00</c:formatCode>
                <c:ptCount val="8"/>
                <c:pt idx="0">
                  <c:v>1</c:v>
                </c:pt>
                <c:pt idx="1">
                  <c:v>0.2</c:v>
                </c:pt>
                <c:pt idx="2">
                  <c:v>0.2</c:v>
                </c:pt>
                <c:pt idx="3">
                  <c:v>0.7</c:v>
                </c:pt>
                <c:pt idx="4">
                  <c:v>0.3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7314136"/>
        <c:axId val="227314528"/>
      </c:barChart>
      <c:lineChart>
        <c:grouping val="standard"/>
        <c:varyColors val="0"/>
        <c:ser>
          <c:idx val="3"/>
          <c:order val="2"/>
          <c:tx>
            <c:strRef>
              <c:f>Marks!$A$4</c:f>
              <c:strCache>
                <c:ptCount val="1"/>
                <c:pt idx="0">
                  <c:v>Full Mark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Marks!$B$1:$I$1</c:f>
              <c:strCache>
                <c:ptCount val="8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</c:v>
                </c:pt>
                <c:pt idx="6">
                  <c:v>FY17</c:v>
                </c:pt>
                <c:pt idx="7">
                  <c:v>FY18</c:v>
                </c:pt>
              </c:strCache>
            </c:strRef>
          </c:cat>
          <c:val>
            <c:numRef>
              <c:f>Marks!$B$4:$I$4</c:f>
              <c:numCache>
                <c:formatCode>0.00</c:formatCode>
                <c:ptCount val="8"/>
                <c:pt idx="0">
                  <c:v>2.7</c:v>
                </c:pt>
                <c:pt idx="1">
                  <c:v>1.8</c:v>
                </c:pt>
                <c:pt idx="2">
                  <c:v>1.6</c:v>
                </c:pt>
                <c:pt idx="3">
                  <c:v>2.4</c:v>
                </c:pt>
                <c:pt idx="4">
                  <c:v>1.8</c:v>
                </c:pt>
                <c:pt idx="5">
                  <c:v>1.6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314136"/>
        <c:axId val="227314528"/>
      </c:lineChart>
      <c:catAx>
        <c:axId val="227314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314528"/>
        <c:crosses val="autoZero"/>
        <c:auto val="1"/>
        <c:lblAlgn val="ctr"/>
        <c:lblOffset val="100"/>
        <c:noMultiLvlLbl val="0"/>
      </c:catAx>
      <c:valAx>
        <c:axId val="227314528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Full</a:t>
                </a:r>
                <a:r>
                  <a:rPr lang="en-US" baseline="0"/>
                  <a:t> Mark/Under-Ex Amount $(B)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31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742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t" anchorCtr="0" compatLnSpc="1">
            <a:prstTxWarp prst="textNoShape">
              <a:avLst/>
            </a:prstTxWarp>
          </a:bodyPr>
          <a:lstStyle>
            <a:lvl1pPr algn="l" defTabSz="9197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71" y="0"/>
            <a:ext cx="2982742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t" anchorCtr="0" compatLnSpc="1">
            <a:prstTxWarp prst="textNoShape">
              <a:avLst/>
            </a:prstTxWarp>
          </a:bodyPr>
          <a:lstStyle>
            <a:lvl1pPr algn="r" defTabSz="9197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3325"/>
            <a:ext cx="2982742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b" anchorCtr="0" compatLnSpc="1">
            <a:prstTxWarp prst="textNoShape">
              <a:avLst/>
            </a:prstTxWarp>
          </a:bodyPr>
          <a:lstStyle>
            <a:lvl1pPr algn="l" defTabSz="9197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71" y="8823325"/>
            <a:ext cx="2982742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b" anchorCtr="0" compatLnSpc="1">
            <a:prstTxWarp prst="textNoShape">
              <a:avLst/>
            </a:prstTxWarp>
          </a:bodyPr>
          <a:lstStyle>
            <a:lvl1pPr algn="r" defTabSz="919713">
              <a:defRPr sz="1200"/>
            </a:lvl1pPr>
          </a:lstStyle>
          <a:p>
            <a:pPr>
              <a:defRPr/>
            </a:pPr>
            <a:fld id="{B00BD899-1D69-4B10-B49A-34730DECF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t" anchorCtr="0" compatLnSpc="1">
            <a:prstTxWarp prst="textNoShape">
              <a:avLst/>
            </a:prstTxWarp>
          </a:bodyPr>
          <a:lstStyle>
            <a:lvl1pPr algn="l" defTabSz="9197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t" anchorCtr="0" compatLnSpc="1">
            <a:prstTxWarp prst="textNoShape">
              <a:avLst/>
            </a:prstTxWarp>
          </a:bodyPr>
          <a:lstStyle>
            <a:lvl1pPr algn="r" defTabSz="9197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888" y="4416426"/>
            <a:ext cx="504604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b" anchorCtr="0" compatLnSpc="1">
            <a:prstTxWarp prst="textNoShape">
              <a:avLst/>
            </a:prstTxWarp>
          </a:bodyPr>
          <a:lstStyle>
            <a:lvl1pPr algn="l" defTabSz="9197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7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97" tIns="45946" rIns="91897" bIns="45946" numCol="1" anchor="b" anchorCtr="0" compatLnSpc="1">
            <a:prstTxWarp prst="textNoShape">
              <a:avLst/>
            </a:prstTxWarp>
          </a:bodyPr>
          <a:lstStyle>
            <a:lvl1pPr algn="r" defTabSz="919713">
              <a:defRPr sz="1200"/>
            </a:lvl1pPr>
          </a:lstStyle>
          <a:p>
            <a:pPr>
              <a:defRPr/>
            </a:pPr>
            <a:fld id="{0A003CD2-CC61-4944-85EE-4CE39D37E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4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AE61C-4C22-4969-AF0A-8EF6A78D67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98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AE61C-4C22-4969-AF0A-8EF6A78D67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2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AE61C-4C22-4969-AF0A-8EF6A78D67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1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AE61C-4C22-4969-AF0A-8EF6A78D67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20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89BCB51-AC5C-4C8B-9D1E-C26F05E9BA96}" type="datetime1">
              <a:rPr lang="en-US" smtClean="0"/>
              <a:t>1/4/2018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F363B4-FE8B-477B-91ED-D6A33D9CC7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9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739"/>
            <a:fld id="{D956FDFE-1415-462D-9801-03CFA4D33802}" type="slidenum">
              <a:rPr lang="en-US" smtClean="0">
                <a:solidFill>
                  <a:prstClr val="black"/>
                </a:solidFill>
              </a:rPr>
              <a:pPr defTabSz="939739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987985" y="8978453"/>
            <a:ext cx="3046760" cy="4728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4084" tIns="47043" rIns="94084" bIns="47043" anchor="b"/>
          <a:lstStyle/>
          <a:p>
            <a:pPr algn="r" defTabSz="934860"/>
            <a:fld id="{766366A7-4DE3-435F-9E23-AEF9332DEACB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 defTabSz="934860"/>
              <a:t>6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706438"/>
            <a:ext cx="4732338" cy="3551237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967" y="4496544"/>
            <a:ext cx="5158811" cy="4249527"/>
          </a:xfrm>
          <a:noFill/>
          <a:ln/>
        </p:spPr>
        <p:txBody>
          <a:bodyPr lIns="94084" tIns="47043" rIns="94084" bIns="47043"/>
          <a:lstStyle/>
          <a:p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1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739"/>
            <a:fld id="{D956FDFE-1415-462D-9801-03CFA4D33802}" type="slidenum">
              <a:rPr lang="en-US" smtClean="0">
                <a:solidFill>
                  <a:prstClr val="black"/>
                </a:solidFill>
              </a:rPr>
              <a:pPr defTabSz="939739"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987985" y="8978453"/>
            <a:ext cx="3046760" cy="4728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4084" tIns="47043" rIns="94084" bIns="47043" anchor="b"/>
          <a:lstStyle/>
          <a:p>
            <a:pPr algn="r" defTabSz="934860"/>
            <a:fld id="{766366A7-4DE3-435F-9E23-AEF9332DEACB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 defTabSz="934860"/>
              <a:t>7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706438"/>
            <a:ext cx="4732338" cy="3551237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967" y="4496544"/>
            <a:ext cx="5158811" cy="4249527"/>
          </a:xfrm>
          <a:noFill/>
          <a:ln/>
        </p:spPr>
        <p:txBody>
          <a:bodyPr lIns="94084" tIns="47043" rIns="94084" bIns="47043"/>
          <a:lstStyle/>
          <a:p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5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57163" y="701675"/>
            <a:ext cx="6629400" cy="4973638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2099" y="6250863"/>
            <a:ext cx="6342744" cy="2962449"/>
          </a:xfrm>
        </p:spPr>
        <p:txBody>
          <a:bodyPr/>
          <a:lstStyle/>
          <a:p>
            <a:pPr defTabSz="9191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2AA30B-8430-41C3-8897-37A2A3DE1B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78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DAE61C-4C22-4969-AF0A-8EF6A78D67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2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96850"/>
            <a:ext cx="2200275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96850"/>
            <a:ext cx="6453187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9D286-B580-444B-8F2C-586898CDCCB2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DD69-9072-4776-84D4-E1FD31DE256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AF759-94CD-41BA-8396-D3CA54D5D271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82B21-DA7D-48BF-8E04-32608A96FC4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C31F2-CB8A-4042-B5B8-830CE37B66F3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CF06-0FC3-4AB4-94D0-8AF3364206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22388"/>
            <a:ext cx="4325937" cy="501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22388"/>
            <a:ext cx="4327525" cy="501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6627-AF77-4785-A5F7-9123A57CB43A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ABD9-0CAA-4E83-B180-44F1AD9455D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DF0D-6D16-47F8-B6F2-C2CA3C41C2FD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B534A-B645-462D-B71B-F53670DB9F0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0F1A-5191-4010-8A5F-8858D87AE012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BB0E-7FD4-434C-830E-C536FD00FB8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957AA-0BAB-4615-8B46-E05B38F4745E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164B9-FCFF-4F2F-8119-87ADB8FE55D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66D0-ABF5-42C3-A58E-CADBE3A56CD1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DA0DB-1029-4DD8-8AC3-A062FAA5CFA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D56D4-3D3D-49A9-B0FD-FF36E326FEE6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87B3-750C-4C4D-B839-A1E4EE9B1C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C5FA-716D-4FC8-B0D3-3A9BC70A5586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ED420-550C-4536-A7D8-E7AEDF8B5AD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96850"/>
            <a:ext cx="2200275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96850"/>
            <a:ext cx="6453187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3A5D-183F-430E-90DE-F40103C64F75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55EC-4E82-4741-B916-9C66EC02A3F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58B693D-3F28-4226-891E-4D7F9F08B684}" type="slidenum"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58B693D-3F28-4226-891E-4D7F9F08B684}" type="slidenum"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58B693D-3F28-4226-891E-4D7F9F08B684}" type="slidenum"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1200" dirty="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18A7371-54CF-4688-B9AD-EAA53F9AE3F3}" type="slidenum">
              <a:rPr lang="en-US" sz="1000" kern="1200">
                <a:solidFill>
                  <a:srgbClr val="969696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 i="1" dirty="0" smtClean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i="1" dirty="0" smtClean="0"/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5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0984-103B-4813-A66E-43E837C0C61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As of: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D686-7489-48DA-B652-1BB4DD80DFD4}" type="slidenum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4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D9B48-400E-4E0E-B4E4-478CE4CC5534}" type="slidenum">
              <a:rPr lang="en-US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1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18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3600" b="1" i="1" dirty="0">
                <a:solidFill>
                  <a:srgbClr val="000000"/>
                </a:solidFill>
                <a:cs typeface="Arial" pitchFamily="34" charset="0"/>
              </a:rPr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5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B484-D811-45CB-AA00-2722BEAC8D0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0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 of: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51FD95-6E14-4422-B988-059A63A283F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8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26DD-E9F3-42EC-AF0A-1AD54416C50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3B1A4-466D-4438-A096-B739B9C960D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2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69C0-481A-45C3-B2D7-D84A4B6F1B5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758F5-2477-425A-BD0F-625C3D97E72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7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D1B9-20B9-40E7-9AD8-C252CD1DAFE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8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6421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C49DE-55C1-4F15-B081-C6F0F234794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0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F9E5-1378-4732-B243-C839AF1AD49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01568-F7C8-4F3A-B7BB-663B0BC764B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8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22388"/>
            <a:ext cx="4325937" cy="501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322388"/>
            <a:ext cx="4327525" cy="501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D2E9C-503F-4784-88B3-F08258509C5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76200"/>
            <a:ext cx="21320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6200"/>
            <a:ext cx="6246813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BD14-288F-4A38-8530-950510C1F5F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8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f.mil/shared/media/ggallery/webgraphic/AFG-070719-00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4075" y="28892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676922"/>
            <a:ext cx="6172200" cy="1012825"/>
          </a:xfrm>
        </p:spPr>
        <p:txBody>
          <a:bodyPr>
            <a:noAutofit/>
          </a:bodyPr>
          <a:lstStyle>
            <a:lvl1pPr>
              <a:defRPr sz="4000" b="1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5486400" cy="669236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124200" y="5780048"/>
            <a:ext cx="2895600" cy="457200"/>
          </a:xfrm>
        </p:spPr>
        <p:txBody>
          <a:bodyPr>
            <a:normAutofit/>
          </a:bodyPr>
          <a:lstStyle>
            <a:lvl1pPr algn="ctr">
              <a:buNone/>
              <a:defRPr sz="2400">
                <a:latin typeface="Cambr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B24F6C2C-F07B-4A54-AA46-6E8054E60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spc="15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cs typeface="Arial" charset="0"/>
              </a:rPr>
              <a:t>OSD 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FD1163F5-F324-4C59-B2BF-097093CF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spc="15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cs typeface="Arial" charset="0"/>
              </a:rPr>
              <a:t>OSD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rgbClr val="E6D78A"/>
                </a:solidFill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8B3A857C-DFD5-4D02-AFC7-6AAD26860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spc="15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cs typeface="Arial" charset="0"/>
              </a:rPr>
              <a:t>OSD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95125830-5AC8-4786-AF3E-385FA525D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0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www.af.mil/shared/media/ggallery/webgraphic/AFG-070719-00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4075" y="28892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1086245"/>
            <a:ext cx="6172200" cy="1012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 baseline="0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443B5BD2-D298-4478-9F4D-BD02DA3EB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f.mil/shared/media/ggallery/webgraphic/AFG-070719-00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4075" y="28892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676922"/>
            <a:ext cx="6172200" cy="1012825"/>
          </a:xfrm>
        </p:spPr>
        <p:txBody>
          <a:bodyPr>
            <a:noAutofit/>
          </a:bodyPr>
          <a:lstStyle>
            <a:lvl1pPr>
              <a:defRPr sz="4000" b="1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5486400" cy="669236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124200" y="5780048"/>
            <a:ext cx="2895600" cy="457200"/>
          </a:xfrm>
        </p:spPr>
        <p:txBody>
          <a:bodyPr>
            <a:normAutofit/>
          </a:bodyPr>
          <a:lstStyle>
            <a:lvl1pPr algn="ctr">
              <a:buNone/>
              <a:defRPr sz="2400">
                <a:latin typeface="Cambr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   </a:t>
            </a:r>
            <a:fld id="{9EE6F70A-9385-4ABD-8F81-AE7003120D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5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spc="15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OSD 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   </a:t>
            </a:r>
            <a:fld id="{D204BDE9-A832-42FC-BC3B-0DBBADB9C6D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spc="15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OSD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rgbClr val="E6D78A"/>
                </a:solidFill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144C5EDB-63E7-4434-89EA-0588444C0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i="1" spc="15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OSD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   </a:t>
            </a:r>
            <a:fld id="{94DBB175-76D4-4E27-B9B9-E013FB9DE19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www.af.mil/shared/media/ggallery/webgraphic/AFG-070719-00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4075" y="28892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1086245"/>
            <a:ext cx="6172200" cy="1012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 baseline="0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   </a:t>
            </a:r>
            <a:fld id="{B4571737-12F4-4E23-B70A-657B9A2D29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fld id="{75420EAE-2720-43F5-BC7F-A58955139BEE}" type="datetimeFigureOut">
              <a:rPr lang="en-US" sz="1800">
                <a:solidFill>
                  <a:prstClr val="black"/>
                </a:solidFill>
                <a:latin typeface="Calibri"/>
              </a:rPr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t>1/4/2018</a:t>
            </a:fld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C4DA-25E4-4E9D-AD1D-3AC4C125985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61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22388"/>
            <a:ext cx="8805862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54138" y="196850"/>
            <a:ext cx="73961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 rot="5400000" flipV="1">
            <a:off x="7952581" y="-670719"/>
            <a:ext cx="523876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09900"/>
                </a:solidFill>
              </a:rPr>
              <a:t>UNCLASSIFIED</a:t>
            </a:r>
          </a:p>
          <a:p>
            <a:pPr>
              <a:defRPr/>
            </a:pPr>
            <a:r>
              <a:rPr lang="en-US" sz="1000" b="1" dirty="0">
                <a:solidFill>
                  <a:srgbClr val="009900"/>
                </a:solidFill>
              </a:rPr>
              <a:t>For planning purposes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Arnold (Hap) Seal_3D_effec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14300" y="1762125"/>
            <a:ext cx="3836988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55750" y="500063"/>
            <a:ext cx="59817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/>
              <a:t>Headquarters U.S. Air Force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81000" y="1233488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031163" y="0"/>
            <a:ext cx="1112837" cy="179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006600"/>
                </a:solidFill>
              </a:rPr>
              <a:t>UNCLASSIFIED </a:t>
            </a:r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22388"/>
            <a:ext cx="8805862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54138" y="196850"/>
            <a:ext cx="73961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4263" y="6524625"/>
            <a:ext cx="1146175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15FCDDF3-7505-497E-B862-AB1548952D20}" type="datetimeFigureOut">
              <a:rPr lang="en-US"/>
              <a:pPr>
                <a:defRPr/>
              </a:pPr>
              <a:t>1/4/2018</a:t>
            </a:fld>
            <a:r>
              <a:rPr lang="en-US"/>
              <a:t>As of: 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EA507533-EC00-4A95-9F4C-0011B697E46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>
                <a:ea typeface="+mn-ea"/>
                <a:cs typeface="+mn-cs"/>
              </a:rPr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98EF05C-C952-452F-9A25-4666966153F2}" type="slidenum">
              <a:rPr lang="en-US" kern="1200"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srgbClr val="808080"/>
              </a:solidFill>
              <a:ea typeface="+mn-ea"/>
              <a:cs typeface="+mn-cs"/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kern="1200" dirty="0">
                <a:solidFill>
                  <a:srgbClr val="000000"/>
                </a:solidFill>
                <a:latin typeface="Century Schoolbook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45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48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315200" y="0"/>
            <a:ext cx="1828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1200" dirty="0">
                <a:solidFill>
                  <a:srgbClr val="008000"/>
                </a:solidFill>
                <a:latin typeface="Arial" charset="0"/>
                <a:ea typeface="+mn-ea"/>
                <a:cs typeface="+mn-cs"/>
              </a:rPr>
              <a:t>UNCLASSIFIED</a:t>
            </a:r>
          </a:p>
        </p:txBody>
      </p:sp>
      <p:pic>
        <p:nvPicPr>
          <p:cNvPr id="10250" name="Picture 1037" descr="af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>
                <a:ea typeface="+mn-ea"/>
                <a:cs typeface="+mn-cs"/>
              </a:rPr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98EF05C-C952-452F-9A25-4666966153F2}" type="slidenum">
              <a:rPr lang="en-US" kern="1200"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srgbClr val="808080"/>
              </a:solidFill>
              <a:ea typeface="+mn-ea"/>
              <a:cs typeface="+mn-cs"/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kern="1200" dirty="0">
                <a:solidFill>
                  <a:srgbClr val="000000"/>
                </a:solidFill>
                <a:latin typeface="Century Schoolbook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45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48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315200" y="0"/>
            <a:ext cx="1828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1200" dirty="0">
                <a:solidFill>
                  <a:srgbClr val="008000"/>
                </a:solidFill>
                <a:latin typeface="Arial" charset="0"/>
                <a:ea typeface="+mn-ea"/>
                <a:cs typeface="+mn-cs"/>
              </a:rPr>
              <a:t>UNCLASSIFIED</a:t>
            </a:r>
          </a:p>
        </p:txBody>
      </p:sp>
      <p:pic>
        <p:nvPicPr>
          <p:cNvPr id="10250" name="Picture 1037" descr="af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>
                <a:ea typeface="+mn-ea"/>
                <a:cs typeface="+mn-cs"/>
              </a:rPr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98EF05C-C952-452F-9A25-4666966153F2}" type="slidenum">
              <a:rPr lang="en-US" kern="1200"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srgbClr val="808080"/>
              </a:solidFill>
              <a:ea typeface="+mn-ea"/>
              <a:cs typeface="+mn-cs"/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kern="1200" dirty="0">
                <a:solidFill>
                  <a:srgbClr val="000000"/>
                </a:solidFill>
                <a:latin typeface="Century Schoolbook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45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48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315200" y="0"/>
            <a:ext cx="1828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1200" dirty="0">
                <a:solidFill>
                  <a:srgbClr val="008000"/>
                </a:solidFill>
                <a:latin typeface="Arial" charset="0"/>
                <a:ea typeface="+mn-ea"/>
                <a:cs typeface="+mn-cs"/>
              </a:rPr>
              <a:t>UNCLASSIFIED</a:t>
            </a:r>
          </a:p>
        </p:txBody>
      </p:sp>
      <p:pic>
        <p:nvPicPr>
          <p:cNvPr id="10250" name="Picture 1037" descr="af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969696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>
                <a:latin typeface="Arial" charset="0"/>
                <a:ea typeface="+mn-ea"/>
                <a:cs typeface="+mn-cs"/>
              </a:rPr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C601D5EC-4FB1-44EA-82CC-CF80BA6176A5}" type="slidenum">
              <a:rPr lang="en-US" kern="1200">
                <a:solidFill>
                  <a:srgbClr val="FFFFFF">
                    <a:lumMod val="50000"/>
                  </a:srgbClr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srgbClr val="FFFFFF">
                  <a:lumMod val="50000"/>
                </a:srgbClr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kern="1200" dirty="0">
                <a:solidFill>
                  <a:srgbClr val="000000"/>
                </a:solidFill>
                <a:latin typeface="Century Schoolbook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3092824" y="0"/>
            <a:ext cx="57146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  <p:pic>
        <p:nvPicPr>
          <p:cNvPr id="10" name="Picture 1037" descr="afsymb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482" r:id="rId2"/>
    <p:sldLayoutId id="2147484483" r:id="rId3"/>
    <p:sldLayoutId id="2147484484" r:id="rId4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 eaLnBrk="1" hangingPunct="1"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 eaLnBrk="1" hangingPunct="1">
              <a:defRPr/>
            </a:pPr>
            <a:fld id="{B451FD95-6E14-4422-B988-059A63A283FD}" type="slidenum">
              <a:rPr lang="en-US"/>
              <a:pPr eaLnBrk="1" hangingPunct="1"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I n t e g r i t y  -  S e r v i c e  -  E x c e l l e n c e</a:t>
            </a:r>
          </a:p>
        </p:txBody>
      </p:sp>
      <p:sp>
        <p:nvSpPr>
          <p:cNvPr id="10245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defRPr/>
            </a:pPr>
            <a:endParaRPr lang="en-US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48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  <p:pic>
        <p:nvPicPr>
          <p:cNvPr id="10250" name="Picture 1037" descr="afsymbo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315200" y="0"/>
            <a:ext cx="1828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b="1" dirty="0">
                <a:solidFill>
                  <a:srgbClr val="008000"/>
                </a:solidFill>
                <a:cs typeface="Arial" pitchFamily="34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83966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  <p:sldLayoutId id="2147484411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Internal DoD Slide Master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6625" y="6537325"/>
            <a:ext cx="739775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algn="l" eaLnBrk="1" hangingPunct="1">
              <a:defRPr/>
            </a:pPr>
            <a:r>
              <a:rPr lang="en-US" sz="1800"/>
              <a:t>   </a:t>
            </a:r>
            <a:fld id="{B1864E27-C2AA-4C13-AA75-48543840A2CF}" type="slidenum">
              <a:rPr lang="en-US" sz="1800"/>
              <a:pPr algn="l" eaLnBrk="1" hangingPunct="1">
                <a:defRPr/>
              </a:pPr>
              <a:t>‹#›</a:t>
            </a:fld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8001000" y="0"/>
            <a:ext cx="1143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9BBB59">
                    <a:lumMod val="75000"/>
                  </a:srgbClr>
                </a:solidFill>
                <a:latin typeface="Calibri"/>
                <a:cs typeface="Arial" charset="0"/>
              </a:rPr>
              <a:t>UNCLASSIFIED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81775"/>
            <a:ext cx="1143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9BBB59">
                    <a:lumMod val="75000"/>
                  </a:srgbClr>
                </a:solidFill>
                <a:latin typeface="Calibri"/>
                <a:cs typeface="Arial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09891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  <p:sldLayoutId id="2147484468" r:id="rId5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Internal DoD Slide Master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6625" y="6537325"/>
            <a:ext cx="739775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 algn="l" eaLnBrk="1" hangingPunct="1">
              <a:defRPr/>
            </a:pPr>
            <a:r>
              <a:rPr lang="en-US" sz="1800">
                <a:solidFill>
                  <a:prstClr val="black"/>
                </a:solidFill>
              </a:rPr>
              <a:t>   </a:t>
            </a:r>
            <a:fld id="{7103C3B2-08B8-4639-81E8-4AE9FD400DDD}" type="slidenum">
              <a:rPr lang="en-US" sz="1800">
                <a:solidFill>
                  <a:prstClr val="black"/>
                </a:solidFill>
              </a:rPr>
              <a:pPr algn="l" eaLnBrk="1" hangingPunct="1">
                <a:defRPr/>
              </a:pPr>
              <a:t>‹#›</a:t>
            </a:fld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45396" y="-39755"/>
            <a:ext cx="114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UNCLASSIFIED</a:t>
            </a:r>
            <a:endParaRPr lang="en-US" sz="1200" b="1" dirty="0">
              <a:solidFill>
                <a:srgbClr val="9BBB59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08004" y="6581001"/>
            <a:ext cx="114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9BBB59">
                    <a:lumMod val="75000"/>
                  </a:srgbClr>
                </a:solidFill>
                <a:latin typeface="Calibri"/>
              </a:rPr>
              <a:t>UNCLASSIFIED</a:t>
            </a:r>
            <a:endParaRPr lang="en-US" sz="1200" b="1" dirty="0">
              <a:solidFill>
                <a:srgbClr val="9BBB59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7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6C4BF85-2DEE-484B-BFA9-8690BB89EC07}" type="slidenum">
              <a:rPr lang="en-US" altLang="en-US" sz="1000" b="0" smtClean="0">
                <a:solidFill>
                  <a:srgbClr val="7F7F7F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b="0" smtClean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76225" y="1962150"/>
            <a:ext cx="8486775" cy="1600200"/>
          </a:xfrm>
        </p:spPr>
        <p:txBody>
          <a:bodyPr/>
          <a:lstStyle/>
          <a:p>
            <a:r>
              <a:rPr lang="en-US" altLang="en-US" dirty="0" smtClean="0"/>
              <a:t>Wright-Patterson AFB</a:t>
            </a:r>
            <a:br>
              <a:rPr lang="en-US" altLang="en-US" dirty="0" smtClean="0"/>
            </a:br>
            <a:r>
              <a:rPr lang="en-US" altLang="en-US" dirty="0" smtClean="0"/>
              <a:t>ICEAA / ASMC Luncheon</a:t>
            </a:r>
            <a:endParaRPr lang="en-US" alt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29700" y="5049489"/>
            <a:ext cx="27190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Ms. Carolyn Gleason</a:t>
            </a:r>
          </a:p>
          <a:p>
            <a:pPr algn="r"/>
            <a:r>
              <a:rPr lang="en-US" sz="2000" b="1" dirty="0" smtClean="0"/>
              <a:t>SAF/FMB</a:t>
            </a:r>
          </a:p>
          <a:p>
            <a:pPr algn="r"/>
            <a:r>
              <a:rPr lang="en-US" sz="2000" b="1" dirty="0" smtClean="0"/>
              <a:t> 8 Jan 18</a:t>
            </a:r>
          </a:p>
        </p:txBody>
      </p:sp>
    </p:spTree>
    <p:extLst>
      <p:ext uri="{BB962C8B-B14F-4D97-AF65-F5344CB8AC3E}">
        <p14:creationId xmlns:p14="http://schemas.microsoft.com/office/powerpoint/2010/main" val="412745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Overview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/>
              <a:t>Hot </a:t>
            </a:r>
            <a:r>
              <a:rPr lang="en-US" altLang="en-US" sz="1800" dirty="0" smtClean="0"/>
              <a:t>Topics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DC Landscape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Tri-Program Reviews</a:t>
            </a:r>
            <a:endParaRPr lang="en-US" altLang="en-US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dirty="0" smtClean="0"/>
              <a:t>OSD </a:t>
            </a:r>
            <a:r>
              <a:rPr lang="en-US" sz="1800" dirty="0" err="1"/>
              <a:t>Underexecution</a:t>
            </a:r>
            <a:r>
              <a:rPr lang="en-US" sz="1800" dirty="0"/>
              <a:t> </a:t>
            </a:r>
            <a:r>
              <a:rPr lang="en-US" sz="1800" dirty="0" smtClean="0"/>
              <a:t>Adjustments in </a:t>
            </a:r>
            <a:r>
              <a:rPr lang="en-US" sz="1800" dirty="0"/>
              <a:t>FY19 PB (</a:t>
            </a:r>
            <a:r>
              <a:rPr lang="en-US" sz="1800" dirty="0" smtClean="0"/>
              <a:t>INV-001)</a:t>
            </a:r>
            <a:endParaRPr lang="en-US" altLang="en-US" sz="18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Spring Program Review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Developmental Team Update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9F1302-BE33-40CD-8C51-3B4F8EE47EBD}" type="slidenum">
              <a:rPr lang="en-US" altLang="en-US" sz="1000" b="0" smtClean="0">
                <a:solidFill>
                  <a:srgbClr val="7F7F7F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b="0" smtClean="0">
              <a:solidFill>
                <a:schemeClr val="bg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2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Hot Topics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DoD and AF Strategic Messaging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600" dirty="0" smtClean="0"/>
              <a:t>National Security Strategy (Dec 17) “… sets a positive strategic direction for the United States that is meant to </a:t>
            </a:r>
            <a:r>
              <a:rPr lang="en-US" altLang="en-US" sz="1600" u="sng" dirty="0" smtClean="0"/>
              <a:t>reassert America’s advantages </a:t>
            </a:r>
            <a:r>
              <a:rPr lang="en-US" altLang="en-US" sz="1600" dirty="0" smtClean="0"/>
              <a:t>on the world stage and to build upon our country’s great strengths…”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600" dirty="0" smtClean="0"/>
              <a:t>National Defense Strategy (expected Jan 18) … seeks </a:t>
            </a:r>
            <a:r>
              <a:rPr lang="en-US" altLang="en-US" sz="1600" u="sng" dirty="0" smtClean="0"/>
              <a:t>competitive advantages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600" dirty="0" smtClean="0"/>
              <a:t>AF Priorities … </a:t>
            </a:r>
            <a:r>
              <a:rPr lang="en-US" altLang="en-US" sz="1600" dirty="0"/>
              <a:t>r</a:t>
            </a:r>
            <a:r>
              <a:rPr lang="en-US" altLang="en-US" sz="1600" dirty="0" smtClean="0"/>
              <a:t>estore </a:t>
            </a:r>
            <a:r>
              <a:rPr lang="en-US" altLang="en-US" sz="1600" u="sng" dirty="0" smtClean="0"/>
              <a:t>readiness</a:t>
            </a:r>
            <a:r>
              <a:rPr lang="en-US" altLang="en-US" sz="1600" dirty="0" smtClean="0"/>
              <a:t>, cost-effectively </a:t>
            </a:r>
            <a:r>
              <a:rPr lang="en-US" altLang="en-US" sz="1600" u="sng" dirty="0" smtClean="0"/>
              <a:t>modernize</a:t>
            </a:r>
            <a:r>
              <a:rPr lang="en-US" altLang="en-US" sz="1600" dirty="0" smtClean="0"/>
              <a:t>, drive </a:t>
            </a:r>
            <a:r>
              <a:rPr lang="en-US" altLang="en-US" sz="1600" u="sng" dirty="0" smtClean="0"/>
              <a:t>innovation</a:t>
            </a:r>
            <a:r>
              <a:rPr lang="en-US" altLang="en-US" sz="1600" dirty="0" smtClean="0"/>
              <a:t>, develop exceptional leaders, strengthen our alliances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600" dirty="0" smtClean="0"/>
              <a:t>Overarching AF Narrative … “Who we are (mission), what we need, and our priorities to get there</a:t>
            </a:r>
            <a:r>
              <a:rPr lang="en-US" altLang="en-US" sz="1800" dirty="0" smtClean="0"/>
              <a:t>.”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AF Warfighting Integration Capability (Oct 17 memo) … replace Core Function Leads / provide greater unity of effort across diverse portfolios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PBES (FY20 POM cycle) … solution to deliver traceability of financial data in support of the planning, programming, and budgeting process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altLang="en-US" sz="1800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9F1302-BE33-40CD-8C51-3B4F8EE47EBD}" type="slidenum">
              <a:rPr lang="en-US" altLang="en-US" sz="1000" b="0" smtClean="0">
                <a:solidFill>
                  <a:srgbClr val="7F7F7F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b="0" smtClean="0">
              <a:solidFill>
                <a:schemeClr val="bg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4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DC Landscape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/>
              <a:t>FY18 </a:t>
            </a:r>
            <a:r>
              <a:rPr lang="en-US" altLang="en-US" sz="1800" dirty="0" smtClean="0"/>
              <a:t>Update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/>
              <a:t>NDAA signed 12 Dec </a:t>
            </a:r>
            <a:r>
              <a:rPr lang="en-US" altLang="en-US" sz="1800" dirty="0" smtClean="0"/>
              <a:t>17</a:t>
            </a:r>
            <a:endParaRPr lang="en-US" alt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CR extended through 19 Jan 18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FY18 </a:t>
            </a:r>
            <a:r>
              <a:rPr lang="en-US" altLang="en-US" sz="1800" dirty="0"/>
              <a:t>Defense </a:t>
            </a:r>
            <a:r>
              <a:rPr lang="en-US" altLang="en-US" sz="1800" dirty="0" smtClean="0"/>
              <a:t>Appropriations Bill TBD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Anticipate BCA relief as part of Appropriations Bill</a:t>
            </a:r>
            <a:endParaRPr lang="en-US" altLang="en-US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/>
              <a:t>FY19 Presidents Budget (PB) Update</a:t>
            </a: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smtClean="0"/>
              <a:t>Prioritizes </a:t>
            </a:r>
            <a:r>
              <a:rPr lang="en-US" altLang="en-US" sz="1800" dirty="0"/>
              <a:t>long-term competition with China and </a:t>
            </a:r>
            <a:r>
              <a:rPr lang="en-US" altLang="en-US" sz="1800" dirty="0" smtClean="0"/>
              <a:t>Russia with increased focus on joint lethality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/>
              <a:t>PB Rollout 5 Feb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altLang="en-US" sz="1800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9F1302-BE33-40CD-8C51-3B4F8EE47EBD}" type="slidenum">
              <a:rPr lang="en-US" altLang="en-US" sz="1000" b="0" smtClean="0">
                <a:solidFill>
                  <a:srgbClr val="7F7F7F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b="0" smtClean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421" y="6399571"/>
            <a:ext cx="9142730" cy="3718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lnSpc>
                <a:spcPct val="90000"/>
              </a:lnSpc>
              <a:buClr>
                <a:srgbClr val="151C77"/>
              </a:buClr>
              <a:buSzPct val="80000"/>
              <a:defRPr sz="19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00000"/>
              </a:lnSpc>
              <a:buClrTx/>
              <a:buSzTx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We need Stable and Predictable Budgets … CR is delaying our efforts to increase readiness</a:t>
            </a:r>
          </a:p>
        </p:txBody>
      </p:sp>
    </p:spTree>
    <p:extLst>
      <p:ext uri="{BB962C8B-B14F-4D97-AF65-F5344CB8AC3E}">
        <p14:creationId xmlns:p14="http://schemas.microsoft.com/office/powerpoint/2010/main" val="24124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152400"/>
            <a:ext cx="7359650" cy="1143000"/>
          </a:xfrm>
        </p:spPr>
        <p:txBody>
          <a:bodyPr/>
          <a:lstStyle/>
          <a:p>
            <a:r>
              <a:rPr lang="en-US" sz="3200" dirty="0" smtClean="0"/>
              <a:t>Tri-Chair Program Reviews </a:t>
            </a:r>
            <a:br>
              <a:rPr lang="en-US" sz="3200" dirty="0" smtClean="0"/>
            </a:br>
            <a:r>
              <a:rPr lang="en-US" sz="2400" dirty="0" smtClean="0"/>
              <a:t>Goal:  Reduce Lost AF TOA</a:t>
            </a:r>
            <a:endParaRPr lang="en-US" sz="2400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988300" y="6524625"/>
            <a:ext cx="1143000" cy="3048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D47321EA-F6FD-4817-977A-DBBEAD0BFDC7}" type="slidenum">
              <a:rPr lang="en-US" sz="1200" smtClean="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5</a:t>
            </a:fld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140" y="4530216"/>
            <a:ext cx="6868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Appropriation Conference Reports (excludes classified accounts) </a:t>
            </a:r>
            <a:endParaRPr lang="en-US" sz="10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-11430" y="6426750"/>
            <a:ext cx="9142730" cy="3718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lnSpc>
                <a:spcPct val="90000"/>
              </a:lnSpc>
              <a:buClr>
                <a:srgbClr val="151C77"/>
              </a:buClr>
              <a:buSzPct val="80000"/>
              <a:defRPr sz="19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en-US" dirty="0"/>
              <a:t>Saved $1.5B in the last two PB cycles for Warfighter needs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1476374" y="1163303"/>
          <a:ext cx="6511925" cy="349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391400" y="3048000"/>
            <a:ext cx="228600" cy="762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TBD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76225" y="4874312"/>
            <a:ext cx="8531225" cy="153161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From </a:t>
            </a:r>
            <a:r>
              <a:rPr lang="en-US" sz="1400" dirty="0"/>
              <a:t>FY11-16, </a:t>
            </a:r>
            <a:r>
              <a:rPr lang="en-US" sz="1400" dirty="0" smtClean="0"/>
              <a:t>AF lost </a:t>
            </a:r>
            <a:r>
              <a:rPr lang="en-US" sz="1400" dirty="0"/>
              <a:t>an average of $1.5B from Investment accounts due to </a:t>
            </a:r>
            <a:r>
              <a:rPr lang="en-US" sz="1400" dirty="0" smtClean="0"/>
              <a:t>under-execution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Joint </a:t>
            </a:r>
            <a:r>
              <a:rPr lang="en-US" sz="1400" dirty="0"/>
              <a:t>effort during Fall/Spring Program reviews is reversing this </a:t>
            </a:r>
            <a:r>
              <a:rPr lang="en-US" sz="1400" dirty="0" smtClean="0"/>
              <a:t>trend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FY17 </a:t>
            </a:r>
            <a:r>
              <a:rPr lang="en-US" sz="1400" dirty="0"/>
              <a:t>Enacted –  73.3% (or $1.1B) below historical </a:t>
            </a:r>
            <a:r>
              <a:rPr lang="en-US" sz="1400" dirty="0" smtClean="0"/>
              <a:t>average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By </a:t>
            </a:r>
            <a:r>
              <a:rPr lang="en-US" sz="1400" dirty="0"/>
              <a:t>proactively addressing under-execution, WE are taking “easy” sources off the table – drives real debate at all levels as to what capabilities are best of our National </a:t>
            </a:r>
            <a:r>
              <a:rPr lang="en-US" sz="1400" dirty="0" smtClean="0"/>
              <a:t>defense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133"/>
          <p:cNvSpPr>
            <a:spLocks noGrp="1" noChangeArrowheads="1"/>
          </p:cNvSpPr>
          <p:nvPr>
            <p:ph type="title" idx="4294967295"/>
          </p:nvPr>
        </p:nvSpPr>
        <p:spPr>
          <a:xfrm>
            <a:off x="847492" y="149225"/>
            <a:ext cx="8192369" cy="1143000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2800" dirty="0" smtClean="0"/>
              <a:t>OSD </a:t>
            </a:r>
            <a:r>
              <a:rPr lang="en-US" sz="2800" dirty="0" err="1" smtClean="0"/>
              <a:t>Underexecution</a:t>
            </a:r>
            <a:r>
              <a:rPr lang="en-US" sz="2800" dirty="0" smtClean="0"/>
              <a:t> Adjustments</a:t>
            </a:r>
            <a:br>
              <a:rPr lang="en-US" sz="2800" dirty="0" smtClean="0"/>
            </a:br>
            <a:r>
              <a:rPr lang="en-US" sz="2800" dirty="0" smtClean="0"/>
              <a:t>in FY19 PB (INV-001)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8920716" y="2986088"/>
            <a:ext cx="1137684" cy="9416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C62DF9-72C4-497C-BC5C-C11A84996D7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35955" y="1410104"/>
            <a:ext cx="8703905" cy="47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>
                <a:solidFill>
                  <a:srgbClr val="000000"/>
                </a:solidFill>
              </a:rPr>
              <a:t>Initial INV-001 recommended $5.6B total FY19 </a:t>
            </a:r>
            <a:r>
              <a:rPr lang="en-US" sz="2400" kern="0" dirty="0" err="1" smtClean="0">
                <a:solidFill>
                  <a:srgbClr val="000000"/>
                </a:solidFill>
              </a:rPr>
              <a:t>rephase</a:t>
            </a:r>
            <a:endParaRPr lang="en-US" sz="2400" kern="0" dirty="0">
              <a:solidFill>
                <a:srgbClr val="000000"/>
              </a:solidFill>
            </a:endParaRPr>
          </a:p>
          <a:p>
            <a:pPr eaLnBrk="1" hangingPunct="1"/>
            <a:endParaRPr lang="en-US" sz="2400" kern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kern="0" dirty="0" smtClean="0">
                <a:solidFill>
                  <a:srgbClr val="000000"/>
                </a:solidFill>
              </a:rPr>
              <a:t>AF </a:t>
            </a:r>
            <a:r>
              <a:rPr lang="en-US" sz="2400" kern="0" dirty="0" err="1" smtClean="0">
                <a:solidFill>
                  <a:srgbClr val="000000"/>
                </a:solidFill>
              </a:rPr>
              <a:t>reclama’d</a:t>
            </a:r>
            <a:r>
              <a:rPr lang="en-US" sz="2400" kern="0" dirty="0" smtClean="0">
                <a:solidFill>
                  <a:srgbClr val="000000"/>
                </a:solidFill>
              </a:rPr>
              <a:t> $4.6B and accepted $1.0B in issue paper response</a:t>
            </a:r>
          </a:p>
          <a:p>
            <a:pPr eaLnBrk="1" hangingPunct="1"/>
            <a:endParaRPr lang="en-US" sz="2400" kern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kern="0" dirty="0" smtClean="0">
                <a:solidFill>
                  <a:srgbClr val="000000"/>
                </a:solidFill>
              </a:rPr>
              <a:t>Final issue paper directed $1.7B FY19 </a:t>
            </a:r>
            <a:r>
              <a:rPr lang="en-US" sz="2400" kern="0" dirty="0" err="1" smtClean="0">
                <a:solidFill>
                  <a:srgbClr val="000000"/>
                </a:solidFill>
              </a:rPr>
              <a:t>rephase</a:t>
            </a:r>
            <a:r>
              <a:rPr lang="en-US" sz="2400" kern="0" dirty="0" smtClean="0">
                <a:solidFill>
                  <a:srgbClr val="000000"/>
                </a:solidFill>
              </a:rPr>
              <a:t> out</a:t>
            </a:r>
          </a:p>
          <a:p>
            <a:pPr lvl="1" eaLnBrk="1" hangingPunct="1"/>
            <a:r>
              <a:rPr lang="en-US" sz="2400" kern="0" dirty="0" smtClean="0">
                <a:solidFill>
                  <a:srgbClr val="000000"/>
                </a:solidFill>
              </a:rPr>
              <a:t>FY20: +$1.1B, FY21: +$0.6B</a:t>
            </a:r>
          </a:p>
        </p:txBody>
      </p:sp>
    </p:spTree>
    <p:extLst>
      <p:ext uri="{BB962C8B-B14F-4D97-AF65-F5344CB8AC3E}">
        <p14:creationId xmlns:p14="http://schemas.microsoft.com/office/powerpoint/2010/main" val="7889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133"/>
          <p:cNvSpPr>
            <a:spLocks noGrp="1" noChangeArrowheads="1"/>
          </p:cNvSpPr>
          <p:nvPr>
            <p:ph type="title" idx="4294967295"/>
          </p:nvPr>
        </p:nvSpPr>
        <p:spPr>
          <a:xfrm>
            <a:off x="847492" y="149225"/>
            <a:ext cx="8192369" cy="1143000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2800" dirty="0" smtClean="0"/>
              <a:t>FY 2018 Spring Program Review (</a:t>
            </a:r>
            <a:r>
              <a:rPr lang="en-US" sz="2800" dirty="0"/>
              <a:t>S</a:t>
            </a:r>
            <a:r>
              <a:rPr lang="en-US" sz="2800" dirty="0" smtClean="0"/>
              <a:t>PR)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8920716" y="2986088"/>
            <a:ext cx="1137684" cy="9416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C62DF9-72C4-497C-BC5C-C11A84996D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35955" y="1382234"/>
            <a:ext cx="8703905" cy="482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200" kern="0" dirty="0" smtClean="0">
                <a:solidFill>
                  <a:srgbClr val="000000"/>
                </a:solidFill>
              </a:rPr>
              <a:t>SPR aims to preserve AF TOA by analyzing execution and taking corrective </a:t>
            </a:r>
            <a:r>
              <a:rPr lang="en-US" sz="2200" kern="0" dirty="0">
                <a:solidFill>
                  <a:srgbClr val="000000"/>
                </a:solidFill>
              </a:rPr>
              <a:t>actions to </a:t>
            </a:r>
            <a:r>
              <a:rPr lang="en-US" sz="2200" kern="0" dirty="0" smtClean="0">
                <a:solidFill>
                  <a:srgbClr val="000000"/>
                </a:solidFill>
              </a:rPr>
              <a:t>include reprogramming and/or POM adjustments</a:t>
            </a:r>
          </a:p>
          <a:p>
            <a:pPr eaLnBrk="1" hangingPunct="1"/>
            <a:r>
              <a:rPr lang="en-US" sz="2200" kern="0" dirty="0" smtClean="0">
                <a:solidFill>
                  <a:srgbClr val="000000"/>
                </a:solidFill>
              </a:rPr>
              <a:t>FY 2018 SPR is planned to occur in March timeframe</a:t>
            </a:r>
          </a:p>
          <a:p>
            <a:pPr lvl="1" eaLnBrk="1" hangingPunct="1"/>
            <a:r>
              <a:rPr lang="en-US" kern="0" dirty="0" smtClean="0">
                <a:solidFill>
                  <a:srgbClr val="000000"/>
                </a:solidFill>
              </a:rPr>
              <a:t>Similar business rules as previous years; focus on cost, schedule, performance issues</a:t>
            </a:r>
          </a:p>
          <a:p>
            <a:pPr lvl="1" eaLnBrk="1" hangingPunct="1"/>
            <a:r>
              <a:rPr lang="en-US" kern="0" dirty="0" smtClean="0">
                <a:solidFill>
                  <a:srgbClr val="000000"/>
                </a:solidFill>
              </a:rPr>
              <a:t>Under-executing programs will be closely reviewed</a:t>
            </a:r>
          </a:p>
          <a:p>
            <a:pPr eaLnBrk="1" hangingPunct="1"/>
            <a:r>
              <a:rPr lang="en-US" sz="2200" kern="0" dirty="0" smtClean="0">
                <a:solidFill>
                  <a:srgbClr val="000000"/>
                </a:solidFill>
              </a:rPr>
              <a:t>Anticipate more aggressive </a:t>
            </a:r>
            <a:r>
              <a:rPr lang="en-US" sz="2200" kern="0" dirty="0">
                <a:solidFill>
                  <a:srgbClr val="000000"/>
                </a:solidFill>
              </a:rPr>
              <a:t>funding </a:t>
            </a:r>
            <a:r>
              <a:rPr lang="en-US" sz="2200" kern="0" dirty="0" smtClean="0">
                <a:solidFill>
                  <a:srgbClr val="000000"/>
                </a:solidFill>
              </a:rPr>
              <a:t>realignments to mitigate loss of TOA in PBR</a:t>
            </a:r>
          </a:p>
        </p:txBody>
      </p:sp>
    </p:spTree>
    <p:extLst>
      <p:ext uri="{BB962C8B-B14F-4D97-AF65-F5344CB8AC3E}">
        <p14:creationId xmlns:p14="http://schemas.microsoft.com/office/powerpoint/2010/main" val="3782526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98701" y="128588"/>
            <a:ext cx="6708584" cy="1143000"/>
          </a:xfrm>
        </p:spPr>
        <p:txBody>
          <a:bodyPr/>
          <a:lstStyle/>
          <a:p>
            <a:pPr algn="ctr"/>
            <a:r>
              <a:rPr lang="en-US" dirty="0"/>
              <a:t>Winter DT (11 – 14 December)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9" y="2489201"/>
            <a:ext cx="8482306" cy="1990356"/>
          </a:xfrm>
        </p:spPr>
        <p:txBody>
          <a:bodyPr anchor="ctr"/>
          <a:lstStyle/>
          <a:p>
            <a:r>
              <a:rPr lang="en-US" dirty="0"/>
              <a:t>Diversity/Barrier Analysis &amp; Health of Career Field</a:t>
            </a:r>
          </a:p>
          <a:p>
            <a:r>
              <a:rPr lang="en-US" dirty="0"/>
              <a:t>Officer Professional Development</a:t>
            </a:r>
          </a:p>
          <a:p>
            <a:pPr lvl="1"/>
            <a:r>
              <a:rPr lang="en-US" dirty="0"/>
              <a:t>Deliberate planning for AF Senior Leader opportunities</a:t>
            </a:r>
          </a:p>
          <a:p>
            <a:pPr lvl="1"/>
            <a:r>
              <a:rPr lang="en-US" dirty="0"/>
              <a:t>Education with Industry</a:t>
            </a:r>
          </a:p>
          <a:p>
            <a:pPr lvl="1"/>
            <a:r>
              <a:rPr lang="en-US" dirty="0"/>
              <a:t>2011, 1998, &amp; 1999 YG Scoring/Vectoring</a:t>
            </a:r>
          </a:p>
          <a:p>
            <a:r>
              <a:rPr lang="en-US" dirty="0"/>
              <a:t>Civilian Professional Development</a:t>
            </a:r>
          </a:p>
          <a:p>
            <a:pPr lvl="1"/>
            <a:r>
              <a:rPr lang="en-US" dirty="0"/>
              <a:t>Career Planning Cycle (CPC) &amp; Employee Feedback</a:t>
            </a:r>
          </a:p>
          <a:p>
            <a:pPr lvl="1"/>
            <a:r>
              <a:rPr lang="en-US" dirty="0"/>
              <a:t>Strategic Succession Planning</a:t>
            </a:r>
          </a:p>
          <a:p>
            <a:pPr lvl="2"/>
            <a:r>
              <a:rPr lang="en-US" dirty="0"/>
              <a:t>Career </a:t>
            </a:r>
            <a:r>
              <a:rPr lang="en-US" dirty="0" err="1"/>
              <a:t>Broadener</a:t>
            </a:r>
            <a:r>
              <a:rPr lang="en-US" dirty="0"/>
              <a:t> and Civilian Developmental Education (CDE) Outplacements (Next 12 months)</a:t>
            </a:r>
          </a:p>
          <a:p>
            <a:pPr lvl="2"/>
            <a:r>
              <a:rPr lang="en-US" dirty="0"/>
              <a:t>Rebuilding Accounting Talent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397625"/>
            <a:ext cx="2133600" cy="476250"/>
          </a:xfrm>
        </p:spPr>
        <p:txBody>
          <a:bodyPr/>
          <a:lstStyle/>
          <a:p>
            <a:pPr>
              <a:defRPr/>
            </a:pPr>
            <a:fld id="{E3E314EC-F3DB-4470-A25E-D6DE73DFC1C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5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939800" y="2730500"/>
            <a:ext cx="7353300" cy="1219200"/>
          </a:xfrm>
        </p:spPr>
        <p:txBody>
          <a:bodyPr/>
          <a:lstStyle/>
          <a:p>
            <a:pPr algn="ctr"/>
            <a:r>
              <a:rPr lang="en-US" altLang="en-US" dirty="0" smtClean="0"/>
              <a:t>Questions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9F1302-BE33-40CD-8C51-3B4F8EE47EBD}" type="slidenum">
              <a:rPr lang="en-US" altLang="en-US" sz="1000" b="0" smtClean="0">
                <a:solidFill>
                  <a:srgbClr val="7F7F7F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b="0" smtClean="0">
              <a:solidFill>
                <a:schemeClr val="bg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2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Arnold Seal AF Briefing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New Arnold Seal AF Briefin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Arnold Seal AF Brief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rnold Seal AF Brief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Arnold Seal AF Briefing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rnold Seal AF Briefing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rnold Seal AF Brief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rnold Seal AF Brief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rnold Seal AF Brief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 Arnold Seal AF Briefing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1_New Arnold Seal AF Briefin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 Arnold Seal AF Brief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Arnold Seal AF Brief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Arnold Seal AF Briefing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Arnold Seal AF Briefing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Arnold Seal AF Brief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Arnold Seal AF Brief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Arnold Seal AF Brief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Internal DoD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Internal DoD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FF713706321941B0BF5D2FF6EFCC92" ma:contentTypeVersion="0" ma:contentTypeDescription="Create a new document." ma:contentTypeScope="" ma:versionID="d9aecd4a8f559f355caee71c801bc5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5FA9DB-F283-47AB-8C49-4C2033D9D863}"/>
</file>

<file path=customXml/itemProps2.xml><?xml version="1.0" encoding="utf-8"?>
<ds:datastoreItem xmlns:ds="http://schemas.openxmlformats.org/officeDocument/2006/customXml" ds:itemID="{3ED22A63-357B-4824-B668-BA6D095A080F}"/>
</file>

<file path=customXml/itemProps3.xml><?xml version="1.0" encoding="utf-8"?>
<ds:datastoreItem xmlns:ds="http://schemas.openxmlformats.org/officeDocument/2006/customXml" ds:itemID="{FFCA013A-3E6D-4597-9B5A-C8B8D231094E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Designs\USAF(Unclas).pot</Template>
  <TotalTime>23258</TotalTime>
  <Words>555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Calibri</vt:lpstr>
      <vt:lpstr>Cambria</vt:lpstr>
      <vt:lpstr>Century Schoolbook</vt:lpstr>
      <vt:lpstr>Times New Roman</vt:lpstr>
      <vt:lpstr>Wingdings</vt:lpstr>
      <vt:lpstr>New Arnold Seal AF Briefing Template</vt:lpstr>
      <vt:lpstr>1_New Arnold Seal AF Briefing Template</vt:lpstr>
      <vt:lpstr>2_USAF(Unclas)</vt:lpstr>
      <vt:lpstr>3_USAF(Unclas)</vt:lpstr>
      <vt:lpstr>4_USAF(Unclas)</vt:lpstr>
      <vt:lpstr>5_USAF(Unclas)</vt:lpstr>
      <vt:lpstr>6_USAF(Unclas)</vt:lpstr>
      <vt:lpstr>Internal DoD Slide Master</vt:lpstr>
      <vt:lpstr>1_Internal DoD Slide Master</vt:lpstr>
      <vt:lpstr>Wright-Patterson AFB ICEAA / ASMC Luncheon</vt:lpstr>
      <vt:lpstr>Overview</vt:lpstr>
      <vt:lpstr>Hot Topics</vt:lpstr>
      <vt:lpstr>DC Landscape</vt:lpstr>
      <vt:lpstr>Tri-Chair Program Reviews  Goal:  Reduce Lost AF TOA</vt:lpstr>
      <vt:lpstr>OSD Underexecution Adjustments in FY19 PB (INV-001)</vt:lpstr>
      <vt:lpstr>FY 2018 Spring Program Review (SPR)</vt:lpstr>
      <vt:lpstr>Winter DT (11 – 14 December)</vt:lpstr>
      <vt:lpstr>Questions</vt:lpstr>
    </vt:vector>
  </TitlesOfParts>
  <Company>HQ USAF/______, Pentagon, DC 20330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Owens, John LtCol HAF/CX</dc:creator>
  <cp:lastModifiedBy>GRAY, STEPHEN E Maj USAF AFMC 96 CPTS/CC</cp:lastModifiedBy>
  <cp:revision>1038</cp:revision>
  <cp:lastPrinted>2018-01-04T16:08:56Z</cp:lastPrinted>
  <dcterms:created xsi:type="dcterms:W3CDTF">2000-04-26T18:38:01Z</dcterms:created>
  <dcterms:modified xsi:type="dcterms:W3CDTF">2018-01-04T23:10:00Z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0x01010061FF713706321941B0BF5D2FF6EFCC92</vt:lpwstr>
  </property>
</Properties>
</file>