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747" r:id="rId9"/>
  </p:sldMasterIdLst>
  <p:notesMasterIdLst>
    <p:notesMasterId r:id="rId37"/>
  </p:notesMasterIdLst>
  <p:handoutMasterIdLst>
    <p:handoutMasterId r:id="rId38"/>
  </p:handoutMasterIdLst>
  <p:sldIdLst>
    <p:sldId id="287" r:id="rId10"/>
    <p:sldId id="380" r:id="rId11"/>
    <p:sldId id="381" r:id="rId12"/>
    <p:sldId id="416" r:id="rId13"/>
    <p:sldId id="382" r:id="rId14"/>
    <p:sldId id="383" r:id="rId15"/>
    <p:sldId id="449" r:id="rId16"/>
    <p:sldId id="384" r:id="rId17"/>
    <p:sldId id="385" r:id="rId18"/>
    <p:sldId id="386" r:id="rId19"/>
    <p:sldId id="387" r:id="rId20"/>
    <p:sldId id="440" r:id="rId21"/>
    <p:sldId id="413" r:id="rId22"/>
    <p:sldId id="418" r:id="rId23"/>
    <p:sldId id="419" r:id="rId24"/>
    <p:sldId id="420" r:id="rId25"/>
    <p:sldId id="422" r:id="rId26"/>
    <p:sldId id="439" r:id="rId27"/>
    <p:sldId id="410" r:id="rId28"/>
    <p:sldId id="438" r:id="rId29"/>
    <p:sldId id="434" r:id="rId30"/>
    <p:sldId id="432" r:id="rId31"/>
    <p:sldId id="424" r:id="rId32"/>
    <p:sldId id="433" r:id="rId33"/>
    <p:sldId id="425" r:id="rId34"/>
    <p:sldId id="448" r:id="rId35"/>
    <p:sldId id="44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3" autoAdjust="0"/>
    <p:restoredTop sz="69359" autoAdjust="0"/>
  </p:normalViewPr>
  <p:slideViewPr>
    <p:cSldViewPr>
      <p:cViewPr varScale="1">
        <p:scale>
          <a:sx n="69" d="100"/>
          <a:sy n="69" d="100"/>
        </p:scale>
        <p:origin x="194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2982" y="-3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EB3FB-317E-44C3-AE7B-7C6DB5CEB77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6D67E40C-E688-4EE2-8132-ADD2AFCB4FAA}">
      <dgm:prSet phldrT="[Text]"/>
      <dgm:spPr>
        <a:xfrm>
          <a:off x="1807011" y="1687186"/>
          <a:ext cx="1020981" cy="1020981"/>
        </a:xfrm>
        <a:prstGeom prst="ellipse">
          <a:avLst/>
        </a:prstGeom>
        <a:solidFill>
          <a:srgbClr val="AAE2CA">
            <a:lumMod val="75000"/>
          </a:srgbClr>
        </a:solidFill>
        <a:ln w="25400" cap="flat" cmpd="sng" algn="ctr">
          <a:solidFill>
            <a:srgbClr val="FFFFFF">
              <a:hueOff val="0"/>
              <a:satOff val="0"/>
              <a:lumOff val="0"/>
              <a:alphaOff val="0"/>
            </a:srgbClr>
          </a:solidFill>
          <a:prstDash val="solid"/>
        </a:ln>
        <a:effectLst/>
      </dgm:spPr>
      <dgm:t>
        <a:bodyPr/>
        <a:lstStyle/>
        <a:p>
          <a:r>
            <a:rPr lang="en-US" b="1" dirty="0" smtClean="0">
              <a:solidFill>
                <a:srgbClr val="FFFFFF"/>
              </a:solidFill>
              <a:latin typeface="Arial"/>
              <a:ea typeface="+mn-ea"/>
              <a:cs typeface="+mn-cs"/>
            </a:rPr>
            <a:t>Audit (IPA)</a:t>
          </a:r>
          <a:endParaRPr lang="en-US" b="1" dirty="0">
            <a:solidFill>
              <a:srgbClr val="FFFFFF"/>
            </a:solidFill>
            <a:latin typeface="Arial"/>
            <a:ea typeface="+mn-ea"/>
            <a:cs typeface="+mn-cs"/>
          </a:endParaRPr>
        </a:p>
      </dgm:t>
    </dgm:pt>
    <dgm:pt modelId="{C41B23B9-2A64-412B-9EC2-8610CF54CEB7}" type="parTrans" cxnId="{95340B2B-B200-4910-9A0A-27910C4EC0ED}">
      <dgm:prSet/>
      <dgm:spPr/>
      <dgm:t>
        <a:bodyPr/>
        <a:lstStyle/>
        <a:p>
          <a:endParaRPr lang="en-US" b="1"/>
        </a:p>
      </dgm:t>
    </dgm:pt>
    <dgm:pt modelId="{BA05CE84-78A1-4C02-AEF6-3F0BEC4EFE79}" type="sibTrans" cxnId="{95340B2B-B200-4910-9A0A-27910C4EC0ED}">
      <dgm:prSet/>
      <dgm:spPr/>
      <dgm:t>
        <a:bodyPr/>
        <a:lstStyle/>
        <a:p>
          <a:endParaRPr lang="en-US" b="1"/>
        </a:p>
      </dgm:t>
    </dgm:pt>
    <dgm:pt modelId="{BE110C07-BEBC-4BA5-B3DB-5343B8BB9294}">
      <dgm:prSet phldrT="[Text]" custT="1"/>
      <dgm:spPr>
        <a:xfrm>
          <a:off x="1708162" y="2552"/>
          <a:ext cx="1276226" cy="1276226"/>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rial"/>
              <a:ea typeface="+mn-ea"/>
              <a:cs typeface="+mn-cs"/>
            </a:rPr>
            <a:t>SAF/HAF</a:t>
          </a:r>
          <a:endParaRPr lang="en-US" sz="1100" b="1" dirty="0">
            <a:solidFill>
              <a:srgbClr val="FFFFFF"/>
            </a:solidFill>
            <a:latin typeface="Arial"/>
            <a:ea typeface="+mn-ea"/>
            <a:cs typeface="+mn-cs"/>
          </a:endParaRPr>
        </a:p>
      </dgm:t>
    </dgm:pt>
    <dgm:pt modelId="{BA9D99CF-5CFE-4F69-8590-5DCDF7EAAC4C}" type="parTrans" cxnId="{A811B562-18CB-441F-A7B6-CE2F5FD09282}">
      <dgm:prSet/>
      <dgm:spPr>
        <a:xfrm rot="63522">
          <a:off x="2222298" y="1341384"/>
          <a:ext cx="216596" cy="295432"/>
        </a:xfrm>
        <a:prstGeom prst="upDownArrow">
          <a:avLst/>
        </a:prstGeom>
        <a:solidFill>
          <a:srgbClr val="FF0000"/>
        </a:solidFill>
        <a:ln>
          <a:noFill/>
        </a:ln>
        <a:effectLst/>
      </dgm:spPr>
      <dgm:t>
        <a:bodyPr/>
        <a:lstStyle/>
        <a:p>
          <a:endParaRPr lang="en-US" b="1" dirty="0">
            <a:solidFill>
              <a:srgbClr val="FFFFFF"/>
            </a:solidFill>
            <a:latin typeface="Arial"/>
            <a:ea typeface="+mn-ea"/>
            <a:cs typeface="+mn-cs"/>
          </a:endParaRPr>
        </a:p>
      </dgm:t>
    </dgm:pt>
    <dgm:pt modelId="{C8414942-DAFE-4593-838D-8B3EC6D6EA24}" type="sibTrans" cxnId="{A811B562-18CB-441F-A7B6-CE2F5FD09282}">
      <dgm:prSet/>
      <dgm:spPr/>
      <dgm:t>
        <a:bodyPr/>
        <a:lstStyle/>
        <a:p>
          <a:endParaRPr lang="en-US" b="1"/>
        </a:p>
      </dgm:t>
    </dgm:pt>
    <dgm:pt modelId="{F9F52E14-6040-4951-83B3-0FD954CDFC3A}">
      <dgm:prSet phldrT="[Text]" custT="1"/>
      <dgm:spPr>
        <a:xfrm>
          <a:off x="3265173" y="1559563"/>
          <a:ext cx="1276226" cy="1276226"/>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rial"/>
              <a:ea typeface="+mn-ea"/>
              <a:cs typeface="+mn-cs"/>
            </a:rPr>
            <a:t>System Owners</a:t>
          </a:r>
          <a:endParaRPr lang="en-US" sz="1400" b="1" dirty="0">
            <a:solidFill>
              <a:srgbClr val="FFFFFF"/>
            </a:solidFill>
            <a:latin typeface="Arial"/>
            <a:ea typeface="+mn-ea"/>
            <a:cs typeface="+mn-cs"/>
          </a:endParaRPr>
        </a:p>
      </dgm:t>
    </dgm:pt>
    <dgm:pt modelId="{E786569D-30C5-4252-A32A-D0B5DBB945AB}" type="parTrans" cxnId="{77B5B87C-05D8-4C1F-A693-8D97B59CDE60}">
      <dgm:prSet/>
      <dgm:spPr>
        <a:xfrm rot="5400000">
          <a:off x="2924172" y="2049960"/>
          <a:ext cx="231705" cy="295432"/>
        </a:xfrm>
        <a:prstGeom prst="upDownArrow">
          <a:avLst/>
        </a:prstGeom>
        <a:solidFill>
          <a:srgbClr val="FF0000"/>
        </a:solidFill>
        <a:ln>
          <a:noFill/>
        </a:ln>
        <a:effectLst/>
      </dgm:spPr>
      <dgm:t>
        <a:bodyPr/>
        <a:lstStyle/>
        <a:p>
          <a:endParaRPr lang="en-US" b="1" dirty="0">
            <a:solidFill>
              <a:srgbClr val="FFFFFF"/>
            </a:solidFill>
            <a:latin typeface="Arial"/>
            <a:ea typeface="+mn-ea"/>
            <a:cs typeface="+mn-cs"/>
          </a:endParaRPr>
        </a:p>
      </dgm:t>
    </dgm:pt>
    <dgm:pt modelId="{C17F3491-61BC-4EC0-83C4-48644E2B1479}" type="sibTrans" cxnId="{77B5B87C-05D8-4C1F-A693-8D97B59CDE60}">
      <dgm:prSet/>
      <dgm:spPr/>
      <dgm:t>
        <a:bodyPr/>
        <a:lstStyle/>
        <a:p>
          <a:endParaRPr lang="en-US" b="1"/>
        </a:p>
      </dgm:t>
    </dgm:pt>
    <dgm:pt modelId="{B826DB5E-E91B-4186-9107-C04185552821}">
      <dgm:prSet phldrT="[Text]"/>
      <dgm:spPr>
        <a:xfrm>
          <a:off x="1708162" y="3116574"/>
          <a:ext cx="1276226" cy="1276226"/>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gm:spPr>
      <dgm:t>
        <a:bodyPr/>
        <a:lstStyle/>
        <a:p>
          <a:r>
            <a:rPr lang="en-US" b="1" dirty="0" smtClean="0">
              <a:solidFill>
                <a:srgbClr val="FFFFFF"/>
              </a:solidFill>
              <a:latin typeface="Arial"/>
              <a:ea typeface="+mn-ea"/>
              <a:cs typeface="+mn-cs"/>
            </a:rPr>
            <a:t>Functional Owners</a:t>
          </a:r>
        </a:p>
        <a:p>
          <a:r>
            <a:rPr lang="en-US" b="1" dirty="0" smtClean="0">
              <a:solidFill>
                <a:srgbClr val="FFFFFF"/>
              </a:solidFill>
              <a:latin typeface="Arial"/>
              <a:ea typeface="+mn-ea"/>
              <a:cs typeface="+mn-cs"/>
            </a:rPr>
            <a:t>(e.g., Base, MAJCOM, Center) </a:t>
          </a:r>
          <a:endParaRPr lang="en-US" b="1" dirty="0">
            <a:solidFill>
              <a:srgbClr val="FFFFFF"/>
            </a:solidFill>
            <a:latin typeface="Arial"/>
            <a:ea typeface="+mn-ea"/>
            <a:cs typeface="+mn-cs"/>
          </a:endParaRPr>
        </a:p>
      </dgm:t>
    </dgm:pt>
    <dgm:pt modelId="{50589648-CF36-4C6A-8AB2-A3D61A0511BE}" type="parTrans" cxnId="{3251132D-853E-496A-9520-1189D383CDA5}">
      <dgm:prSet/>
      <dgm:spPr>
        <a:xfrm rot="10736478">
          <a:off x="2222298" y="2758536"/>
          <a:ext cx="216596" cy="295432"/>
        </a:xfrm>
        <a:prstGeom prst="upDownArrow">
          <a:avLst/>
        </a:prstGeom>
        <a:solidFill>
          <a:srgbClr val="FF0000"/>
        </a:solidFill>
        <a:ln>
          <a:noFill/>
        </a:ln>
        <a:effectLst/>
      </dgm:spPr>
      <dgm:t>
        <a:bodyPr/>
        <a:lstStyle/>
        <a:p>
          <a:endParaRPr lang="en-US" b="1" dirty="0">
            <a:solidFill>
              <a:srgbClr val="FFFFFF"/>
            </a:solidFill>
            <a:latin typeface="Arial"/>
            <a:ea typeface="+mn-ea"/>
            <a:cs typeface="+mn-cs"/>
          </a:endParaRPr>
        </a:p>
      </dgm:t>
    </dgm:pt>
    <dgm:pt modelId="{59823F6B-52A6-4A6A-BF99-81A59372933A}" type="sibTrans" cxnId="{3251132D-853E-496A-9520-1189D383CDA5}">
      <dgm:prSet/>
      <dgm:spPr/>
      <dgm:t>
        <a:bodyPr/>
        <a:lstStyle/>
        <a:p>
          <a:endParaRPr lang="en-US" b="1"/>
        </a:p>
      </dgm:t>
    </dgm:pt>
    <dgm:pt modelId="{D666BE2F-D817-486C-8A36-4DCE5C0790BB}">
      <dgm:prSet phldrT="[Text]" custT="1"/>
      <dgm:spPr>
        <a:xfrm>
          <a:off x="98883" y="1552550"/>
          <a:ext cx="1380762" cy="1290252"/>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Arial"/>
              <a:ea typeface="+mn-ea"/>
              <a:cs typeface="+mn-cs"/>
            </a:rPr>
            <a:t>Service Providers</a:t>
          </a:r>
          <a:endParaRPr lang="en-US" sz="1400" b="1" dirty="0">
            <a:solidFill>
              <a:srgbClr val="FFFFFF"/>
            </a:solidFill>
            <a:latin typeface="Arial"/>
            <a:ea typeface="+mn-ea"/>
            <a:cs typeface="+mn-cs"/>
          </a:endParaRPr>
        </a:p>
      </dgm:t>
    </dgm:pt>
    <dgm:pt modelId="{4A257617-A19C-4806-AC31-003A5FDBA415}" type="sibTrans" cxnId="{03C44F7D-7832-4FAF-964E-C8C43D806566}">
      <dgm:prSet/>
      <dgm:spPr/>
      <dgm:t>
        <a:bodyPr/>
        <a:lstStyle/>
        <a:p>
          <a:endParaRPr lang="en-US" b="1"/>
        </a:p>
      </dgm:t>
    </dgm:pt>
    <dgm:pt modelId="{036E4474-EC3A-433F-B72E-C0BC236A6A93}" type="parTrans" cxnId="{03C44F7D-7832-4FAF-964E-C8C43D806566}">
      <dgm:prSet/>
      <dgm:spPr>
        <a:xfrm rot="16200000">
          <a:off x="1561487" y="2049960"/>
          <a:ext cx="173503" cy="295432"/>
        </a:xfrm>
        <a:prstGeom prst="upDownArrow">
          <a:avLst/>
        </a:prstGeom>
        <a:solidFill>
          <a:srgbClr val="FF0000"/>
        </a:solidFill>
        <a:ln>
          <a:noFill/>
        </a:ln>
        <a:effectLst/>
      </dgm:spPr>
      <dgm:t>
        <a:bodyPr/>
        <a:lstStyle/>
        <a:p>
          <a:endParaRPr lang="en-US" b="1" dirty="0">
            <a:solidFill>
              <a:srgbClr val="FFFFFF"/>
            </a:solidFill>
            <a:latin typeface="Arial"/>
            <a:ea typeface="+mn-ea"/>
            <a:cs typeface="+mn-cs"/>
          </a:endParaRPr>
        </a:p>
      </dgm:t>
    </dgm:pt>
    <dgm:pt modelId="{5061F179-7EE2-43EF-A4B3-6604EDD736F0}" type="pres">
      <dgm:prSet presAssocID="{91FEB3FB-317E-44C3-AE7B-7C6DB5CEB775}" presName="Name0" presStyleCnt="0">
        <dgm:presLayoutVars>
          <dgm:chMax val="1"/>
          <dgm:dir/>
          <dgm:animLvl val="ctr"/>
          <dgm:resizeHandles val="exact"/>
        </dgm:presLayoutVars>
      </dgm:prSet>
      <dgm:spPr/>
      <dgm:t>
        <a:bodyPr/>
        <a:lstStyle/>
        <a:p>
          <a:endParaRPr lang="en-US"/>
        </a:p>
      </dgm:t>
    </dgm:pt>
    <dgm:pt modelId="{E15DBA99-7F29-4A90-AFBB-7C29360A3CA8}" type="pres">
      <dgm:prSet presAssocID="{6D67E40C-E688-4EE2-8132-ADD2AFCB4FAA}" presName="centerShape" presStyleLbl="node0" presStyleIdx="0" presStyleCnt="1" custLinFactNeighborX="-924"/>
      <dgm:spPr/>
      <dgm:t>
        <a:bodyPr/>
        <a:lstStyle/>
        <a:p>
          <a:endParaRPr lang="en-US"/>
        </a:p>
      </dgm:t>
    </dgm:pt>
    <dgm:pt modelId="{808531AB-8D4A-4C76-B658-45FEF6C922D2}" type="pres">
      <dgm:prSet presAssocID="{BA9D99CF-5CFE-4F69-8590-5DCDF7EAAC4C}" presName="parTrans" presStyleLbl="sibTrans2D1" presStyleIdx="0" presStyleCnt="4" custAng="5400000"/>
      <dgm:spPr>
        <a:prstGeom prst="upDownArrow">
          <a:avLst/>
        </a:prstGeom>
      </dgm:spPr>
      <dgm:t>
        <a:bodyPr/>
        <a:lstStyle/>
        <a:p>
          <a:endParaRPr lang="en-US"/>
        </a:p>
      </dgm:t>
    </dgm:pt>
    <dgm:pt modelId="{7C3AFBDE-40B3-44A5-9C30-42E544262980}" type="pres">
      <dgm:prSet presAssocID="{BA9D99CF-5CFE-4F69-8590-5DCDF7EAAC4C}" presName="connectorText" presStyleLbl="sibTrans2D1" presStyleIdx="0" presStyleCnt="4"/>
      <dgm:spPr/>
      <dgm:t>
        <a:bodyPr/>
        <a:lstStyle/>
        <a:p>
          <a:endParaRPr lang="en-US"/>
        </a:p>
      </dgm:t>
    </dgm:pt>
    <dgm:pt modelId="{2C0031FE-C997-4E2B-B452-BF9E1FB1F1C0}" type="pres">
      <dgm:prSet presAssocID="{BE110C07-BEBC-4BA5-B3DB-5343B8BB9294}" presName="node" presStyleLbl="node1" presStyleIdx="0" presStyleCnt="4">
        <dgm:presLayoutVars>
          <dgm:bulletEnabled val="1"/>
        </dgm:presLayoutVars>
      </dgm:prSet>
      <dgm:spPr/>
      <dgm:t>
        <a:bodyPr/>
        <a:lstStyle/>
        <a:p>
          <a:endParaRPr lang="en-US"/>
        </a:p>
      </dgm:t>
    </dgm:pt>
    <dgm:pt modelId="{6C36C31F-881A-4B45-A637-9009D581A2DB}" type="pres">
      <dgm:prSet presAssocID="{E786569D-30C5-4252-A32A-D0B5DBB945AB}" presName="parTrans" presStyleLbl="sibTrans2D1" presStyleIdx="1" presStyleCnt="4" custAng="5400000"/>
      <dgm:spPr>
        <a:prstGeom prst="upDownArrow">
          <a:avLst/>
        </a:prstGeom>
      </dgm:spPr>
      <dgm:t>
        <a:bodyPr/>
        <a:lstStyle/>
        <a:p>
          <a:endParaRPr lang="en-US"/>
        </a:p>
      </dgm:t>
    </dgm:pt>
    <dgm:pt modelId="{A5ACF654-C7B2-40FF-8A29-C8DCDDDE6D44}" type="pres">
      <dgm:prSet presAssocID="{E786569D-30C5-4252-A32A-D0B5DBB945AB}" presName="connectorText" presStyleLbl="sibTrans2D1" presStyleIdx="1" presStyleCnt="4"/>
      <dgm:spPr/>
      <dgm:t>
        <a:bodyPr/>
        <a:lstStyle/>
        <a:p>
          <a:endParaRPr lang="en-US"/>
        </a:p>
      </dgm:t>
    </dgm:pt>
    <dgm:pt modelId="{2E7CF184-BC01-4B6E-B243-AB3E2B5B2285}" type="pres">
      <dgm:prSet presAssocID="{F9F52E14-6040-4951-83B3-0FD954CDFC3A}" presName="node" presStyleLbl="node1" presStyleIdx="1" presStyleCnt="4">
        <dgm:presLayoutVars>
          <dgm:bulletEnabled val="1"/>
        </dgm:presLayoutVars>
      </dgm:prSet>
      <dgm:spPr/>
      <dgm:t>
        <a:bodyPr/>
        <a:lstStyle/>
        <a:p>
          <a:endParaRPr lang="en-US"/>
        </a:p>
      </dgm:t>
    </dgm:pt>
    <dgm:pt modelId="{87AF5268-A307-48BC-B314-99006DCB1B4A}" type="pres">
      <dgm:prSet presAssocID="{50589648-CF36-4C6A-8AB2-A3D61A0511BE}" presName="parTrans" presStyleLbl="sibTrans2D1" presStyleIdx="2" presStyleCnt="4" custAng="5400000"/>
      <dgm:spPr>
        <a:prstGeom prst="upDownArrow">
          <a:avLst/>
        </a:prstGeom>
      </dgm:spPr>
      <dgm:t>
        <a:bodyPr/>
        <a:lstStyle/>
        <a:p>
          <a:endParaRPr lang="en-US"/>
        </a:p>
      </dgm:t>
    </dgm:pt>
    <dgm:pt modelId="{F0FDC7C1-CDA3-459B-9D38-3917D3100FE8}" type="pres">
      <dgm:prSet presAssocID="{50589648-CF36-4C6A-8AB2-A3D61A0511BE}" presName="connectorText" presStyleLbl="sibTrans2D1" presStyleIdx="2" presStyleCnt="4"/>
      <dgm:spPr/>
      <dgm:t>
        <a:bodyPr/>
        <a:lstStyle/>
        <a:p>
          <a:endParaRPr lang="en-US"/>
        </a:p>
      </dgm:t>
    </dgm:pt>
    <dgm:pt modelId="{A5594105-53D8-4098-BCA0-994DD956E9FA}" type="pres">
      <dgm:prSet presAssocID="{B826DB5E-E91B-4186-9107-C04185552821}" presName="node" presStyleLbl="node1" presStyleIdx="2" presStyleCnt="4">
        <dgm:presLayoutVars>
          <dgm:bulletEnabled val="1"/>
        </dgm:presLayoutVars>
      </dgm:prSet>
      <dgm:spPr/>
      <dgm:t>
        <a:bodyPr/>
        <a:lstStyle/>
        <a:p>
          <a:endParaRPr lang="en-US"/>
        </a:p>
      </dgm:t>
    </dgm:pt>
    <dgm:pt modelId="{C709AAAA-637A-4AE5-B326-5318CC658F46}" type="pres">
      <dgm:prSet presAssocID="{036E4474-EC3A-433F-B72E-C0BC236A6A93}" presName="parTrans" presStyleLbl="sibTrans2D1" presStyleIdx="3" presStyleCnt="4" custAng="5400000"/>
      <dgm:spPr>
        <a:prstGeom prst="upDownArrow">
          <a:avLst/>
        </a:prstGeom>
      </dgm:spPr>
      <dgm:t>
        <a:bodyPr/>
        <a:lstStyle/>
        <a:p>
          <a:endParaRPr lang="en-US"/>
        </a:p>
      </dgm:t>
    </dgm:pt>
    <dgm:pt modelId="{4C807412-D3EC-40B3-B701-9387A7357223}" type="pres">
      <dgm:prSet presAssocID="{036E4474-EC3A-433F-B72E-C0BC236A6A93}" presName="connectorText" presStyleLbl="sibTrans2D1" presStyleIdx="3" presStyleCnt="4"/>
      <dgm:spPr/>
      <dgm:t>
        <a:bodyPr/>
        <a:lstStyle/>
        <a:p>
          <a:endParaRPr lang="en-US"/>
        </a:p>
      </dgm:t>
    </dgm:pt>
    <dgm:pt modelId="{F621A5CF-30CA-4B2C-895E-7F1E816584ED}" type="pres">
      <dgm:prSet presAssocID="{D666BE2F-D817-486C-8A36-4DCE5C0790BB}" presName="node" presStyleLbl="node1" presStyleIdx="3" presStyleCnt="4" custScaleX="108191" custScaleY="101099">
        <dgm:presLayoutVars>
          <dgm:bulletEnabled val="1"/>
        </dgm:presLayoutVars>
      </dgm:prSet>
      <dgm:spPr/>
      <dgm:t>
        <a:bodyPr/>
        <a:lstStyle/>
        <a:p>
          <a:endParaRPr lang="en-US"/>
        </a:p>
      </dgm:t>
    </dgm:pt>
  </dgm:ptLst>
  <dgm:cxnLst>
    <dgm:cxn modelId="{C2DFD710-F084-47D7-8A23-2C64AB9EF0BF}" type="presOf" srcId="{E786569D-30C5-4252-A32A-D0B5DBB945AB}" destId="{6C36C31F-881A-4B45-A637-9009D581A2DB}" srcOrd="0" destOrd="0" presId="urn:microsoft.com/office/officeart/2005/8/layout/radial5"/>
    <dgm:cxn modelId="{77B5B87C-05D8-4C1F-A693-8D97B59CDE60}" srcId="{6D67E40C-E688-4EE2-8132-ADD2AFCB4FAA}" destId="{F9F52E14-6040-4951-83B3-0FD954CDFC3A}" srcOrd="1" destOrd="0" parTransId="{E786569D-30C5-4252-A32A-D0B5DBB945AB}" sibTransId="{C17F3491-61BC-4EC0-83C4-48644E2B1479}"/>
    <dgm:cxn modelId="{C048927B-E42F-42DA-99D4-5BB30FEAB439}" type="presOf" srcId="{F9F52E14-6040-4951-83B3-0FD954CDFC3A}" destId="{2E7CF184-BC01-4B6E-B243-AB3E2B5B2285}" srcOrd="0" destOrd="0" presId="urn:microsoft.com/office/officeart/2005/8/layout/radial5"/>
    <dgm:cxn modelId="{205CF780-F40E-45CB-89F8-A897246B37EB}" type="presOf" srcId="{6D67E40C-E688-4EE2-8132-ADD2AFCB4FAA}" destId="{E15DBA99-7F29-4A90-AFBB-7C29360A3CA8}" srcOrd="0" destOrd="0" presId="urn:microsoft.com/office/officeart/2005/8/layout/radial5"/>
    <dgm:cxn modelId="{A5F658D9-B348-43BC-A3F0-3265C51432A7}" type="presOf" srcId="{E786569D-30C5-4252-A32A-D0B5DBB945AB}" destId="{A5ACF654-C7B2-40FF-8A29-C8DCDDDE6D44}" srcOrd="1" destOrd="0" presId="urn:microsoft.com/office/officeart/2005/8/layout/radial5"/>
    <dgm:cxn modelId="{A4C473F9-1631-4033-AF49-69C16D2CF42E}" type="presOf" srcId="{D666BE2F-D817-486C-8A36-4DCE5C0790BB}" destId="{F621A5CF-30CA-4B2C-895E-7F1E816584ED}" srcOrd="0" destOrd="0" presId="urn:microsoft.com/office/officeart/2005/8/layout/radial5"/>
    <dgm:cxn modelId="{A811B562-18CB-441F-A7B6-CE2F5FD09282}" srcId="{6D67E40C-E688-4EE2-8132-ADD2AFCB4FAA}" destId="{BE110C07-BEBC-4BA5-B3DB-5343B8BB9294}" srcOrd="0" destOrd="0" parTransId="{BA9D99CF-5CFE-4F69-8590-5DCDF7EAAC4C}" sibTransId="{C8414942-DAFE-4593-838D-8B3EC6D6EA24}"/>
    <dgm:cxn modelId="{E87937A3-4E3F-4308-AF74-C26AA724238F}" type="presOf" srcId="{BE110C07-BEBC-4BA5-B3DB-5343B8BB9294}" destId="{2C0031FE-C997-4E2B-B452-BF9E1FB1F1C0}" srcOrd="0" destOrd="0" presId="urn:microsoft.com/office/officeart/2005/8/layout/radial5"/>
    <dgm:cxn modelId="{434E6891-0179-4BF4-B5EF-139C915B7156}" type="presOf" srcId="{BA9D99CF-5CFE-4F69-8590-5DCDF7EAAC4C}" destId="{7C3AFBDE-40B3-44A5-9C30-42E544262980}" srcOrd="1" destOrd="0" presId="urn:microsoft.com/office/officeart/2005/8/layout/radial5"/>
    <dgm:cxn modelId="{3251132D-853E-496A-9520-1189D383CDA5}" srcId="{6D67E40C-E688-4EE2-8132-ADD2AFCB4FAA}" destId="{B826DB5E-E91B-4186-9107-C04185552821}" srcOrd="2" destOrd="0" parTransId="{50589648-CF36-4C6A-8AB2-A3D61A0511BE}" sibTransId="{59823F6B-52A6-4A6A-BF99-81A59372933A}"/>
    <dgm:cxn modelId="{DEA40724-643C-44CF-BDA9-5FD98CC502A8}" type="presOf" srcId="{50589648-CF36-4C6A-8AB2-A3D61A0511BE}" destId="{F0FDC7C1-CDA3-459B-9D38-3917D3100FE8}" srcOrd="1" destOrd="0" presId="urn:microsoft.com/office/officeart/2005/8/layout/radial5"/>
    <dgm:cxn modelId="{5E2D3D1C-2860-4C4B-B38E-581827997385}" type="presOf" srcId="{50589648-CF36-4C6A-8AB2-A3D61A0511BE}" destId="{87AF5268-A307-48BC-B314-99006DCB1B4A}" srcOrd="0" destOrd="0" presId="urn:microsoft.com/office/officeart/2005/8/layout/radial5"/>
    <dgm:cxn modelId="{95340B2B-B200-4910-9A0A-27910C4EC0ED}" srcId="{91FEB3FB-317E-44C3-AE7B-7C6DB5CEB775}" destId="{6D67E40C-E688-4EE2-8132-ADD2AFCB4FAA}" srcOrd="0" destOrd="0" parTransId="{C41B23B9-2A64-412B-9EC2-8610CF54CEB7}" sibTransId="{BA05CE84-78A1-4C02-AEF6-3F0BEC4EFE79}"/>
    <dgm:cxn modelId="{8A5D7CEA-ED37-41C9-B3EA-AB10CAA3921F}" type="presOf" srcId="{036E4474-EC3A-433F-B72E-C0BC236A6A93}" destId="{C709AAAA-637A-4AE5-B326-5318CC658F46}" srcOrd="0" destOrd="0" presId="urn:microsoft.com/office/officeart/2005/8/layout/radial5"/>
    <dgm:cxn modelId="{29C0F550-2406-42CB-93EB-5B7723AF1E9D}" type="presOf" srcId="{91FEB3FB-317E-44C3-AE7B-7C6DB5CEB775}" destId="{5061F179-7EE2-43EF-A4B3-6604EDD736F0}" srcOrd="0" destOrd="0" presId="urn:microsoft.com/office/officeart/2005/8/layout/radial5"/>
    <dgm:cxn modelId="{5D01A7F5-A576-485F-BE1A-658F7B38920F}" type="presOf" srcId="{B826DB5E-E91B-4186-9107-C04185552821}" destId="{A5594105-53D8-4098-BCA0-994DD956E9FA}" srcOrd="0" destOrd="0" presId="urn:microsoft.com/office/officeart/2005/8/layout/radial5"/>
    <dgm:cxn modelId="{060DEE4B-5DD2-4463-A800-540E5FAE86CB}" type="presOf" srcId="{BA9D99CF-5CFE-4F69-8590-5DCDF7EAAC4C}" destId="{808531AB-8D4A-4C76-B658-45FEF6C922D2}" srcOrd="0" destOrd="0" presId="urn:microsoft.com/office/officeart/2005/8/layout/radial5"/>
    <dgm:cxn modelId="{6D33DF21-087C-421F-969F-566BC24E0523}" type="presOf" srcId="{036E4474-EC3A-433F-B72E-C0BC236A6A93}" destId="{4C807412-D3EC-40B3-B701-9387A7357223}" srcOrd="1" destOrd="0" presId="urn:microsoft.com/office/officeart/2005/8/layout/radial5"/>
    <dgm:cxn modelId="{03C44F7D-7832-4FAF-964E-C8C43D806566}" srcId="{6D67E40C-E688-4EE2-8132-ADD2AFCB4FAA}" destId="{D666BE2F-D817-486C-8A36-4DCE5C0790BB}" srcOrd="3" destOrd="0" parTransId="{036E4474-EC3A-433F-B72E-C0BC236A6A93}" sibTransId="{4A257617-A19C-4806-AC31-003A5FDBA415}"/>
    <dgm:cxn modelId="{00C945C5-2F47-4E1D-B5FD-F3F5A83424D5}" type="presParOf" srcId="{5061F179-7EE2-43EF-A4B3-6604EDD736F0}" destId="{E15DBA99-7F29-4A90-AFBB-7C29360A3CA8}" srcOrd="0" destOrd="0" presId="urn:microsoft.com/office/officeart/2005/8/layout/radial5"/>
    <dgm:cxn modelId="{3BE714B3-E347-45DD-A674-141F02296AA7}" type="presParOf" srcId="{5061F179-7EE2-43EF-A4B3-6604EDD736F0}" destId="{808531AB-8D4A-4C76-B658-45FEF6C922D2}" srcOrd="1" destOrd="0" presId="urn:microsoft.com/office/officeart/2005/8/layout/radial5"/>
    <dgm:cxn modelId="{9F053486-1426-47C5-8F83-18A50E3EE085}" type="presParOf" srcId="{808531AB-8D4A-4C76-B658-45FEF6C922D2}" destId="{7C3AFBDE-40B3-44A5-9C30-42E544262980}" srcOrd="0" destOrd="0" presId="urn:microsoft.com/office/officeart/2005/8/layout/radial5"/>
    <dgm:cxn modelId="{4335CA56-C679-48BF-971D-3DF139F6A786}" type="presParOf" srcId="{5061F179-7EE2-43EF-A4B3-6604EDD736F0}" destId="{2C0031FE-C997-4E2B-B452-BF9E1FB1F1C0}" srcOrd="2" destOrd="0" presId="urn:microsoft.com/office/officeart/2005/8/layout/radial5"/>
    <dgm:cxn modelId="{461BA974-D749-4BE0-BA49-78087E282234}" type="presParOf" srcId="{5061F179-7EE2-43EF-A4B3-6604EDD736F0}" destId="{6C36C31F-881A-4B45-A637-9009D581A2DB}" srcOrd="3" destOrd="0" presId="urn:microsoft.com/office/officeart/2005/8/layout/radial5"/>
    <dgm:cxn modelId="{52186E1B-C327-4D1C-A1A1-4B119F9CFB25}" type="presParOf" srcId="{6C36C31F-881A-4B45-A637-9009D581A2DB}" destId="{A5ACF654-C7B2-40FF-8A29-C8DCDDDE6D44}" srcOrd="0" destOrd="0" presId="urn:microsoft.com/office/officeart/2005/8/layout/radial5"/>
    <dgm:cxn modelId="{82B074A6-F994-4387-9565-4C0307749540}" type="presParOf" srcId="{5061F179-7EE2-43EF-A4B3-6604EDD736F0}" destId="{2E7CF184-BC01-4B6E-B243-AB3E2B5B2285}" srcOrd="4" destOrd="0" presId="urn:microsoft.com/office/officeart/2005/8/layout/radial5"/>
    <dgm:cxn modelId="{1EBBCC09-13D3-4B57-AC82-7A2A3D80CE19}" type="presParOf" srcId="{5061F179-7EE2-43EF-A4B3-6604EDD736F0}" destId="{87AF5268-A307-48BC-B314-99006DCB1B4A}" srcOrd="5" destOrd="0" presId="urn:microsoft.com/office/officeart/2005/8/layout/radial5"/>
    <dgm:cxn modelId="{5A76E8E3-74EB-41CB-907B-44A5334A1783}" type="presParOf" srcId="{87AF5268-A307-48BC-B314-99006DCB1B4A}" destId="{F0FDC7C1-CDA3-459B-9D38-3917D3100FE8}" srcOrd="0" destOrd="0" presId="urn:microsoft.com/office/officeart/2005/8/layout/radial5"/>
    <dgm:cxn modelId="{BAAF14EC-15A8-4C7A-8170-F8B08809CF8D}" type="presParOf" srcId="{5061F179-7EE2-43EF-A4B3-6604EDD736F0}" destId="{A5594105-53D8-4098-BCA0-994DD956E9FA}" srcOrd="6" destOrd="0" presId="urn:microsoft.com/office/officeart/2005/8/layout/radial5"/>
    <dgm:cxn modelId="{9E2C9D8C-3967-4CA4-84FD-8CAC1261F283}" type="presParOf" srcId="{5061F179-7EE2-43EF-A4B3-6604EDD736F0}" destId="{C709AAAA-637A-4AE5-B326-5318CC658F46}" srcOrd="7" destOrd="0" presId="urn:microsoft.com/office/officeart/2005/8/layout/radial5"/>
    <dgm:cxn modelId="{9E31A5B2-0D7D-45D8-98C5-9736B3E66F97}" type="presParOf" srcId="{C709AAAA-637A-4AE5-B326-5318CC658F46}" destId="{4C807412-D3EC-40B3-B701-9387A7357223}" srcOrd="0" destOrd="0" presId="urn:microsoft.com/office/officeart/2005/8/layout/radial5"/>
    <dgm:cxn modelId="{76221CA2-BFBF-4266-845B-9073E08912F6}" type="presParOf" srcId="{5061F179-7EE2-43EF-A4B3-6604EDD736F0}" destId="{F621A5CF-30CA-4B2C-895E-7F1E816584ED}" srcOrd="8" destOrd="0" presId="urn:microsoft.com/office/officeart/2005/8/layout/radial5"/>
  </dgm:cxnLst>
  <dgm:bg>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DBA99-7F29-4A90-AFBB-7C29360A3CA8}">
      <dsp:nvSpPr>
        <dsp:cNvPr id="0" name=""/>
        <dsp:cNvSpPr/>
      </dsp:nvSpPr>
      <dsp:spPr>
        <a:xfrm>
          <a:off x="1807011" y="1687186"/>
          <a:ext cx="1020981" cy="1020981"/>
        </a:xfrm>
        <a:prstGeom prst="ellipse">
          <a:avLst/>
        </a:prstGeom>
        <a:solidFill>
          <a:srgbClr val="AAE2C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latin typeface="Arial"/>
              <a:ea typeface="+mn-ea"/>
              <a:cs typeface="+mn-cs"/>
            </a:rPr>
            <a:t>Audit (IPA)</a:t>
          </a:r>
          <a:endParaRPr lang="en-US" sz="2000" b="1" kern="1200" dirty="0">
            <a:solidFill>
              <a:srgbClr val="FFFFFF"/>
            </a:solidFill>
            <a:latin typeface="Arial"/>
            <a:ea typeface="+mn-ea"/>
            <a:cs typeface="+mn-cs"/>
          </a:endParaRPr>
        </a:p>
      </dsp:txBody>
      <dsp:txXfrm>
        <a:off x="1956530" y="1836705"/>
        <a:ext cx="721943" cy="721943"/>
      </dsp:txXfrm>
    </dsp:sp>
    <dsp:sp modelId="{808531AB-8D4A-4C76-B658-45FEF6C922D2}">
      <dsp:nvSpPr>
        <dsp:cNvPr id="0" name=""/>
        <dsp:cNvSpPr/>
      </dsp:nvSpPr>
      <dsp:spPr>
        <a:xfrm rot="63522">
          <a:off x="2222298" y="1341384"/>
          <a:ext cx="216596" cy="295432"/>
        </a:xfrm>
        <a:prstGeom prst="upDown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rgbClr val="FFFFFF"/>
            </a:solidFill>
            <a:latin typeface="Arial"/>
            <a:ea typeface="+mn-ea"/>
            <a:cs typeface="+mn-cs"/>
          </a:endParaRPr>
        </a:p>
      </dsp:txBody>
      <dsp:txXfrm>
        <a:off x="2276447" y="1395533"/>
        <a:ext cx="108298" cy="187134"/>
      </dsp:txXfrm>
    </dsp:sp>
    <dsp:sp modelId="{2C0031FE-C997-4E2B-B452-BF9E1FB1F1C0}">
      <dsp:nvSpPr>
        <dsp:cNvPr id="0" name=""/>
        <dsp:cNvSpPr/>
      </dsp:nvSpPr>
      <dsp:spPr>
        <a:xfrm>
          <a:off x="1708162" y="2552"/>
          <a:ext cx="1276226" cy="1276226"/>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rial"/>
              <a:ea typeface="+mn-ea"/>
              <a:cs typeface="+mn-cs"/>
            </a:rPr>
            <a:t>SAF/HAF</a:t>
          </a:r>
          <a:endParaRPr lang="en-US" sz="1100" b="1" kern="1200" dirty="0">
            <a:solidFill>
              <a:srgbClr val="FFFFFF"/>
            </a:solidFill>
            <a:latin typeface="Arial"/>
            <a:ea typeface="+mn-ea"/>
            <a:cs typeface="+mn-cs"/>
          </a:endParaRPr>
        </a:p>
      </dsp:txBody>
      <dsp:txXfrm>
        <a:off x="1895061" y="189451"/>
        <a:ext cx="902428" cy="902428"/>
      </dsp:txXfrm>
    </dsp:sp>
    <dsp:sp modelId="{6C36C31F-881A-4B45-A637-9009D581A2DB}">
      <dsp:nvSpPr>
        <dsp:cNvPr id="0" name=""/>
        <dsp:cNvSpPr/>
      </dsp:nvSpPr>
      <dsp:spPr>
        <a:xfrm rot="5400000">
          <a:off x="2924172" y="2049960"/>
          <a:ext cx="231705" cy="295432"/>
        </a:xfrm>
        <a:prstGeom prst="upDown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rgbClr val="FFFFFF"/>
            </a:solidFill>
            <a:latin typeface="Arial"/>
            <a:ea typeface="+mn-ea"/>
            <a:cs typeface="+mn-cs"/>
          </a:endParaRPr>
        </a:p>
      </dsp:txBody>
      <dsp:txXfrm>
        <a:off x="2982098" y="2107886"/>
        <a:ext cx="115853" cy="179580"/>
      </dsp:txXfrm>
    </dsp:sp>
    <dsp:sp modelId="{2E7CF184-BC01-4B6E-B243-AB3E2B5B2285}">
      <dsp:nvSpPr>
        <dsp:cNvPr id="0" name=""/>
        <dsp:cNvSpPr/>
      </dsp:nvSpPr>
      <dsp:spPr>
        <a:xfrm>
          <a:off x="3265173" y="1559563"/>
          <a:ext cx="1276226" cy="1276226"/>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rial"/>
              <a:ea typeface="+mn-ea"/>
              <a:cs typeface="+mn-cs"/>
            </a:rPr>
            <a:t>System Owners</a:t>
          </a:r>
          <a:endParaRPr lang="en-US" sz="1400" b="1" kern="1200" dirty="0">
            <a:solidFill>
              <a:srgbClr val="FFFFFF"/>
            </a:solidFill>
            <a:latin typeface="Arial"/>
            <a:ea typeface="+mn-ea"/>
            <a:cs typeface="+mn-cs"/>
          </a:endParaRPr>
        </a:p>
      </dsp:txBody>
      <dsp:txXfrm>
        <a:off x="3452072" y="1746462"/>
        <a:ext cx="902428" cy="902428"/>
      </dsp:txXfrm>
    </dsp:sp>
    <dsp:sp modelId="{87AF5268-A307-48BC-B314-99006DCB1B4A}">
      <dsp:nvSpPr>
        <dsp:cNvPr id="0" name=""/>
        <dsp:cNvSpPr/>
      </dsp:nvSpPr>
      <dsp:spPr>
        <a:xfrm rot="10736478">
          <a:off x="2222298" y="2758536"/>
          <a:ext cx="216596" cy="295432"/>
        </a:xfrm>
        <a:prstGeom prst="upDown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rgbClr val="FFFFFF"/>
            </a:solidFill>
            <a:latin typeface="Arial"/>
            <a:ea typeface="+mn-ea"/>
            <a:cs typeface="+mn-cs"/>
          </a:endParaRPr>
        </a:p>
      </dsp:txBody>
      <dsp:txXfrm>
        <a:off x="2276447" y="2812685"/>
        <a:ext cx="108298" cy="187134"/>
      </dsp:txXfrm>
    </dsp:sp>
    <dsp:sp modelId="{A5594105-53D8-4098-BCA0-994DD956E9FA}">
      <dsp:nvSpPr>
        <dsp:cNvPr id="0" name=""/>
        <dsp:cNvSpPr/>
      </dsp:nvSpPr>
      <dsp:spPr>
        <a:xfrm>
          <a:off x="1708162" y="3116574"/>
          <a:ext cx="1276226" cy="1276226"/>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Arial"/>
              <a:ea typeface="+mn-ea"/>
              <a:cs typeface="+mn-cs"/>
            </a:rPr>
            <a:t>Functional Owners</a:t>
          </a:r>
        </a:p>
        <a:p>
          <a:pPr lvl="0" algn="ctr" defTabSz="533400">
            <a:lnSpc>
              <a:spcPct val="90000"/>
            </a:lnSpc>
            <a:spcBef>
              <a:spcPct val="0"/>
            </a:spcBef>
            <a:spcAft>
              <a:spcPct val="35000"/>
            </a:spcAft>
          </a:pPr>
          <a:r>
            <a:rPr lang="en-US" sz="1200" b="1" kern="1200" dirty="0" smtClean="0">
              <a:solidFill>
                <a:srgbClr val="FFFFFF"/>
              </a:solidFill>
              <a:latin typeface="Arial"/>
              <a:ea typeface="+mn-ea"/>
              <a:cs typeface="+mn-cs"/>
            </a:rPr>
            <a:t>(e.g., Base, MAJCOM, Center) </a:t>
          </a:r>
          <a:endParaRPr lang="en-US" sz="1200" b="1" kern="1200" dirty="0">
            <a:solidFill>
              <a:srgbClr val="FFFFFF"/>
            </a:solidFill>
            <a:latin typeface="Arial"/>
            <a:ea typeface="+mn-ea"/>
            <a:cs typeface="+mn-cs"/>
          </a:endParaRPr>
        </a:p>
      </dsp:txBody>
      <dsp:txXfrm>
        <a:off x="1895061" y="3303473"/>
        <a:ext cx="902428" cy="902428"/>
      </dsp:txXfrm>
    </dsp:sp>
    <dsp:sp modelId="{C709AAAA-637A-4AE5-B326-5318CC658F46}">
      <dsp:nvSpPr>
        <dsp:cNvPr id="0" name=""/>
        <dsp:cNvSpPr/>
      </dsp:nvSpPr>
      <dsp:spPr>
        <a:xfrm rot="16200000">
          <a:off x="1561487" y="2049960"/>
          <a:ext cx="173503" cy="295432"/>
        </a:xfrm>
        <a:prstGeom prst="upDown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rgbClr val="FFFFFF"/>
            </a:solidFill>
            <a:latin typeface="Arial"/>
            <a:ea typeface="+mn-ea"/>
            <a:cs typeface="+mn-cs"/>
          </a:endParaRPr>
        </a:p>
      </dsp:txBody>
      <dsp:txXfrm rot="10800000">
        <a:off x="1604863" y="2093336"/>
        <a:ext cx="86751" cy="208680"/>
      </dsp:txXfrm>
    </dsp:sp>
    <dsp:sp modelId="{F621A5CF-30CA-4B2C-895E-7F1E816584ED}">
      <dsp:nvSpPr>
        <dsp:cNvPr id="0" name=""/>
        <dsp:cNvSpPr/>
      </dsp:nvSpPr>
      <dsp:spPr>
        <a:xfrm>
          <a:off x="98883" y="1552550"/>
          <a:ext cx="1380762" cy="1290252"/>
        </a:xfrm>
        <a:prstGeom prst="ellipse">
          <a:avLst/>
        </a:prstGeom>
        <a:solidFill>
          <a:srgbClr val="3333CC">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Arial"/>
              <a:ea typeface="+mn-ea"/>
              <a:cs typeface="+mn-cs"/>
            </a:rPr>
            <a:t>Service Providers</a:t>
          </a:r>
          <a:endParaRPr lang="en-US" sz="1400" b="1" kern="1200" dirty="0">
            <a:solidFill>
              <a:srgbClr val="FFFFFF"/>
            </a:solidFill>
            <a:latin typeface="Arial"/>
            <a:ea typeface="+mn-ea"/>
            <a:cs typeface="+mn-cs"/>
          </a:endParaRPr>
        </a:p>
      </dsp:txBody>
      <dsp:txXfrm>
        <a:off x="301091" y="1741503"/>
        <a:ext cx="976346" cy="9123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A47818-E413-49BF-9CBD-CD981B713823}" type="datetimeFigureOut">
              <a:rPr lang="en-US" smtClean="0"/>
              <a:t>6/11/2019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EC6AF0-76BC-4AD6-AD72-058D1E0E60A2}" type="slidenum">
              <a:rPr lang="en-US" smtClean="0"/>
              <a:t>‹#›</a:t>
            </a:fld>
            <a:endParaRPr lang="en-US"/>
          </a:p>
        </p:txBody>
      </p:sp>
    </p:spTree>
    <p:extLst>
      <p:ext uri="{BB962C8B-B14F-4D97-AF65-F5344CB8AC3E}">
        <p14:creationId xmlns:p14="http://schemas.microsoft.com/office/powerpoint/2010/main" val="162175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24AF5D-4142-43A6-BC87-024024813B9B}" type="datetimeFigureOut">
              <a:rPr lang="en-US" smtClean="0"/>
              <a:t>6/11/2019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3459A0-C520-48F7-877E-605B89E4E3C4}" type="slidenum">
              <a:rPr lang="en-US" smtClean="0"/>
              <a:t>‹#›</a:t>
            </a:fld>
            <a:endParaRPr lang="en-US"/>
          </a:p>
        </p:txBody>
      </p:sp>
    </p:spTree>
    <p:extLst>
      <p:ext uri="{BB962C8B-B14F-4D97-AF65-F5344CB8AC3E}">
        <p14:creationId xmlns:p14="http://schemas.microsoft.com/office/powerpoint/2010/main" val="151529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2C27D-2333-4DEC-B976-AAF1705A77DE}" type="slidenum">
              <a:rPr lang="en-US" smtClean="0"/>
              <a:t>1</a:t>
            </a:fld>
            <a:endParaRPr lang="en-US" dirty="0"/>
          </a:p>
        </p:txBody>
      </p:sp>
    </p:spTree>
    <p:extLst>
      <p:ext uri="{BB962C8B-B14F-4D97-AF65-F5344CB8AC3E}">
        <p14:creationId xmlns:p14="http://schemas.microsoft.com/office/powerpoint/2010/main" val="418994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7200"/>
            <a:ext cx="5943600" cy="4648200"/>
          </a:xfrm>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10</a:t>
            </a:fld>
            <a:endParaRPr lang="en-US"/>
          </a:p>
        </p:txBody>
      </p:sp>
    </p:spTree>
    <p:extLst>
      <p:ext uri="{BB962C8B-B14F-4D97-AF65-F5344CB8AC3E}">
        <p14:creationId xmlns:p14="http://schemas.microsoft.com/office/powerpoint/2010/main" val="179204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26"/>
            <a:ext cx="6019800" cy="4615974"/>
          </a:xfrm>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11</a:t>
            </a:fld>
            <a:endParaRPr lang="en-US"/>
          </a:p>
        </p:txBody>
      </p:sp>
    </p:spTree>
    <p:extLst>
      <p:ext uri="{BB962C8B-B14F-4D97-AF65-F5344CB8AC3E}">
        <p14:creationId xmlns:p14="http://schemas.microsoft.com/office/powerpoint/2010/main" val="422906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12</a:t>
            </a:fld>
            <a:endParaRPr lang="en-US"/>
          </a:p>
        </p:txBody>
      </p:sp>
    </p:spTree>
    <p:extLst>
      <p:ext uri="{BB962C8B-B14F-4D97-AF65-F5344CB8AC3E}">
        <p14:creationId xmlns:p14="http://schemas.microsoft.com/office/powerpoint/2010/main" val="349231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13</a:t>
            </a:fld>
            <a:endParaRPr lang="en-US"/>
          </a:p>
        </p:txBody>
      </p:sp>
    </p:spTree>
    <p:extLst>
      <p:ext uri="{BB962C8B-B14F-4D97-AF65-F5344CB8AC3E}">
        <p14:creationId xmlns:p14="http://schemas.microsoft.com/office/powerpoint/2010/main" val="119598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14</a:t>
            </a:fld>
            <a:endParaRPr lang="en-US"/>
          </a:p>
        </p:txBody>
      </p:sp>
    </p:spTree>
    <p:extLst>
      <p:ext uri="{BB962C8B-B14F-4D97-AF65-F5344CB8AC3E}">
        <p14:creationId xmlns:p14="http://schemas.microsoft.com/office/powerpoint/2010/main" val="251233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15</a:t>
            </a:fld>
            <a:endParaRPr lang="en-US"/>
          </a:p>
        </p:txBody>
      </p:sp>
    </p:spTree>
    <p:extLst>
      <p:ext uri="{BB962C8B-B14F-4D97-AF65-F5344CB8AC3E}">
        <p14:creationId xmlns:p14="http://schemas.microsoft.com/office/powerpoint/2010/main" val="1273656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16</a:t>
            </a:fld>
            <a:endParaRPr lang="en-US"/>
          </a:p>
        </p:txBody>
      </p:sp>
    </p:spTree>
    <p:extLst>
      <p:ext uri="{BB962C8B-B14F-4D97-AF65-F5344CB8AC3E}">
        <p14:creationId xmlns:p14="http://schemas.microsoft.com/office/powerpoint/2010/main" val="65907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17</a:t>
            </a:fld>
            <a:endParaRPr lang="en-US"/>
          </a:p>
        </p:txBody>
      </p:sp>
    </p:spTree>
    <p:extLst>
      <p:ext uri="{BB962C8B-B14F-4D97-AF65-F5344CB8AC3E}">
        <p14:creationId xmlns:p14="http://schemas.microsoft.com/office/powerpoint/2010/main" val="1560725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18</a:t>
            </a:fld>
            <a:endParaRPr lang="en-US"/>
          </a:p>
        </p:txBody>
      </p:sp>
    </p:spTree>
    <p:extLst>
      <p:ext uri="{BB962C8B-B14F-4D97-AF65-F5344CB8AC3E}">
        <p14:creationId xmlns:p14="http://schemas.microsoft.com/office/powerpoint/2010/main" val="42606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93459A0-C520-48F7-877E-605B89E4E3C4}" type="slidenum">
              <a:rPr lang="en-US" smtClean="0"/>
              <a:t>19</a:t>
            </a:fld>
            <a:endParaRPr lang="en-US"/>
          </a:p>
        </p:txBody>
      </p:sp>
    </p:spTree>
    <p:extLst>
      <p:ext uri="{BB962C8B-B14F-4D97-AF65-F5344CB8AC3E}">
        <p14:creationId xmlns:p14="http://schemas.microsoft.com/office/powerpoint/2010/main" val="295127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2</a:t>
            </a:fld>
            <a:endParaRPr lang="en-US"/>
          </a:p>
        </p:txBody>
      </p:sp>
    </p:spTree>
    <p:extLst>
      <p:ext uri="{BB962C8B-B14F-4D97-AF65-F5344CB8AC3E}">
        <p14:creationId xmlns:p14="http://schemas.microsoft.com/office/powerpoint/2010/main" val="226602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20</a:t>
            </a:fld>
            <a:endParaRPr lang="en-US"/>
          </a:p>
        </p:txBody>
      </p:sp>
    </p:spTree>
    <p:extLst>
      <p:ext uri="{BB962C8B-B14F-4D97-AF65-F5344CB8AC3E}">
        <p14:creationId xmlns:p14="http://schemas.microsoft.com/office/powerpoint/2010/main" val="3858025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21</a:t>
            </a:fld>
            <a:endParaRPr lang="en-US"/>
          </a:p>
        </p:txBody>
      </p:sp>
    </p:spTree>
    <p:extLst>
      <p:ext uri="{BB962C8B-B14F-4D97-AF65-F5344CB8AC3E}">
        <p14:creationId xmlns:p14="http://schemas.microsoft.com/office/powerpoint/2010/main" val="388475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22</a:t>
            </a:fld>
            <a:endParaRPr lang="en-US"/>
          </a:p>
        </p:txBody>
      </p:sp>
    </p:spTree>
    <p:extLst>
      <p:ext uri="{BB962C8B-B14F-4D97-AF65-F5344CB8AC3E}">
        <p14:creationId xmlns:p14="http://schemas.microsoft.com/office/powerpoint/2010/main" val="1845629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23</a:t>
            </a:fld>
            <a:endParaRPr lang="en-US"/>
          </a:p>
        </p:txBody>
      </p:sp>
    </p:spTree>
    <p:extLst>
      <p:ext uri="{BB962C8B-B14F-4D97-AF65-F5344CB8AC3E}">
        <p14:creationId xmlns:p14="http://schemas.microsoft.com/office/powerpoint/2010/main" val="858792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3459A0-C520-48F7-877E-605B89E4E3C4}" type="slidenum">
              <a:rPr lang="en-US" smtClean="0"/>
              <a:t>24</a:t>
            </a:fld>
            <a:endParaRPr lang="en-US"/>
          </a:p>
        </p:txBody>
      </p:sp>
    </p:spTree>
    <p:extLst>
      <p:ext uri="{BB962C8B-B14F-4D97-AF65-F5344CB8AC3E}">
        <p14:creationId xmlns:p14="http://schemas.microsoft.com/office/powerpoint/2010/main" val="2396353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3459A0-C520-48F7-877E-605B89E4E3C4}" type="slidenum">
              <a:rPr lang="en-US" smtClean="0"/>
              <a:t>25</a:t>
            </a:fld>
            <a:endParaRPr lang="en-US"/>
          </a:p>
        </p:txBody>
      </p:sp>
    </p:spTree>
    <p:extLst>
      <p:ext uri="{BB962C8B-B14F-4D97-AF65-F5344CB8AC3E}">
        <p14:creationId xmlns:p14="http://schemas.microsoft.com/office/powerpoint/2010/main" val="1699760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26</a:t>
            </a:fld>
            <a:endParaRPr lang="en-US"/>
          </a:p>
        </p:txBody>
      </p:sp>
    </p:spTree>
    <p:extLst>
      <p:ext uri="{BB962C8B-B14F-4D97-AF65-F5344CB8AC3E}">
        <p14:creationId xmlns:p14="http://schemas.microsoft.com/office/powerpoint/2010/main" val="123993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3</a:t>
            </a:fld>
            <a:endParaRPr lang="en-US"/>
          </a:p>
        </p:txBody>
      </p:sp>
    </p:spTree>
    <p:extLst>
      <p:ext uri="{BB962C8B-B14F-4D97-AF65-F5344CB8AC3E}">
        <p14:creationId xmlns:p14="http://schemas.microsoft.com/office/powerpoint/2010/main" val="167958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4</a:t>
            </a:fld>
            <a:endParaRPr lang="en-US"/>
          </a:p>
        </p:txBody>
      </p:sp>
    </p:spTree>
    <p:extLst>
      <p:ext uri="{BB962C8B-B14F-4D97-AF65-F5344CB8AC3E}">
        <p14:creationId xmlns:p14="http://schemas.microsoft.com/office/powerpoint/2010/main" val="232253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5</a:t>
            </a:fld>
            <a:endParaRPr lang="en-US"/>
          </a:p>
        </p:txBody>
      </p:sp>
    </p:spTree>
    <p:extLst>
      <p:ext uri="{BB962C8B-B14F-4D97-AF65-F5344CB8AC3E}">
        <p14:creationId xmlns:p14="http://schemas.microsoft.com/office/powerpoint/2010/main" val="144789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6</a:t>
            </a:fld>
            <a:endParaRPr lang="en-US"/>
          </a:p>
        </p:txBody>
      </p:sp>
    </p:spTree>
    <p:extLst>
      <p:ext uri="{BB962C8B-B14F-4D97-AF65-F5344CB8AC3E}">
        <p14:creationId xmlns:p14="http://schemas.microsoft.com/office/powerpoint/2010/main" val="80053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59A0-C520-48F7-877E-605B89E4E3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84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477000" cy="4876800"/>
          </a:xfrm>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8</a:t>
            </a:fld>
            <a:endParaRPr lang="en-US"/>
          </a:p>
        </p:txBody>
      </p:sp>
    </p:spTree>
    <p:extLst>
      <p:ext uri="{BB962C8B-B14F-4D97-AF65-F5344CB8AC3E}">
        <p14:creationId xmlns:p14="http://schemas.microsoft.com/office/powerpoint/2010/main" val="244833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459A0-C520-48F7-877E-605B89E4E3C4}" type="slidenum">
              <a:rPr lang="en-US" smtClean="0"/>
              <a:t>9</a:t>
            </a:fld>
            <a:endParaRPr lang="en-US"/>
          </a:p>
        </p:txBody>
      </p:sp>
    </p:spTree>
    <p:extLst>
      <p:ext uri="{BB962C8B-B14F-4D97-AF65-F5344CB8AC3E}">
        <p14:creationId xmlns:p14="http://schemas.microsoft.com/office/powerpoint/2010/main" val="294373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08000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DB35C-AD8E-4CF4-BD40-634A71481E2D}"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8247052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76200"/>
            <a:ext cx="1938337"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76200"/>
            <a:ext cx="566261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C25236-880D-4BF3-926A-A04C764BF09F}"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0784713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41731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3550" y="1214846"/>
            <a:ext cx="8314690" cy="5368834"/>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9672965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6BAC77-68E0-41D0-AB0F-632A4A4763A1}"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2606093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7169511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
            <a:ext cx="8229600" cy="9578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1257" y="1234668"/>
            <a:ext cx="423145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1257" y="1933303"/>
            <a:ext cx="423613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58088" y="1234668"/>
            <a:ext cx="4250781"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33303"/>
            <a:ext cx="425078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8C9407-2F13-4A47-9D9E-F1870556FA30}" type="slidenum">
              <a:rPr lang="en-US">
                <a:solidFill>
                  <a:srgbClr val="000000"/>
                </a:solidFill>
              </a:rPr>
              <a:pPr/>
              <a:t>‹#›</a:t>
            </a:fld>
            <a:endParaRPr lang="en-US" dirty="0">
              <a:solidFill>
                <a:srgbClr val="000000"/>
              </a:solidFill>
            </a:endParaRPr>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7870775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7239000" y="6400800"/>
            <a:ext cx="1905000" cy="457200"/>
          </a:xfrm>
        </p:spPr>
        <p:txBody>
          <a:bodyPr anchor="b"/>
          <a:lstStyle>
            <a:lvl1pPr>
              <a:defRPr/>
            </a:lvl1pPr>
          </a:lstStyle>
          <a:p>
            <a:fld id="{BEA2432C-9675-4518-A7D3-A1EBD246DCF9}" type="slidenum">
              <a:rPr lang="en-US">
                <a:solidFill>
                  <a:srgbClr val="000000"/>
                </a:solidFill>
              </a:rPr>
              <a:pPr/>
              <a:t>‹#›</a:t>
            </a:fld>
            <a:endParaRPr lang="en-US" dirty="0">
              <a:solidFill>
                <a:srgbClr val="000000"/>
              </a:solidFill>
            </a:endParaRPr>
          </a:p>
        </p:txBody>
      </p:sp>
      <p:sp>
        <p:nvSpPr>
          <p:cNvPr id="6" name="TextBox 5"/>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35571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64149D-CA84-4E68-827D-ABA46180E4BE}" type="slidenum">
              <a:rPr lang="en-US">
                <a:solidFill>
                  <a:srgbClr val="000000"/>
                </a:solidFill>
              </a:rPr>
              <a:pPr/>
              <a:t>‹#›</a:t>
            </a:fld>
            <a:endParaRPr lang="en-US" dirty="0">
              <a:solidFill>
                <a:srgbClr val="000000"/>
              </a:solidFill>
            </a:endParaRPr>
          </a:p>
        </p:txBody>
      </p:sp>
      <p:sp>
        <p:nvSpPr>
          <p:cNvPr id="5" name="TextBox 4"/>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9057059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4AFC08-DED1-4268-A5B8-C84F4A8B285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0626643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3550" y="1214846"/>
            <a:ext cx="8314690" cy="5368834"/>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6344774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95ECE6-D885-4B51-8A37-AC3009C688E6}"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9025334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DB35C-AD8E-4CF4-BD40-634A71481E2D}"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0588843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76200"/>
            <a:ext cx="1938337"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76200"/>
            <a:ext cx="566261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C25236-880D-4BF3-926A-A04C764BF09F}"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2811219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4112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3550" y="1214846"/>
            <a:ext cx="8314690" cy="5368834"/>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7265058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6BAC77-68E0-41D0-AB0F-632A4A4763A1}"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8772913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36230038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
            <a:ext cx="8229600" cy="9578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1257" y="1234668"/>
            <a:ext cx="423145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1257" y="1933303"/>
            <a:ext cx="423613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58088" y="1234668"/>
            <a:ext cx="4250781"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33303"/>
            <a:ext cx="425078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8C9407-2F13-4A47-9D9E-F1870556FA30}" type="slidenum">
              <a:rPr lang="en-US">
                <a:solidFill>
                  <a:srgbClr val="000000"/>
                </a:solidFill>
              </a:rPr>
              <a:pPr/>
              <a:t>‹#›</a:t>
            </a:fld>
            <a:endParaRPr lang="en-US" dirty="0">
              <a:solidFill>
                <a:srgbClr val="000000"/>
              </a:solidFill>
            </a:endParaRPr>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2609651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7239000" y="6400800"/>
            <a:ext cx="1905000" cy="457200"/>
          </a:xfrm>
        </p:spPr>
        <p:txBody>
          <a:bodyPr anchor="b"/>
          <a:lstStyle>
            <a:lvl1pPr>
              <a:defRPr/>
            </a:lvl1pPr>
          </a:lstStyle>
          <a:p>
            <a:fld id="{BEA2432C-9675-4518-A7D3-A1EBD246DCF9}" type="slidenum">
              <a:rPr lang="en-US">
                <a:solidFill>
                  <a:srgbClr val="000000"/>
                </a:solidFill>
              </a:rPr>
              <a:pPr/>
              <a:t>‹#›</a:t>
            </a:fld>
            <a:endParaRPr lang="en-US" dirty="0">
              <a:solidFill>
                <a:srgbClr val="000000"/>
              </a:solidFill>
            </a:endParaRPr>
          </a:p>
        </p:txBody>
      </p:sp>
      <p:sp>
        <p:nvSpPr>
          <p:cNvPr id="6" name="TextBox 5"/>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7043440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64149D-CA84-4E68-827D-ABA46180E4BE}" type="slidenum">
              <a:rPr lang="en-US">
                <a:solidFill>
                  <a:srgbClr val="000000"/>
                </a:solidFill>
              </a:rPr>
              <a:pPr/>
              <a:t>‹#›</a:t>
            </a:fld>
            <a:endParaRPr lang="en-US" dirty="0">
              <a:solidFill>
                <a:srgbClr val="000000"/>
              </a:solidFill>
            </a:endParaRPr>
          </a:p>
        </p:txBody>
      </p:sp>
      <p:sp>
        <p:nvSpPr>
          <p:cNvPr id="5" name="TextBox 4"/>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6956005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6BAC77-68E0-41D0-AB0F-632A4A4763A1}"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756452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4AFC08-DED1-4268-A5B8-C84F4A8B285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5177002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95ECE6-D885-4B51-8A37-AC3009C688E6}"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57443907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DB35C-AD8E-4CF4-BD40-634A71481E2D}"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0090132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76200"/>
            <a:ext cx="1938337"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76200"/>
            <a:ext cx="566261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C25236-880D-4BF3-926A-A04C764BF09F}"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3151886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41128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3550" y="1214846"/>
            <a:ext cx="8314690" cy="5368834"/>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7265058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6BAC77-68E0-41D0-AB0F-632A4A4763A1}"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8772913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36230038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
            <a:ext cx="8229600" cy="9578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1257" y="1234668"/>
            <a:ext cx="423145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1257" y="1933303"/>
            <a:ext cx="423613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58088" y="1234668"/>
            <a:ext cx="4250781"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33303"/>
            <a:ext cx="425078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8C9407-2F13-4A47-9D9E-F1870556FA30}" type="slidenum">
              <a:rPr lang="en-US">
                <a:solidFill>
                  <a:srgbClr val="000000"/>
                </a:solidFill>
              </a:rPr>
              <a:pPr/>
              <a:t>‹#›</a:t>
            </a:fld>
            <a:endParaRPr lang="en-US" dirty="0">
              <a:solidFill>
                <a:srgbClr val="000000"/>
              </a:solidFill>
            </a:endParaRPr>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26096516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7239000" y="6400800"/>
            <a:ext cx="1905000" cy="457200"/>
          </a:xfrm>
        </p:spPr>
        <p:txBody>
          <a:bodyPr anchor="b"/>
          <a:lstStyle>
            <a:lvl1pPr>
              <a:defRPr/>
            </a:lvl1pPr>
          </a:lstStyle>
          <a:p>
            <a:fld id="{BEA2432C-9675-4518-A7D3-A1EBD246DCF9}" type="slidenum">
              <a:rPr lang="en-US">
                <a:solidFill>
                  <a:srgbClr val="000000"/>
                </a:solidFill>
              </a:rPr>
              <a:pPr/>
              <a:t>‹#›</a:t>
            </a:fld>
            <a:endParaRPr lang="en-US" dirty="0">
              <a:solidFill>
                <a:srgbClr val="000000"/>
              </a:solidFill>
            </a:endParaRPr>
          </a:p>
        </p:txBody>
      </p:sp>
      <p:sp>
        <p:nvSpPr>
          <p:cNvPr id="6" name="TextBox 5"/>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7043440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715387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64149D-CA84-4E68-827D-ABA46180E4BE}" type="slidenum">
              <a:rPr lang="en-US">
                <a:solidFill>
                  <a:srgbClr val="000000"/>
                </a:solidFill>
              </a:rPr>
              <a:pPr/>
              <a:t>‹#›</a:t>
            </a:fld>
            <a:endParaRPr lang="en-US" dirty="0">
              <a:solidFill>
                <a:srgbClr val="000000"/>
              </a:solidFill>
            </a:endParaRPr>
          </a:p>
        </p:txBody>
      </p:sp>
      <p:sp>
        <p:nvSpPr>
          <p:cNvPr id="5" name="TextBox 4"/>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6956005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4AFC08-DED1-4268-A5B8-C84F4A8B285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51770027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95ECE6-D885-4B51-8A37-AC3009C688E6}"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5744390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DB35C-AD8E-4CF4-BD40-634A71481E2D}"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0090132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76200"/>
            <a:ext cx="1938337"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76200"/>
            <a:ext cx="566261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C25236-880D-4BF3-926A-A04C764BF09F}"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31518860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4051532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3550" y="1214846"/>
            <a:ext cx="8314690" cy="5368834"/>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69292789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6BAC77-68E0-41D0-AB0F-632A4A4763A1}"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7752740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1257300"/>
            <a:ext cx="3800475"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68427637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
            <a:ext cx="8229600" cy="9578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1257" y="1234668"/>
            <a:ext cx="423145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1257" y="1933303"/>
            <a:ext cx="423613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58088" y="1234668"/>
            <a:ext cx="4250781"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33303"/>
            <a:ext cx="425078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8C9407-2F13-4A47-9D9E-F1870556FA30}" type="slidenum">
              <a:rPr lang="en-US">
                <a:solidFill>
                  <a:srgbClr val="000000"/>
                </a:solidFill>
              </a:rPr>
              <a:pPr/>
              <a:t>‹#›</a:t>
            </a:fld>
            <a:endParaRPr lang="en-US" dirty="0">
              <a:solidFill>
                <a:srgbClr val="000000"/>
              </a:solidFill>
            </a:endParaRPr>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27106480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
            <a:ext cx="8229600" cy="95781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1257" y="1234668"/>
            <a:ext cx="423145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1257" y="1933303"/>
            <a:ext cx="423613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58088" y="1234668"/>
            <a:ext cx="4250781"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33303"/>
            <a:ext cx="4250781" cy="419286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8C9407-2F13-4A47-9D9E-F1870556FA30}" type="slidenum">
              <a:rPr lang="en-US">
                <a:solidFill>
                  <a:srgbClr val="000000"/>
                </a:solidFill>
              </a:rPr>
              <a:pPr/>
              <a:t>‹#›</a:t>
            </a:fld>
            <a:endParaRPr lang="en-US" dirty="0">
              <a:solidFill>
                <a:srgbClr val="000000"/>
              </a:solidFill>
            </a:endParaRPr>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56676100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7239000" y="6400800"/>
            <a:ext cx="1905000" cy="457200"/>
          </a:xfrm>
        </p:spPr>
        <p:txBody>
          <a:bodyPr anchor="b"/>
          <a:lstStyle>
            <a:lvl1pPr>
              <a:defRPr/>
            </a:lvl1pPr>
          </a:lstStyle>
          <a:p>
            <a:fld id="{BEA2432C-9675-4518-A7D3-A1EBD246DCF9}" type="slidenum">
              <a:rPr lang="en-US">
                <a:solidFill>
                  <a:srgbClr val="000000"/>
                </a:solidFill>
              </a:rPr>
              <a:pPr/>
              <a:t>‹#›</a:t>
            </a:fld>
            <a:endParaRPr lang="en-US" dirty="0">
              <a:solidFill>
                <a:srgbClr val="000000"/>
              </a:solidFill>
            </a:endParaRPr>
          </a:p>
        </p:txBody>
      </p:sp>
      <p:sp>
        <p:nvSpPr>
          <p:cNvPr id="6" name="TextBox 5"/>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804386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64149D-CA84-4E68-827D-ABA46180E4BE}" type="slidenum">
              <a:rPr lang="en-US">
                <a:solidFill>
                  <a:srgbClr val="000000"/>
                </a:solidFill>
              </a:rPr>
              <a:pPr/>
              <a:t>‹#›</a:t>
            </a:fld>
            <a:endParaRPr lang="en-US" dirty="0">
              <a:solidFill>
                <a:srgbClr val="000000"/>
              </a:solidFill>
            </a:endParaRPr>
          </a:p>
        </p:txBody>
      </p:sp>
      <p:sp>
        <p:nvSpPr>
          <p:cNvPr id="5" name="TextBox 4"/>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13499890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4AFC08-DED1-4268-A5B8-C84F4A8B285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8741616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95ECE6-D885-4B51-8A37-AC3009C688E6}"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5413078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DB35C-AD8E-4CF4-BD40-634A71481E2D}"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1637479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8563" y="76200"/>
            <a:ext cx="1938337"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76200"/>
            <a:ext cx="566261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C25236-880D-4BF3-926A-A04C764BF09F}"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6539868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5AA33-DDD5-4FD0-9B78-867DAC491C75}" type="slidenum">
              <a:rPr lang="en-US">
                <a:solidFill>
                  <a:srgbClr val="000000"/>
                </a:solidFill>
              </a:rPr>
              <a:pPr/>
              <a:t>‹#›</a:t>
            </a:fld>
            <a:endParaRPr lang="en-US" dirty="0">
              <a:solidFill>
                <a:srgbClr val="000000"/>
              </a:solidFill>
            </a:endParaRPr>
          </a:p>
        </p:txBody>
      </p:sp>
      <p:sp>
        <p:nvSpPr>
          <p:cNvPr id="7" name="Rectangle 6"/>
          <p:cNvSpPr/>
          <p:nvPr userDrawn="1"/>
        </p:nvSpPr>
        <p:spPr bwMode="auto">
          <a:xfrm>
            <a:off x="0" y="0"/>
            <a:ext cx="1295400" cy="96012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latin typeface="Times New Roman" pitchFamily="18" charset="0"/>
              <a:cs typeface="Arial" charset="0"/>
            </a:endParaRPr>
          </a:p>
        </p:txBody>
      </p:sp>
      <p:sp>
        <p:nvSpPr>
          <p:cNvPr id="8" name="Rectangle 7"/>
          <p:cNvSpPr/>
          <p:nvPr userDrawn="1"/>
        </p:nvSpPr>
        <p:spPr bwMode="auto">
          <a:xfrm>
            <a:off x="7848600" y="0"/>
            <a:ext cx="1295400" cy="96012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6825412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
            <a:ext cx="6781800" cy="838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182577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257300"/>
            <a:ext cx="3800475" cy="45529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1257300"/>
            <a:ext cx="3800475" cy="45529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85629F-F686-4C7F-ADF6-A12ACFE2DBF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21037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7239000" y="6400800"/>
            <a:ext cx="1905000" cy="457200"/>
          </a:xfrm>
        </p:spPr>
        <p:txBody>
          <a:bodyPr anchor="b"/>
          <a:lstStyle>
            <a:lvl1pPr>
              <a:defRPr/>
            </a:lvl1pPr>
          </a:lstStyle>
          <a:p>
            <a:fld id="{BEA2432C-9675-4518-A7D3-A1EBD246DCF9}" type="slidenum">
              <a:rPr lang="en-US">
                <a:solidFill>
                  <a:srgbClr val="000000"/>
                </a:solidFill>
              </a:rPr>
              <a:pPr/>
              <a:t>‹#›</a:t>
            </a:fld>
            <a:endParaRPr lang="en-US" dirty="0">
              <a:solidFill>
                <a:srgbClr val="000000"/>
              </a:solidFill>
            </a:endParaRPr>
          </a:p>
        </p:txBody>
      </p:sp>
      <p:sp>
        <p:nvSpPr>
          <p:cNvPr id="6" name="TextBox 5"/>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5786485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64149D-CA84-4E68-827D-ABA46180E4BE}" type="slidenum">
              <a:rPr lang="en-US">
                <a:solidFill>
                  <a:srgbClr val="000000"/>
                </a:solidFill>
              </a:rPr>
              <a:pPr/>
              <a:t>‹#›</a:t>
            </a:fld>
            <a:endParaRPr lang="en-US" dirty="0">
              <a:solidFill>
                <a:srgbClr val="000000"/>
              </a:solidFill>
            </a:endParaRPr>
          </a:p>
        </p:txBody>
      </p:sp>
      <p:sp>
        <p:nvSpPr>
          <p:cNvPr id="5" name="TextBox 4"/>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30827324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4AFC08-DED1-4268-A5B8-C84F4A8B2853}"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5392020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F95ECE6-D885-4B51-8A37-AC3009C688E6}" type="slidenum">
              <a:rPr lang="en-US">
                <a:solidFill>
                  <a:srgbClr val="000000"/>
                </a:solidFill>
              </a:rPr>
              <a:pPr/>
              <a:t>‹#›</a:t>
            </a:fld>
            <a:endParaRPr lang="en-US" dirty="0">
              <a:solidFill>
                <a:srgbClr val="000000"/>
              </a:solidFill>
            </a:endParaRPr>
          </a:p>
        </p:txBody>
      </p:sp>
      <p:sp>
        <p:nvSpPr>
          <p:cNvPr id="8" name="TextBox 7"/>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0693554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3550" y="1257300"/>
            <a:ext cx="775335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0000"/>
              </a:solidFil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fontAlgn="base">
              <a:spcBef>
                <a:spcPct val="0"/>
              </a:spcBef>
              <a:spcAft>
                <a:spcPct val="0"/>
              </a:spcAft>
            </a:pPr>
            <a:fld id="{11218C2E-65CB-4471-B8A9-3704A852BB21}"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1400" b="1" i="1" dirty="0">
              <a:solidFill>
                <a:srgbClr val="3333CC"/>
              </a:solidFill>
            </a:endParaRPr>
          </a:p>
        </p:txBody>
      </p:sp>
      <p:pic>
        <p:nvPicPr>
          <p:cNvPr id="13" name="Picture 1037" descr="afsymbol"/>
          <p:cNvPicPr>
            <a:picLocks noChangeAspect="1" noChangeArrowheads="1"/>
          </p:cNvPicPr>
          <p:nvPr/>
        </p:nvPicPr>
        <p:blipFill>
          <a:blip r:embed="rId13" cstate="print"/>
          <a:srcRect/>
          <a:stretch>
            <a:fillRect/>
          </a:stretch>
        </p:blipFill>
        <p:spPr bwMode="auto">
          <a:xfrm>
            <a:off x="82833" y="36700"/>
            <a:ext cx="1144718" cy="904468"/>
          </a:xfrm>
          <a:prstGeom prst="rect">
            <a:avLst/>
          </a:prstGeom>
          <a:noFill/>
        </p:spPr>
      </p:pic>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14" cstate="print"/>
          <a:srcRect/>
          <a:stretch>
            <a:fillRect/>
          </a:stretch>
        </p:blipFill>
        <p:spPr bwMode="auto">
          <a:xfrm>
            <a:off x="8138160" y="45720"/>
            <a:ext cx="914400" cy="902335"/>
          </a:xfrm>
          <a:prstGeom prst="rect">
            <a:avLst/>
          </a:prstGeom>
          <a:noFill/>
        </p:spPr>
      </p:pic>
      <p:sp>
        <p:nvSpPr>
          <p:cNvPr id="11" name="TextBox 10"/>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05243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3200" b="1">
          <a:solidFill>
            <a:schemeClr val="accent2">
              <a:lumMod val="75000"/>
            </a:schemeClr>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3550" y="1257300"/>
            <a:ext cx="775335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0000"/>
              </a:solidFil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fontAlgn="base">
              <a:spcBef>
                <a:spcPct val="0"/>
              </a:spcBef>
              <a:spcAft>
                <a:spcPct val="0"/>
              </a:spcAft>
            </a:pPr>
            <a:fld id="{11218C2E-65CB-4471-B8A9-3704A852BB21}"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1400" b="1" i="1" dirty="0">
              <a:solidFill>
                <a:srgbClr val="3333CC"/>
              </a:solidFill>
            </a:endParaRPr>
          </a:p>
        </p:txBody>
      </p:sp>
      <p:pic>
        <p:nvPicPr>
          <p:cNvPr id="13" name="Picture 1037" descr="afsymbol"/>
          <p:cNvPicPr>
            <a:picLocks noChangeAspect="1" noChangeArrowheads="1"/>
          </p:cNvPicPr>
          <p:nvPr/>
        </p:nvPicPr>
        <p:blipFill>
          <a:blip r:embed="rId13" cstate="print"/>
          <a:srcRect/>
          <a:stretch>
            <a:fillRect/>
          </a:stretch>
        </p:blipFill>
        <p:spPr bwMode="auto">
          <a:xfrm>
            <a:off x="82833" y="36700"/>
            <a:ext cx="1144718" cy="904468"/>
          </a:xfrm>
          <a:prstGeom prst="rect">
            <a:avLst/>
          </a:prstGeom>
          <a:noFill/>
        </p:spPr>
      </p:pic>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14" cstate="print"/>
          <a:srcRect/>
          <a:stretch>
            <a:fillRect/>
          </a:stretch>
        </p:blipFill>
        <p:spPr bwMode="auto">
          <a:xfrm>
            <a:off x="8138160" y="45720"/>
            <a:ext cx="914400" cy="902335"/>
          </a:xfrm>
          <a:prstGeom prst="rect">
            <a:avLst/>
          </a:prstGeom>
          <a:noFill/>
        </p:spPr>
      </p:pic>
      <p:sp>
        <p:nvSpPr>
          <p:cNvPr id="11" name="TextBox 10"/>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403232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3200" b="1">
          <a:solidFill>
            <a:schemeClr val="accent2">
              <a:lumMod val="75000"/>
            </a:schemeClr>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3550" y="1257300"/>
            <a:ext cx="775335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0000"/>
              </a:solidFil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fontAlgn="base">
              <a:spcBef>
                <a:spcPct val="0"/>
              </a:spcBef>
              <a:spcAft>
                <a:spcPct val="0"/>
              </a:spcAft>
            </a:pPr>
            <a:fld id="{11218C2E-65CB-4471-B8A9-3704A852BB21}"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1400" b="1" i="1" dirty="0">
              <a:solidFill>
                <a:srgbClr val="3333CC"/>
              </a:solidFill>
            </a:endParaRPr>
          </a:p>
        </p:txBody>
      </p:sp>
      <p:pic>
        <p:nvPicPr>
          <p:cNvPr id="13" name="Picture 1037" descr="afsymbol"/>
          <p:cNvPicPr>
            <a:picLocks noChangeAspect="1" noChangeArrowheads="1"/>
          </p:cNvPicPr>
          <p:nvPr/>
        </p:nvPicPr>
        <p:blipFill>
          <a:blip r:embed="rId13" cstate="print"/>
          <a:srcRect/>
          <a:stretch>
            <a:fillRect/>
          </a:stretch>
        </p:blipFill>
        <p:spPr bwMode="auto">
          <a:xfrm>
            <a:off x="82833" y="36700"/>
            <a:ext cx="1144718" cy="904468"/>
          </a:xfrm>
          <a:prstGeom prst="rect">
            <a:avLst/>
          </a:prstGeom>
          <a:noFill/>
        </p:spPr>
      </p:pic>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14" cstate="print"/>
          <a:srcRect/>
          <a:stretch>
            <a:fillRect/>
          </a:stretch>
        </p:blipFill>
        <p:spPr bwMode="auto">
          <a:xfrm>
            <a:off x="8138160" y="45720"/>
            <a:ext cx="914400" cy="902335"/>
          </a:xfrm>
          <a:prstGeom prst="rect">
            <a:avLst/>
          </a:prstGeom>
          <a:noFill/>
        </p:spPr>
      </p:pic>
      <p:sp>
        <p:nvSpPr>
          <p:cNvPr id="11" name="TextBox 10"/>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668575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0" fontAlgn="base" hangingPunct="0">
        <a:spcBef>
          <a:spcPct val="0"/>
        </a:spcBef>
        <a:spcAft>
          <a:spcPct val="0"/>
        </a:spcAft>
        <a:defRPr sz="3200" b="1">
          <a:solidFill>
            <a:schemeClr val="accent2">
              <a:lumMod val="75000"/>
            </a:schemeClr>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3550" y="1257300"/>
            <a:ext cx="775335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0000"/>
              </a:solidFil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fontAlgn="base">
              <a:spcBef>
                <a:spcPct val="0"/>
              </a:spcBef>
              <a:spcAft>
                <a:spcPct val="0"/>
              </a:spcAft>
            </a:pPr>
            <a:fld id="{11218C2E-65CB-4471-B8A9-3704A852BB21}"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1400" b="1" i="1" dirty="0">
              <a:solidFill>
                <a:srgbClr val="3333CC"/>
              </a:solidFill>
            </a:endParaRPr>
          </a:p>
        </p:txBody>
      </p:sp>
      <p:pic>
        <p:nvPicPr>
          <p:cNvPr id="13" name="Picture 1037" descr="afsymbol"/>
          <p:cNvPicPr>
            <a:picLocks noChangeAspect="1" noChangeArrowheads="1"/>
          </p:cNvPicPr>
          <p:nvPr/>
        </p:nvPicPr>
        <p:blipFill>
          <a:blip r:embed="rId13" cstate="print"/>
          <a:srcRect/>
          <a:stretch>
            <a:fillRect/>
          </a:stretch>
        </p:blipFill>
        <p:spPr bwMode="auto">
          <a:xfrm>
            <a:off x="82833" y="36700"/>
            <a:ext cx="1144718" cy="904468"/>
          </a:xfrm>
          <a:prstGeom prst="rect">
            <a:avLst/>
          </a:prstGeom>
          <a:noFill/>
        </p:spPr>
      </p:pic>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14" cstate="print"/>
          <a:srcRect/>
          <a:stretch>
            <a:fillRect/>
          </a:stretch>
        </p:blipFill>
        <p:spPr bwMode="auto">
          <a:xfrm>
            <a:off x="8138160" y="45720"/>
            <a:ext cx="914400" cy="902335"/>
          </a:xfrm>
          <a:prstGeom prst="rect">
            <a:avLst/>
          </a:prstGeom>
          <a:noFill/>
        </p:spPr>
      </p:pic>
      <p:sp>
        <p:nvSpPr>
          <p:cNvPr id="11" name="TextBox 10"/>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668575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algn="ctr" rtl="0" eaLnBrk="0" fontAlgn="base" hangingPunct="0">
        <a:spcBef>
          <a:spcPct val="0"/>
        </a:spcBef>
        <a:spcAft>
          <a:spcPct val="0"/>
        </a:spcAft>
        <a:defRPr sz="3200" b="1">
          <a:solidFill>
            <a:schemeClr val="accent2">
              <a:lumMod val="75000"/>
            </a:schemeClr>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3550" y="1257300"/>
            <a:ext cx="775335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dirty="0">
              <a:solidFill>
                <a:srgbClr val="000000"/>
              </a:solidFil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fontAlgn="base">
              <a:spcBef>
                <a:spcPct val="0"/>
              </a:spcBef>
              <a:spcAft>
                <a:spcPct val="0"/>
              </a:spcAft>
            </a:pPr>
            <a:fld id="{11218C2E-65CB-4471-B8A9-3704A852BB21}"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z="1400" b="1" i="1" dirty="0">
              <a:solidFill>
                <a:srgbClr val="3333CC"/>
              </a:solidFill>
            </a:endParaRPr>
          </a:p>
        </p:txBody>
      </p:sp>
      <p:pic>
        <p:nvPicPr>
          <p:cNvPr id="13" name="Picture 1037" descr="afsymbol"/>
          <p:cNvPicPr>
            <a:picLocks noChangeAspect="1" noChangeArrowheads="1"/>
          </p:cNvPicPr>
          <p:nvPr/>
        </p:nvPicPr>
        <p:blipFill>
          <a:blip r:embed="rId13" cstate="print"/>
          <a:srcRect/>
          <a:stretch>
            <a:fillRect/>
          </a:stretch>
        </p:blipFill>
        <p:spPr bwMode="auto">
          <a:xfrm>
            <a:off x="82833" y="36700"/>
            <a:ext cx="1144718" cy="904468"/>
          </a:xfrm>
          <a:prstGeom prst="rect">
            <a:avLst/>
          </a:prstGeom>
          <a:noFill/>
        </p:spPr>
      </p:pic>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14" cstate="print"/>
          <a:srcRect/>
          <a:stretch>
            <a:fillRect/>
          </a:stretch>
        </p:blipFill>
        <p:spPr bwMode="auto">
          <a:xfrm>
            <a:off x="8138160" y="45720"/>
            <a:ext cx="914400" cy="902335"/>
          </a:xfrm>
          <a:prstGeom prst="rect">
            <a:avLst/>
          </a:prstGeom>
          <a:noFill/>
        </p:spPr>
      </p:pic>
      <p:sp>
        <p:nvSpPr>
          <p:cNvPr id="11" name="TextBox 10"/>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fontAlgn="base">
              <a:spcBef>
                <a:spcPct val="0"/>
              </a:spcBef>
              <a:spcAft>
                <a:spcPct val="0"/>
              </a:spcAft>
            </a:pPr>
            <a:r>
              <a:rPr lang="en-US" sz="1400" b="1" i="1" dirty="0">
                <a:solidFill>
                  <a:srgbClr val="0033CC"/>
                </a:solidFill>
              </a:rPr>
              <a:t>AFLCMC… Providing the Warfighter’s Edge</a:t>
            </a:r>
          </a:p>
        </p:txBody>
      </p:sp>
    </p:spTree>
    <p:extLst>
      <p:ext uri="{BB962C8B-B14F-4D97-AF65-F5344CB8AC3E}">
        <p14:creationId xmlns:p14="http://schemas.microsoft.com/office/powerpoint/2010/main" val="14493410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algn="ctr" rtl="0" eaLnBrk="0" fontAlgn="base" hangingPunct="0">
        <a:spcBef>
          <a:spcPct val="0"/>
        </a:spcBef>
        <a:spcAft>
          <a:spcPct val="0"/>
        </a:spcAft>
        <a:defRPr sz="3200" b="1">
          <a:solidFill>
            <a:schemeClr val="accent2">
              <a:lumMod val="75000"/>
            </a:schemeClr>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762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63550" y="1257300"/>
            <a:ext cx="775335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endParaRPr lang="en-US" dirty="0">
              <a:solidFill>
                <a:srgbClr val="000000"/>
              </a:solidFill>
              <a:cs typeface="Arial" charset="0"/>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lvl1pPr>
          </a:lstStyle>
          <a:p>
            <a:fld id="{11218C2E-65CB-4471-B8A9-3704A852BB21}" type="slidenum">
              <a:rPr lang="en-US" smtClean="0">
                <a:solidFill>
                  <a:srgbClr val="000000"/>
                </a:solidFill>
                <a:cs typeface="Arial" charset="0"/>
              </a:rPr>
              <a:pPr/>
              <a:t>‹#›</a:t>
            </a:fld>
            <a:endParaRPr lang="en-US" dirty="0">
              <a:solidFill>
                <a:srgbClr val="000000"/>
              </a:solidFill>
              <a:cs typeface="Arial" charset="0"/>
            </a:endParaRPr>
          </a:p>
        </p:txBody>
      </p:sp>
      <p:sp>
        <p:nvSpPr>
          <p:cNvPr id="1103" name="Text Box 79"/>
          <p:cNvSpPr txBox="1">
            <a:spLocks noChangeArrowheads="1"/>
          </p:cNvSpPr>
          <p:nvPr/>
        </p:nvSpPr>
        <p:spPr bwMode="auto">
          <a:xfrm>
            <a:off x="2947989" y="854075"/>
            <a:ext cx="184731" cy="253916"/>
          </a:xfrm>
          <a:prstGeom prst="rect">
            <a:avLst/>
          </a:prstGeom>
          <a:noFill/>
          <a:ln w="9525">
            <a:noFill/>
            <a:miter lim="800000"/>
            <a:headEnd/>
            <a:tailEnd/>
          </a:ln>
          <a:effectLst/>
        </p:spPr>
        <p:txBody>
          <a:bodyPr wrap="none">
            <a:spAutoFit/>
          </a:bodyPr>
          <a:lstStyle/>
          <a:p>
            <a:endParaRPr lang="en-US" sz="1050" b="1" i="1" dirty="0">
              <a:solidFill>
                <a:srgbClr val="3333CC"/>
              </a:solidFill>
              <a:cs typeface="Arial" charset="0"/>
            </a:endParaRPr>
          </a:p>
        </p:txBody>
      </p:sp>
      <p:pic>
        <p:nvPicPr>
          <p:cNvPr id="13" name="Picture 1037" descr="afsymbol"/>
          <p:cNvPicPr>
            <a:picLocks noChangeAspect="1" noChangeArrowheads="1"/>
          </p:cNvPicPr>
          <p:nvPr/>
        </p:nvPicPr>
        <p:blipFill>
          <a:blip r:embed="rId5" cstate="print"/>
          <a:srcRect/>
          <a:stretch>
            <a:fillRect/>
          </a:stretch>
        </p:blipFill>
        <p:spPr bwMode="auto">
          <a:xfrm>
            <a:off x="82834" y="36700"/>
            <a:ext cx="1144718" cy="904468"/>
          </a:xfrm>
          <a:prstGeom prst="rect">
            <a:avLst/>
          </a:prstGeom>
          <a:noFill/>
        </p:spPr>
      </p:pic>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sz="1350" dirty="0">
              <a:solidFill>
                <a:srgbClr val="000000"/>
              </a:solidFill>
              <a:cs typeface="Arial" charset="0"/>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6" cstate="print"/>
          <a:srcRect/>
          <a:stretch>
            <a:fillRect/>
          </a:stretch>
        </p:blipFill>
        <p:spPr bwMode="auto">
          <a:xfrm>
            <a:off x="8138160" y="45721"/>
            <a:ext cx="914400" cy="902335"/>
          </a:xfrm>
          <a:prstGeom prst="rect">
            <a:avLst/>
          </a:prstGeom>
          <a:noFill/>
        </p:spPr>
      </p:pic>
      <p:sp>
        <p:nvSpPr>
          <p:cNvPr id="11" name="TextBox 10"/>
          <p:cNvSpPr txBox="1"/>
          <p:nvPr/>
        </p:nvSpPr>
        <p:spPr>
          <a:xfrm>
            <a:off x="2834640" y="905257"/>
            <a:ext cx="3474720" cy="138499"/>
          </a:xfrm>
          <a:prstGeom prst="rect">
            <a:avLst/>
          </a:prstGeom>
          <a:solidFill>
            <a:schemeClr val="bg1"/>
          </a:solidFill>
        </p:spPr>
        <p:txBody>
          <a:bodyPr wrap="square" tIns="0" bIns="0" rtlCol="0">
            <a:spAutoFit/>
          </a:bodyPr>
          <a:lstStyle/>
          <a:p>
            <a:pPr algn="ctr"/>
            <a:r>
              <a:rPr lang="en-US" sz="900" b="1" i="1" dirty="0">
                <a:solidFill>
                  <a:srgbClr val="000099"/>
                </a:solidFill>
                <a:cs typeface="Arial" charset="0"/>
              </a:rPr>
              <a:t>AFLCMC… Providing the Warfighter’s Edge</a:t>
            </a:r>
          </a:p>
        </p:txBody>
      </p:sp>
    </p:spTree>
    <p:extLst>
      <p:ext uri="{BB962C8B-B14F-4D97-AF65-F5344CB8AC3E}">
        <p14:creationId xmlns:p14="http://schemas.microsoft.com/office/powerpoint/2010/main" val="384582525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342900" algn="ctr" rtl="0" eaLnBrk="0" fontAlgn="base" hangingPunct="0">
        <a:spcBef>
          <a:spcPct val="0"/>
        </a:spcBef>
        <a:spcAft>
          <a:spcPct val="0"/>
        </a:spcAft>
        <a:defRPr sz="2400" b="1">
          <a:solidFill>
            <a:schemeClr val="tx2"/>
          </a:solidFill>
          <a:latin typeface="Arial" charset="0"/>
        </a:defRPr>
      </a:lvl6pPr>
      <a:lvl7pPr marL="685800" algn="ctr" rtl="0" eaLnBrk="0" fontAlgn="base" hangingPunct="0">
        <a:spcBef>
          <a:spcPct val="0"/>
        </a:spcBef>
        <a:spcAft>
          <a:spcPct val="0"/>
        </a:spcAft>
        <a:defRPr sz="2400" b="1">
          <a:solidFill>
            <a:schemeClr val="tx2"/>
          </a:solidFill>
          <a:latin typeface="Arial" charset="0"/>
        </a:defRPr>
      </a:lvl7pPr>
      <a:lvl8pPr marL="1028700" algn="ctr" rtl="0" eaLnBrk="0" fontAlgn="base" hangingPunct="0">
        <a:spcBef>
          <a:spcPct val="0"/>
        </a:spcBef>
        <a:spcAft>
          <a:spcPct val="0"/>
        </a:spcAft>
        <a:defRPr sz="2400" b="1">
          <a:solidFill>
            <a:schemeClr val="tx2"/>
          </a:solidFill>
          <a:latin typeface="Arial" charset="0"/>
        </a:defRPr>
      </a:lvl8pPr>
      <a:lvl9pPr marL="1371600" algn="ctr" rtl="0" eaLnBrk="0" fontAlgn="base" hangingPunct="0">
        <a:spcBef>
          <a:spcPct val="0"/>
        </a:spcBef>
        <a:spcAft>
          <a:spcPct val="0"/>
        </a:spcAft>
        <a:defRPr sz="2400" b="1">
          <a:solidFill>
            <a:schemeClr val="tx2"/>
          </a:solidFill>
          <a:latin typeface="Arial"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500" b="1">
          <a:solidFill>
            <a:schemeClr val="tx1"/>
          </a:solidFill>
          <a:latin typeface="+mn-lt"/>
        </a:defRPr>
      </a:lvl4pPr>
      <a:lvl5pPr marL="1543050" indent="-171450" algn="l" rtl="0" eaLnBrk="0" fontAlgn="base" hangingPunct="0">
        <a:spcBef>
          <a:spcPct val="20000"/>
        </a:spcBef>
        <a:spcAft>
          <a:spcPct val="0"/>
        </a:spcAft>
        <a:buChar char="»"/>
        <a:defRPr sz="1500" b="1">
          <a:solidFill>
            <a:schemeClr val="tx1"/>
          </a:solidFill>
          <a:latin typeface="+mn-lt"/>
        </a:defRPr>
      </a:lvl5pPr>
      <a:lvl6pPr marL="1885950" indent="-171450" algn="l" rtl="0" eaLnBrk="0" fontAlgn="base" hangingPunct="0">
        <a:spcBef>
          <a:spcPct val="20000"/>
        </a:spcBef>
        <a:spcAft>
          <a:spcPct val="0"/>
        </a:spcAft>
        <a:buChar char="»"/>
        <a:defRPr sz="1500" b="1">
          <a:solidFill>
            <a:schemeClr val="tx1"/>
          </a:solidFill>
          <a:latin typeface="+mn-lt"/>
        </a:defRPr>
      </a:lvl6pPr>
      <a:lvl7pPr marL="2228850" indent="-171450" algn="l" rtl="0" eaLnBrk="0" fontAlgn="base" hangingPunct="0">
        <a:spcBef>
          <a:spcPct val="20000"/>
        </a:spcBef>
        <a:spcAft>
          <a:spcPct val="0"/>
        </a:spcAft>
        <a:buChar char="»"/>
        <a:defRPr sz="1500" b="1">
          <a:solidFill>
            <a:schemeClr val="tx1"/>
          </a:solidFill>
          <a:latin typeface="+mn-lt"/>
        </a:defRPr>
      </a:lvl7pPr>
      <a:lvl8pPr marL="2571750" indent="-171450" algn="l" rtl="0" eaLnBrk="0" fontAlgn="base" hangingPunct="0">
        <a:spcBef>
          <a:spcPct val="20000"/>
        </a:spcBef>
        <a:spcAft>
          <a:spcPct val="0"/>
        </a:spcAft>
        <a:buChar char="»"/>
        <a:defRPr sz="1500" b="1">
          <a:solidFill>
            <a:schemeClr val="tx1"/>
          </a:solidFill>
          <a:latin typeface="+mn-lt"/>
        </a:defRPr>
      </a:lvl8pPr>
      <a:lvl9pPr marL="2914650" indent="-171450" algn="l" rtl="0" eaLnBrk="0" fontAlgn="base" hangingPunct="0">
        <a:spcBef>
          <a:spcPct val="2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g"/><Relationship Id="rId18" Type="http://schemas.openxmlformats.org/officeDocument/2006/relationships/image" Target="../media/image27.emf"/><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jpg"/><Relationship Id="rId2" Type="http://schemas.openxmlformats.org/officeDocument/2006/relationships/notesSlide" Target="../notesSlides/notesSlide23.xml"/><Relationship Id="rId16" Type="http://schemas.openxmlformats.org/officeDocument/2006/relationships/image" Target="../media/image25.jpg"/><Relationship Id="rId1" Type="http://schemas.openxmlformats.org/officeDocument/2006/relationships/slideLayout" Target="../slideLayouts/slideLayout57.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pn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G2t-Di7bSAhWFRSYKHSubCcQQjRwIBw&amp;url=http://www.how-to-draw-funny-cartoons.com/cartoon-ladder.html&amp;psig=AFQjCNFOoX9A3Hu60uSSp6kpYKc6EODXbA&amp;ust=1488484420951913" TargetMode="External"/><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733800" y="1967757"/>
            <a:ext cx="5257800" cy="2133600"/>
          </a:xfrm>
          <a:noFill/>
        </p:spPr>
        <p:txBody>
          <a:bodyPr>
            <a:noAutofit/>
          </a:bodyPr>
          <a:lstStyle/>
          <a:p>
            <a:r>
              <a:rPr lang="en-US" sz="4400" cap="small" dirty="0" smtClean="0">
                <a:solidFill>
                  <a:srgbClr val="FFFF00"/>
                </a:solidFill>
                <a:effectLst>
                  <a:glow rad="127000">
                    <a:schemeClr val="tx1"/>
                  </a:glow>
                  <a:outerShdw blurRad="190500" dist="127000" dir="3300000" algn="tl">
                    <a:srgbClr val="000000">
                      <a:alpha val="70000"/>
                    </a:srgbClr>
                  </a:outerShdw>
                </a:effectLst>
                <a:latin typeface="Impact" panose="020B0806030902050204" pitchFamily="34" charset="0"/>
              </a:rPr>
              <a:t>FIAR/AUDIT UPDATE               for                                          ASMC</a:t>
            </a:r>
            <a:br>
              <a:rPr lang="en-US" sz="4400" cap="small" dirty="0" smtClean="0">
                <a:solidFill>
                  <a:srgbClr val="FFFF00"/>
                </a:solidFill>
                <a:effectLst>
                  <a:glow rad="127000">
                    <a:schemeClr val="tx1"/>
                  </a:glow>
                  <a:outerShdw blurRad="190500" dist="127000" dir="3300000" algn="tl">
                    <a:srgbClr val="000000">
                      <a:alpha val="70000"/>
                    </a:srgbClr>
                  </a:outerShdw>
                </a:effectLst>
                <a:latin typeface="Impact" panose="020B0806030902050204" pitchFamily="34" charset="0"/>
              </a:rPr>
            </a:br>
            <a:r>
              <a:rPr lang="en-US" sz="4400" cap="small" dirty="0" smtClean="0">
                <a:solidFill>
                  <a:srgbClr val="FFFF00"/>
                </a:solidFill>
                <a:effectLst>
                  <a:glow rad="127000">
                    <a:schemeClr val="tx1"/>
                  </a:glow>
                  <a:outerShdw blurRad="190500" dist="127000" dir="3300000" algn="tl">
                    <a:srgbClr val="000000">
                      <a:alpha val="70000"/>
                    </a:srgbClr>
                  </a:outerShdw>
                </a:effectLst>
                <a:latin typeface="Impact" panose="020B0806030902050204" pitchFamily="34" charset="0"/>
              </a:rPr>
              <a:t>19 Jun 2019</a:t>
            </a:r>
            <a:br>
              <a:rPr lang="en-US" sz="4400" cap="small" dirty="0" smtClean="0">
                <a:solidFill>
                  <a:srgbClr val="FFFF00"/>
                </a:solidFill>
                <a:effectLst>
                  <a:glow rad="127000">
                    <a:schemeClr val="tx1"/>
                  </a:glow>
                  <a:outerShdw blurRad="190500" dist="127000" dir="3300000" algn="tl">
                    <a:srgbClr val="000000">
                      <a:alpha val="70000"/>
                    </a:srgbClr>
                  </a:outerShdw>
                </a:effectLst>
                <a:latin typeface="Impact" panose="020B0806030902050204" pitchFamily="34" charset="0"/>
              </a:rPr>
            </a:br>
            <a:endParaRPr lang="en-US" sz="4400" cap="small" dirty="0">
              <a:solidFill>
                <a:srgbClr val="FFFF00"/>
              </a:solidFill>
              <a:effectLst>
                <a:outerShdw blurRad="190500" dist="127000" dir="3300000" algn="tl">
                  <a:srgbClr val="000000">
                    <a:alpha val="70000"/>
                  </a:srgbClr>
                </a:outerShdw>
              </a:effectLst>
              <a:latin typeface="Impact" panose="020B0806030902050204" pitchFamily="34" charset="0"/>
            </a:endParaRPr>
          </a:p>
        </p:txBody>
      </p:sp>
      <p:sp>
        <p:nvSpPr>
          <p:cNvPr id="3" name="Subtitle 2"/>
          <p:cNvSpPr>
            <a:spLocks noGrp="1"/>
          </p:cNvSpPr>
          <p:nvPr>
            <p:ph type="subTitle" idx="1"/>
          </p:nvPr>
        </p:nvSpPr>
        <p:spPr>
          <a:xfrm>
            <a:off x="3886200" y="4343400"/>
            <a:ext cx="5257800" cy="1447800"/>
          </a:xfrm>
        </p:spPr>
        <p:txBody>
          <a:bodyPr>
            <a:normAutofit lnSpcReduction="10000"/>
          </a:bodyPr>
          <a:lstStyle/>
          <a:p>
            <a:pPr algn="l"/>
            <a:r>
              <a:rPr lang="en-US" dirty="0" smtClean="0">
                <a:solidFill>
                  <a:schemeClr val="bg1"/>
                </a:solidFill>
                <a:latin typeface="Arial Narrow" panose="020B0606020202030204" pitchFamily="34" charset="0"/>
              </a:rPr>
              <a:t>Mr. Todd Green</a:t>
            </a:r>
            <a:endParaRPr lang="en-US" sz="2800" dirty="0" smtClean="0">
              <a:solidFill>
                <a:schemeClr val="bg1"/>
              </a:solidFill>
              <a:latin typeface="Arial Narrow" panose="020B0606020202030204" pitchFamily="34" charset="0"/>
            </a:endParaRPr>
          </a:p>
          <a:p>
            <a:pPr algn="l"/>
            <a:r>
              <a:rPr lang="en-US" dirty="0" smtClean="0">
                <a:solidFill>
                  <a:schemeClr val="bg1"/>
                </a:solidFill>
                <a:latin typeface="Arial Narrow" panose="020B0606020202030204" pitchFamily="34" charset="0"/>
              </a:rPr>
              <a:t>Technical Director, AFLCMC/FM-FZ</a:t>
            </a:r>
          </a:p>
          <a:p>
            <a:pPr algn="l"/>
            <a:r>
              <a:rPr lang="en-US" sz="2800" dirty="0" smtClean="0">
                <a:solidFill>
                  <a:schemeClr val="bg1"/>
                </a:solidFill>
                <a:latin typeface="Arial Narrow" panose="020B0606020202030204" pitchFamily="34" charset="0"/>
              </a:rPr>
              <a:t>937-255-3013</a:t>
            </a:r>
          </a:p>
        </p:txBody>
      </p:sp>
      <p:sp>
        <p:nvSpPr>
          <p:cNvPr id="5" name="Title 1"/>
          <p:cNvSpPr txBox="1">
            <a:spLocks/>
          </p:cNvSpPr>
          <p:nvPr/>
        </p:nvSpPr>
        <p:spPr>
          <a:xfrm>
            <a:off x="0" y="5715000"/>
            <a:ext cx="9144000" cy="90095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small" dirty="0" smtClean="0">
                <a:solidFill>
                  <a:schemeClr val="bg1"/>
                </a:solidFill>
                <a:latin typeface="Arial Narrow" panose="020B0606020202030204" pitchFamily="34" charset="0"/>
              </a:rPr>
              <a:t>Providing the Warfighter’s Edge…</a:t>
            </a:r>
            <a:endParaRPr lang="en-US" sz="4800" b="1" cap="small"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57296459"/>
      </p:ext>
    </p:extLst>
  </p:cSld>
  <p:clrMapOvr>
    <a:masterClrMapping/>
  </p:clrMapOvr>
  <mc:AlternateContent xmlns:mc="http://schemas.openxmlformats.org/markup-compatibility/2006" xmlns:p14="http://schemas.microsoft.com/office/powerpoint/2010/main">
    <mc:Choice Requires="p14">
      <p:transition spd="slow" p14:dur="2000" advTm="17539"/>
    </mc:Choice>
    <mc:Fallback xmlns="">
      <p:transition spd="slow" advTm="1753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1066800" y="0"/>
            <a:ext cx="7086600"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ea typeface="+mj-ea"/>
                <a:cs typeface="Arial"/>
              </a:rPr>
              <a:t>Audit Update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kern="0" dirty="0" smtClean="0">
                <a:solidFill>
                  <a:srgbClr val="151C77"/>
                </a:solidFill>
                <a:ea typeface="+mj-ea"/>
                <a:cs typeface="Arial"/>
              </a:rPr>
              <a:t>Audit Phases</a:t>
            </a:r>
          </a:p>
        </p:txBody>
      </p:sp>
      <p:sp>
        <p:nvSpPr>
          <p:cNvPr id="7" name="Content Placeholder 3"/>
          <p:cNvSpPr txBox="1">
            <a:spLocks/>
          </p:cNvSpPr>
          <p:nvPr/>
        </p:nvSpPr>
        <p:spPr bwMode="auto">
          <a:xfrm>
            <a:off x="409574" y="1472511"/>
            <a:ext cx="4669156" cy="4286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l" rtl="0" eaLnBrk="0" fontAlgn="base" hangingPunct="0">
              <a:spcBef>
                <a:spcPct val="50000"/>
              </a:spcBef>
              <a:spcAft>
                <a:spcPct val="0"/>
              </a:spcAft>
              <a:buClr>
                <a:srgbClr val="151C77"/>
              </a:buClr>
              <a:buSzPct val="80000"/>
              <a:buFont typeface="Wingdings" pitchFamily="2" charset="2"/>
              <a:buChar char="n"/>
              <a:defRPr sz="1500" b="1">
                <a:solidFill>
                  <a:schemeClr val="tx1"/>
                </a:solidFill>
                <a:latin typeface="+mn-lt"/>
                <a:ea typeface="+mn-ea"/>
                <a:cs typeface="+mn-cs"/>
              </a:defRPr>
            </a:lvl1pPr>
            <a:lvl2pPr marL="516731" indent="-211931"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2pPr>
            <a:lvl3pPr marL="770335" indent="-167879"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3pPr>
            <a:lvl4pPr marL="1200150" indent="-171450"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4pPr>
            <a:lvl5pPr marL="15430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9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algn="l" defTabSz="914400" rtl="0" eaLnBrk="0" fontAlgn="base" latinLnBrk="0" hangingPunct="0">
              <a:lnSpc>
                <a:spcPct val="100000"/>
              </a:lnSpc>
              <a:spcBef>
                <a:spcPct val="50000"/>
              </a:spcBef>
              <a:spcAft>
                <a:spcPct val="0"/>
              </a:spcAft>
              <a:buClr>
                <a:srgbClr val="151C77"/>
              </a:buClr>
              <a:buSzPct val="80000"/>
              <a:buFont typeface="Wingdings" pitchFamily="2" charset="2"/>
              <a:buNone/>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Financial Statement Audit consists of four phases: </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Planning: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Plan the audit approach including testing scope and site visit locations for walkthroughs of business processes</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Internal Control: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Evaluate the effectiveness of internal controls</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Testing: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Test the validity and completeness of the source documentation in the financial statements &amp; compliance with laws and regulations</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Reporting: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Report the results</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endParaRPr kumimoji="0" lang="en-US" sz="1800" b="1" i="0" u="none" strike="noStrike" kern="0" cap="none" spc="0" normalizeH="0" baseline="0" noProof="0" dirty="0" smtClean="0">
              <a:ln>
                <a:noFill/>
              </a:ln>
              <a:solidFill>
                <a:srgbClr val="002060"/>
              </a:solidFill>
              <a:effectLst/>
              <a:uLnTx/>
              <a:uFillTx/>
              <a:latin typeface="Calibri"/>
              <a:ea typeface="+mn-ea"/>
              <a:cs typeface="+mn-cs"/>
            </a:endParaRP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endParaRPr kumimoji="0" lang="en-US" sz="1800" b="1" i="0" u="none" strike="noStrike" kern="0" cap="none" spc="0" normalizeH="0" baseline="0" noProof="0" dirty="0" smtClean="0">
              <a:ln>
                <a:noFill/>
              </a:ln>
              <a:solidFill>
                <a:srgbClr val="002060"/>
              </a:solidFill>
              <a:effectLst/>
              <a:uLnTx/>
              <a:uFillTx/>
              <a:latin typeface="Calibri"/>
              <a:ea typeface="+mn-ea"/>
              <a:cs typeface="+mn-cs"/>
            </a:endParaRP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endParaRPr kumimoji="0" lang="en-US" sz="1800" b="1" i="0" u="none" strike="noStrike" kern="0" cap="none" spc="0" normalizeH="0" baseline="0" noProof="0" dirty="0" smtClean="0">
              <a:ln>
                <a:noFill/>
              </a:ln>
              <a:solidFill>
                <a:srgbClr val="002060"/>
              </a:solidFill>
              <a:effectLst/>
              <a:uLnTx/>
              <a:uFillTx/>
              <a:latin typeface="Calibri"/>
            </a:endParaRP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None/>
              <a:tabLst/>
              <a:defRPr/>
            </a:pPr>
            <a:endParaRPr kumimoji="0" lang="en-US" sz="1800" b="1" i="0" u="none" strike="noStrike" kern="0" cap="none" spc="0" normalizeH="0" baseline="0" noProof="0" dirty="0" smtClean="0">
              <a:ln>
                <a:noFill/>
              </a:ln>
              <a:solidFill>
                <a:srgbClr val="002060"/>
              </a:solidFill>
              <a:effectLst/>
              <a:uLnTx/>
              <a:uFillTx/>
              <a:latin typeface="Calibri"/>
              <a:ea typeface="+mn-ea"/>
              <a:cs typeface="+mn-cs"/>
            </a:endParaRP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None/>
              <a:tabLst/>
              <a:defRPr/>
            </a:pPr>
            <a:endParaRPr kumimoji="0" lang="en-US" sz="1800" b="1" i="0" u="none" strike="noStrike" kern="0" cap="none" spc="0" normalizeH="0" baseline="0" noProof="0" dirty="0" smtClean="0">
              <a:ln>
                <a:noFill/>
              </a:ln>
              <a:solidFill>
                <a:srgbClr val="002060"/>
              </a:solidFill>
              <a:effectLst/>
              <a:uLnTx/>
              <a:uFillTx/>
              <a:latin typeface="Calibri"/>
              <a:ea typeface="+mn-ea"/>
              <a:cs typeface="+mn-cs"/>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078730" y="1913853"/>
            <a:ext cx="3728720" cy="3075940"/>
          </a:xfrm>
          <a:prstGeom prst="rect">
            <a:avLst/>
          </a:prstGeom>
          <a:noFill/>
          <a:ln>
            <a:noFill/>
          </a:ln>
        </p:spPr>
      </p:pic>
    </p:spTree>
    <p:extLst>
      <p:ext uri="{BB962C8B-B14F-4D97-AF65-F5344CB8AC3E}">
        <p14:creationId xmlns:p14="http://schemas.microsoft.com/office/powerpoint/2010/main" val="38061096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9"/>
          <p:cNvSpPr txBox="1">
            <a:spLocks/>
          </p:cNvSpPr>
          <p:nvPr/>
        </p:nvSpPr>
        <p:spPr>
          <a:xfrm>
            <a:off x="1066799" y="0"/>
            <a:ext cx="7086601" cy="923330"/>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R="0" lvl="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Audit Update</a:t>
            </a:r>
          </a:p>
          <a:p>
            <a:pPr marR="0" lvl="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151C77"/>
                </a:solidFill>
                <a:effectLst/>
                <a:uLnTx/>
                <a:uFillTx/>
                <a:latin typeface="Arial"/>
                <a:ea typeface="+mj-ea"/>
                <a:cs typeface="Arial"/>
              </a:rPr>
              <a:t>The Four Audit Phases</a:t>
            </a:r>
            <a:endParaRPr kumimoji="0" lang="en-US" sz="2400" b="1" i="1" u="none" strike="noStrike" kern="0" cap="none" spc="-5" normalizeH="0" baseline="0" noProof="0" dirty="0">
              <a:ln>
                <a:noFill/>
              </a:ln>
              <a:solidFill>
                <a:srgbClr val="151C77"/>
              </a:solidFill>
              <a:effectLst/>
              <a:uLnTx/>
              <a:uFillTx/>
              <a:latin typeface="Arial"/>
              <a:ea typeface="+mj-ea"/>
              <a:cs typeface="Arial"/>
            </a:endParaRPr>
          </a:p>
        </p:txBody>
      </p:sp>
      <p:pic>
        <p:nvPicPr>
          <p:cNvPr id="8" name="Picture 7"/>
          <p:cNvPicPr>
            <a:picLocks noChangeAspect="1"/>
          </p:cNvPicPr>
          <p:nvPr/>
        </p:nvPicPr>
        <p:blipFill>
          <a:blip r:embed="rId3"/>
          <a:stretch>
            <a:fillRect/>
          </a:stretch>
        </p:blipFill>
        <p:spPr>
          <a:xfrm>
            <a:off x="0" y="1370000"/>
            <a:ext cx="9144000" cy="4345000"/>
          </a:xfrm>
          <a:prstGeom prst="rect">
            <a:avLst/>
          </a:prstGeom>
        </p:spPr>
      </p:pic>
    </p:spTree>
    <p:extLst>
      <p:ext uri="{BB962C8B-B14F-4D97-AF65-F5344CB8AC3E}">
        <p14:creationId xmlns:p14="http://schemas.microsoft.com/office/powerpoint/2010/main" val="24597924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AF Audit</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7" name="object 11"/>
          <p:cNvSpPr txBox="1"/>
          <p:nvPr/>
        </p:nvSpPr>
        <p:spPr>
          <a:xfrm>
            <a:off x="0" y="2961196"/>
            <a:ext cx="9144000"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Notice of Finding and Recommendations</a:t>
            </a:r>
            <a:endParaRPr kumimoji="0" sz="36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540613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13"/>
          <p:cNvSpPr txBox="1">
            <a:spLocks/>
          </p:cNvSpPr>
          <p:nvPr/>
        </p:nvSpPr>
        <p:spPr>
          <a:xfrm>
            <a:off x="990600" y="0"/>
            <a:ext cx="7162800" cy="923330"/>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AF Audit</a:t>
            </a:r>
          </a:p>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151C77"/>
                </a:solidFill>
                <a:effectLst/>
                <a:uLnTx/>
                <a:uFillTx/>
                <a:latin typeface="Arial"/>
                <a:ea typeface="+mj-ea"/>
                <a:cs typeface="Arial"/>
              </a:rPr>
              <a:t>Notice of Finding and Recommendations</a:t>
            </a:r>
            <a:endParaRPr kumimoji="0" lang="en-US" sz="2400" b="1" i="1" u="none" strike="noStrike" kern="0" cap="none" spc="-5" normalizeH="0" baseline="0" noProof="0" dirty="0">
              <a:ln>
                <a:noFill/>
              </a:ln>
              <a:solidFill>
                <a:srgbClr val="151C77"/>
              </a:solidFill>
              <a:effectLst/>
              <a:uLnTx/>
              <a:uFillTx/>
              <a:latin typeface="Arial"/>
              <a:ea typeface="+mj-ea"/>
              <a:cs typeface="Arial"/>
            </a:endParaRPr>
          </a:p>
        </p:txBody>
      </p:sp>
      <p:sp>
        <p:nvSpPr>
          <p:cNvPr id="5" name="Content Placeholder 5"/>
          <p:cNvSpPr txBox="1">
            <a:spLocks/>
          </p:cNvSpPr>
          <p:nvPr/>
        </p:nvSpPr>
        <p:spPr>
          <a:xfrm>
            <a:off x="0" y="1066800"/>
            <a:ext cx="9144000" cy="1200329"/>
          </a:xfrm>
          <a:prstGeom prst="rect">
            <a:avLst/>
          </a:prstGeom>
        </p:spPr>
        <p:txBody>
          <a:bodyPr wrap="square">
            <a:spAutoFit/>
          </a:bodyPr>
          <a:lstStyle>
            <a:defPPr>
              <a:defRPr lang="en-US"/>
            </a:defPPr>
            <a:lvl1pPr marL="214313" indent="-214313" eaLnBrk="0" fontAlgn="base" hangingPunct="0">
              <a:spcBef>
                <a:spcPct val="50000"/>
              </a:spcBef>
              <a:spcAft>
                <a:spcPct val="0"/>
              </a:spcAft>
              <a:buClr>
                <a:srgbClr val="151C77"/>
              </a:buClr>
              <a:buSzPct val="80000"/>
              <a:buFont typeface="Wingdings" pitchFamily="2" charset="2"/>
              <a:buChar char="n"/>
              <a:defRPr sz="1400">
                <a:solidFill>
                  <a:srgbClr val="002060"/>
                </a:solidFill>
              </a:defRPr>
            </a:lvl1pPr>
            <a:lvl2pPr marL="214313" lvl="1" indent="-214313" eaLnBrk="0" fontAlgn="base" hangingPunct="0">
              <a:spcBef>
                <a:spcPct val="50000"/>
              </a:spcBef>
              <a:spcAft>
                <a:spcPct val="0"/>
              </a:spcAft>
              <a:buClr>
                <a:srgbClr val="151C77"/>
              </a:buClr>
              <a:buSzPct val="80000"/>
              <a:buFont typeface="Wingdings" pitchFamily="2" charset="2"/>
              <a:buChar char="n"/>
              <a:defRPr sz="1600">
                <a:solidFill>
                  <a:srgbClr val="002060"/>
                </a:solidFill>
              </a:defRPr>
            </a:lvl2pPr>
          </a:lstStyle>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600" b="0" i="0" u="none" strike="noStrike" kern="0" cap="none" spc="0" normalizeH="0" baseline="0" noProof="0" dirty="0" smtClean="0">
                <a:ln>
                  <a:noFill/>
                </a:ln>
                <a:solidFill>
                  <a:srgbClr val="002060"/>
                </a:solidFill>
                <a:effectLst/>
                <a:uLnTx/>
                <a:uFillTx/>
              </a:rPr>
              <a:t>Following </a:t>
            </a:r>
            <a:r>
              <a:rPr kumimoji="0" lang="en-US" sz="1600" b="0" i="0" u="none" strike="noStrike" kern="0" cap="none" spc="0" normalizeH="0" baseline="0" noProof="0" dirty="0">
                <a:ln>
                  <a:noFill/>
                </a:ln>
                <a:solidFill>
                  <a:srgbClr val="002060"/>
                </a:solidFill>
                <a:effectLst/>
                <a:uLnTx/>
                <a:uFillTx/>
              </a:rPr>
              <a:t>audits and/or examinations, management receives formal documentation, known as Notices of Findings and Recommendations (NFRs), from </a:t>
            </a:r>
            <a:r>
              <a:rPr kumimoji="0" lang="en-US" sz="1600" b="0" i="0" u="none" strike="noStrike" kern="0" cap="none" spc="0" normalizeH="0" baseline="0" noProof="0" dirty="0" smtClean="0">
                <a:ln>
                  <a:noFill/>
                </a:ln>
                <a:solidFill>
                  <a:srgbClr val="002060"/>
                </a:solidFill>
                <a:effectLst/>
                <a:uLnTx/>
                <a:uFillTx/>
              </a:rPr>
              <a:t>IPA </a:t>
            </a:r>
            <a:r>
              <a:rPr kumimoji="0" lang="en-US" sz="1600" b="0" i="0" u="none" strike="noStrike" kern="0" cap="none" spc="0" normalizeH="0" baseline="0" noProof="0" dirty="0">
                <a:ln>
                  <a:noFill/>
                </a:ln>
                <a:solidFill>
                  <a:srgbClr val="002060"/>
                </a:solidFill>
                <a:effectLst/>
                <a:uLnTx/>
                <a:uFillTx/>
              </a:rPr>
              <a:t>regarding identified </a:t>
            </a:r>
            <a:r>
              <a:rPr kumimoji="0" lang="en-US" sz="1600" b="0" i="0" u="none" strike="noStrike" kern="0" cap="none" spc="0" normalizeH="0" baseline="0" noProof="0" dirty="0" smtClean="0">
                <a:ln>
                  <a:noFill/>
                </a:ln>
                <a:solidFill>
                  <a:srgbClr val="002060"/>
                </a:solidFill>
                <a:effectLst/>
                <a:uLnTx/>
                <a:uFillTx/>
              </a:rPr>
              <a:t>deficiencies</a:t>
            </a: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600" b="0" i="0" u="none" strike="noStrike" kern="0" cap="none" spc="0" normalizeH="0" baseline="0" noProof="0" dirty="0" smtClean="0">
                <a:ln>
                  <a:noFill/>
                </a:ln>
                <a:solidFill>
                  <a:srgbClr val="002060"/>
                </a:solidFill>
                <a:effectLst/>
                <a:uLnTx/>
                <a:uFillTx/>
              </a:rPr>
              <a:t>NFRs are </a:t>
            </a:r>
            <a:r>
              <a:rPr kumimoji="0" lang="en-US" sz="1600" b="0" i="0" u="none" strike="noStrike" kern="0" cap="none" spc="0" normalizeH="0" baseline="0" noProof="0" dirty="0">
                <a:ln>
                  <a:noFill/>
                </a:ln>
                <a:solidFill>
                  <a:srgbClr val="002060"/>
                </a:solidFill>
                <a:effectLst/>
                <a:uLnTx/>
                <a:uFillTx/>
              </a:rPr>
              <a:t>typically issued before </a:t>
            </a:r>
            <a:r>
              <a:rPr kumimoji="0" lang="en-US" sz="1600" b="0" i="0" u="none" strike="noStrike" kern="0" cap="none" spc="0" normalizeH="0" baseline="0" noProof="0" dirty="0" smtClean="0">
                <a:ln>
                  <a:noFill/>
                </a:ln>
                <a:solidFill>
                  <a:srgbClr val="002060"/>
                </a:solidFill>
                <a:effectLst/>
                <a:uLnTx/>
                <a:uFillTx/>
              </a:rPr>
              <a:t>final </a:t>
            </a:r>
            <a:r>
              <a:rPr kumimoji="0" lang="en-US" sz="1600" b="0" i="0" u="none" strike="noStrike" kern="0" cap="none" spc="0" normalizeH="0" baseline="0" noProof="0" dirty="0">
                <a:ln>
                  <a:noFill/>
                </a:ln>
                <a:solidFill>
                  <a:srgbClr val="002060"/>
                </a:solidFill>
                <a:effectLst/>
                <a:uLnTx/>
                <a:uFillTx/>
              </a:rPr>
              <a:t>audit report is </a:t>
            </a:r>
            <a:r>
              <a:rPr kumimoji="0" lang="en-US" sz="1600" b="0" i="0" u="none" strike="noStrike" kern="0" cap="none" spc="0" normalizeH="0" baseline="0" noProof="0" dirty="0" smtClean="0">
                <a:ln>
                  <a:noFill/>
                </a:ln>
                <a:solidFill>
                  <a:srgbClr val="002060"/>
                </a:solidFill>
                <a:effectLst/>
                <a:uLnTx/>
                <a:uFillTx/>
              </a:rPr>
              <a:t>delivered - management provides </a:t>
            </a:r>
            <a:r>
              <a:rPr kumimoji="0" lang="en-US" sz="1600" b="0" i="0" u="none" strike="noStrike" kern="0" cap="none" spc="0" normalizeH="0" baseline="0" noProof="0" dirty="0">
                <a:ln>
                  <a:noFill/>
                </a:ln>
                <a:solidFill>
                  <a:srgbClr val="002060"/>
                </a:solidFill>
                <a:effectLst/>
                <a:uLnTx/>
                <a:uFillTx/>
              </a:rPr>
              <a:t>written comments on the findings </a:t>
            </a:r>
            <a:r>
              <a:rPr kumimoji="0" lang="en-US" sz="1600" b="0" i="0" u="none" strike="noStrike" kern="0" cap="none" spc="0" normalizeH="0" baseline="0" noProof="0" dirty="0" smtClean="0">
                <a:ln>
                  <a:noFill/>
                </a:ln>
                <a:solidFill>
                  <a:srgbClr val="002060"/>
                </a:solidFill>
                <a:effectLst/>
                <a:uLnTx/>
                <a:uFillTx/>
              </a:rPr>
              <a:t>(e.g. concurrence or non concurrence) within </a:t>
            </a:r>
            <a:r>
              <a:rPr kumimoji="0" lang="en-US" sz="1600" b="0" i="0" u="none" strike="noStrike" kern="0" cap="none" spc="0" normalizeH="0" baseline="0" noProof="0" dirty="0">
                <a:ln>
                  <a:noFill/>
                </a:ln>
                <a:solidFill>
                  <a:srgbClr val="002060"/>
                </a:solidFill>
                <a:effectLst/>
                <a:uLnTx/>
                <a:uFillTx/>
              </a:rPr>
              <a:t>a specified </a:t>
            </a:r>
            <a:r>
              <a:rPr kumimoji="0" lang="en-US" sz="1600" b="0" i="0" u="none" strike="noStrike" kern="0" cap="none" spc="0" normalizeH="0" baseline="0" noProof="0" dirty="0" smtClean="0">
                <a:ln>
                  <a:noFill/>
                </a:ln>
                <a:solidFill>
                  <a:srgbClr val="002060"/>
                </a:solidFill>
                <a:effectLst/>
                <a:uLnTx/>
                <a:uFillTx/>
              </a:rPr>
              <a:t>timeframe</a:t>
            </a:r>
          </a:p>
        </p:txBody>
      </p:sp>
      <p:pic>
        <p:nvPicPr>
          <p:cNvPr id="6" name="Picture 5"/>
          <p:cNvPicPr>
            <a:picLocks noChangeAspect="1"/>
          </p:cNvPicPr>
          <p:nvPr/>
        </p:nvPicPr>
        <p:blipFill>
          <a:blip r:embed="rId3"/>
          <a:stretch>
            <a:fillRect/>
          </a:stretch>
        </p:blipFill>
        <p:spPr>
          <a:xfrm>
            <a:off x="4419600" y="2286000"/>
            <a:ext cx="4724400" cy="4343400"/>
          </a:xfrm>
          <a:prstGeom prst="rect">
            <a:avLst/>
          </a:prstGeom>
        </p:spPr>
      </p:pic>
      <p:sp>
        <p:nvSpPr>
          <p:cNvPr id="7" name="Content Placeholder 2"/>
          <p:cNvSpPr txBox="1">
            <a:spLocks/>
          </p:cNvSpPr>
          <p:nvPr/>
        </p:nvSpPr>
        <p:spPr bwMode="auto">
          <a:xfrm>
            <a:off x="0" y="2286000"/>
            <a:ext cx="4495800" cy="4494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l" rtl="0" eaLnBrk="0" fontAlgn="base" hangingPunct="0">
              <a:spcBef>
                <a:spcPct val="50000"/>
              </a:spcBef>
              <a:spcAft>
                <a:spcPct val="0"/>
              </a:spcAft>
              <a:buClr>
                <a:srgbClr val="151C77"/>
              </a:buClr>
              <a:buSzPct val="80000"/>
              <a:buFont typeface="Wingdings" pitchFamily="2" charset="2"/>
              <a:buChar char="n"/>
              <a:defRPr sz="1500" b="1">
                <a:solidFill>
                  <a:schemeClr val="tx1"/>
                </a:solidFill>
                <a:latin typeface="+mn-lt"/>
                <a:ea typeface="+mn-ea"/>
                <a:cs typeface="+mn-cs"/>
              </a:defRPr>
            </a:lvl1pPr>
            <a:lvl2pPr marL="516731" indent="-211931"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2pPr>
            <a:lvl3pPr marL="770335" indent="-167879"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3pPr>
            <a:lvl4pPr marL="1200150" indent="-171450"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4pPr>
            <a:lvl5pPr marL="15430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9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smtClean="0">
                <a:ln>
                  <a:noFill/>
                </a:ln>
                <a:solidFill>
                  <a:srgbClr val="002060"/>
                </a:solidFill>
                <a:effectLst/>
                <a:uLnTx/>
                <a:uFillTx/>
                <a:latin typeface="Calibri"/>
                <a:ea typeface="+mn-ea"/>
                <a:cs typeface="+mn-cs"/>
              </a:rPr>
              <a:t>NFRs have </a:t>
            </a:r>
            <a:r>
              <a:rPr kumimoji="0" lang="en-US" sz="1800" b="0" i="0" u="none" strike="noStrike" kern="0" cap="none" spc="0" normalizeH="0" baseline="0" noProof="0" dirty="0">
                <a:ln>
                  <a:noFill/>
                </a:ln>
                <a:solidFill>
                  <a:srgbClr val="002060"/>
                </a:solidFill>
                <a:effectLst/>
                <a:uLnTx/>
                <a:uFillTx/>
                <a:latin typeface="Calibri"/>
                <a:ea typeface="+mn-ea"/>
                <a:cs typeface="+mn-cs"/>
              </a:rPr>
              <a:t>the following information: </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Timeline - </a:t>
            </a:r>
            <a:r>
              <a:rPr kumimoji="0" lang="en-US" sz="1800" b="0" i="0" u="none" strike="noStrike" kern="0" cap="none" spc="0" normalizeH="0" baseline="0" noProof="0" dirty="0">
                <a:ln>
                  <a:noFill/>
                </a:ln>
                <a:solidFill>
                  <a:srgbClr val="002060"/>
                </a:solidFill>
                <a:effectLst/>
                <a:uLnTx/>
                <a:uFillTx/>
                <a:latin typeface="Calibri"/>
              </a:rPr>
              <a:t>Finding issued and management response deadline</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Condition - </a:t>
            </a:r>
            <a:r>
              <a:rPr kumimoji="0" lang="en-US" sz="1800" b="0" i="0" u="none" strike="noStrike" kern="0" cap="none" spc="0" normalizeH="0" baseline="0" noProof="0" dirty="0">
                <a:ln>
                  <a:noFill/>
                </a:ln>
                <a:solidFill>
                  <a:srgbClr val="002060"/>
                </a:solidFill>
                <a:effectLst/>
                <a:uLnTx/>
                <a:uFillTx/>
                <a:latin typeface="Calibri"/>
              </a:rPr>
              <a:t>Identified deficiency details </a:t>
            </a:r>
            <a:r>
              <a:rPr kumimoji="0" lang="en-US" sz="1800" b="0" i="0" u="none" strike="noStrike" kern="0" cap="none" spc="0" normalizeH="0" baseline="0" noProof="0" dirty="0" smtClean="0">
                <a:ln>
                  <a:noFill/>
                </a:ln>
                <a:solidFill>
                  <a:srgbClr val="002060"/>
                </a:solidFill>
                <a:effectLst/>
                <a:uLnTx/>
                <a:uFillTx/>
                <a:latin typeface="Calibri"/>
              </a:rPr>
              <a:t>describing specific audit failure </a:t>
            </a:r>
            <a:r>
              <a:rPr kumimoji="0" lang="en-US" sz="1800" b="0" i="0" u="none" strike="noStrike" kern="0" cap="none" spc="0" normalizeH="0" baseline="0" noProof="0" dirty="0">
                <a:ln>
                  <a:noFill/>
                </a:ln>
                <a:solidFill>
                  <a:srgbClr val="002060"/>
                </a:solidFill>
                <a:effectLst/>
                <a:uLnTx/>
                <a:uFillTx/>
                <a:latin typeface="Calibri"/>
              </a:rPr>
              <a:t>points </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Cause - </a:t>
            </a:r>
            <a:r>
              <a:rPr kumimoji="0" lang="en-US" sz="1800" b="0" i="0" u="none" strike="noStrike" kern="0" cap="none" spc="0" normalizeH="0" baseline="0" noProof="0" dirty="0">
                <a:ln>
                  <a:noFill/>
                </a:ln>
                <a:solidFill>
                  <a:srgbClr val="002060"/>
                </a:solidFill>
                <a:effectLst/>
                <a:uLnTx/>
                <a:uFillTx/>
                <a:latin typeface="Calibri"/>
              </a:rPr>
              <a:t>Testing </a:t>
            </a:r>
            <a:r>
              <a:rPr kumimoji="0" lang="en-US" sz="1800" b="0" i="0" u="none" strike="noStrike" kern="0" cap="none" spc="0" normalizeH="0" baseline="0" noProof="0" dirty="0" smtClean="0">
                <a:ln>
                  <a:noFill/>
                </a:ln>
                <a:solidFill>
                  <a:srgbClr val="002060"/>
                </a:solidFill>
                <a:effectLst/>
                <a:uLnTx/>
                <a:uFillTx/>
                <a:latin typeface="Calibri"/>
              </a:rPr>
              <a:t>results</a:t>
            </a:r>
            <a:r>
              <a:rPr kumimoji="0" lang="en-US" sz="1800" b="0" i="0" u="none" strike="noStrike" kern="0" cap="none" spc="0" normalizeH="0" noProof="0" dirty="0" smtClean="0">
                <a:ln>
                  <a:noFill/>
                </a:ln>
                <a:solidFill>
                  <a:srgbClr val="002060"/>
                </a:solidFill>
                <a:effectLst/>
                <a:uLnTx/>
                <a:uFillTx/>
                <a:latin typeface="Calibri"/>
              </a:rPr>
              <a:t> and </a:t>
            </a:r>
            <a:r>
              <a:rPr kumimoji="0" lang="en-US" sz="1800" b="0" i="0" u="none" strike="noStrike" kern="0" cap="none" spc="0" normalizeH="0" baseline="0" noProof="0" dirty="0" smtClean="0">
                <a:ln>
                  <a:noFill/>
                </a:ln>
                <a:solidFill>
                  <a:srgbClr val="002060"/>
                </a:solidFill>
                <a:effectLst/>
                <a:uLnTx/>
                <a:uFillTx/>
                <a:latin typeface="Calibri"/>
              </a:rPr>
              <a:t>management </a:t>
            </a:r>
            <a:r>
              <a:rPr kumimoji="0" lang="en-US" sz="1800" b="0" i="0" u="none" strike="noStrike" kern="0" cap="none" spc="0" normalizeH="0" baseline="0" noProof="0" dirty="0">
                <a:ln>
                  <a:noFill/>
                </a:ln>
                <a:solidFill>
                  <a:srgbClr val="002060"/>
                </a:solidFill>
                <a:effectLst/>
                <a:uLnTx/>
                <a:uFillTx/>
                <a:latin typeface="Calibri"/>
              </a:rPr>
              <a:t>responses </a:t>
            </a:r>
            <a:r>
              <a:rPr kumimoji="0" lang="en-US" sz="1800" b="0" i="0" u="none" strike="noStrike" kern="0" cap="none" spc="0" normalizeH="0" baseline="0" noProof="0" dirty="0" smtClean="0">
                <a:ln>
                  <a:noFill/>
                </a:ln>
                <a:solidFill>
                  <a:srgbClr val="002060"/>
                </a:solidFill>
                <a:effectLst/>
                <a:uLnTx/>
                <a:uFillTx/>
                <a:latin typeface="Calibri"/>
              </a:rPr>
              <a:t>leading to why </a:t>
            </a:r>
            <a:r>
              <a:rPr kumimoji="0" lang="en-US" sz="1800" b="0" i="0" u="none" strike="noStrike" kern="0" cap="none" spc="0" normalizeH="0" baseline="0" noProof="0" dirty="0">
                <a:ln>
                  <a:noFill/>
                </a:ln>
                <a:solidFill>
                  <a:srgbClr val="002060"/>
                </a:solidFill>
                <a:effectLst/>
                <a:uLnTx/>
                <a:uFillTx/>
                <a:latin typeface="Calibri"/>
              </a:rPr>
              <a:t>test failed</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Criteria - </a:t>
            </a:r>
            <a:r>
              <a:rPr kumimoji="0" lang="en-US" sz="1800" b="0" i="0" u="none" strike="noStrike" kern="0" cap="none" spc="0" normalizeH="0" baseline="0" noProof="0" dirty="0" err="1" smtClean="0">
                <a:ln>
                  <a:noFill/>
                </a:ln>
                <a:solidFill>
                  <a:srgbClr val="002060"/>
                </a:solidFill>
                <a:effectLst/>
                <a:uLnTx/>
                <a:uFillTx/>
                <a:latin typeface="Calibri"/>
              </a:rPr>
              <a:t>Rqmts</a:t>
            </a:r>
            <a:r>
              <a:rPr kumimoji="0" lang="en-US" sz="1800" b="0" i="0" u="none" strike="noStrike" kern="0" cap="none" spc="0" normalizeH="0" baseline="0" noProof="0" dirty="0" smtClean="0">
                <a:ln>
                  <a:noFill/>
                </a:ln>
                <a:solidFill>
                  <a:srgbClr val="002060"/>
                </a:solidFill>
                <a:effectLst/>
                <a:uLnTx/>
                <a:uFillTx/>
                <a:latin typeface="Calibri"/>
              </a:rPr>
              <a:t> </a:t>
            </a:r>
            <a:r>
              <a:rPr kumimoji="0" lang="en-US" sz="1800" b="0" i="0" u="none" strike="noStrike" kern="0" cap="none" spc="0" normalizeH="0" baseline="0" noProof="0" dirty="0">
                <a:ln>
                  <a:noFill/>
                </a:ln>
                <a:solidFill>
                  <a:srgbClr val="002060"/>
                </a:solidFill>
                <a:effectLst/>
                <a:uLnTx/>
                <a:uFillTx/>
                <a:latin typeface="Calibri"/>
              </a:rPr>
              <a:t>used to test </a:t>
            </a:r>
            <a:r>
              <a:rPr kumimoji="0" lang="en-US" sz="1800" b="0" i="0" u="none" strike="noStrike" kern="0" cap="none" spc="0" normalizeH="0" baseline="0" noProof="0" dirty="0" smtClean="0">
                <a:ln>
                  <a:noFill/>
                </a:ln>
                <a:solidFill>
                  <a:srgbClr val="002060"/>
                </a:solidFill>
                <a:effectLst/>
                <a:uLnTx/>
                <a:uFillTx/>
                <a:latin typeface="Calibri"/>
              </a:rPr>
              <a:t>sample(s</a:t>
            </a:r>
            <a:r>
              <a:rPr kumimoji="0" lang="en-US" sz="1800" b="0" i="0" u="none" strike="noStrike" kern="0" cap="none" spc="0" normalizeH="0" baseline="0" noProof="0" dirty="0">
                <a:ln>
                  <a:noFill/>
                </a:ln>
                <a:solidFill>
                  <a:srgbClr val="002060"/>
                </a:solidFill>
                <a:effectLst/>
                <a:uLnTx/>
                <a:uFillTx/>
                <a:latin typeface="Calibri"/>
              </a:rPr>
              <a:t>)</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Effect - </a:t>
            </a:r>
            <a:r>
              <a:rPr kumimoji="0" lang="en-US" sz="1800" b="0" i="0" u="none" strike="noStrike" kern="0" cap="none" spc="0" normalizeH="0" baseline="0" noProof="0" dirty="0" smtClean="0">
                <a:ln>
                  <a:noFill/>
                </a:ln>
                <a:solidFill>
                  <a:srgbClr val="002060"/>
                </a:solidFill>
                <a:effectLst/>
                <a:uLnTx/>
                <a:uFillTx/>
                <a:latin typeface="Calibri"/>
              </a:rPr>
              <a:t>Risk </a:t>
            </a:r>
            <a:r>
              <a:rPr kumimoji="0" lang="en-US" sz="1800" b="0" i="0" u="none" strike="noStrike" kern="0" cap="none" spc="0" normalizeH="0" baseline="0" noProof="0" dirty="0">
                <a:ln>
                  <a:noFill/>
                </a:ln>
                <a:solidFill>
                  <a:srgbClr val="002060"/>
                </a:solidFill>
                <a:effectLst/>
                <a:uLnTx/>
                <a:uFillTx/>
                <a:latin typeface="Calibri"/>
              </a:rPr>
              <a:t>and </a:t>
            </a:r>
            <a:r>
              <a:rPr kumimoji="0" lang="en-US" sz="1800" b="0" i="0" u="none" strike="noStrike" kern="0" cap="none" spc="0" normalizeH="0" baseline="0" noProof="0" dirty="0" smtClean="0">
                <a:ln>
                  <a:noFill/>
                </a:ln>
                <a:solidFill>
                  <a:srgbClr val="002060"/>
                </a:solidFill>
                <a:effectLst/>
                <a:uLnTx/>
                <a:uFillTx/>
                <a:latin typeface="Calibri"/>
              </a:rPr>
              <a:t>impacts </a:t>
            </a:r>
            <a:r>
              <a:rPr kumimoji="0" lang="en-US" sz="1800" b="0" i="0" u="none" strike="noStrike" kern="0" cap="none" spc="0" normalizeH="0" baseline="0" noProof="0" dirty="0">
                <a:ln>
                  <a:noFill/>
                </a:ln>
                <a:solidFill>
                  <a:srgbClr val="002060"/>
                </a:solidFill>
                <a:effectLst/>
                <a:uLnTx/>
                <a:uFillTx/>
                <a:latin typeface="Calibri"/>
              </a:rPr>
              <a:t>of </a:t>
            </a:r>
            <a:r>
              <a:rPr kumimoji="0" lang="en-US" sz="1800" b="0" i="0" u="none" strike="noStrike" kern="0" cap="none" spc="0" normalizeH="0" baseline="0" noProof="0" dirty="0" smtClean="0">
                <a:ln>
                  <a:noFill/>
                </a:ln>
                <a:solidFill>
                  <a:srgbClr val="002060"/>
                </a:solidFill>
                <a:effectLst/>
                <a:uLnTx/>
                <a:uFillTx/>
                <a:latin typeface="Calibri"/>
              </a:rPr>
              <a:t>failures</a:t>
            </a:r>
            <a:endParaRPr kumimoji="0" lang="en-US" sz="1800" b="0" i="0" u="none" strike="noStrike" kern="0" cap="none" spc="0" normalizeH="0" baseline="0" noProof="0" dirty="0">
              <a:ln>
                <a:noFill/>
              </a:ln>
              <a:solidFill>
                <a:srgbClr val="002060"/>
              </a:solidFill>
              <a:effectLst/>
              <a:uLnTx/>
              <a:uFillTx/>
              <a:latin typeface="Calibri"/>
            </a:endParaRP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Recommendation </a:t>
            </a:r>
            <a:r>
              <a:rPr kumimoji="0" lang="en-US" sz="1800" b="1" i="0" u="none" strike="noStrike" kern="0" cap="none" spc="0" normalizeH="0" baseline="0" noProof="0" dirty="0" smtClean="0">
                <a:ln>
                  <a:noFill/>
                </a:ln>
                <a:solidFill>
                  <a:srgbClr val="002060"/>
                </a:solidFill>
                <a:effectLst/>
                <a:uLnTx/>
                <a:uFillTx/>
                <a:latin typeface="Calibri"/>
              </a:rPr>
              <a:t>- </a:t>
            </a:r>
            <a:r>
              <a:rPr kumimoji="0" lang="en-US" sz="1800" b="0" i="0" u="none" strike="noStrike" kern="0" cap="none" spc="0" normalizeH="0" baseline="0" noProof="0" dirty="0" smtClean="0">
                <a:ln>
                  <a:noFill/>
                </a:ln>
                <a:solidFill>
                  <a:srgbClr val="002060"/>
                </a:solidFill>
                <a:effectLst/>
                <a:uLnTx/>
                <a:uFillTx/>
                <a:latin typeface="Calibri"/>
              </a:rPr>
              <a:t>Methods </a:t>
            </a:r>
            <a:r>
              <a:rPr kumimoji="0" lang="en-US" sz="1800" b="0" i="0" u="none" strike="noStrike" kern="0" cap="none" spc="0" normalizeH="0" baseline="0" noProof="0" dirty="0">
                <a:ln>
                  <a:noFill/>
                </a:ln>
                <a:solidFill>
                  <a:srgbClr val="002060"/>
                </a:solidFill>
                <a:effectLst/>
                <a:uLnTx/>
                <a:uFillTx/>
                <a:latin typeface="Calibri"/>
              </a:rPr>
              <a:t>for mitigating known deficiencies</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Concurrence - </a:t>
            </a:r>
            <a:r>
              <a:rPr kumimoji="0" lang="en-US" sz="1800" b="0" i="0" u="none" strike="noStrike" kern="0" cap="none" spc="0" normalizeH="0" baseline="0" noProof="0" dirty="0">
                <a:ln>
                  <a:noFill/>
                </a:ln>
                <a:solidFill>
                  <a:srgbClr val="002060"/>
                </a:solidFill>
                <a:effectLst/>
                <a:uLnTx/>
                <a:uFillTx/>
                <a:latin typeface="Calibri"/>
              </a:rPr>
              <a:t>Management’s acknowledgment of control failure </a:t>
            </a: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rPr>
              <a:t>Signature - </a:t>
            </a:r>
            <a:r>
              <a:rPr kumimoji="0" lang="en-US" sz="1800" b="0" i="0" u="none" strike="noStrike" kern="0" cap="none" spc="0" normalizeH="0" baseline="0" noProof="0" dirty="0">
                <a:ln>
                  <a:noFill/>
                </a:ln>
                <a:solidFill>
                  <a:srgbClr val="002060"/>
                </a:solidFill>
                <a:effectLst/>
                <a:uLnTx/>
                <a:uFillTx/>
                <a:latin typeface="Calibri"/>
              </a:rPr>
              <a:t>Signature from </a:t>
            </a:r>
            <a:r>
              <a:rPr kumimoji="0" lang="en-US" sz="1800" b="0" i="0" u="none" strike="noStrike" kern="0" cap="none" spc="0" normalizeH="0" baseline="0" noProof="0" dirty="0" smtClean="0">
                <a:ln>
                  <a:noFill/>
                </a:ln>
                <a:solidFill>
                  <a:srgbClr val="002060"/>
                </a:solidFill>
                <a:effectLst/>
                <a:uLnTx/>
                <a:uFillTx/>
                <a:latin typeface="Calibri"/>
              </a:rPr>
              <a:t>SES</a:t>
            </a:r>
            <a:endParaRPr kumimoji="0" lang="en-US" sz="1800" b="0" i="0" u="none" strike="sngStrike" kern="0" cap="none" spc="0" normalizeH="0" baseline="0" noProof="0" dirty="0">
              <a:ln>
                <a:noFill/>
              </a:ln>
              <a:solidFill>
                <a:srgbClr val="002060"/>
              </a:solidFill>
              <a:effectLst/>
              <a:uLnTx/>
              <a:uFillTx/>
              <a:latin typeface="Calibri"/>
            </a:endParaRPr>
          </a:p>
          <a:p>
            <a:pPr marL="516731" marR="0" lvl="1" indent="-211931"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endParaRPr kumimoji="0" lang="en-US" sz="1800" b="0" i="0" u="none" strike="noStrike" kern="0" cap="none" spc="0" normalizeH="0" baseline="0" noProof="0" dirty="0" smtClean="0">
              <a:ln>
                <a:noFill/>
              </a:ln>
              <a:solidFill>
                <a:srgbClr val="002060"/>
              </a:solidFill>
              <a:effectLst/>
              <a:uLnTx/>
              <a:uFillTx/>
              <a:latin typeface="Calibri"/>
            </a:endParaRP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endParaRPr kumimoji="0" lang="en-US" sz="1800" b="0" i="0" u="none" strike="noStrike" kern="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8382990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Corrective Action Plans</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5" name="object 11"/>
          <p:cNvSpPr txBox="1"/>
          <p:nvPr/>
        </p:nvSpPr>
        <p:spPr>
          <a:xfrm>
            <a:off x="2628109" y="3034349"/>
            <a:ext cx="4283103" cy="553998"/>
          </a:xfrm>
          <a:prstGeom prst="rect">
            <a:avLst/>
          </a:prstGeom>
        </p:spPr>
        <p:txBody>
          <a:bodyPr vert="horz" wrap="square" lIns="0" tIns="0" rIns="0" bIns="0" rtlCol="0">
            <a:spAutoFit/>
          </a:bodyPr>
          <a:lstStyle/>
          <a:p>
            <a:pPr marL="12700">
              <a:defRPr/>
            </a:pPr>
            <a:r>
              <a:rPr lang="en-US" sz="3600" b="1" i="1" spc="-5" dirty="0" smtClean="0">
                <a:solidFill>
                  <a:srgbClr val="151C77"/>
                </a:solidFill>
                <a:cs typeface="Arial"/>
              </a:rPr>
              <a:t>What Are CAPs?</a:t>
            </a:r>
            <a:endParaRPr sz="3600" dirty="0">
              <a:solidFill>
                <a:prstClr val="black"/>
              </a:solidFill>
              <a:cs typeface="Arial"/>
            </a:endParaRPr>
          </a:p>
        </p:txBody>
      </p:sp>
    </p:spTree>
    <p:extLst>
      <p:ext uri="{BB962C8B-B14F-4D97-AF65-F5344CB8AC3E}">
        <p14:creationId xmlns:p14="http://schemas.microsoft.com/office/powerpoint/2010/main" val="17579997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Corrective Action Plans</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5" name="TextBox 4"/>
          <p:cNvSpPr txBox="1"/>
          <p:nvPr/>
        </p:nvSpPr>
        <p:spPr>
          <a:xfrm>
            <a:off x="379147" y="1332756"/>
            <a:ext cx="5415401" cy="50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14313" indent="-214313" eaLnBrk="0" fontAlgn="base" hangingPunct="0">
              <a:spcBef>
                <a:spcPct val="50000"/>
              </a:spcBef>
              <a:spcAft>
                <a:spcPct val="0"/>
              </a:spcAft>
              <a:buClr>
                <a:srgbClr val="151C77"/>
              </a:buClr>
              <a:buSzPct val="80000"/>
              <a:buFont typeface="Wingdings" pitchFamily="2" charset="2"/>
              <a:buChar char="n"/>
              <a:defRPr b="0" kern="0">
                <a:solidFill>
                  <a:srgbClr val="002060"/>
                </a:solidFill>
              </a:defRPr>
            </a:lvl1pPr>
            <a:lvl2pPr marL="516731" lvl="1" indent="-211931" eaLnBrk="0" fontAlgn="base" hangingPunct="0">
              <a:spcBef>
                <a:spcPct val="25000"/>
              </a:spcBef>
              <a:spcAft>
                <a:spcPct val="0"/>
              </a:spcAft>
              <a:buClr>
                <a:srgbClr val="151C77"/>
              </a:buClr>
              <a:buSzPct val="80000"/>
              <a:buFont typeface="Wingdings" pitchFamily="2" charset="2"/>
              <a:buChar char="n"/>
              <a:defRPr b="1" kern="0">
                <a:solidFill>
                  <a:srgbClr val="002060"/>
                </a:solidFill>
              </a:defRPr>
            </a:lvl2pPr>
            <a:lvl3pPr marL="770335" indent="-167879" eaLnBrk="0" fontAlgn="base" hangingPunct="0">
              <a:spcBef>
                <a:spcPct val="25000"/>
              </a:spcBef>
              <a:spcAft>
                <a:spcPct val="0"/>
              </a:spcAft>
              <a:buClr>
                <a:srgbClr val="151C77"/>
              </a:buClr>
              <a:buSzPct val="80000"/>
              <a:buFont typeface="Wingdings" pitchFamily="2" charset="2"/>
              <a:buChar char="n"/>
              <a:defRPr sz="1500" b="1"/>
            </a:lvl3pPr>
            <a:lvl4pPr marL="1200150" indent="-171450" eaLnBrk="0" fontAlgn="base" hangingPunct="0">
              <a:spcBef>
                <a:spcPct val="25000"/>
              </a:spcBef>
              <a:spcAft>
                <a:spcPct val="0"/>
              </a:spcAft>
              <a:buClr>
                <a:srgbClr val="151C77"/>
              </a:buClr>
              <a:buSzPct val="80000"/>
              <a:buFont typeface="Wingdings" pitchFamily="2" charset="2"/>
              <a:buChar char="n"/>
              <a:defRPr sz="1500" b="1"/>
            </a:lvl4pPr>
            <a:lvl5pPr marL="1543050" indent="-171450" eaLnBrk="0" fontAlgn="base" hangingPunct="0">
              <a:spcBef>
                <a:spcPct val="20000"/>
              </a:spcBef>
              <a:spcAft>
                <a:spcPct val="0"/>
              </a:spcAft>
              <a:buClr>
                <a:srgbClr val="003399"/>
              </a:buClr>
              <a:buSzPct val="80000"/>
              <a:buFont typeface="Wingdings" pitchFamily="2" charset="2"/>
              <a:buChar char="n"/>
              <a:defRPr sz="1500"/>
            </a:lvl5pPr>
            <a:lvl6pPr marL="1885950" indent="-171450" eaLnBrk="0" fontAlgn="base" hangingPunct="0">
              <a:spcBef>
                <a:spcPct val="20000"/>
              </a:spcBef>
              <a:spcAft>
                <a:spcPct val="0"/>
              </a:spcAft>
              <a:buClr>
                <a:srgbClr val="003399"/>
              </a:buClr>
              <a:buSzPct val="80000"/>
              <a:buFont typeface="Wingdings" pitchFamily="2" charset="2"/>
              <a:buChar char="n"/>
              <a:defRPr sz="1500"/>
            </a:lvl6pPr>
            <a:lvl7pPr marL="2228850" indent="-171450" eaLnBrk="0" fontAlgn="base" hangingPunct="0">
              <a:spcBef>
                <a:spcPct val="20000"/>
              </a:spcBef>
              <a:spcAft>
                <a:spcPct val="0"/>
              </a:spcAft>
              <a:buClr>
                <a:srgbClr val="003399"/>
              </a:buClr>
              <a:buSzPct val="80000"/>
              <a:buFont typeface="Wingdings" pitchFamily="2" charset="2"/>
              <a:buChar char="n"/>
              <a:defRPr sz="1500"/>
            </a:lvl7pPr>
            <a:lvl8pPr marL="2571750" indent="-171450" eaLnBrk="0" fontAlgn="base" hangingPunct="0">
              <a:spcBef>
                <a:spcPct val="20000"/>
              </a:spcBef>
              <a:spcAft>
                <a:spcPct val="0"/>
              </a:spcAft>
              <a:buClr>
                <a:srgbClr val="003399"/>
              </a:buClr>
              <a:buSzPct val="80000"/>
              <a:buFont typeface="Wingdings" pitchFamily="2" charset="2"/>
              <a:buChar char="n"/>
              <a:defRPr sz="1500"/>
            </a:lvl8pPr>
            <a:lvl9pPr marL="2914650" indent="-171450" eaLnBrk="0" fontAlgn="base" hangingPunct="0">
              <a:spcBef>
                <a:spcPct val="20000"/>
              </a:spcBef>
              <a:spcAft>
                <a:spcPct val="0"/>
              </a:spcAft>
              <a:buClr>
                <a:srgbClr val="003399"/>
              </a:buClr>
              <a:buSzPct val="80000"/>
              <a:buFont typeface="Wingdings" pitchFamily="2" charset="2"/>
              <a:buChar char="n"/>
              <a:defRPr sz="1500"/>
            </a:lvl9pPr>
          </a:lstStyle>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rPr>
              <a:t>Once management reviews the NFR and provides the IPA with </a:t>
            </a:r>
            <a:r>
              <a:rPr kumimoji="0" lang="en-US" sz="1800" b="0" i="0" u="none" strike="noStrike" kern="0" cap="none" spc="0" normalizeH="0" baseline="0" noProof="0" dirty="0" smtClean="0">
                <a:ln>
                  <a:noFill/>
                </a:ln>
                <a:solidFill>
                  <a:srgbClr val="002060"/>
                </a:solidFill>
                <a:effectLst/>
                <a:uLnTx/>
                <a:uFillTx/>
              </a:rPr>
              <a:t>concurrence, </a:t>
            </a:r>
            <a:r>
              <a:rPr kumimoji="0" lang="en-US" sz="1800" b="0" i="0" u="none" strike="noStrike" kern="0" cap="none" spc="0" normalizeH="0" baseline="0" noProof="0" dirty="0">
                <a:ln>
                  <a:noFill/>
                </a:ln>
                <a:solidFill>
                  <a:srgbClr val="002060"/>
                </a:solidFill>
                <a:effectLst/>
                <a:uLnTx/>
                <a:uFillTx/>
              </a:rPr>
              <a:t>the next step is to develop and implement a corrective action plan to remediate the identified </a:t>
            </a:r>
            <a:r>
              <a:rPr kumimoji="0" lang="en-US" sz="1800" b="0" i="0" u="none" strike="noStrike" kern="0" cap="none" spc="0" normalizeH="0" baseline="0" noProof="0" dirty="0" smtClean="0">
                <a:ln>
                  <a:noFill/>
                </a:ln>
                <a:solidFill>
                  <a:srgbClr val="002060"/>
                </a:solidFill>
                <a:effectLst/>
                <a:uLnTx/>
                <a:uFillTx/>
              </a:rPr>
              <a:t>deficiency</a:t>
            </a:r>
            <a:endParaRPr kumimoji="0" lang="en-US" sz="1800" b="0" i="0" u="none" strike="noStrike" kern="0" cap="none" spc="0" normalizeH="0" baseline="0" noProof="0" dirty="0">
              <a:ln>
                <a:noFill/>
              </a:ln>
              <a:solidFill>
                <a:srgbClr val="002060"/>
              </a:solidFill>
              <a:effectLst/>
              <a:uLnTx/>
              <a:uFillTx/>
            </a:endParaRP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rPr>
              <a:t>A Corrective Action Plan (CAP) is a step-by-step plan to achieve targeted outcomes for resolution of identified deficiencies in an effort to: </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rPr>
              <a:t>Identify the most cost-effective actions that can be implemented to correct error causes </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rPr>
              <a:t>Develop and implement a plan of action to improve processes or methods so that outcomes are more effective and efficient </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rPr>
              <a:t>Achieve measureable improvement in priority areas </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rPr>
              <a:t>Eliminate repeated deficient practices</a:t>
            </a: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endParaRPr kumimoji="0" lang="en-US" sz="1800" b="0" i="0" u="none" strike="noStrike" kern="0" cap="none" spc="0" normalizeH="0" baseline="0" noProof="0" dirty="0">
              <a:ln>
                <a:noFill/>
              </a:ln>
              <a:solidFill>
                <a:srgbClr val="002060"/>
              </a:solidFill>
              <a:effectLst/>
              <a:uLnTx/>
              <a:uFillTx/>
            </a:endParaRP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endParaRPr kumimoji="0" lang="en-US" sz="1800" b="0" i="0" u="none" strike="noStrike" kern="0" cap="none" spc="0" normalizeH="0" baseline="0" noProof="0" dirty="0">
              <a:ln>
                <a:noFill/>
              </a:ln>
              <a:solidFill>
                <a:srgbClr val="002060"/>
              </a:solidFill>
              <a:effectLst/>
              <a:uLnTx/>
              <a:uFillTx/>
            </a:endParaRPr>
          </a:p>
        </p:txBody>
      </p:sp>
      <p:sp>
        <p:nvSpPr>
          <p:cNvPr id="6" name="Content Placeholder 2"/>
          <p:cNvSpPr txBox="1">
            <a:spLocks/>
          </p:cNvSpPr>
          <p:nvPr/>
        </p:nvSpPr>
        <p:spPr bwMode="auto">
          <a:xfrm>
            <a:off x="5794548" y="1951324"/>
            <a:ext cx="2872153" cy="3683931"/>
          </a:xfrm>
          <a:prstGeom prst="rect">
            <a:avLst/>
          </a:prstGeom>
          <a:solidFill>
            <a:srgbClr val="FFFFFF">
              <a:lumMod val="75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l" rtl="0" eaLnBrk="0" fontAlgn="base" hangingPunct="0">
              <a:spcBef>
                <a:spcPct val="50000"/>
              </a:spcBef>
              <a:spcAft>
                <a:spcPct val="0"/>
              </a:spcAft>
              <a:buClr>
                <a:srgbClr val="151C77"/>
              </a:buClr>
              <a:buSzPct val="80000"/>
              <a:buFont typeface="Wingdings" pitchFamily="2" charset="2"/>
              <a:buChar char="n"/>
              <a:defRPr sz="1500" b="1">
                <a:solidFill>
                  <a:schemeClr val="tx1"/>
                </a:solidFill>
                <a:latin typeface="+mn-lt"/>
                <a:ea typeface="+mn-ea"/>
                <a:cs typeface="+mn-cs"/>
              </a:defRPr>
            </a:lvl1pPr>
            <a:lvl2pPr marL="516731" indent="-211931"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2pPr>
            <a:lvl3pPr marL="770335" indent="-167879"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3pPr>
            <a:lvl4pPr marL="1200150" indent="-171450"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4pPr>
            <a:lvl5pPr marL="15430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9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0" marR="0" lvl="0" indent="0" algn="l" defTabSz="914400" rtl="0" eaLnBrk="0" fontAlgn="base" latinLnBrk="0" hangingPunct="0">
              <a:lnSpc>
                <a:spcPct val="100000"/>
              </a:lnSpc>
              <a:spcBef>
                <a:spcPct val="50000"/>
              </a:spcBef>
              <a:spcAft>
                <a:spcPct val="0"/>
              </a:spcAft>
              <a:buClr>
                <a:srgbClr val="151C77"/>
              </a:buClr>
              <a:buSzPct val="80000"/>
              <a:buFont typeface="Wingdings" pitchFamily="2" charset="2"/>
              <a:buNone/>
              <a:tabLst/>
              <a:defRPr/>
            </a:pPr>
            <a:r>
              <a:rPr kumimoji="0" lang="en-US" sz="1600" b="0" i="0" u="none" strike="noStrike" kern="0" cap="none" spc="0" normalizeH="0" baseline="0" noProof="0" dirty="0" smtClean="0">
                <a:ln>
                  <a:noFill/>
                </a:ln>
                <a:solidFill>
                  <a:srgbClr val="2D2DB9">
                    <a:lumMod val="75000"/>
                  </a:srgbClr>
                </a:solidFill>
                <a:effectLst/>
                <a:uLnTx/>
                <a:uFillTx/>
                <a:latin typeface="Calibri"/>
                <a:ea typeface="+mn-ea"/>
                <a:cs typeface="+mn-cs"/>
              </a:rPr>
              <a:t>Example CAPs</a:t>
            </a:r>
          </a:p>
          <a:p>
            <a:pPr marL="234950" marR="0" lvl="1" indent="-176213"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600" b="0" i="0" u="none" strike="noStrike" kern="0" cap="none" spc="0" normalizeH="0" baseline="0" noProof="0" dirty="0" smtClean="0">
                <a:ln>
                  <a:noFill/>
                </a:ln>
                <a:solidFill>
                  <a:srgbClr val="2D2DB9">
                    <a:lumMod val="75000"/>
                  </a:srgbClr>
                </a:solidFill>
                <a:effectLst/>
                <a:uLnTx/>
                <a:uFillTx/>
                <a:latin typeface="Calibri"/>
              </a:rPr>
              <a:t>Conduct timely Physical Inventories</a:t>
            </a:r>
          </a:p>
          <a:p>
            <a:pPr marL="234950" marR="0" lvl="1" indent="-176213"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600" b="0" i="0" u="none" strike="noStrike" kern="0" cap="none" spc="0" normalizeH="0" baseline="0" noProof="0" dirty="0" smtClean="0">
                <a:ln>
                  <a:noFill/>
                </a:ln>
                <a:solidFill>
                  <a:srgbClr val="2D2DB9">
                    <a:lumMod val="75000"/>
                  </a:srgbClr>
                </a:solidFill>
                <a:effectLst/>
                <a:uLnTx/>
                <a:uFillTx/>
                <a:latin typeface="Calibri"/>
              </a:rPr>
              <a:t>Timely completion of key supporting documentation for Acquisitions and Disposals</a:t>
            </a:r>
          </a:p>
          <a:p>
            <a:pPr marL="234950" marR="0" lvl="1" indent="-176213"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600" b="0" i="0" u="none" strike="noStrike" kern="0" cap="none" spc="0" normalizeH="0" baseline="0" noProof="0" dirty="0" smtClean="0">
                <a:ln>
                  <a:noFill/>
                </a:ln>
                <a:solidFill>
                  <a:srgbClr val="2D2DB9">
                    <a:lumMod val="75000"/>
                  </a:srgbClr>
                </a:solidFill>
                <a:effectLst/>
                <a:uLnTx/>
                <a:uFillTx/>
                <a:latin typeface="Calibri"/>
              </a:rPr>
              <a:t>Timely completion of APSR Reconciliations</a:t>
            </a:r>
          </a:p>
          <a:p>
            <a:pPr marL="234950" marR="0" lvl="1" indent="-176213" algn="l" defTabSz="914400" rtl="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600" b="0" i="0" u="none" strike="noStrike" kern="0" cap="none" spc="0" normalizeH="0" baseline="0" noProof="0" dirty="0" smtClean="0">
                <a:ln>
                  <a:noFill/>
                </a:ln>
                <a:solidFill>
                  <a:srgbClr val="2D2DB9">
                    <a:lumMod val="75000"/>
                  </a:srgbClr>
                </a:solidFill>
                <a:effectLst/>
                <a:uLnTx/>
                <a:uFillTx/>
                <a:latin typeface="Calibri"/>
              </a:rPr>
              <a:t>Ensure appropriate requirements are built into contracts for financial reporting</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669080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Corrective Action Plans</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5" name="TextBox 4"/>
          <p:cNvSpPr txBox="1"/>
          <p:nvPr/>
        </p:nvSpPr>
        <p:spPr>
          <a:xfrm>
            <a:off x="344384" y="1219200"/>
            <a:ext cx="8368063" cy="530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14313" indent="-214313" eaLnBrk="0" fontAlgn="base" hangingPunct="0">
              <a:spcBef>
                <a:spcPct val="50000"/>
              </a:spcBef>
              <a:spcAft>
                <a:spcPct val="0"/>
              </a:spcAft>
              <a:buClr>
                <a:srgbClr val="151C77"/>
              </a:buClr>
              <a:buSzPct val="80000"/>
              <a:buFont typeface="Wingdings" pitchFamily="2" charset="2"/>
              <a:buChar char="n"/>
              <a:defRPr b="0" kern="0">
                <a:solidFill>
                  <a:srgbClr val="002060"/>
                </a:solidFill>
              </a:defRPr>
            </a:lvl1pPr>
            <a:lvl2pPr marL="516731" lvl="1" indent="-211931" eaLnBrk="0" fontAlgn="base" hangingPunct="0">
              <a:spcBef>
                <a:spcPct val="25000"/>
              </a:spcBef>
              <a:spcAft>
                <a:spcPct val="0"/>
              </a:spcAft>
              <a:buClr>
                <a:srgbClr val="151C77"/>
              </a:buClr>
              <a:buSzPct val="80000"/>
              <a:buFont typeface="Wingdings" pitchFamily="2" charset="2"/>
              <a:buChar char="n"/>
              <a:defRPr b="0" kern="0">
                <a:solidFill>
                  <a:srgbClr val="002060"/>
                </a:solidFill>
              </a:defRPr>
            </a:lvl2pPr>
            <a:lvl3pPr marL="770335" indent="-167879" eaLnBrk="0" fontAlgn="base" hangingPunct="0">
              <a:spcBef>
                <a:spcPct val="25000"/>
              </a:spcBef>
              <a:spcAft>
                <a:spcPct val="0"/>
              </a:spcAft>
              <a:buClr>
                <a:srgbClr val="151C77"/>
              </a:buClr>
              <a:buSzPct val="80000"/>
              <a:buFont typeface="Wingdings" pitchFamily="2" charset="2"/>
              <a:buChar char="n"/>
              <a:defRPr sz="1500" b="1"/>
            </a:lvl3pPr>
            <a:lvl4pPr marL="1200150" indent="-171450" eaLnBrk="0" fontAlgn="base" hangingPunct="0">
              <a:spcBef>
                <a:spcPct val="25000"/>
              </a:spcBef>
              <a:spcAft>
                <a:spcPct val="0"/>
              </a:spcAft>
              <a:buClr>
                <a:srgbClr val="151C77"/>
              </a:buClr>
              <a:buSzPct val="80000"/>
              <a:buFont typeface="Wingdings" pitchFamily="2" charset="2"/>
              <a:buChar char="n"/>
              <a:defRPr sz="1500" b="1"/>
            </a:lvl4pPr>
            <a:lvl5pPr marL="1543050" indent="-171450" eaLnBrk="0" fontAlgn="base" hangingPunct="0">
              <a:spcBef>
                <a:spcPct val="20000"/>
              </a:spcBef>
              <a:spcAft>
                <a:spcPct val="0"/>
              </a:spcAft>
              <a:buClr>
                <a:srgbClr val="003399"/>
              </a:buClr>
              <a:buSzPct val="80000"/>
              <a:buFont typeface="Wingdings" pitchFamily="2" charset="2"/>
              <a:buChar char="n"/>
              <a:defRPr sz="1500"/>
            </a:lvl5pPr>
            <a:lvl6pPr marL="1885950" indent="-171450" eaLnBrk="0" fontAlgn="base" hangingPunct="0">
              <a:spcBef>
                <a:spcPct val="20000"/>
              </a:spcBef>
              <a:spcAft>
                <a:spcPct val="0"/>
              </a:spcAft>
              <a:buClr>
                <a:srgbClr val="003399"/>
              </a:buClr>
              <a:buSzPct val="80000"/>
              <a:buFont typeface="Wingdings" pitchFamily="2" charset="2"/>
              <a:buChar char="n"/>
              <a:defRPr sz="1500"/>
            </a:lvl6pPr>
            <a:lvl7pPr marL="2228850" indent="-171450" eaLnBrk="0" fontAlgn="base" hangingPunct="0">
              <a:spcBef>
                <a:spcPct val="20000"/>
              </a:spcBef>
              <a:spcAft>
                <a:spcPct val="0"/>
              </a:spcAft>
              <a:buClr>
                <a:srgbClr val="003399"/>
              </a:buClr>
              <a:buSzPct val="80000"/>
              <a:buFont typeface="Wingdings" pitchFamily="2" charset="2"/>
              <a:buChar char="n"/>
              <a:defRPr sz="1500"/>
            </a:lvl7pPr>
            <a:lvl8pPr marL="2571750" indent="-171450" eaLnBrk="0" fontAlgn="base" hangingPunct="0">
              <a:spcBef>
                <a:spcPct val="20000"/>
              </a:spcBef>
              <a:spcAft>
                <a:spcPct val="0"/>
              </a:spcAft>
              <a:buClr>
                <a:srgbClr val="003399"/>
              </a:buClr>
              <a:buSzPct val="80000"/>
              <a:buFont typeface="Wingdings" pitchFamily="2" charset="2"/>
              <a:buChar char="n"/>
              <a:defRPr sz="1500"/>
            </a:lvl8pPr>
            <a:lvl9pPr marL="2914650" indent="-171450" eaLnBrk="0" fontAlgn="base" hangingPunct="0">
              <a:spcBef>
                <a:spcPct val="20000"/>
              </a:spcBef>
              <a:spcAft>
                <a:spcPct val="0"/>
              </a:spcAft>
              <a:buClr>
                <a:srgbClr val="003399"/>
              </a:buClr>
              <a:buSzPct val="80000"/>
              <a:buFont typeface="Wingdings" pitchFamily="2" charset="2"/>
              <a:buChar char="n"/>
              <a:defRPr sz="1500"/>
            </a:lvl9pPr>
          </a:lstStyle>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smtClean="0">
                <a:ln>
                  <a:noFill/>
                </a:ln>
                <a:solidFill>
                  <a:srgbClr val="002060"/>
                </a:solidFill>
                <a:effectLst/>
                <a:uLnTx/>
                <a:uFillTx/>
              </a:rPr>
              <a:t>The five phases of CAPs are:</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rPr>
              <a:t>Confirm</a:t>
            </a:r>
            <a:r>
              <a:rPr kumimoji="0" lang="en-US" sz="1800" b="1" i="0" u="none" strike="noStrike" kern="0" cap="none" spc="0" normalizeH="0" baseline="0" noProof="0" dirty="0">
                <a:ln>
                  <a:noFill/>
                </a:ln>
                <a:solidFill>
                  <a:srgbClr val="002060"/>
                </a:solidFill>
                <a:effectLst/>
                <a:uLnTx/>
                <a:uFillTx/>
              </a:rPr>
              <a:t>: </a:t>
            </a:r>
            <a:r>
              <a:rPr kumimoji="0" lang="en-US" sz="1800" b="0" i="0" u="none" strike="noStrike" kern="0" cap="none" spc="0" normalizeH="0" baseline="0" noProof="0" dirty="0">
                <a:ln>
                  <a:noFill/>
                </a:ln>
                <a:solidFill>
                  <a:srgbClr val="002060"/>
                </a:solidFill>
                <a:effectLst/>
                <a:uLnTx/>
                <a:uFillTx/>
              </a:rPr>
              <a:t>document and agree to the </a:t>
            </a:r>
            <a:r>
              <a:rPr kumimoji="0" lang="en-US" sz="1800" b="0" i="0" u="none" strike="noStrike" kern="0" cap="none" spc="0" normalizeH="0" baseline="0" noProof="0" dirty="0" smtClean="0">
                <a:ln>
                  <a:noFill/>
                </a:ln>
                <a:solidFill>
                  <a:srgbClr val="002060"/>
                </a:solidFill>
                <a:effectLst/>
                <a:uLnTx/>
                <a:uFillTx/>
              </a:rPr>
              <a:t>deficiencies</a:t>
            </a:r>
            <a:r>
              <a:rPr kumimoji="0" lang="en-US" sz="1800" b="0" i="0" u="none" strike="noStrike" kern="0" cap="none" spc="0" normalizeH="0" baseline="0" noProof="0" dirty="0">
                <a:ln>
                  <a:noFill/>
                </a:ln>
                <a:solidFill>
                  <a:srgbClr val="002060"/>
                </a:solidFill>
                <a:effectLst/>
                <a:uLnTx/>
                <a:uFillTx/>
              </a:rPr>
              <a:t>, assign Office/OPR/OCR/AO and determine priority </a:t>
            </a:r>
            <a:r>
              <a:rPr kumimoji="0" lang="en-US" sz="1800" b="0" i="0" u="none" strike="noStrike" kern="0" cap="none" spc="0" normalizeH="0" baseline="0" noProof="0" dirty="0" smtClean="0">
                <a:ln>
                  <a:noFill/>
                </a:ln>
                <a:solidFill>
                  <a:srgbClr val="002060"/>
                </a:solidFill>
                <a:effectLst/>
                <a:uLnTx/>
                <a:uFillTx/>
              </a:rPr>
              <a:t>levels</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rPr>
              <a:t>Plan</a:t>
            </a:r>
            <a:r>
              <a:rPr kumimoji="0" lang="en-US" sz="1800" b="1" i="0" u="none" strike="noStrike" kern="0" cap="none" spc="0" normalizeH="0" baseline="0" noProof="0" dirty="0">
                <a:ln>
                  <a:noFill/>
                </a:ln>
                <a:solidFill>
                  <a:srgbClr val="002060"/>
                </a:solidFill>
                <a:effectLst/>
                <a:uLnTx/>
                <a:uFillTx/>
              </a:rPr>
              <a:t>: </a:t>
            </a:r>
            <a:r>
              <a:rPr kumimoji="0" lang="en-US" sz="1800" b="0" i="0" u="none" strike="noStrike" kern="0" cap="none" spc="0" normalizeH="0" baseline="0" noProof="0" dirty="0">
                <a:ln>
                  <a:noFill/>
                </a:ln>
                <a:solidFill>
                  <a:srgbClr val="002060"/>
                </a:solidFill>
                <a:effectLst/>
                <a:uLnTx/>
                <a:uFillTx/>
              </a:rPr>
              <a:t>perform root cause analysis, identify responsible organizations,  merge similar findings across AUs into combined CAPs, and determine </a:t>
            </a:r>
            <a:r>
              <a:rPr kumimoji="0" lang="en-US" sz="1800" b="0" i="0" u="none" strike="noStrike" kern="0" cap="none" spc="0" normalizeH="0" baseline="0" noProof="0" dirty="0" smtClean="0">
                <a:ln>
                  <a:noFill/>
                </a:ln>
                <a:solidFill>
                  <a:srgbClr val="002060"/>
                </a:solidFill>
                <a:effectLst/>
                <a:uLnTx/>
                <a:uFillTx/>
              </a:rPr>
              <a:t>resources</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rPr>
              <a:t>Design</a:t>
            </a:r>
            <a:r>
              <a:rPr kumimoji="0" lang="en-US" sz="1800" b="1" i="0" u="none" strike="noStrike" kern="0" cap="none" spc="0" normalizeH="0" baseline="0" noProof="0" dirty="0">
                <a:ln>
                  <a:noFill/>
                </a:ln>
                <a:solidFill>
                  <a:srgbClr val="002060"/>
                </a:solidFill>
                <a:effectLst/>
                <a:uLnTx/>
                <a:uFillTx/>
              </a:rPr>
              <a:t>: </a:t>
            </a:r>
            <a:r>
              <a:rPr kumimoji="0" lang="en-US" sz="1800" b="0" i="0" u="none" strike="noStrike" kern="0" cap="none" spc="0" normalizeH="0" baseline="0" noProof="0" dirty="0">
                <a:ln>
                  <a:noFill/>
                </a:ln>
                <a:solidFill>
                  <a:srgbClr val="002060"/>
                </a:solidFill>
                <a:effectLst/>
                <a:uLnTx/>
                <a:uFillTx/>
              </a:rPr>
              <a:t>develop milestones, tasks, and timeline </a:t>
            </a:r>
            <a:endParaRPr kumimoji="0" lang="en-US" sz="1800" b="0" i="0" u="none" strike="noStrike" kern="0" cap="none" spc="0" normalizeH="0" baseline="0" noProof="0" dirty="0" smtClean="0">
              <a:ln>
                <a:noFill/>
              </a:ln>
              <a:solidFill>
                <a:srgbClr val="002060"/>
              </a:solidFill>
              <a:effectLst/>
              <a:uLnTx/>
              <a:uFillTx/>
            </a:endParaRP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rPr>
              <a:t>Implement</a:t>
            </a:r>
            <a:r>
              <a:rPr kumimoji="0" lang="en-US" sz="1800" b="1" i="0" u="none" strike="noStrike" kern="0" cap="none" spc="0" normalizeH="0" baseline="0" noProof="0" dirty="0">
                <a:ln>
                  <a:noFill/>
                </a:ln>
                <a:solidFill>
                  <a:srgbClr val="002060"/>
                </a:solidFill>
                <a:effectLst/>
                <a:uLnTx/>
                <a:uFillTx/>
              </a:rPr>
              <a:t>: </a:t>
            </a:r>
            <a:r>
              <a:rPr kumimoji="0" lang="en-US" sz="1800" b="0" i="0" u="none" strike="noStrike" kern="0" cap="none" spc="0" normalizeH="0" baseline="0" noProof="0" dirty="0">
                <a:ln>
                  <a:noFill/>
                </a:ln>
                <a:solidFill>
                  <a:srgbClr val="002060"/>
                </a:solidFill>
                <a:effectLst/>
                <a:uLnTx/>
                <a:uFillTx/>
              </a:rPr>
              <a:t>execute the </a:t>
            </a:r>
            <a:r>
              <a:rPr kumimoji="0" lang="en-US" sz="1800" b="0" i="0" u="none" strike="noStrike" kern="0" cap="none" spc="0" normalizeH="0" baseline="0" noProof="0" dirty="0" smtClean="0">
                <a:ln>
                  <a:noFill/>
                </a:ln>
                <a:solidFill>
                  <a:srgbClr val="002060"/>
                </a:solidFill>
                <a:effectLst/>
                <a:uLnTx/>
                <a:uFillTx/>
              </a:rPr>
              <a:t>milestones</a:t>
            </a:r>
          </a:p>
          <a:p>
            <a:pPr marL="516731" marR="0" lvl="1" indent="-211931" defTabSz="914400" eaLnBrk="0" fontAlgn="base" latinLnBrk="0" hangingPunct="0">
              <a:lnSpc>
                <a:spcPct val="100000"/>
              </a:lnSpc>
              <a:spcBef>
                <a:spcPct val="25000"/>
              </a:spcBef>
              <a:spcAft>
                <a:spcPct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rPr>
              <a:t>Validate</a:t>
            </a:r>
            <a:r>
              <a:rPr kumimoji="0" lang="en-US" sz="1800" b="1" i="0" u="none" strike="noStrike" kern="0" cap="none" spc="0" normalizeH="0" baseline="0" noProof="0" dirty="0">
                <a:ln>
                  <a:noFill/>
                </a:ln>
                <a:solidFill>
                  <a:srgbClr val="002060"/>
                </a:solidFill>
                <a:effectLst/>
                <a:uLnTx/>
                <a:uFillTx/>
              </a:rPr>
              <a:t>: </a:t>
            </a:r>
            <a:r>
              <a:rPr kumimoji="0" lang="en-US" sz="1800" b="0" i="0" u="none" strike="noStrike" kern="0" cap="none" spc="0" normalizeH="0" baseline="0" noProof="0" dirty="0">
                <a:ln>
                  <a:noFill/>
                </a:ln>
                <a:solidFill>
                  <a:srgbClr val="002060"/>
                </a:solidFill>
                <a:effectLst/>
                <a:uLnTx/>
                <a:uFillTx/>
              </a:rPr>
              <a:t>confirm the CAP(s) addressed the deficiency  </a:t>
            </a:r>
            <a:endParaRPr kumimoji="0" lang="en-US" sz="1800" b="0" i="0" u="none" strike="noStrike" kern="0" cap="none" spc="0" normalizeH="0" baseline="0" noProof="0" dirty="0" smtClean="0">
              <a:ln>
                <a:noFill/>
              </a:ln>
              <a:solidFill>
                <a:srgbClr val="002060"/>
              </a:solidFill>
              <a:effectLst/>
              <a:uLnTx/>
              <a:uFillTx/>
            </a:endParaRP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smtClean="0">
                <a:ln>
                  <a:noFill/>
                </a:ln>
                <a:solidFill>
                  <a:srgbClr val="002060"/>
                </a:solidFill>
                <a:effectLst/>
                <a:uLnTx/>
                <a:uFillTx/>
              </a:rPr>
              <a:t>Ongoing- </a:t>
            </a:r>
            <a:r>
              <a:rPr kumimoji="0" lang="en-US" sz="1800" b="0" i="0" u="none" strike="noStrike" kern="0" cap="none" spc="0" normalizeH="0" baseline="0" noProof="0" dirty="0">
                <a:ln>
                  <a:noFill/>
                </a:ln>
                <a:solidFill>
                  <a:srgbClr val="002060"/>
                </a:solidFill>
                <a:effectLst/>
                <a:uLnTx/>
                <a:uFillTx/>
              </a:rPr>
              <a:t>Monitor &amp; Report: </a:t>
            </a:r>
            <a:r>
              <a:rPr kumimoji="0" lang="en-US" sz="1800" b="0" i="0" u="none" strike="noStrike" kern="0" cap="none" spc="0" normalizeH="0" baseline="0" noProof="0" dirty="0" smtClean="0">
                <a:ln>
                  <a:noFill/>
                </a:ln>
                <a:solidFill>
                  <a:srgbClr val="002060"/>
                </a:solidFill>
                <a:effectLst/>
                <a:uLnTx/>
                <a:uFillTx/>
              </a:rPr>
              <a:t>Inform </a:t>
            </a:r>
            <a:r>
              <a:rPr kumimoji="0" lang="en-US" sz="1800" b="0" i="0" u="none" strike="noStrike" kern="0" cap="none" spc="0" normalizeH="0" baseline="0" noProof="0" dirty="0">
                <a:ln>
                  <a:noFill/>
                </a:ln>
                <a:solidFill>
                  <a:srgbClr val="002060"/>
                </a:solidFill>
                <a:effectLst/>
                <a:uLnTx/>
                <a:uFillTx/>
              </a:rPr>
              <a:t>management of progress at regular intervals (occurs throughout all phases of the CAP </a:t>
            </a:r>
            <a:r>
              <a:rPr kumimoji="0" lang="en-US" sz="1800" b="0" i="0" u="none" strike="noStrike" kern="0" cap="none" spc="0" normalizeH="0" baseline="0" noProof="0" dirty="0" smtClean="0">
                <a:ln>
                  <a:noFill/>
                </a:ln>
                <a:solidFill>
                  <a:srgbClr val="002060"/>
                </a:solidFill>
                <a:effectLst/>
                <a:uLnTx/>
                <a:uFillTx/>
              </a:rPr>
              <a:t>process</a:t>
            </a:r>
            <a:endParaRPr kumimoji="0" lang="en-US" sz="1800" b="0" i="0" u="none" strike="noStrike" kern="0" cap="none" spc="0" normalizeH="0" baseline="0" noProof="0" dirty="0">
              <a:ln>
                <a:noFill/>
              </a:ln>
              <a:solidFill>
                <a:srgbClr val="002060"/>
              </a:solidFill>
              <a:effectLst/>
              <a:uLnTx/>
              <a:uFillTx/>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443" y="4970145"/>
            <a:ext cx="5942330" cy="1137920"/>
          </a:xfrm>
          <a:prstGeom prst="rect">
            <a:avLst/>
          </a:prstGeom>
          <a:noFill/>
          <a:ln>
            <a:noFill/>
          </a:ln>
        </p:spPr>
      </p:pic>
    </p:spTree>
    <p:extLst>
      <p:ext uri="{BB962C8B-B14F-4D97-AF65-F5344CB8AC3E}">
        <p14:creationId xmlns:p14="http://schemas.microsoft.com/office/powerpoint/2010/main" val="266715554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1"/>
          <p:cNvSpPr txBox="1">
            <a:spLocks/>
          </p:cNvSpPr>
          <p:nvPr/>
        </p:nvSpPr>
        <p:spPr bwMode="auto">
          <a:xfrm>
            <a:off x="381000" y="76200"/>
            <a:ext cx="84264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mj-cs"/>
              </a:rPr>
              <a:t>CAPs</a:t>
            </a:r>
            <a:endParaRPr kumimoji="0" lang="en-US" sz="3600" b="1" i="1" u="none" strike="noStrike" kern="0" cap="none" spc="0" normalizeH="0" baseline="0" noProof="0" dirty="0">
              <a:ln>
                <a:noFill/>
              </a:ln>
              <a:solidFill>
                <a:srgbClr val="151C77"/>
              </a:solidFill>
              <a:effectLst/>
              <a:uLnTx/>
              <a:uFillTx/>
              <a:latin typeface="Arial"/>
              <a:ea typeface="+mj-ea"/>
              <a:cs typeface="+mj-cs"/>
            </a:endParaRPr>
          </a:p>
        </p:txBody>
      </p:sp>
      <p:pic>
        <p:nvPicPr>
          <p:cNvPr id="7" name="Picture 6"/>
          <p:cNvPicPr>
            <a:picLocks noChangeAspect="1"/>
          </p:cNvPicPr>
          <p:nvPr/>
        </p:nvPicPr>
        <p:blipFill>
          <a:blip r:embed="rId3"/>
          <a:stretch>
            <a:fillRect/>
          </a:stretch>
        </p:blipFill>
        <p:spPr>
          <a:xfrm>
            <a:off x="76200" y="1066800"/>
            <a:ext cx="8991600" cy="5562600"/>
          </a:xfrm>
          <a:prstGeom prst="rect">
            <a:avLst/>
          </a:prstGeom>
        </p:spPr>
      </p:pic>
    </p:spTree>
    <p:extLst>
      <p:ext uri="{BB962C8B-B14F-4D97-AF65-F5344CB8AC3E}">
        <p14:creationId xmlns:p14="http://schemas.microsoft.com/office/powerpoint/2010/main" val="28254643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AF Audit</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7" name="object 11"/>
          <p:cNvSpPr txBox="1"/>
          <p:nvPr/>
        </p:nvSpPr>
        <p:spPr>
          <a:xfrm>
            <a:off x="990600" y="2961196"/>
            <a:ext cx="7086600"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FY19 </a:t>
            </a: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SECDEF Audit </a:t>
            </a: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Priorities</a:t>
            </a:r>
            <a:endParaRPr kumimoji="0" sz="36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7962086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152400" y="1295400"/>
            <a:ext cx="8839200" cy="5029200"/>
          </a:xfrm>
          <a:prstGeom prst="rect">
            <a:avLst/>
          </a:prstGeom>
        </p:spPr>
      </p:pic>
      <p:sp>
        <p:nvSpPr>
          <p:cNvPr id="6" name="Title 1">
            <a:extLst>
              <a:ext uri="{FF2B5EF4-FFF2-40B4-BE49-F238E27FC236}">
                <a16:creationId xmlns:a16="http://schemas.microsoft.com/office/drawing/2014/main" id="{3B5C41BA-6CB0-43B7-8045-D0145008DF78}"/>
              </a:ext>
            </a:extLst>
          </p:cNvPr>
          <p:cNvSpPr txBox="1">
            <a:spLocks/>
          </p:cNvSpPr>
          <p:nvPr/>
        </p:nvSpPr>
        <p:spPr bwMode="auto">
          <a:xfrm>
            <a:off x="304800" y="0"/>
            <a:ext cx="850265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mj-cs"/>
              </a:rPr>
              <a:t>SECDEF FY19 Audit Priorities</a:t>
            </a:r>
            <a:endParaRPr kumimoji="0" lang="en-US" sz="3600" b="1" i="1" u="none" strike="noStrike" kern="0" cap="none" spc="0" normalizeH="0" baseline="0" noProof="0" dirty="0">
              <a:ln>
                <a:noFill/>
              </a:ln>
              <a:solidFill>
                <a:srgbClr val="151C77"/>
              </a:solidFill>
              <a:effectLst/>
              <a:uLnTx/>
              <a:uFillTx/>
              <a:latin typeface="Arial"/>
              <a:ea typeface="+mj-ea"/>
              <a:cs typeface="+mj-cs"/>
            </a:endParaRPr>
          </a:p>
        </p:txBody>
      </p:sp>
    </p:spTree>
    <p:extLst>
      <p:ext uri="{BB962C8B-B14F-4D97-AF65-F5344CB8AC3E}">
        <p14:creationId xmlns:p14="http://schemas.microsoft.com/office/powerpoint/2010/main" val="27973968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Audit Update</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8" name="object 11"/>
          <p:cNvSpPr txBox="1"/>
          <p:nvPr/>
        </p:nvSpPr>
        <p:spPr>
          <a:xfrm>
            <a:off x="2974340" y="3124200"/>
            <a:ext cx="3200400"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Why We Care</a:t>
            </a:r>
          </a:p>
        </p:txBody>
      </p:sp>
    </p:spTree>
    <p:extLst>
      <p:ext uri="{BB962C8B-B14F-4D97-AF65-F5344CB8AC3E}">
        <p14:creationId xmlns:p14="http://schemas.microsoft.com/office/powerpoint/2010/main" val="27385301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FIAR Compliance and MEV</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8" name="object 11"/>
          <p:cNvSpPr txBox="1"/>
          <p:nvPr/>
        </p:nvSpPr>
        <p:spPr>
          <a:xfrm>
            <a:off x="0" y="3072332"/>
            <a:ext cx="9144000" cy="1107996"/>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General Property, Plant, and Equipment</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Military Equipment Valuation</a:t>
            </a:r>
          </a:p>
        </p:txBody>
      </p:sp>
    </p:spTree>
    <p:extLst>
      <p:ext uri="{BB962C8B-B14F-4D97-AF65-F5344CB8AC3E}">
        <p14:creationId xmlns:p14="http://schemas.microsoft.com/office/powerpoint/2010/main" val="28684640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mj-cs"/>
              </a:rPr>
              <a:t>AFLCMC MEV</a:t>
            </a:r>
            <a:r>
              <a:rPr kumimoji="0" lang="en-US" sz="3400" b="1" i="1" u="none" strike="noStrike" kern="0" cap="none" spc="0" normalizeH="0" baseline="0" noProof="0" dirty="0" smtClean="0">
                <a:ln>
                  <a:noFill/>
                </a:ln>
                <a:solidFill>
                  <a:srgbClr val="151C77"/>
                </a:solidFill>
                <a:effectLst/>
                <a:uLnTx/>
                <a:uFillTx/>
                <a:latin typeface="Arial"/>
                <a:ea typeface="+mj-ea"/>
                <a:cs typeface="+mj-cs"/>
              </a:rPr>
              <a:t/>
            </a:r>
            <a:br>
              <a:rPr kumimoji="0" lang="en-US" sz="3400" b="1" i="1" u="none" strike="noStrike" kern="0" cap="none" spc="0" normalizeH="0" baseline="0" noProof="0" dirty="0" smtClean="0">
                <a:ln>
                  <a:noFill/>
                </a:ln>
                <a:solidFill>
                  <a:srgbClr val="151C77"/>
                </a:solidFill>
                <a:effectLst/>
                <a:uLnTx/>
                <a:uFillTx/>
                <a:latin typeface="Arial"/>
                <a:ea typeface="+mj-ea"/>
                <a:cs typeface="+mj-cs"/>
              </a:rPr>
            </a:br>
            <a:r>
              <a:rPr kumimoji="0" lang="en-US" sz="2400" b="1" i="1" u="none" strike="noStrike" kern="0" cap="none" spc="0" normalizeH="0" baseline="0" noProof="0" dirty="0" smtClean="0">
                <a:ln>
                  <a:noFill/>
                </a:ln>
                <a:solidFill>
                  <a:srgbClr val="151C77"/>
                </a:solidFill>
                <a:effectLst/>
                <a:uLnTx/>
                <a:uFillTx/>
                <a:latin typeface="Arial"/>
                <a:ea typeface="+mj-ea"/>
                <a:cs typeface="+mj-cs"/>
              </a:rPr>
              <a:t>What MEV Entails</a:t>
            </a:r>
            <a:endParaRPr kumimoji="0" lang="en-US" sz="2400" b="1" i="1" u="none" strike="noStrike" kern="0" cap="none" spc="0" normalizeH="0" baseline="0" noProof="0" dirty="0">
              <a:ln>
                <a:noFill/>
              </a:ln>
              <a:solidFill>
                <a:srgbClr val="151C77"/>
              </a:solidFill>
              <a:effectLst/>
              <a:uLnTx/>
              <a:uFillTx/>
              <a:latin typeface="Arial"/>
              <a:ea typeface="+mj-ea"/>
              <a:cs typeface="+mj-cs"/>
            </a:endParaRPr>
          </a:p>
        </p:txBody>
      </p:sp>
      <p:sp>
        <p:nvSpPr>
          <p:cNvPr id="2" name="TextBox 1"/>
          <p:cNvSpPr txBox="1"/>
          <p:nvPr/>
        </p:nvSpPr>
        <p:spPr>
          <a:xfrm>
            <a:off x="0" y="1025349"/>
            <a:ext cx="9144000" cy="5047536"/>
          </a:xfrm>
          <a:prstGeom prst="rect">
            <a:avLst/>
          </a:prstGeom>
          <a:noFill/>
        </p:spPr>
        <p:txBody>
          <a:bodyPr wrap="square" rtlCol="0">
            <a:spAutoFit/>
          </a:bodyPr>
          <a:lstStyle/>
          <a:p>
            <a:pPr lvl="0">
              <a:defRPr/>
            </a:pPr>
            <a:r>
              <a:rPr lang="en-US" sz="2000" dirty="0">
                <a:solidFill>
                  <a:srgbClr val="000000"/>
                </a:solidFill>
                <a:latin typeface="Arial" panose="020B0604020202020204" pitchFamily="34" charset="0"/>
              </a:rPr>
              <a:t>Accounting requirements for Federally owned property, plant, and equipment (PP&amp;E) are captured in Statement of Federal Financial Accounting Standards 6</a:t>
            </a:r>
          </a:p>
          <a:p>
            <a:pPr marL="461963" lvl="1" indent="-230188">
              <a:buFont typeface="Arial" panose="020B0604020202020204" pitchFamily="34" charset="0"/>
              <a:buChar char="•"/>
              <a:defRPr/>
            </a:pPr>
            <a:r>
              <a:rPr lang="en-US" sz="1700" dirty="0">
                <a:solidFill>
                  <a:srgbClr val="000000"/>
                </a:solidFill>
                <a:latin typeface="Arial" panose="020B0604020202020204" pitchFamily="34" charset="0"/>
              </a:rPr>
              <a:t>Tangible Assets that (1) have an estimated useful life of 2 or more years, (2) are not intended for sale in the ordinary course of business, and (3) are intended to be used or available for use by the </a:t>
            </a:r>
            <a:r>
              <a:rPr lang="en-US" sz="1700" dirty="0" smtClean="0">
                <a:solidFill>
                  <a:srgbClr val="000000"/>
                </a:solidFill>
                <a:latin typeface="Arial" panose="020B0604020202020204" pitchFamily="34" charset="0"/>
              </a:rPr>
              <a:t>AF</a:t>
            </a:r>
          </a:p>
          <a:p>
            <a:pPr marL="919163" lvl="2" indent="-230188">
              <a:buFont typeface="Arial" panose="020B0604020202020204" pitchFamily="34" charset="0"/>
              <a:buChar char="•"/>
              <a:defRPr/>
            </a:pPr>
            <a:r>
              <a:rPr lang="en-US" sz="1700" dirty="0" smtClean="0">
                <a:solidFill>
                  <a:srgbClr val="000000"/>
                </a:solidFill>
                <a:latin typeface="Arial" panose="020B0604020202020204" pitchFamily="34" charset="0"/>
              </a:rPr>
              <a:t>Assets include Aircraft/Modifications, Remotely Piloted Aircraft, Ground Control Stations, Mine Resistant Ambush Protected Vehicles, PODs, Special Tools/Equip</a:t>
            </a:r>
          </a:p>
          <a:p>
            <a:pPr marL="919163" lvl="2" indent="-230188">
              <a:buFont typeface="Arial" panose="020B0604020202020204" pitchFamily="34" charset="0"/>
              <a:buChar char="•"/>
              <a:defRPr/>
            </a:pPr>
            <a:r>
              <a:rPr lang="en-US" sz="1700" dirty="0" smtClean="0">
                <a:solidFill>
                  <a:srgbClr val="000000"/>
                </a:solidFill>
                <a:latin typeface="Arial" panose="020B0604020202020204" pitchFamily="34" charset="0"/>
              </a:rPr>
              <a:t>AF has established a Capitalization Threshold of $1M for general PP&amp;E</a:t>
            </a:r>
            <a:endParaRPr lang="en-US" sz="1700" dirty="0">
              <a:solidFill>
                <a:srgbClr val="000000"/>
              </a:solidFill>
              <a:latin typeface="Arial" panose="020B0604020202020204" pitchFamily="34" charset="0"/>
            </a:endParaRPr>
          </a:p>
          <a:p>
            <a:pPr marL="231775" lvl="0"/>
            <a:endParaRPr lang="en-US" sz="600" dirty="0">
              <a:solidFill>
                <a:srgbClr val="000000"/>
              </a:solidFill>
              <a:latin typeface="Arial" panose="020B0604020202020204" pitchFamily="34" charset="0"/>
            </a:endParaRPr>
          </a:p>
          <a:p>
            <a:pPr lvl="0"/>
            <a:r>
              <a:rPr lang="en-US" sz="2000" dirty="0" smtClean="0">
                <a:solidFill>
                  <a:srgbClr val="000000"/>
                </a:solidFill>
                <a:latin typeface="Arial" panose="020B0604020202020204" pitchFamily="34" charset="0"/>
              </a:rPr>
              <a:t>Military equipment valuation requires capitalization of the </a:t>
            </a:r>
            <a:r>
              <a:rPr lang="en-US" sz="2000" dirty="0">
                <a:solidFill>
                  <a:srgbClr val="000000"/>
                </a:solidFill>
                <a:latin typeface="Arial" panose="020B0604020202020204" pitchFamily="34" charset="0"/>
              </a:rPr>
              <a:t>total acquisition cost of an asset (e.g. Aircraft or Modification), greater than $1.0M, on the AF financial statements and depreciating the total asset cost over its useful </a:t>
            </a:r>
            <a:r>
              <a:rPr lang="en-US" sz="2000" dirty="0" smtClean="0">
                <a:solidFill>
                  <a:srgbClr val="000000"/>
                </a:solidFill>
                <a:latin typeface="Arial" panose="020B0604020202020204" pitchFamily="34" charset="0"/>
              </a:rPr>
              <a:t>life</a:t>
            </a:r>
          </a:p>
          <a:p>
            <a:pPr marL="461963" lvl="0" indent="-230188">
              <a:buFont typeface="Arial" panose="020B0604020202020204" pitchFamily="34" charset="0"/>
              <a:buChar char="•"/>
              <a:tabLst>
                <a:tab pos="461963" algn="l"/>
              </a:tabLst>
            </a:pPr>
            <a:r>
              <a:rPr lang="en-US" sz="1700" dirty="0" smtClean="0">
                <a:solidFill>
                  <a:srgbClr val="000000"/>
                </a:solidFill>
                <a:latin typeface="Arial" panose="020B0604020202020204" pitchFamily="34" charset="0"/>
              </a:rPr>
              <a:t>Assets, acquisition costs, and useful life are entered into the Accountable Property System of Record – Reliability and Maintainability Information System (REMIS) for MEV</a:t>
            </a:r>
          </a:p>
          <a:p>
            <a:pPr marL="461963" lvl="0" indent="-230188">
              <a:buFont typeface="Arial" panose="020B0604020202020204" pitchFamily="34" charset="0"/>
              <a:buChar char="•"/>
              <a:tabLst>
                <a:tab pos="461963" algn="l"/>
              </a:tabLst>
            </a:pPr>
            <a:r>
              <a:rPr lang="en-US" sz="1700" dirty="0" smtClean="0">
                <a:solidFill>
                  <a:srgbClr val="000000"/>
                </a:solidFill>
                <a:latin typeface="Arial" panose="020B0604020202020204" pitchFamily="34" charset="0"/>
              </a:rPr>
              <a:t>Depreciation is calculated automatically in REMIS</a:t>
            </a:r>
          </a:p>
          <a:p>
            <a:pPr marL="461963" lvl="0" indent="-230188">
              <a:buFont typeface="Arial" panose="020B0604020202020204" pitchFamily="34" charset="0"/>
              <a:buChar char="•"/>
              <a:tabLst>
                <a:tab pos="461963" algn="l"/>
              </a:tabLst>
            </a:pPr>
            <a:r>
              <a:rPr lang="en-US" sz="1700" dirty="0" smtClean="0">
                <a:solidFill>
                  <a:srgbClr val="000000"/>
                </a:solidFill>
                <a:latin typeface="Arial" panose="020B0604020202020204" pitchFamily="34" charset="0"/>
              </a:rPr>
              <a:t>REMIS feeds financial data to the AF financial statements</a:t>
            </a:r>
          </a:p>
          <a:p>
            <a:pPr marL="231775" lvl="0">
              <a:tabLst>
                <a:tab pos="461963" algn="l"/>
              </a:tabLst>
            </a:pPr>
            <a:endParaRPr lang="en-US" sz="600" dirty="0" smtClean="0">
              <a:solidFill>
                <a:srgbClr val="000000"/>
              </a:solidFill>
              <a:latin typeface="Arial" panose="020B0604020202020204" pitchFamily="34" charset="0"/>
            </a:endParaRPr>
          </a:p>
          <a:p>
            <a:pPr lvl="0">
              <a:tabLst>
                <a:tab pos="461963" algn="l"/>
              </a:tabLst>
            </a:pPr>
            <a:r>
              <a:rPr lang="en-US" sz="2000" dirty="0" smtClean="0">
                <a:solidFill>
                  <a:srgbClr val="000000"/>
                </a:solidFill>
                <a:latin typeface="Arial" panose="020B0604020202020204" pitchFamily="34" charset="0"/>
              </a:rPr>
              <a:t>Program Managers must perform monthly reconciliations and sign an Annual Attestation that the information in the APSR is accurate</a:t>
            </a:r>
            <a:endParaRPr lang="en-US" sz="2000" dirty="0">
              <a:solidFill>
                <a:srgbClr val="000000"/>
              </a:solidFill>
              <a:latin typeface="Arial" panose="020B0604020202020204" pitchFamily="34" charset="0"/>
            </a:endParaRPr>
          </a:p>
        </p:txBody>
      </p:sp>
      <p:sp>
        <p:nvSpPr>
          <p:cNvPr id="3" name="TextBox 2"/>
          <p:cNvSpPr txBox="1"/>
          <p:nvPr/>
        </p:nvSpPr>
        <p:spPr>
          <a:xfrm>
            <a:off x="152400" y="6107668"/>
            <a:ext cx="8839200" cy="369332"/>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AFLCMC </a:t>
            </a:r>
            <a:r>
              <a:rPr kumimoji="0" lang="en-US" sz="1800" b="1" i="0" u="none" strike="noStrike" kern="1200" cap="none" spc="0" normalizeH="0" baseline="0" noProof="0" dirty="0" smtClean="0">
                <a:ln>
                  <a:noFill/>
                </a:ln>
                <a:solidFill>
                  <a:srgbClr val="000000"/>
                </a:solidFill>
                <a:effectLst/>
                <a:uLnTx/>
                <a:uFillTx/>
                <a:latin typeface="Arial"/>
                <a:ea typeface="+mn-ea"/>
                <a:cs typeface="+mn-cs"/>
              </a:rPr>
              <a:t>has created a MEV Standard Process to assist PEOs/Program Offices </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483756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mj-cs"/>
              </a:rPr>
              <a:t>AFLCMC MEV</a:t>
            </a:r>
            <a:r>
              <a:rPr kumimoji="0" lang="en-US" sz="3400" b="1" i="1" u="none" strike="noStrike" kern="0" cap="none" spc="0" normalizeH="0" baseline="0" noProof="0" dirty="0" smtClean="0">
                <a:ln>
                  <a:noFill/>
                </a:ln>
                <a:solidFill>
                  <a:srgbClr val="151C77"/>
                </a:solidFill>
                <a:effectLst/>
                <a:uLnTx/>
                <a:uFillTx/>
                <a:latin typeface="Arial"/>
                <a:ea typeface="+mj-ea"/>
                <a:cs typeface="+mj-cs"/>
              </a:rPr>
              <a:t/>
            </a:r>
            <a:br>
              <a:rPr kumimoji="0" lang="en-US" sz="3400" b="1" i="1" u="none" strike="noStrike" kern="0" cap="none" spc="0" normalizeH="0" baseline="0" noProof="0" dirty="0" smtClean="0">
                <a:ln>
                  <a:noFill/>
                </a:ln>
                <a:solidFill>
                  <a:srgbClr val="151C77"/>
                </a:solidFill>
                <a:effectLst/>
                <a:uLnTx/>
                <a:uFillTx/>
                <a:latin typeface="Arial"/>
                <a:ea typeface="+mj-ea"/>
                <a:cs typeface="+mj-cs"/>
              </a:rPr>
            </a:br>
            <a:r>
              <a:rPr kumimoji="0" lang="en-US" sz="2400" b="1" i="1" u="none" strike="noStrike" kern="0" cap="none" spc="0" normalizeH="0" baseline="0" noProof="0" dirty="0" smtClean="0">
                <a:ln>
                  <a:noFill/>
                </a:ln>
                <a:solidFill>
                  <a:srgbClr val="151C77"/>
                </a:solidFill>
                <a:effectLst/>
                <a:uLnTx/>
                <a:uFillTx/>
                <a:latin typeface="Arial"/>
                <a:ea typeface="+mj-ea"/>
                <a:cs typeface="+mj-cs"/>
              </a:rPr>
              <a:t>Deemed Cost Approach</a:t>
            </a:r>
            <a:endParaRPr kumimoji="0" lang="en-US" sz="2400" b="1" i="1" u="none" strike="noStrike" kern="0" cap="none" spc="0" normalizeH="0" baseline="0" noProof="0" dirty="0">
              <a:ln>
                <a:noFill/>
              </a:ln>
              <a:solidFill>
                <a:srgbClr val="151C77"/>
              </a:solidFill>
              <a:effectLst/>
              <a:uLnTx/>
              <a:uFillTx/>
              <a:latin typeface="Arial"/>
              <a:ea typeface="+mj-ea"/>
              <a:cs typeface="+mj-cs"/>
            </a:endParaRPr>
          </a:p>
        </p:txBody>
      </p:sp>
      <p:sp>
        <p:nvSpPr>
          <p:cNvPr id="2" name="TextBox 1"/>
          <p:cNvSpPr txBox="1"/>
          <p:nvPr/>
        </p:nvSpPr>
        <p:spPr>
          <a:xfrm>
            <a:off x="0" y="1066800"/>
            <a:ext cx="9144000" cy="5232202"/>
          </a:xfrm>
          <a:prstGeom prst="rect">
            <a:avLst/>
          </a:prstGeom>
          <a:noFill/>
        </p:spPr>
        <p:txBody>
          <a:bodyPr wrap="square" rtlCol="0">
            <a:spAutoFit/>
          </a:bodyPr>
          <a:lstStyle/>
          <a:p>
            <a:r>
              <a:rPr lang="en-US" sz="2000" dirty="0">
                <a:latin typeface="Arial" panose="020B0604020202020204" pitchFamily="34" charset="0"/>
              </a:rPr>
              <a:t>AF </a:t>
            </a:r>
            <a:r>
              <a:rPr lang="en-US" sz="2000" dirty="0" smtClean="0">
                <a:latin typeface="Arial" panose="020B0604020202020204" pitchFamily="34" charset="0"/>
              </a:rPr>
              <a:t>working </a:t>
            </a:r>
            <a:r>
              <a:rPr lang="en-US" sz="2000" dirty="0">
                <a:latin typeface="Arial" panose="020B0604020202020204" pitchFamily="34" charset="0"/>
              </a:rPr>
              <a:t>to establish MEV opening balances on AF financial statements</a:t>
            </a:r>
          </a:p>
          <a:p>
            <a:pPr marL="461963" indent="-230188">
              <a:buFont typeface="Arial" panose="020B0604020202020204" pitchFamily="34" charset="0"/>
              <a:buChar char="•"/>
            </a:pPr>
            <a:r>
              <a:rPr lang="en-US" sz="1700" dirty="0" smtClean="0">
                <a:latin typeface="Arial" panose="020B0604020202020204" pitchFamily="34" charset="0"/>
              </a:rPr>
              <a:t>Accounting standards permit alternative methods </a:t>
            </a:r>
            <a:r>
              <a:rPr lang="en-US" sz="1700" dirty="0">
                <a:latin typeface="Arial" panose="020B0604020202020204" pitchFamily="34" charset="0"/>
              </a:rPr>
              <a:t>for </a:t>
            </a:r>
            <a:r>
              <a:rPr lang="en-US" sz="1700" dirty="0" smtClean="0">
                <a:latin typeface="Arial" panose="020B0604020202020204" pitchFamily="34" charset="0"/>
              </a:rPr>
              <a:t>establishing </a:t>
            </a:r>
            <a:r>
              <a:rPr lang="en-US" sz="1700" dirty="0">
                <a:latin typeface="Arial" panose="020B0604020202020204" pitchFamily="34" charset="0"/>
              </a:rPr>
              <a:t>Opening Balances</a:t>
            </a:r>
          </a:p>
          <a:p>
            <a:pPr marL="461963" indent="-230188">
              <a:buFont typeface="Arial" panose="020B0604020202020204" pitchFamily="34" charset="0"/>
              <a:buChar char="•"/>
            </a:pPr>
            <a:r>
              <a:rPr lang="en-US" sz="1700" dirty="0">
                <a:latin typeface="Arial" panose="020B0604020202020204" pitchFamily="34" charset="0"/>
              </a:rPr>
              <a:t>Permits AF to make an unreserved (unconditional) assertion the financial statements, or one or more line items addressed by the Statement, are presented fairly in accordance with Generally Accepted Accounting Principles</a:t>
            </a:r>
          </a:p>
          <a:p>
            <a:pPr marL="231775" lvl="1"/>
            <a:endParaRPr lang="en-US" sz="600" dirty="0" smtClean="0">
              <a:latin typeface="Arial" panose="020B0604020202020204" pitchFamily="34" charset="0"/>
            </a:endParaRPr>
          </a:p>
          <a:p>
            <a:pPr marL="4763" indent="-230188">
              <a:buFont typeface="Arial" panose="020B0604020202020204" pitchFamily="34" charset="0"/>
              <a:buChar char="•"/>
            </a:pPr>
            <a:r>
              <a:rPr lang="en-US" sz="1700" dirty="0" smtClean="0">
                <a:latin typeface="Arial" panose="020B0604020202020204" pitchFamily="34" charset="0"/>
              </a:rPr>
              <a:t>Deemed </a:t>
            </a:r>
            <a:r>
              <a:rPr lang="en-US" sz="1700" dirty="0">
                <a:latin typeface="Arial" panose="020B0604020202020204" pitchFamily="34" charset="0"/>
              </a:rPr>
              <a:t>Cost is </a:t>
            </a:r>
            <a:r>
              <a:rPr lang="en-US" sz="1700" dirty="0" smtClean="0">
                <a:latin typeface="Arial" panose="020B0604020202020204" pitchFamily="34" charset="0"/>
              </a:rPr>
              <a:t>an acceptable alternate valuation </a:t>
            </a:r>
            <a:r>
              <a:rPr lang="en-US" sz="1700" dirty="0">
                <a:latin typeface="Arial" panose="020B0604020202020204" pitchFamily="34" charset="0"/>
              </a:rPr>
              <a:t>method for general PP&amp;E </a:t>
            </a:r>
          </a:p>
          <a:p>
            <a:pPr marL="800100" lvl="1" indent="-342900">
              <a:buFont typeface="Arial" panose="020B0604020202020204" pitchFamily="34" charset="0"/>
              <a:buChar char="•"/>
            </a:pPr>
            <a:r>
              <a:rPr lang="en-US" sz="1700" dirty="0">
                <a:latin typeface="Arial" panose="020B0604020202020204" pitchFamily="34" charset="0"/>
              </a:rPr>
              <a:t>Surrogate for initial amounts otherwise required to establish opening balances</a:t>
            </a:r>
          </a:p>
          <a:p>
            <a:pPr marL="800100" lvl="1" indent="-342900">
              <a:buFont typeface="Arial" panose="020B0604020202020204" pitchFamily="34" charset="0"/>
              <a:buChar char="•"/>
            </a:pPr>
            <a:r>
              <a:rPr lang="en-US" sz="1700" dirty="0">
                <a:latin typeface="Arial" panose="020B0604020202020204" pitchFamily="34" charset="0"/>
              </a:rPr>
              <a:t>Available to the AF only once per line item (For example: MEV)</a:t>
            </a:r>
          </a:p>
          <a:p>
            <a:endParaRPr lang="en-US" sz="600" dirty="0">
              <a:latin typeface="Arial" panose="020B0604020202020204" pitchFamily="34" charset="0"/>
            </a:endParaRPr>
          </a:p>
          <a:p>
            <a:r>
              <a:rPr lang="en-US" sz="1700" dirty="0" smtClean="0">
                <a:latin typeface="Arial" panose="020B0604020202020204" pitchFamily="34" charset="0"/>
              </a:rPr>
              <a:t>Deemed Cost should be based on one, or combination, of the following valuation methods:</a:t>
            </a:r>
          </a:p>
          <a:p>
            <a:pPr marL="517525" indent="-285750">
              <a:buFont typeface="Arial" panose="020B0604020202020204" pitchFamily="34" charset="0"/>
              <a:buChar char="•"/>
            </a:pPr>
            <a:r>
              <a:rPr lang="en-US" sz="1700" dirty="0" smtClean="0">
                <a:latin typeface="Arial" panose="020B0604020202020204" pitchFamily="34" charset="0"/>
              </a:rPr>
              <a:t>Replacement Cost – amount required to replace remaining service potential of asset</a:t>
            </a:r>
          </a:p>
          <a:p>
            <a:pPr marL="517525" indent="-285750">
              <a:buFont typeface="Arial" panose="020B0604020202020204" pitchFamily="34" charset="0"/>
              <a:buChar char="•"/>
            </a:pPr>
            <a:r>
              <a:rPr lang="en-US" sz="1700" dirty="0" smtClean="0">
                <a:latin typeface="Arial" panose="020B0604020202020204" pitchFamily="34" charset="0"/>
              </a:rPr>
              <a:t>Estimated Historical Costs</a:t>
            </a:r>
          </a:p>
          <a:p>
            <a:pPr marL="974725" lvl="1" indent="-285750">
              <a:buFont typeface="Arial" panose="020B0604020202020204" pitchFamily="34" charset="0"/>
              <a:buChar char="•"/>
            </a:pPr>
            <a:r>
              <a:rPr lang="en-US" sz="1700" dirty="0" smtClean="0">
                <a:latin typeface="Arial" panose="020B0604020202020204" pitchFamily="34" charset="0"/>
              </a:rPr>
              <a:t>Cost of similar assets at the time of acquisition;</a:t>
            </a:r>
          </a:p>
          <a:p>
            <a:pPr marL="974725" lvl="1" indent="-285750">
              <a:buFont typeface="Arial" panose="020B0604020202020204" pitchFamily="34" charset="0"/>
              <a:buChar char="•"/>
            </a:pPr>
            <a:r>
              <a:rPr lang="en-US" sz="1700" dirty="0" smtClean="0">
                <a:latin typeface="Arial" panose="020B0604020202020204" pitchFamily="34" charset="0"/>
              </a:rPr>
              <a:t>Current cost of similar assets discounted for inflation since time of acquisition; or</a:t>
            </a:r>
          </a:p>
          <a:p>
            <a:pPr marL="974725" lvl="1" indent="-285750">
              <a:buFont typeface="Arial" panose="020B0604020202020204" pitchFamily="34" charset="0"/>
              <a:buChar char="•"/>
            </a:pPr>
            <a:r>
              <a:rPr lang="en-US" sz="1700" dirty="0" smtClean="0">
                <a:latin typeface="Arial" panose="020B0604020202020204" pitchFamily="34" charset="0"/>
              </a:rPr>
              <a:t>Other reasonable methods (budget, appropriations, engineering docs, contracts)</a:t>
            </a:r>
          </a:p>
          <a:p>
            <a:pPr marL="517525" indent="-285750">
              <a:buFont typeface="Arial" panose="020B0604020202020204" pitchFamily="34" charset="0"/>
              <a:buChar char="•"/>
            </a:pPr>
            <a:r>
              <a:rPr lang="en-US" sz="1700" dirty="0" smtClean="0">
                <a:latin typeface="Arial" panose="020B0604020202020204" pitchFamily="34" charset="0"/>
              </a:rPr>
              <a:t>Fair Value – amount at which the asset could be exchanged in current transaction between willing parties, other than in a forced liquidation or sale</a:t>
            </a:r>
          </a:p>
          <a:p>
            <a:endParaRPr lang="en-US" sz="600" dirty="0" smtClean="0">
              <a:latin typeface="Arial" panose="020B0604020202020204" pitchFamily="34" charset="0"/>
            </a:endParaRPr>
          </a:p>
          <a:p>
            <a:r>
              <a:rPr lang="en-US" sz="1700" dirty="0" smtClean="0">
                <a:latin typeface="Arial" panose="020B0604020202020204" pitchFamily="34" charset="0"/>
              </a:rPr>
              <a:t>Depreciation – Accumulated depreciation/amortization is recorded based on estimated costs and the number of years the asset has been in use relative to its estimated useful life</a:t>
            </a:r>
            <a:r>
              <a:rPr lang="en-US" dirty="0" smtClean="0">
                <a:latin typeface="Arial" panose="020B0604020202020204" pitchFamily="34" charset="0"/>
              </a:rPr>
              <a:t>  </a:t>
            </a:r>
            <a:endParaRPr lang="en-US" dirty="0"/>
          </a:p>
        </p:txBody>
      </p:sp>
      <p:sp>
        <p:nvSpPr>
          <p:cNvPr id="3" name="TextBox 2"/>
          <p:cNvSpPr txBox="1"/>
          <p:nvPr/>
        </p:nvSpPr>
        <p:spPr>
          <a:xfrm>
            <a:off x="0" y="6266736"/>
            <a:ext cx="9144000" cy="369332"/>
          </a:xfrm>
          <a:prstGeom prst="rect">
            <a:avLst/>
          </a:prstGeom>
          <a:solidFill>
            <a:srgbClr val="00B0F0"/>
          </a:solidFill>
        </p:spPr>
        <p:txBody>
          <a:bodyPr wrap="square" rtlCol="0">
            <a:spAutoFit/>
          </a:bodyPr>
          <a:lstStyle/>
          <a:p>
            <a:pPr algn="ctr"/>
            <a:r>
              <a:rPr lang="en-US" b="1" dirty="0"/>
              <a:t>AFLCMC </a:t>
            </a:r>
            <a:r>
              <a:rPr lang="en-US" b="1" dirty="0" smtClean="0"/>
              <a:t>is </a:t>
            </a:r>
            <a:r>
              <a:rPr lang="en-US" b="1" dirty="0"/>
              <a:t>using Deemed Cost to establish </a:t>
            </a:r>
            <a:r>
              <a:rPr lang="en-US" b="1" dirty="0" smtClean="0"/>
              <a:t>MEV opening </a:t>
            </a:r>
            <a:r>
              <a:rPr lang="en-US" b="1" dirty="0"/>
              <a:t>balances</a:t>
            </a:r>
          </a:p>
        </p:txBody>
      </p:sp>
    </p:spTree>
    <p:extLst>
      <p:ext uri="{BB962C8B-B14F-4D97-AF65-F5344CB8AC3E}">
        <p14:creationId xmlns:p14="http://schemas.microsoft.com/office/powerpoint/2010/main" val="17106039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1"/>
          <p:cNvSpPr txBox="1">
            <a:spLocks/>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smtClean="0">
                <a:ln>
                  <a:noFill/>
                </a:ln>
                <a:solidFill>
                  <a:srgbClr val="151C77"/>
                </a:solidFill>
                <a:effectLst/>
                <a:uLnTx/>
                <a:uFillTx/>
                <a:latin typeface="Arial"/>
                <a:ea typeface="+mj-ea"/>
                <a:cs typeface="+mj-cs"/>
              </a:rPr>
              <a:t>AFLCMC MEV</a:t>
            </a:r>
            <a:r>
              <a:rPr kumimoji="0" lang="en-US" sz="3400" b="1" i="1" u="none" strike="noStrike" kern="0" cap="none" spc="0" normalizeH="0" baseline="0" noProof="0" dirty="0" smtClean="0">
                <a:ln>
                  <a:noFill/>
                </a:ln>
                <a:solidFill>
                  <a:srgbClr val="151C77"/>
                </a:solidFill>
                <a:effectLst/>
                <a:uLnTx/>
                <a:uFillTx/>
                <a:latin typeface="Arial"/>
                <a:ea typeface="+mj-ea"/>
                <a:cs typeface="+mj-cs"/>
              </a:rPr>
              <a:t/>
            </a:r>
            <a:br>
              <a:rPr kumimoji="0" lang="en-US" sz="3400" b="1" i="1" u="none" strike="noStrike" kern="0" cap="none" spc="0" normalizeH="0" baseline="0" noProof="0" dirty="0" smtClean="0">
                <a:ln>
                  <a:noFill/>
                </a:ln>
                <a:solidFill>
                  <a:srgbClr val="151C77"/>
                </a:solidFill>
                <a:effectLst/>
                <a:uLnTx/>
                <a:uFillTx/>
                <a:latin typeface="Arial"/>
                <a:ea typeface="+mj-ea"/>
                <a:cs typeface="+mj-cs"/>
              </a:rPr>
            </a:br>
            <a:r>
              <a:rPr kumimoji="0" lang="en-US" sz="2400" b="1" i="1" u="none" strike="noStrike" kern="0" cap="none" spc="0" normalizeH="0" baseline="0" noProof="0" dirty="0" smtClean="0">
                <a:ln>
                  <a:noFill/>
                </a:ln>
                <a:solidFill>
                  <a:srgbClr val="151C77"/>
                </a:solidFill>
                <a:effectLst/>
                <a:uLnTx/>
                <a:uFillTx/>
                <a:latin typeface="Arial"/>
                <a:ea typeface="+mj-ea"/>
                <a:cs typeface="+mj-cs"/>
              </a:rPr>
              <a:t>Deemed Cost Approach</a:t>
            </a:r>
            <a:endParaRPr kumimoji="0" lang="en-US" sz="2400" b="1" i="1" u="none" strike="noStrike" kern="0" cap="none" spc="0" normalizeH="0" baseline="0" noProof="0" dirty="0">
              <a:ln>
                <a:noFill/>
              </a:ln>
              <a:solidFill>
                <a:srgbClr val="151C77"/>
              </a:solidFill>
              <a:effectLst/>
              <a:uLnTx/>
              <a:uFillTx/>
              <a:latin typeface="Arial"/>
              <a:ea typeface="+mj-ea"/>
              <a:cs typeface="+mj-cs"/>
            </a:endParaRPr>
          </a:p>
        </p:txBody>
      </p:sp>
      <p:sp>
        <p:nvSpPr>
          <p:cNvPr id="7" name="TextBox 6"/>
          <p:cNvSpPr txBox="1"/>
          <p:nvPr/>
        </p:nvSpPr>
        <p:spPr>
          <a:xfrm>
            <a:off x="152400" y="1928470"/>
            <a:ext cx="8828363" cy="415498"/>
          </a:xfrm>
          <a:prstGeom prst="rect">
            <a:avLst/>
          </a:prstGeom>
          <a:solidFill>
            <a:srgbClr val="3333CC">
              <a:lumMod val="20000"/>
              <a:lumOff val="80000"/>
            </a:srgbClr>
          </a:solidFill>
          <a:ln w="254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smtClean="0">
                <a:ln>
                  <a:noFill/>
                </a:ln>
                <a:solidFill>
                  <a:srgbClr val="000000"/>
                </a:solidFill>
                <a:effectLst/>
                <a:uLnTx/>
                <a:uFillTx/>
              </a:rPr>
              <a:t>AFLCMC MEV efforts encompass 64 programs across 7 PEOs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23" y="5429956"/>
            <a:ext cx="1373803" cy="91890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075" y="5459322"/>
            <a:ext cx="1379525" cy="92728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435201"/>
            <a:ext cx="1370463" cy="93131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065" y="3435824"/>
            <a:ext cx="1371600" cy="93316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6960" y="5447928"/>
            <a:ext cx="1379526" cy="92728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6961" y="3425301"/>
            <a:ext cx="1379525" cy="92321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6961" y="4417771"/>
            <a:ext cx="1379525" cy="93572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19024" y="2433140"/>
            <a:ext cx="1378352" cy="93338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06960" y="2444167"/>
            <a:ext cx="1373803" cy="90174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07896" y="2438400"/>
            <a:ext cx="1368121" cy="929043"/>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065" y="4437922"/>
            <a:ext cx="1371600" cy="915573"/>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18657" y="5451587"/>
            <a:ext cx="1355060" cy="913664"/>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04943" y="5441350"/>
            <a:ext cx="1373803" cy="92390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4943" y="2438400"/>
            <a:ext cx="1373803" cy="929043"/>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3064" y="5431809"/>
            <a:ext cx="1352259" cy="917056"/>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92615" y="2454058"/>
            <a:ext cx="1374985" cy="912695"/>
          </a:xfrm>
          <a:prstGeom prst="rect">
            <a:avLst/>
          </a:prstGeom>
        </p:spPr>
      </p:pic>
      <p:pic>
        <p:nvPicPr>
          <p:cNvPr id="24" name="Picture 23"/>
          <p:cNvPicPr>
            <a:picLocks noChangeAspect="1"/>
          </p:cNvPicPr>
          <p:nvPr/>
        </p:nvPicPr>
        <p:blipFill>
          <a:blip r:embed="rId18"/>
          <a:stretch>
            <a:fillRect/>
          </a:stretch>
        </p:blipFill>
        <p:spPr>
          <a:xfrm>
            <a:off x="1619023" y="3425300"/>
            <a:ext cx="5870159" cy="1928195"/>
          </a:xfrm>
          <a:prstGeom prst="rect">
            <a:avLst/>
          </a:prstGeom>
        </p:spPr>
      </p:pic>
      <p:sp>
        <p:nvSpPr>
          <p:cNvPr id="2" name="TextBox 1"/>
          <p:cNvSpPr txBox="1"/>
          <p:nvPr/>
        </p:nvSpPr>
        <p:spPr>
          <a:xfrm>
            <a:off x="152400" y="1371600"/>
            <a:ext cx="8828363" cy="461665"/>
          </a:xfrm>
          <a:prstGeom prst="rect">
            <a:avLst/>
          </a:prstGeom>
          <a:solidFill>
            <a:schemeClr val="accent6">
              <a:lumMod val="40000"/>
              <a:lumOff val="60000"/>
            </a:schemeClr>
          </a:solidFill>
          <a:ln w="22225">
            <a:solidFill>
              <a:schemeClr val="tx1"/>
            </a:solidFill>
          </a:ln>
        </p:spPr>
        <p:txBody>
          <a:bodyPr wrap="square" rtlCol="0">
            <a:spAutoFit/>
          </a:bodyPr>
          <a:lstStyle/>
          <a:p>
            <a:pPr algn="ctr"/>
            <a:r>
              <a:rPr lang="en-US" sz="2400" b="1" dirty="0" smtClean="0"/>
              <a:t>Air Force Property, Plant, Equipment – General Equipment</a:t>
            </a:r>
            <a:endParaRPr lang="en-US" sz="2400" b="1" dirty="0"/>
          </a:p>
        </p:txBody>
      </p:sp>
    </p:spTree>
    <p:extLst>
      <p:ext uri="{BB962C8B-B14F-4D97-AF65-F5344CB8AC3E}">
        <p14:creationId xmlns:p14="http://schemas.microsoft.com/office/powerpoint/2010/main" val="7000298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mj-cs"/>
              </a:rPr>
              <a:t>AFLCMC MEV</a:t>
            </a:r>
            <a:r>
              <a:rPr kumimoji="0" lang="en-US" sz="3400" b="1" i="1" u="none" strike="noStrike" kern="0" cap="none" spc="0" normalizeH="0" baseline="0" noProof="0" dirty="0" smtClean="0">
                <a:ln>
                  <a:noFill/>
                </a:ln>
                <a:solidFill>
                  <a:srgbClr val="151C77"/>
                </a:solidFill>
                <a:effectLst/>
                <a:uLnTx/>
                <a:uFillTx/>
                <a:latin typeface="Arial"/>
                <a:ea typeface="+mj-ea"/>
                <a:cs typeface="+mj-cs"/>
              </a:rPr>
              <a:t/>
            </a:r>
            <a:br>
              <a:rPr kumimoji="0" lang="en-US" sz="3400" b="1" i="1" u="none" strike="noStrike" kern="0" cap="none" spc="0" normalizeH="0" baseline="0" noProof="0" dirty="0" smtClean="0">
                <a:ln>
                  <a:noFill/>
                </a:ln>
                <a:solidFill>
                  <a:srgbClr val="151C77"/>
                </a:solidFill>
                <a:effectLst/>
                <a:uLnTx/>
                <a:uFillTx/>
                <a:latin typeface="Arial"/>
                <a:ea typeface="+mj-ea"/>
                <a:cs typeface="+mj-cs"/>
              </a:rPr>
            </a:br>
            <a:r>
              <a:rPr kumimoji="0" lang="en-US" sz="2400" b="1" i="1" u="none" strike="noStrike" kern="0" cap="none" spc="0" normalizeH="0" baseline="0" noProof="0" dirty="0" smtClean="0">
                <a:ln>
                  <a:noFill/>
                </a:ln>
                <a:solidFill>
                  <a:srgbClr val="151C77"/>
                </a:solidFill>
                <a:effectLst/>
                <a:uLnTx/>
                <a:uFillTx/>
                <a:latin typeface="Arial"/>
                <a:ea typeface="+mj-ea"/>
                <a:cs typeface="+mj-cs"/>
              </a:rPr>
              <a:t>Go Forward Approach</a:t>
            </a:r>
            <a:endParaRPr kumimoji="0" lang="en-US" sz="2400" b="1" i="1" u="none" strike="noStrike" kern="0" cap="none" spc="0" normalizeH="0" baseline="0" noProof="0" dirty="0">
              <a:ln>
                <a:noFill/>
              </a:ln>
              <a:solidFill>
                <a:srgbClr val="151C77"/>
              </a:solidFill>
              <a:effectLst/>
              <a:uLnTx/>
              <a:uFillTx/>
              <a:latin typeface="Arial"/>
              <a:ea typeface="+mj-ea"/>
              <a:cs typeface="+mj-cs"/>
            </a:endParaRPr>
          </a:p>
        </p:txBody>
      </p:sp>
      <p:sp>
        <p:nvSpPr>
          <p:cNvPr id="2" name="TextBox 1"/>
          <p:cNvSpPr txBox="1"/>
          <p:nvPr/>
        </p:nvSpPr>
        <p:spPr>
          <a:xfrm>
            <a:off x="0" y="1066800"/>
            <a:ext cx="91440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Once </a:t>
            </a:r>
            <a:r>
              <a:rPr lang="en-US" sz="2000" dirty="0" smtClean="0">
                <a:solidFill>
                  <a:srgbClr val="000000"/>
                </a:solidFill>
                <a:latin typeface="Arial" panose="020B0604020202020204" pitchFamily="34" charset="0"/>
              </a:rPr>
              <a:t>MEV opening balances are established, federal accounting</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standards (SFFAS 4 &amp; 6) for Federally owned PP&amp;E must be followed</a:t>
            </a:r>
          </a:p>
          <a:p>
            <a:pPr marL="461963" marR="0" lvl="1"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All general PP&amp;E will be recorded at cost</a:t>
            </a:r>
          </a:p>
          <a:p>
            <a:pPr marL="919163" lvl="2" indent="-230188">
              <a:buFont typeface="Arial" panose="020B0604020202020204" pitchFamily="34" charset="0"/>
              <a:buChar char="•"/>
            </a:pPr>
            <a:r>
              <a:rPr lang="en-US" sz="1700" b="1" dirty="0" smtClean="0">
                <a:solidFill>
                  <a:srgbClr val="000000"/>
                </a:solidFill>
                <a:latin typeface="Arial" panose="020B0604020202020204" pitchFamily="34" charset="0"/>
              </a:rPr>
              <a:t>All </a:t>
            </a:r>
            <a:r>
              <a:rPr kumimoji="0" lang="en-US" sz="1700" b="1" i="0" u="none" strike="noStrike" kern="1200" cap="none" spc="0" normalizeH="0" baseline="0" noProof="0" dirty="0" smtClean="0">
                <a:ln>
                  <a:noFill/>
                </a:ln>
                <a:solidFill>
                  <a:srgbClr val="000000"/>
                </a:solidFill>
                <a:effectLst/>
                <a:uLnTx/>
                <a:uFillTx/>
                <a:latin typeface="Arial" panose="020B0604020202020204" pitchFamily="34" charset="0"/>
              </a:rPr>
              <a:t>costs incurred to bring asset to a form and location suitable for its intended use</a:t>
            </a:r>
          </a:p>
          <a:p>
            <a:pPr marL="461963" marR="0" lvl="1"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solidFill>
                  <a:srgbClr val="000000"/>
                </a:solidFill>
                <a:latin typeface="Arial" panose="020B0604020202020204" pitchFamily="34" charset="0"/>
              </a:rPr>
              <a:t>Cost of acquiring PP&amp;E may include:</a:t>
            </a:r>
          </a:p>
          <a:p>
            <a:pPr marL="919163" lvl="2" indent="-230188">
              <a:buFont typeface="Arial" panose="020B0604020202020204" pitchFamily="34" charset="0"/>
              <a:buChar char="•"/>
            </a:pPr>
            <a:r>
              <a:rPr lang="en-US" sz="1700" b="1" dirty="0" smtClean="0">
                <a:solidFill>
                  <a:srgbClr val="000000"/>
                </a:solidFill>
                <a:latin typeface="Arial" panose="020B0604020202020204" pitchFamily="34" charset="0"/>
              </a:rPr>
              <a:t>Amount paid to vendors</a:t>
            </a:r>
          </a:p>
          <a:p>
            <a:pPr marL="919163" lvl="2" indent="-230188">
              <a:buFont typeface="Arial" panose="020B0604020202020204" pitchFamily="34" charset="0"/>
              <a:buChar char="•"/>
            </a:pPr>
            <a:r>
              <a:rPr lang="en-US" sz="1700" dirty="0" smtClean="0">
                <a:solidFill>
                  <a:srgbClr val="000000"/>
                </a:solidFill>
                <a:latin typeface="Arial" panose="020B0604020202020204" pitchFamily="34" charset="0"/>
              </a:rPr>
              <a:t>Transportation charges to point of initial use</a:t>
            </a:r>
          </a:p>
          <a:p>
            <a:pPr marL="919163" lvl="2" indent="-230188">
              <a:buFont typeface="Arial" panose="020B0604020202020204" pitchFamily="34" charset="0"/>
              <a:buChar char="•"/>
            </a:pPr>
            <a:r>
              <a:rPr lang="en-US" sz="1700" dirty="0" smtClean="0">
                <a:solidFill>
                  <a:srgbClr val="000000"/>
                </a:solidFill>
                <a:latin typeface="Arial" panose="020B0604020202020204" pitchFamily="34" charset="0"/>
              </a:rPr>
              <a:t>Handling and storage costs</a:t>
            </a:r>
          </a:p>
          <a:p>
            <a:pPr marL="919163" lvl="2" indent="-230188">
              <a:buFont typeface="Arial" panose="020B0604020202020204" pitchFamily="34" charset="0"/>
              <a:buChar char="•"/>
            </a:pPr>
            <a:r>
              <a:rPr lang="en-US" sz="1700" b="1" dirty="0" smtClean="0">
                <a:solidFill>
                  <a:srgbClr val="000000"/>
                </a:solidFill>
                <a:latin typeface="Arial" panose="020B0604020202020204" pitchFamily="34" charset="0"/>
              </a:rPr>
              <a:t>Labor and other indirect production costs (for assets produced/constructed)</a:t>
            </a:r>
            <a:r>
              <a:rPr lang="en-US" sz="1700" dirty="0" smtClean="0">
                <a:solidFill>
                  <a:srgbClr val="000000"/>
                </a:solidFill>
                <a:latin typeface="Arial" panose="020B0604020202020204" pitchFamily="34" charset="0"/>
              </a:rPr>
              <a:t> </a:t>
            </a:r>
          </a:p>
          <a:p>
            <a:pPr marL="919163" lvl="2" indent="-230188">
              <a:buFont typeface="Arial" panose="020B0604020202020204" pitchFamily="34" charset="0"/>
              <a:buChar char="•"/>
            </a:pPr>
            <a:r>
              <a:rPr kumimoji="0" lang="en-US" sz="170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Acquisition and preparation costs of building and other facilities</a:t>
            </a:r>
            <a:endParaRPr kumimoji="0" lang="en-US" sz="17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919163" lvl="2" indent="-230188">
              <a:buFont typeface="Arial" panose="020B0604020202020204" pitchFamily="34" charset="0"/>
              <a:buChar char="•"/>
            </a:pPr>
            <a:r>
              <a:rPr lang="en-US" sz="1700" b="1" noProof="0" dirty="0" smtClean="0">
                <a:solidFill>
                  <a:srgbClr val="000000"/>
                </a:solidFill>
                <a:latin typeface="Arial" panose="020B0604020202020204" pitchFamily="34" charset="0"/>
              </a:rPr>
              <a:t>Direct costs of inspection, supervision, and administration of construction contracts</a:t>
            </a:r>
          </a:p>
          <a:p>
            <a:pPr marL="461963" lvl="1" indent="-230188">
              <a:buFont typeface="Arial" panose="020B0604020202020204" pitchFamily="34" charset="0"/>
              <a:buChar char="•"/>
            </a:pPr>
            <a:r>
              <a:rPr kumimoji="0" lang="en-US" sz="1700" i="0" u="none" strike="noStrike" kern="1200" cap="none" spc="0" normalizeH="0" baseline="0" dirty="0" smtClean="0">
                <a:ln>
                  <a:noFill/>
                </a:ln>
                <a:solidFill>
                  <a:srgbClr val="000000"/>
                </a:solidFill>
                <a:effectLst/>
                <a:uLnTx/>
                <a:uFillTx/>
                <a:latin typeface="Arial" panose="020B0604020202020204" pitchFamily="34" charset="0"/>
                <a:ea typeface="+mn-ea"/>
                <a:cs typeface="+mn-cs"/>
              </a:rPr>
              <a:t>PP&amp;E shall be recognized when title passes to the acquiring entity or when the PP&amp;E is delivered to the entity or to an agent of the entity</a:t>
            </a:r>
          </a:p>
          <a:p>
            <a:pPr marL="919163" lvl="2" indent="-230188">
              <a:buFont typeface="Arial" panose="020B0604020202020204" pitchFamily="34" charset="0"/>
              <a:buChar char="•"/>
            </a:pPr>
            <a:r>
              <a:rPr lang="en-US" sz="1700" b="1" noProof="0" dirty="0" smtClean="0">
                <a:solidFill>
                  <a:srgbClr val="000000"/>
                </a:solidFill>
                <a:latin typeface="Arial" panose="020B0604020202020204" pitchFamily="34" charset="0"/>
              </a:rPr>
              <a:t>In the case of constructed PP&amp;E, the PP&amp;E shall be recorded as construction in process until placed in service, at which time balance shall be transferred to general PP&amp;E</a:t>
            </a:r>
            <a:endParaRPr kumimoji="0" lang="en-US" sz="1700" b="1" i="0" u="none" strike="noStrike" kern="1200" cap="none" spc="0" normalizeH="0" baseline="0" noProof="0" dirty="0" smtClean="0">
              <a:ln>
                <a:noFill/>
              </a:ln>
              <a:solidFill>
                <a:srgbClr val="000000"/>
              </a:solidFill>
              <a:effectLst/>
              <a:uLnTx/>
              <a:uFillTx/>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extBox 2"/>
          <p:cNvSpPr txBox="1"/>
          <p:nvPr/>
        </p:nvSpPr>
        <p:spPr>
          <a:xfrm>
            <a:off x="76200" y="6037391"/>
            <a:ext cx="8991600" cy="369332"/>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a:ea typeface="+mn-ea"/>
                <a:cs typeface="+mn-cs"/>
              </a:rPr>
              <a:t>AF is currently evaluating options for meeting the Go Forward approach</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77969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1"/>
          <p:cNvSpPr txBox="1">
            <a:spLocks/>
          </p:cNvSpPr>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smtClean="0">
                <a:ln>
                  <a:noFill/>
                </a:ln>
                <a:solidFill>
                  <a:srgbClr val="151C77"/>
                </a:solidFill>
                <a:effectLst/>
                <a:uLnTx/>
                <a:uFillTx/>
                <a:latin typeface="Arial"/>
                <a:ea typeface="+mj-ea"/>
                <a:cs typeface="+mj-cs"/>
              </a:rPr>
              <a:t>AFLCMC MEV</a:t>
            </a:r>
            <a:r>
              <a:rPr kumimoji="0" lang="en-US" sz="3400" b="1" i="1" u="none" strike="noStrike" kern="0" cap="none" spc="0" normalizeH="0" baseline="0" noProof="0" dirty="0" smtClean="0">
                <a:ln>
                  <a:noFill/>
                </a:ln>
                <a:solidFill>
                  <a:srgbClr val="151C77"/>
                </a:solidFill>
                <a:effectLst/>
                <a:uLnTx/>
                <a:uFillTx/>
                <a:latin typeface="Arial"/>
                <a:ea typeface="+mj-ea"/>
                <a:cs typeface="+mj-cs"/>
              </a:rPr>
              <a:t/>
            </a:r>
            <a:br>
              <a:rPr kumimoji="0" lang="en-US" sz="3400" b="1" i="1" u="none" strike="noStrike" kern="0" cap="none" spc="0" normalizeH="0" baseline="0" noProof="0" dirty="0" smtClean="0">
                <a:ln>
                  <a:noFill/>
                </a:ln>
                <a:solidFill>
                  <a:srgbClr val="151C77"/>
                </a:solidFill>
                <a:effectLst/>
                <a:uLnTx/>
                <a:uFillTx/>
                <a:latin typeface="Arial"/>
                <a:ea typeface="+mj-ea"/>
                <a:cs typeface="+mj-cs"/>
              </a:rPr>
            </a:br>
            <a:r>
              <a:rPr kumimoji="0" lang="en-US" sz="2400" b="1" i="1" u="none" strike="noStrike" kern="0" cap="none" spc="0" normalizeH="0" baseline="0" noProof="0" dirty="0" smtClean="0">
                <a:ln>
                  <a:noFill/>
                </a:ln>
                <a:solidFill>
                  <a:srgbClr val="151C77"/>
                </a:solidFill>
                <a:effectLst/>
                <a:uLnTx/>
                <a:uFillTx/>
                <a:latin typeface="Arial"/>
                <a:ea typeface="+mj-ea"/>
                <a:cs typeface="+mj-cs"/>
              </a:rPr>
              <a:t>Go Forward Approach</a:t>
            </a:r>
            <a:endParaRPr kumimoji="0" lang="en-US" sz="2400" b="1" i="1" u="none" strike="noStrike" kern="0" cap="none" spc="0" normalizeH="0" baseline="0" noProof="0" dirty="0">
              <a:ln>
                <a:noFill/>
              </a:ln>
              <a:solidFill>
                <a:srgbClr val="151C77"/>
              </a:solidFill>
              <a:effectLst/>
              <a:uLnTx/>
              <a:uFillTx/>
              <a:latin typeface="Arial"/>
              <a:ea typeface="+mj-ea"/>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8839200" cy="4724400"/>
          </a:xfrm>
          <a:prstGeom prst="rect">
            <a:avLst/>
          </a:prstGeom>
        </p:spPr>
      </p:pic>
      <p:sp>
        <p:nvSpPr>
          <p:cNvPr id="6" name="TextBox 5"/>
          <p:cNvSpPr txBox="1"/>
          <p:nvPr/>
        </p:nvSpPr>
        <p:spPr>
          <a:xfrm>
            <a:off x="1447800" y="2971800"/>
            <a:ext cx="738664" cy="2362200"/>
          </a:xfrm>
          <a:custGeom>
            <a:avLst/>
            <a:gdLst>
              <a:gd name="connsiteX0" fmla="*/ 0 w 2438400"/>
              <a:gd name="connsiteY0" fmla="*/ 0 h 381000"/>
              <a:gd name="connsiteX1" fmla="*/ 2438400 w 2438400"/>
              <a:gd name="connsiteY1" fmla="*/ 0 h 381000"/>
              <a:gd name="connsiteX2" fmla="*/ 2438400 w 2438400"/>
              <a:gd name="connsiteY2" fmla="*/ 381000 h 381000"/>
              <a:gd name="connsiteX3" fmla="*/ 0 w 2438400"/>
              <a:gd name="connsiteY3" fmla="*/ 381000 h 381000"/>
              <a:gd name="connsiteX4" fmla="*/ 0 w 2438400"/>
              <a:gd name="connsiteY4" fmla="*/ 0 h 381000"/>
              <a:gd name="connsiteX0" fmla="*/ 0 w 2438400"/>
              <a:gd name="connsiteY0" fmla="*/ 1355075 h 1736075"/>
              <a:gd name="connsiteX1" fmla="*/ 14689 w 2438400"/>
              <a:gd name="connsiteY1" fmla="*/ 0 h 1736075"/>
              <a:gd name="connsiteX2" fmla="*/ 2438400 w 2438400"/>
              <a:gd name="connsiteY2" fmla="*/ 1736075 h 1736075"/>
              <a:gd name="connsiteX3" fmla="*/ 0 w 2438400"/>
              <a:gd name="connsiteY3" fmla="*/ 1736075 h 1736075"/>
              <a:gd name="connsiteX4" fmla="*/ 0 w 2438400"/>
              <a:gd name="connsiteY4" fmla="*/ 1355075 h 1736075"/>
              <a:gd name="connsiteX0" fmla="*/ 0 w 477398"/>
              <a:gd name="connsiteY0" fmla="*/ 1370682 h 1751682"/>
              <a:gd name="connsiteX1" fmla="*/ 14689 w 477398"/>
              <a:gd name="connsiteY1" fmla="*/ 15607 h 1751682"/>
              <a:gd name="connsiteX2" fmla="*/ 477398 w 477398"/>
              <a:gd name="connsiteY2" fmla="*/ 0 h 1751682"/>
              <a:gd name="connsiteX3" fmla="*/ 0 w 477398"/>
              <a:gd name="connsiteY3" fmla="*/ 1751682 h 1751682"/>
              <a:gd name="connsiteX4" fmla="*/ 0 w 477398"/>
              <a:gd name="connsiteY4" fmla="*/ 1370682 h 1751682"/>
              <a:gd name="connsiteX0" fmla="*/ 0 w 477398"/>
              <a:gd name="connsiteY0" fmla="*/ 1370682 h 1795749"/>
              <a:gd name="connsiteX1" fmla="*/ 14689 w 477398"/>
              <a:gd name="connsiteY1" fmla="*/ 15607 h 1795749"/>
              <a:gd name="connsiteX2" fmla="*/ 477398 w 477398"/>
              <a:gd name="connsiteY2" fmla="*/ 0 h 1795749"/>
              <a:gd name="connsiteX3" fmla="*/ 462709 w 477398"/>
              <a:gd name="connsiteY3" fmla="*/ 1795749 h 1795749"/>
              <a:gd name="connsiteX4" fmla="*/ 0 w 477398"/>
              <a:gd name="connsiteY4" fmla="*/ 1370682 h 1795749"/>
              <a:gd name="connsiteX0" fmla="*/ 7344 w 462709"/>
              <a:gd name="connsiteY0" fmla="*/ 1778306 h 1795749"/>
              <a:gd name="connsiteX1" fmla="*/ 0 w 462709"/>
              <a:gd name="connsiteY1" fmla="*/ 15607 h 1795749"/>
              <a:gd name="connsiteX2" fmla="*/ 462709 w 462709"/>
              <a:gd name="connsiteY2" fmla="*/ 0 h 1795749"/>
              <a:gd name="connsiteX3" fmla="*/ 448020 w 462709"/>
              <a:gd name="connsiteY3" fmla="*/ 1795749 h 1795749"/>
              <a:gd name="connsiteX4" fmla="*/ 7344 w 46270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62710 w 477399"/>
              <a:gd name="connsiteY3" fmla="*/ 1795749 h 1795749"/>
              <a:gd name="connsiteX4" fmla="*/ 0 w 47739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73727 w 477399"/>
              <a:gd name="connsiteY3" fmla="*/ 1795749 h 1795749"/>
              <a:gd name="connsiteX4" fmla="*/ 0 w 477399"/>
              <a:gd name="connsiteY4" fmla="*/ 1778306 h 1795749"/>
              <a:gd name="connsiteX0" fmla="*/ 0 w 466383"/>
              <a:gd name="connsiteY0" fmla="*/ 1778306 h 1795749"/>
              <a:gd name="connsiteX1" fmla="*/ 3674 w 466383"/>
              <a:gd name="connsiteY1" fmla="*/ 15607 h 1795749"/>
              <a:gd name="connsiteX2" fmla="*/ 466383 w 466383"/>
              <a:gd name="connsiteY2" fmla="*/ 0 h 1795749"/>
              <a:gd name="connsiteX3" fmla="*/ 462711 w 466383"/>
              <a:gd name="connsiteY3" fmla="*/ 1795749 h 1795749"/>
              <a:gd name="connsiteX4" fmla="*/ 0 w 466383"/>
              <a:gd name="connsiteY4" fmla="*/ 1778306 h 1795749"/>
              <a:gd name="connsiteX0" fmla="*/ 0 w 466383"/>
              <a:gd name="connsiteY0" fmla="*/ 1762699 h 1780142"/>
              <a:gd name="connsiteX1" fmla="*/ 3674 w 466383"/>
              <a:gd name="connsiteY1" fmla="*/ 0 h 1780142"/>
              <a:gd name="connsiteX2" fmla="*/ 466383 w 466383"/>
              <a:gd name="connsiteY2" fmla="*/ 6427 h 1780142"/>
              <a:gd name="connsiteX3" fmla="*/ 462711 w 466383"/>
              <a:gd name="connsiteY3" fmla="*/ 1780142 h 1780142"/>
              <a:gd name="connsiteX4" fmla="*/ 0 w 466383"/>
              <a:gd name="connsiteY4" fmla="*/ 1762699 h 1780142"/>
              <a:gd name="connsiteX0" fmla="*/ 0 w 466383"/>
              <a:gd name="connsiteY0" fmla="*/ 1762699 h 1769125"/>
              <a:gd name="connsiteX1" fmla="*/ 3674 w 466383"/>
              <a:gd name="connsiteY1" fmla="*/ 0 h 1769125"/>
              <a:gd name="connsiteX2" fmla="*/ 466383 w 466383"/>
              <a:gd name="connsiteY2" fmla="*/ 6427 h 1769125"/>
              <a:gd name="connsiteX3" fmla="*/ 462711 w 466383"/>
              <a:gd name="connsiteY3" fmla="*/ 1769125 h 1769125"/>
              <a:gd name="connsiteX4" fmla="*/ 0 w 466383"/>
              <a:gd name="connsiteY4" fmla="*/ 1762699 h 1769125"/>
              <a:gd name="connsiteX0" fmla="*/ 0 w 466383"/>
              <a:gd name="connsiteY0" fmla="*/ 1767288 h 1773714"/>
              <a:gd name="connsiteX1" fmla="*/ 3674 w 466383"/>
              <a:gd name="connsiteY1" fmla="*/ 4589 h 1773714"/>
              <a:gd name="connsiteX2" fmla="*/ 466383 w 466383"/>
              <a:gd name="connsiteY2" fmla="*/ 0 h 1773714"/>
              <a:gd name="connsiteX3" fmla="*/ 462711 w 466383"/>
              <a:gd name="connsiteY3" fmla="*/ 1773714 h 1773714"/>
              <a:gd name="connsiteX4" fmla="*/ 0 w 466383"/>
              <a:gd name="connsiteY4" fmla="*/ 1767288 h 177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83" h="1773714">
                <a:moveTo>
                  <a:pt x="0" y="1767288"/>
                </a:moveTo>
                <a:cubicBezTo>
                  <a:pt x="1225" y="1179722"/>
                  <a:pt x="2449" y="592155"/>
                  <a:pt x="3674" y="4589"/>
                </a:cubicBezTo>
                <a:lnTo>
                  <a:pt x="466383" y="0"/>
                </a:lnTo>
                <a:lnTo>
                  <a:pt x="462711" y="1773714"/>
                </a:lnTo>
                <a:lnTo>
                  <a:pt x="0" y="1767288"/>
                </a:lnTo>
                <a:close/>
              </a:path>
            </a:pathLst>
          </a:cu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Accrual/Expenditure Based Methodology</a:t>
            </a:r>
          </a:p>
        </p:txBody>
      </p:sp>
      <p:sp>
        <p:nvSpPr>
          <p:cNvPr id="7" name="TextBox 6"/>
          <p:cNvSpPr txBox="1"/>
          <p:nvPr/>
        </p:nvSpPr>
        <p:spPr>
          <a:xfrm>
            <a:off x="3276600" y="3070626"/>
            <a:ext cx="738664" cy="2274066"/>
          </a:xfrm>
          <a:custGeom>
            <a:avLst/>
            <a:gdLst>
              <a:gd name="connsiteX0" fmla="*/ 0 w 2438400"/>
              <a:gd name="connsiteY0" fmla="*/ 0 h 381000"/>
              <a:gd name="connsiteX1" fmla="*/ 2438400 w 2438400"/>
              <a:gd name="connsiteY1" fmla="*/ 0 h 381000"/>
              <a:gd name="connsiteX2" fmla="*/ 2438400 w 2438400"/>
              <a:gd name="connsiteY2" fmla="*/ 381000 h 381000"/>
              <a:gd name="connsiteX3" fmla="*/ 0 w 2438400"/>
              <a:gd name="connsiteY3" fmla="*/ 381000 h 381000"/>
              <a:gd name="connsiteX4" fmla="*/ 0 w 2438400"/>
              <a:gd name="connsiteY4" fmla="*/ 0 h 381000"/>
              <a:gd name="connsiteX0" fmla="*/ 0 w 2438400"/>
              <a:gd name="connsiteY0" fmla="*/ 1355075 h 1736075"/>
              <a:gd name="connsiteX1" fmla="*/ 14689 w 2438400"/>
              <a:gd name="connsiteY1" fmla="*/ 0 h 1736075"/>
              <a:gd name="connsiteX2" fmla="*/ 2438400 w 2438400"/>
              <a:gd name="connsiteY2" fmla="*/ 1736075 h 1736075"/>
              <a:gd name="connsiteX3" fmla="*/ 0 w 2438400"/>
              <a:gd name="connsiteY3" fmla="*/ 1736075 h 1736075"/>
              <a:gd name="connsiteX4" fmla="*/ 0 w 2438400"/>
              <a:gd name="connsiteY4" fmla="*/ 1355075 h 1736075"/>
              <a:gd name="connsiteX0" fmla="*/ 0 w 477398"/>
              <a:gd name="connsiteY0" fmla="*/ 1370682 h 1751682"/>
              <a:gd name="connsiteX1" fmla="*/ 14689 w 477398"/>
              <a:gd name="connsiteY1" fmla="*/ 15607 h 1751682"/>
              <a:gd name="connsiteX2" fmla="*/ 477398 w 477398"/>
              <a:gd name="connsiteY2" fmla="*/ 0 h 1751682"/>
              <a:gd name="connsiteX3" fmla="*/ 0 w 477398"/>
              <a:gd name="connsiteY3" fmla="*/ 1751682 h 1751682"/>
              <a:gd name="connsiteX4" fmla="*/ 0 w 477398"/>
              <a:gd name="connsiteY4" fmla="*/ 1370682 h 1751682"/>
              <a:gd name="connsiteX0" fmla="*/ 0 w 477398"/>
              <a:gd name="connsiteY0" fmla="*/ 1370682 h 1795749"/>
              <a:gd name="connsiteX1" fmla="*/ 14689 w 477398"/>
              <a:gd name="connsiteY1" fmla="*/ 15607 h 1795749"/>
              <a:gd name="connsiteX2" fmla="*/ 477398 w 477398"/>
              <a:gd name="connsiteY2" fmla="*/ 0 h 1795749"/>
              <a:gd name="connsiteX3" fmla="*/ 462709 w 477398"/>
              <a:gd name="connsiteY3" fmla="*/ 1795749 h 1795749"/>
              <a:gd name="connsiteX4" fmla="*/ 0 w 477398"/>
              <a:gd name="connsiteY4" fmla="*/ 1370682 h 1795749"/>
              <a:gd name="connsiteX0" fmla="*/ 7344 w 462709"/>
              <a:gd name="connsiteY0" fmla="*/ 1778306 h 1795749"/>
              <a:gd name="connsiteX1" fmla="*/ 0 w 462709"/>
              <a:gd name="connsiteY1" fmla="*/ 15607 h 1795749"/>
              <a:gd name="connsiteX2" fmla="*/ 462709 w 462709"/>
              <a:gd name="connsiteY2" fmla="*/ 0 h 1795749"/>
              <a:gd name="connsiteX3" fmla="*/ 448020 w 462709"/>
              <a:gd name="connsiteY3" fmla="*/ 1795749 h 1795749"/>
              <a:gd name="connsiteX4" fmla="*/ 7344 w 46270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62710 w 477399"/>
              <a:gd name="connsiteY3" fmla="*/ 1795749 h 1795749"/>
              <a:gd name="connsiteX4" fmla="*/ 0 w 47739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73727 w 477399"/>
              <a:gd name="connsiteY3" fmla="*/ 1795749 h 1795749"/>
              <a:gd name="connsiteX4" fmla="*/ 0 w 477399"/>
              <a:gd name="connsiteY4" fmla="*/ 1778306 h 1795749"/>
              <a:gd name="connsiteX0" fmla="*/ 0 w 466383"/>
              <a:gd name="connsiteY0" fmla="*/ 1778306 h 1795749"/>
              <a:gd name="connsiteX1" fmla="*/ 3674 w 466383"/>
              <a:gd name="connsiteY1" fmla="*/ 15607 h 1795749"/>
              <a:gd name="connsiteX2" fmla="*/ 466383 w 466383"/>
              <a:gd name="connsiteY2" fmla="*/ 0 h 1795749"/>
              <a:gd name="connsiteX3" fmla="*/ 462711 w 466383"/>
              <a:gd name="connsiteY3" fmla="*/ 1795749 h 1795749"/>
              <a:gd name="connsiteX4" fmla="*/ 0 w 466383"/>
              <a:gd name="connsiteY4" fmla="*/ 1778306 h 1795749"/>
              <a:gd name="connsiteX0" fmla="*/ 0 w 466383"/>
              <a:gd name="connsiteY0" fmla="*/ 1762699 h 1780142"/>
              <a:gd name="connsiteX1" fmla="*/ 3674 w 466383"/>
              <a:gd name="connsiteY1" fmla="*/ 0 h 1780142"/>
              <a:gd name="connsiteX2" fmla="*/ 466383 w 466383"/>
              <a:gd name="connsiteY2" fmla="*/ 6427 h 1780142"/>
              <a:gd name="connsiteX3" fmla="*/ 462711 w 466383"/>
              <a:gd name="connsiteY3" fmla="*/ 1780142 h 1780142"/>
              <a:gd name="connsiteX4" fmla="*/ 0 w 466383"/>
              <a:gd name="connsiteY4" fmla="*/ 1762699 h 1780142"/>
              <a:gd name="connsiteX0" fmla="*/ 0 w 466383"/>
              <a:gd name="connsiteY0" fmla="*/ 1762699 h 1769125"/>
              <a:gd name="connsiteX1" fmla="*/ 3674 w 466383"/>
              <a:gd name="connsiteY1" fmla="*/ 0 h 1769125"/>
              <a:gd name="connsiteX2" fmla="*/ 466383 w 466383"/>
              <a:gd name="connsiteY2" fmla="*/ 6427 h 1769125"/>
              <a:gd name="connsiteX3" fmla="*/ 462711 w 466383"/>
              <a:gd name="connsiteY3" fmla="*/ 1769125 h 1769125"/>
              <a:gd name="connsiteX4" fmla="*/ 0 w 466383"/>
              <a:gd name="connsiteY4" fmla="*/ 1762699 h 1769125"/>
              <a:gd name="connsiteX0" fmla="*/ 0 w 466383"/>
              <a:gd name="connsiteY0" fmla="*/ 1767288 h 1773714"/>
              <a:gd name="connsiteX1" fmla="*/ 3674 w 466383"/>
              <a:gd name="connsiteY1" fmla="*/ 4589 h 1773714"/>
              <a:gd name="connsiteX2" fmla="*/ 466383 w 466383"/>
              <a:gd name="connsiteY2" fmla="*/ 0 h 1773714"/>
              <a:gd name="connsiteX3" fmla="*/ 462711 w 466383"/>
              <a:gd name="connsiteY3" fmla="*/ 1773714 h 1773714"/>
              <a:gd name="connsiteX4" fmla="*/ 0 w 466383"/>
              <a:gd name="connsiteY4" fmla="*/ 1767288 h 177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83" h="1773714">
                <a:moveTo>
                  <a:pt x="0" y="1767288"/>
                </a:moveTo>
                <a:cubicBezTo>
                  <a:pt x="1225" y="1179722"/>
                  <a:pt x="2449" y="592155"/>
                  <a:pt x="3674" y="4589"/>
                </a:cubicBezTo>
                <a:lnTo>
                  <a:pt x="466383" y="0"/>
                </a:lnTo>
                <a:lnTo>
                  <a:pt x="462711" y="1773714"/>
                </a:lnTo>
                <a:lnTo>
                  <a:pt x="0" y="1767288"/>
                </a:lnTo>
                <a:close/>
              </a:path>
            </a:pathLst>
          </a:cu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Construction in Process</a:t>
            </a:r>
          </a:p>
        </p:txBody>
      </p:sp>
      <p:sp>
        <p:nvSpPr>
          <p:cNvPr id="8" name="TextBox 7"/>
          <p:cNvSpPr txBox="1"/>
          <p:nvPr/>
        </p:nvSpPr>
        <p:spPr>
          <a:xfrm>
            <a:off x="5257800" y="3086233"/>
            <a:ext cx="461665" cy="2274066"/>
          </a:xfrm>
          <a:custGeom>
            <a:avLst/>
            <a:gdLst>
              <a:gd name="connsiteX0" fmla="*/ 0 w 2438400"/>
              <a:gd name="connsiteY0" fmla="*/ 0 h 381000"/>
              <a:gd name="connsiteX1" fmla="*/ 2438400 w 2438400"/>
              <a:gd name="connsiteY1" fmla="*/ 0 h 381000"/>
              <a:gd name="connsiteX2" fmla="*/ 2438400 w 2438400"/>
              <a:gd name="connsiteY2" fmla="*/ 381000 h 381000"/>
              <a:gd name="connsiteX3" fmla="*/ 0 w 2438400"/>
              <a:gd name="connsiteY3" fmla="*/ 381000 h 381000"/>
              <a:gd name="connsiteX4" fmla="*/ 0 w 2438400"/>
              <a:gd name="connsiteY4" fmla="*/ 0 h 381000"/>
              <a:gd name="connsiteX0" fmla="*/ 0 w 2438400"/>
              <a:gd name="connsiteY0" fmla="*/ 1355075 h 1736075"/>
              <a:gd name="connsiteX1" fmla="*/ 14689 w 2438400"/>
              <a:gd name="connsiteY1" fmla="*/ 0 h 1736075"/>
              <a:gd name="connsiteX2" fmla="*/ 2438400 w 2438400"/>
              <a:gd name="connsiteY2" fmla="*/ 1736075 h 1736075"/>
              <a:gd name="connsiteX3" fmla="*/ 0 w 2438400"/>
              <a:gd name="connsiteY3" fmla="*/ 1736075 h 1736075"/>
              <a:gd name="connsiteX4" fmla="*/ 0 w 2438400"/>
              <a:gd name="connsiteY4" fmla="*/ 1355075 h 1736075"/>
              <a:gd name="connsiteX0" fmla="*/ 0 w 477398"/>
              <a:gd name="connsiteY0" fmla="*/ 1370682 h 1751682"/>
              <a:gd name="connsiteX1" fmla="*/ 14689 w 477398"/>
              <a:gd name="connsiteY1" fmla="*/ 15607 h 1751682"/>
              <a:gd name="connsiteX2" fmla="*/ 477398 w 477398"/>
              <a:gd name="connsiteY2" fmla="*/ 0 h 1751682"/>
              <a:gd name="connsiteX3" fmla="*/ 0 w 477398"/>
              <a:gd name="connsiteY3" fmla="*/ 1751682 h 1751682"/>
              <a:gd name="connsiteX4" fmla="*/ 0 w 477398"/>
              <a:gd name="connsiteY4" fmla="*/ 1370682 h 1751682"/>
              <a:gd name="connsiteX0" fmla="*/ 0 w 477398"/>
              <a:gd name="connsiteY0" fmla="*/ 1370682 h 1795749"/>
              <a:gd name="connsiteX1" fmla="*/ 14689 w 477398"/>
              <a:gd name="connsiteY1" fmla="*/ 15607 h 1795749"/>
              <a:gd name="connsiteX2" fmla="*/ 477398 w 477398"/>
              <a:gd name="connsiteY2" fmla="*/ 0 h 1795749"/>
              <a:gd name="connsiteX3" fmla="*/ 462709 w 477398"/>
              <a:gd name="connsiteY3" fmla="*/ 1795749 h 1795749"/>
              <a:gd name="connsiteX4" fmla="*/ 0 w 477398"/>
              <a:gd name="connsiteY4" fmla="*/ 1370682 h 1795749"/>
              <a:gd name="connsiteX0" fmla="*/ 7344 w 462709"/>
              <a:gd name="connsiteY0" fmla="*/ 1778306 h 1795749"/>
              <a:gd name="connsiteX1" fmla="*/ 0 w 462709"/>
              <a:gd name="connsiteY1" fmla="*/ 15607 h 1795749"/>
              <a:gd name="connsiteX2" fmla="*/ 462709 w 462709"/>
              <a:gd name="connsiteY2" fmla="*/ 0 h 1795749"/>
              <a:gd name="connsiteX3" fmla="*/ 448020 w 462709"/>
              <a:gd name="connsiteY3" fmla="*/ 1795749 h 1795749"/>
              <a:gd name="connsiteX4" fmla="*/ 7344 w 46270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62710 w 477399"/>
              <a:gd name="connsiteY3" fmla="*/ 1795749 h 1795749"/>
              <a:gd name="connsiteX4" fmla="*/ 0 w 47739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73727 w 477399"/>
              <a:gd name="connsiteY3" fmla="*/ 1795749 h 1795749"/>
              <a:gd name="connsiteX4" fmla="*/ 0 w 477399"/>
              <a:gd name="connsiteY4" fmla="*/ 1778306 h 1795749"/>
              <a:gd name="connsiteX0" fmla="*/ 0 w 466383"/>
              <a:gd name="connsiteY0" fmla="*/ 1778306 h 1795749"/>
              <a:gd name="connsiteX1" fmla="*/ 3674 w 466383"/>
              <a:gd name="connsiteY1" fmla="*/ 15607 h 1795749"/>
              <a:gd name="connsiteX2" fmla="*/ 466383 w 466383"/>
              <a:gd name="connsiteY2" fmla="*/ 0 h 1795749"/>
              <a:gd name="connsiteX3" fmla="*/ 462711 w 466383"/>
              <a:gd name="connsiteY3" fmla="*/ 1795749 h 1795749"/>
              <a:gd name="connsiteX4" fmla="*/ 0 w 466383"/>
              <a:gd name="connsiteY4" fmla="*/ 1778306 h 1795749"/>
              <a:gd name="connsiteX0" fmla="*/ 0 w 466383"/>
              <a:gd name="connsiteY0" fmla="*/ 1762699 h 1780142"/>
              <a:gd name="connsiteX1" fmla="*/ 3674 w 466383"/>
              <a:gd name="connsiteY1" fmla="*/ 0 h 1780142"/>
              <a:gd name="connsiteX2" fmla="*/ 466383 w 466383"/>
              <a:gd name="connsiteY2" fmla="*/ 6427 h 1780142"/>
              <a:gd name="connsiteX3" fmla="*/ 462711 w 466383"/>
              <a:gd name="connsiteY3" fmla="*/ 1780142 h 1780142"/>
              <a:gd name="connsiteX4" fmla="*/ 0 w 466383"/>
              <a:gd name="connsiteY4" fmla="*/ 1762699 h 1780142"/>
              <a:gd name="connsiteX0" fmla="*/ 0 w 466383"/>
              <a:gd name="connsiteY0" fmla="*/ 1762699 h 1769125"/>
              <a:gd name="connsiteX1" fmla="*/ 3674 w 466383"/>
              <a:gd name="connsiteY1" fmla="*/ 0 h 1769125"/>
              <a:gd name="connsiteX2" fmla="*/ 466383 w 466383"/>
              <a:gd name="connsiteY2" fmla="*/ 6427 h 1769125"/>
              <a:gd name="connsiteX3" fmla="*/ 462711 w 466383"/>
              <a:gd name="connsiteY3" fmla="*/ 1769125 h 1769125"/>
              <a:gd name="connsiteX4" fmla="*/ 0 w 466383"/>
              <a:gd name="connsiteY4" fmla="*/ 1762699 h 1769125"/>
              <a:gd name="connsiteX0" fmla="*/ 0 w 466383"/>
              <a:gd name="connsiteY0" fmla="*/ 1767288 h 1773714"/>
              <a:gd name="connsiteX1" fmla="*/ 3674 w 466383"/>
              <a:gd name="connsiteY1" fmla="*/ 4589 h 1773714"/>
              <a:gd name="connsiteX2" fmla="*/ 466383 w 466383"/>
              <a:gd name="connsiteY2" fmla="*/ 0 h 1773714"/>
              <a:gd name="connsiteX3" fmla="*/ 462711 w 466383"/>
              <a:gd name="connsiteY3" fmla="*/ 1773714 h 1773714"/>
              <a:gd name="connsiteX4" fmla="*/ 0 w 466383"/>
              <a:gd name="connsiteY4" fmla="*/ 1767288 h 177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83" h="1773714">
                <a:moveTo>
                  <a:pt x="0" y="1767288"/>
                </a:moveTo>
                <a:cubicBezTo>
                  <a:pt x="1225" y="1179722"/>
                  <a:pt x="2449" y="592155"/>
                  <a:pt x="3674" y="4589"/>
                </a:cubicBezTo>
                <a:lnTo>
                  <a:pt x="466383" y="0"/>
                </a:lnTo>
                <a:lnTo>
                  <a:pt x="462711" y="1773714"/>
                </a:lnTo>
                <a:lnTo>
                  <a:pt x="0" y="1767288"/>
                </a:lnTo>
                <a:close/>
              </a:path>
            </a:pathLst>
          </a:cu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Indirect Costs</a:t>
            </a:r>
          </a:p>
        </p:txBody>
      </p:sp>
      <p:sp>
        <p:nvSpPr>
          <p:cNvPr id="9" name="TextBox 8"/>
          <p:cNvSpPr txBox="1"/>
          <p:nvPr/>
        </p:nvSpPr>
        <p:spPr>
          <a:xfrm>
            <a:off x="6986200" y="3059934"/>
            <a:ext cx="738664" cy="2274066"/>
          </a:xfrm>
          <a:custGeom>
            <a:avLst/>
            <a:gdLst>
              <a:gd name="connsiteX0" fmla="*/ 0 w 2438400"/>
              <a:gd name="connsiteY0" fmla="*/ 0 h 381000"/>
              <a:gd name="connsiteX1" fmla="*/ 2438400 w 2438400"/>
              <a:gd name="connsiteY1" fmla="*/ 0 h 381000"/>
              <a:gd name="connsiteX2" fmla="*/ 2438400 w 2438400"/>
              <a:gd name="connsiteY2" fmla="*/ 381000 h 381000"/>
              <a:gd name="connsiteX3" fmla="*/ 0 w 2438400"/>
              <a:gd name="connsiteY3" fmla="*/ 381000 h 381000"/>
              <a:gd name="connsiteX4" fmla="*/ 0 w 2438400"/>
              <a:gd name="connsiteY4" fmla="*/ 0 h 381000"/>
              <a:gd name="connsiteX0" fmla="*/ 0 w 2438400"/>
              <a:gd name="connsiteY0" fmla="*/ 1355075 h 1736075"/>
              <a:gd name="connsiteX1" fmla="*/ 14689 w 2438400"/>
              <a:gd name="connsiteY1" fmla="*/ 0 h 1736075"/>
              <a:gd name="connsiteX2" fmla="*/ 2438400 w 2438400"/>
              <a:gd name="connsiteY2" fmla="*/ 1736075 h 1736075"/>
              <a:gd name="connsiteX3" fmla="*/ 0 w 2438400"/>
              <a:gd name="connsiteY3" fmla="*/ 1736075 h 1736075"/>
              <a:gd name="connsiteX4" fmla="*/ 0 w 2438400"/>
              <a:gd name="connsiteY4" fmla="*/ 1355075 h 1736075"/>
              <a:gd name="connsiteX0" fmla="*/ 0 w 477398"/>
              <a:gd name="connsiteY0" fmla="*/ 1370682 h 1751682"/>
              <a:gd name="connsiteX1" fmla="*/ 14689 w 477398"/>
              <a:gd name="connsiteY1" fmla="*/ 15607 h 1751682"/>
              <a:gd name="connsiteX2" fmla="*/ 477398 w 477398"/>
              <a:gd name="connsiteY2" fmla="*/ 0 h 1751682"/>
              <a:gd name="connsiteX3" fmla="*/ 0 w 477398"/>
              <a:gd name="connsiteY3" fmla="*/ 1751682 h 1751682"/>
              <a:gd name="connsiteX4" fmla="*/ 0 w 477398"/>
              <a:gd name="connsiteY4" fmla="*/ 1370682 h 1751682"/>
              <a:gd name="connsiteX0" fmla="*/ 0 w 477398"/>
              <a:gd name="connsiteY0" fmla="*/ 1370682 h 1795749"/>
              <a:gd name="connsiteX1" fmla="*/ 14689 w 477398"/>
              <a:gd name="connsiteY1" fmla="*/ 15607 h 1795749"/>
              <a:gd name="connsiteX2" fmla="*/ 477398 w 477398"/>
              <a:gd name="connsiteY2" fmla="*/ 0 h 1795749"/>
              <a:gd name="connsiteX3" fmla="*/ 462709 w 477398"/>
              <a:gd name="connsiteY3" fmla="*/ 1795749 h 1795749"/>
              <a:gd name="connsiteX4" fmla="*/ 0 w 477398"/>
              <a:gd name="connsiteY4" fmla="*/ 1370682 h 1795749"/>
              <a:gd name="connsiteX0" fmla="*/ 7344 w 462709"/>
              <a:gd name="connsiteY0" fmla="*/ 1778306 h 1795749"/>
              <a:gd name="connsiteX1" fmla="*/ 0 w 462709"/>
              <a:gd name="connsiteY1" fmla="*/ 15607 h 1795749"/>
              <a:gd name="connsiteX2" fmla="*/ 462709 w 462709"/>
              <a:gd name="connsiteY2" fmla="*/ 0 h 1795749"/>
              <a:gd name="connsiteX3" fmla="*/ 448020 w 462709"/>
              <a:gd name="connsiteY3" fmla="*/ 1795749 h 1795749"/>
              <a:gd name="connsiteX4" fmla="*/ 7344 w 46270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62710 w 477399"/>
              <a:gd name="connsiteY3" fmla="*/ 1795749 h 1795749"/>
              <a:gd name="connsiteX4" fmla="*/ 0 w 477399"/>
              <a:gd name="connsiteY4" fmla="*/ 1778306 h 1795749"/>
              <a:gd name="connsiteX0" fmla="*/ 0 w 477399"/>
              <a:gd name="connsiteY0" fmla="*/ 1778306 h 1795749"/>
              <a:gd name="connsiteX1" fmla="*/ 14690 w 477399"/>
              <a:gd name="connsiteY1" fmla="*/ 15607 h 1795749"/>
              <a:gd name="connsiteX2" fmla="*/ 477399 w 477399"/>
              <a:gd name="connsiteY2" fmla="*/ 0 h 1795749"/>
              <a:gd name="connsiteX3" fmla="*/ 473727 w 477399"/>
              <a:gd name="connsiteY3" fmla="*/ 1795749 h 1795749"/>
              <a:gd name="connsiteX4" fmla="*/ 0 w 477399"/>
              <a:gd name="connsiteY4" fmla="*/ 1778306 h 1795749"/>
              <a:gd name="connsiteX0" fmla="*/ 0 w 466383"/>
              <a:gd name="connsiteY0" fmla="*/ 1778306 h 1795749"/>
              <a:gd name="connsiteX1" fmla="*/ 3674 w 466383"/>
              <a:gd name="connsiteY1" fmla="*/ 15607 h 1795749"/>
              <a:gd name="connsiteX2" fmla="*/ 466383 w 466383"/>
              <a:gd name="connsiteY2" fmla="*/ 0 h 1795749"/>
              <a:gd name="connsiteX3" fmla="*/ 462711 w 466383"/>
              <a:gd name="connsiteY3" fmla="*/ 1795749 h 1795749"/>
              <a:gd name="connsiteX4" fmla="*/ 0 w 466383"/>
              <a:gd name="connsiteY4" fmla="*/ 1778306 h 1795749"/>
              <a:gd name="connsiteX0" fmla="*/ 0 w 466383"/>
              <a:gd name="connsiteY0" fmla="*/ 1762699 h 1780142"/>
              <a:gd name="connsiteX1" fmla="*/ 3674 w 466383"/>
              <a:gd name="connsiteY1" fmla="*/ 0 h 1780142"/>
              <a:gd name="connsiteX2" fmla="*/ 466383 w 466383"/>
              <a:gd name="connsiteY2" fmla="*/ 6427 h 1780142"/>
              <a:gd name="connsiteX3" fmla="*/ 462711 w 466383"/>
              <a:gd name="connsiteY3" fmla="*/ 1780142 h 1780142"/>
              <a:gd name="connsiteX4" fmla="*/ 0 w 466383"/>
              <a:gd name="connsiteY4" fmla="*/ 1762699 h 1780142"/>
              <a:gd name="connsiteX0" fmla="*/ 0 w 466383"/>
              <a:gd name="connsiteY0" fmla="*/ 1762699 h 1769125"/>
              <a:gd name="connsiteX1" fmla="*/ 3674 w 466383"/>
              <a:gd name="connsiteY1" fmla="*/ 0 h 1769125"/>
              <a:gd name="connsiteX2" fmla="*/ 466383 w 466383"/>
              <a:gd name="connsiteY2" fmla="*/ 6427 h 1769125"/>
              <a:gd name="connsiteX3" fmla="*/ 462711 w 466383"/>
              <a:gd name="connsiteY3" fmla="*/ 1769125 h 1769125"/>
              <a:gd name="connsiteX4" fmla="*/ 0 w 466383"/>
              <a:gd name="connsiteY4" fmla="*/ 1762699 h 1769125"/>
              <a:gd name="connsiteX0" fmla="*/ 0 w 466383"/>
              <a:gd name="connsiteY0" fmla="*/ 1767288 h 1773714"/>
              <a:gd name="connsiteX1" fmla="*/ 3674 w 466383"/>
              <a:gd name="connsiteY1" fmla="*/ 4589 h 1773714"/>
              <a:gd name="connsiteX2" fmla="*/ 466383 w 466383"/>
              <a:gd name="connsiteY2" fmla="*/ 0 h 1773714"/>
              <a:gd name="connsiteX3" fmla="*/ 462711 w 466383"/>
              <a:gd name="connsiteY3" fmla="*/ 1773714 h 1773714"/>
              <a:gd name="connsiteX4" fmla="*/ 0 w 466383"/>
              <a:gd name="connsiteY4" fmla="*/ 1767288 h 177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83" h="1773714">
                <a:moveTo>
                  <a:pt x="0" y="1767288"/>
                </a:moveTo>
                <a:cubicBezTo>
                  <a:pt x="1225" y="1179722"/>
                  <a:pt x="2449" y="592155"/>
                  <a:pt x="3674" y="4589"/>
                </a:cubicBezTo>
                <a:lnTo>
                  <a:pt x="466383" y="0"/>
                </a:lnTo>
                <a:lnTo>
                  <a:pt x="462711" y="1773714"/>
                </a:lnTo>
                <a:lnTo>
                  <a:pt x="0" y="1767288"/>
                </a:lnTo>
                <a:close/>
              </a:path>
            </a:pathLst>
          </a:cu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Key Supporting Documents</a:t>
            </a:r>
          </a:p>
        </p:txBody>
      </p:sp>
    </p:spTree>
    <p:extLst>
      <p:ext uri="{BB962C8B-B14F-4D97-AF65-F5344CB8AC3E}">
        <p14:creationId xmlns:p14="http://schemas.microsoft.com/office/powerpoint/2010/main" val="4089857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781800" cy="838200"/>
          </a:xfrm>
        </p:spPr>
        <p:txBody>
          <a:bodyPr/>
          <a:lstStyle/>
          <a:p>
            <a:r>
              <a:rPr lang="en-US" sz="3600" dirty="0" smtClean="0"/>
              <a:t>AF MEV</a:t>
            </a:r>
            <a:r>
              <a:rPr lang="en-US" dirty="0" smtClean="0"/>
              <a:t/>
            </a:r>
            <a:br>
              <a:rPr lang="en-US" dirty="0" smtClean="0"/>
            </a:br>
            <a:r>
              <a:rPr lang="en-US" dirty="0" smtClean="0"/>
              <a:t>Impact to AF and Industry</a:t>
            </a:r>
            <a:endParaRPr lang="en-US" sz="3600" dirty="0"/>
          </a:p>
        </p:txBody>
      </p:sp>
      <p:sp>
        <p:nvSpPr>
          <p:cNvPr id="3" name="Content Placeholder 2"/>
          <p:cNvSpPr>
            <a:spLocks noGrp="1"/>
          </p:cNvSpPr>
          <p:nvPr>
            <p:ph idx="1"/>
          </p:nvPr>
        </p:nvSpPr>
        <p:spPr>
          <a:xfrm>
            <a:off x="0" y="1013360"/>
            <a:ext cx="9144000" cy="4396840"/>
          </a:xfrm>
        </p:spPr>
        <p:txBody>
          <a:bodyPr/>
          <a:lstStyle/>
          <a:p>
            <a:r>
              <a:rPr lang="en-US" sz="2000" dirty="0" smtClean="0"/>
              <a:t>May impact way </a:t>
            </a:r>
            <a:r>
              <a:rPr lang="en-US" sz="2000" dirty="0"/>
              <a:t>we contract – </a:t>
            </a:r>
            <a:r>
              <a:rPr lang="en-US" sz="2000" dirty="0" smtClean="0"/>
              <a:t>alternatives </a:t>
            </a:r>
            <a:r>
              <a:rPr lang="en-US" sz="2000" dirty="0"/>
              <a:t>under consideration are:</a:t>
            </a:r>
          </a:p>
          <a:p>
            <a:pPr lvl="1"/>
            <a:r>
              <a:rPr lang="en-US" sz="1700" dirty="0"/>
              <a:t>Option 1: Separate contract CLIN for each </a:t>
            </a:r>
            <a:r>
              <a:rPr lang="en-US" sz="1700" dirty="0" smtClean="0"/>
              <a:t>asset – not a lot of support for this</a:t>
            </a:r>
            <a:endParaRPr lang="en-US" sz="1700" dirty="0"/>
          </a:p>
          <a:p>
            <a:pPr lvl="1"/>
            <a:r>
              <a:rPr lang="en-US" sz="1700" dirty="0"/>
              <a:t>Option 2: A new CDRL – For each invoice paid by DFAS, prime contractors provide expenditure breakout for each asset in </a:t>
            </a:r>
            <a:r>
              <a:rPr lang="en-US" sz="1700" dirty="0" smtClean="0"/>
              <a:t>production (Capital vs. Expense)</a:t>
            </a:r>
          </a:p>
          <a:p>
            <a:pPr lvl="2"/>
            <a:r>
              <a:rPr lang="en-US" dirty="0"/>
              <a:t>Is use of CDRL to capture expenditures by asset a feasible alternative?</a:t>
            </a:r>
          </a:p>
          <a:p>
            <a:pPr lvl="2"/>
            <a:r>
              <a:rPr lang="en-US" dirty="0"/>
              <a:t>If AF provides breakout of capital vs. expense CLINs, can contractor accounting systems provide expenditure data by asset</a:t>
            </a:r>
            <a:r>
              <a:rPr lang="en-US" dirty="0" smtClean="0"/>
              <a:t>?  </a:t>
            </a:r>
            <a:endParaRPr lang="en-US" dirty="0"/>
          </a:p>
          <a:p>
            <a:pPr lvl="2"/>
            <a:r>
              <a:rPr lang="en-US" dirty="0"/>
              <a:t>Would CDRL drive added costs to Programs?</a:t>
            </a:r>
          </a:p>
          <a:p>
            <a:pPr lvl="1"/>
            <a:r>
              <a:rPr lang="en-US" sz="1700" dirty="0" smtClean="0"/>
              <a:t>Option 3: Change Invoices – Breakout of capital expenditures by Asset</a:t>
            </a:r>
          </a:p>
          <a:p>
            <a:pPr lvl="2"/>
            <a:r>
              <a:rPr lang="en-US" dirty="0"/>
              <a:t>Is there possibility of changing invoices to provide this data without adding a CDRL</a:t>
            </a:r>
            <a:r>
              <a:rPr lang="en-US" dirty="0" smtClean="0"/>
              <a:t>?</a:t>
            </a:r>
            <a:endParaRPr lang="en-US" sz="1700" dirty="0" smtClean="0"/>
          </a:p>
          <a:p>
            <a:pPr lvl="1"/>
            <a:r>
              <a:rPr lang="en-US" sz="1700" dirty="0"/>
              <a:t>Looking at other options that might help achieve Go-Forward </a:t>
            </a:r>
            <a:r>
              <a:rPr lang="en-US" sz="1700" dirty="0" smtClean="0"/>
              <a:t>solution</a:t>
            </a:r>
          </a:p>
          <a:p>
            <a:r>
              <a:rPr lang="en-US" sz="2000" dirty="0" smtClean="0"/>
              <a:t>Does </a:t>
            </a:r>
            <a:r>
              <a:rPr lang="en-US" sz="2000" dirty="0"/>
              <a:t>Industry have other recommendations the AF should consider to comply with SFFAS 6?</a:t>
            </a:r>
          </a:p>
          <a:p>
            <a:r>
              <a:rPr lang="en-US" sz="2000" dirty="0" smtClean="0"/>
              <a:t>Processes </a:t>
            </a:r>
            <a:r>
              <a:rPr lang="en-US" sz="2000" dirty="0"/>
              <a:t>MUST change for AF to </a:t>
            </a:r>
            <a:r>
              <a:rPr lang="en-US" sz="2000" dirty="0" smtClean="0"/>
              <a:t>meet Federal Accounting Standards</a:t>
            </a:r>
          </a:p>
          <a:p>
            <a:pPr lvl="1"/>
            <a:r>
              <a:rPr lang="en-US" sz="1500" dirty="0" smtClean="0"/>
              <a:t>What approach minimizes impacts to program offices and industry</a:t>
            </a:r>
            <a:endParaRPr lang="en-US" sz="1500" dirty="0"/>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152400" y="5638800"/>
            <a:ext cx="8839200" cy="646331"/>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AF MUST </a:t>
            </a:r>
            <a:r>
              <a:rPr kumimoji="0" lang="en-US" sz="1800" b="1" i="0" u="none" strike="noStrike" kern="1200" cap="none" spc="0" normalizeH="0" baseline="0" noProof="0" dirty="0" smtClean="0">
                <a:ln>
                  <a:noFill/>
                </a:ln>
                <a:solidFill>
                  <a:srgbClr val="000000"/>
                </a:solidFill>
                <a:effectLst/>
                <a:uLnTx/>
                <a:uFillTx/>
                <a:latin typeface="Arial"/>
                <a:ea typeface="+mn-ea"/>
                <a:cs typeface="+mn-cs"/>
              </a:rPr>
              <a:t>reach an “Unmodified” audit opinion – we welcome Industry </a:t>
            </a:r>
            <a:r>
              <a:rPr kumimoji="0" lang="en-US" sz="1800" b="1" i="0" u="none" strike="noStrike" kern="1200" cap="none" spc="0" normalizeH="0" baseline="0" noProof="0" dirty="0">
                <a:ln>
                  <a:noFill/>
                </a:ln>
                <a:solidFill>
                  <a:srgbClr val="000000"/>
                </a:solidFill>
                <a:effectLst/>
                <a:uLnTx/>
                <a:uFillTx/>
                <a:latin typeface="Arial"/>
                <a:ea typeface="+mn-ea"/>
                <a:cs typeface="+mn-cs"/>
              </a:rPr>
              <a:t>feedback to help implement a </a:t>
            </a:r>
            <a:r>
              <a:rPr kumimoji="0" lang="en-US" sz="1800" b="1" i="0" u="none" strike="noStrike" kern="1200" cap="none" spc="0" normalizeH="0" baseline="0" noProof="0" dirty="0" smtClean="0">
                <a:ln>
                  <a:noFill/>
                </a:ln>
                <a:solidFill>
                  <a:srgbClr val="000000"/>
                </a:solidFill>
                <a:effectLst/>
                <a:uLnTx/>
                <a:uFillTx/>
                <a:latin typeface="Arial"/>
                <a:ea typeface="+mn-ea"/>
                <a:cs typeface="+mn-cs"/>
              </a:rPr>
              <a:t>process that will minimize impacts </a:t>
            </a:r>
            <a:r>
              <a:rPr kumimoji="0" lang="en-US" sz="1800" b="1" i="0" u="none" strike="noStrike" kern="1200" cap="none" spc="0" normalizeH="0" baseline="0" noProof="0" dirty="0">
                <a:ln>
                  <a:noFill/>
                </a:ln>
                <a:solidFill>
                  <a:srgbClr val="000000"/>
                </a:solidFill>
                <a:effectLst/>
                <a:uLnTx/>
                <a:uFillTx/>
                <a:latin typeface="Arial"/>
                <a:ea typeface="+mn-ea"/>
                <a:cs typeface="+mn-cs"/>
              </a:rPr>
              <a:t>to all </a:t>
            </a:r>
          </a:p>
        </p:txBody>
      </p:sp>
    </p:spTree>
    <p:extLst>
      <p:ext uri="{BB962C8B-B14F-4D97-AF65-F5344CB8AC3E}">
        <p14:creationId xmlns:p14="http://schemas.microsoft.com/office/powerpoint/2010/main" val="32604951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781800" cy="838200"/>
          </a:xfrm>
        </p:spPr>
        <p:txBody>
          <a:bodyPr/>
          <a:lstStyle/>
          <a:p>
            <a:r>
              <a:rPr lang="en-US" sz="3600" dirty="0" smtClean="0"/>
              <a:t>Audit Update</a:t>
            </a:r>
            <a:endParaRPr lang="en-US" sz="3600" dirty="0"/>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p:cNvSpPr txBox="1"/>
          <p:nvPr/>
        </p:nvSpPr>
        <p:spPr>
          <a:xfrm>
            <a:off x="2438400" y="3124200"/>
            <a:ext cx="457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Arial"/>
                <a:ea typeface="+mn-ea"/>
                <a:cs typeface="+mn-cs"/>
              </a:rPr>
              <a:t>Questions?</a:t>
            </a:r>
            <a:endParaRPr kumimoji="0" lang="en-US" sz="3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235313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13"/>
          <p:cNvSpPr txBox="1">
            <a:spLocks/>
          </p:cNvSpPr>
          <p:nvPr/>
        </p:nvSpPr>
        <p:spPr>
          <a:xfrm>
            <a:off x="418847" y="0"/>
            <a:ext cx="8306308" cy="923330"/>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Audit Update</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151C77"/>
                </a:solidFill>
                <a:effectLst/>
                <a:uLnTx/>
                <a:uFillTx/>
                <a:latin typeface="Arial"/>
                <a:ea typeface="+mj-ea"/>
                <a:cs typeface="Arial"/>
              </a:rPr>
              <a:t>Public Law</a:t>
            </a:r>
            <a:endParaRPr kumimoji="0" lang="en-US" sz="2400" b="1" i="1" u="none" strike="noStrike" kern="0" cap="none" spc="-5" normalizeH="0" baseline="0" noProof="0" dirty="0">
              <a:ln>
                <a:noFill/>
              </a:ln>
              <a:solidFill>
                <a:srgbClr val="151C77"/>
              </a:solidFill>
              <a:effectLst/>
              <a:uLnTx/>
              <a:uFillTx/>
              <a:latin typeface="Arial"/>
              <a:ea typeface="+mj-ea"/>
              <a:cs typeface="Arial"/>
            </a:endParaRPr>
          </a:p>
        </p:txBody>
      </p:sp>
      <p:sp>
        <p:nvSpPr>
          <p:cNvPr id="5" name="Rectangle 4"/>
          <p:cNvSpPr/>
          <p:nvPr/>
        </p:nvSpPr>
        <p:spPr>
          <a:xfrm>
            <a:off x="152401" y="1370512"/>
            <a:ext cx="4419600" cy="4473019"/>
          </a:xfrm>
          <a:prstGeom prst="rect">
            <a:avLst/>
          </a:prstGeom>
        </p:spPr>
        <p:txBody>
          <a:bodyPr wrap="square">
            <a:spAutoFit/>
          </a:bodyPr>
          <a:lstStyle/>
          <a:p>
            <a:pPr marL="0" marR="0" lvl="0" indent="0" algn="l" defTabSz="914400" rtl="0" eaLnBrk="1" fontAlgn="auto" latinLnBrk="0" hangingPunct="1">
              <a:lnSpc>
                <a:spcPct val="100000"/>
              </a:lnSpc>
              <a:spcBef>
                <a:spcPts val="450"/>
              </a:spcBef>
              <a:spcAft>
                <a:spcPts val="900"/>
              </a:spcAft>
              <a:buClrTx/>
              <a:buSzTx/>
              <a:buFontTx/>
              <a:buNone/>
              <a:tabLst/>
              <a:defRPr/>
            </a:pPr>
            <a:r>
              <a:rPr kumimoji="0" lang="en-US" sz="1400" b="1" i="0" u="none" strike="noStrike" kern="0" cap="none" spc="0" normalizeH="0" baseline="0" noProof="0" dirty="0" smtClean="0">
                <a:ln>
                  <a:noFill/>
                </a:ln>
                <a:solidFill>
                  <a:srgbClr val="002060"/>
                </a:solidFill>
                <a:effectLst/>
                <a:uLnTx/>
                <a:uFillTx/>
                <a:latin typeface="Arial"/>
                <a:ea typeface="+mn-ea"/>
                <a:cs typeface="+mn-cs"/>
              </a:rPr>
              <a:t>Auditable Financial Statements - Required by law!</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400" b="0" i="0" u="none" strike="noStrike" kern="0" cap="none" spc="0" normalizeH="0" baseline="0" noProof="0" dirty="0" smtClean="0">
                <a:ln>
                  <a:noFill/>
                </a:ln>
                <a:solidFill>
                  <a:srgbClr val="002060"/>
                </a:solidFill>
                <a:effectLst/>
                <a:uLnTx/>
                <a:uFillTx/>
                <a:latin typeface="Arial"/>
                <a:ea typeface="+mn-ea"/>
                <a:cs typeface="+mn-cs"/>
              </a:rPr>
              <a:t>The Chief Financial Officer (CFO) Act of 1990 requires that all executive agencies produce auditable financial statements</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400" b="0" i="0" u="none" strike="noStrike" kern="0" cap="none" spc="0" normalizeH="0" baseline="0" noProof="0" dirty="0" smtClean="0">
                <a:ln>
                  <a:noFill/>
                </a:ln>
                <a:solidFill>
                  <a:srgbClr val="002060"/>
                </a:solidFill>
                <a:effectLst/>
                <a:uLnTx/>
                <a:uFillTx/>
                <a:latin typeface="Arial"/>
                <a:ea typeface="+mn-ea"/>
                <a:cs typeface="+mn-cs"/>
              </a:rPr>
              <a:t>Section 1003 of the 2010 National Defense Authorization Act (NDAA) required the DOD to ensure its financial statements are ready for audit by September 30, 2017</a:t>
            </a:r>
          </a:p>
          <a:p>
            <a:pPr marL="671513" marR="0" lvl="1"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400" b="0" i="0" u="none" strike="noStrike" kern="0" cap="none" spc="0" normalizeH="0" baseline="0" noProof="0" dirty="0" smtClean="0">
                <a:ln>
                  <a:noFill/>
                </a:ln>
                <a:solidFill>
                  <a:srgbClr val="002060"/>
                </a:solidFill>
                <a:effectLst/>
                <a:uLnTx/>
                <a:uFillTx/>
                <a:latin typeface="Arial"/>
                <a:ea typeface="+mn-ea"/>
                <a:cs typeface="+mn-cs"/>
              </a:rPr>
              <a:t>On 4 August, the Air Force issued its notification of audit readiness as of 30 September 2017 to OUSD for consolidation into the DoD wide assertion</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400" b="0" i="0" u="none" strike="noStrike" kern="0" cap="none" spc="0" normalizeH="0" baseline="0" noProof="0" dirty="0" smtClean="0">
                <a:ln>
                  <a:noFill/>
                </a:ln>
                <a:solidFill>
                  <a:srgbClr val="002060"/>
                </a:solidFill>
                <a:effectLst/>
                <a:uLnTx/>
                <a:uFillTx/>
                <a:latin typeface="Arial"/>
                <a:ea typeface="+mn-ea"/>
                <a:cs typeface="+mn-cs"/>
              </a:rPr>
              <a:t>DOD Inspector General is responsible for identifying the auditor and serves as the contracting officer for the audit efforts</a:t>
            </a:r>
          </a:p>
          <a:p>
            <a:pPr marL="214313" marR="0" lvl="0" indent="-214313" algn="l" defTabSz="914400" rtl="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400" b="0" i="0" u="none" strike="noStrike" kern="0" cap="none" spc="0" normalizeH="0" baseline="0" noProof="0" dirty="0" smtClean="0">
                <a:ln>
                  <a:noFill/>
                </a:ln>
                <a:solidFill>
                  <a:srgbClr val="002060"/>
                </a:solidFill>
                <a:effectLst/>
                <a:uLnTx/>
                <a:uFillTx/>
                <a:latin typeface="Arial"/>
                <a:ea typeface="+mn-ea"/>
                <a:cs typeface="+mn-cs"/>
              </a:rPr>
              <a:t>Good Stewards of Public Funds</a:t>
            </a:r>
          </a:p>
          <a:p>
            <a:pPr marL="0" marR="0" lvl="0" indent="0" algn="l" defTabSz="914400" rtl="0" eaLnBrk="1" fontAlgn="auto" latinLnBrk="0" hangingPunct="1">
              <a:lnSpc>
                <a:spcPct val="100000"/>
              </a:lnSpc>
              <a:spcBef>
                <a:spcPts val="450"/>
              </a:spcBef>
              <a:spcAft>
                <a:spcPts val="90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a:ea typeface="+mn-ea"/>
              <a:cs typeface="+mn-cs"/>
            </a:endParaRPr>
          </a:p>
        </p:txBody>
      </p:sp>
      <p:graphicFrame>
        <p:nvGraphicFramePr>
          <p:cNvPr id="7" name="Table 6"/>
          <p:cNvGraphicFramePr>
            <a:graphicFrameLocks noGrp="1"/>
          </p:cNvGraphicFramePr>
          <p:nvPr>
            <p:extLst/>
          </p:nvPr>
        </p:nvGraphicFramePr>
        <p:xfrm>
          <a:off x="4648200" y="1370513"/>
          <a:ext cx="4114800" cy="4473015"/>
        </p:xfrm>
        <a:graphic>
          <a:graphicData uri="http://schemas.openxmlformats.org/drawingml/2006/table">
            <a:tbl>
              <a:tblPr firstRow="1"/>
              <a:tblGrid>
                <a:gridCol w="3212151">
                  <a:extLst>
                    <a:ext uri="{9D8B030D-6E8A-4147-A177-3AD203B41FA5}">
                      <a16:colId xmlns:a16="http://schemas.microsoft.com/office/drawing/2014/main" val="20000"/>
                    </a:ext>
                  </a:extLst>
                </a:gridCol>
                <a:gridCol w="902649">
                  <a:extLst>
                    <a:ext uri="{9D8B030D-6E8A-4147-A177-3AD203B41FA5}">
                      <a16:colId xmlns:a16="http://schemas.microsoft.com/office/drawing/2014/main" val="20001"/>
                    </a:ext>
                  </a:extLst>
                </a:gridCol>
              </a:tblGrid>
              <a:tr h="442315">
                <a:tc>
                  <a:txBody>
                    <a:bodyPr/>
                    <a:lstStyle>
                      <a:lvl1pPr marL="0" algn="l" defTabSz="685800" rtl="0" eaLnBrk="1" latinLnBrk="0" hangingPunct="1">
                        <a:defRPr sz="1350" b="1" kern="1200">
                          <a:solidFill>
                            <a:schemeClr val="lt1"/>
                          </a:solidFill>
                          <a:latin typeface="Arial"/>
                        </a:defRPr>
                      </a:lvl1pPr>
                      <a:lvl2pPr marL="457200" algn="l" defTabSz="685800" rtl="0" eaLnBrk="1" latinLnBrk="0" hangingPunct="1">
                        <a:defRPr sz="1350" b="1" kern="1200">
                          <a:solidFill>
                            <a:schemeClr val="lt1"/>
                          </a:solidFill>
                          <a:latin typeface="Arial"/>
                        </a:defRPr>
                      </a:lvl2pPr>
                      <a:lvl3pPr marL="914400" algn="l" defTabSz="685800" rtl="0" eaLnBrk="1" latinLnBrk="0" hangingPunct="1">
                        <a:defRPr sz="1350" b="1" kern="1200">
                          <a:solidFill>
                            <a:schemeClr val="lt1"/>
                          </a:solidFill>
                          <a:latin typeface="Arial"/>
                        </a:defRPr>
                      </a:lvl3pPr>
                      <a:lvl4pPr marL="1371600" algn="l" defTabSz="685800" rtl="0" eaLnBrk="1" latinLnBrk="0" hangingPunct="1">
                        <a:defRPr sz="1350" b="1" kern="1200">
                          <a:solidFill>
                            <a:schemeClr val="lt1"/>
                          </a:solidFill>
                          <a:latin typeface="Arial"/>
                        </a:defRPr>
                      </a:lvl4pPr>
                      <a:lvl5pPr marL="1828800" algn="l" defTabSz="685800" rtl="0" eaLnBrk="1" latinLnBrk="0" hangingPunct="1">
                        <a:defRPr sz="1350" b="1" kern="1200">
                          <a:solidFill>
                            <a:schemeClr val="lt1"/>
                          </a:solidFill>
                          <a:latin typeface="Arial"/>
                        </a:defRPr>
                      </a:lvl5pPr>
                      <a:lvl6pPr marL="2286000" algn="l" defTabSz="685800" rtl="0" eaLnBrk="1" latinLnBrk="0" hangingPunct="1">
                        <a:defRPr sz="1350" b="1" kern="1200">
                          <a:solidFill>
                            <a:schemeClr val="lt1"/>
                          </a:solidFill>
                          <a:latin typeface="Arial"/>
                        </a:defRPr>
                      </a:lvl6pPr>
                      <a:lvl7pPr marL="2743200" algn="l" defTabSz="685800" rtl="0" eaLnBrk="1" latinLnBrk="0" hangingPunct="1">
                        <a:defRPr sz="1350" b="1" kern="1200">
                          <a:solidFill>
                            <a:schemeClr val="lt1"/>
                          </a:solidFill>
                          <a:latin typeface="Arial"/>
                        </a:defRPr>
                      </a:lvl7pPr>
                      <a:lvl8pPr marL="3200400" algn="l" defTabSz="685800" rtl="0" eaLnBrk="1" latinLnBrk="0" hangingPunct="1">
                        <a:defRPr sz="1350" b="1" kern="1200">
                          <a:solidFill>
                            <a:schemeClr val="lt1"/>
                          </a:solidFill>
                          <a:latin typeface="Arial"/>
                        </a:defRPr>
                      </a:lvl8pPr>
                      <a:lvl9pPr marL="3657600" algn="l" defTabSz="685800" rtl="0" eaLnBrk="1" latinLnBrk="0" hangingPunct="1">
                        <a:defRPr sz="1350" b="1" kern="1200">
                          <a:solidFill>
                            <a:schemeClr val="lt1"/>
                          </a:solidFill>
                          <a:latin typeface="Arial"/>
                        </a:defRPr>
                      </a:lvl9pPr>
                    </a:lstStyle>
                    <a:p>
                      <a:r>
                        <a:rPr lang="en-US" sz="900" dirty="0"/>
                        <a:t>CFO Act Agency</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solidFill>
                  </a:tcPr>
                </a:tc>
                <a:tc>
                  <a:txBody>
                    <a:bodyPr/>
                    <a:lstStyle>
                      <a:lvl1pPr marL="0" algn="l" defTabSz="685800" rtl="0" eaLnBrk="1" latinLnBrk="0" hangingPunct="1">
                        <a:defRPr sz="1350" b="1" kern="1200">
                          <a:solidFill>
                            <a:schemeClr val="lt1"/>
                          </a:solidFill>
                          <a:latin typeface="Arial"/>
                        </a:defRPr>
                      </a:lvl1pPr>
                      <a:lvl2pPr marL="457200" algn="l" defTabSz="685800" rtl="0" eaLnBrk="1" latinLnBrk="0" hangingPunct="1">
                        <a:defRPr sz="1350" b="1" kern="1200">
                          <a:solidFill>
                            <a:schemeClr val="lt1"/>
                          </a:solidFill>
                          <a:latin typeface="Arial"/>
                        </a:defRPr>
                      </a:lvl2pPr>
                      <a:lvl3pPr marL="914400" algn="l" defTabSz="685800" rtl="0" eaLnBrk="1" latinLnBrk="0" hangingPunct="1">
                        <a:defRPr sz="1350" b="1" kern="1200">
                          <a:solidFill>
                            <a:schemeClr val="lt1"/>
                          </a:solidFill>
                          <a:latin typeface="Arial"/>
                        </a:defRPr>
                      </a:lvl3pPr>
                      <a:lvl4pPr marL="1371600" algn="l" defTabSz="685800" rtl="0" eaLnBrk="1" latinLnBrk="0" hangingPunct="1">
                        <a:defRPr sz="1350" b="1" kern="1200">
                          <a:solidFill>
                            <a:schemeClr val="lt1"/>
                          </a:solidFill>
                          <a:latin typeface="Arial"/>
                        </a:defRPr>
                      </a:lvl4pPr>
                      <a:lvl5pPr marL="1828800" algn="l" defTabSz="685800" rtl="0" eaLnBrk="1" latinLnBrk="0" hangingPunct="1">
                        <a:defRPr sz="1350" b="1" kern="1200">
                          <a:solidFill>
                            <a:schemeClr val="lt1"/>
                          </a:solidFill>
                          <a:latin typeface="Arial"/>
                        </a:defRPr>
                      </a:lvl5pPr>
                      <a:lvl6pPr marL="2286000" algn="l" defTabSz="685800" rtl="0" eaLnBrk="1" latinLnBrk="0" hangingPunct="1">
                        <a:defRPr sz="1350" b="1" kern="1200">
                          <a:solidFill>
                            <a:schemeClr val="lt1"/>
                          </a:solidFill>
                          <a:latin typeface="Arial"/>
                        </a:defRPr>
                      </a:lvl6pPr>
                      <a:lvl7pPr marL="2743200" algn="l" defTabSz="685800" rtl="0" eaLnBrk="1" latinLnBrk="0" hangingPunct="1">
                        <a:defRPr sz="1350" b="1" kern="1200">
                          <a:solidFill>
                            <a:schemeClr val="lt1"/>
                          </a:solidFill>
                          <a:latin typeface="Arial"/>
                        </a:defRPr>
                      </a:lvl7pPr>
                      <a:lvl8pPr marL="3200400" algn="l" defTabSz="685800" rtl="0" eaLnBrk="1" latinLnBrk="0" hangingPunct="1">
                        <a:defRPr sz="1350" b="1" kern="1200">
                          <a:solidFill>
                            <a:schemeClr val="lt1"/>
                          </a:solidFill>
                          <a:latin typeface="Arial"/>
                        </a:defRPr>
                      </a:lvl8pPr>
                      <a:lvl9pPr marL="3657600" algn="l" defTabSz="685800" rtl="0" eaLnBrk="1" latinLnBrk="0" hangingPunct="1">
                        <a:defRPr sz="1350" b="1" kern="1200">
                          <a:solidFill>
                            <a:schemeClr val="lt1"/>
                          </a:solidFill>
                          <a:latin typeface="Arial"/>
                        </a:defRPr>
                      </a:lvl9pPr>
                    </a:lstStyle>
                    <a:p>
                      <a:pPr algn="ctr"/>
                      <a:r>
                        <a:rPr lang="en-US" sz="900" dirty="0"/>
                        <a:t>FY </a:t>
                      </a:r>
                      <a:r>
                        <a:rPr lang="en-US" sz="900" dirty="0" smtClean="0"/>
                        <a:t>2016 </a:t>
                      </a:r>
                      <a:r>
                        <a:rPr lang="en-US" sz="900" dirty="0"/>
                        <a:t>Audit Opinion</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solidFill>
                  </a:tcPr>
                </a:tc>
                <a:extLst>
                  <a:ext uri="{0D108BD9-81ED-4DB2-BD59-A6C34878D82A}">
                    <a16:rowId xmlns:a16="http://schemas.microsoft.com/office/drawing/2014/main" val="10000"/>
                  </a:ext>
                </a:extLst>
              </a:tr>
              <a:tr h="299002">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Agriculture (USDA)</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Unmodified/Not Audited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1"/>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Commerce (DOC)</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2"/>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Defense (DOD)</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b="0" dirty="0" smtClean="0">
                          <a:solidFill>
                            <a:schemeClr val="dk1"/>
                          </a:solidFill>
                          <a:latin typeface="+mn-lt"/>
                        </a:rPr>
                        <a:t>Pending</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Education (Education)</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4"/>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Energy (DOE)</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5"/>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Health and Human Services (HHS)</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6"/>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Homeland Security (DHS)</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7"/>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Housing and Urban Development (HUD)</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b="0" dirty="0" smtClean="0">
                          <a:solidFill>
                            <a:schemeClr val="tx1"/>
                          </a:solidFill>
                          <a:latin typeface="+mn-lt"/>
                        </a:rPr>
                        <a:t>Pending</a:t>
                      </a:r>
                      <a:endParaRPr lang="en-US" sz="900" b="0"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8"/>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the Interior (DOI)</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9"/>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Labor (DOL)</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0"/>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Justice (DOJ)</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1"/>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State (State)</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2"/>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Transportation (DOT)</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3"/>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the Treasury (Treasury)</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4"/>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Department of Veterans Affairs (VA)</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5"/>
                  </a:ext>
                </a:extLst>
              </a:tr>
              <a:tr h="299170">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United States Agency for International Development (USAID)</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6"/>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Environmental Protection Agency (EPA)</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7"/>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General Services Administration (GSA)</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8"/>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National Aeronautics and Space Administration (NASA)</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9"/>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National Science Foundation (NSF)</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b="0" dirty="0" smtClean="0">
                          <a:solidFill>
                            <a:schemeClr val="tx1"/>
                          </a:solidFill>
                          <a:latin typeface="+mn-lt"/>
                        </a:rPr>
                        <a:t>Pending</a:t>
                      </a:r>
                      <a:endParaRPr lang="en-US" sz="900" b="0"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0"/>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Nuclear Regulatory Commission (NRC)</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1"/>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Office of Personnel Management (OPM)</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2"/>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marL="0" algn="l" defTabSz="914400" rtl="0" eaLnBrk="1" latinLnBrk="0" hangingPunct="1"/>
                      <a:r>
                        <a:rPr lang="en-US" sz="900" kern="1200" dirty="0" smtClean="0"/>
                        <a:t>Small Business Administration (SBA)</a:t>
                      </a:r>
                      <a:endParaRPr lang="en-US" sz="900" b="1" kern="1200" dirty="0" smtClean="0">
                        <a:solidFill>
                          <a:schemeClr val="tx1"/>
                        </a:solidFill>
                        <a:latin typeface="+mn-lt"/>
                        <a:ea typeface="+mn-ea"/>
                        <a:cs typeface="+mn-cs"/>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3"/>
                  </a:ext>
                </a:extLst>
              </a:tr>
              <a:tr h="156024">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r>
                        <a:rPr lang="en-US" sz="900" dirty="0" smtClean="0"/>
                        <a:t>Social </a:t>
                      </a:r>
                      <a:r>
                        <a:rPr lang="en-US" sz="900" dirty="0"/>
                        <a:t>Security Administration (SSA)</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685800" rtl="0" eaLnBrk="1" latinLnBrk="0" hangingPunct="1">
                        <a:defRPr sz="1350" kern="1200">
                          <a:solidFill>
                            <a:schemeClr val="dk1"/>
                          </a:solidFill>
                          <a:latin typeface="Arial"/>
                        </a:defRPr>
                      </a:lvl1pPr>
                      <a:lvl2pPr marL="457200" algn="l" defTabSz="685800" rtl="0" eaLnBrk="1" latinLnBrk="0" hangingPunct="1">
                        <a:defRPr sz="1350" kern="1200">
                          <a:solidFill>
                            <a:schemeClr val="dk1"/>
                          </a:solidFill>
                          <a:latin typeface="Arial"/>
                        </a:defRPr>
                      </a:lvl2pPr>
                      <a:lvl3pPr marL="914400" algn="l" defTabSz="685800" rtl="0" eaLnBrk="1" latinLnBrk="0" hangingPunct="1">
                        <a:defRPr sz="1350" kern="1200">
                          <a:solidFill>
                            <a:schemeClr val="dk1"/>
                          </a:solidFill>
                          <a:latin typeface="Arial"/>
                        </a:defRPr>
                      </a:lvl3pPr>
                      <a:lvl4pPr marL="1371600" algn="l" defTabSz="685800" rtl="0" eaLnBrk="1" latinLnBrk="0" hangingPunct="1">
                        <a:defRPr sz="1350" kern="1200">
                          <a:solidFill>
                            <a:schemeClr val="dk1"/>
                          </a:solidFill>
                          <a:latin typeface="Arial"/>
                        </a:defRPr>
                      </a:lvl4pPr>
                      <a:lvl5pPr marL="1828800" algn="l" defTabSz="685800" rtl="0" eaLnBrk="1" latinLnBrk="0" hangingPunct="1">
                        <a:defRPr sz="1350" kern="1200">
                          <a:solidFill>
                            <a:schemeClr val="dk1"/>
                          </a:solidFill>
                          <a:latin typeface="Arial"/>
                        </a:defRPr>
                      </a:lvl5pPr>
                      <a:lvl6pPr marL="2286000" algn="l" defTabSz="685800" rtl="0" eaLnBrk="1" latinLnBrk="0" hangingPunct="1">
                        <a:defRPr sz="1350" kern="1200">
                          <a:solidFill>
                            <a:schemeClr val="dk1"/>
                          </a:solidFill>
                          <a:latin typeface="Arial"/>
                        </a:defRPr>
                      </a:lvl6pPr>
                      <a:lvl7pPr marL="2743200" algn="l" defTabSz="685800" rtl="0" eaLnBrk="1" latinLnBrk="0" hangingPunct="1">
                        <a:defRPr sz="1350" kern="1200">
                          <a:solidFill>
                            <a:schemeClr val="dk1"/>
                          </a:solidFill>
                          <a:latin typeface="Arial"/>
                        </a:defRPr>
                      </a:lvl7pPr>
                      <a:lvl8pPr marL="3200400" algn="l" defTabSz="685800" rtl="0" eaLnBrk="1" latinLnBrk="0" hangingPunct="1">
                        <a:defRPr sz="1350" kern="1200">
                          <a:solidFill>
                            <a:schemeClr val="dk1"/>
                          </a:solidFill>
                          <a:latin typeface="Arial"/>
                        </a:defRPr>
                      </a:lvl8pPr>
                      <a:lvl9pPr marL="3657600" algn="l" defTabSz="685800" rtl="0" eaLnBrk="1" latinLnBrk="0" hangingPunct="1">
                        <a:defRPr sz="1350" kern="1200">
                          <a:solidFill>
                            <a:schemeClr val="dk1"/>
                          </a:solidFill>
                          <a:latin typeface="Arial"/>
                        </a:defRPr>
                      </a:lvl9pPr>
                    </a:lstStyle>
                    <a:p>
                      <a:pPr algn="ctr"/>
                      <a:r>
                        <a:rPr lang="en-US" sz="900" dirty="0" smtClean="0"/>
                        <a:t>Unmodified</a:t>
                      </a:r>
                      <a:endParaRPr lang="en-US" sz="900" b="1" dirty="0">
                        <a:solidFill>
                          <a:schemeClr val="tx1"/>
                        </a:solidFill>
                        <a:latin typeface="+mn-lt"/>
                      </a:endParaRPr>
                    </a:p>
                  </a:txBody>
                  <a:tcPr marL="12340" marR="12340" marT="6170" marB="61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4"/>
                  </a:ext>
                </a:extLst>
              </a:tr>
            </a:tbl>
          </a:graphicData>
        </a:graphic>
      </p:graphicFrame>
      <p:sp>
        <p:nvSpPr>
          <p:cNvPr id="9" name="Rectangle 8"/>
          <p:cNvSpPr/>
          <p:nvPr/>
        </p:nvSpPr>
        <p:spPr>
          <a:xfrm>
            <a:off x="152401" y="5953780"/>
            <a:ext cx="8626927" cy="523220"/>
          </a:xfrm>
          <a:prstGeom prst="rect">
            <a:avLst/>
          </a:prstGeom>
          <a:solidFill>
            <a:srgbClr val="3333CC"/>
          </a:solidFill>
        </p:spPr>
        <p:txBody>
          <a:bodyPr wrap="square">
            <a:spAutoFit/>
          </a:bodyPr>
          <a:lstStyle/>
          <a:p>
            <a:pPr marL="0" marR="0" lvl="0" indent="0" algn="l" defTabSz="914400" rtl="0" eaLnBrk="1" fontAlgn="auto" latinLnBrk="0" hangingPunct="1">
              <a:lnSpc>
                <a:spcPct val="100000"/>
              </a:lnSpc>
              <a:spcBef>
                <a:spcPts val="450"/>
              </a:spcBef>
              <a:spcAft>
                <a:spcPts val="90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Audit Objective: To provide independent assurance the AF, in its financial statements, has presented an “accurate and fair” view of an entity’s financial performance and position</a:t>
            </a:r>
          </a:p>
        </p:txBody>
      </p:sp>
    </p:spTree>
    <p:extLst>
      <p:ext uri="{BB962C8B-B14F-4D97-AF65-F5344CB8AC3E}">
        <p14:creationId xmlns:p14="http://schemas.microsoft.com/office/powerpoint/2010/main" val="750963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object 13"/>
          <p:cNvSpPr txBox="1">
            <a:spLocks/>
          </p:cNvSpPr>
          <p:nvPr/>
        </p:nvSpPr>
        <p:spPr>
          <a:xfrm>
            <a:off x="421386" y="0"/>
            <a:ext cx="8306308" cy="923330"/>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AF Audit</a:t>
            </a:r>
          </a:p>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151C77"/>
                </a:solidFill>
                <a:effectLst/>
                <a:uLnTx/>
                <a:uFillTx/>
                <a:latin typeface="Arial"/>
                <a:ea typeface="+mj-ea"/>
                <a:cs typeface="Arial"/>
              </a:rPr>
              <a:t>Reporting Phase Audit Opinion</a:t>
            </a:r>
            <a:endParaRPr kumimoji="0" lang="en-US" sz="2400" b="1" i="1" u="none" strike="noStrike" kern="0" cap="none" spc="-5" normalizeH="0" baseline="0" noProof="0" dirty="0">
              <a:ln>
                <a:noFill/>
              </a:ln>
              <a:solidFill>
                <a:srgbClr val="151C77"/>
              </a:solidFill>
              <a:effectLst/>
              <a:uLnTx/>
              <a:uFillTx/>
              <a:latin typeface="Arial"/>
              <a:ea typeface="+mj-ea"/>
              <a:cs typeface="Arial"/>
            </a:endParaRPr>
          </a:p>
        </p:txBody>
      </p:sp>
      <p:pic>
        <p:nvPicPr>
          <p:cNvPr id="5" name="Picture 2" descr="Image result for ladder pictur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14" b="7983"/>
          <a:stretch/>
        </p:blipFill>
        <p:spPr bwMode="auto">
          <a:xfrm>
            <a:off x="6710975" y="1534886"/>
            <a:ext cx="1896707" cy="382088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6295865" y="5361607"/>
            <a:ext cx="2511585" cy="447512"/>
          </a:xfrm>
          <a:prstGeom prst="rect">
            <a:avLst/>
          </a:prstGeom>
        </p:spPr>
        <p:txBody>
          <a:bodyPr/>
          <a:lstStyle>
            <a:lvl1pPr marL="342900" indent="-342900" algn="ctr" defTabSz="914400" rtl="0" eaLnBrk="1" latinLnBrk="0" hangingPunct="1">
              <a:spcBef>
                <a:spcPct val="20000"/>
              </a:spcBef>
              <a:buFont typeface="Arial" pitchFamily="34" charset="0"/>
              <a:buNone/>
              <a:defRPr sz="4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002060"/>
                </a:solidFill>
                <a:effectLst/>
                <a:uLnTx/>
                <a:uFillTx/>
                <a:latin typeface="Calibri"/>
                <a:ea typeface="+mn-ea"/>
                <a:cs typeface="+mn-cs"/>
              </a:rPr>
              <a:t>Climbing the Ladder – auditability is an incremental process</a:t>
            </a:r>
          </a:p>
        </p:txBody>
      </p:sp>
      <p:cxnSp>
        <p:nvCxnSpPr>
          <p:cNvPr id="7" name="Straight Arrow Connector 6"/>
          <p:cNvCxnSpPr/>
          <p:nvPr/>
        </p:nvCxnSpPr>
        <p:spPr>
          <a:xfrm>
            <a:off x="6279118" y="2169912"/>
            <a:ext cx="1131019" cy="1"/>
          </a:xfrm>
          <a:prstGeom prst="straightConnector1">
            <a:avLst/>
          </a:prstGeom>
          <a:noFill/>
          <a:ln w="76200" cap="flat" cmpd="sng" algn="ctr">
            <a:solidFill>
              <a:srgbClr val="00CC99">
                <a:shade val="95000"/>
                <a:satMod val="105000"/>
              </a:srgbClr>
            </a:solidFill>
            <a:prstDash val="solid"/>
            <a:tailEnd type="triangle"/>
          </a:ln>
          <a:effectLst/>
        </p:spPr>
      </p:cxnSp>
      <p:cxnSp>
        <p:nvCxnSpPr>
          <p:cNvPr id="8" name="Straight Arrow Connector 7"/>
          <p:cNvCxnSpPr/>
          <p:nvPr/>
        </p:nvCxnSpPr>
        <p:spPr>
          <a:xfrm>
            <a:off x="6433702" y="3063424"/>
            <a:ext cx="918953" cy="1"/>
          </a:xfrm>
          <a:prstGeom prst="straightConnector1">
            <a:avLst/>
          </a:prstGeom>
          <a:noFill/>
          <a:ln w="76200" cap="flat" cmpd="sng" algn="ctr">
            <a:solidFill>
              <a:srgbClr val="00CC99">
                <a:shade val="95000"/>
                <a:satMod val="105000"/>
              </a:srgbClr>
            </a:solidFill>
            <a:prstDash val="solid"/>
            <a:tailEnd type="triangle"/>
          </a:ln>
          <a:effectLst/>
        </p:spPr>
      </p:cxnSp>
      <p:cxnSp>
        <p:nvCxnSpPr>
          <p:cNvPr id="9" name="Straight Arrow Connector 8"/>
          <p:cNvCxnSpPr/>
          <p:nvPr/>
        </p:nvCxnSpPr>
        <p:spPr>
          <a:xfrm>
            <a:off x="6211667" y="4101760"/>
            <a:ext cx="918953" cy="1"/>
          </a:xfrm>
          <a:prstGeom prst="straightConnector1">
            <a:avLst/>
          </a:prstGeom>
          <a:noFill/>
          <a:ln w="76200" cap="flat" cmpd="sng" algn="ctr">
            <a:solidFill>
              <a:srgbClr val="00CC99">
                <a:shade val="95000"/>
                <a:satMod val="105000"/>
              </a:srgbClr>
            </a:solidFill>
            <a:prstDash val="solid"/>
            <a:tailEnd type="triangle"/>
          </a:ln>
          <a:effectLst/>
        </p:spPr>
      </p:cxnSp>
      <p:cxnSp>
        <p:nvCxnSpPr>
          <p:cNvPr id="10" name="Straight Arrow Connector 9"/>
          <p:cNvCxnSpPr/>
          <p:nvPr/>
        </p:nvCxnSpPr>
        <p:spPr>
          <a:xfrm>
            <a:off x="6098397" y="4905855"/>
            <a:ext cx="918953" cy="1"/>
          </a:xfrm>
          <a:prstGeom prst="straightConnector1">
            <a:avLst/>
          </a:prstGeom>
          <a:noFill/>
          <a:ln w="76200" cap="flat" cmpd="sng" algn="ctr">
            <a:solidFill>
              <a:srgbClr val="00CC99">
                <a:shade val="95000"/>
                <a:satMod val="105000"/>
              </a:srgbClr>
            </a:solidFill>
            <a:prstDash val="solid"/>
            <a:tailEnd type="triangle"/>
          </a:ln>
          <a:effectLst/>
        </p:spPr>
      </p:cxnSp>
      <p:sp>
        <p:nvSpPr>
          <p:cNvPr id="11" name="Text Placeholder 1"/>
          <p:cNvSpPr txBox="1">
            <a:spLocks/>
          </p:cNvSpPr>
          <p:nvPr/>
        </p:nvSpPr>
        <p:spPr>
          <a:xfrm>
            <a:off x="359131" y="1329361"/>
            <a:ext cx="5576438" cy="3790843"/>
          </a:xfrm>
          <a:prstGeom prst="rect">
            <a:avLst/>
          </a:prstGeom>
        </p:spPr>
        <p:txBody>
          <a:bodyPr/>
          <a:lstStyle>
            <a:lvl1pPr marL="342900" indent="-342900" algn="ctr" defTabSz="914400" rtl="0" eaLnBrk="1" latinLnBrk="0" hangingPunct="1">
              <a:spcBef>
                <a:spcPct val="20000"/>
              </a:spcBef>
              <a:buFont typeface="Arial" pitchFamily="34" charset="0"/>
              <a:buNone/>
              <a:defRPr sz="4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marR="0" lvl="0"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ea typeface="+mn-ea"/>
                <a:cs typeface="+mn-cs"/>
              </a:rPr>
              <a:t>Unmodified “Clean” Opinion – </a:t>
            </a:r>
            <a:r>
              <a:rPr kumimoji="0" lang="en-US" sz="1800" b="0" i="0" u="none" strike="noStrike" kern="0" cap="none" spc="0" normalizeH="0" baseline="0" noProof="0" dirty="0">
                <a:ln>
                  <a:noFill/>
                </a:ln>
                <a:solidFill>
                  <a:srgbClr val="002060"/>
                </a:solidFill>
                <a:effectLst/>
                <a:uLnTx/>
                <a:uFillTx/>
                <a:latin typeface="Calibri"/>
                <a:ea typeface="+mn-ea"/>
                <a:cs typeface="+mn-cs"/>
              </a:rPr>
              <a:t>financial statements are free of material misstatements</a:t>
            </a:r>
          </a:p>
          <a:p>
            <a:pPr marL="231775" marR="0" lvl="0"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Modified </a:t>
            </a:r>
            <a:r>
              <a:rPr kumimoji="0" lang="en-US" sz="1800" b="1" i="0" u="none" strike="noStrike" kern="0" cap="none" spc="0" normalizeH="0" baseline="0" noProof="0" dirty="0">
                <a:ln>
                  <a:noFill/>
                </a:ln>
                <a:solidFill>
                  <a:srgbClr val="002060"/>
                </a:solidFill>
                <a:effectLst/>
                <a:uLnTx/>
                <a:uFillTx/>
                <a:latin typeface="Calibri"/>
                <a:ea typeface="+mn-ea"/>
                <a:cs typeface="+mn-cs"/>
              </a:rPr>
              <a:t>Opinion – </a:t>
            </a:r>
            <a:r>
              <a:rPr kumimoji="0" lang="en-US" sz="1800" b="0" i="0" u="none" strike="noStrike" kern="0" cap="none" spc="0" normalizeH="0" baseline="0" noProof="0" dirty="0">
                <a:ln>
                  <a:noFill/>
                </a:ln>
                <a:solidFill>
                  <a:srgbClr val="002060"/>
                </a:solidFill>
                <a:effectLst/>
                <a:uLnTx/>
                <a:uFillTx/>
                <a:latin typeface="Calibri"/>
                <a:ea typeface="+mn-ea"/>
                <a:cs typeface="+mn-cs"/>
              </a:rPr>
              <a:t>pervasiveness of misstatements qualify the type of modified opinion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rendered</a:t>
            </a:r>
            <a:endParaRPr kumimoji="0" lang="en-US" sz="1800" b="0" i="0" u="none" strike="noStrike" kern="0" cap="none" spc="0" normalizeH="0" baseline="0" noProof="0" dirty="0">
              <a:ln>
                <a:noFill/>
              </a:ln>
              <a:solidFill>
                <a:srgbClr val="002060"/>
              </a:solidFill>
              <a:effectLst/>
              <a:uLnTx/>
              <a:uFillTx/>
              <a:latin typeface="Calibri"/>
              <a:ea typeface="+mn-ea"/>
              <a:cs typeface="+mn-cs"/>
            </a:endParaRPr>
          </a:p>
          <a:p>
            <a:pPr marL="631825" marR="0" lvl="1"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Qualified </a:t>
            </a:r>
            <a:r>
              <a:rPr kumimoji="0" lang="en-US" sz="1800" b="1" i="0" u="none" strike="noStrike" kern="0" cap="none" spc="0" normalizeH="0" baseline="0" noProof="0" dirty="0">
                <a:ln>
                  <a:noFill/>
                </a:ln>
                <a:solidFill>
                  <a:srgbClr val="002060"/>
                </a:solidFill>
                <a:effectLst/>
                <a:uLnTx/>
                <a:uFillTx/>
                <a:latin typeface="Calibri"/>
                <a:ea typeface="+mn-ea"/>
                <a:cs typeface="+mn-cs"/>
              </a:rPr>
              <a:t>Opinion: </a:t>
            </a:r>
            <a:r>
              <a:rPr kumimoji="0" lang="en-US" sz="1800" b="0" i="0" u="none" strike="noStrike" kern="0" cap="none" spc="0" normalizeH="0" baseline="0" noProof="0" dirty="0">
                <a:ln>
                  <a:noFill/>
                </a:ln>
                <a:solidFill>
                  <a:srgbClr val="002060"/>
                </a:solidFill>
                <a:effectLst/>
                <a:uLnTx/>
                <a:uFillTx/>
                <a:latin typeface="Calibri"/>
                <a:ea typeface="+mn-ea"/>
                <a:cs typeface="+mn-cs"/>
              </a:rPr>
              <a:t>misstatements are material but not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pervasive</a:t>
            </a:r>
          </a:p>
          <a:p>
            <a:pPr marL="631825" marR="0" lvl="1"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Adverse </a:t>
            </a:r>
            <a:r>
              <a:rPr kumimoji="0" lang="en-US" sz="1800" b="1" i="0" u="none" strike="noStrike" kern="0" cap="none" spc="0" normalizeH="0" baseline="0" noProof="0" dirty="0">
                <a:ln>
                  <a:noFill/>
                </a:ln>
                <a:solidFill>
                  <a:srgbClr val="002060"/>
                </a:solidFill>
                <a:effectLst/>
                <a:uLnTx/>
                <a:uFillTx/>
                <a:latin typeface="Calibri"/>
                <a:ea typeface="+mn-ea"/>
                <a:cs typeface="+mn-cs"/>
              </a:rPr>
              <a:t>Opinion: </a:t>
            </a:r>
            <a:r>
              <a:rPr kumimoji="0" lang="en-US" sz="1800" b="0" i="0" u="none" strike="noStrike" kern="0" cap="none" spc="0" normalizeH="0" baseline="0" noProof="0" dirty="0">
                <a:ln>
                  <a:noFill/>
                </a:ln>
                <a:solidFill>
                  <a:srgbClr val="002060"/>
                </a:solidFill>
                <a:effectLst/>
                <a:uLnTx/>
                <a:uFillTx/>
                <a:latin typeface="Calibri"/>
                <a:ea typeface="+mn-ea"/>
                <a:cs typeface="+mn-cs"/>
              </a:rPr>
              <a:t>misstatements are material and </a:t>
            </a:r>
            <a:r>
              <a:rPr kumimoji="0" lang="en-US" sz="1800" b="0" i="0" u="none" strike="noStrike" kern="0" cap="none" spc="0" normalizeH="0" baseline="0" noProof="0" dirty="0" smtClean="0">
                <a:ln>
                  <a:noFill/>
                </a:ln>
                <a:solidFill>
                  <a:srgbClr val="002060"/>
                </a:solidFill>
                <a:effectLst/>
                <a:uLnTx/>
                <a:uFillTx/>
                <a:latin typeface="Calibri"/>
                <a:ea typeface="+mn-ea"/>
                <a:cs typeface="+mn-cs"/>
              </a:rPr>
              <a:t>pervasive</a:t>
            </a:r>
          </a:p>
          <a:p>
            <a:pPr marL="231775" marR="0" lvl="0"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1" i="0" u="none" strike="noStrike" kern="0" cap="none" spc="0" normalizeH="0" baseline="0" noProof="0" dirty="0">
                <a:ln>
                  <a:noFill/>
                </a:ln>
                <a:solidFill>
                  <a:srgbClr val="002060"/>
                </a:solidFill>
                <a:effectLst/>
                <a:uLnTx/>
                <a:uFillTx/>
                <a:latin typeface="Calibri"/>
                <a:ea typeface="+mn-ea"/>
                <a:cs typeface="+mn-cs"/>
              </a:rPr>
              <a:t>Disclaimer of Opinion: </a:t>
            </a:r>
            <a:r>
              <a:rPr kumimoji="0" lang="en-US" sz="1800" b="0" i="0" u="none" strike="noStrike" kern="0" cap="none" spc="0" normalizeH="0" baseline="0" noProof="0" dirty="0">
                <a:ln>
                  <a:noFill/>
                </a:ln>
                <a:solidFill>
                  <a:srgbClr val="002060"/>
                </a:solidFill>
                <a:effectLst/>
                <a:uLnTx/>
                <a:uFillTx/>
                <a:latin typeface="Calibri"/>
                <a:ea typeface="+mn-ea"/>
                <a:cs typeface="+mn-cs"/>
              </a:rPr>
              <a:t>no opinion is rendered</a:t>
            </a:r>
          </a:p>
          <a:p>
            <a:pPr marL="631825" marR="0" lvl="1"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latin typeface="Calibri"/>
                <a:ea typeface="+mn-ea"/>
                <a:cs typeface="+mn-cs"/>
              </a:rPr>
              <a:t>Auditor cannot obtain sufficient audit evidence to render an opinion</a:t>
            </a:r>
          </a:p>
          <a:p>
            <a:pPr marL="631825" marR="0" lvl="1" indent="-282575" algn="l" defTabSz="914400" rtl="0" eaLnBrk="1" fontAlgn="auto" latinLnBrk="0" hangingPunct="1">
              <a:lnSpc>
                <a:spcPct val="100000"/>
              </a:lnSpc>
              <a:spcBef>
                <a:spcPct val="25000"/>
              </a:spcBef>
              <a:spcAft>
                <a:spcPts val="0"/>
              </a:spcAft>
              <a:buClr>
                <a:srgbClr val="151C77"/>
              </a:buClr>
              <a:buSzPct val="80000"/>
              <a:buFont typeface="Wingdings" pitchFamily="2" charset="2"/>
              <a:buChar char="n"/>
              <a:tabLst/>
              <a:defRPr/>
            </a:pPr>
            <a:r>
              <a:rPr kumimoji="0" lang="en-US" sz="1800" b="0" i="0" u="none" strike="noStrike" kern="0" cap="none" spc="0" normalizeH="0" baseline="0" noProof="0" dirty="0">
                <a:ln>
                  <a:noFill/>
                </a:ln>
                <a:solidFill>
                  <a:srgbClr val="002060"/>
                </a:solidFill>
                <a:effectLst/>
                <a:uLnTx/>
                <a:uFillTx/>
                <a:latin typeface="Calibri"/>
                <a:ea typeface="+mn-ea"/>
                <a:cs typeface="+mn-cs"/>
              </a:rPr>
              <a:t>Auditor unable to complete testing required, due to scope limitation</a:t>
            </a:r>
          </a:p>
        </p:txBody>
      </p:sp>
      <p:sp>
        <p:nvSpPr>
          <p:cNvPr id="12" name="TextBox 11"/>
          <p:cNvSpPr txBox="1"/>
          <p:nvPr/>
        </p:nvSpPr>
        <p:spPr>
          <a:xfrm>
            <a:off x="202711" y="5585363"/>
            <a:ext cx="6074571" cy="646331"/>
          </a:xfrm>
          <a:prstGeom prst="rect">
            <a:avLst/>
          </a:prstGeom>
          <a:solidFill>
            <a:srgbClr val="FFFF00"/>
          </a:solidFill>
          <a:ln>
            <a:solidFill>
              <a:schemeClr val="tx1"/>
            </a:solidFill>
          </a:ln>
        </p:spPr>
        <p:txBody>
          <a:bodyPr wrap="square" rtlCol="0">
            <a:spAutoFit/>
          </a:bodyPr>
          <a:lstStyle/>
          <a:p>
            <a:pPr algn="ctr"/>
            <a:r>
              <a:rPr lang="en-US" b="1" dirty="0"/>
              <a:t>Audit Reports for both the FY2018 GF and WCF Financial Statements were </a:t>
            </a:r>
            <a:r>
              <a:rPr lang="en-US" b="1" dirty="0" smtClean="0"/>
              <a:t>Disclaimers </a:t>
            </a:r>
            <a:r>
              <a:rPr lang="en-US" b="1" dirty="0"/>
              <a:t>of </a:t>
            </a:r>
            <a:r>
              <a:rPr lang="en-US" b="1" dirty="0" smtClean="0"/>
              <a:t>Opinion</a:t>
            </a:r>
            <a:endParaRPr lang="en-US" b="1" dirty="0"/>
          </a:p>
        </p:txBody>
      </p:sp>
    </p:spTree>
    <p:extLst>
      <p:ext uri="{BB962C8B-B14F-4D97-AF65-F5344CB8AC3E}">
        <p14:creationId xmlns:p14="http://schemas.microsoft.com/office/powerpoint/2010/main" val="6606704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151C77"/>
                </a:solidFill>
                <a:effectLst/>
                <a:uLnTx/>
                <a:uFillTx/>
                <a:latin typeface="Arial"/>
                <a:ea typeface="+mj-ea"/>
                <a:cs typeface="Arial"/>
              </a:rPr>
              <a:t>Audit Update</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8" name="object 11"/>
          <p:cNvSpPr txBox="1"/>
          <p:nvPr/>
        </p:nvSpPr>
        <p:spPr>
          <a:xfrm>
            <a:off x="2745740" y="3124200"/>
            <a:ext cx="3657600"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Who’s Involved</a:t>
            </a:r>
          </a:p>
        </p:txBody>
      </p:sp>
    </p:spTree>
    <p:extLst>
      <p:ext uri="{BB962C8B-B14F-4D97-AF65-F5344CB8AC3E}">
        <p14:creationId xmlns:p14="http://schemas.microsoft.com/office/powerpoint/2010/main" val="12397583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13"/>
          <p:cNvSpPr txBox="1">
            <a:spLocks/>
          </p:cNvSpPr>
          <p:nvPr/>
        </p:nvSpPr>
        <p:spPr>
          <a:xfrm>
            <a:off x="421386" y="0"/>
            <a:ext cx="8306308" cy="923330"/>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lvl="0" algn="ctr">
              <a:defRPr/>
            </a:pPr>
            <a:r>
              <a:rPr lang="en-US" kern="0" dirty="0" smtClean="0">
                <a:cs typeface="+mj-cs"/>
              </a:rPr>
              <a:t>Audit Update</a:t>
            </a:r>
          </a:p>
          <a:p>
            <a:pPr marL="12700" lvl="0" algn="ctr">
              <a:defRPr/>
            </a:pPr>
            <a:r>
              <a:rPr lang="en-US" sz="2400" kern="0" dirty="0" smtClean="0">
                <a:cs typeface="+mj-cs"/>
              </a:rPr>
              <a:t>Who’s </a:t>
            </a:r>
            <a:r>
              <a:rPr lang="en-US" sz="2400" kern="0" dirty="0">
                <a:cs typeface="+mj-cs"/>
              </a:rPr>
              <a:t>Involved in Audits</a:t>
            </a:r>
            <a:endParaRPr kumimoji="0" lang="en-US" sz="2400" b="1" i="1" u="none" strike="noStrike" kern="0" cap="none" spc="-5" normalizeH="0" baseline="0" noProof="0" dirty="0">
              <a:ln>
                <a:noFill/>
              </a:ln>
              <a:solidFill>
                <a:srgbClr val="151C77"/>
              </a:solidFill>
              <a:effectLst/>
              <a:uLnTx/>
              <a:uFillTx/>
            </a:endParaRPr>
          </a:p>
        </p:txBody>
      </p:sp>
      <p:graphicFrame>
        <p:nvGraphicFramePr>
          <p:cNvPr id="5" name="Diagram 4"/>
          <p:cNvGraphicFramePr/>
          <p:nvPr>
            <p:extLst>
              <p:ext uri="{D42A27DB-BD31-4B8C-83A1-F6EECF244321}">
                <p14:modId xmlns:p14="http://schemas.microsoft.com/office/powerpoint/2010/main" val="3423783301"/>
              </p:ext>
            </p:extLst>
          </p:nvPr>
        </p:nvGraphicFramePr>
        <p:xfrm>
          <a:off x="4082441" y="1468567"/>
          <a:ext cx="4640284" cy="439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77041" y="1416232"/>
            <a:ext cx="3748645" cy="3970318"/>
          </a:xfrm>
          <a:prstGeom prst="rect">
            <a:avLst/>
          </a:prstGeom>
        </p:spPr>
        <p:txBody>
          <a:bodyPr wrap="square">
            <a:spAutoFit/>
          </a:bodyPr>
          <a:lstStyle/>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smtClean="0">
                <a:ln>
                  <a:noFill/>
                </a:ln>
                <a:solidFill>
                  <a:srgbClr val="002060"/>
                </a:solidFill>
                <a:effectLst/>
                <a:uLnTx/>
                <a:uFillTx/>
              </a:rPr>
              <a:t>The Audit is more than just SAF/HAF responsibility</a:t>
            </a: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smtClean="0">
                <a:ln>
                  <a:noFill/>
                </a:ln>
                <a:solidFill>
                  <a:srgbClr val="002060"/>
                </a:solidFill>
                <a:effectLst/>
                <a:uLnTx/>
                <a:uFillTx/>
              </a:rPr>
              <a:t>External parties with whom the organization transacts business (including Service Providers, Services, Components, OSD, DFAS, system owners)</a:t>
            </a:r>
          </a:p>
          <a:p>
            <a:pPr marL="214313" marR="0" lvl="0" indent="-214313" defTabSz="914400" eaLnBrk="0" fontAlgn="base" latinLnBrk="0" hangingPunct="0">
              <a:lnSpc>
                <a:spcPct val="100000"/>
              </a:lnSpc>
              <a:spcBef>
                <a:spcPct val="50000"/>
              </a:spcBef>
              <a:spcAft>
                <a:spcPct val="0"/>
              </a:spcAft>
              <a:buClr>
                <a:srgbClr val="151C77"/>
              </a:buClr>
              <a:buSzPct val="80000"/>
              <a:buFont typeface="Wingdings" pitchFamily="2" charset="2"/>
              <a:buChar char="n"/>
              <a:tabLst/>
              <a:defRPr/>
            </a:pPr>
            <a:r>
              <a:rPr kumimoji="0" lang="en-US" sz="1800" b="0" i="0" u="none" strike="noStrike" kern="0" cap="none" spc="0" normalizeH="0" baseline="0" noProof="0" dirty="0" smtClean="0">
                <a:ln>
                  <a:noFill/>
                </a:ln>
                <a:solidFill>
                  <a:srgbClr val="002060"/>
                </a:solidFill>
                <a:effectLst/>
                <a:uLnTx/>
                <a:uFillTx/>
              </a:rPr>
              <a:t>Internal parties at all levels that are responsible for the end-to-end business processes (Base, MAJCOM, Program Offices, A4, System owners, etc.)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2060"/>
              </a:solidFill>
              <a:effectLst/>
              <a:uLnTx/>
              <a:uFillTx/>
              <a:cs typeface="Arial" pitchFamily="34" charset="0"/>
            </a:endParaRPr>
          </a:p>
        </p:txBody>
      </p:sp>
    </p:spTree>
    <p:extLst>
      <p:ext uri="{BB962C8B-B14F-4D97-AF65-F5344CB8AC3E}">
        <p14:creationId xmlns:p14="http://schemas.microsoft.com/office/powerpoint/2010/main" val="3747517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FIAR Compliance and MEV</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8" name="object 11"/>
          <p:cNvSpPr txBox="1"/>
          <p:nvPr/>
        </p:nvSpPr>
        <p:spPr>
          <a:xfrm>
            <a:off x="421386" y="3072332"/>
            <a:ext cx="8417814" cy="55399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smtClean="0">
                <a:ln>
                  <a:noFill/>
                </a:ln>
                <a:solidFill>
                  <a:srgbClr val="151C77"/>
                </a:solidFill>
                <a:effectLst/>
                <a:uLnTx/>
                <a:uFillTx/>
                <a:latin typeface="Arial"/>
                <a:ea typeface="+mn-ea"/>
                <a:cs typeface="Arial"/>
              </a:rPr>
              <a:t>Air Force Assessable Units</a:t>
            </a:r>
          </a:p>
        </p:txBody>
      </p:sp>
    </p:spTree>
    <p:extLst>
      <p:ext uri="{BB962C8B-B14F-4D97-AF65-F5344CB8AC3E}">
        <p14:creationId xmlns:p14="http://schemas.microsoft.com/office/powerpoint/2010/main" val="3742528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3B5C41BA-6CB0-43B7-8045-D0145008DF78}"/>
              </a:ext>
            </a:extLst>
          </p:cNvPr>
          <p:cNvSpPr txBox="1">
            <a:spLocks/>
          </p:cNvSpPr>
          <p:nvPr/>
        </p:nvSpPr>
        <p:spPr bwMode="auto">
          <a:xfrm>
            <a:off x="393405" y="0"/>
            <a:ext cx="841404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1" u="none" strike="noStrike" kern="0" cap="none" spc="0" normalizeH="0" baseline="0" noProof="0" dirty="0" smtClean="0">
                <a:ln>
                  <a:noFill/>
                </a:ln>
                <a:solidFill>
                  <a:srgbClr val="151C77"/>
                </a:solidFill>
                <a:effectLst/>
                <a:uLnTx/>
                <a:uFillTx/>
                <a:latin typeface="Arial"/>
                <a:ea typeface="+mj-ea"/>
                <a:cs typeface="+mj-cs"/>
              </a:rPr>
              <a:t>Audit Update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rgbClr val="151C77"/>
                </a:solidFill>
                <a:effectLst/>
                <a:uLnTx/>
                <a:uFillTx/>
                <a:latin typeface="Arial"/>
                <a:ea typeface="+mj-ea"/>
                <a:cs typeface="+mj-cs"/>
              </a:rPr>
              <a:t>AF Assessable Units</a:t>
            </a:r>
            <a:endParaRPr kumimoji="0" lang="en-US" sz="2400" b="1" i="1" u="none" strike="noStrike" kern="0" cap="none" spc="0" normalizeH="0" baseline="0" noProof="0" dirty="0">
              <a:ln>
                <a:noFill/>
              </a:ln>
              <a:solidFill>
                <a:srgbClr val="151C77"/>
              </a:solidFill>
              <a:effectLst/>
              <a:uLnTx/>
              <a:uFillTx/>
              <a:latin typeface="Arial"/>
              <a:ea typeface="+mj-ea"/>
              <a:cs typeface="+mj-cs"/>
            </a:endParaRPr>
          </a:p>
        </p:txBody>
      </p:sp>
      <p:graphicFrame>
        <p:nvGraphicFramePr>
          <p:cNvPr id="6" name="Content Placeholder 4"/>
          <p:cNvGraphicFramePr>
            <a:graphicFrameLocks/>
          </p:cNvGraphicFramePr>
          <p:nvPr>
            <p:extLst>
              <p:ext uri="{D42A27DB-BD31-4B8C-83A1-F6EECF244321}">
                <p14:modId xmlns:p14="http://schemas.microsoft.com/office/powerpoint/2010/main" val="2459544647"/>
              </p:ext>
            </p:extLst>
          </p:nvPr>
        </p:nvGraphicFramePr>
        <p:xfrm>
          <a:off x="228600" y="1312546"/>
          <a:ext cx="8686799" cy="4892040"/>
        </p:xfrm>
        <a:graphic>
          <a:graphicData uri="http://schemas.openxmlformats.org/drawingml/2006/table">
            <a:tbl>
              <a:tblPr firstRow="1" bandRow="1"/>
              <a:tblGrid>
                <a:gridCol w="5765114">
                  <a:extLst>
                    <a:ext uri="{9D8B030D-6E8A-4147-A177-3AD203B41FA5}">
                      <a16:colId xmlns:a16="http://schemas.microsoft.com/office/drawing/2014/main" val="20000"/>
                    </a:ext>
                  </a:extLst>
                </a:gridCol>
                <a:gridCol w="1223582">
                  <a:extLst>
                    <a:ext uri="{9D8B030D-6E8A-4147-A177-3AD203B41FA5}">
                      <a16:colId xmlns:a16="http://schemas.microsoft.com/office/drawing/2014/main" val="20001"/>
                    </a:ext>
                  </a:extLst>
                </a:gridCol>
                <a:gridCol w="804392">
                  <a:extLst>
                    <a:ext uri="{9D8B030D-6E8A-4147-A177-3AD203B41FA5}">
                      <a16:colId xmlns:a16="http://schemas.microsoft.com/office/drawing/2014/main" val="20002"/>
                    </a:ext>
                  </a:extLst>
                </a:gridCol>
                <a:gridCol w="893711">
                  <a:extLst>
                    <a:ext uri="{9D8B030D-6E8A-4147-A177-3AD203B41FA5}">
                      <a16:colId xmlns:a16="http://schemas.microsoft.com/office/drawing/2014/main" val="20003"/>
                    </a:ext>
                  </a:extLst>
                </a:gridCol>
              </a:tblGrid>
              <a:tr h="24306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00" b="1" i="0" u="none" strike="noStrike" dirty="0">
                          <a:solidFill>
                            <a:schemeClr val="bg1"/>
                          </a:solidFill>
                          <a:effectLst/>
                          <a:latin typeface="+mj-lt"/>
                        </a:rPr>
                        <a:t>Assessable </a:t>
                      </a:r>
                      <a:r>
                        <a:rPr lang="en-US" sz="1000" b="1" i="0" u="none" strike="noStrike" dirty="0" smtClean="0">
                          <a:solidFill>
                            <a:schemeClr val="bg1"/>
                          </a:solidFill>
                          <a:effectLst/>
                          <a:latin typeface="+mj-lt"/>
                        </a:rPr>
                        <a:t>Unit4</a:t>
                      </a:r>
                      <a:endParaRPr lang="en-US" sz="1000" b="1" i="0" u="none" strike="noStrike" dirty="0">
                        <a:solidFill>
                          <a:schemeClr val="bg1"/>
                        </a:solidFill>
                        <a:effectLst/>
                        <a:latin typeface="+mj-lt"/>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dirty="0" smtClean="0">
                          <a:solidFill>
                            <a:schemeClr val="bg1"/>
                          </a:solidFill>
                          <a:effectLst/>
                          <a:latin typeface="+mj-lt"/>
                          <a:ea typeface="+mn-ea"/>
                          <a:cs typeface="+mn-cs"/>
                        </a:rPr>
                        <a:t>Schedule of Budgetary Activity</a:t>
                      </a:r>
                      <a:r>
                        <a:rPr lang="en-US" sz="1000" b="1" i="0" u="none" strike="noStrike" dirty="0" smtClean="0">
                          <a:solidFill>
                            <a:schemeClr val="bg1"/>
                          </a:solidFill>
                          <a:effectLst/>
                          <a:latin typeface="+mj-lt"/>
                        </a:rPr>
                        <a:t> </a:t>
                      </a:r>
                      <a:endParaRPr lang="en-US" sz="1000" b="1" i="0" u="none" strike="noStrike" dirty="0">
                        <a:solidFill>
                          <a:schemeClr val="bg1"/>
                        </a:solidFill>
                        <a:effectLst/>
                        <a:latin typeface="+mj-lt"/>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00" b="1" i="0" u="none" strike="noStrike" dirty="0">
                          <a:solidFill>
                            <a:schemeClr val="bg1"/>
                          </a:solidFill>
                          <a:effectLst/>
                          <a:latin typeface="+mj-lt"/>
                        </a:rPr>
                        <a:t>General </a:t>
                      </a:r>
                      <a:r>
                        <a:rPr lang="en-US" sz="1000" b="1" i="0" u="none" strike="noStrike" dirty="0" smtClean="0">
                          <a:solidFill>
                            <a:schemeClr val="bg1"/>
                          </a:solidFill>
                          <a:effectLst/>
                          <a:latin typeface="+mj-lt"/>
                        </a:rPr>
                        <a:t>Fund</a:t>
                      </a:r>
                      <a:endParaRPr lang="en-US" sz="1000" b="1" i="0" u="none" strike="noStrike" dirty="0">
                        <a:solidFill>
                          <a:schemeClr val="bg1"/>
                        </a:solidFill>
                        <a:effectLst/>
                        <a:latin typeface="+mj-lt"/>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00" b="1" i="0" u="none" strike="noStrike" dirty="0">
                          <a:solidFill>
                            <a:schemeClr val="bg1"/>
                          </a:solidFill>
                          <a:effectLst/>
                          <a:latin typeface="+mj-lt"/>
                        </a:rPr>
                        <a:t>Working Capital </a:t>
                      </a:r>
                      <a:r>
                        <a:rPr lang="en-US" sz="1000" b="1" i="0" u="none" strike="noStrike" dirty="0" smtClean="0">
                          <a:solidFill>
                            <a:schemeClr val="bg1"/>
                          </a:solidFill>
                          <a:effectLst/>
                          <a:latin typeface="+mj-lt"/>
                        </a:rPr>
                        <a:t>Fund</a:t>
                      </a:r>
                      <a:endParaRPr lang="en-US" sz="1000" b="1" i="0" u="none" strike="noStrike" dirty="0">
                        <a:solidFill>
                          <a:schemeClr val="bg1"/>
                        </a:solidFill>
                        <a:effectLst/>
                        <a:latin typeface="+mj-lt"/>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solidFill>
                  </a:tcPr>
                </a:tc>
                <a:extLst>
                  <a:ext uri="{0D108BD9-81ED-4DB2-BD59-A6C34878D82A}">
                    <a16:rowId xmlns:a16="http://schemas.microsoft.com/office/drawing/2014/main" val="10000"/>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Civilian Pay</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01"/>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Military Pay</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N/A</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2"/>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smtClean="0">
                          <a:solidFill>
                            <a:srgbClr val="000000"/>
                          </a:solidFill>
                          <a:effectLst/>
                          <a:latin typeface="Arial" panose="020B0604020202020204" pitchFamily="34" charset="0"/>
                        </a:rPr>
                        <a:t>Military Standard Requisitioning and Issue Procedures</a:t>
                      </a:r>
                      <a:endParaRPr lang="en-US" sz="1100" b="0" i="0" u="none" strike="noStrike" dirty="0">
                        <a:solidFill>
                          <a:srgbClr val="000000"/>
                        </a:solidFill>
                        <a:effectLst/>
                        <a:latin typeface="Arial" panose="020B0604020202020204" pitchFamily="34" charset="0"/>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03"/>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Vendor Pay</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4"/>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smtClean="0">
                          <a:solidFill>
                            <a:srgbClr val="000000"/>
                          </a:solidFill>
                          <a:effectLst/>
                          <a:latin typeface="+mj-lt"/>
                        </a:rPr>
                        <a:t>MOCAS/Large </a:t>
                      </a:r>
                      <a:r>
                        <a:rPr lang="en-US" sz="1100" b="0" i="0" u="none" strike="noStrike" dirty="0">
                          <a:solidFill>
                            <a:srgbClr val="000000"/>
                          </a:solidFill>
                          <a:effectLst/>
                          <a:latin typeface="+mj-lt"/>
                        </a:rPr>
                        <a:t>Contracts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05"/>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Reimbursable Budget Authority and Execution</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6"/>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Net Outlays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07"/>
                  </a:ext>
                </a:extLst>
              </a:tr>
              <a:tr h="1353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Travel </a:t>
                      </a:r>
                      <a:r>
                        <a:rPr lang="en-US" sz="1100" b="0" i="0" u="none" strike="noStrike" dirty="0" smtClean="0">
                          <a:solidFill>
                            <a:srgbClr val="000000"/>
                          </a:solidFill>
                          <a:effectLst/>
                          <a:latin typeface="+mj-lt"/>
                        </a:rPr>
                        <a:t>(Temporary</a:t>
                      </a:r>
                      <a:r>
                        <a:rPr lang="en-US" sz="1100" b="0" i="0" u="none" strike="noStrike" baseline="0" dirty="0" smtClean="0">
                          <a:solidFill>
                            <a:srgbClr val="000000"/>
                          </a:solidFill>
                          <a:effectLst/>
                          <a:latin typeface="+mj-lt"/>
                        </a:rPr>
                        <a:t> Duty Assignment</a:t>
                      </a:r>
                      <a:r>
                        <a:rPr lang="en-US" sz="1100" b="0" i="0" u="none" strike="noStrike" dirty="0" smtClean="0">
                          <a:solidFill>
                            <a:srgbClr val="000000"/>
                          </a:solidFill>
                          <a:effectLst/>
                          <a:latin typeface="+mj-lt"/>
                        </a:rPr>
                        <a:t> </a:t>
                      </a:r>
                      <a:r>
                        <a:rPr lang="en-US" sz="1100" b="0" i="0" u="none" strike="noStrike" dirty="0">
                          <a:solidFill>
                            <a:srgbClr val="000000"/>
                          </a:solidFill>
                          <a:effectLst/>
                          <a:latin typeface="+mj-lt"/>
                        </a:rPr>
                        <a:t>Civilian </a:t>
                      </a:r>
                      <a:r>
                        <a:rPr lang="en-US" sz="1100" b="0" i="0" u="none" strike="noStrike" dirty="0" smtClean="0">
                          <a:solidFill>
                            <a:srgbClr val="000000"/>
                          </a:solidFill>
                          <a:effectLst/>
                          <a:latin typeface="+mj-lt"/>
                        </a:rPr>
                        <a:t>Permanent Change of Station, </a:t>
                      </a:r>
                      <a:r>
                        <a:rPr lang="en-US" sz="1100" b="0" i="0" u="none" strike="noStrike" dirty="0">
                          <a:solidFill>
                            <a:srgbClr val="000000"/>
                          </a:solidFill>
                          <a:effectLst/>
                          <a:latin typeface="+mj-lt"/>
                        </a:rPr>
                        <a:t>Military </a:t>
                      </a:r>
                      <a:r>
                        <a:rPr lang="en-US" sz="1100" b="0" i="0" u="none" strike="noStrike" dirty="0" smtClean="0">
                          <a:solidFill>
                            <a:srgbClr val="000000"/>
                          </a:solidFill>
                          <a:effectLst/>
                          <a:latin typeface="+mj-lt"/>
                        </a:rPr>
                        <a:t>Permanent Change of Station)</a:t>
                      </a:r>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08"/>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smtClean="0">
                          <a:solidFill>
                            <a:srgbClr val="000000"/>
                          </a:solidFill>
                          <a:effectLst/>
                          <a:latin typeface="+mj-lt"/>
                        </a:rPr>
                        <a:t>Fund</a:t>
                      </a:r>
                      <a:r>
                        <a:rPr lang="en-US" sz="1100" b="0" i="0" u="none" strike="noStrike" baseline="0" dirty="0" smtClean="0">
                          <a:solidFill>
                            <a:srgbClr val="000000"/>
                          </a:solidFill>
                          <a:effectLst/>
                          <a:latin typeface="+mj-lt"/>
                        </a:rPr>
                        <a:t> Balance with Treasury </a:t>
                      </a:r>
                      <a:r>
                        <a:rPr lang="en-US" sz="1100" b="0" i="0" u="none" strike="noStrike" dirty="0" smtClean="0">
                          <a:solidFill>
                            <a:srgbClr val="000000"/>
                          </a:solidFill>
                          <a:effectLst/>
                          <a:latin typeface="+mj-lt"/>
                        </a:rPr>
                        <a:t>Reconciliation</a:t>
                      </a:r>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09"/>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Financial </a:t>
                      </a:r>
                      <a:r>
                        <a:rPr lang="en-US" sz="1100" b="0" i="0" u="none" strike="noStrike" dirty="0" smtClean="0">
                          <a:solidFill>
                            <a:srgbClr val="000000"/>
                          </a:solidFill>
                          <a:effectLst/>
                          <a:latin typeface="+mj-lt"/>
                        </a:rPr>
                        <a:t>Statement Compilation and Reporting</a:t>
                      </a:r>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0"/>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Funds Receipt &amp; Distribution</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11"/>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Property, Plant, &amp; Equipment - Aircraft, Satellites, Weapon Systems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2"/>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Property, Plant, &amp; Equipment - Real Property</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smtClean="0">
                          <a:solidFill>
                            <a:srgbClr val="000000"/>
                          </a:solidFill>
                          <a:effectLst/>
                          <a:latin typeface="+mj-lt"/>
                        </a:rPr>
                        <a:t>X</a:t>
                      </a:r>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13"/>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FF0000"/>
                          </a:solidFill>
                          <a:effectLst/>
                          <a:latin typeface="+mj-lt"/>
                        </a:rPr>
                        <a:t>Property, Plant, &amp; Equipment - General Equipment</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smtClean="0">
                          <a:solidFill>
                            <a:srgbClr val="000000"/>
                          </a:solidFill>
                          <a:effectLst/>
                          <a:latin typeface="+mj-lt"/>
                        </a:rPr>
                        <a:t>X</a:t>
                      </a:r>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4"/>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Property, Plant, &amp; Equipment - Internal Use Software</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smtClean="0">
                          <a:solidFill>
                            <a:srgbClr val="000000"/>
                          </a:solidFill>
                          <a:effectLst/>
                          <a:latin typeface="+mj-lt"/>
                        </a:rPr>
                        <a:t>X</a:t>
                      </a:r>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15"/>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Inventory &amp; Related Property - Spare Engines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6"/>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Inventory &amp; Related Property - Munitions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17"/>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Inventory &amp; Related Property - Other</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18"/>
                  </a:ext>
                </a:extLst>
              </a:tr>
              <a:tr h="1353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Inventory &amp; Related Property - Inventory (Depot, Base &amp; Medical/Dental) &amp; </a:t>
                      </a:r>
                      <a:r>
                        <a:rPr lang="en-US" sz="1100" b="0" i="0" u="none" strike="noStrike" kern="1200" dirty="0" smtClean="0">
                          <a:solidFill>
                            <a:srgbClr val="000000"/>
                          </a:solidFill>
                          <a:effectLst/>
                          <a:latin typeface="+mj-lt"/>
                          <a:ea typeface="+mn-ea"/>
                          <a:cs typeface="+mn-cs"/>
                        </a:rPr>
                        <a:t>(Operating Materiel &amp; Supplies (Operating Material and Supplies</a:t>
                      </a:r>
                      <a:r>
                        <a:rPr lang="en-US" sz="1100" b="0" i="0" u="none" strike="noStrike" dirty="0" smtClean="0">
                          <a:solidFill>
                            <a:srgbClr val="000000"/>
                          </a:solidFill>
                          <a:effectLst/>
                          <a:latin typeface="+mj-lt"/>
                        </a:rPr>
                        <a:t>) </a:t>
                      </a:r>
                      <a:r>
                        <a:rPr lang="en-US" sz="1100" b="0" i="0" u="none" strike="noStrike" dirty="0">
                          <a:solidFill>
                            <a:srgbClr val="000000"/>
                          </a:solidFill>
                          <a:effectLst/>
                          <a:latin typeface="+mj-lt"/>
                        </a:rPr>
                        <a:t>Spare Parts (Depot, Base)</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19"/>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Environmental Liabilities</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0"/>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Contract Authority</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21"/>
                  </a:ext>
                </a:extLst>
              </a:tr>
              <a:tr h="1353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Revenue/Spending Authority (Flying Hours, Depot Maintenance, </a:t>
                      </a:r>
                      <a:r>
                        <a:rPr lang="en-US" sz="1100" b="0" i="0" u="none" strike="noStrike" kern="1200" dirty="0" smtClean="0">
                          <a:solidFill>
                            <a:srgbClr val="000000"/>
                          </a:solidFill>
                          <a:effectLst/>
                          <a:latin typeface="+mj-lt"/>
                          <a:ea typeface="+mn-ea"/>
                          <a:cs typeface="+mn-cs"/>
                        </a:rPr>
                        <a:t>Financial Inventory Accounting &amp; Billing System, Integrated Logistics System-Supply, </a:t>
                      </a:r>
                      <a:r>
                        <a:rPr lang="en-US" sz="1100" b="0" i="0" u="none" strike="noStrike" dirty="0">
                          <a:solidFill>
                            <a:srgbClr val="000000"/>
                          </a:solidFill>
                          <a:effectLst/>
                          <a:latin typeface="+mj-lt"/>
                        </a:rPr>
                        <a:t>Medical/Dental)</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20000"/>
                      </a:srgbClr>
                    </a:solidFill>
                  </a:tcPr>
                </a:tc>
                <a:extLst>
                  <a:ext uri="{0D108BD9-81ED-4DB2-BD59-A6C34878D82A}">
                    <a16:rowId xmlns:a16="http://schemas.microsoft.com/office/drawing/2014/main" val="10022"/>
                  </a:ext>
                </a:extLst>
              </a:tr>
              <a:tr h="69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0" i="0" u="none" strike="noStrike" dirty="0">
                          <a:solidFill>
                            <a:srgbClr val="000000"/>
                          </a:solidFill>
                          <a:effectLst/>
                          <a:latin typeface="+mj-lt"/>
                        </a:rPr>
                        <a:t>Expenses/Obligations (Supply, Depot Maintenance, Medical/Dental)</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j-lt"/>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j-lt"/>
                        </a:rPr>
                        <a:t>X</a:t>
                      </a: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B9">
                        <a:tint val="40000"/>
                      </a:srgbClr>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8721688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9EBC09-8728-46F0-99E6-7C066CF6AFEC}"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object 13"/>
          <p:cNvSpPr txBox="1">
            <a:spLocks/>
          </p:cNvSpPr>
          <p:nvPr/>
        </p:nvSpPr>
        <p:spPr>
          <a:xfrm>
            <a:off x="421386" y="178561"/>
            <a:ext cx="8306308" cy="553998"/>
          </a:xfrm>
          <a:prstGeom prst="rect">
            <a:avLst/>
          </a:prstGeom>
        </p:spPr>
        <p:txBody>
          <a:bodyPr vert="horz" wrap="square" lIns="0" tIns="0" rIns="0" bIns="0" rtlCol="0">
            <a:spAutoFit/>
          </a:bodyPr>
          <a:lstStyle>
            <a:lvl1pPr>
              <a:defRPr sz="3600" b="1" i="1">
                <a:solidFill>
                  <a:srgbClr val="151C77"/>
                </a:solidFill>
                <a:latin typeface="Arial"/>
                <a:ea typeface="+mj-ea"/>
                <a:cs typeface="Arial"/>
              </a:defRPr>
            </a:lvl1p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smtClean="0">
                <a:ln>
                  <a:noFill/>
                </a:ln>
                <a:solidFill>
                  <a:srgbClr val="151C77"/>
                </a:solidFill>
                <a:effectLst/>
                <a:uLnTx/>
                <a:uFillTx/>
                <a:latin typeface="Arial"/>
                <a:ea typeface="+mj-ea"/>
                <a:cs typeface="Arial"/>
              </a:rPr>
              <a:t>AF Audit</a:t>
            </a:r>
            <a:endParaRPr kumimoji="0" lang="en-US" sz="3600" b="1" i="1" u="none" strike="noStrike" kern="0" cap="none" spc="-5" normalizeH="0" baseline="0" noProof="0" dirty="0">
              <a:ln>
                <a:noFill/>
              </a:ln>
              <a:solidFill>
                <a:srgbClr val="151C77"/>
              </a:solidFill>
              <a:effectLst/>
              <a:uLnTx/>
              <a:uFillTx/>
              <a:latin typeface="Arial"/>
              <a:ea typeface="+mj-ea"/>
              <a:cs typeface="Arial"/>
            </a:endParaRPr>
          </a:p>
        </p:txBody>
      </p:sp>
      <p:sp>
        <p:nvSpPr>
          <p:cNvPr id="7" name="object 11"/>
          <p:cNvSpPr txBox="1"/>
          <p:nvPr/>
        </p:nvSpPr>
        <p:spPr>
          <a:xfrm>
            <a:off x="990600" y="2961196"/>
            <a:ext cx="7282260" cy="553998"/>
          </a:xfrm>
          <a:prstGeom prst="rect">
            <a:avLst/>
          </a:prstGeom>
        </p:spPr>
        <p:txBody>
          <a:bodyPr vert="horz" wrap="square" lIns="0" tIns="0" rIns="0" bIns="0" rtlCol="0">
            <a:spAutoFit/>
          </a:bodyPr>
          <a:lstStyle/>
          <a:p>
            <a:pPr marL="12700" algn="ctr">
              <a:defRPr/>
            </a:pPr>
            <a:r>
              <a:rPr lang="en-US" sz="3600" b="1" i="1" spc="-5" dirty="0" smtClean="0">
                <a:solidFill>
                  <a:srgbClr val="151C77"/>
                </a:solidFill>
                <a:cs typeface="Arial"/>
              </a:rPr>
              <a:t>Audit Phases</a:t>
            </a:r>
            <a:endParaRPr sz="3600" dirty="0">
              <a:solidFill>
                <a:prstClr val="black"/>
              </a:solidFill>
              <a:cs typeface="Arial"/>
            </a:endParaRPr>
          </a:p>
        </p:txBody>
      </p:sp>
    </p:spTree>
    <p:extLst>
      <p:ext uri="{BB962C8B-B14F-4D97-AF65-F5344CB8AC3E}">
        <p14:creationId xmlns:p14="http://schemas.microsoft.com/office/powerpoint/2010/main" val="38795766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E54E33F03C3841B3575A0204BAF5F8" ma:contentTypeVersion="0" ma:contentTypeDescription="Create a new document." ma:contentTypeScope="" ma:versionID="47644e894cb919b2b3fb601bac89344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298FE9D-6FEF-4770-9402-544ADF163A81}">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8CA8919-2F8E-4877-B71F-2C7208E2025C}">
  <ds:schemaRefs>
    <ds:schemaRef ds:uri="http://schemas.microsoft.com/sharepoint/v3/contenttype/forms"/>
  </ds:schemaRefs>
</ds:datastoreItem>
</file>

<file path=customXml/itemProps3.xml><?xml version="1.0" encoding="utf-8"?>
<ds:datastoreItem xmlns:ds="http://schemas.openxmlformats.org/officeDocument/2006/customXml" ds:itemID="{236FED10-21B1-4881-9931-9288C883C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14115</TotalTime>
  <Words>2171</Words>
  <Application>Microsoft Office PowerPoint</Application>
  <PresentationFormat>On-screen Show (4:3)</PresentationFormat>
  <Paragraphs>344</Paragraphs>
  <Slides>27</Slides>
  <Notes>26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27</vt:i4>
      </vt:variant>
    </vt:vector>
  </HeadingPairs>
  <TitlesOfParts>
    <vt:vector size="39" baseType="lpstr">
      <vt:lpstr>Arial</vt:lpstr>
      <vt:lpstr>Arial Narrow</vt:lpstr>
      <vt:lpstr>Calibri</vt:lpstr>
      <vt:lpstr>Impact</vt:lpstr>
      <vt:lpstr>Times New Roman</vt:lpstr>
      <vt:lpstr>Wingdings</vt:lpstr>
      <vt:lpstr>Default Design</vt:lpstr>
      <vt:lpstr>1_Default Design</vt:lpstr>
      <vt:lpstr>2_Default Design</vt:lpstr>
      <vt:lpstr>3_Default Design</vt:lpstr>
      <vt:lpstr>4_Default Design</vt:lpstr>
      <vt:lpstr>5_Default Design</vt:lpstr>
      <vt:lpstr>FIAR/AUDIT UPDATE               for                                          ASMC 19 Jun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 MEV Impact to AF and Industry</vt:lpstr>
      <vt:lpstr>Audit Update</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Wasdin, Christine M Col USAF AFMC AFLCMC/FM-FZ</dc:creator>
  <cp:lastModifiedBy>GREEN, TODD E GS-15 USAF AFMC AFLCMC/FM-FZ</cp:lastModifiedBy>
  <cp:revision>429</cp:revision>
  <cp:lastPrinted>2019-06-10T12:34:32Z</cp:lastPrinted>
  <dcterms:created xsi:type="dcterms:W3CDTF">2014-03-05T19:24:37Z</dcterms:created>
  <dcterms:modified xsi:type="dcterms:W3CDTF">2019-06-11T17:25:03Z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0x01010007E54E33F03C3841B3575A0204BAF5F8</vt:lpwstr>
  </property>
</Properties>
</file>